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notesMasterIdLst>
    <p:notesMasterId r:id="rId50"/>
  </p:notesMasterIdLst>
  <p:sldIdLst>
    <p:sldId id="256" r:id="rId2"/>
    <p:sldId id="263" r:id="rId3"/>
    <p:sldId id="291" r:id="rId4"/>
    <p:sldId id="288" r:id="rId5"/>
    <p:sldId id="289" r:id="rId6"/>
    <p:sldId id="290" r:id="rId7"/>
    <p:sldId id="292" r:id="rId8"/>
    <p:sldId id="267" r:id="rId9"/>
    <p:sldId id="265" r:id="rId10"/>
    <p:sldId id="268" r:id="rId11"/>
    <p:sldId id="303" r:id="rId12"/>
    <p:sldId id="293" r:id="rId13"/>
    <p:sldId id="270" r:id="rId14"/>
    <p:sldId id="294" r:id="rId15"/>
    <p:sldId id="258" r:id="rId16"/>
    <p:sldId id="279" r:id="rId17"/>
    <p:sldId id="280" r:id="rId18"/>
    <p:sldId id="327" r:id="rId19"/>
    <p:sldId id="295" r:id="rId20"/>
    <p:sldId id="282" r:id="rId21"/>
    <p:sldId id="284" r:id="rId22"/>
    <p:sldId id="296" r:id="rId23"/>
    <p:sldId id="285" r:id="rId24"/>
    <p:sldId id="302" r:id="rId25"/>
    <p:sldId id="300" r:id="rId26"/>
    <p:sldId id="305" r:id="rId27"/>
    <p:sldId id="306" r:id="rId28"/>
    <p:sldId id="307" r:id="rId29"/>
    <p:sldId id="308" r:id="rId30"/>
    <p:sldId id="310" r:id="rId31"/>
    <p:sldId id="309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8" r:id="rId42"/>
    <p:sldId id="304" r:id="rId43"/>
    <p:sldId id="322" r:id="rId44"/>
    <p:sldId id="320" r:id="rId45"/>
    <p:sldId id="325" r:id="rId46"/>
    <p:sldId id="323" r:id="rId47"/>
    <p:sldId id="326" r:id="rId48"/>
    <p:sldId id="29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C48"/>
    <a:srgbClr val="E0EFF8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8AED0-8EFE-4E4E-A255-A2152009A4F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E50F30-3BE6-4571-A0FC-9FA5FFDF7269}">
      <dgm:prSet/>
      <dgm:spPr/>
      <dgm:t>
        <a:bodyPr/>
        <a:lstStyle/>
        <a:p>
          <a:r>
            <a:rPr lang="en-US"/>
            <a:t>Background</a:t>
          </a:r>
        </a:p>
      </dgm:t>
    </dgm:pt>
    <dgm:pt modelId="{87F8475F-DC61-4802-A8C8-560ABCABAE93}" type="parTrans" cxnId="{0CE4B7EC-3C08-4BF3-934F-EAF8B30D95B5}">
      <dgm:prSet/>
      <dgm:spPr/>
      <dgm:t>
        <a:bodyPr/>
        <a:lstStyle/>
        <a:p>
          <a:endParaRPr lang="en-US"/>
        </a:p>
      </dgm:t>
    </dgm:pt>
    <dgm:pt modelId="{9A9B7B8D-29E8-4572-8A75-F1887D08F589}" type="sibTrans" cxnId="{0CE4B7EC-3C08-4BF3-934F-EAF8B30D95B5}">
      <dgm:prSet/>
      <dgm:spPr/>
      <dgm:t>
        <a:bodyPr/>
        <a:lstStyle/>
        <a:p>
          <a:endParaRPr lang="en-US"/>
        </a:p>
      </dgm:t>
    </dgm:pt>
    <dgm:pt modelId="{327D6C9F-9B23-4D7C-83E2-778DBDE1E464}">
      <dgm:prSet/>
      <dgm:spPr/>
      <dgm:t>
        <a:bodyPr/>
        <a:lstStyle/>
        <a:p>
          <a:r>
            <a:rPr lang="en-US"/>
            <a:t>Project Approach &amp; Goals</a:t>
          </a:r>
        </a:p>
      </dgm:t>
    </dgm:pt>
    <dgm:pt modelId="{8E3CF32A-02E2-4192-83B2-6CC3D0417793}" type="parTrans" cxnId="{5735F297-4EA8-4E00-B19F-20C29E5E35C9}">
      <dgm:prSet/>
      <dgm:spPr/>
      <dgm:t>
        <a:bodyPr/>
        <a:lstStyle/>
        <a:p>
          <a:endParaRPr lang="en-US"/>
        </a:p>
      </dgm:t>
    </dgm:pt>
    <dgm:pt modelId="{74C3FD27-5515-40E7-A067-3CB2A0D29E37}" type="sibTrans" cxnId="{5735F297-4EA8-4E00-B19F-20C29E5E35C9}">
      <dgm:prSet/>
      <dgm:spPr/>
      <dgm:t>
        <a:bodyPr/>
        <a:lstStyle/>
        <a:p>
          <a:endParaRPr lang="en-US"/>
        </a:p>
      </dgm:t>
    </dgm:pt>
    <dgm:pt modelId="{7F43300D-D71D-41AB-8D8D-7166A41A2188}">
      <dgm:prSet/>
      <dgm:spPr/>
      <dgm:t>
        <a:bodyPr/>
        <a:lstStyle/>
        <a:p>
          <a:r>
            <a:rPr lang="en-US" dirty="0"/>
            <a:t>Data &amp; Feature Creation</a:t>
          </a:r>
        </a:p>
      </dgm:t>
    </dgm:pt>
    <dgm:pt modelId="{E4702450-2F2C-4295-8180-3B233A7B28FF}" type="parTrans" cxnId="{3316FD3D-A100-434C-B5C0-3C09645AA0A2}">
      <dgm:prSet/>
      <dgm:spPr/>
      <dgm:t>
        <a:bodyPr/>
        <a:lstStyle/>
        <a:p>
          <a:endParaRPr lang="en-US"/>
        </a:p>
      </dgm:t>
    </dgm:pt>
    <dgm:pt modelId="{2D2418FE-1EA9-4163-A94C-A64E46E87EB7}" type="sibTrans" cxnId="{3316FD3D-A100-434C-B5C0-3C09645AA0A2}">
      <dgm:prSet/>
      <dgm:spPr/>
      <dgm:t>
        <a:bodyPr/>
        <a:lstStyle/>
        <a:p>
          <a:endParaRPr lang="en-US"/>
        </a:p>
      </dgm:t>
    </dgm:pt>
    <dgm:pt modelId="{7774A415-7F6F-486C-A317-43C2C5992229}">
      <dgm:prSet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569DD90F-E4FB-478C-BE2F-BCB5C9CB26FC}" type="parTrans" cxnId="{FB086AE2-73D5-458C-A4D9-5097331F5449}">
      <dgm:prSet/>
      <dgm:spPr/>
      <dgm:t>
        <a:bodyPr/>
        <a:lstStyle/>
        <a:p>
          <a:endParaRPr lang="en-US"/>
        </a:p>
      </dgm:t>
    </dgm:pt>
    <dgm:pt modelId="{C0EDC97F-93AE-4701-B3D0-A60838EC6966}" type="sibTrans" cxnId="{FB086AE2-73D5-458C-A4D9-5097331F5449}">
      <dgm:prSet/>
      <dgm:spPr/>
      <dgm:t>
        <a:bodyPr/>
        <a:lstStyle/>
        <a:p>
          <a:endParaRPr lang="en-US"/>
        </a:p>
      </dgm:t>
    </dgm:pt>
    <dgm:pt modelId="{C957F79C-9AAF-4C67-A31D-0B5ED45F4ACB}">
      <dgm:prSet/>
      <dgm:spPr/>
      <dgm:t>
        <a:bodyPr/>
        <a:lstStyle/>
        <a:p>
          <a:r>
            <a:rPr lang="en-US" dirty="0"/>
            <a:t>Inferential Statistics</a:t>
          </a:r>
        </a:p>
      </dgm:t>
    </dgm:pt>
    <dgm:pt modelId="{4C35A16E-F32D-4926-921C-F11B9C423DFD}" type="parTrans" cxnId="{A816F728-F791-419C-A228-ED74FDEBDBA2}">
      <dgm:prSet/>
      <dgm:spPr/>
      <dgm:t>
        <a:bodyPr/>
        <a:lstStyle/>
        <a:p>
          <a:endParaRPr lang="en-US"/>
        </a:p>
      </dgm:t>
    </dgm:pt>
    <dgm:pt modelId="{988AA53B-6CBE-4602-B52A-373E73B3D5D7}" type="sibTrans" cxnId="{A816F728-F791-419C-A228-ED74FDEBDBA2}">
      <dgm:prSet/>
      <dgm:spPr/>
      <dgm:t>
        <a:bodyPr/>
        <a:lstStyle/>
        <a:p>
          <a:endParaRPr lang="en-US"/>
        </a:p>
      </dgm:t>
    </dgm:pt>
    <dgm:pt modelId="{742E6B67-729D-4804-A4CC-47DAFEC0387D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94B0948D-4313-48ED-866D-05A3C9A86C2C}" type="parTrans" cxnId="{2FDACEDA-365A-4D67-962C-10AA57F083DA}">
      <dgm:prSet/>
      <dgm:spPr/>
      <dgm:t>
        <a:bodyPr/>
        <a:lstStyle/>
        <a:p>
          <a:endParaRPr lang="en-US"/>
        </a:p>
      </dgm:t>
    </dgm:pt>
    <dgm:pt modelId="{C40791E8-40D5-44F2-8585-82C84D844AD0}" type="sibTrans" cxnId="{2FDACEDA-365A-4D67-962C-10AA57F083DA}">
      <dgm:prSet/>
      <dgm:spPr/>
      <dgm:t>
        <a:bodyPr/>
        <a:lstStyle/>
        <a:p>
          <a:endParaRPr lang="en-US"/>
        </a:p>
      </dgm:t>
    </dgm:pt>
    <dgm:pt modelId="{075B9D43-EF83-4294-AAB8-E2E03F805770}" type="pres">
      <dgm:prSet presAssocID="{A498AED0-8EFE-4E4E-A255-A2152009A4F1}" presName="Name0" presStyleCnt="0">
        <dgm:presLayoutVars>
          <dgm:dir/>
          <dgm:resizeHandles val="exact"/>
        </dgm:presLayoutVars>
      </dgm:prSet>
      <dgm:spPr/>
    </dgm:pt>
    <dgm:pt modelId="{13033CF9-E0BB-41A2-B676-D46CE2F0D338}" type="pres">
      <dgm:prSet presAssocID="{1CE50F30-3BE6-4571-A0FC-9FA5FFDF7269}" presName="node" presStyleLbl="node1" presStyleIdx="0" presStyleCnt="6">
        <dgm:presLayoutVars>
          <dgm:bulletEnabled val="1"/>
        </dgm:presLayoutVars>
      </dgm:prSet>
      <dgm:spPr/>
    </dgm:pt>
    <dgm:pt modelId="{C72B97A3-A1EF-4AD7-9210-FDF72531AE85}" type="pres">
      <dgm:prSet presAssocID="{9A9B7B8D-29E8-4572-8A75-F1887D08F589}" presName="sibTrans" presStyleLbl="sibTrans1D1" presStyleIdx="0" presStyleCnt="5"/>
      <dgm:spPr/>
    </dgm:pt>
    <dgm:pt modelId="{D74F6F47-228C-4171-9EA6-D2A746F69C9E}" type="pres">
      <dgm:prSet presAssocID="{9A9B7B8D-29E8-4572-8A75-F1887D08F589}" presName="connectorText" presStyleLbl="sibTrans1D1" presStyleIdx="0" presStyleCnt="5"/>
      <dgm:spPr/>
    </dgm:pt>
    <dgm:pt modelId="{3C42DC1C-B3E1-40CA-8896-C891BC173B60}" type="pres">
      <dgm:prSet presAssocID="{327D6C9F-9B23-4D7C-83E2-778DBDE1E464}" presName="node" presStyleLbl="node1" presStyleIdx="1" presStyleCnt="6">
        <dgm:presLayoutVars>
          <dgm:bulletEnabled val="1"/>
        </dgm:presLayoutVars>
      </dgm:prSet>
      <dgm:spPr/>
    </dgm:pt>
    <dgm:pt modelId="{224EA673-D757-4F53-B107-D1588FE7D5A7}" type="pres">
      <dgm:prSet presAssocID="{74C3FD27-5515-40E7-A067-3CB2A0D29E37}" presName="sibTrans" presStyleLbl="sibTrans1D1" presStyleIdx="1" presStyleCnt="5"/>
      <dgm:spPr/>
    </dgm:pt>
    <dgm:pt modelId="{5107F5DD-EEB5-43F5-8395-4A74C5ECFC10}" type="pres">
      <dgm:prSet presAssocID="{74C3FD27-5515-40E7-A067-3CB2A0D29E37}" presName="connectorText" presStyleLbl="sibTrans1D1" presStyleIdx="1" presStyleCnt="5"/>
      <dgm:spPr/>
    </dgm:pt>
    <dgm:pt modelId="{F9958FA4-05FE-4E58-93E7-25B6D8F8F6DD}" type="pres">
      <dgm:prSet presAssocID="{7F43300D-D71D-41AB-8D8D-7166A41A2188}" presName="node" presStyleLbl="node1" presStyleIdx="2" presStyleCnt="6">
        <dgm:presLayoutVars>
          <dgm:bulletEnabled val="1"/>
        </dgm:presLayoutVars>
      </dgm:prSet>
      <dgm:spPr/>
    </dgm:pt>
    <dgm:pt modelId="{7512FE51-587B-422A-B86A-E4D3157B7738}" type="pres">
      <dgm:prSet presAssocID="{2D2418FE-1EA9-4163-A94C-A64E46E87EB7}" presName="sibTrans" presStyleLbl="sibTrans1D1" presStyleIdx="2" presStyleCnt="5"/>
      <dgm:spPr/>
    </dgm:pt>
    <dgm:pt modelId="{62D4D965-D892-4DC0-961C-84BC7540A1E0}" type="pres">
      <dgm:prSet presAssocID="{2D2418FE-1EA9-4163-A94C-A64E46E87EB7}" presName="connectorText" presStyleLbl="sibTrans1D1" presStyleIdx="2" presStyleCnt="5"/>
      <dgm:spPr/>
    </dgm:pt>
    <dgm:pt modelId="{1ACD1DEB-BCF3-4628-A280-1D684587E114}" type="pres">
      <dgm:prSet presAssocID="{7774A415-7F6F-486C-A317-43C2C5992229}" presName="node" presStyleLbl="node1" presStyleIdx="3" presStyleCnt="6">
        <dgm:presLayoutVars>
          <dgm:bulletEnabled val="1"/>
        </dgm:presLayoutVars>
      </dgm:prSet>
      <dgm:spPr/>
    </dgm:pt>
    <dgm:pt modelId="{2A666D19-0E1C-4845-A93A-610B7DE699F2}" type="pres">
      <dgm:prSet presAssocID="{C0EDC97F-93AE-4701-B3D0-A60838EC6966}" presName="sibTrans" presStyleLbl="sibTrans1D1" presStyleIdx="3" presStyleCnt="5"/>
      <dgm:spPr/>
    </dgm:pt>
    <dgm:pt modelId="{62035373-78B1-4646-BF12-4DC317607D17}" type="pres">
      <dgm:prSet presAssocID="{C0EDC97F-93AE-4701-B3D0-A60838EC6966}" presName="connectorText" presStyleLbl="sibTrans1D1" presStyleIdx="3" presStyleCnt="5"/>
      <dgm:spPr/>
    </dgm:pt>
    <dgm:pt modelId="{BAF92EE4-DAE3-45F1-BAB8-E8B6FC5D75A6}" type="pres">
      <dgm:prSet presAssocID="{C957F79C-9AAF-4C67-A31D-0B5ED45F4ACB}" presName="node" presStyleLbl="node1" presStyleIdx="4" presStyleCnt="6" custLinFactNeighborX="-2115" custLinFactNeighborY="588">
        <dgm:presLayoutVars>
          <dgm:bulletEnabled val="1"/>
        </dgm:presLayoutVars>
      </dgm:prSet>
      <dgm:spPr/>
    </dgm:pt>
    <dgm:pt modelId="{17075015-FD69-46AD-8CEE-C05E3D3C8EBE}" type="pres">
      <dgm:prSet presAssocID="{988AA53B-6CBE-4602-B52A-373E73B3D5D7}" presName="sibTrans" presStyleLbl="sibTrans1D1" presStyleIdx="4" presStyleCnt="5"/>
      <dgm:spPr/>
    </dgm:pt>
    <dgm:pt modelId="{1FFD4548-6A82-41FA-A1CB-C570E83DAE80}" type="pres">
      <dgm:prSet presAssocID="{988AA53B-6CBE-4602-B52A-373E73B3D5D7}" presName="connectorText" presStyleLbl="sibTrans1D1" presStyleIdx="4" presStyleCnt="5"/>
      <dgm:spPr/>
    </dgm:pt>
    <dgm:pt modelId="{96ABF988-54E2-4781-9184-1FFC0676569D}" type="pres">
      <dgm:prSet presAssocID="{742E6B67-729D-4804-A4CC-47DAFEC0387D}" presName="node" presStyleLbl="node1" presStyleIdx="5" presStyleCnt="6">
        <dgm:presLayoutVars>
          <dgm:bulletEnabled val="1"/>
        </dgm:presLayoutVars>
      </dgm:prSet>
      <dgm:spPr/>
    </dgm:pt>
  </dgm:ptLst>
  <dgm:cxnLst>
    <dgm:cxn modelId="{B938F011-9787-4F31-BD67-C46FCCF77262}" type="presOf" srcId="{988AA53B-6CBE-4602-B52A-373E73B3D5D7}" destId="{17075015-FD69-46AD-8CEE-C05E3D3C8EBE}" srcOrd="0" destOrd="0" presId="urn:microsoft.com/office/officeart/2016/7/layout/RepeatingBendingProcessNew"/>
    <dgm:cxn modelId="{1C1F4A1E-741E-4BDF-BE34-615FD4D94E3C}" type="presOf" srcId="{7774A415-7F6F-486C-A317-43C2C5992229}" destId="{1ACD1DEB-BCF3-4628-A280-1D684587E114}" srcOrd="0" destOrd="0" presId="urn:microsoft.com/office/officeart/2016/7/layout/RepeatingBendingProcessNew"/>
    <dgm:cxn modelId="{A816F728-F791-419C-A228-ED74FDEBDBA2}" srcId="{A498AED0-8EFE-4E4E-A255-A2152009A4F1}" destId="{C957F79C-9AAF-4C67-A31D-0B5ED45F4ACB}" srcOrd="4" destOrd="0" parTransId="{4C35A16E-F32D-4926-921C-F11B9C423DFD}" sibTransId="{988AA53B-6CBE-4602-B52A-373E73B3D5D7}"/>
    <dgm:cxn modelId="{5A61A036-9D2C-4793-BBA5-64BD06E1F9E1}" type="presOf" srcId="{A498AED0-8EFE-4E4E-A255-A2152009A4F1}" destId="{075B9D43-EF83-4294-AAB8-E2E03F805770}" srcOrd="0" destOrd="0" presId="urn:microsoft.com/office/officeart/2016/7/layout/RepeatingBendingProcessNew"/>
    <dgm:cxn modelId="{3316FD3D-A100-434C-B5C0-3C09645AA0A2}" srcId="{A498AED0-8EFE-4E4E-A255-A2152009A4F1}" destId="{7F43300D-D71D-41AB-8D8D-7166A41A2188}" srcOrd="2" destOrd="0" parTransId="{E4702450-2F2C-4295-8180-3B233A7B28FF}" sibTransId="{2D2418FE-1EA9-4163-A94C-A64E46E87EB7}"/>
    <dgm:cxn modelId="{6A94CC41-9DA8-4B63-8E5E-5C528C0B27BE}" type="presOf" srcId="{C957F79C-9AAF-4C67-A31D-0B5ED45F4ACB}" destId="{BAF92EE4-DAE3-45F1-BAB8-E8B6FC5D75A6}" srcOrd="0" destOrd="0" presId="urn:microsoft.com/office/officeart/2016/7/layout/RepeatingBendingProcessNew"/>
    <dgm:cxn modelId="{B0AD226A-ABFA-4CBC-A62E-A78FE2E97901}" type="presOf" srcId="{988AA53B-6CBE-4602-B52A-373E73B3D5D7}" destId="{1FFD4548-6A82-41FA-A1CB-C570E83DAE80}" srcOrd="1" destOrd="0" presId="urn:microsoft.com/office/officeart/2016/7/layout/RepeatingBendingProcessNew"/>
    <dgm:cxn modelId="{F43ACE6B-DA24-4574-BF36-2954EB53BA6F}" type="presOf" srcId="{327D6C9F-9B23-4D7C-83E2-778DBDE1E464}" destId="{3C42DC1C-B3E1-40CA-8896-C891BC173B60}" srcOrd="0" destOrd="0" presId="urn:microsoft.com/office/officeart/2016/7/layout/RepeatingBendingProcessNew"/>
    <dgm:cxn modelId="{2BBB474D-B59A-4209-B3BD-F2A5FF058D80}" type="presOf" srcId="{742E6B67-729D-4804-A4CC-47DAFEC0387D}" destId="{96ABF988-54E2-4781-9184-1FFC0676569D}" srcOrd="0" destOrd="0" presId="urn:microsoft.com/office/officeart/2016/7/layout/RepeatingBendingProcessNew"/>
    <dgm:cxn modelId="{7CACAD71-85FF-4F93-AA3D-76BE15025B6B}" type="presOf" srcId="{2D2418FE-1EA9-4163-A94C-A64E46E87EB7}" destId="{62D4D965-D892-4DC0-961C-84BC7540A1E0}" srcOrd="1" destOrd="0" presId="urn:microsoft.com/office/officeart/2016/7/layout/RepeatingBendingProcessNew"/>
    <dgm:cxn modelId="{4E963A52-4014-4ED6-B818-70CA84A28FDB}" type="presOf" srcId="{74C3FD27-5515-40E7-A067-3CB2A0D29E37}" destId="{224EA673-D757-4F53-B107-D1588FE7D5A7}" srcOrd="0" destOrd="0" presId="urn:microsoft.com/office/officeart/2016/7/layout/RepeatingBendingProcessNew"/>
    <dgm:cxn modelId="{98BC1083-F120-47E9-B537-6542F9B11A6D}" type="presOf" srcId="{2D2418FE-1EA9-4163-A94C-A64E46E87EB7}" destId="{7512FE51-587B-422A-B86A-E4D3157B7738}" srcOrd="0" destOrd="0" presId="urn:microsoft.com/office/officeart/2016/7/layout/RepeatingBendingProcessNew"/>
    <dgm:cxn modelId="{7F102984-F18F-435A-ACA0-171BEDDFE47E}" type="presOf" srcId="{9A9B7B8D-29E8-4572-8A75-F1887D08F589}" destId="{C72B97A3-A1EF-4AD7-9210-FDF72531AE85}" srcOrd="0" destOrd="0" presId="urn:microsoft.com/office/officeart/2016/7/layout/RepeatingBendingProcessNew"/>
    <dgm:cxn modelId="{8AAFA38D-3E39-4230-93AB-466FE3C2CA7C}" type="presOf" srcId="{7F43300D-D71D-41AB-8D8D-7166A41A2188}" destId="{F9958FA4-05FE-4E58-93E7-25B6D8F8F6DD}" srcOrd="0" destOrd="0" presId="urn:microsoft.com/office/officeart/2016/7/layout/RepeatingBendingProcessNew"/>
    <dgm:cxn modelId="{5735F297-4EA8-4E00-B19F-20C29E5E35C9}" srcId="{A498AED0-8EFE-4E4E-A255-A2152009A4F1}" destId="{327D6C9F-9B23-4D7C-83E2-778DBDE1E464}" srcOrd="1" destOrd="0" parTransId="{8E3CF32A-02E2-4192-83B2-6CC3D0417793}" sibTransId="{74C3FD27-5515-40E7-A067-3CB2A0D29E37}"/>
    <dgm:cxn modelId="{67A57FB4-3DBD-4FC5-B77F-1E54299BB5B5}" type="presOf" srcId="{9A9B7B8D-29E8-4572-8A75-F1887D08F589}" destId="{D74F6F47-228C-4171-9EA6-D2A746F69C9E}" srcOrd="1" destOrd="0" presId="urn:microsoft.com/office/officeart/2016/7/layout/RepeatingBendingProcessNew"/>
    <dgm:cxn modelId="{C7635CB7-C07B-48F5-83A3-0021C4BB718A}" type="presOf" srcId="{74C3FD27-5515-40E7-A067-3CB2A0D29E37}" destId="{5107F5DD-EEB5-43F5-8395-4A74C5ECFC10}" srcOrd="1" destOrd="0" presId="urn:microsoft.com/office/officeart/2016/7/layout/RepeatingBendingProcessNew"/>
    <dgm:cxn modelId="{12A955BC-E562-4257-8590-0D038495C790}" type="presOf" srcId="{1CE50F30-3BE6-4571-A0FC-9FA5FFDF7269}" destId="{13033CF9-E0BB-41A2-B676-D46CE2F0D338}" srcOrd="0" destOrd="0" presId="urn:microsoft.com/office/officeart/2016/7/layout/RepeatingBendingProcessNew"/>
    <dgm:cxn modelId="{2FDACEDA-365A-4D67-962C-10AA57F083DA}" srcId="{A498AED0-8EFE-4E4E-A255-A2152009A4F1}" destId="{742E6B67-729D-4804-A4CC-47DAFEC0387D}" srcOrd="5" destOrd="0" parTransId="{94B0948D-4313-48ED-866D-05A3C9A86C2C}" sibTransId="{C40791E8-40D5-44F2-8585-82C84D844AD0}"/>
    <dgm:cxn modelId="{67F4B4DF-8EA1-4E2A-9763-51DA9A16D1CC}" type="presOf" srcId="{C0EDC97F-93AE-4701-B3D0-A60838EC6966}" destId="{2A666D19-0E1C-4845-A93A-610B7DE699F2}" srcOrd="0" destOrd="0" presId="urn:microsoft.com/office/officeart/2016/7/layout/RepeatingBendingProcessNew"/>
    <dgm:cxn modelId="{FB086AE2-73D5-458C-A4D9-5097331F5449}" srcId="{A498AED0-8EFE-4E4E-A255-A2152009A4F1}" destId="{7774A415-7F6F-486C-A317-43C2C5992229}" srcOrd="3" destOrd="0" parTransId="{569DD90F-E4FB-478C-BE2F-BCB5C9CB26FC}" sibTransId="{C0EDC97F-93AE-4701-B3D0-A60838EC6966}"/>
    <dgm:cxn modelId="{DF3044E6-C1CA-45E5-BE10-9411F74BF585}" type="presOf" srcId="{C0EDC97F-93AE-4701-B3D0-A60838EC6966}" destId="{62035373-78B1-4646-BF12-4DC317607D17}" srcOrd="1" destOrd="0" presId="urn:microsoft.com/office/officeart/2016/7/layout/RepeatingBendingProcessNew"/>
    <dgm:cxn modelId="{0CE4B7EC-3C08-4BF3-934F-EAF8B30D95B5}" srcId="{A498AED0-8EFE-4E4E-A255-A2152009A4F1}" destId="{1CE50F30-3BE6-4571-A0FC-9FA5FFDF7269}" srcOrd="0" destOrd="0" parTransId="{87F8475F-DC61-4802-A8C8-560ABCABAE93}" sibTransId="{9A9B7B8D-29E8-4572-8A75-F1887D08F589}"/>
    <dgm:cxn modelId="{9E32F9B3-4410-4F16-8852-8C44FFDC6225}" type="presParOf" srcId="{075B9D43-EF83-4294-AAB8-E2E03F805770}" destId="{13033CF9-E0BB-41A2-B676-D46CE2F0D338}" srcOrd="0" destOrd="0" presId="urn:microsoft.com/office/officeart/2016/7/layout/RepeatingBendingProcessNew"/>
    <dgm:cxn modelId="{C3342466-1CE7-4FF5-9FDD-76EAD51B98AB}" type="presParOf" srcId="{075B9D43-EF83-4294-AAB8-E2E03F805770}" destId="{C72B97A3-A1EF-4AD7-9210-FDF72531AE85}" srcOrd="1" destOrd="0" presId="urn:microsoft.com/office/officeart/2016/7/layout/RepeatingBendingProcessNew"/>
    <dgm:cxn modelId="{E18CFA7F-E992-433D-A940-1F49DAC6C694}" type="presParOf" srcId="{C72B97A3-A1EF-4AD7-9210-FDF72531AE85}" destId="{D74F6F47-228C-4171-9EA6-D2A746F69C9E}" srcOrd="0" destOrd="0" presId="urn:microsoft.com/office/officeart/2016/7/layout/RepeatingBendingProcessNew"/>
    <dgm:cxn modelId="{4BBD9B3E-38AC-46E1-8FFB-03C01AEC4CC8}" type="presParOf" srcId="{075B9D43-EF83-4294-AAB8-E2E03F805770}" destId="{3C42DC1C-B3E1-40CA-8896-C891BC173B60}" srcOrd="2" destOrd="0" presId="urn:microsoft.com/office/officeart/2016/7/layout/RepeatingBendingProcessNew"/>
    <dgm:cxn modelId="{D1D4F37D-CCA4-48BF-A75D-EE5D6A1C536D}" type="presParOf" srcId="{075B9D43-EF83-4294-AAB8-E2E03F805770}" destId="{224EA673-D757-4F53-B107-D1588FE7D5A7}" srcOrd="3" destOrd="0" presId="urn:microsoft.com/office/officeart/2016/7/layout/RepeatingBendingProcessNew"/>
    <dgm:cxn modelId="{F7C43BBA-16FD-4E18-883C-E0E11EA3B0D4}" type="presParOf" srcId="{224EA673-D757-4F53-B107-D1588FE7D5A7}" destId="{5107F5DD-EEB5-43F5-8395-4A74C5ECFC10}" srcOrd="0" destOrd="0" presId="urn:microsoft.com/office/officeart/2016/7/layout/RepeatingBendingProcessNew"/>
    <dgm:cxn modelId="{EEFC0F78-C412-475C-903E-973DFECB587D}" type="presParOf" srcId="{075B9D43-EF83-4294-AAB8-E2E03F805770}" destId="{F9958FA4-05FE-4E58-93E7-25B6D8F8F6DD}" srcOrd="4" destOrd="0" presId="urn:microsoft.com/office/officeart/2016/7/layout/RepeatingBendingProcessNew"/>
    <dgm:cxn modelId="{AB8B3452-A1D6-40C5-9CB1-5EA9C75F52C4}" type="presParOf" srcId="{075B9D43-EF83-4294-AAB8-E2E03F805770}" destId="{7512FE51-587B-422A-B86A-E4D3157B7738}" srcOrd="5" destOrd="0" presId="urn:microsoft.com/office/officeart/2016/7/layout/RepeatingBendingProcessNew"/>
    <dgm:cxn modelId="{12B12BD5-6B18-4257-8872-FB7FFB55F1F8}" type="presParOf" srcId="{7512FE51-587B-422A-B86A-E4D3157B7738}" destId="{62D4D965-D892-4DC0-961C-84BC7540A1E0}" srcOrd="0" destOrd="0" presId="urn:microsoft.com/office/officeart/2016/7/layout/RepeatingBendingProcessNew"/>
    <dgm:cxn modelId="{A6E3EC49-D2E4-4195-A484-38D6A9A3D50B}" type="presParOf" srcId="{075B9D43-EF83-4294-AAB8-E2E03F805770}" destId="{1ACD1DEB-BCF3-4628-A280-1D684587E114}" srcOrd="6" destOrd="0" presId="urn:microsoft.com/office/officeart/2016/7/layout/RepeatingBendingProcessNew"/>
    <dgm:cxn modelId="{B8118BEE-DE99-4F4F-9A9F-94FB308C9453}" type="presParOf" srcId="{075B9D43-EF83-4294-AAB8-E2E03F805770}" destId="{2A666D19-0E1C-4845-A93A-610B7DE699F2}" srcOrd="7" destOrd="0" presId="urn:microsoft.com/office/officeart/2016/7/layout/RepeatingBendingProcessNew"/>
    <dgm:cxn modelId="{DC77B3F0-7AF8-484A-AEF2-82F4EC83751F}" type="presParOf" srcId="{2A666D19-0E1C-4845-A93A-610B7DE699F2}" destId="{62035373-78B1-4646-BF12-4DC317607D17}" srcOrd="0" destOrd="0" presId="urn:microsoft.com/office/officeart/2016/7/layout/RepeatingBendingProcessNew"/>
    <dgm:cxn modelId="{1ED7B410-E44E-4B75-A01A-5F5E1F1C5B77}" type="presParOf" srcId="{075B9D43-EF83-4294-AAB8-E2E03F805770}" destId="{BAF92EE4-DAE3-45F1-BAB8-E8B6FC5D75A6}" srcOrd="8" destOrd="0" presId="urn:microsoft.com/office/officeart/2016/7/layout/RepeatingBendingProcessNew"/>
    <dgm:cxn modelId="{1FBB01A4-234F-4D9E-9FA0-F4EAEEE8818F}" type="presParOf" srcId="{075B9D43-EF83-4294-AAB8-E2E03F805770}" destId="{17075015-FD69-46AD-8CEE-C05E3D3C8EBE}" srcOrd="9" destOrd="0" presId="urn:microsoft.com/office/officeart/2016/7/layout/RepeatingBendingProcessNew"/>
    <dgm:cxn modelId="{FBF4D7F9-3385-4930-AA84-CB1D71A30B40}" type="presParOf" srcId="{17075015-FD69-46AD-8CEE-C05E3D3C8EBE}" destId="{1FFD4548-6A82-41FA-A1CB-C570E83DAE80}" srcOrd="0" destOrd="0" presId="urn:microsoft.com/office/officeart/2016/7/layout/RepeatingBendingProcessNew"/>
    <dgm:cxn modelId="{5086CD9B-AA46-467F-9512-292FEA6AA7BC}" type="presParOf" srcId="{075B9D43-EF83-4294-AAB8-E2E03F805770}" destId="{96ABF988-54E2-4781-9184-1FFC0676569D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D9234D-F14C-4346-BDEB-E2540EA90440}" type="doc">
      <dgm:prSet loTypeId="urn:microsoft.com/office/officeart/2005/8/layout/matrix2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B38D52D-107D-4FB6-8045-B97B16BFC17B}">
      <dgm:prSet/>
      <dgm:spPr/>
      <dgm:t>
        <a:bodyPr/>
        <a:lstStyle/>
        <a:p>
          <a:r>
            <a:rPr lang="en-US" dirty="0"/>
            <a:t>Heavy reliance on reputation lists</a:t>
          </a:r>
        </a:p>
      </dgm:t>
    </dgm:pt>
    <dgm:pt modelId="{1F727555-5088-4352-9F2A-5807E2559E62}" type="parTrans" cxnId="{09CAA121-4F7F-44B4-BF6E-04647B6DBB42}">
      <dgm:prSet/>
      <dgm:spPr/>
      <dgm:t>
        <a:bodyPr/>
        <a:lstStyle/>
        <a:p>
          <a:endParaRPr lang="en-US"/>
        </a:p>
      </dgm:t>
    </dgm:pt>
    <dgm:pt modelId="{31736943-D610-478B-BC53-D381338C6BFB}" type="sibTrans" cxnId="{09CAA121-4F7F-44B4-BF6E-04647B6DBB42}">
      <dgm:prSet/>
      <dgm:spPr/>
      <dgm:t>
        <a:bodyPr/>
        <a:lstStyle/>
        <a:p>
          <a:endParaRPr lang="en-US"/>
        </a:p>
      </dgm:t>
    </dgm:pt>
    <dgm:pt modelId="{DE5021B1-87BB-4C67-AF2A-063FD94BD3E1}">
      <dgm:prSet/>
      <dgm:spPr/>
      <dgm:t>
        <a:bodyPr/>
        <a:lstStyle/>
        <a:p>
          <a:r>
            <a:rPr lang="en-US"/>
            <a:t>Threat actors may leverage legitimate websites</a:t>
          </a:r>
        </a:p>
      </dgm:t>
    </dgm:pt>
    <dgm:pt modelId="{FA1096FC-9E7F-40D7-BFEB-5767AA2BB291}" type="parTrans" cxnId="{2D25343C-89D7-4B74-976C-163A62417022}">
      <dgm:prSet/>
      <dgm:spPr/>
      <dgm:t>
        <a:bodyPr/>
        <a:lstStyle/>
        <a:p>
          <a:endParaRPr lang="en-US"/>
        </a:p>
      </dgm:t>
    </dgm:pt>
    <dgm:pt modelId="{80302D3F-E2ED-4EF4-BD16-0D721D23B4BA}" type="sibTrans" cxnId="{2D25343C-89D7-4B74-976C-163A62417022}">
      <dgm:prSet/>
      <dgm:spPr/>
      <dgm:t>
        <a:bodyPr/>
        <a:lstStyle/>
        <a:p>
          <a:endParaRPr lang="en-US"/>
        </a:p>
      </dgm:t>
    </dgm:pt>
    <dgm:pt modelId="{07D0A614-FBC3-48C0-A979-EB2DAA124800}">
      <dgm:prSet/>
      <dgm:spPr/>
      <dgm:t>
        <a:bodyPr/>
        <a:lstStyle/>
        <a:p>
          <a:r>
            <a:rPr lang="en-US" dirty="0"/>
            <a:t>Rule-based detectors can’t keep up with changing tactics</a:t>
          </a:r>
        </a:p>
      </dgm:t>
    </dgm:pt>
    <dgm:pt modelId="{E97E0DA5-71AB-4A92-8C29-289BBDA08B8C}" type="parTrans" cxnId="{30245FE3-2B5C-47F0-8A8D-F4C365834627}">
      <dgm:prSet/>
      <dgm:spPr/>
      <dgm:t>
        <a:bodyPr/>
        <a:lstStyle/>
        <a:p>
          <a:endParaRPr lang="en-US"/>
        </a:p>
      </dgm:t>
    </dgm:pt>
    <dgm:pt modelId="{95D18A63-79E1-4357-836A-1659D42E1638}" type="sibTrans" cxnId="{30245FE3-2B5C-47F0-8A8D-F4C365834627}">
      <dgm:prSet/>
      <dgm:spPr/>
      <dgm:t>
        <a:bodyPr/>
        <a:lstStyle/>
        <a:p>
          <a:endParaRPr lang="en-US"/>
        </a:p>
      </dgm:t>
    </dgm:pt>
    <dgm:pt modelId="{10317EC0-001F-487F-B35F-D07BF5F0CE5B}">
      <dgm:prSet/>
      <dgm:spPr/>
      <dgm:t>
        <a:bodyPr/>
        <a:lstStyle/>
        <a:p>
          <a:r>
            <a:rPr lang="en-US"/>
            <a:t>Anti-forensic techniques may deter analysis</a:t>
          </a:r>
        </a:p>
      </dgm:t>
    </dgm:pt>
    <dgm:pt modelId="{D97F027C-A511-438F-BFE4-43843A180347}" type="parTrans" cxnId="{12135A2B-D1D5-4056-98B7-A0CD36B18DC9}">
      <dgm:prSet/>
      <dgm:spPr/>
      <dgm:t>
        <a:bodyPr/>
        <a:lstStyle/>
        <a:p>
          <a:endParaRPr lang="en-US"/>
        </a:p>
      </dgm:t>
    </dgm:pt>
    <dgm:pt modelId="{A0BAA29F-B8B4-4D46-9DF1-CBA8B9543FA4}" type="sibTrans" cxnId="{12135A2B-D1D5-4056-98B7-A0CD36B18DC9}">
      <dgm:prSet/>
      <dgm:spPr/>
      <dgm:t>
        <a:bodyPr/>
        <a:lstStyle/>
        <a:p>
          <a:endParaRPr lang="en-US"/>
        </a:p>
      </dgm:t>
    </dgm:pt>
    <dgm:pt modelId="{20AE7527-DFD3-4735-BA7E-C86DB9747E4E}" type="pres">
      <dgm:prSet presAssocID="{71D9234D-F14C-4346-BDEB-E2540EA90440}" presName="matrix" presStyleCnt="0">
        <dgm:presLayoutVars>
          <dgm:chMax val="1"/>
          <dgm:dir/>
          <dgm:resizeHandles val="exact"/>
        </dgm:presLayoutVars>
      </dgm:prSet>
      <dgm:spPr/>
    </dgm:pt>
    <dgm:pt modelId="{264CD29E-EB38-406B-964F-16D7254FE8A8}" type="pres">
      <dgm:prSet presAssocID="{71D9234D-F14C-4346-BDEB-E2540EA90440}" presName="axisShape" presStyleLbl="bgShp" presStyleIdx="0" presStyleCnt="1"/>
      <dgm:spPr/>
    </dgm:pt>
    <dgm:pt modelId="{EE8C6453-2C94-4881-AA40-6341D9731543}" type="pres">
      <dgm:prSet presAssocID="{71D9234D-F14C-4346-BDEB-E2540EA90440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D7B2FA5-407E-4106-96A3-BA73E60A13CC}" type="pres">
      <dgm:prSet presAssocID="{71D9234D-F14C-4346-BDEB-E2540EA90440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4F91EBF-8D84-4C3D-82A9-CECE9ACFA339}" type="pres">
      <dgm:prSet presAssocID="{71D9234D-F14C-4346-BDEB-E2540EA90440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24E8D4E-CE70-4280-9D5D-ACE2CBEBD4A7}" type="pres">
      <dgm:prSet presAssocID="{71D9234D-F14C-4346-BDEB-E2540EA90440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BF7BC16-66E1-42A8-99FB-D5D289F43BA5}" type="presOf" srcId="{EB38D52D-107D-4FB6-8045-B97B16BFC17B}" destId="{EE8C6453-2C94-4881-AA40-6341D9731543}" srcOrd="0" destOrd="0" presId="urn:microsoft.com/office/officeart/2005/8/layout/matrix2"/>
    <dgm:cxn modelId="{09CAA121-4F7F-44B4-BF6E-04647B6DBB42}" srcId="{71D9234D-F14C-4346-BDEB-E2540EA90440}" destId="{EB38D52D-107D-4FB6-8045-B97B16BFC17B}" srcOrd="0" destOrd="0" parTransId="{1F727555-5088-4352-9F2A-5807E2559E62}" sibTransId="{31736943-D610-478B-BC53-D381338C6BFB}"/>
    <dgm:cxn modelId="{12135A2B-D1D5-4056-98B7-A0CD36B18DC9}" srcId="{71D9234D-F14C-4346-BDEB-E2540EA90440}" destId="{10317EC0-001F-487F-B35F-D07BF5F0CE5B}" srcOrd="3" destOrd="0" parTransId="{D97F027C-A511-438F-BFE4-43843A180347}" sibTransId="{A0BAA29F-B8B4-4D46-9DF1-CBA8B9543FA4}"/>
    <dgm:cxn modelId="{9052A03B-828B-44C7-939F-F533C91CB470}" type="presOf" srcId="{71D9234D-F14C-4346-BDEB-E2540EA90440}" destId="{20AE7527-DFD3-4735-BA7E-C86DB9747E4E}" srcOrd="0" destOrd="0" presId="urn:microsoft.com/office/officeart/2005/8/layout/matrix2"/>
    <dgm:cxn modelId="{2D25343C-89D7-4B74-976C-163A62417022}" srcId="{71D9234D-F14C-4346-BDEB-E2540EA90440}" destId="{DE5021B1-87BB-4C67-AF2A-063FD94BD3E1}" srcOrd="1" destOrd="0" parTransId="{FA1096FC-9E7F-40D7-BFEB-5767AA2BB291}" sibTransId="{80302D3F-E2ED-4EF4-BD16-0D721D23B4BA}"/>
    <dgm:cxn modelId="{E7DB8760-9EA5-4636-AEBE-70360999FBBA}" type="presOf" srcId="{DE5021B1-87BB-4C67-AF2A-063FD94BD3E1}" destId="{7D7B2FA5-407E-4106-96A3-BA73E60A13CC}" srcOrd="0" destOrd="0" presId="urn:microsoft.com/office/officeart/2005/8/layout/matrix2"/>
    <dgm:cxn modelId="{27AA2FAD-4709-430A-9FDB-6C2E8AC18F9B}" type="presOf" srcId="{10317EC0-001F-487F-B35F-D07BF5F0CE5B}" destId="{624E8D4E-CE70-4280-9D5D-ACE2CBEBD4A7}" srcOrd="0" destOrd="0" presId="urn:microsoft.com/office/officeart/2005/8/layout/matrix2"/>
    <dgm:cxn modelId="{30245FE3-2B5C-47F0-8A8D-F4C365834627}" srcId="{71D9234D-F14C-4346-BDEB-E2540EA90440}" destId="{07D0A614-FBC3-48C0-A979-EB2DAA124800}" srcOrd="2" destOrd="0" parTransId="{E97E0DA5-71AB-4A92-8C29-289BBDA08B8C}" sibTransId="{95D18A63-79E1-4357-836A-1659D42E1638}"/>
    <dgm:cxn modelId="{85AE04F1-3865-4401-89AB-B043AA644287}" type="presOf" srcId="{07D0A614-FBC3-48C0-A979-EB2DAA124800}" destId="{44F91EBF-8D84-4C3D-82A9-CECE9ACFA339}" srcOrd="0" destOrd="0" presId="urn:microsoft.com/office/officeart/2005/8/layout/matrix2"/>
    <dgm:cxn modelId="{A0149190-66ED-4254-9063-A4D9AF0CCF77}" type="presParOf" srcId="{20AE7527-DFD3-4735-BA7E-C86DB9747E4E}" destId="{264CD29E-EB38-406B-964F-16D7254FE8A8}" srcOrd="0" destOrd="0" presId="urn:microsoft.com/office/officeart/2005/8/layout/matrix2"/>
    <dgm:cxn modelId="{8C555FE3-A209-4047-9FBD-5300937A1021}" type="presParOf" srcId="{20AE7527-DFD3-4735-BA7E-C86DB9747E4E}" destId="{EE8C6453-2C94-4881-AA40-6341D9731543}" srcOrd="1" destOrd="0" presId="urn:microsoft.com/office/officeart/2005/8/layout/matrix2"/>
    <dgm:cxn modelId="{290DD448-0370-4362-829F-1283A34838A0}" type="presParOf" srcId="{20AE7527-DFD3-4735-BA7E-C86DB9747E4E}" destId="{7D7B2FA5-407E-4106-96A3-BA73E60A13CC}" srcOrd="2" destOrd="0" presId="urn:microsoft.com/office/officeart/2005/8/layout/matrix2"/>
    <dgm:cxn modelId="{4AA39F2E-4948-4D7B-93AA-B6097FB2F93B}" type="presParOf" srcId="{20AE7527-DFD3-4735-BA7E-C86DB9747E4E}" destId="{44F91EBF-8D84-4C3D-82A9-CECE9ACFA339}" srcOrd="3" destOrd="0" presId="urn:microsoft.com/office/officeart/2005/8/layout/matrix2"/>
    <dgm:cxn modelId="{8609C204-7E94-4F5B-A228-516808497505}" type="presParOf" srcId="{20AE7527-DFD3-4735-BA7E-C86DB9747E4E}" destId="{624E8D4E-CE70-4280-9D5D-ACE2CBEBD4A7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58FE35-038E-4E1F-B5CD-4295E143746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11B06A8-FE19-4BF5-8B5D-C4FDC074F45F}">
      <dgm:prSet custT="1"/>
      <dgm:spPr>
        <a:solidFill>
          <a:schemeClr val="accent3"/>
        </a:solidFill>
      </dgm:spPr>
      <dgm:t>
        <a:bodyPr/>
        <a:lstStyle/>
        <a:p>
          <a:r>
            <a:rPr lang="en-US" sz="2800" dirty="0"/>
            <a:t>Feature sets could include one or more of the following:</a:t>
          </a:r>
        </a:p>
      </dgm:t>
    </dgm:pt>
    <dgm:pt modelId="{1B2FC763-5273-494D-BB48-3AC3E06484A3}" type="parTrans" cxnId="{584B184E-E98F-4A1A-9BBC-2258392F0075}">
      <dgm:prSet/>
      <dgm:spPr/>
      <dgm:t>
        <a:bodyPr/>
        <a:lstStyle/>
        <a:p>
          <a:endParaRPr lang="en-US"/>
        </a:p>
      </dgm:t>
    </dgm:pt>
    <dgm:pt modelId="{C7F14857-8F96-4496-AAFE-3AC689C7049C}" type="sibTrans" cxnId="{584B184E-E98F-4A1A-9BBC-2258392F0075}">
      <dgm:prSet/>
      <dgm:spPr/>
      <dgm:t>
        <a:bodyPr/>
        <a:lstStyle/>
        <a:p>
          <a:endParaRPr lang="en-US"/>
        </a:p>
      </dgm:t>
    </dgm:pt>
    <dgm:pt modelId="{FAC36BBC-53BE-49F0-9561-B79A43164702}">
      <dgm:prSet custT="1"/>
      <dgm:spPr/>
      <dgm:t>
        <a:bodyPr/>
        <a:lstStyle/>
        <a:p>
          <a:r>
            <a:rPr lang="en-US" sz="2800" dirty="0"/>
            <a:t>URL-based (lexical)</a:t>
          </a:r>
        </a:p>
      </dgm:t>
    </dgm:pt>
    <dgm:pt modelId="{48602BCD-2704-45C5-9080-A44EFB7FC77F}" type="parTrans" cxnId="{319B7593-DCFE-4ADE-8E53-8BBFD4492051}">
      <dgm:prSet/>
      <dgm:spPr/>
      <dgm:t>
        <a:bodyPr/>
        <a:lstStyle/>
        <a:p>
          <a:endParaRPr lang="en-US"/>
        </a:p>
      </dgm:t>
    </dgm:pt>
    <dgm:pt modelId="{97BD5C8B-BA39-45C4-BB2F-E8C8BD2210F5}" type="sibTrans" cxnId="{319B7593-DCFE-4ADE-8E53-8BBFD4492051}">
      <dgm:prSet/>
      <dgm:spPr/>
      <dgm:t>
        <a:bodyPr/>
        <a:lstStyle/>
        <a:p>
          <a:endParaRPr lang="en-US"/>
        </a:p>
      </dgm:t>
    </dgm:pt>
    <dgm:pt modelId="{B3DCB4A5-0F2D-4869-833E-671FEA0E8A93}">
      <dgm:prSet custT="1"/>
      <dgm:spPr/>
      <dgm:t>
        <a:bodyPr/>
        <a:lstStyle/>
        <a:p>
          <a:r>
            <a:rPr lang="en-US" sz="2800" dirty="0"/>
            <a:t>Host-based</a:t>
          </a:r>
        </a:p>
      </dgm:t>
    </dgm:pt>
    <dgm:pt modelId="{0652D9F6-EB44-4F42-8323-E8F9EDA51FC4}" type="parTrans" cxnId="{43E16C08-6782-48C0-996D-0B0EF08FEA55}">
      <dgm:prSet/>
      <dgm:spPr/>
      <dgm:t>
        <a:bodyPr/>
        <a:lstStyle/>
        <a:p>
          <a:endParaRPr lang="en-US"/>
        </a:p>
      </dgm:t>
    </dgm:pt>
    <dgm:pt modelId="{4B8D38DC-686B-4E61-866F-A76441B24343}" type="sibTrans" cxnId="{43E16C08-6782-48C0-996D-0B0EF08FEA55}">
      <dgm:prSet/>
      <dgm:spPr/>
      <dgm:t>
        <a:bodyPr/>
        <a:lstStyle/>
        <a:p>
          <a:endParaRPr lang="en-US"/>
        </a:p>
      </dgm:t>
    </dgm:pt>
    <dgm:pt modelId="{CF3C4868-614E-4B8A-80F4-E6C285F57022}">
      <dgm:prSet custT="1"/>
      <dgm:spPr/>
      <dgm:t>
        <a:bodyPr/>
        <a:lstStyle/>
        <a:p>
          <a:r>
            <a:rPr lang="en-US" sz="2400" dirty="0"/>
            <a:t>Reputation lists</a:t>
          </a:r>
        </a:p>
      </dgm:t>
    </dgm:pt>
    <dgm:pt modelId="{AC77B09F-9F07-4A5E-ACE7-327738B96091}" type="parTrans" cxnId="{8EECC935-8F13-477C-AC6F-50C935741B3A}">
      <dgm:prSet/>
      <dgm:spPr/>
      <dgm:t>
        <a:bodyPr/>
        <a:lstStyle/>
        <a:p>
          <a:endParaRPr lang="en-US"/>
        </a:p>
      </dgm:t>
    </dgm:pt>
    <dgm:pt modelId="{0DE0DEC4-3A84-4465-BD5E-13BD371BCDEB}" type="sibTrans" cxnId="{8EECC935-8F13-477C-AC6F-50C935741B3A}">
      <dgm:prSet/>
      <dgm:spPr/>
      <dgm:t>
        <a:bodyPr/>
        <a:lstStyle/>
        <a:p>
          <a:endParaRPr lang="en-US"/>
        </a:p>
      </dgm:t>
    </dgm:pt>
    <dgm:pt modelId="{4CFB85BE-F773-43EE-A75A-387914ACCBA9}">
      <dgm:prSet custT="1"/>
      <dgm:spPr/>
      <dgm:t>
        <a:bodyPr/>
        <a:lstStyle/>
        <a:p>
          <a:r>
            <a:rPr lang="en-US" sz="2400" dirty="0"/>
            <a:t>Domain name registration</a:t>
          </a:r>
        </a:p>
      </dgm:t>
    </dgm:pt>
    <dgm:pt modelId="{18B518AC-6EF8-4F0F-B7A5-D0B00F7AA27B}" type="parTrans" cxnId="{20BF6BBB-0D49-49DB-9728-49E92ED1E4B2}">
      <dgm:prSet/>
      <dgm:spPr/>
      <dgm:t>
        <a:bodyPr/>
        <a:lstStyle/>
        <a:p>
          <a:endParaRPr lang="en-US"/>
        </a:p>
      </dgm:t>
    </dgm:pt>
    <dgm:pt modelId="{D8FAF800-D6B1-408D-8BEF-00C79B8F9375}" type="sibTrans" cxnId="{20BF6BBB-0D49-49DB-9728-49E92ED1E4B2}">
      <dgm:prSet/>
      <dgm:spPr/>
      <dgm:t>
        <a:bodyPr/>
        <a:lstStyle/>
        <a:p>
          <a:endParaRPr lang="en-US"/>
        </a:p>
      </dgm:t>
    </dgm:pt>
    <dgm:pt modelId="{E644FD46-1F0F-41C3-B1A6-9CADD7FF31F2}">
      <dgm:prSet custT="1"/>
      <dgm:spPr/>
      <dgm:t>
        <a:bodyPr/>
        <a:lstStyle/>
        <a:p>
          <a:r>
            <a:rPr lang="en-US" sz="2400" dirty="0"/>
            <a:t>Domain name resolution</a:t>
          </a:r>
        </a:p>
      </dgm:t>
    </dgm:pt>
    <dgm:pt modelId="{13AB539A-5B50-4647-8BC4-836192E4C406}" type="parTrans" cxnId="{091B1721-0D98-478D-9904-7D4041D47800}">
      <dgm:prSet/>
      <dgm:spPr/>
      <dgm:t>
        <a:bodyPr/>
        <a:lstStyle/>
        <a:p>
          <a:endParaRPr lang="en-US"/>
        </a:p>
      </dgm:t>
    </dgm:pt>
    <dgm:pt modelId="{10C2D901-0AC4-45C6-B5AE-64C0C8196BCE}" type="sibTrans" cxnId="{091B1721-0D98-478D-9904-7D4041D47800}">
      <dgm:prSet/>
      <dgm:spPr/>
      <dgm:t>
        <a:bodyPr/>
        <a:lstStyle/>
        <a:p>
          <a:endParaRPr lang="en-US"/>
        </a:p>
      </dgm:t>
    </dgm:pt>
    <dgm:pt modelId="{F0541597-1194-4C9E-99B1-64DBFC1B12F0}">
      <dgm:prSet custT="1"/>
      <dgm:spPr/>
      <dgm:t>
        <a:bodyPr/>
        <a:lstStyle/>
        <a:p>
          <a:r>
            <a:rPr lang="en-US" sz="2400" dirty="0"/>
            <a:t>Connection speed</a:t>
          </a:r>
        </a:p>
      </dgm:t>
    </dgm:pt>
    <dgm:pt modelId="{A509638F-BA67-4F42-8866-B6D0E55D8CBC}" type="parTrans" cxnId="{5E87630A-18FD-41C5-A95B-2AA10F231792}">
      <dgm:prSet/>
      <dgm:spPr/>
      <dgm:t>
        <a:bodyPr/>
        <a:lstStyle/>
        <a:p>
          <a:endParaRPr lang="en-US"/>
        </a:p>
      </dgm:t>
    </dgm:pt>
    <dgm:pt modelId="{91074887-A54E-48DA-A56B-D82C43622CF7}" type="sibTrans" cxnId="{5E87630A-18FD-41C5-A95B-2AA10F231792}">
      <dgm:prSet/>
      <dgm:spPr/>
      <dgm:t>
        <a:bodyPr/>
        <a:lstStyle/>
        <a:p>
          <a:endParaRPr lang="en-US"/>
        </a:p>
      </dgm:t>
    </dgm:pt>
    <dgm:pt modelId="{982FDF03-7DE6-4106-A408-013D13F2100B}">
      <dgm:prSet custT="1"/>
      <dgm:spPr/>
      <dgm:t>
        <a:bodyPr/>
        <a:lstStyle/>
        <a:p>
          <a:r>
            <a:rPr lang="en-US" sz="2400" dirty="0"/>
            <a:t>Link popularity</a:t>
          </a:r>
        </a:p>
      </dgm:t>
    </dgm:pt>
    <dgm:pt modelId="{350D6041-20AE-42B5-B42B-044DB74CDBA9}" type="parTrans" cxnId="{9785E7B0-C51F-476E-867C-5096A6062E99}">
      <dgm:prSet/>
      <dgm:spPr/>
      <dgm:t>
        <a:bodyPr/>
        <a:lstStyle/>
        <a:p>
          <a:endParaRPr lang="en-US"/>
        </a:p>
      </dgm:t>
    </dgm:pt>
    <dgm:pt modelId="{87BB9923-EA55-458D-A4A1-42232D1D35A1}" type="sibTrans" cxnId="{9785E7B0-C51F-476E-867C-5096A6062E99}">
      <dgm:prSet/>
      <dgm:spPr/>
      <dgm:t>
        <a:bodyPr/>
        <a:lstStyle/>
        <a:p>
          <a:endParaRPr lang="en-US"/>
        </a:p>
      </dgm:t>
    </dgm:pt>
    <dgm:pt modelId="{380103A3-0353-4C04-BA41-DEF1DEFC4785}">
      <dgm:prSet custT="1"/>
      <dgm:spPr/>
      <dgm:t>
        <a:bodyPr/>
        <a:lstStyle/>
        <a:p>
          <a:r>
            <a:rPr lang="en-US" sz="2400" dirty="0"/>
            <a:t>URL source code</a:t>
          </a:r>
        </a:p>
      </dgm:t>
    </dgm:pt>
    <dgm:pt modelId="{A0283731-8928-4EFF-9C27-754C093CE10C}" type="parTrans" cxnId="{4027117D-025E-4B3C-B3CB-27AA3BE5BF05}">
      <dgm:prSet/>
      <dgm:spPr/>
      <dgm:t>
        <a:bodyPr/>
        <a:lstStyle/>
        <a:p>
          <a:endParaRPr lang="en-US"/>
        </a:p>
      </dgm:t>
    </dgm:pt>
    <dgm:pt modelId="{4B847E54-A919-4DB1-AECB-7823B3BB0B2B}" type="sibTrans" cxnId="{4027117D-025E-4B3C-B3CB-27AA3BE5BF05}">
      <dgm:prSet/>
      <dgm:spPr/>
      <dgm:t>
        <a:bodyPr/>
        <a:lstStyle/>
        <a:p>
          <a:endParaRPr lang="en-US"/>
        </a:p>
      </dgm:t>
    </dgm:pt>
    <dgm:pt modelId="{ADE7CF86-D16B-4D3B-B828-7471D7AC1594}" type="pres">
      <dgm:prSet presAssocID="{F558FE35-038E-4E1F-B5CD-4295E143746E}" presName="linear" presStyleCnt="0">
        <dgm:presLayoutVars>
          <dgm:animLvl val="lvl"/>
          <dgm:resizeHandles val="exact"/>
        </dgm:presLayoutVars>
      </dgm:prSet>
      <dgm:spPr/>
    </dgm:pt>
    <dgm:pt modelId="{D8A3228E-3A63-445D-A7DC-7766508AAEA6}" type="pres">
      <dgm:prSet presAssocID="{E11B06A8-FE19-4BF5-8B5D-C4FDC074F45F}" presName="parentText" presStyleLbl="node1" presStyleIdx="0" presStyleCnt="1" custLinFactNeighborY="-5385">
        <dgm:presLayoutVars>
          <dgm:chMax val="0"/>
          <dgm:bulletEnabled val="1"/>
        </dgm:presLayoutVars>
      </dgm:prSet>
      <dgm:spPr/>
    </dgm:pt>
    <dgm:pt modelId="{81C35207-7CC1-4B4C-92D2-A3147F90BCA1}" type="pres">
      <dgm:prSet presAssocID="{E11B06A8-FE19-4BF5-8B5D-C4FDC074F45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3E16C08-6782-48C0-996D-0B0EF08FEA55}" srcId="{E11B06A8-FE19-4BF5-8B5D-C4FDC074F45F}" destId="{B3DCB4A5-0F2D-4869-833E-671FEA0E8A93}" srcOrd="1" destOrd="0" parTransId="{0652D9F6-EB44-4F42-8323-E8F9EDA51FC4}" sibTransId="{4B8D38DC-686B-4E61-866F-A76441B24343}"/>
    <dgm:cxn modelId="{5E87630A-18FD-41C5-A95B-2AA10F231792}" srcId="{B3DCB4A5-0F2D-4869-833E-671FEA0E8A93}" destId="{F0541597-1194-4C9E-99B1-64DBFC1B12F0}" srcOrd="3" destOrd="0" parTransId="{A509638F-BA67-4F42-8866-B6D0E55D8CBC}" sibTransId="{91074887-A54E-48DA-A56B-D82C43622CF7}"/>
    <dgm:cxn modelId="{D350EB0E-64F0-43EC-9A77-EF0EC5298248}" type="presOf" srcId="{CF3C4868-614E-4B8A-80F4-E6C285F57022}" destId="{81C35207-7CC1-4B4C-92D2-A3147F90BCA1}" srcOrd="0" destOrd="2" presId="urn:microsoft.com/office/officeart/2005/8/layout/vList2"/>
    <dgm:cxn modelId="{DAE06117-EB2E-4E2B-A4CF-0D3CF0A20A32}" type="presOf" srcId="{B3DCB4A5-0F2D-4869-833E-671FEA0E8A93}" destId="{81C35207-7CC1-4B4C-92D2-A3147F90BCA1}" srcOrd="0" destOrd="1" presId="urn:microsoft.com/office/officeart/2005/8/layout/vList2"/>
    <dgm:cxn modelId="{091B1721-0D98-478D-9904-7D4041D47800}" srcId="{B3DCB4A5-0F2D-4869-833E-671FEA0E8A93}" destId="{E644FD46-1F0F-41C3-B1A6-9CADD7FF31F2}" srcOrd="2" destOrd="0" parTransId="{13AB539A-5B50-4647-8BC4-836192E4C406}" sibTransId="{10C2D901-0AC4-45C6-B5AE-64C0C8196BCE}"/>
    <dgm:cxn modelId="{8EECC935-8F13-477C-AC6F-50C935741B3A}" srcId="{B3DCB4A5-0F2D-4869-833E-671FEA0E8A93}" destId="{CF3C4868-614E-4B8A-80F4-E6C285F57022}" srcOrd="0" destOrd="0" parTransId="{AC77B09F-9F07-4A5E-ACE7-327738B96091}" sibTransId="{0DE0DEC4-3A84-4465-BD5E-13BD371BCDEB}"/>
    <dgm:cxn modelId="{B187166C-C6D7-4F1B-9FE4-9EF3A9EB0893}" type="presOf" srcId="{4CFB85BE-F773-43EE-A75A-387914ACCBA9}" destId="{81C35207-7CC1-4B4C-92D2-A3147F90BCA1}" srcOrd="0" destOrd="3" presId="urn:microsoft.com/office/officeart/2005/8/layout/vList2"/>
    <dgm:cxn modelId="{584B184E-E98F-4A1A-9BBC-2258392F0075}" srcId="{F558FE35-038E-4E1F-B5CD-4295E143746E}" destId="{E11B06A8-FE19-4BF5-8B5D-C4FDC074F45F}" srcOrd="0" destOrd="0" parTransId="{1B2FC763-5273-494D-BB48-3AC3E06484A3}" sibTransId="{C7F14857-8F96-4496-AAFE-3AC689C7049C}"/>
    <dgm:cxn modelId="{91B36D74-BB41-49FE-A555-132D812247DA}" type="presOf" srcId="{F558FE35-038E-4E1F-B5CD-4295E143746E}" destId="{ADE7CF86-D16B-4D3B-B828-7471D7AC1594}" srcOrd="0" destOrd="0" presId="urn:microsoft.com/office/officeart/2005/8/layout/vList2"/>
    <dgm:cxn modelId="{456DC27C-F60F-4A9B-9E3C-57FE92749E37}" type="presOf" srcId="{FAC36BBC-53BE-49F0-9561-B79A43164702}" destId="{81C35207-7CC1-4B4C-92D2-A3147F90BCA1}" srcOrd="0" destOrd="0" presId="urn:microsoft.com/office/officeart/2005/8/layout/vList2"/>
    <dgm:cxn modelId="{4027117D-025E-4B3C-B3CB-27AA3BE5BF05}" srcId="{B3DCB4A5-0F2D-4869-833E-671FEA0E8A93}" destId="{380103A3-0353-4C04-BA41-DEF1DEFC4785}" srcOrd="5" destOrd="0" parTransId="{A0283731-8928-4EFF-9C27-754C093CE10C}" sibTransId="{4B847E54-A919-4DB1-AECB-7823B3BB0B2B}"/>
    <dgm:cxn modelId="{319B7593-DCFE-4ADE-8E53-8BBFD4492051}" srcId="{E11B06A8-FE19-4BF5-8B5D-C4FDC074F45F}" destId="{FAC36BBC-53BE-49F0-9561-B79A43164702}" srcOrd="0" destOrd="0" parTransId="{48602BCD-2704-45C5-9080-A44EFB7FC77F}" sibTransId="{97BD5C8B-BA39-45C4-BB2F-E8C8BD2210F5}"/>
    <dgm:cxn modelId="{B757EE97-1495-4085-B297-EC554BB411BE}" type="presOf" srcId="{F0541597-1194-4C9E-99B1-64DBFC1B12F0}" destId="{81C35207-7CC1-4B4C-92D2-A3147F90BCA1}" srcOrd="0" destOrd="5" presId="urn:microsoft.com/office/officeart/2005/8/layout/vList2"/>
    <dgm:cxn modelId="{38BD179F-E385-4A93-968D-6DA638252B5E}" type="presOf" srcId="{982FDF03-7DE6-4106-A408-013D13F2100B}" destId="{81C35207-7CC1-4B4C-92D2-A3147F90BCA1}" srcOrd="0" destOrd="6" presId="urn:microsoft.com/office/officeart/2005/8/layout/vList2"/>
    <dgm:cxn modelId="{9785E7B0-C51F-476E-867C-5096A6062E99}" srcId="{B3DCB4A5-0F2D-4869-833E-671FEA0E8A93}" destId="{982FDF03-7DE6-4106-A408-013D13F2100B}" srcOrd="4" destOrd="0" parTransId="{350D6041-20AE-42B5-B42B-044DB74CDBA9}" sibTransId="{87BB9923-EA55-458D-A4A1-42232D1D35A1}"/>
    <dgm:cxn modelId="{DDFDBDB6-5DDD-4908-AC46-B6AFB47B4435}" type="presOf" srcId="{E644FD46-1F0F-41C3-B1A6-9CADD7FF31F2}" destId="{81C35207-7CC1-4B4C-92D2-A3147F90BCA1}" srcOrd="0" destOrd="4" presId="urn:microsoft.com/office/officeart/2005/8/layout/vList2"/>
    <dgm:cxn modelId="{20BF6BBB-0D49-49DB-9728-49E92ED1E4B2}" srcId="{B3DCB4A5-0F2D-4869-833E-671FEA0E8A93}" destId="{4CFB85BE-F773-43EE-A75A-387914ACCBA9}" srcOrd="1" destOrd="0" parTransId="{18B518AC-6EF8-4F0F-B7A5-D0B00F7AA27B}" sibTransId="{D8FAF800-D6B1-408D-8BEF-00C79B8F9375}"/>
    <dgm:cxn modelId="{39EA0DBC-0F63-4543-9A66-689048F308CF}" type="presOf" srcId="{E11B06A8-FE19-4BF5-8B5D-C4FDC074F45F}" destId="{D8A3228E-3A63-445D-A7DC-7766508AAEA6}" srcOrd="0" destOrd="0" presId="urn:microsoft.com/office/officeart/2005/8/layout/vList2"/>
    <dgm:cxn modelId="{CE6323DA-FF96-406A-8117-4A9AF61FA134}" type="presOf" srcId="{380103A3-0353-4C04-BA41-DEF1DEFC4785}" destId="{81C35207-7CC1-4B4C-92D2-A3147F90BCA1}" srcOrd="0" destOrd="7" presId="urn:microsoft.com/office/officeart/2005/8/layout/vList2"/>
    <dgm:cxn modelId="{F1F3049C-5810-4080-8EF7-4D5C7B838050}" type="presParOf" srcId="{ADE7CF86-D16B-4D3B-B828-7471D7AC1594}" destId="{D8A3228E-3A63-445D-A7DC-7766508AAEA6}" srcOrd="0" destOrd="0" presId="urn:microsoft.com/office/officeart/2005/8/layout/vList2"/>
    <dgm:cxn modelId="{51A2B537-31CB-41D1-AEBE-A153377BF13C}" type="presParOf" srcId="{ADE7CF86-D16B-4D3B-B828-7471D7AC1594}" destId="{81C35207-7CC1-4B4C-92D2-A3147F90BCA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58FE35-038E-4E1F-B5CD-4295E143746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11B06A8-FE19-4BF5-8B5D-C4FDC074F45F}">
      <dgm:prSet custT="1"/>
      <dgm:spPr>
        <a:solidFill>
          <a:schemeClr val="accent3"/>
        </a:solidFill>
      </dgm:spPr>
      <dgm:t>
        <a:bodyPr/>
        <a:lstStyle/>
        <a:p>
          <a:r>
            <a:rPr lang="en-US" sz="2800" dirty="0"/>
            <a:t>Feature sets:</a:t>
          </a:r>
        </a:p>
      </dgm:t>
    </dgm:pt>
    <dgm:pt modelId="{1B2FC763-5273-494D-BB48-3AC3E06484A3}" type="parTrans" cxnId="{584B184E-E98F-4A1A-9BBC-2258392F0075}">
      <dgm:prSet/>
      <dgm:spPr/>
      <dgm:t>
        <a:bodyPr/>
        <a:lstStyle/>
        <a:p>
          <a:endParaRPr lang="en-US"/>
        </a:p>
      </dgm:t>
    </dgm:pt>
    <dgm:pt modelId="{C7F14857-8F96-4496-AAFE-3AC689C7049C}" type="sibTrans" cxnId="{584B184E-E98F-4A1A-9BBC-2258392F0075}">
      <dgm:prSet/>
      <dgm:spPr/>
      <dgm:t>
        <a:bodyPr/>
        <a:lstStyle/>
        <a:p>
          <a:endParaRPr lang="en-US"/>
        </a:p>
      </dgm:t>
    </dgm:pt>
    <dgm:pt modelId="{FAC36BBC-53BE-49F0-9561-B79A43164702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800" dirty="0">
              <a:solidFill>
                <a:srgbClr val="00B050"/>
              </a:solidFill>
            </a:rPr>
            <a:t> URL-based (lexical) properties</a:t>
          </a:r>
        </a:p>
      </dgm:t>
    </dgm:pt>
    <dgm:pt modelId="{48602BCD-2704-45C5-9080-A44EFB7FC77F}" type="parTrans" cxnId="{319B7593-DCFE-4ADE-8E53-8BBFD4492051}">
      <dgm:prSet/>
      <dgm:spPr/>
      <dgm:t>
        <a:bodyPr/>
        <a:lstStyle/>
        <a:p>
          <a:endParaRPr lang="en-US"/>
        </a:p>
      </dgm:t>
    </dgm:pt>
    <dgm:pt modelId="{97BD5C8B-BA39-45C4-BB2F-E8C8BD2210F5}" type="sibTrans" cxnId="{319B7593-DCFE-4ADE-8E53-8BBFD4492051}">
      <dgm:prSet/>
      <dgm:spPr/>
      <dgm:t>
        <a:bodyPr/>
        <a:lstStyle/>
        <a:p>
          <a:endParaRPr lang="en-US"/>
        </a:p>
      </dgm:t>
    </dgm:pt>
    <dgm:pt modelId="{4D2301FE-B579-47C6-B1DE-FE617CEC91C5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800" dirty="0">
              <a:solidFill>
                <a:srgbClr val="00B050"/>
              </a:solidFill>
            </a:rPr>
            <a:t> Term-document matrix (NLP approach)</a:t>
          </a:r>
        </a:p>
      </dgm:t>
    </dgm:pt>
    <dgm:pt modelId="{2FA8332F-460B-4CDE-8E90-A09842054DE9}" type="parTrans" cxnId="{39D817F1-3BDD-4897-84EC-21C16A5EDD15}">
      <dgm:prSet/>
      <dgm:spPr/>
      <dgm:t>
        <a:bodyPr/>
        <a:lstStyle/>
        <a:p>
          <a:endParaRPr lang="en-US"/>
        </a:p>
      </dgm:t>
    </dgm:pt>
    <dgm:pt modelId="{A73500D6-71B4-47AB-A786-08FCFFFD23CB}" type="sibTrans" cxnId="{39D817F1-3BDD-4897-84EC-21C16A5EDD15}">
      <dgm:prSet/>
      <dgm:spPr/>
      <dgm:t>
        <a:bodyPr/>
        <a:lstStyle/>
        <a:p>
          <a:endParaRPr lang="en-US"/>
        </a:p>
      </dgm:t>
    </dgm:pt>
    <dgm:pt modelId="{ADE7CF86-D16B-4D3B-B828-7471D7AC1594}" type="pres">
      <dgm:prSet presAssocID="{F558FE35-038E-4E1F-B5CD-4295E143746E}" presName="linear" presStyleCnt="0">
        <dgm:presLayoutVars>
          <dgm:animLvl val="lvl"/>
          <dgm:resizeHandles val="exact"/>
        </dgm:presLayoutVars>
      </dgm:prSet>
      <dgm:spPr/>
    </dgm:pt>
    <dgm:pt modelId="{D8A3228E-3A63-445D-A7DC-7766508AAEA6}" type="pres">
      <dgm:prSet presAssocID="{E11B06A8-FE19-4BF5-8B5D-C4FDC074F45F}" presName="parentText" presStyleLbl="node1" presStyleIdx="0" presStyleCnt="1" custLinFactNeighborY="-5385">
        <dgm:presLayoutVars>
          <dgm:chMax val="0"/>
          <dgm:bulletEnabled val="1"/>
        </dgm:presLayoutVars>
      </dgm:prSet>
      <dgm:spPr/>
    </dgm:pt>
    <dgm:pt modelId="{81C35207-7CC1-4B4C-92D2-A3147F90BCA1}" type="pres">
      <dgm:prSet presAssocID="{E11B06A8-FE19-4BF5-8B5D-C4FDC074F45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115096C-F472-4A1C-BAAE-5E2E116D2AB4}" type="presOf" srcId="{4D2301FE-B579-47C6-B1DE-FE617CEC91C5}" destId="{81C35207-7CC1-4B4C-92D2-A3147F90BCA1}" srcOrd="0" destOrd="1" presId="urn:microsoft.com/office/officeart/2005/8/layout/vList2"/>
    <dgm:cxn modelId="{584B184E-E98F-4A1A-9BBC-2258392F0075}" srcId="{F558FE35-038E-4E1F-B5CD-4295E143746E}" destId="{E11B06A8-FE19-4BF5-8B5D-C4FDC074F45F}" srcOrd="0" destOrd="0" parTransId="{1B2FC763-5273-494D-BB48-3AC3E06484A3}" sibTransId="{C7F14857-8F96-4496-AAFE-3AC689C7049C}"/>
    <dgm:cxn modelId="{91B36D74-BB41-49FE-A555-132D812247DA}" type="presOf" srcId="{F558FE35-038E-4E1F-B5CD-4295E143746E}" destId="{ADE7CF86-D16B-4D3B-B828-7471D7AC1594}" srcOrd="0" destOrd="0" presId="urn:microsoft.com/office/officeart/2005/8/layout/vList2"/>
    <dgm:cxn modelId="{456DC27C-F60F-4A9B-9E3C-57FE92749E37}" type="presOf" srcId="{FAC36BBC-53BE-49F0-9561-B79A43164702}" destId="{81C35207-7CC1-4B4C-92D2-A3147F90BCA1}" srcOrd="0" destOrd="0" presId="urn:microsoft.com/office/officeart/2005/8/layout/vList2"/>
    <dgm:cxn modelId="{319B7593-DCFE-4ADE-8E53-8BBFD4492051}" srcId="{E11B06A8-FE19-4BF5-8B5D-C4FDC074F45F}" destId="{FAC36BBC-53BE-49F0-9561-B79A43164702}" srcOrd="0" destOrd="0" parTransId="{48602BCD-2704-45C5-9080-A44EFB7FC77F}" sibTransId="{97BD5C8B-BA39-45C4-BB2F-E8C8BD2210F5}"/>
    <dgm:cxn modelId="{39EA0DBC-0F63-4543-9A66-689048F308CF}" type="presOf" srcId="{E11B06A8-FE19-4BF5-8B5D-C4FDC074F45F}" destId="{D8A3228E-3A63-445D-A7DC-7766508AAEA6}" srcOrd="0" destOrd="0" presId="urn:microsoft.com/office/officeart/2005/8/layout/vList2"/>
    <dgm:cxn modelId="{39D817F1-3BDD-4897-84EC-21C16A5EDD15}" srcId="{E11B06A8-FE19-4BF5-8B5D-C4FDC074F45F}" destId="{4D2301FE-B579-47C6-B1DE-FE617CEC91C5}" srcOrd="1" destOrd="0" parTransId="{2FA8332F-460B-4CDE-8E90-A09842054DE9}" sibTransId="{A73500D6-71B4-47AB-A786-08FCFFFD23CB}"/>
    <dgm:cxn modelId="{F1F3049C-5810-4080-8EF7-4D5C7B838050}" type="presParOf" srcId="{ADE7CF86-D16B-4D3B-B828-7471D7AC1594}" destId="{D8A3228E-3A63-445D-A7DC-7766508AAEA6}" srcOrd="0" destOrd="0" presId="urn:microsoft.com/office/officeart/2005/8/layout/vList2"/>
    <dgm:cxn modelId="{51A2B537-31CB-41D1-AEBE-A153377BF13C}" type="presParOf" srcId="{ADE7CF86-D16B-4D3B-B828-7471D7AC1594}" destId="{81C35207-7CC1-4B4C-92D2-A3147F90BCA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EA028F-9F8D-4BB6-A16D-C527FCB30F8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F1BB00-4411-4864-BDF6-5EBAE954581E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Prep</a:t>
          </a:r>
        </a:p>
      </dgm:t>
    </dgm:pt>
    <dgm:pt modelId="{FC2F28B1-B6B0-4BAD-88D5-7366BD0DDF0F}" type="parTrans" cxnId="{0B2B839A-2057-4EF2-AA11-E9B9A73D9D02}">
      <dgm:prSet/>
      <dgm:spPr/>
      <dgm:t>
        <a:bodyPr/>
        <a:lstStyle/>
        <a:p>
          <a:endParaRPr lang="en-US"/>
        </a:p>
      </dgm:t>
    </dgm:pt>
    <dgm:pt modelId="{B81D5FA3-EEC7-41B4-9A23-EECB064F859E}" type="sibTrans" cxnId="{0B2B839A-2057-4EF2-AA11-E9B9A73D9D02}">
      <dgm:prSet/>
      <dgm:spPr/>
      <dgm:t>
        <a:bodyPr/>
        <a:lstStyle/>
        <a:p>
          <a:endParaRPr lang="en-US"/>
        </a:p>
      </dgm:t>
    </dgm:pt>
    <dgm:pt modelId="{5214DD76-866E-4701-A005-566A1F668616}">
      <dgm:prSet phldrT="[Text]"/>
      <dgm:spPr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Remove categorical features</a:t>
          </a:r>
        </a:p>
      </dgm:t>
    </dgm:pt>
    <dgm:pt modelId="{C7C0D158-922C-451F-B86B-BB8005F04023}" type="parTrans" cxnId="{AFAEC295-6222-4F48-91CC-4129AEFC3EE9}">
      <dgm:prSet/>
      <dgm:spPr/>
      <dgm:t>
        <a:bodyPr/>
        <a:lstStyle/>
        <a:p>
          <a:endParaRPr lang="en-US"/>
        </a:p>
      </dgm:t>
    </dgm:pt>
    <dgm:pt modelId="{7F27001C-9A9E-4C0A-B16A-E50222A07531}" type="sibTrans" cxnId="{AFAEC295-6222-4F48-91CC-4129AEFC3EE9}">
      <dgm:prSet/>
      <dgm:spPr/>
      <dgm:t>
        <a:bodyPr/>
        <a:lstStyle/>
        <a:p>
          <a:endParaRPr lang="en-US"/>
        </a:p>
      </dgm:t>
    </dgm:pt>
    <dgm:pt modelId="{199DE1D9-E027-4AEE-B099-905881A2FBD7}">
      <dgm:prSet phldrT="[Text]"/>
      <dgm:spPr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Normalization</a:t>
          </a:r>
        </a:p>
      </dgm:t>
    </dgm:pt>
    <dgm:pt modelId="{09988289-1BC2-4994-919A-9FEE4D53EC70}" type="parTrans" cxnId="{6B5B5DF8-AFA6-4194-89F0-3172D7773E53}">
      <dgm:prSet/>
      <dgm:spPr/>
      <dgm:t>
        <a:bodyPr/>
        <a:lstStyle/>
        <a:p>
          <a:endParaRPr lang="en-US"/>
        </a:p>
      </dgm:t>
    </dgm:pt>
    <dgm:pt modelId="{B676B147-0053-4F52-BA56-FE05561F6C8E}" type="sibTrans" cxnId="{6B5B5DF8-AFA6-4194-89F0-3172D7773E53}">
      <dgm:prSet/>
      <dgm:spPr/>
      <dgm:t>
        <a:bodyPr/>
        <a:lstStyle/>
        <a:p>
          <a:endParaRPr lang="en-US"/>
        </a:p>
      </dgm:t>
    </dgm:pt>
    <dgm:pt modelId="{796100E9-A160-47D2-A1CC-CBB55D4DD499}">
      <dgm:prSet phldrT="[Text]"/>
      <dgm:spPr>
        <a:solidFill>
          <a:srgbClr val="040C48"/>
        </a:solidFill>
      </dgm:spPr>
      <dgm:t>
        <a:bodyPr/>
        <a:lstStyle/>
        <a:p>
          <a:r>
            <a:rPr lang="en-US" dirty="0"/>
            <a:t>Train</a:t>
          </a:r>
        </a:p>
      </dgm:t>
    </dgm:pt>
    <dgm:pt modelId="{99E8BC8E-B71F-4784-A7CB-7E405B382087}" type="parTrans" cxnId="{BAB334B0-F917-4451-B2FB-F9A09C00EB84}">
      <dgm:prSet/>
      <dgm:spPr/>
      <dgm:t>
        <a:bodyPr/>
        <a:lstStyle/>
        <a:p>
          <a:endParaRPr lang="en-US"/>
        </a:p>
      </dgm:t>
    </dgm:pt>
    <dgm:pt modelId="{464FD8DE-93A8-4043-971F-785C9137C806}" type="sibTrans" cxnId="{BAB334B0-F917-4451-B2FB-F9A09C00EB84}">
      <dgm:prSet/>
      <dgm:spPr/>
      <dgm:t>
        <a:bodyPr/>
        <a:lstStyle/>
        <a:p>
          <a:endParaRPr lang="en-US"/>
        </a:p>
      </dgm:t>
    </dgm:pt>
    <dgm:pt modelId="{525A3A3F-0E25-40A5-A5D1-C035E0174EEC}">
      <dgm:prSet phldrT="[Text]"/>
      <dgm:spPr>
        <a:solidFill>
          <a:schemeClr val="bg1">
            <a:alpha val="90000"/>
          </a:schemeClr>
        </a:solidFill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Parameter/Classifier tuning</a:t>
          </a:r>
        </a:p>
      </dgm:t>
    </dgm:pt>
    <dgm:pt modelId="{CC893556-656A-4CFA-9B15-B1CFC04BA6FA}" type="parTrans" cxnId="{5764DC81-D718-4AAF-BA23-1CB25653260E}">
      <dgm:prSet/>
      <dgm:spPr/>
      <dgm:t>
        <a:bodyPr/>
        <a:lstStyle/>
        <a:p>
          <a:endParaRPr lang="en-US"/>
        </a:p>
      </dgm:t>
    </dgm:pt>
    <dgm:pt modelId="{8A1AE867-84B1-4535-AA2C-315A64E34F52}" type="sibTrans" cxnId="{5764DC81-D718-4AAF-BA23-1CB25653260E}">
      <dgm:prSet/>
      <dgm:spPr/>
      <dgm:t>
        <a:bodyPr/>
        <a:lstStyle/>
        <a:p>
          <a:endParaRPr lang="en-US"/>
        </a:p>
      </dgm:t>
    </dgm:pt>
    <dgm:pt modelId="{F485EA63-2959-479D-8689-D8676007C8F7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Test</a:t>
          </a:r>
        </a:p>
      </dgm:t>
    </dgm:pt>
    <dgm:pt modelId="{5F16F8B9-B7BC-47C6-BD23-027B298977F6}" type="parTrans" cxnId="{ADC3A8AE-FD29-400F-8519-F59F1AA12A6D}">
      <dgm:prSet/>
      <dgm:spPr/>
      <dgm:t>
        <a:bodyPr/>
        <a:lstStyle/>
        <a:p>
          <a:endParaRPr lang="en-US"/>
        </a:p>
      </dgm:t>
    </dgm:pt>
    <dgm:pt modelId="{1222EC3A-4249-4A65-A5ED-94A8452DB54F}" type="sibTrans" cxnId="{ADC3A8AE-FD29-400F-8519-F59F1AA12A6D}">
      <dgm:prSet/>
      <dgm:spPr/>
      <dgm:t>
        <a:bodyPr/>
        <a:lstStyle/>
        <a:p>
          <a:endParaRPr lang="en-US"/>
        </a:p>
      </dgm:t>
    </dgm:pt>
    <dgm:pt modelId="{A0E0A55F-21E4-431E-B68E-78ACE74FEEA3}">
      <dgm:prSet phldrT="[Text]"/>
      <dgm:spPr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Predict on test data</a:t>
          </a:r>
        </a:p>
      </dgm:t>
    </dgm:pt>
    <dgm:pt modelId="{BA488A3C-51A8-4B96-B684-E548B14073EE}" type="parTrans" cxnId="{6461E21F-F1F1-4B09-981C-96E9EAAE501B}">
      <dgm:prSet/>
      <dgm:spPr/>
      <dgm:t>
        <a:bodyPr/>
        <a:lstStyle/>
        <a:p>
          <a:endParaRPr lang="en-US"/>
        </a:p>
      </dgm:t>
    </dgm:pt>
    <dgm:pt modelId="{6D5324D3-FB34-4BA7-9B79-F7FAB3D6B89D}" type="sibTrans" cxnId="{6461E21F-F1F1-4B09-981C-96E9EAAE501B}">
      <dgm:prSet/>
      <dgm:spPr/>
      <dgm:t>
        <a:bodyPr/>
        <a:lstStyle/>
        <a:p>
          <a:endParaRPr lang="en-US"/>
        </a:p>
      </dgm:t>
    </dgm:pt>
    <dgm:pt modelId="{6D04E26A-CDB3-4836-BAA5-CD4445063E64}">
      <dgm:prSet phldrT="[Text]"/>
      <dgm:spPr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Analyze scores</a:t>
          </a:r>
        </a:p>
      </dgm:t>
    </dgm:pt>
    <dgm:pt modelId="{1D63DA85-62B9-4D08-BDDE-E40EBDE5F02F}" type="parTrans" cxnId="{5ACDEA2A-5468-4C2C-B549-5B3C97761D98}">
      <dgm:prSet/>
      <dgm:spPr/>
      <dgm:t>
        <a:bodyPr/>
        <a:lstStyle/>
        <a:p>
          <a:endParaRPr lang="en-US"/>
        </a:p>
      </dgm:t>
    </dgm:pt>
    <dgm:pt modelId="{323CEBA8-463F-4ADD-8E0E-AB1CB4D45588}" type="sibTrans" cxnId="{5ACDEA2A-5468-4C2C-B549-5B3C97761D98}">
      <dgm:prSet/>
      <dgm:spPr/>
      <dgm:t>
        <a:bodyPr/>
        <a:lstStyle/>
        <a:p>
          <a:endParaRPr lang="en-US"/>
        </a:p>
      </dgm:t>
    </dgm:pt>
    <dgm:pt modelId="{651F371E-69ED-46E9-82E9-1FAE1380B884}">
      <dgm:prSet phldrT="[Text]"/>
      <dgm:spPr>
        <a:solidFill>
          <a:schemeClr val="bg1">
            <a:alpha val="90000"/>
          </a:schemeClr>
        </a:solidFill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Analyze scores</a:t>
          </a:r>
        </a:p>
      </dgm:t>
    </dgm:pt>
    <dgm:pt modelId="{1A9F28EA-7114-4BA6-AA68-9CA31A2F21D2}" type="parTrans" cxnId="{BA79C240-2267-4157-8B1E-47F50B647942}">
      <dgm:prSet/>
      <dgm:spPr/>
      <dgm:t>
        <a:bodyPr/>
        <a:lstStyle/>
        <a:p>
          <a:endParaRPr lang="en-US"/>
        </a:p>
      </dgm:t>
    </dgm:pt>
    <dgm:pt modelId="{2238038F-C8B0-4A16-80AC-565F265FAF7D}" type="sibTrans" cxnId="{BA79C240-2267-4157-8B1E-47F50B647942}">
      <dgm:prSet/>
      <dgm:spPr/>
      <dgm:t>
        <a:bodyPr/>
        <a:lstStyle/>
        <a:p>
          <a:endParaRPr lang="en-US"/>
        </a:p>
      </dgm:t>
    </dgm:pt>
    <dgm:pt modelId="{975A9111-D6A5-41C0-8A46-671E89E9D670}" type="pres">
      <dgm:prSet presAssocID="{44EA028F-9F8D-4BB6-A16D-C527FCB30F89}" presName="linearFlow" presStyleCnt="0">
        <dgm:presLayoutVars>
          <dgm:dir/>
          <dgm:animLvl val="lvl"/>
          <dgm:resizeHandles val="exact"/>
        </dgm:presLayoutVars>
      </dgm:prSet>
      <dgm:spPr/>
    </dgm:pt>
    <dgm:pt modelId="{826EB15A-2433-417E-821F-7F9A95286477}" type="pres">
      <dgm:prSet presAssocID="{BFF1BB00-4411-4864-BDF6-5EBAE954581E}" presName="composite" presStyleCnt="0"/>
      <dgm:spPr/>
    </dgm:pt>
    <dgm:pt modelId="{1588B173-2B06-4850-89C0-BB4EB1619CFD}" type="pres">
      <dgm:prSet presAssocID="{BFF1BB00-4411-4864-BDF6-5EBAE954581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6003190-5919-490C-93B8-E3502E3C35DB}" type="pres">
      <dgm:prSet presAssocID="{BFF1BB00-4411-4864-BDF6-5EBAE954581E}" presName="descendantText" presStyleLbl="alignAcc1" presStyleIdx="0" presStyleCnt="3" custLinFactNeighborX="1330" custLinFactNeighborY="-217">
        <dgm:presLayoutVars>
          <dgm:bulletEnabled val="1"/>
        </dgm:presLayoutVars>
      </dgm:prSet>
      <dgm:spPr/>
    </dgm:pt>
    <dgm:pt modelId="{4207793F-9DD8-494F-A586-CD46184DBC6A}" type="pres">
      <dgm:prSet presAssocID="{B81D5FA3-EEC7-41B4-9A23-EECB064F859E}" presName="sp" presStyleCnt="0"/>
      <dgm:spPr/>
    </dgm:pt>
    <dgm:pt modelId="{FDAC0548-FFB8-4C6B-9ACC-4B0197C3C21E}" type="pres">
      <dgm:prSet presAssocID="{796100E9-A160-47D2-A1CC-CBB55D4DD499}" presName="composite" presStyleCnt="0"/>
      <dgm:spPr/>
    </dgm:pt>
    <dgm:pt modelId="{D355BE1B-5A05-4911-ADAA-F1AB43A566C5}" type="pres">
      <dgm:prSet presAssocID="{796100E9-A160-47D2-A1CC-CBB55D4DD49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0B88F41-A92E-43A7-85BD-5AF00DA97937}" type="pres">
      <dgm:prSet presAssocID="{796100E9-A160-47D2-A1CC-CBB55D4DD499}" presName="descendantText" presStyleLbl="alignAcc1" presStyleIdx="1" presStyleCnt="3" custLinFactNeighborX="0" custLinFactNeighborY="1151">
        <dgm:presLayoutVars>
          <dgm:bulletEnabled val="1"/>
        </dgm:presLayoutVars>
      </dgm:prSet>
      <dgm:spPr/>
    </dgm:pt>
    <dgm:pt modelId="{DD7955DF-A543-4CA4-9F11-5133FEEA6F4C}" type="pres">
      <dgm:prSet presAssocID="{464FD8DE-93A8-4043-971F-785C9137C806}" presName="sp" presStyleCnt="0"/>
      <dgm:spPr/>
    </dgm:pt>
    <dgm:pt modelId="{C9EA26C5-378B-454D-AA92-B12F29702B8A}" type="pres">
      <dgm:prSet presAssocID="{F485EA63-2959-479D-8689-D8676007C8F7}" presName="composite" presStyleCnt="0"/>
      <dgm:spPr/>
    </dgm:pt>
    <dgm:pt modelId="{8DC85D97-C63F-4DEE-ADE2-0D8706F0913D}" type="pres">
      <dgm:prSet presAssocID="{F485EA63-2959-479D-8689-D8676007C8F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8E08643-66B6-4A6E-8637-4DAE171A3521}" type="pres">
      <dgm:prSet presAssocID="{F485EA63-2959-479D-8689-D8676007C8F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2DCC910-7D2A-42D4-BA4F-9E750BD24B4B}" type="presOf" srcId="{44EA028F-9F8D-4BB6-A16D-C527FCB30F89}" destId="{975A9111-D6A5-41C0-8A46-671E89E9D670}" srcOrd="0" destOrd="0" presId="urn:microsoft.com/office/officeart/2005/8/layout/chevron2"/>
    <dgm:cxn modelId="{6461E21F-F1F1-4B09-981C-96E9EAAE501B}" srcId="{F485EA63-2959-479D-8689-D8676007C8F7}" destId="{A0E0A55F-21E4-431E-B68E-78ACE74FEEA3}" srcOrd="0" destOrd="0" parTransId="{BA488A3C-51A8-4B96-B684-E548B14073EE}" sibTransId="{6D5324D3-FB34-4BA7-9B79-F7FAB3D6B89D}"/>
    <dgm:cxn modelId="{5ACDEA2A-5468-4C2C-B549-5B3C97761D98}" srcId="{F485EA63-2959-479D-8689-D8676007C8F7}" destId="{6D04E26A-CDB3-4836-BAA5-CD4445063E64}" srcOrd="1" destOrd="0" parTransId="{1D63DA85-62B9-4D08-BDDE-E40EBDE5F02F}" sibTransId="{323CEBA8-463F-4ADD-8E0E-AB1CB4D45588}"/>
    <dgm:cxn modelId="{BA79C240-2267-4157-8B1E-47F50B647942}" srcId="{796100E9-A160-47D2-A1CC-CBB55D4DD499}" destId="{651F371E-69ED-46E9-82E9-1FAE1380B884}" srcOrd="1" destOrd="0" parTransId="{1A9F28EA-7114-4BA6-AA68-9CA31A2F21D2}" sibTransId="{2238038F-C8B0-4A16-80AC-565F265FAF7D}"/>
    <dgm:cxn modelId="{229E536D-622D-4A1D-941B-40A22DC2A6D9}" type="presOf" srcId="{796100E9-A160-47D2-A1CC-CBB55D4DD499}" destId="{D355BE1B-5A05-4911-ADAA-F1AB43A566C5}" srcOrd="0" destOrd="0" presId="urn:microsoft.com/office/officeart/2005/8/layout/chevron2"/>
    <dgm:cxn modelId="{DB838870-D617-49F3-902F-91AE8D7B1700}" type="presOf" srcId="{A0E0A55F-21E4-431E-B68E-78ACE74FEEA3}" destId="{A8E08643-66B6-4A6E-8637-4DAE171A3521}" srcOrd="0" destOrd="0" presId="urn:microsoft.com/office/officeart/2005/8/layout/chevron2"/>
    <dgm:cxn modelId="{5764DC81-D718-4AAF-BA23-1CB25653260E}" srcId="{796100E9-A160-47D2-A1CC-CBB55D4DD499}" destId="{525A3A3F-0E25-40A5-A5D1-C035E0174EEC}" srcOrd="0" destOrd="0" parTransId="{CC893556-656A-4CFA-9B15-B1CFC04BA6FA}" sibTransId="{8A1AE867-84B1-4535-AA2C-315A64E34F52}"/>
    <dgm:cxn modelId="{AFAEC295-6222-4F48-91CC-4129AEFC3EE9}" srcId="{BFF1BB00-4411-4864-BDF6-5EBAE954581E}" destId="{5214DD76-866E-4701-A005-566A1F668616}" srcOrd="0" destOrd="0" parTransId="{C7C0D158-922C-451F-B86B-BB8005F04023}" sibTransId="{7F27001C-9A9E-4C0A-B16A-E50222A07531}"/>
    <dgm:cxn modelId="{0B2B839A-2057-4EF2-AA11-E9B9A73D9D02}" srcId="{44EA028F-9F8D-4BB6-A16D-C527FCB30F89}" destId="{BFF1BB00-4411-4864-BDF6-5EBAE954581E}" srcOrd="0" destOrd="0" parTransId="{FC2F28B1-B6B0-4BAD-88D5-7366BD0DDF0F}" sibTransId="{B81D5FA3-EEC7-41B4-9A23-EECB064F859E}"/>
    <dgm:cxn modelId="{1A789DA9-1A76-4A49-AC24-7F2CAEF0673B}" type="presOf" srcId="{525A3A3F-0E25-40A5-A5D1-C035E0174EEC}" destId="{30B88F41-A92E-43A7-85BD-5AF00DA97937}" srcOrd="0" destOrd="0" presId="urn:microsoft.com/office/officeart/2005/8/layout/chevron2"/>
    <dgm:cxn modelId="{8E4696AD-5EAC-485F-95E3-CC06E852DF74}" type="presOf" srcId="{BFF1BB00-4411-4864-BDF6-5EBAE954581E}" destId="{1588B173-2B06-4850-89C0-BB4EB1619CFD}" srcOrd="0" destOrd="0" presId="urn:microsoft.com/office/officeart/2005/8/layout/chevron2"/>
    <dgm:cxn modelId="{ADC3A8AE-FD29-400F-8519-F59F1AA12A6D}" srcId="{44EA028F-9F8D-4BB6-A16D-C527FCB30F89}" destId="{F485EA63-2959-479D-8689-D8676007C8F7}" srcOrd="2" destOrd="0" parTransId="{5F16F8B9-B7BC-47C6-BD23-027B298977F6}" sibTransId="{1222EC3A-4249-4A65-A5ED-94A8452DB54F}"/>
    <dgm:cxn modelId="{BAB334B0-F917-4451-B2FB-F9A09C00EB84}" srcId="{44EA028F-9F8D-4BB6-A16D-C527FCB30F89}" destId="{796100E9-A160-47D2-A1CC-CBB55D4DD499}" srcOrd="1" destOrd="0" parTransId="{99E8BC8E-B71F-4784-A7CB-7E405B382087}" sibTransId="{464FD8DE-93A8-4043-971F-785C9137C806}"/>
    <dgm:cxn modelId="{49C2B8C2-E55F-4261-9E51-295650A8FA42}" type="presOf" srcId="{6D04E26A-CDB3-4836-BAA5-CD4445063E64}" destId="{A8E08643-66B6-4A6E-8637-4DAE171A3521}" srcOrd="0" destOrd="1" presId="urn:microsoft.com/office/officeart/2005/8/layout/chevron2"/>
    <dgm:cxn modelId="{BDA05DCF-07EA-443A-955F-789A0485DAA3}" type="presOf" srcId="{5214DD76-866E-4701-A005-566A1F668616}" destId="{C6003190-5919-490C-93B8-E3502E3C35DB}" srcOrd="0" destOrd="0" presId="urn:microsoft.com/office/officeart/2005/8/layout/chevron2"/>
    <dgm:cxn modelId="{813454DF-EB16-4E52-936C-5A25779C8BDD}" type="presOf" srcId="{F485EA63-2959-479D-8689-D8676007C8F7}" destId="{8DC85D97-C63F-4DEE-ADE2-0D8706F0913D}" srcOrd="0" destOrd="0" presId="urn:microsoft.com/office/officeart/2005/8/layout/chevron2"/>
    <dgm:cxn modelId="{70273DF0-6BF6-4078-B629-90AA17651D33}" type="presOf" srcId="{199DE1D9-E027-4AEE-B099-905881A2FBD7}" destId="{C6003190-5919-490C-93B8-E3502E3C35DB}" srcOrd="0" destOrd="1" presId="urn:microsoft.com/office/officeart/2005/8/layout/chevron2"/>
    <dgm:cxn modelId="{753CEFF3-9FFF-4783-BE53-87538854BCE9}" type="presOf" srcId="{651F371E-69ED-46E9-82E9-1FAE1380B884}" destId="{30B88F41-A92E-43A7-85BD-5AF00DA97937}" srcOrd="0" destOrd="1" presId="urn:microsoft.com/office/officeart/2005/8/layout/chevron2"/>
    <dgm:cxn modelId="{6B5B5DF8-AFA6-4194-89F0-3172D7773E53}" srcId="{BFF1BB00-4411-4864-BDF6-5EBAE954581E}" destId="{199DE1D9-E027-4AEE-B099-905881A2FBD7}" srcOrd="1" destOrd="0" parTransId="{09988289-1BC2-4994-919A-9FEE4D53EC70}" sibTransId="{B676B147-0053-4F52-BA56-FE05561F6C8E}"/>
    <dgm:cxn modelId="{C9F65536-D9D7-44F5-ADEC-2E1052C4A923}" type="presParOf" srcId="{975A9111-D6A5-41C0-8A46-671E89E9D670}" destId="{826EB15A-2433-417E-821F-7F9A95286477}" srcOrd="0" destOrd="0" presId="urn:microsoft.com/office/officeart/2005/8/layout/chevron2"/>
    <dgm:cxn modelId="{9EE2A6E3-F7CF-4F37-99CD-C7BCFEBBB40E}" type="presParOf" srcId="{826EB15A-2433-417E-821F-7F9A95286477}" destId="{1588B173-2B06-4850-89C0-BB4EB1619CFD}" srcOrd="0" destOrd="0" presId="urn:microsoft.com/office/officeart/2005/8/layout/chevron2"/>
    <dgm:cxn modelId="{88AC1D2C-74B8-43E7-B0C7-C753F3DA9246}" type="presParOf" srcId="{826EB15A-2433-417E-821F-7F9A95286477}" destId="{C6003190-5919-490C-93B8-E3502E3C35DB}" srcOrd="1" destOrd="0" presId="urn:microsoft.com/office/officeart/2005/8/layout/chevron2"/>
    <dgm:cxn modelId="{1709DE93-0C05-4894-B46B-D5825AE6DDA1}" type="presParOf" srcId="{975A9111-D6A5-41C0-8A46-671E89E9D670}" destId="{4207793F-9DD8-494F-A586-CD46184DBC6A}" srcOrd="1" destOrd="0" presId="urn:microsoft.com/office/officeart/2005/8/layout/chevron2"/>
    <dgm:cxn modelId="{29B88C4A-410E-44BE-B966-857F9EB75010}" type="presParOf" srcId="{975A9111-D6A5-41C0-8A46-671E89E9D670}" destId="{FDAC0548-FFB8-4C6B-9ACC-4B0197C3C21E}" srcOrd="2" destOrd="0" presId="urn:microsoft.com/office/officeart/2005/8/layout/chevron2"/>
    <dgm:cxn modelId="{8D157228-EC89-48C0-9EAF-09B7B024BBE8}" type="presParOf" srcId="{FDAC0548-FFB8-4C6B-9ACC-4B0197C3C21E}" destId="{D355BE1B-5A05-4911-ADAA-F1AB43A566C5}" srcOrd="0" destOrd="0" presId="urn:microsoft.com/office/officeart/2005/8/layout/chevron2"/>
    <dgm:cxn modelId="{8FA385C1-921D-4992-BE48-EB251F875F6C}" type="presParOf" srcId="{FDAC0548-FFB8-4C6B-9ACC-4B0197C3C21E}" destId="{30B88F41-A92E-43A7-85BD-5AF00DA97937}" srcOrd="1" destOrd="0" presId="urn:microsoft.com/office/officeart/2005/8/layout/chevron2"/>
    <dgm:cxn modelId="{C9FF55BC-79BF-413A-8A3A-D47DF984C153}" type="presParOf" srcId="{975A9111-D6A5-41C0-8A46-671E89E9D670}" destId="{DD7955DF-A543-4CA4-9F11-5133FEEA6F4C}" srcOrd="3" destOrd="0" presId="urn:microsoft.com/office/officeart/2005/8/layout/chevron2"/>
    <dgm:cxn modelId="{C035B083-5FF8-4BEE-A017-79DA9A8DBC48}" type="presParOf" srcId="{975A9111-D6A5-41C0-8A46-671E89E9D670}" destId="{C9EA26C5-378B-454D-AA92-B12F29702B8A}" srcOrd="4" destOrd="0" presId="urn:microsoft.com/office/officeart/2005/8/layout/chevron2"/>
    <dgm:cxn modelId="{C501C4D8-4105-4810-B90B-A3F4982C6F25}" type="presParOf" srcId="{C9EA26C5-378B-454D-AA92-B12F29702B8A}" destId="{8DC85D97-C63F-4DEE-ADE2-0D8706F0913D}" srcOrd="0" destOrd="0" presId="urn:microsoft.com/office/officeart/2005/8/layout/chevron2"/>
    <dgm:cxn modelId="{74CAFFC8-333D-4235-B827-BE0F22F623FE}" type="presParOf" srcId="{C9EA26C5-378B-454D-AA92-B12F29702B8A}" destId="{A8E08643-66B6-4A6E-8637-4DAE171A352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EA028F-9F8D-4BB6-A16D-C527FCB30F8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F1BB00-4411-4864-BDF6-5EBAE954581E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Prep</a:t>
          </a:r>
        </a:p>
      </dgm:t>
    </dgm:pt>
    <dgm:pt modelId="{FC2F28B1-B6B0-4BAD-88D5-7366BD0DDF0F}" type="parTrans" cxnId="{0B2B839A-2057-4EF2-AA11-E9B9A73D9D02}">
      <dgm:prSet/>
      <dgm:spPr/>
      <dgm:t>
        <a:bodyPr/>
        <a:lstStyle/>
        <a:p>
          <a:endParaRPr lang="en-US"/>
        </a:p>
      </dgm:t>
    </dgm:pt>
    <dgm:pt modelId="{B81D5FA3-EEC7-41B4-9A23-EECB064F859E}" type="sibTrans" cxnId="{0B2B839A-2057-4EF2-AA11-E9B9A73D9D02}">
      <dgm:prSet/>
      <dgm:spPr/>
      <dgm:t>
        <a:bodyPr/>
        <a:lstStyle/>
        <a:p>
          <a:endParaRPr lang="en-US"/>
        </a:p>
      </dgm:t>
    </dgm:pt>
    <dgm:pt modelId="{5214DD76-866E-4701-A005-566A1F668616}">
      <dgm:prSet phldrT="[Text]"/>
      <dgm:spPr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Tokenization</a:t>
          </a:r>
        </a:p>
      </dgm:t>
    </dgm:pt>
    <dgm:pt modelId="{C7C0D158-922C-451F-B86B-BB8005F04023}" type="parTrans" cxnId="{AFAEC295-6222-4F48-91CC-4129AEFC3EE9}">
      <dgm:prSet/>
      <dgm:spPr/>
      <dgm:t>
        <a:bodyPr/>
        <a:lstStyle/>
        <a:p>
          <a:endParaRPr lang="en-US"/>
        </a:p>
      </dgm:t>
    </dgm:pt>
    <dgm:pt modelId="{7F27001C-9A9E-4C0A-B16A-E50222A07531}" type="sibTrans" cxnId="{AFAEC295-6222-4F48-91CC-4129AEFC3EE9}">
      <dgm:prSet/>
      <dgm:spPr/>
      <dgm:t>
        <a:bodyPr/>
        <a:lstStyle/>
        <a:p>
          <a:endParaRPr lang="en-US"/>
        </a:p>
      </dgm:t>
    </dgm:pt>
    <dgm:pt modelId="{199DE1D9-E027-4AEE-B099-905881A2FBD7}">
      <dgm:prSet phldrT="[Text]"/>
      <dgm:spPr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Build Term-document matrix</a:t>
          </a:r>
        </a:p>
      </dgm:t>
    </dgm:pt>
    <dgm:pt modelId="{09988289-1BC2-4994-919A-9FEE4D53EC70}" type="parTrans" cxnId="{6B5B5DF8-AFA6-4194-89F0-3172D7773E53}">
      <dgm:prSet/>
      <dgm:spPr/>
      <dgm:t>
        <a:bodyPr/>
        <a:lstStyle/>
        <a:p>
          <a:endParaRPr lang="en-US"/>
        </a:p>
      </dgm:t>
    </dgm:pt>
    <dgm:pt modelId="{B676B147-0053-4F52-BA56-FE05561F6C8E}" type="sibTrans" cxnId="{6B5B5DF8-AFA6-4194-89F0-3172D7773E53}">
      <dgm:prSet/>
      <dgm:spPr/>
      <dgm:t>
        <a:bodyPr/>
        <a:lstStyle/>
        <a:p>
          <a:endParaRPr lang="en-US"/>
        </a:p>
      </dgm:t>
    </dgm:pt>
    <dgm:pt modelId="{796100E9-A160-47D2-A1CC-CBB55D4DD499}">
      <dgm:prSet phldrT="[Text]"/>
      <dgm:spPr>
        <a:solidFill>
          <a:srgbClr val="040C48"/>
        </a:solidFill>
      </dgm:spPr>
      <dgm:t>
        <a:bodyPr/>
        <a:lstStyle/>
        <a:p>
          <a:r>
            <a:rPr lang="en-US" dirty="0"/>
            <a:t>Train</a:t>
          </a:r>
        </a:p>
      </dgm:t>
    </dgm:pt>
    <dgm:pt modelId="{99E8BC8E-B71F-4784-A7CB-7E405B382087}" type="parTrans" cxnId="{BAB334B0-F917-4451-B2FB-F9A09C00EB84}">
      <dgm:prSet/>
      <dgm:spPr/>
      <dgm:t>
        <a:bodyPr/>
        <a:lstStyle/>
        <a:p>
          <a:endParaRPr lang="en-US"/>
        </a:p>
      </dgm:t>
    </dgm:pt>
    <dgm:pt modelId="{464FD8DE-93A8-4043-971F-785C9137C806}" type="sibTrans" cxnId="{BAB334B0-F917-4451-B2FB-F9A09C00EB84}">
      <dgm:prSet/>
      <dgm:spPr/>
      <dgm:t>
        <a:bodyPr/>
        <a:lstStyle/>
        <a:p>
          <a:endParaRPr lang="en-US"/>
        </a:p>
      </dgm:t>
    </dgm:pt>
    <dgm:pt modelId="{525A3A3F-0E25-40A5-A5D1-C035E0174EEC}">
      <dgm:prSet phldrT="[Text]"/>
      <dgm:spPr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Parameter/Classifier tuning</a:t>
          </a:r>
        </a:p>
      </dgm:t>
    </dgm:pt>
    <dgm:pt modelId="{CC893556-656A-4CFA-9B15-B1CFC04BA6FA}" type="parTrans" cxnId="{5764DC81-D718-4AAF-BA23-1CB25653260E}">
      <dgm:prSet/>
      <dgm:spPr/>
      <dgm:t>
        <a:bodyPr/>
        <a:lstStyle/>
        <a:p>
          <a:endParaRPr lang="en-US"/>
        </a:p>
      </dgm:t>
    </dgm:pt>
    <dgm:pt modelId="{8A1AE867-84B1-4535-AA2C-315A64E34F52}" type="sibTrans" cxnId="{5764DC81-D718-4AAF-BA23-1CB25653260E}">
      <dgm:prSet/>
      <dgm:spPr/>
      <dgm:t>
        <a:bodyPr/>
        <a:lstStyle/>
        <a:p>
          <a:endParaRPr lang="en-US"/>
        </a:p>
      </dgm:t>
    </dgm:pt>
    <dgm:pt modelId="{D8DD3590-6BA5-4DAE-84C9-5F66736EAF99}">
      <dgm:prSet phldrT="[Text]"/>
      <dgm:spPr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Analyze scores</a:t>
          </a:r>
        </a:p>
      </dgm:t>
    </dgm:pt>
    <dgm:pt modelId="{392D05D5-5BAF-4A74-908E-A1BA1EBEE2A3}" type="parTrans" cxnId="{E9E3E830-3174-4BF4-93ED-CEA6BFFF4DBD}">
      <dgm:prSet/>
      <dgm:spPr/>
      <dgm:t>
        <a:bodyPr/>
        <a:lstStyle/>
        <a:p>
          <a:endParaRPr lang="en-US"/>
        </a:p>
      </dgm:t>
    </dgm:pt>
    <dgm:pt modelId="{1BE47BAD-ED5F-4FD4-9DB0-60373F063C4B}" type="sibTrans" cxnId="{E9E3E830-3174-4BF4-93ED-CEA6BFFF4DBD}">
      <dgm:prSet/>
      <dgm:spPr/>
      <dgm:t>
        <a:bodyPr/>
        <a:lstStyle/>
        <a:p>
          <a:endParaRPr lang="en-US"/>
        </a:p>
      </dgm:t>
    </dgm:pt>
    <dgm:pt modelId="{F485EA63-2959-479D-8689-D8676007C8F7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Test</a:t>
          </a:r>
        </a:p>
      </dgm:t>
    </dgm:pt>
    <dgm:pt modelId="{5F16F8B9-B7BC-47C6-BD23-027B298977F6}" type="parTrans" cxnId="{ADC3A8AE-FD29-400F-8519-F59F1AA12A6D}">
      <dgm:prSet/>
      <dgm:spPr/>
      <dgm:t>
        <a:bodyPr/>
        <a:lstStyle/>
        <a:p>
          <a:endParaRPr lang="en-US"/>
        </a:p>
      </dgm:t>
    </dgm:pt>
    <dgm:pt modelId="{1222EC3A-4249-4A65-A5ED-94A8452DB54F}" type="sibTrans" cxnId="{ADC3A8AE-FD29-400F-8519-F59F1AA12A6D}">
      <dgm:prSet/>
      <dgm:spPr/>
      <dgm:t>
        <a:bodyPr/>
        <a:lstStyle/>
        <a:p>
          <a:endParaRPr lang="en-US"/>
        </a:p>
      </dgm:t>
    </dgm:pt>
    <dgm:pt modelId="{A0E0A55F-21E4-431E-B68E-78ACE74FEEA3}">
      <dgm:prSet phldrT="[Text]"/>
      <dgm:spPr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Predict on test data</a:t>
          </a:r>
        </a:p>
      </dgm:t>
    </dgm:pt>
    <dgm:pt modelId="{BA488A3C-51A8-4B96-B684-E548B14073EE}" type="parTrans" cxnId="{6461E21F-F1F1-4B09-981C-96E9EAAE501B}">
      <dgm:prSet/>
      <dgm:spPr/>
      <dgm:t>
        <a:bodyPr/>
        <a:lstStyle/>
        <a:p>
          <a:endParaRPr lang="en-US"/>
        </a:p>
      </dgm:t>
    </dgm:pt>
    <dgm:pt modelId="{6D5324D3-FB34-4BA7-9B79-F7FAB3D6B89D}" type="sibTrans" cxnId="{6461E21F-F1F1-4B09-981C-96E9EAAE501B}">
      <dgm:prSet/>
      <dgm:spPr/>
      <dgm:t>
        <a:bodyPr/>
        <a:lstStyle/>
        <a:p>
          <a:endParaRPr lang="en-US"/>
        </a:p>
      </dgm:t>
    </dgm:pt>
    <dgm:pt modelId="{6D04E26A-CDB3-4836-BAA5-CD4445063E64}">
      <dgm:prSet phldrT="[Text]"/>
      <dgm:spPr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Analyze scores</a:t>
          </a:r>
        </a:p>
      </dgm:t>
    </dgm:pt>
    <dgm:pt modelId="{1D63DA85-62B9-4D08-BDDE-E40EBDE5F02F}" type="parTrans" cxnId="{5ACDEA2A-5468-4C2C-B549-5B3C97761D98}">
      <dgm:prSet/>
      <dgm:spPr/>
      <dgm:t>
        <a:bodyPr/>
        <a:lstStyle/>
        <a:p>
          <a:endParaRPr lang="en-US"/>
        </a:p>
      </dgm:t>
    </dgm:pt>
    <dgm:pt modelId="{323CEBA8-463F-4ADD-8E0E-AB1CB4D45588}" type="sibTrans" cxnId="{5ACDEA2A-5468-4C2C-B549-5B3C97761D98}">
      <dgm:prSet/>
      <dgm:spPr/>
      <dgm:t>
        <a:bodyPr/>
        <a:lstStyle/>
        <a:p>
          <a:endParaRPr lang="en-US"/>
        </a:p>
      </dgm:t>
    </dgm:pt>
    <dgm:pt modelId="{975A9111-D6A5-41C0-8A46-671E89E9D670}" type="pres">
      <dgm:prSet presAssocID="{44EA028F-9F8D-4BB6-A16D-C527FCB30F89}" presName="linearFlow" presStyleCnt="0">
        <dgm:presLayoutVars>
          <dgm:dir/>
          <dgm:animLvl val="lvl"/>
          <dgm:resizeHandles val="exact"/>
        </dgm:presLayoutVars>
      </dgm:prSet>
      <dgm:spPr/>
    </dgm:pt>
    <dgm:pt modelId="{826EB15A-2433-417E-821F-7F9A95286477}" type="pres">
      <dgm:prSet presAssocID="{BFF1BB00-4411-4864-BDF6-5EBAE954581E}" presName="composite" presStyleCnt="0"/>
      <dgm:spPr/>
    </dgm:pt>
    <dgm:pt modelId="{1588B173-2B06-4850-89C0-BB4EB1619CFD}" type="pres">
      <dgm:prSet presAssocID="{BFF1BB00-4411-4864-BDF6-5EBAE954581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6003190-5919-490C-93B8-E3502E3C35DB}" type="pres">
      <dgm:prSet presAssocID="{BFF1BB00-4411-4864-BDF6-5EBAE954581E}" presName="descendantText" presStyleLbl="alignAcc1" presStyleIdx="0" presStyleCnt="3" custLinFactNeighborX="1330" custLinFactNeighborY="-217">
        <dgm:presLayoutVars>
          <dgm:bulletEnabled val="1"/>
        </dgm:presLayoutVars>
      </dgm:prSet>
      <dgm:spPr/>
    </dgm:pt>
    <dgm:pt modelId="{4207793F-9DD8-494F-A586-CD46184DBC6A}" type="pres">
      <dgm:prSet presAssocID="{B81D5FA3-EEC7-41B4-9A23-EECB064F859E}" presName="sp" presStyleCnt="0"/>
      <dgm:spPr/>
    </dgm:pt>
    <dgm:pt modelId="{FDAC0548-FFB8-4C6B-9ACC-4B0197C3C21E}" type="pres">
      <dgm:prSet presAssocID="{796100E9-A160-47D2-A1CC-CBB55D4DD499}" presName="composite" presStyleCnt="0"/>
      <dgm:spPr/>
    </dgm:pt>
    <dgm:pt modelId="{D355BE1B-5A05-4911-ADAA-F1AB43A566C5}" type="pres">
      <dgm:prSet presAssocID="{796100E9-A160-47D2-A1CC-CBB55D4DD49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0B88F41-A92E-43A7-85BD-5AF00DA97937}" type="pres">
      <dgm:prSet presAssocID="{796100E9-A160-47D2-A1CC-CBB55D4DD499}" presName="descendantText" presStyleLbl="alignAcc1" presStyleIdx="1" presStyleCnt="3" custLinFactNeighborX="-75" custLinFactNeighborY="-3452">
        <dgm:presLayoutVars>
          <dgm:bulletEnabled val="1"/>
        </dgm:presLayoutVars>
      </dgm:prSet>
      <dgm:spPr/>
    </dgm:pt>
    <dgm:pt modelId="{DD7955DF-A543-4CA4-9F11-5133FEEA6F4C}" type="pres">
      <dgm:prSet presAssocID="{464FD8DE-93A8-4043-971F-785C9137C806}" presName="sp" presStyleCnt="0"/>
      <dgm:spPr/>
    </dgm:pt>
    <dgm:pt modelId="{C9EA26C5-378B-454D-AA92-B12F29702B8A}" type="pres">
      <dgm:prSet presAssocID="{F485EA63-2959-479D-8689-D8676007C8F7}" presName="composite" presStyleCnt="0"/>
      <dgm:spPr/>
    </dgm:pt>
    <dgm:pt modelId="{8DC85D97-C63F-4DEE-ADE2-0D8706F0913D}" type="pres">
      <dgm:prSet presAssocID="{F485EA63-2959-479D-8689-D8676007C8F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8E08643-66B6-4A6E-8637-4DAE171A3521}" type="pres">
      <dgm:prSet presAssocID="{F485EA63-2959-479D-8689-D8676007C8F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2DCC910-7D2A-42D4-BA4F-9E750BD24B4B}" type="presOf" srcId="{44EA028F-9F8D-4BB6-A16D-C527FCB30F89}" destId="{975A9111-D6A5-41C0-8A46-671E89E9D670}" srcOrd="0" destOrd="0" presId="urn:microsoft.com/office/officeart/2005/8/layout/chevron2"/>
    <dgm:cxn modelId="{6461E21F-F1F1-4B09-981C-96E9EAAE501B}" srcId="{F485EA63-2959-479D-8689-D8676007C8F7}" destId="{A0E0A55F-21E4-431E-B68E-78ACE74FEEA3}" srcOrd="0" destOrd="0" parTransId="{BA488A3C-51A8-4B96-B684-E548B14073EE}" sibTransId="{6D5324D3-FB34-4BA7-9B79-F7FAB3D6B89D}"/>
    <dgm:cxn modelId="{5ACDEA2A-5468-4C2C-B549-5B3C97761D98}" srcId="{F485EA63-2959-479D-8689-D8676007C8F7}" destId="{6D04E26A-CDB3-4836-BAA5-CD4445063E64}" srcOrd="1" destOrd="0" parTransId="{1D63DA85-62B9-4D08-BDDE-E40EBDE5F02F}" sibTransId="{323CEBA8-463F-4ADD-8E0E-AB1CB4D45588}"/>
    <dgm:cxn modelId="{E9E3E830-3174-4BF4-93ED-CEA6BFFF4DBD}" srcId="{796100E9-A160-47D2-A1CC-CBB55D4DD499}" destId="{D8DD3590-6BA5-4DAE-84C9-5F66736EAF99}" srcOrd="1" destOrd="0" parTransId="{392D05D5-5BAF-4A74-908E-A1BA1EBEE2A3}" sibTransId="{1BE47BAD-ED5F-4FD4-9DB0-60373F063C4B}"/>
    <dgm:cxn modelId="{229E536D-622D-4A1D-941B-40A22DC2A6D9}" type="presOf" srcId="{796100E9-A160-47D2-A1CC-CBB55D4DD499}" destId="{D355BE1B-5A05-4911-ADAA-F1AB43A566C5}" srcOrd="0" destOrd="0" presId="urn:microsoft.com/office/officeart/2005/8/layout/chevron2"/>
    <dgm:cxn modelId="{DB838870-D617-49F3-902F-91AE8D7B1700}" type="presOf" srcId="{A0E0A55F-21E4-431E-B68E-78ACE74FEEA3}" destId="{A8E08643-66B6-4A6E-8637-4DAE171A3521}" srcOrd="0" destOrd="0" presId="urn:microsoft.com/office/officeart/2005/8/layout/chevron2"/>
    <dgm:cxn modelId="{BC287073-3816-497C-8012-5028EA61DFAA}" type="presOf" srcId="{D8DD3590-6BA5-4DAE-84C9-5F66736EAF99}" destId="{30B88F41-A92E-43A7-85BD-5AF00DA97937}" srcOrd="0" destOrd="1" presId="urn:microsoft.com/office/officeart/2005/8/layout/chevron2"/>
    <dgm:cxn modelId="{5764DC81-D718-4AAF-BA23-1CB25653260E}" srcId="{796100E9-A160-47D2-A1CC-CBB55D4DD499}" destId="{525A3A3F-0E25-40A5-A5D1-C035E0174EEC}" srcOrd="0" destOrd="0" parTransId="{CC893556-656A-4CFA-9B15-B1CFC04BA6FA}" sibTransId="{8A1AE867-84B1-4535-AA2C-315A64E34F52}"/>
    <dgm:cxn modelId="{AFAEC295-6222-4F48-91CC-4129AEFC3EE9}" srcId="{BFF1BB00-4411-4864-BDF6-5EBAE954581E}" destId="{5214DD76-866E-4701-A005-566A1F668616}" srcOrd="0" destOrd="0" parTransId="{C7C0D158-922C-451F-B86B-BB8005F04023}" sibTransId="{7F27001C-9A9E-4C0A-B16A-E50222A07531}"/>
    <dgm:cxn modelId="{0B2B839A-2057-4EF2-AA11-E9B9A73D9D02}" srcId="{44EA028F-9F8D-4BB6-A16D-C527FCB30F89}" destId="{BFF1BB00-4411-4864-BDF6-5EBAE954581E}" srcOrd="0" destOrd="0" parTransId="{FC2F28B1-B6B0-4BAD-88D5-7366BD0DDF0F}" sibTransId="{B81D5FA3-EEC7-41B4-9A23-EECB064F859E}"/>
    <dgm:cxn modelId="{1A789DA9-1A76-4A49-AC24-7F2CAEF0673B}" type="presOf" srcId="{525A3A3F-0E25-40A5-A5D1-C035E0174EEC}" destId="{30B88F41-A92E-43A7-85BD-5AF00DA97937}" srcOrd="0" destOrd="0" presId="urn:microsoft.com/office/officeart/2005/8/layout/chevron2"/>
    <dgm:cxn modelId="{8E4696AD-5EAC-485F-95E3-CC06E852DF74}" type="presOf" srcId="{BFF1BB00-4411-4864-BDF6-5EBAE954581E}" destId="{1588B173-2B06-4850-89C0-BB4EB1619CFD}" srcOrd="0" destOrd="0" presId="urn:microsoft.com/office/officeart/2005/8/layout/chevron2"/>
    <dgm:cxn modelId="{ADC3A8AE-FD29-400F-8519-F59F1AA12A6D}" srcId="{44EA028F-9F8D-4BB6-A16D-C527FCB30F89}" destId="{F485EA63-2959-479D-8689-D8676007C8F7}" srcOrd="2" destOrd="0" parTransId="{5F16F8B9-B7BC-47C6-BD23-027B298977F6}" sibTransId="{1222EC3A-4249-4A65-A5ED-94A8452DB54F}"/>
    <dgm:cxn modelId="{BAB334B0-F917-4451-B2FB-F9A09C00EB84}" srcId="{44EA028F-9F8D-4BB6-A16D-C527FCB30F89}" destId="{796100E9-A160-47D2-A1CC-CBB55D4DD499}" srcOrd="1" destOrd="0" parTransId="{99E8BC8E-B71F-4784-A7CB-7E405B382087}" sibTransId="{464FD8DE-93A8-4043-971F-785C9137C806}"/>
    <dgm:cxn modelId="{49C2B8C2-E55F-4261-9E51-295650A8FA42}" type="presOf" srcId="{6D04E26A-CDB3-4836-BAA5-CD4445063E64}" destId="{A8E08643-66B6-4A6E-8637-4DAE171A3521}" srcOrd="0" destOrd="1" presId="urn:microsoft.com/office/officeart/2005/8/layout/chevron2"/>
    <dgm:cxn modelId="{BDA05DCF-07EA-443A-955F-789A0485DAA3}" type="presOf" srcId="{5214DD76-866E-4701-A005-566A1F668616}" destId="{C6003190-5919-490C-93B8-E3502E3C35DB}" srcOrd="0" destOrd="0" presId="urn:microsoft.com/office/officeart/2005/8/layout/chevron2"/>
    <dgm:cxn modelId="{813454DF-EB16-4E52-936C-5A25779C8BDD}" type="presOf" srcId="{F485EA63-2959-479D-8689-D8676007C8F7}" destId="{8DC85D97-C63F-4DEE-ADE2-0D8706F0913D}" srcOrd="0" destOrd="0" presId="urn:microsoft.com/office/officeart/2005/8/layout/chevron2"/>
    <dgm:cxn modelId="{70273DF0-6BF6-4078-B629-90AA17651D33}" type="presOf" srcId="{199DE1D9-E027-4AEE-B099-905881A2FBD7}" destId="{C6003190-5919-490C-93B8-E3502E3C35DB}" srcOrd="0" destOrd="1" presId="urn:microsoft.com/office/officeart/2005/8/layout/chevron2"/>
    <dgm:cxn modelId="{6B5B5DF8-AFA6-4194-89F0-3172D7773E53}" srcId="{BFF1BB00-4411-4864-BDF6-5EBAE954581E}" destId="{199DE1D9-E027-4AEE-B099-905881A2FBD7}" srcOrd="1" destOrd="0" parTransId="{09988289-1BC2-4994-919A-9FEE4D53EC70}" sibTransId="{B676B147-0053-4F52-BA56-FE05561F6C8E}"/>
    <dgm:cxn modelId="{C9F65536-D9D7-44F5-ADEC-2E1052C4A923}" type="presParOf" srcId="{975A9111-D6A5-41C0-8A46-671E89E9D670}" destId="{826EB15A-2433-417E-821F-7F9A95286477}" srcOrd="0" destOrd="0" presId="urn:microsoft.com/office/officeart/2005/8/layout/chevron2"/>
    <dgm:cxn modelId="{9EE2A6E3-F7CF-4F37-99CD-C7BCFEBBB40E}" type="presParOf" srcId="{826EB15A-2433-417E-821F-7F9A95286477}" destId="{1588B173-2B06-4850-89C0-BB4EB1619CFD}" srcOrd="0" destOrd="0" presId="urn:microsoft.com/office/officeart/2005/8/layout/chevron2"/>
    <dgm:cxn modelId="{88AC1D2C-74B8-43E7-B0C7-C753F3DA9246}" type="presParOf" srcId="{826EB15A-2433-417E-821F-7F9A95286477}" destId="{C6003190-5919-490C-93B8-E3502E3C35DB}" srcOrd="1" destOrd="0" presId="urn:microsoft.com/office/officeart/2005/8/layout/chevron2"/>
    <dgm:cxn modelId="{1709DE93-0C05-4894-B46B-D5825AE6DDA1}" type="presParOf" srcId="{975A9111-D6A5-41C0-8A46-671E89E9D670}" destId="{4207793F-9DD8-494F-A586-CD46184DBC6A}" srcOrd="1" destOrd="0" presId="urn:microsoft.com/office/officeart/2005/8/layout/chevron2"/>
    <dgm:cxn modelId="{29B88C4A-410E-44BE-B966-857F9EB75010}" type="presParOf" srcId="{975A9111-D6A5-41C0-8A46-671E89E9D670}" destId="{FDAC0548-FFB8-4C6B-9ACC-4B0197C3C21E}" srcOrd="2" destOrd="0" presId="urn:microsoft.com/office/officeart/2005/8/layout/chevron2"/>
    <dgm:cxn modelId="{8D157228-EC89-48C0-9EAF-09B7B024BBE8}" type="presParOf" srcId="{FDAC0548-FFB8-4C6B-9ACC-4B0197C3C21E}" destId="{D355BE1B-5A05-4911-ADAA-F1AB43A566C5}" srcOrd="0" destOrd="0" presId="urn:microsoft.com/office/officeart/2005/8/layout/chevron2"/>
    <dgm:cxn modelId="{8FA385C1-921D-4992-BE48-EB251F875F6C}" type="presParOf" srcId="{FDAC0548-FFB8-4C6B-9ACC-4B0197C3C21E}" destId="{30B88F41-A92E-43A7-85BD-5AF00DA97937}" srcOrd="1" destOrd="0" presId="urn:microsoft.com/office/officeart/2005/8/layout/chevron2"/>
    <dgm:cxn modelId="{C9FF55BC-79BF-413A-8A3A-D47DF984C153}" type="presParOf" srcId="{975A9111-D6A5-41C0-8A46-671E89E9D670}" destId="{DD7955DF-A543-4CA4-9F11-5133FEEA6F4C}" srcOrd="3" destOrd="0" presId="urn:microsoft.com/office/officeart/2005/8/layout/chevron2"/>
    <dgm:cxn modelId="{C035B083-5FF8-4BEE-A017-79DA9A8DBC48}" type="presParOf" srcId="{975A9111-D6A5-41C0-8A46-671E89E9D670}" destId="{C9EA26C5-378B-454D-AA92-B12F29702B8A}" srcOrd="4" destOrd="0" presId="urn:microsoft.com/office/officeart/2005/8/layout/chevron2"/>
    <dgm:cxn modelId="{C501C4D8-4105-4810-B90B-A3F4982C6F25}" type="presParOf" srcId="{C9EA26C5-378B-454D-AA92-B12F29702B8A}" destId="{8DC85D97-C63F-4DEE-ADE2-0D8706F0913D}" srcOrd="0" destOrd="0" presId="urn:microsoft.com/office/officeart/2005/8/layout/chevron2"/>
    <dgm:cxn modelId="{74CAFFC8-333D-4235-B827-BE0F22F623FE}" type="presParOf" srcId="{C9EA26C5-378B-454D-AA92-B12F29702B8A}" destId="{A8E08643-66B6-4A6E-8637-4DAE171A352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B97A3-A1EF-4AD7-9210-FDF72531AE85}">
      <dsp:nvSpPr>
        <dsp:cNvPr id="0" name=""/>
        <dsp:cNvSpPr/>
      </dsp:nvSpPr>
      <dsp:spPr>
        <a:xfrm>
          <a:off x="2767295" y="712675"/>
          <a:ext cx="548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854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7089" y="755499"/>
        <a:ext cx="28957" cy="5791"/>
      </dsp:txXfrm>
    </dsp:sp>
    <dsp:sp modelId="{13033CF9-E0BB-41A2-B676-D46CE2F0D338}">
      <dsp:nvSpPr>
        <dsp:cNvPr id="0" name=""/>
        <dsp:cNvSpPr/>
      </dsp:nvSpPr>
      <dsp:spPr>
        <a:xfrm>
          <a:off x="251070" y="2988"/>
          <a:ext cx="2518024" cy="15108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85" tIns="129515" rIns="123385" bIns="1295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Background</a:t>
          </a:r>
        </a:p>
      </dsp:txBody>
      <dsp:txXfrm>
        <a:off x="251070" y="2988"/>
        <a:ext cx="2518024" cy="1510814"/>
      </dsp:txXfrm>
    </dsp:sp>
    <dsp:sp modelId="{224EA673-D757-4F53-B107-D1588FE7D5A7}">
      <dsp:nvSpPr>
        <dsp:cNvPr id="0" name=""/>
        <dsp:cNvSpPr/>
      </dsp:nvSpPr>
      <dsp:spPr>
        <a:xfrm>
          <a:off x="1510082" y="1512002"/>
          <a:ext cx="3097170" cy="548545"/>
        </a:xfrm>
        <a:custGeom>
          <a:avLst/>
          <a:gdLst/>
          <a:ahLst/>
          <a:cxnLst/>
          <a:rect l="0" t="0" r="0" b="0"/>
          <a:pathLst>
            <a:path>
              <a:moveTo>
                <a:pt x="3097170" y="0"/>
              </a:moveTo>
              <a:lnTo>
                <a:pt x="3097170" y="291372"/>
              </a:lnTo>
              <a:lnTo>
                <a:pt x="0" y="291372"/>
              </a:lnTo>
              <a:lnTo>
                <a:pt x="0" y="548545"/>
              </a:lnTo>
            </a:path>
          </a:pathLst>
        </a:custGeom>
        <a:noFill/>
        <a:ln w="6350" cap="flat" cmpd="sng" algn="ctr">
          <a:solidFill>
            <a:schemeClr val="accent2">
              <a:hueOff val="-2266801"/>
              <a:satOff val="1309"/>
              <a:lumOff val="-240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9896" y="1783380"/>
        <a:ext cx="157542" cy="5791"/>
      </dsp:txXfrm>
    </dsp:sp>
    <dsp:sp modelId="{3C42DC1C-B3E1-40CA-8896-C891BC173B60}">
      <dsp:nvSpPr>
        <dsp:cNvPr id="0" name=""/>
        <dsp:cNvSpPr/>
      </dsp:nvSpPr>
      <dsp:spPr>
        <a:xfrm>
          <a:off x="3348240" y="2988"/>
          <a:ext cx="2518024" cy="1510814"/>
        </a:xfrm>
        <a:prstGeom prst="rect">
          <a:avLst/>
        </a:prstGeom>
        <a:solidFill>
          <a:schemeClr val="accent2">
            <a:hueOff val="-1813441"/>
            <a:satOff val="1047"/>
            <a:lumOff val="-1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85" tIns="129515" rIns="123385" bIns="1295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Project Approach &amp; Goals</a:t>
          </a:r>
        </a:p>
      </dsp:txBody>
      <dsp:txXfrm>
        <a:off x="3348240" y="2988"/>
        <a:ext cx="2518024" cy="1510814"/>
      </dsp:txXfrm>
    </dsp:sp>
    <dsp:sp modelId="{7512FE51-587B-422A-B86A-E4D3157B7738}">
      <dsp:nvSpPr>
        <dsp:cNvPr id="0" name=""/>
        <dsp:cNvSpPr/>
      </dsp:nvSpPr>
      <dsp:spPr>
        <a:xfrm>
          <a:off x="2767295" y="2802635"/>
          <a:ext cx="548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8545" y="45720"/>
              </a:lnTo>
            </a:path>
          </a:pathLst>
        </a:custGeom>
        <a:noFill/>
        <a:ln w="6350" cap="flat" cmpd="sng" algn="ctr">
          <a:solidFill>
            <a:schemeClr val="accent2">
              <a:hueOff val="-4533602"/>
              <a:satOff val="2618"/>
              <a:lumOff val="-480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7089" y="2845460"/>
        <a:ext cx="28957" cy="5791"/>
      </dsp:txXfrm>
    </dsp:sp>
    <dsp:sp modelId="{F9958FA4-05FE-4E58-93E7-25B6D8F8F6DD}">
      <dsp:nvSpPr>
        <dsp:cNvPr id="0" name=""/>
        <dsp:cNvSpPr/>
      </dsp:nvSpPr>
      <dsp:spPr>
        <a:xfrm>
          <a:off x="251070" y="2092948"/>
          <a:ext cx="2518024" cy="1510814"/>
        </a:xfrm>
        <a:prstGeom prst="rect">
          <a:avLst/>
        </a:prstGeom>
        <a:solidFill>
          <a:schemeClr val="accent2">
            <a:hueOff val="-3626881"/>
            <a:satOff val="2094"/>
            <a:lumOff val="-3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85" tIns="129515" rIns="123385" bIns="1295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 &amp; Feature Creation</a:t>
          </a:r>
        </a:p>
      </dsp:txBody>
      <dsp:txXfrm>
        <a:off x="251070" y="2092948"/>
        <a:ext cx="2518024" cy="1510814"/>
      </dsp:txXfrm>
    </dsp:sp>
    <dsp:sp modelId="{2A666D19-0E1C-4845-A93A-610B7DE699F2}">
      <dsp:nvSpPr>
        <dsp:cNvPr id="0" name=""/>
        <dsp:cNvSpPr/>
      </dsp:nvSpPr>
      <dsp:spPr>
        <a:xfrm>
          <a:off x="1456826" y="3601963"/>
          <a:ext cx="3150426" cy="551533"/>
        </a:xfrm>
        <a:custGeom>
          <a:avLst/>
          <a:gdLst/>
          <a:ahLst/>
          <a:cxnLst/>
          <a:rect l="0" t="0" r="0" b="0"/>
          <a:pathLst>
            <a:path>
              <a:moveTo>
                <a:pt x="3150426" y="0"/>
              </a:moveTo>
              <a:lnTo>
                <a:pt x="3150426" y="292866"/>
              </a:lnTo>
              <a:lnTo>
                <a:pt x="0" y="292866"/>
              </a:lnTo>
              <a:lnTo>
                <a:pt x="0" y="551533"/>
              </a:lnTo>
            </a:path>
          </a:pathLst>
        </a:custGeom>
        <a:noFill/>
        <a:ln w="6350" cap="flat" cmpd="sng" algn="ctr">
          <a:solidFill>
            <a:schemeClr val="accent2">
              <a:hueOff val="-6800403"/>
              <a:satOff val="3927"/>
              <a:lumOff val="-72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51945" y="3874834"/>
        <a:ext cx="160187" cy="5791"/>
      </dsp:txXfrm>
    </dsp:sp>
    <dsp:sp modelId="{1ACD1DEB-BCF3-4628-A280-1D684587E114}">
      <dsp:nvSpPr>
        <dsp:cNvPr id="0" name=""/>
        <dsp:cNvSpPr/>
      </dsp:nvSpPr>
      <dsp:spPr>
        <a:xfrm>
          <a:off x="3348240" y="2092948"/>
          <a:ext cx="2518024" cy="1510814"/>
        </a:xfrm>
        <a:prstGeom prst="rect">
          <a:avLst/>
        </a:prstGeom>
        <a:solidFill>
          <a:schemeClr val="accent2">
            <a:hueOff val="-5440322"/>
            <a:satOff val="3142"/>
            <a:lumOff val="-57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85" tIns="129515" rIns="123385" bIns="1295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Exploratory Data Analysis</a:t>
          </a:r>
        </a:p>
      </dsp:txBody>
      <dsp:txXfrm>
        <a:off x="3348240" y="2092948"/>
        <a:ext cx="2518024" cy="1510814"/>
      </dsp:txXfrm>
    </dsp:sp>
    <dsp:sp modelId="{17075015-FD69-46AD-8CEE-C05E3D3C8EBE}">
      <dsp:nvSpPr>
        <dsp:cNvPr id="0" name=""/>
        <dsp:cNvSpPr/>
      </dsp:nvSpPr>
      <dsp:spPr>
        <a:xfrm>
          <a:off x="2714038" y="4892596"/>
          <a:ext cx="6018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8708"/>
              </a:moveTo>
              <a:lnTo>
                <a:pt x="318000" y="48708"/>
              </a:lnTo>
              <a:lnTo>
                <a:pt x="318000" y="45720"/>
              </a:lnTo>
              <a:lnTo>
                <a:pt x="601801" y="45720"/>
              </a:lnTo>
            </a:path>
          </a:pathLst>
        </a:custGeom>
        <a:noFill/>
        <a:ln w="6350" cap="flat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99129" y="4935420"/>
        <a:ext cx="31620" cy="5791"/>
      </dsp:txXfrm>
    </dsp:sp>
    <dsp:sp modelId="{BAF92EE4-DAE3-45F1-BAB8-E8B6FC5D75A6}">
      <dsp:nvSpPr>
        <dsp:cNvPr id="0" name=""/>
        <dsp:cNvSpPr/>
      </dsp:nvSpPr>
      <dsp:spPr>
        <a:xfrm>
          <a:off x="197814" y="4185897"/>
          <a:ext cx="2518024" cy="1510814"/>
        </a:xfrm>
        <a:prstGeom prst="rect">
          <a:avLst/>
        </a:prstGeom>
        <a:solidFill>
          <a:schemeClr val="accent2">
            <a:hueOff val="-7253763"/>
            <a:satOff val="4189"/>
            <a:lumOff val="-7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85" tIns="129515" rIns="123385" bIns="1295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Inferential Statistics</a:t>
          </a:r>
        </a:p>
      </dsp:txBody>
      <dsp:txXfrm>
        <a:off x="197814" y="4185897"/>
        <a:ext cx="2518024" cy="1510814"/>
      </dsp:txXfrm>
    </dsp:sp>
    <dsp:sp modelId="{96ABF988-54E2-4781-9184-1FFC0676569D}">
      <dsp:nvSpPr>
        <dsp:cNvPr id="0" name=""/>
        <dsp:cNvSpPr/>
      </dsp:nvSpPr>
      <dsp:spPr>
        <a:xfrm>
          <a:off x="3348240" y="4182909"/>
          <a:ext cx="2518024" cy="1510814"/>
        </a:xfrm>
        <a:prstGeom prst="rect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85" tIns="129515" rIns="123385" bIns="1295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Machine Learning</a:t>
          </a:r>
        </a:p>
      </dsp:txBody>
      <dsp:txXfrm>
        <a:off x="3348240" y="4182909"/>
        <a:ext cx="2518024" cy="15108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CD29E-EB38-406B-964F-16D7254FE8A8}">
      <dsp:nvSpPr>
        <dsp:cNvPr id="0" name=""/>
        <dsp:cNvSpPr/>
      </dsp:nvSpPr>
      <dsp:spPr>
        <a:xfrm>
          <a:off x="671650" y="0"/>
          <a:ext cx="5896743" cy="5896743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6453-2C94-4881-AA40-6341D9731543}">
      <dsp:nvSpPr>
        <dsp:cNvPr id="0" name=""/>
        <dsp:cNvSpPr/>
      </dsp:nvSpPr>
      <dsp:spPr>
        <a:xfrm>
          <a:off x="1054938" y="383288"/>
          <a:ext cx="2358697" cy="23586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Heavy reliance on reputation lists</a:t>
          </a:r>
        </a:p>
      </dsp:txBody>
      <dsp:txXfrm>
        <a:off x="1170080" y="498430"/>
        <a:ext cx="2128413" cy="2128413"/>
      </dsp:txXfrm>
    </dsp:sp>
    <dsp:sp modelId="{7D7B2FA5-407E-4106-96A3-BA73E60A13CC}">
      <dsp:nvSpPr>
        <dsp:cNvPr id="0" name=""/>
        <dsp:cNvSpPr/>
      </dsp:nvSpPr>
      <dsp:spPr>
        <a:xfrm>
          <a:off x="3826407" y="383288"/>
          <a:ext cx="2358697" cy="2358697"/>
        </a:xfrm>
        <a:prstGeom prst="roundRect">
          <a:avLst/>
        </a:prstGeom>
        <a:solidFill>
          <a:schemeClr val="accent2">
            <a:hueOff val="-3022401"/>
            <a:satOff val="1745"/>
            <a:lumOff val="-3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Threat actors may leverage legitimate websites</a:t>
          </a:r>
        </a:p>
      </dsp:txBody>
      <dsp:txXfrm>
        <a:off x="3941549" y="498430"/>
        <a:ext cx="2128413" cy="2128413"/>
      </dsp:txXfrm>
    </dsp:sp>
    <dsp:sp modelId="{44F91EBF-8D84-4C3D-82A9-CECE9ACFA339}">
      <dsp:nvSpPr>
        <dsp:cNvPr id="0" name=""/>
        <dsp:cNvSpPr/>
      </dsp:nvSpPr>
      <dsp:spPr>
        <a:xfrm>
          <a:off x="1054938" y="3154757"/>
          <a:ext cx="2358697" cy="2358697"/>
        </a:xfrm>
        <a:prstGeom prst="roundRect">
          <a:avLst/>
        </a:prstGeom>
        <a:solidFill>
          <a:schemeClr val="accent2">
            <a:hueOff val="-6044802"/>
            <a:satOff val="3491"/>
            <a:lumOff val="-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Rule-based detectors can’t keep up with changing tactics</a:t>
          </a:r>
        </a:p>
      </dsp:txBody>
      <dsp:txXfrm>
        <a:off x="1170080" y="3269899"/>
        <a:ext cx="2128413" cy="2128413"/>
      </dsp:txXfrm>
    </dsp:sp>
    <dsp:sp modelId="{624E8D4E-CE70-4280-9D5D-ACE2CBEBD4A7}">
      <dsp:nvSpPr>
        <dsp:cNvPr id="0" name=""/>
        <dsp:cNvSpPr/>
      </dsp:nvSpPr>
      <dsp:spPr>
        <a:xfrm>
          <a:off x="3826407" y="3154757"/>
          <a:ext cx="2358697" cy="2358697"/>
        </a:xfrm>
        <a:prstGeom prst="roundRect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Anti-forensic techniques may deter analysis</a:t>
          </a:r>
        </a:p>
      </dsp:txBody>
      <dsp:txXfrm>
        <a:off x="3941549" y="3269899"/>
        <a:ext cx="2128413" cy="21284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3228E-3A63-445D-A7DC-7766508AAEA6}">
      <dsp:nvSpPr>
        <dsp:cNvPr id="0" name=""/>
        <dsp:cNvSpPr/>
      </dsp:nvSpPr>
      <dsp:spPr>
        <a:xfrm>
          <a:off x="0" y="439698"/>
          <a:ext cx="6588691" cy="121680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Feature sets could include one or more of the following:</a:t>
          </a:r>
        </a:p>
      </dsp:txBody>
      <dsp:txXfrm>
        <a:off x="59399" y="499097"/>
        <a:ext cx="6469893" cy="1098002"/>
      </dsp:txXfrm>
    </dsp:sp>
    <dsp:sp modelId="{81C35207-7CC1-4B4C-92D2-A3147F90BCA1}">
      <dsp:nvSpPr>
        <dsp:cNvPr id="0" name=""/>
        <dsp:cNvSpPr/>
      </dsp:nvSpPr>
      <dsp:spPr>
        <a:xfrm>
          <a:off x="0" y="1841259"/>
          <a:ext cx="6588691" cy="3431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URL-based (lexical)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Host-based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Reputation lists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Domain name registration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Domain name resolution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Connection speed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Link popularity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URL source code</a:t>
          </a:r>
        </a:p>
      </dsp:txBody>
      <dsp:txXfrm>
        <a:off x="0" y="1841259"/>
        <a:ext cx="6588691" cy="3431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3228E-3A63-445D-A7DC-7766508AAEA6}">
      <dsp:nvSpPr>
        <dsp:cNvPr id="0" name=""/>
        <dsp:cNvSpPr/>
      </dsp:nvSpPr>
      <dsp:spPr>
        <a:xfrm>
          <a:off x="0" y="1743807"/>
          <a:ext cx="6588691" cy="121680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Feature sets:</a:t>
          </a:r>
        </a:p>
      </dsp:txBody>
      <dsp:txXfrm>
        <a:off x="59399" y="1803206"/>
        <a:ext cx="6469893" cy="1098002"/>
      </dsp:txXfrm>
    </dsp:sp>
    <dsp:sp modelId="{81C35207-7CC1-4B4C-92D2-A3147F90BCA1}">
      <dsp:nvSpPr>
        <dsp:cNvPr id="0" name=""/>
        <dsp:cNvSpPr/>
      </dsp:nvSpPr>
      <dsp:spPr>
        <a:xfrm>
          <a:off x="0" y="3018571"/>
          <a:ext cx="6588691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800" kern="1200" dirty="0">
              <a:solidFill>
                <a:srgbClr val="00B050"/>
              </a:solidFill>
            </a:rPr>
            <a:t> URL-based (lexical) properties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800" kern="1200" dirty="0">
              <a:solidFill>
                <a:srgbClr val="00B050"/>
              </a:solidFill>
            </a:rPr>
            <a:t> Term-document matrix (NLP approach)</a:t>
          </a:r>
        </a:p>
      </dsp:txBody>
      <dsp:txXfrm>
        <a:off x="0" y="3018571"/>
        <a:ext cx="6588691" cy="1076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8B173-2B06-4850-89C0-BB4EB1619CFD}">
      <dsp:nvSpPr>
        <dsp:cNvPr id="0" name=""/>
        <dsp:cNvSpPr/>
      </dsp:nvSpPr>
      <dsp:spPr>
        <a:xfrm rot="5400000">
          <a:off x="-203749" y="206025"/>
          <a:ext cx="1358332" cy="950832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Prep</a:t>
          </a:r>
        </a:p>
      </dsp:txBody>
      <dsp:txXfrm rot="-5400000">
        <a:off x="1" y="477691"/>
        <a:ext cx="950832" cy="407500"/>
      </dsp:txXfrm>
    </dsp:sp>
    <dsp:sp modelId="{C6003190-5919-490C-93B8-E3502E3C35DB}">
      <dsp:nvSpPr>
        <dsp:cNvPr id="0" name=""/>
        <dsp:cNvSpPr/>
      </dsp:nvSpPr>
      <dsp:spPr>
        <a:xfrm rot="5400000">
          <a:off x="2612851" y="-1661659"/>
          <a:ext cx="882915" cy="42069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40C4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Remove categorical features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Normalization</a:t>
          </a:r>
        </a:p>
      </dsp:txBody>
      <dsp:txXfrm rot="-5400000">
        <a:off x="950832" y="43460"/>
        <a:ext cx="4163854" cy="796715"/>
      </dsp:txXfrm>
    </dsp:sp>
    <dsp:sp modelId="{D355BE1B-5A05-4911-ADAA-F1AB43A566C5}">
      <dsp:nvSpPr>
        <dsp:cNvPr id="0" name=""/>
        <dsp:cNvSpPr/>
      </dsp:nvSpPr>
      <dsp:spPr>
        <a:xfrm rot="5400000">
          <a:off x="-203749" y="1366877"/>
          <a:ext cx="1358332" cy="950832"/>
        </a:xfrm>
        <a:prstGeom prst="chevron">
          <a:avLst/>
        </a:prstGeom>
        <a:solidFill>
          <a:srgbClr val="040C48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Train</a:t>
          </a:r>
        </a:p>
      </dsp:txBody>
      <dsp:txXfrm rot="-5400000">
        <a:off x="1" y="1638543"/>
        <a:ext cx="950832" cy="407500"/>
      </dsp:txXfrm>
    </dsp:sp>
    <dsp:sp modelId="{30B88F41-A92E-43A7-85BD-5AF00DA97937}">
      <dsp:nvSpPr>
        <dsp:cNvPr id="0" name=""/>
        <dsp:cNvSpPr/>
      </dsp:nvSpPr>
      <dsp:spPr>
        <a:xfrm rot="5400000">
          <a:off x="2612851" y="-488729"/>
          <a:ext cx="882915" cy="4206954"/>
        </a:xfrm>
        <a:prstGeom prst="round2Same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rgbClr val="040C4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Parameter/Classifier tuning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Analyze scores</a:t>
          </a:r>
        </a:p>
      </dsp:txBody>
      <dsp:txXfrm rot="-5400000">
        <a:off x="950832" y="1216390"/>
        <a:ext cx="4163854" cy="796715"/>
      </dsp:txXfrm>
    </dsp:sp>
    <dsp:sp modelId="{8DC85D97-C63F-4DEE-ADE2-0D8706F0913D}">
      <dsp:nvSpPr>
        <dsp:cNvPr id="0" name=""/>
        <dsp:cNvSpPr/>
      </dsp:nvSpPr>
      <dsp:spPr>
        <a:xfrm rot="5400000">
          <a:off x="-203749" y="2527730"/>
          <a:ext cx="1358332" cy="950832"/>
        </a:xfrm>
        <a:prstGeom prst="chevron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Test</a:t>
          </a:r>
        </a:p>
      </dsp:txBody>
      <dsp:txXfrm rot="-5400000">
        <a:off x="1" y="2799396"/>
        <a:ext cx="950832" cy="407500"/>
      </dsp:txXfrm>
    </dsp:sp>
    <dsp:sp modelId="{A8E08643-66B6-4A6E-8637-4DAE171A3521}">
      <dsp:nvSpPr>
        <dsp:cNvPr id="0" name=""/>
        <dsp:cNvSpPr/>
      </dsp:nvSpPr>
      <dsp:spPr>
        <a:xfrm rot="5400000">
          <a:off x="2612851" y="661960"/>
          <a:ext cx="882915" cy="42069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40C4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Predict on test data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Analyze scores</a:t>
          </a:r>
        </a:p>
      </dsp:txBody>
      <dsp:txXfrm rot="-5400000">
        <a:off x="950832" y="2367079"/>
        <a:ext cx="4163854" cy="7967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8B173-2B06-4850-89C0-BB4EB1619CFD}">
      <dsp:nvSpPr>
        <dsp:cNvPr id="0" name=""/>
        <dsp:cNvSpPr/>
      </dsp:nvSpPr>
      <dsp:spPr>
        <a:xfrm rot="5400000">
          <a:off x="-203749" y="206025"/>
          <a:ext cx="1358332" cy="950832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Prep</a:t>
          </a:r>
        </a:p>
      </dsp:txBody>
      <dsp:txXfrm rot="-5400000">
        <a:off x="1" y="477691"/>
        <a:ext cx="950832" cy="407500"/>
      </dsp:txXfrm>
    </dsp:sp>
    <dsp:sp modelId="{C6003190-5919-490C-93B8-E3502E3C35DB}">
      <dsp:nvSpPr>
        <dsp:cNvPr id="0" name=""/>
        <dsp:cNvSpPr/>
      </dsp:nvSpPr>
      <dsp:spPr>
        <a:xfrm rot="5400000">
          <a:off x="2625552" y="-1674360"/>
          <a:ext cx="882915" cy="42323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40C4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Tokenization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Build Term-document matrix</a:t>
          </a:r>
        </a:p>
      </dsp:txBody>
      <dsp:txXfrm rot="-5400000">
        <a:off x="950832" y="43460"/>
        <a:ext cx="4189255" cy="796715"/>
      </dsp:txXfrm>
    </dsp:sp>
    <dsp:sp modelId="{D355BE1B-5A05-4911-ADAA-F1AB43A566C5}">
      <dsp:nvSpPr>
        <dsp:cNvPr id="0" name=""/>
        <dsp:cNvSpPr/>
      </dsp:nvSpPr>
      <dsp:spPr>
        <a:xfrm rot="5400000">
          <a:off x="-203749" y="1366877"/>
          <a:ext cx="1358332" cy="950832"/>
        </a:xfrm>
        <a:prstGeom prst="chevron">
          <a:avLst/>
        </a:prstGeom>
        <a:solidFill>
          <a:srgbClr val="040C48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Train</a:t>
          </a:r>
        </a:p>
      </dsp:txBody>
      <dsp:txXfrm rot="-5400000">
        <a:off x="1" y="1638543"/>
        <a:ext cx="950832" cy="407500"/>
      </dsp:txXfrm>
    </dsp:sp>
    <dsp:sp modelId="{30B88F41-A92E-43A7-85BD-5AF00DA97937}">
      <dsp:nvSpPr>
        <dsp:cNvPr id="0" name=""/>
        <dsp:cNvSpPr/>
      </dsp:nvSpPr>
      <dsp:spPr>
        <a:xfrm rot="5400000">
          <a:off x="2622378" y="-542070"/>
          <a:ext cx="882915" cy="42323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40C4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Parameter/Classifier tuning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Analyze scores</a:t>
          </a:r>
        </a:p>
      </dsp:txBody>
      <dsp:txXfrm rot="-5400000">
        <a:off x="947658" y="1175750"/>
        <a:ext cx="4189255" cy="796715"/>
      </dsp:txXfrm>
    </dsp:sp>
    <dsp:sp modelId="{8DC85D97-C63F-4DEE-ADE2-0D8706F0913D}">
      <dsp:nvSpPr>
        <dsp:cNvPr id="0" name=""/>
        <dsp:cNvSpPr/>
      </dsp:nvSpPr>
      <dsp:spPr>
        <a:xfrm rot="5400000">
          <a:off x="-203749" y="2527730"/>
          <a:ext cx="1358332" cy="950832"/>
        </a:xfrm>
        <a:prstGeom prst="chevron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Test</a:t>
          </a:r>
        </a:p>
      </dsp:txBody>
      <dsp:txXfrm rot="-5400000">
        <a:off x="1" y="2799396"/>
        <a:ext cx="950832" cy="407500"/>
      </dsp:txXfrm>
    </dsp:sp>
    <dsp:sp modelId="{A8E08643-66B6-4A6E-8637-4DAE171A3521}">
      <dsp:nvSpPr>
        <dsp:cNvPr id="0" name=""/>
        <dsp:cNvSpPr/>
      </dsp:nvSpPr>
      <dsp:spPr>
        <a:xfrm rot="5400000">
          <a:off x="2625552" y="649260"/>
          <a:ext cx="882915" cy="42323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40C4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Predict on test data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Analyze scores</a:t>
          </a:r>
        </a:p>
      </dsp:txBody>
      <dsp:txXfrm rot="-5400000">
        <a:off x="950832" y="2367080"/>
        <a:ext cx="4189255" cy="796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CA590-C607-45F0-AE80-C9604A85EF8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158F2-3E79-4C48-9280-3A30A07BC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158F2-3E79-4C48-9280-3A30A07BC1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0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158F2-3E79-4C48-9280-3A30A07BC1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34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158F2-3E79-4C48-9280-3A30A07BC1A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34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158F2-3E79-4C48-9280-3A30A07BC1A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31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https://class101.dev/images/thumbnails/tf-idf.png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158F2-3E79-4C48-9280-3A30A07BC1A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65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158F2-3E79-4C48-9280-3A30A07BC1A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E672-8B04-4F09-91AB-D301FA31E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6A9A9-883D-4CB2-82B4-410D1E604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06673-8616-4626-A2E2-BC5B1827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1DB87-6711-4AC6-8572-8536D64E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61ADB-C2DB-489C-ADE2-B56EAE09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4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005A-EFCF-48D1-9C6E-105A45CE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11854-B719-4CB6-B1CA-B6C6F77C1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17EFC-CBCC-4E71-BEFB-63F693BA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04D03-AA84-4E2A-9ABB-96FD692B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FCB9A-037B-43A0-A9B9-92E7D164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9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696E2-FCDC-4D0F-8633-271C16BE0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79871-8DCD-42F3-9E59-D35AF6015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5E5A2-F3CE-46FB-B661-13B8A0DB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527A3-F7EC-48C4-8871-AE4E6C91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A2625-9268-49E0-BBFC-1E7D8712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7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E24E-635B-4DA9-A34B-4EE044CD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763F-80A2-4D25-90C7-5AC8A3C73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2F25F-D67F-4CF6-9AB1-8E8456AD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0F029-021B-4370-B9E3-E4500E05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DAAE8-D6C8-4563-9FFD-927B8C5F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B6A7-677A-49D8-AE65-F51A2E0F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9B95C-29A8-4217-83D2-F66F9C69D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8133D-BF22-490A-8751-6E942E0D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CE81-E8AB-4ECE-8A6E-C59AA24B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EAC3F-AD02-4978-A643-F8FB9303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8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D2B0-5E3A-4C35-9A75-9F9EB35E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57E92-3D3B-477F-BEC9-5D9543B0A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EB670-5DE9-4DBF-9F30-83784C500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5494E-F706-4D51-A357-C65D7B98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E77F8-6716-4068-9C30-C72F33B2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DA8EE-0829-4CDC-8D3B-33FF3EC6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0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896-6500-481B-99C5-D455AAC1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43443-296E-47BF-A705-4EEA64B94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C33F7-5143-4C8B-8A00-8B27B1D65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71B90-4910-4CC6-9CEC-2EE057231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C8D73-2183-4524-83E4-AD99DD783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3BBE4-34A6-434E-B4E4-73643E97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3C3D0-CC15-4CC2-A79D-5B010220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819BB-55C5-490E-88E1-9B15E4F3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8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0246-1B17-4E6D-AF1F-E554FADC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1E548-B4D6-4A4F-A5EE-BD7121C8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EEE8F-8A99-4EE0-9B7B-EB35F925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CDFC7-0064-4CC7-A29F-34A8C1C3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4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4557A-55B1-4EFB-9487-5708C512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BBD7F-D341-4A8C-AA7B-3CE7AEFF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C5AD8-B412-4412-853E-61D15592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1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3FED-DC87-4678-BE1A-4686416ED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3AFF9-F3BF-4184-84A1-BFD550A69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5CB0-A798-4630-81C5-88B21BE76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30EBA-F697-4E06-99A5-A6302857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0FB2E-B59D-416C-A658-B0EDE018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35B0E-3106-4AA0-B3EA-03DD0949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6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0E76-0F13-4F9E-90B0-0F482202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62BA9-CF95-4D73-85A8-AEBEA238A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52979-35A6-44AA-92EB-EA04DACB7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40880-1473-4E48-8AA3-E2EE692A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CA4D0-CD27-48DA-9CD8-9AB85D1F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C8A62-A05A-45F9-A841-C44E89D8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1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56282-DC4C-417A-A341-B7741C72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AFC45-E3D8-41BA-B5E0-DF653B89C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642E9-CD58-4EEE-8291-9D513E198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D5C07-6DCD-46A5-BB48-FDB7669AB47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A10FF-754B-4796-A3A0-958576CA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05B9F-B6BB-4652-9F13-6EDFDF6E0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2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bin.com/raw/7MjG2xsJ" TargetMode="External"/><Relationship Id="rId2" Type="http://schemas.openxmlformats.org/officeDocument/2006/relationships/hyperlink" Target="http://48.218.61.11:33553/Moxi.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6DABEF-3FC9-4C3E-BD45-0EB2807327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5E9533-FF57-4EDF-9405-F497DBB60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359115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Classifying URLs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 Machine Learning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4B6EC-FE2A-4C3F-8764-AB35539C2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Autofit/>
          </a:bodyPr>
          <a:lstStyle/>
          <a:p>
            <a:endParaRPr lang="en-US" sz="2000" dirty="0">
              <a:solidFill>
                <a:schemeClr val="bg1"/>
              </a:solidFill>
              <a:latin typeface="+mj-lt"/>
            </a:endParaRPr>
          </a:p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Author: Helga Wilde</a:t>
            </a:r>
          </a:p>
        </p:txBody>
      </p:sp>
    </p:spTree>
    <p:extLst>
      <p:ext uri="{BB962C8B-B14F-4D97-AF65-F5344CB8AC3E}">
        <p14:creationId xmlns:p14="http://schemas.microsoft.com/office/powerpoint/2010/main" val="3750738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9F70-B688-494C-ADFE-CC31F97A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6344-A2A2-4824-BBE7-1E719B71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in connecting to a potentially malicious web page</a:t>
            </a:r>
          </a:p>
          <a:p>
            <a:r>
              <a:rPr lang="en-US" dirty="0"/>
              <a:t>Ability to building out a full feature set for each </a:t>
            </a:r>
            <a:r>
              <a:rPr lang="en-US" dirty="0" err="1"/>
              <a:t>url</a:t>
            </a:r>
            <a:endParaRPr lang="en-US" dirty="0"/>
          </a:p>
          <a:p>
            <a:pPr lvl="1"/>
            <a:r>
              <a:rPr lang="en-US" dirty="0"/>
              <a:t>Availability of </a:t>
            </a:r>
            <a:r>
              <a:rPr lang="en-US" dirty="0" err="1"/>
              <a:t>url</a:t>
            </a:r>
            <a:endParaRPr lang="en-US" dirty="0"/>
          </a:p>
          <a:p>
            <a:pPr lvl="1"/>
            <a:r>
              <a:rPr lang="en-US" dirty="0"/>
              <a:t>Anti-forensic measures</a:t>
            </a:r>
          </a:p>
          <a:p>
            <a:pPr lvl="1"/>
            <a:r>
              <a:rPr lang="en-US" dirty="0"/>
              <a:t>Changing TTPs</a:t>
            </a:r>
          </a:p>
          <a:p>
            <a:pPr lvl="1"/>
            <a:r>
              <a:rPr lang="en-US" dirty="0"/>
              <a:t>Reputable sites may host malicious content</a:t>
            </a:r>
          </a:p>
          <a:p>
            <a:pPr lvl="1"/>
            <a:r>
              <a:rPr lang="en-US" dirty="0"/>
              <a:t>Link popularity may be low regardless of </a:t>
            </a:r>
            <a:r>
              <a:rPr lang="en-US" dirty="0" err="1"/>
              <a:t>url</a:t>
            </a:r>
            <a:r>
              <a:rPr lang="en-US" dirty="0"/>
              <a:t> class</a:t>
            </a:r>
          </a:p>
          <a:p>
            <a:r>
              <a:rPr lang="en-US" dirty="0"/>
              <a:t>Heuristic analysis of client system is ideal – but difficult to capture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0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9F70-B688-494C-ADFE-CC31F97A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Machine Learning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DA9798-5DC3-4D8A-B07E-A793E99E0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268617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3304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D1CB-DB68-4E22-B577-EEF89072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5BFED-F6B2-42E3-9F9F-49FEF2B99D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6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9F70-B688-494C-ADFE-CC31F97A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Data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6344-A2A2-4824-BBE7-1E719B71E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35944" cy="37898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Benign URLs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10,000 (sampled from 25,000+) collected by crawling Alexa top 2500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Reputation check via 70 antivirus scanners on VirusTotal.com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Phishing URLs</a:t>
            </a:r>
          </a:p>
          <a:p>
            <a:r>
              <a:rPr lang="en-US" sz="2400" dirty="0"/>
              <a:t>10,000 (sampled from 17,000+) from </a:t>
            </a:r>
            <a:r>
              <a:rPr lang="en-US" sz="2400" dirty="0" err="1"/>
              <a:t>PhishTank</a:t>
            </a:r>
            <a:endParaRPr lang="en-US" sz="24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800" dirty="0"/>
              <a:t>Malicious URLs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10,000 (sampled from 600,000+) from abuse.ch URLHAUS project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0FBBC591-58D0-450F-83F4-7C893F439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29" y="5532437"/>
            <a:ext cx="1700469" cy="1325563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F0BD9F-C687-4724-8BA7-65897FEAE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993" y="5756061"/>
            <a:ext cx="2969506" cy="850455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0ED204-BE36-48C2-A306-715FE5360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01" y="5771383"/>
            <a:ext cx="4399515" cy="835133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F082F879-F821-40CB-8AEE-101E05DB7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70" y="5673011"/>
            <a:ext cx="1857376" cy="103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11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9DDB-2A84-480E-BBBF-8CA80119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Feature Creation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CD298-55A1-440F-96BF-DDD0D4F2D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423C-291A-48DC-A19C-976D4383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</a:t>
            </a:r>
            <a:r>
              <a:rPr lang="en-US" dirty="0" err="1"/>
              <a:t>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F0B9-7BE5-47A7-A708-36755A1FE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300" b="1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3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https://</a:t>
            </a:r>
            <a:r>
              <a:rPr lang="en-US" sz="23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data.example.com</a:t>
            </a:r>
            <a:r>
              <a:rPr lang="en-US" sz="2300" b="1" dirty="0">
                <a:solidFill>
                  <a:schemeClr val="accent4"/>
                </a:solidFill>
                <a:effectLst/>
                <a:latin typeface="Calibri" panose="020F0502020204030204" pitchFamily="34" charset="0"/>
              </a:rPr>
              <a:t>/info/aboutus/</a:t>
            </a:r>
            <a:r>
              <a:rPr lang="en-US" sz="2300" b="1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reserved=0</a:t>
            </a:r>
            <a:r>
              <a:rPr lang="en-US" sz="2300" b="1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?color=black&amp;style=light</a:t>
            </a:r>
            <a:r>
              <a:rPr lang="en-US" sz="2300" b="1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#top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tx2"/>
                </a:solidFill>
                <a:latin typeface="Calibri" panose="020F0502020204030204" pitchFamily="34" charset="0"/>
              </a:rPr>
              <a:t>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</a:rPr>
              <a:t>     </a:t>
            </a:r>
            <a:r>
              <a:rPr lang="en-US" sz="1800" b="1" dirty="0">
                <a:solidFill>
                  <a:schemeClr val="tx2"/>
                </a:solidFill>
                <a:latin typeface="Calibri" panose="020F0502020204030204" pitchFamily="34" charset="0"/>
              </a:rPr>
              <a:t>scheme                   </a:t>
            </a:r>
            <a:r>
              <a:rPr lang="en-US" sz="1800" b="1" dirty="0" err="1">
                <a:solidFill>
                  <a:schemeClr val="tx2"/>
                </a:solidFill>
                <a:latin typeface="Calibri" panose="020F0502020204030204" pitchFamily="34" charset="0"/>
              </a:rPr>
              <a:t>netloc</a:t>
            </a:r>
            <a:r>
              <a:rPr lang="en-US" sz="1800" b="1" dirty="0">
                <a:solidFill>
                  <a:schemeClr val="tx2"/>
                </a:solidFill>
                <a:latin typeface="Calibri" panose="020F0502020204030204" pitchFamily="34" charset="0"/>
              </a:rPr>
              <a:t>	                           path                    params	                             query	      fragment</a:t>
            </a:r>
          </a:p>
          <a:p>
            <a:pPr marL="0" indent="0">
              <a:buNone/>
            </a:pPr>
            <a:endParaRPr lang="en-US" sz="2300" b="1" dirty="0">
              <a:solidFill>
                <a:schemeClr val="tx2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53BFBE25-5CD4-4F6C-AA02-DCD6A73DEFBD}"/>
              </a:ext>
            </a:extLst>
          </p:cNvPr>
          <p:cNvSpPr/>
          <p:nvPr/>
        </p:nvSpPr>
        <p:spPr>
          <a:xfrm rot="16200000">
            <a:off x="1437484" y="2867815"/>
            <a:ext cx="296861" cy="8858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9178E83-B153-4F2C-BFBA-2C97A20ABEB1}"/>
              </a:ext>
            </a:extLst>
          </p:cNvPr>
          <p:cNvSpPr/>
          <p:nvPr/>
        </p:nvSpPr>
        <p:spPr>
          <a:xfrm rot="16200000">
            <a:off x="3069012" y="2207839"/>
            <a:ext cx="296860" cy="22057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593406D9-4F1D-4C75-AB6D-5B8F46744192}"/>
              </a:ext>
            </a:extLst>
          </p:cNvPr>
          <p:cNvSpPr/>
          <p:nvPr/>
        </p:nvSpPr>
        <p:spPr>
          <a:xfrm rot="16200000">
            <a:off x="8900818" y="1830189"/>
            <a:ext cx="236539" cy="2900753"/>
          </a:xfrm>
          <a:prstGeom prst="leftBrace">
            <a:avLst>
              <a:gd name="adj1" fmla="val 8333"/>
              <a:gd name="adj2" fmla="val 511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B29F4A33-D804-46F4-9F1F-DA597268B29C}"/>
              </a:ext>
            </a:extLst>
          </p:cNvPr>
          <p:cNvSpPr/>
          <p:nvPr/>
        </p:nvSpPr>
        <p:spPr>
          <a:xfrm rot="16200000">
            <a:off x="5118079" y="2465354"/>
            <a:ext cx="251622" cy="1675668"/>
          </a:xfrm>
          <a:prstGeom prst="leftBrace">
            <a:avLst>
              <a:gd name="adj1" fmla="val 8333"/>
              <a:gd name="adj2" fmla="val 511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4180449-2DCE-4614-92EE-3F92F13D8ADE}"/>
              </a:ext>
            </a:extLst>
          </p:cNvPr>
          <p:cNvSpPr/>
          <p:nvPr/>
        </p:nvSpPr>
        <p:spPr>
          <a:xfrm rot="16200000">
            <a:off x="6680557" y="2656729"/>
            <a:ext cx="289320" cy="1315533"/>
          </a:xfrm>
          <a:prstGeom prst="leftBrace">
            <a:avLst>
              <a:gd name="adj1" fmla="val 8333"/>
              <a:gd name="adj2" fmla="val 511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B5D7B7B7-9A5F-40D1-AE3F-94C95664476A}"/>
              </a:ext>
            </a:extLst>
          </p:cNvPr>
          <p:cNvSpPr/>
          <p:nvPr/>
        </p:nvSpPr>
        <p:spPr>
          <a:xfrm rot="16200000">
            <a:off x="10659642" y="2994394"/>
            <a:ext cx="236539" cy="542182"/>
          </a:xfrm>
          <a:prstGeom prst="leftBrace">
            <a:avLst>
              <a:gd name="adj1" fmla="val 8333"/>
              <a:gd name="adj2" fmla="val 511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103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EC7B-5AB5-4717-B9DF-F4FBE9D4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Feature Set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3C55A-1BC3-466D-949F-4F406C27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96 predictor features created from </a:t>
            </a:r>
            <a:r>
              <a:rPr lang="en-US" dirty="0" err="1"/>
              <a:t>url</a:t>
            </a:r>
            <a:r>
              <a:rPr lang="en-US" dirty="0"/>
              <a:t> and </a:t>
            </a:r>
            <a:r>
              <a:rPr lang="en-US" dirty="0" err="1"/>
              <a:t>url</a:t>
            </a:r>
            <a:r>
              <a:rPr lang="en-US" dirty="0"/>
              <a:t>-parsed strings</a:t>
            </a:r>
          </a:p>
          <a:p>
            <a:r>
              <a:rPr lang="en-US" dirty="0"/>
              <a:t>All numerical, with the exception of the list of token substrings</a:t>
            </a:r>
          </a:p>
          <a:p>
            <a:r>
              <a:rPr lang="en-US" dirty="0"/>
              <a:t>Include: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length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character composition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character location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entropy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masquerading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IP address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domains in Alexa top 500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49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06A9-D771-458D-8B7F-8011A06D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Feature Set 1,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AF0D5-65E0-4661-973C-0DABC7623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feature descriptions:</a:t>
            </a:r>
            <a:endParaRPr lang="en-US" sz="2400" dirty="0"/>
          </a:p>
          <a:p>
            <a:pPr marL="0" indent="0">
              <a:buNone/>
            </a:pP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entropy </a:t>
            </a:r>
            <a:r>
              <a:rPr lang="en-US" sz="2400" dirty="0"/>
              <a:t>– a Shannon entropy score reflecting the string’s character distribution. 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character continuity rate </a:t>
            </a:r>
            <a:r>
              <a:rPr lang="en-US" sz="2400" dirty="0"/>
              <a:t>– reflects total length of each alphabetic, digit and special character strings, divided by length of </a:t>
            </a:r>
            <a:r>
              <a:rPr lang="en-US" sz="2400" dirty="0" err="1"/>
              <a:t>url</a:t>
            </a:r>
            <a:endParaRPr lang="en-US" sz="2400" dirty="0"/>
          </a:p>
          <a:p>
            <a:pPr marL="0" indent="0">
              <a:buNone/>
            </a:pP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number of masques </a:t>
            </a:r>
            <a:r>
              <a:rPr lang="en-US" sz="2400" dirty="0"/>
              <a:t>– count of letter + digit + letter combinations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percent of uppercase / percent of lowercase letters </a:t>
            </a:r>
            <a:r>
              <a:rPr lang="en-US" sz="2400" dirty="0"/>
              <a:t>– reflects the percent of these characters against all alphabet characters in given string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is domain in Alexa top 500? </a:t>
            </a:r>
            <a:r>
              <a:rPr lang="en-US" sz="2400" dirty="0"/>
              <a:t>– each domain was checked against the current Alexa top 500 website list.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2884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E581-E466-4394-8E19-EF8D7C49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EF15E-777C-4A5A-A35D-481C820F3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i="1" dirty="0"/>
          </a:p>
          <a:p>
            <a:r>
              <a:rPr lang="en-US" sz="2400" dirty="0"/>
              <a:t>NLTK </a:t>
            </a:r>
            <a:r>
              <a:rPr lang="en-US" sz="2400" dirty="0" err="1"/>
              <a:t>WordPunctTokenizer</a:t>
            </a:r>
            <a:r>
              <a:rPr lang="en-US" sz="2400" dirty="0"/>
              <a:t>() method applied to each </a:t>
            </a:r>
            <a:r>
              <a:rPr lang="en-US" sz="2400" dirty="0" err="1"/>
              <a:t>url</a:t>
            </a:r>
            <a:r>
              <a:rPr lang="en-US" sz="2400" dirty="0"/>
              <a:t> string</a:t>
            </a:r>
          </a:p>
          <a:p>
            <a:r>
              <a:rPr lang="en-US" sz="2400" dirty="0"/>
              <a:t>Results stored in new feature ‘</a:t>
            </a:r>
            <a:r>
              <a:rPr lang="en-US" sz="2400" dirty="0" err="1"/>
              <a:t>tokenized_url</a:t>
            </a:r>
            <a:r>
              <a:rPr lang="en-US" sz="2400" dirty="0"/>
              <a:t>’</a:t>
            </a:r>
            <a:endParaRPr lang="en-US" sz="24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/>
              <a:t>Example: </a:t>
            </a:r>
            <a:r>
              <a:rPr lang="en-US" sz="2400" dirty="0">
                <a:hlinkClick r:id="rId2"/>
              </a:rPr>
              <a:t>https://www.google.com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&gt;&gt;&gt; https, ://, www, ., google, ., com	</a:t>
            </a:r>
          </a:p>
          <a:p>
            <a:r>
              <a:rPr lang="en-US" sz="2400" dirty="0"/>
              <a:t>No further processing required at this time	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036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8D1C-818B-455A-9EA0-CC05B2EE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84460-642B-4D39-A951-ED867226A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3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158E-31F7-4BE7-91CC-2BF66D62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/>
              <a:t>Outline</a:t>
            </a:r>
            <a:endParaRPr lang="en-US" sz="5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4A2C00-C067-4AFE-8114-0B3161633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206897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7779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C133-1112-4F5E-B81A-8BC4B9B4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URLs –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D323-511E-47CC-9DCE-10F040A4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7424"/>
          </a:xfrm>
        </p:spPr>
        <p:txBody>
          <a:bodyPr/>
          <a:lstStyle/>
          <a:p>
            <a:r>
              <a:rPr lang="en-US" dirty="0"/>
              <a:t>Approximately 50% of the </a:t>
            </a:r>
            <a:r>
              <a:rPr lang="en-US" dirty="0" err="1"/>
              <a:t>urls</a:t>
            </a:r>
            <a:r>
              <a:rPr lang="en-US" dirty="0"/>
              <a:t> in our dataset have an IP address in lieu of a domain</a:t>
            </a:r>
          </a:p>
          <a:p>
            <a:r>
              <a:rPr lang="en-US" dirty="0" err="1"/>
              <a:t>Urls</a:t>
            </a:r>
            <a:r>
              <a:rPr lang="en-US" dirty="0"/>
              <a:t> are shorter on average (44.9 characters) than benign (57.4) or phishing (89.1) and have shorter token lengths (3.0 versus 3.4 and 4.1)</a:t>
            </a:r>
          </a:p>
          <a:p>
            <a:r>
              <a:rPr lang="en-US" dirty="0"/>
              <a:t>On average, these </a:t>
            </a:r>
            <a:r>
              <a:rPr lang="en-US" dirty="0" err="1"/>
              <a:t>urls</a:t>
            </a:r>
            <a:r>
              <a:rPr lang="en-US" dirty="0"/>
              <a:t> have the highest entropy score, 1.072, in comparison to phishing </a:t>
            </a:r>
            <a:r>
              <a:rPr lang="en-US" dirty="0" err="1"/>
              <a:t>urls</a:t>
            </a:r>
            <a:r>
              <a:rPr lang="en-US" dirty="0"/>
              <a:t> (.778) and benign (.576)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865D9-D36D-4481-9133-D05E60CC2D3E}"/>
              </a:ext>
            </a:extLst>
          </p:cNvPr>
          <p:cNvSpPr txBox="1"/>
          <p:nvPr/>
        </p:nvSpPr>
        <p:spPr>
          <a:xfrm>
            <a:off x="1076960" y="5252720"/>
            <a:ext cx="9611360" cy="1200329"/>
          </a:xfrm>
          <a:prstGeom prst="rect">
            <a:avLst/>
          </a:prstGeom>
          <a:noFill/>
          <a:ln>
            <a:solidFill>
              <a:srgbClr val="040C48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B9F2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 </a:t>
            </a:r>
            <a:r>
              <a:rPr lang="en-US" dirty="0" err="1">
                <a:solidFill>
                  <a:srgbClr val="6B9F2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urls</a:t>
            </a:r>
            <a:r>
              <a:rPr lang="en-US" dirty="0">
                <a:solidFill>
                  <a:srgbClr val="6B9F2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(altered for safety):</a:t>
            </a:r>
          </a:p>
          <a:p>
            <a:r>
              <a:rPr lang="en-US" dirty="0" err="1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hxxp</a:t>
            </a:r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[:]//48.218.61.11:33553/Moxi.m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hxxps</a:t>
            </a:r>
            <a:r>
              <a:rPr lang="en-US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[:]//pastebin.com/raw/7MjG2xsJ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>
                <a:solidFill>
                  <a:schemeClr val="accent3"/>
                </a:solidFill>
              </a:rPr>
              <a:t>hxxp</a:t>
            </a:r>
            <a:r>
              <a:rPr lang="en-US" dirty="0">
                <a:solidFill>
                  <a:schemeClr val="accent3"/>
                </a:solidFill>
              </a:rPr>
              <a:t>[:]//www.formations-manox.org/fr/wp-admin/Scan/</a:t>
            </a:r>
          </a:p>
        </p:txBody>
      </p:sp>
    </p:spTree>
    <p:extLst>
      <p:ext uri="{BB962C8B-B14F-4D97-AF65-F5344CB8AC3E}">
        <p14:creationId xmlns:p14="http://schemas.microsoft.com/office/powerpoint/2010/main" val="3553675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C133-1112-4F5E-B81A-8BC4B9B4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URLs –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D323-511E-47CC-9DCE-10F040A4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52775"/>
          </a:xfrm>
        </p:spPr>
        <p:txBody>
          <a:bodyPr>
            <a:normAutofit/>
          </a:bodyPr>
          <a:lstStyle/>
          <a:p>
            <a:r>
              <a:rPr lang="en-US" sz="2400" dirty="0"/>
              <a:t>Phishing </a:t>
            </a:r>
            <a:r>
              <a:rPr lang="en-US" sz="2400" dirty="0" err="1"/>
              <a:t>urls</a:t>
            </a:r>
            <a:r>
              <a:rPr lang="en-US" sz="2400" dirty="0"/>
              <a:t> have the longest </a:t>
            </a:r>
            <a:r>
              <a:rPr lang="en-US" sz="2400" dirty="0" err="1"/>
              <a:t>urls</a:t>
            </a:r>
            <a:r>
              <a:rPr lang="en-US" sz="2400" dirty="0"/>
              <a:t> on average, the longest </a:t>
            </a:r>
            <a:r>
              <a:rPr lang="en-US" sz="2400" dirty="0" err="1"/>
              <a:t>netloc</a:t>
            </a:r>
            <a:r>
              <a:rPr lang="en-US" sz="2400" dirty="0"/>
              <a:t> and domain sections. Also the most likely to have one or more subdomains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urls</a:t>
            </a:r>
            <a:r>
              <a:rPr lang="en-US" sz="2400" dirty="0"/>
              <a:t> have a greater percentage of special characters (29.3% versus 16.2 and 23.2% for malicious and benign </a:t>
            </a:r>
            <a:r>
              <a:rPr lang="en-US" sz="2400" dirty="0" err="1"/>
              <a:t>urls</a:t>
            </a:r>
            <a:r>
              <a:rPr lang="en-US" sz="2400" dirty="0"/>
              <a:t>)</a:t>
            </a:r>
          </a:p>
          <a:p>
            <a:r>
              <a:rPr lang="en-US" sz="2400" dirty="0"/>
              <a:t>Path sections are on average slightly shorter than benign </a:t>
            </a:r>
            <a:r>
              <a:rPr lang="en-US" sz="2400" dirty="0" err="1"/>
              <a:t>urls</a:t>
            </a:r>
            <a:r>
              <a:rPr lang="en-US" sz="2400" dirty="0"/>
              <a:t> and have a greater propensity for single character paths</a:t>
            </a:r>
          </a:p>
          <a:p>
            <a:r>
              <a:rPr lang="en-US" sz="2400" dirty="0"/>
              <a:t>Path sections have on average a higher number of masques (.468 versus .257 and .109)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F3CE93-77EB-44FE-A18F-DC01B6E973D7}"/>
              </a:ext>
            </a:extLst>
          </p:cNvPr>
          <p:cNvSpPr txBox="1"/>
          <p:nvPr/>
        </p:nvSpPr>
        <p:spPr>
          <a:xfrm>
            <a:off x="924560" y="5100320"/>
            <a:ext cx="10302240" cy="120032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CC00"/>
                </a:solidFill>
              </a:rPr>
              <a:t>Example </a:t>
            </a:r>
            <a:r>
              <a:rPr lang="en-US" dirty="0" err="1">
                <a:solidFill>
                  <a:srgbClr val="00CC00"/>
                </a:solidFill>
              </a:rPr>
              <a:t>url</a:t>
            </a:r>
            <a:r>
              <a:rPr lang="en-US" dirty="0">
                <a:solidFill>
                  <a:srgbClr val="00CC00"/>
                </a:solidFill>
              </a:rPr>
              <a:t> (altered for safety):</a:t>
            </a:r>
          </a:p>
          <a:p>
            <a:r>
              <a:rPr lang="en-US" dirty="0" err="1">
                <a:solidFill>
                  <a:schemeClr val="accent3"/>
                </a:solidFill>
              </a:rPr>
              <a:t>hxxp</a:t>
            </a:r>
            <a:r>
              <a:rPr lang="en-US" dirty="0">
                <a:solidFill>
                  <a:schemeClr val="accent3"/>
                </a:solidFill>
              </a:rPr>
              <a:t>[:]//store.ebay.de.roomyb.com/?ebay.de/signin&amp;amp;usingssl=1&amp;amp;puserid=&amp;amp;co_partnerid=2&amp;amp;siteid=77&amp;amp;ru=https:/contact.ebay.be/ws/ebayisapi.dll?m2mcontact&amp;amp;item=164305393996&amp;amp;ul_noapp=true&amp;amp;self=howill99&amp;amp;redirect=0&amp;amp;qid=273594504301</a:t>
            </a:r>
          </a:p>
        </p:txBody>
      </p:sp>
    </p:spTree>
    <p:extLst>
      <p:ext uri="{BB962C8B-B14F-4D97-AF65-F5344CB8AC3E}">
        <p14:creationId xmlns:p14="http://schemas.microsoft.com/office/powerpoint/2010/main" val="699307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1727-DF06-4FDA-B738-8A7EEFD0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Inferential 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9C9C4-001D-4FB6-858B-EBE932A4D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45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C133-1112-4F5E-B81A-8BC4B9B4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Inferential Statistics – Feature Set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D323-511E-47CC-9DCE-10F040A40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chemeClr val="accent3">
                    <a:lumMod val="75000"/>
                  </a:schemeClr>
                </a:solidFill>
              </a:rPr>
              <a:t>Pairwise Correlation Analysis</a:t>
            </a:r>
          </a:p>
          <a:p>
            <a:r>
              <a:rPr lang="en-US" sz="2400" dirty="0"/>
              <a:t>a significant number of highly correlated features</a:t>
            </a:r>
          </a:p>
          <a:p>
            <a:r>
              <a:rPr lang="en-US" sz="2400" dirty="0"/>
              <a:t>73 pairs of features have correlation scores of 80+%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chemeClr val="accent3">
                    <a:lumMod val="75000"/>
                  </a:schemeClr>
                </a:solidFill>
              </a:rPr>
              <a:t>Predictor v Target Correlation Analysis</a:t>
            </a:r>
          </a:p>
          <a:p>
            <a:r>
              <a:rPr lang="en-US" sz="2400" dirty="0"/>
              <a:t>Numeric-based domain and </a:t>
            </a:r>
            <a:r>
              <a:rPr lang="en-US" sz="2400" dirty="0" err="1"/>
              <a:t>netloc</a:t>
            </a:r>
            <a:r>
              <a:rPr lang="en-US" sz="2400" dirty="0"/>
              <a:t> features most highly correlated with target feature</a:t>
            </a:r>
          </a:p>
          <a:p>
            <a:r>
              <a:rPr lang="en-US" sz="2400" dirty="0"/>
              <a:t>May be reflective of IP addresses in malicious </a:t>
            </a:r>
            <a:r>
              <a:rPr lang="en-US" sz="2400" dirty="0" err="1"/>
              <a:t>urls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7049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081B-1527-43F6-A1E7-043BAB7F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6F9C3-1D9A-4C81-906E-0A576B705E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00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04DF-ED43-402F-A0D0-033A148D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test machine learning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9BDB3-B5C6-4EF2-B85A-3741C6A4E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3600" b="0" u="sng" dirty="0"/>
              <a:t>Lexical Feature Set</a:t>
            </a:r>
            <a:r>
              <a:rPr lang="en-US" sz="3600" b="0" dirty="0"/>
              <a:t>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CA906-D7C1-416D-A21B-3EAFE13B0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0" u="sng" dirty="0"/>
              <a:t>URL Tokens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9793B28C-849C-4638-85C5-0938BE5B8CB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5534510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BBF6F993-8FA5-47DD-BAEF-23884244226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77155788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0845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2E86-AA0C-47A2-9B51-26056E4F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Metrics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7F841D-E24D-427C-9854-0FE3B2B5F9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294385"/>
              </p:ext>
            </p:extLst>
          </p:nvPr>
        </p:nvGraphicFramePr>
        <p:xfrm>
          <a:off x="2041236" y="1876649"/>
          <a:ext cx="8645237" cy="3995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1435">
                  <a:extLst>
                    <a:ext uri="{9D8B030D-6E8A-4147-A177-3AD203B41FA5}">
                      <a16:colId xmlns:a16="http://schemas.microsoft.com/office/drawing/2014/main" val="1591483453"/>
                    </a:ext>
                  </a:extLst>
                </a:gridCol>
                <a:gridCol w="6553802">
                  <a:extLst>
                    <a:ext uri="{9D8B030D-6E8A-4147-A177-3AD203B41FA5}">
                      <a16:colId xmlns:a16="http://schemas.microsoft.com/office/drawing/2014/main" val="502799506"/>
                    </a:ext>
                  </a:extLst>
                </a:gridCol>
              </a:tblGrid>
              <a:tr h="761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Classification Outcome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493368"/>
                  </a:ext>
                </a:extLst>
              </a:tr>
              <a:tr h="8670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True Positive (TP)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Model correctly predicts the positive class.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E.g. An actual malicious </a:t>
                      </a:r>
                      <a:r>
                        <a:rPr lang="en-US" sz="1600" dirty="0" err="1">
                          <a:effectLst/>
                        </a:rPr>
                        <a:t>url</a:t>
                      </a:r>
                      <a:r>
                        <a:rPr lang="en-US" sz="1600" dirty="0">
                          <a:effectLst/>
                        </a:rPr>
                        <a:t> is classified as malicious.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89241"/>
                  </a:ext>
                </a:extLst>
              </a:tr>
              <a:tr h="7954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False Positive (FP)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model incorrectly predicts the positive class.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E.g. An actual benign </a:t>
                      </a:r>
                      <a:r>
                        <a:rPr lang="en-US" sz="1600" dirty="0" err="1">
                          <a:effectLst/>
                        </a:rPr>
                        <a:t>url</a:t>
                      </a:r>
                      <a:r>
                        <a:rPr lang="en-US" sz="1600" dirty="0">
                          <a:effectLst/>
                        </a:rPr>
                        <a:t> is misclassified as malicious.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926902"/>
                  </a:ext>
                </a:extLst>
              </a:tr>
              <a:tr h="7852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True Negative (TN)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model correctly predicts the negative class.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E.g. An actual benign </a:t>
                      </a:r>
                      <a:r>
                        <a:rPr lang="en-US" sz="1600" dirty="0" err="1">
                          <a:effectLst/>
                        </a:rPr>
                        <a:t>url</a:t>
                      </a:r>
                      <a:r>
                        <a:rPr lang="en-US" sz="1600" dirty="0">
                          <a:effectLst/>
                        </a:rPr>
                        <a:t> is not classified as malicious.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05387"/>
                  </a:ext>
                </a:extLst>
              </a:tr>
              <a:tr h="7852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False Negative (FN)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model incorrectly predicts the negative class.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E.g. An actual malicious </a:t>
                      </a:r>
                      <a:r>
                        <a:rPr lang="en-US" sz="1600" dirty="0" err="1">
                          <a:effectLst/>
                        </a:rPr>
                        <a:t>url</a:t>
                      </a:r>
                      <a:r>
                        <a:rPr lang="en-US" sz="1600" dirty="0">
                          <a:effectLst/>
                        </a:rPr>
                        <a:t> is not classified as malicious.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55902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A2EB50E-EF3B-414D-A0B5-63C36093C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70382" y="-251871"/>
            <a:ext cx="14562382" cy="99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300ED1-1F30-452D-85B4-12EEC6498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29" y="2697312"/>
            <a:ext cx="684502" cy="684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E559A6-C38B-4BF4-9F20-BC4008F03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06" y="4331836"/>
            <a:ext cx="684502" cy="684502"/>
          </a:xfrm>
          <a:prstGeom prst="rect">
            <a:avLst/>
          </a:prstGeom>
        </p:spPr>
      </p:pic>
      <p:pic>
        <p:nvPicPr>
          <p:cNvPr id="1027" name="Picture 3" descr="Amazon.com: Cute Simple Yellow Emoticon Emoji Cartoon Vinyl Sticker, Sad:  Automotive">
            <a:extLst>
              <a:ext uri="{FF2B5EF4-FFF2-40B4-BE49-F238E27FC236}">
                <a16:creationId xmlns:a16="http://schemas.microsoft.com/office/drawing/2014/main" id="{F3BE3CA2-A99F-4575-A872-566CD1F4C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06" y="3531958"/>
            <a:ext cx="684502" cy="68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ᐈ Scared faces stock vectors, Royalty Free smiley faces scared  illustrations | download on Depositphotos®">
            <a:extLst>
              <a:ext uri="{FF2B5EF4-FFF2-40B4-BE49-F238E27FC236}">
                <a16:creationId xmlns:a16="http://schemas.microsoft.com/office/drawing/2014/main" id="{26EC6241-1603-4A2F-8017-AF4551CA7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33" y="5166482"/>
            <a:ext cx="1201448" cy="70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359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861F-5EB7-40E4-80F0-0E61D38C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Metrics,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0A33-647C-4E02-898B-D670A4911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i="1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Log Loss -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 important classification metric based on probabilities. Log Loss quantifies the accuracy of a classifier by penalizing false classifications. A good metric for comparing models, with lower </a:t>
            </a:r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log loss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values meaning better predictions.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Accuracy </a:t>
            </a:r>
            <a:r>
              <a:rPr lang="en-US" sz="1800" b="1" i="1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 </a:t>
            </a:r>
            <a:r>
              <a:rPr lang="en-US" sz="1800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Fraction of the total samples that were correctly classified as benign, phishing or malicious. Overall accuracy of the model.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i="1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Classification Report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1200"/>
              </a:spcAft>
            </a:pPr>
            <a:r>
              <a:rPr lang="en-US" sz="1800" u="sng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Precision</a:t>
            </a:r>
            <a:r>
              <a:rPr lang="en-US" sz="1800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The fraction of predictions as a positive class that were actually positive (TP/(TP + FP)). </a:t>
            </a:r>
            <a:r>
              <a:rPr lang="en-US" sz="1800" dirty="0">
                <a:solidFill>
                  <a:srgbClr val="4444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1200"/>
              </a:spcAft>
            </a:pPr>
            <a:r>
              <a:rPr lang="en-US" sz="1800" u="sng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Recall</a:t>
            </a:r>
            <a:r>
              <a:rPr lang="en-US" sz="1800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The True Positive Rate: the fraction of all positive samples that were correctly predicted as positive by the classifier (TP/(TP + FN))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1200"/>
              </a:spcAft>
            </a:pPr>
            <a:r>
              <a:rPr lang="en-US" sz="1800" u="sng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F1</a:t>
            </a:r>
            <a:r>
              <a:rPr lang="en-US" sz="1800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A weighted averaged of the precision and recall scores, where an F1 score of 1 means it is 100% accurate. (2TP/(2TP + FP + FN))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Our primary goal is to accurately classify phishing and malicious </a:t>
            </a:r>
            <a:r>
              <a:rPr lang="en-US" sz="1800" i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url</a:t>
            </a:r>
            <a:r>
              <a:rPr lang="en-US" sz="18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links, attaining high true positive rates and low false negative rates. Therefore, recall scores for phishing and malicious </a:t>
            </a:r>
            <a:r>
              <a:rPr lang="en-US" sz="1800" i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urls</a:t>
            </a:r>
            <a:r>
              <a:rPr lang="en-US" sz="18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are highly valuable. </a:t>
            </a:r>
            <a:endParaRPr lang="en-US" sz="1800" i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171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5680-ECD2-487D-B3AA-CBA9EF37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Metrics, 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2CF62A-2A3A-4B7B-B96B-B745A6A60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655" y="2761650"/>
            <a:ext cx="5688259" cy="33112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BBEC6D-B9F7-4CB5-92A6-C9C73F08749D}"/>
              </a:ext>
            </a:extLst>
          </p:cNvPr>
          <p:cNvSpPr txBox="1"/>
          <p:nvPr/>
        </p:nvSpPr>
        <p:spPr>
          <a:xfrm>
            <a:off x="1774407" y="1999985"/>
            <a:ext cx="535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Confusion 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5A203-9E4D-471E-8E8C-F3ED9671A1FF}"/>
              </a:ext>
            </a:extLst>
          </p:cNvPr>
          <p:cNvSpPr txBox="1"/>
          <p:nvPr/>
        </p:nvSpPr>
        <p:spPr>
          <a:xfrm>
            <a:off x="7028874" y="2761650"/>
            <a:ext cx="4583545" cy="286232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Confusion matrices allow us to visualize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TP / TN / FP / FN scores for each class. 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Confusion matrices for multi-class problems are not straight-forward.  For example, in this </a:t>
            </a:r>
            <a:r>
              <a:rPr lang="en-US" sz="1800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matrix, True positive classifications scores for malicious </a:t>
            </a:r>
            <a:r>
              <a:rPr lang="en-US" sz="1800" dirty="0" err="1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urls</a:t>
            </a:r>
            <a:r>
              <a:rPr lang="en-US" sz="1800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are obvious. </a:t>
            </a:r>
          </a:p>
          <a:p>
            <a:endParaRPr lang="en-US" dirty="0">
              <a:solidFill>
                <a:srgbClr val="24292E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Other measurements like TN, FP, FN may be derived with manual calculations.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06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E5D2-F6B8-43CF-B7CE-A890D1E1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 1 – Baseline Scores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ED8079-6E06-4485-B8B7-E4A47D5A7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420" y="1796970"/>
            <a:ext cx="9453056" cy="2960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D4734D-1B91-4BF4-91C0-37E2FE940873}"/>
              </a:ext>
            </a:extLst>
          </p:cNvPr>
          <p:cNvSpPr txBox="1"/>
          <p:nvPr/>
        </p:nvSpPr>
        <p:spPr>
          <a:xfrm>
            <a:off x="1110002" y="5237019"/>
            <a:ext cx="9190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Random Forest Classifier outperforms other classifiers</a:t>
            </a:r>
          </a:p>
        </p:txBody>
      </p:sp>
    </p:spTree>
    <p:extLst>
      <p:ext uri="{BB962C8B-B14F-4D97-AF65-F5344CB8AC3E}">
        <p14:creationId xmlns:p14="http://schemas.microsoft.com/office/powerpoint/2010/main" val="143321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BEBA-E06B-41E7-AEDC-257FC28B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776D7-DDA7-471F-BF77-71E149136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0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E5D2-F6B8-43CF-B7CE-A890D1E1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 1 – Random Forest Classifier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46B499-E557-4FD7-ACA2-76F06531F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521" y="1893711"/>
            <a:ext cx="10678728" cy="3070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13EEDF-9CE0-4586-AAFA-1D8EF7009089}"/>
              </a:ext>
            </a:extLst>
          </p:cNvPr>
          <p:cNvSpPr txBox="1"/>
          <p:nvPr/>
        </p:nvSpPr>
        <p:spPr>
          <a:xfrm>
            <a:off x="1110002" y="5237019"/>
            <a:ext cx="9190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Normalization on features improves performance slightly. Parameter tuning does not enhance the model.</a:t>
            </a:r>
          </a:p>
        </p:txBody>
      </p:sp>
    </p:spTree>
    <p:extLst>
      <p:ext uri="{BB962C8B-B14F-4D97-AF65-F5344CB8AC3E}">
        <p14:creationId xmlns:p14="http://schemas.microsoft.com/office/powerpoint/2010/main" val="1188991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158-6AC2-40BA-8BF4-8BFE07C2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 1 – Classification Report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8DCE77-0B40-487B-92EB-5FC483389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232" y="2588425"/>
            <a:ext cx="7455536" cy="321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83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F175-DEAE-4C39-92A4-EB21D6D8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 1 – Feature Importance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B8C0E3-0335-4F62-9E20-92B604494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4824" y="1829120"/>
            <a:ext cx="2023141" cy="40916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EAB537-B88A-4BD0-B2DF-6BAC6A08B481}"/>
              </a:ext>
            </a:extLst>
          </p:cNvPr>
          <p:cNvSpPr txBox="1"/>
          <p:nvPr/>
        </p:nvSpPr>
        <p:spPr>
          <a:xfrm>
            <a:off x="6169892" y="2644170"/>
            <a:ext cx="3666836" cy="1569660"/>
          </a:xfrm>
          <a:prstGeom prst="rect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 and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netloc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features predominate in feature importance scores for our Random Forest Classifier.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531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C2EF-121C-486B-A5E9-D2937E29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 1 – Reduced from 96 &gt;&gt;&gt; 22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A0D833-B802-4F62-861B-4699E3D9C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266" y="1556757"/>
            <a:ext cx="4177254" cy="4828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F8C89F-951B-4DD5-8E94-EB67E2B2E24C}"/>
              </a:ext>
            </a:extLst>
          </p:cNvPr>
          <p:cNvSpPr txBox="1"/>
          <p:nvPr/>
        </p:nvSpPr>
        <p:spPr>
          <a:xfrm>
            <a:off x="6096000" y="1556757"/>
            <a:ext cx="49219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selection based on prior feature importance and pairwise correlation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accuracy scores did not improve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still have a high proportion of domain/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netloc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features in feature importance scores, but new features appear and features like entropy and the percent of special characters move up significantly in the importance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Multicollinearity does not negatively affect a Random Forest Classifier. Retain full feature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53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1E48-200F-4BD8-A766-5BBEC728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 2 – Machine Learning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E2DF56-797F-4403-971A-951CBEE3B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Autofit/>
          </a:bodyPr>
          <a:lstStyle/>
          <a:p>
            <a:r>
              <a:rPr lang="en-US" sz="2400" spc="-1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NLTK </a:t>
            </a:r>
            <a:r>
              <a:rPr lang="en-US" sz="2400" b="0" spc="-1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WordPunctTokenizer</a:t>
            </a:r>
            <a:r>
              <a:rPr lang="en-US" sz="2400" b="0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()</a:t>
            </a:r>
            <a:r>
              <a:rPr lang="en-US" sz="2400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method applied to </a:t>
            </a:r>
            <a:r>
              <a:rPr lang="en-US" sz="2400" spc="-1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each </a:t>
            </a:r>
            <a:r>
              <a:rPr lang="en-US" sz="2400" spc="-1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url</a:t>
            </a:r>
            <a:r>
              <a:rPr lang="en-US" sz="2400" spc="-1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string to acquire tokens - </a:t>
            </a:r>
            <a:r>
              <a:rPr lang="en-US" sz="2400" dirty="0"/>
              <a:t>e.g. http, ://, www, ., google, ., com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Corpus – the collection of all tokens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TF-IDF – The vectorization method to transform tokens into vector representations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Each </a:t>
            </a:r>
            <a:r>
              <a:rPr lang="en-US" sz="2400" dirty="0" err="1"/>
              <a:t>url</a:t>
            </a:r>
            <a:r>
              <a:rPr lang="en-US" sz="2400" dirty="0"/>
              <a:t> token is assigned a number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proportional to frequency in </a:t>
            </a:r>
            <a:r>
              <a:rPr lang="en-US" sz="2400" dirty="0" err="1"/>
              <a:t>url</a:t>
            </a:r>
            <a:r>
              <a:rPr lang="en-US" sz="2400" dirty="0"/>
              <a:t> string and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inversely proportional to number of </a:t>
            </a:r>
            <a:r>
              <a:rPr lang="en-US" sz="2400" dirty="0" err="1"/>
              <a:t>url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strings in which it occurs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CFCFBB-6836-478F-8FBC-E135C37A7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185" y="3848912"/>
            <a:ext cx="4784725" cy="24542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A59252-54DE-442C-9B99-E610FA2CB1F6}"/>
              </a:ext>
            </a:extLst>
          </p:cNvPr>
          <p:cNvSpPr txBox="1"/>
          <p:nvPr/>
        </p:nvSpPr>
        <p:spPr>
          <a:xfrm>
            <a:off x="6424185" y="6400800"/>
            <a:ext cx="509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 https://class101.dev/images/thumbnails/tf-idf.png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FAC7B-A91C-4799-8338-800B02BDAE5E}"/>
              </a:ext>
            </a:extLst>
          </p:cNvPr>
          <p:cNvSpPr txBox="1"/>
          <p:nvPr/>
        </p:nvSpPr>
        <p:spPr>
          <a:xfrm>
            <a:off x="7148947" y="6369764"/>
            <a:ext cx="5574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83637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1E48-200F-4BD8-A766-5BBEC728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 2 – Machine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B63F6-D456-45FC-91CD-F6A0A106B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Scikit-learn </a:t>
            </a:r>
            <a:r>
              <a:rPr lang="en-US" dirty="0" err="1"/>
              <a:t>TfidVectorizer</a:t>
            </a:r>
            <a:endParaRPr lang="en-US" dirty="0"/>
          </a:p>
          <a:p>
            <a:r>
              <a:rPr lang="en-US" sz="2400" dirty="0"/>
              <a:t>Uses an estimator to count the occurrence of tokens (TF)</a:t>
            </a:r>
          </a:p>
          <a:p>
            <a:r>
              <a:rPr lang="en-US" sz="2400" dirty="0" err="1"/>
              <a:t>TfidTransformer</a:t>
            </a:r>
            <a:r>
              <a:rPr lang="en-US" sz="2400" dirty="0"/>
              <a:t> normalizes these counts by the inverse document frequency (IDF)</a:t>
            </a:r>
          </a:p>
          <a:p>
            <a:r>
              <a:rPr lang="en-US" sz="2400" dirty="0"/>
              <a:t>Result: a sparse matrix with doc, term, </a:t>
            </a:r>
            <a:r>
              <a:rPr lang="en-US" sz="2400" dirty="0" err="1"/>
              <a:t>tf-idf</a:t>
            </a:r>
            <a:r>
              <a:rPr lang="en-US" sz="2400" dirty="0"/>
              <a:t> score.</a:t>
            </a:r>
          </a:p>
          <a:p>
            <a:pPr lvl="1"/>
            <a:r>
              <a:rPr lang="en-US" sz="2000" dirty="0"/>
              <a:t>Matrix with one row per </a:t>
            </a:r>
            <a:r>
              <a:rPr lang="en-US" sz="2000" dirty="0" err="1"/>
              <a:t>url</a:t>
            </a:r>
            <a:endParaRPr lang="en-US" sz="2000" dirty="0"/>
          </a:p>
          <a:p>
            <a:pPr lvl="1"/>
            <a:r>
              <a:rPr lang="en-US" sz="2000" dirty="0"/>
              <a:t>Columns represent each unique token in the entire corpus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50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1E48-200F-4BD8-A766-5BBEC728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 2 – Baseline Scores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FDB785-F8EE-4130-AE1B-FA4D4C8B1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1400" y="2157983"/>
            <a:ext cx="9486508" cy="2238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F9610B-CAA0-4569-ADCF-5C0485FB3C49}"/>
              </a:ext>
            </a:extLst>
          </p:cNvPr>
          <p:cNvSpPr txBox="1"/>
          <p:nvPr/>
        </p:nvSpPr>
        <p:spPr>
          <a:xfrm>
            <a:off x="838200" y="5070764"/>
            <a:ext cx="9689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Each of these classifiers outperforms models built with Feature Set 1.</a:t>
            </a:r>
          </a:p>
        </p:txBody>
      </p:sp>
    </p:spTree>
    <p:extLst>
      <p:ext uri="{BB962C8B-B14F-4D97-AF65-F5344CB8AC3E}">
        <p14:creationId xmlns:p14="http://schemas.microsoft.com/office/powerpoint/2010/main" val="2574518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1E48-200F-4BD8-A766-5BBEC728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 2 – Parameter Tuning, Validation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3FCA7-CB33-4D66-826D-9006976D6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0957"/>
          </a:xfrm>
        </p:spPr>
        <p:txBody>
          <a:bodyPr/>
          <a:lstStyle/>
          <a:p>
            <a:r>
              <a:rPr lang="en-US" dirty="0" err="1"/>
              <a:t>LinearSVC</a:t>
            </a:r>
            <a:r>
              <a:rPr lang="en-US" dirty="0"/>
              <a:t>, Logistic Regression and Random Forest Classifier tuned</a:t>
            </a:r>
          </a:p>
          <a:p>
            <a:pPr lvl="1"/>
            <a:endParaRPr lang="en-US" dirty="0"/>
          </a:p>
          <a:p>
            <a:r>
              <a:rPr lang="en-US" dirty="0" err="1"/>
              <a:t>StratifiedKFold</a:t>
            </a:r>
            <a:r>
              <a:rPr lang="en-US" dirty="0"/>
              <a:t> validation of scores</a:t>
            </a:r>
          </a:p>
          <a:p>
            <a:pPr lvl="1"/>
            <a:r>
              <a:rPr lang="en-US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preserves the percentage of samples for each class</a:t>
            </a:r>
          </a:p>
          <a:p>
            <a:pPr lvl="1"/>
            <a:r>
              <a:rPr lang="en-US" dirty="0"/>
              <a:t>mean accuracy of 96.21 for each, </a:t>
            </a:r>
            <a:r>
              <a:rPr lang="en-US" dirty="0" err="1"/>
              <a:t>sd</a:t>
            </a:r>
            <a:r>
              <a:rPr lang="en-US" dirty="0"/>
              <a:t> between .0015 - .0021</a:t>
            </a:r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9927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771C-2AB6-47BD-A808-9F51A95C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 2 – Final Scores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500034-B60F-42E0-9691-37F804291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165" y="1993523"/>
            <a:ext cx="9286260" cy="2104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6234E-1BCD-49F4-8A92-D087349C50BE}"/>
              </a:ext>
            </a:extLst>
          </p:cNvPr>
          <p:cNvSpPr txBox="1"/>
          <p:nvPr/>
        </p:nvSpPr>
        <p:spPr>
          <a:xfrm>
            <a:off x="1087165" y="4504267"/>
            <a:ext cx="9286260" cy="125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2427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LinearSVC</a:t>
            </a:r>
            <a:r>
              <a:rPr lang="en-US" sz="1800" dirty="0">
                <a:solidFill>
                  <a:srgbClr val="2427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Random Forest Classifier tie on the overall accuracy score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2427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LinearSVC</a:t>
            </a:r>
            <a:r>
              <a:rPr lang="en-US" sz="1800" dirty="0">
                <a:solidFill>
                  <a:srgbClr val="2427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the highest True Positive detection rate for benign and phishing </a:t>
            </a:r>
            <a:r>
              <a:rPr lang="en-US" sz="1800" dirty="0" err="1">
                <a:solidFill>
                  <a:srgbClr val="2427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2427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Classifier has the best True Positive scoring for malicious </a:t>
            </a:r>
            <a:r>
              <a:rPr lang="en-US" sz="1800" dirty="0" err="1">
                <a:solidFill>
                  <a:srgbClr val="2427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04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771C-2AB6-47BD-A808-9F51A95C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 2 – Final Scores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5798C1E-F05F-4ACA-B92C-21B5F8A2F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50489"/>
              </p:ext>
            </p:extLst>
          </p:nvPr>
        </p:nvGraphicFramePr>
        <p:xfrm>
          <a:off x="1073742" y="1807151"/>
          <a:ext cx="4052440" cy="4790726"/>
        </p:xfrm>
        <a:graphic>
          <a:graphicData uri="http://schemas.openxmlformats.org/drawingml/2006/table">
            <a:tbl>
              <a:tblPr firstRow="1" firstCol="1" bandRow="1"/>
              <a:tblGrid>
                <a:gridCol w="1021624">
                  <a:extLst>
                    <a:ext uri="{9D8B030D-6E8A-4147-A177-3AD203B41FA5}">
                      <a16:colId xmlns:a16="http://schemas.microsoft.com/office/drawing/2014/main" val="4265654673"/>
                    </a:ext>
                  </a:extLst>
                </a:gridCol>
                <a:gridCol w="1021624">
                  <a:extLst>
                    <a:ext uri="{9D8B030D-6E8A-4147-A177-3AD203B41FA5}">
                      <a16:colId xmlns:a16="http://schemas.microsoft.com/office/drawing/2014/main" val="776911462"/>
                    </a:ext>
                  </a:extLst>
                </a:gridCol>
                <a:gridCol w="1004596">
                  <a:extLst>
                    <a:ext uri="{9D8B030D-6E8A-4147-A177-3AD203B41FA5}">
                      <a16:colId xmlns:a16="http://schemas.microsoft.com/office/drawing/2014/main" val="313510201"/>
                    </a:ext>
                  </a:extLst>
                </a:gridCol>
                <a:gridCol w="1004596">
                  <a:extLst>
                    <a:ext uri="{9D8B030D-6E8A-4147-A177-3AD203B41FA5}">
                      <a16:colId xmlns:a16="http://schemas.microsoft.com/office/drawing/2014/main" val="2179360833"/>
                    </a:ext>
                  </a:extLst>
                </a:gridCol>
              </a:tblGrid>
              <a:tr h="208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572889"/>
                  </a:ext>
                </a:extLst>
              </a:tr>
              <a:tr h="208820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LinearSVC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404661"/>
                  </a:ext>
                </a:extLst>
              </a:tr>
              <a:tr h="2088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f1-score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298571"/>
                  </a:ext>
                </a:extLst>
              </a:tr>
              <a:tr h="200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benign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0.9825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0.9835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0.9830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11112"/>
                  </a:ext>
                </a:extLst>
              </a:tr>
              <a:tr h="200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phishing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0.9286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0.9649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0.9464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490127"/>
                  </a:ext>
                </a:extLst>
              </a:tr>
              <a:tr h="2088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malicious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0.9781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0.9391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0.9582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93217"/>
                  </a:ext>
                </a:extLst>
              </a:tr>
              <a:tr h="200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283307"/>
                  </a:ext>
                </a:extLst>
              </a:tr>
              <a:tr h="200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428871"/>
                  </a:ext>
                </a:extLst>
              </a:tr>
              <a:tr h="208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002260"/>
                  </a:ext>
                </a:extLst>
              </a:tr>
              <a:tr h="208820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Random Forest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827068"/>
                  </a:ext>
                </a:extLst>
              </a:tr>
              <a:tr h="2088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f1-score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210923"/>
                  </a:ext>
                </a:extLst>
              </a:tr>
              <a:tr h="200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benign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0.9839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0.9765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0.9802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336546"/>
                  </a:ext>
                </a:extLst>
              </a:tr>
              <a:tr h="200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phishing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0.9371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0.9554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0.9462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958195"/>
                  </a:ext>
                </a:extLst>
              </a:tr>
              <a:tr h="2088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malicious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0.9671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0.9555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15783"/>
                  </a:ext>
                </a:extLst>
              </a:tr>
              <a:tr h="200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479763"/>
                  </a:ext>
                </a:extLst>
              </a:tr>
              <a:tr h="200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686953"/>
                  </a:ext>
                </a:extLst>
              </a:tr>
              <a:tr h="208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209744"/>
                  </a:ext>
                </a:extLst>
              </a:tr>
              <a:tr h="208820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Logistic Regression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50086"/>
                  </a:ext>
                </a:extLst>
              </a:tr>
              <a:tr h="2088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f1-score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102793"/>
                  </a:ext>
                </a:extLst>
              </a:tr>
              <a:tr h="200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benign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0.9659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0.9735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0.9697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499391"/>
                  </a:ext>
                </a:extLst>
              </a:tr>
              <a:tr h="200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phishing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0.9136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0.9479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0.9304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171551"/>
                  </a:ext>
                </a:extLst>
              </a:tr>
              <a:tr h="2088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malicious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0.9691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0.9251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0.9466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7862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00ED972-EA89-4F0B-9970-55974B28477A}"/>
              </a:ext>
            </a:extLst>
          </p:cNvPr>
          <p:cNvSpPr txBox="1"/>
          <p:nvPr/>
        </p:nvSpPr>
        <p:spPr>
          <a:xfrm>
            <a:off x="6135695" y="1913101"/>
            <a:ext cx="5257800" cy="2656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Recall Scores: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LinearSVC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will accurately classify 98.35% of actual benign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benign, and 96.49% of actual phishing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phishing.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Random Forest Classifier model will accurately classify 95.55% of actual malicious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malicious.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8D83C5B-2AF8-4DC4-9105-B94816FC5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87151"/>
              </p:ext>
            </p:extLst>
          </p:nvPr>
        </p:nvGraphicFramePr>
        <p:xfrm>
          <a:off x="6288536" y="4569982"/>
          <a:ext cx="4952118" cy="2031711"/>
        </p:xfrm>
        <a:graphic>
          <a:graphicData uri="http://schemas.openxmlformats.org/drawingml/2006/table">
            <a:tbl>
              <a:tblPr firstRow="1" firstCol="1" bandRow="1"/>
              <a:tblGrid>
                <a:gridCol w="822038">
                  <a:extLst>
                    <a:ext uri="{9D8B030D-6E8A-4147-A177-3AD203B41FA5}">
                      <a16:colId xmlns:a16="http://schemas.microsoft.com/office/drawing/2014/main" val="1479231074"/>
                    </a:ext>
                  </a:extLst>
                </a:gridCol>
                <a:gridCol w="1595484">
                  <a:extLst>
                    <a:ext uri="{9D8B030D-6E8A-4147-A177-3AD203B41FA5}">
                      <a16:colId xmlns:a16="http://schemas.microsoft.com/office/drawing/2014/main" val="2852692759"/>
                    </a:ext>
                  </a:extLst>
                </a:gridCol>
                <a:gridCol w="2534596">
                  <a:extLst>
                    <a:ext uri="{9D8B030D-6E8A-4147-A177-3AD203B41FA5}">
                      <a16:colId xmlns:a16="http://schemas.microsoft.com/office/drawing/2014/main" val="2603833625"/>
                    </a:ext>
                  </a:extLst>
                </a:gridCol>
              </a:tblGrid>
              <a:tr h="6772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4272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4272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TP / (TP + FP)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4272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fraction of predictions as a positive class that were actually positive.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96819"/>
                  </a:ext>
                </a:extLst>
              </a:tr>
              <a:tr h="6772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4272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4272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TP / (TP + FP)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4272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fraction of all positive samples that were correctly predicted as positive by the classifier.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836028"/>
                  </a:ext>
                </a:extLst>
              </a:tr>
              <a:tr h="6772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4272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4272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2TP / (2TP + FP + FN)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4272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combined measure of both precision and recall.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342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1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435B7B-FA7B-4C06-BB97-AA5823E5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86603"/>
            <a:ext cx="10457180" cy="1821597"/>
          </a:xfrm>
        </p:spPr>
        <p:txBody>
          <a:bodyPr/>
          <a:lstStyle/>
          <a:p>
            <a:pPr algn="ctr"/>
            <a:br>
              <a:rPr lang="en-US" sz="3200" dirty="0"/>
            </a:br>
            <a:r>
              <a:rPr lang="en-US" sz="3200" b="1" dirty="0"/>
              <a:t>Malicious web content remains a key resource </a:t>
            </a:r>
            <a:br>
              <a:rPr lang="en-US" sz="3200" b="1" dirty="0"/>
            </a:br>
            <a:r>
              <a:rPr lang="en-US" sz="3200" b="1" dirty="0"/>
              <a:t>leveraged by threat actors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EBC727A-673B-46AC-830F-9A007D8DA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39" y="1664494"/>
            <a:ext cx="8194322" cy="4609306"/>
          </a:xfrm>
        </p:spPr>
      </p:pic>
    </p:spTree>
    <p:extLst>
      <p:ext uri="{BB962C8B-B14F-4D97-AF65-F5344CB8AC3E}">
        <p14:creationId xmlns:p14="http://schemas.microsoft.com/office/powerpoint/2010/main" val="1250442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BF48-9F25-41D9-8D94-14157AA5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 2 - Stacking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455C4-FAD9-4771-9D13-C7621DE64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Ensemble learning technique which combines multiple classification base models with a meta-classifier</a:t>
            </a:r>
          </a:p>
          <a:p>
            <a:r>
              <a:rPr lang="en-US" sz="2400" dirty="0"/>
              <a:t>Base-level models trained on the complete training set</a:t>
            </a:r>
          </a:p>
          <a:p>
            <a:r>
              <a:rPr lang="en-US" sz="2400" dirty="0"/>
              <a:t>Meta-</a:t>
            </a:r>
            <a:r>
              <a:rPr lang="en-US" sz="2400" dirty="0" err="1"/>
              <a:t>classifer</a:t>
            </a:r>
            <a:r>
              <a:rPr lang="en-US" sz="2400" dirty="0"/>
              <a:t> trained on prediction outputs of base models</a:t>
            </a:r>
          </a:p>
          <a:p>
            <a:r>
              <a:rPr lang="en-US" sz="2400" dirty="0"/>
              <a:t>Base models: Logistic Regression, Random Forest Classifier &amp; </a:t>
            </a:r>
            <a:r>
              <a:rPr lang="en-US" sz="2400" dirty="0" err="1"/>
              <a:t>LinearSVC</a:t>
            </a:r>
            <a:endParaRPr lang="en-US" sz="2400" dirty="0"/>
          </a:p>
          <a:p>
            <a:r>
              <a:rPr lang="en-US" sz="2400" dirty="0"/>
              <a:t>Logistic Regression meta-classifier</a:t>
            </a:r>
          </a:p>
          <a:p>
            <a:r>
              <a:rPr lang="en-US" sz="2400" dirty="0"/>
              <a:t>Slight improvement in scores</a:t>
            </a:r>
          </a:p>
        </p:txBody>
      </p:sp>
    </p:spTree>
    <p:extLst>
      <p:ext uri="{BB962C8B-B14F-4D97-AF65-F5344CB8AC3E}">
        <p14:creationId xmlns:p14="http://schemas.microsoft.com/office/powerpoint/2010/main" val="935483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BF48-9F25-41D9-8D94-14157AA5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 2 - Stacking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227A42-49F5-4661-B152-0F9D4AA06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88" y="3534973"/>
            <a:ext cx="8667621" cy="1539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62BE0E-1017-4684-8876-E5099C6DDC08}"/>
              </a:ext>
            </a:extLst>
          </p:cNvPr>
          <p:cNvSpPr txBox="1"/>
          <p:nvPr/>
        </p:nvSpPr>
        <p:spPr>
          <a:xfrm>
            <a:off x="944732" y="2058832"/>
            <a:ext cx="8667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Only the accuracy score and recall score for phishing </a:t>
            </a:r>
            <a:r>
              <a:rPr lang="en-US" sz="2400" dirty="0" err="1"/>
              <a:t>urls</a:t>
            </a:r>
            <a:r>
              <a:rPr lang="en-US" sz="2400" dirty="0"/>
              <a:t> improves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7637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081B-1527-43F6-A1E7-043BAB7F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6F9C3-1D9A-4C81-906E-0A576B705E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840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D917-DE1F-4D4E-B3A2-FF1A69B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D0275-37CA-439E-8140-74728DA5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eature set leveraging natural language processing achieved the best overall scores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LinearSVC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Classifiers trained on matrices with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token TF-IDF scores tied with an overall accuracy score of 96.25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LinearSVC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returned the highest recall scores for benign and phishing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Classifier model returned the highest score for predicting positive malicious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achieved superior performance with underlying features rely solely 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strings and built ‘in-house’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Stacking classifiers slightly improved overall performance, but not for detecting malicious </a:t>
            </a:r>
            <a:r>
              <a:rPr lang="en-US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urls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860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081B-1527-43F6-A1E7-043BAB7F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Models in Production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6F9C3-1D9A-4C81-906E-0A576B705E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255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8BAA-B56F-4F9D-A112-8121F779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in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98532-0262-4F38-BE27-DC439347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 classification model to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assist in the investigation of events involving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 c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lassification model for defense against phishing and malicious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urls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 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Investigation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 has passed existing security defenses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Leverage model in an automated, operations workflow that analyzes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links involved in suspicious emails and/or web traffic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 a model with high recall scores in classifying phishing and/or malicious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urls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Utilize model predictions to inform security personnel or user and/or prevent further actions</a:t>
            </a:r>
          </a:p>
          <a:p>
            <a:pPr marL="457200" lvl="1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298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081B-1527-43F6-A1E7-043BAB7F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6F9C3-1D9A-4C81-906E-0A576B705E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975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5AF4-B099-4C28-946C-0E36B70E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DD28C-65FA-4C22-B3E7-188C07493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Set 1 – Improve model performance by adding additional features (lexical or non-lexical)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Set 2 – For Stacking Model, switch out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base classifiers with others (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GaussianNB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Decision Tree), to potentially improve overall scores.  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separate models to classify one URL type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21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342E-9A0F-4489-8F9C-2D30A1C8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5DDD4-3B6E-471C-A3F4-864CC593E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1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9A89-602A-468F-AC67-ABB1B053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97" y="365126"/>
            <a:ext cx="10830603" cy="1155022"/>
          </a:xfrm>
        </p:spPr>
        <p:txBody>
          <a:bodyPr/>
          <a:lstStyle/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</a:rPr>
              <a:t>Identification of malicious </a:t>
            </a:r>
            <a:r>
              <a:rPr lang="en-US" sz="4400" dirty="0" err="1">
                <a:solidFill>
                  <a:schemeClr val="accent3">
                    <a:lumMod val="75000"/>
                  </a:schemeClr>
                </a:solidFill>
              </a:rPr>
              <a:t>urls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0827-69F7-46A0-B603-7AB732689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55" y="1520147"/>
            <a:ext cx="10830602" cy="4991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…a key capability for many security tools, using: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4" name="Picture 2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82169F-28CA-469B-932D-1DD19EE74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498" y="2288945"/>
            <a:ext cx="5605962" cy="395945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B3E820E-8BA4-4C29-97C0-E48F9EC5EDFE}"/>
              </a:ext>
            </a:extLst>
          </p:cNvPr>
          <p:cNvSpPr txBox="1"/>
          <p:nvPr/>
        </p:nvSpPr>
        <p:spPr>
          <a:xfrm>
            <a:off x="698500" y="2167116"/>
            <a:ext cx="513075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/>
              <a:t>1. Blacklists</a:t>
            </a:r>
          </a:p>
          <a:p>
            <a:r>
              <a:rPr lang="en-US" sz="2800" dirty="0"/>
              <a:t>2. Real-Time Evaluation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Infrastructure reputation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URL source code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Client/server communication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Client system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3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9A89-602A-468F-AC67-ABB1B053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448" cy="525637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Problems with URL identification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AB22B7-DB73-4A27-BB52-00B60F79F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84258"/>
              </p:ext>
            </p:extLst>
          </p:nvPr>
        </p:nvGraphicFramePr>
        <p:xfrm>
          <a:off x="4515633" y="303591"/>
          <a:ext cx="7240043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659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6475-FCBC-436F-BFC7-0835691C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Project Approach &amp;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FB0E6-7F41-4B11-8833-442CC783E6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29F70-B688-494C-ADFE-CC31F97A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639"/>
            <a:ext cx="4571999" cy="1165002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Goals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01E60-29C4-4928-80F3-248A614D27A9}"/>
              </a:ext>
            </a:extLst>
          </p:cNvPr>
          <p:cNvSpPr txBox="1"/>
          <p:nvPr/>
        </p:nvSpPr>
        <p:spPr>
          <a:xfrm>
            <a:off x="852520" y="1753000"/>
            <a:ext cx="10186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One multi-classification model which accurately classifies a </a:t>
            </a:r>
            <a:r>
              <a:rPr lang="en-US" sz="2800" dirty="0" err="1"/>
              <a:t>url</a:t>
            </a:r>
            <a:r>
              <a:rPr lang="en-US" sz="2800" dirty="0"/>
              <a:t> as benign, phishing or malicious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35091-B4E1-47DC-96D7-943580A1D5B0}"/>
              </a:ext>
            </a:extLst>
          </p:cNvPr>
          <p:cNvSpPr txBox="1"/>
          <p:nvPr/>
        </p:nvSpPr>
        <p:spPr>
          <a:xfrm>
            <a:off x="852520" y="2707314"/>
            <a:ext cx="52527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Efficient, self-reliant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Understand feature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Utilize model as a supplement to existing security defenses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Help automate security operations workflows for </a:t>
            </a:r>
            <a:r>
              <a:rPr lang="en-US" sz="2800" dirty="0" err="1"/>
              <a:t>url</a:t>
            </a:r>
            <a:r>
              <a:rPr lang="en-US" sz="2800" dirty="0"/>
              <a:t> investigation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912D4DD-571B-4021-9B28-3E4D046DE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673" y="2503907"/>
            <a:ext cx="4463167" cy="344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6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9F70-B688-494C-ADFE-CC31F97A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Machine Learning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DA9798-5DC3-4D8A-B07E-A793E99E0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818587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034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2221</Words>
  <Application>Microsoft Office PowerPoint</Application>
  <PresentationFormat>Widescreen</PresentationFormat>
  <Paragraphs>334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Calibri Light</vt:lpstr>
      <vt:lpstr>Segoe UI</vt:lpstr>
      <vt:lpstr>Symbol</vt:lpstr>
      <vt:lpstr>Times New Roman</vt:lpstr>
      <vt:lpstr>Wingdings</vt:lpstr>
      <vt:lpstr>Office Theme</vt:lpstr>
      <vt:lpstr>Classifying URLs A Machine Learning Approach</vt:lpstr>
      <vt:lpstr>Outline</vt:lpstr>
      <vt:lpstr>Background</vt:lpstr>
      <vt:lpstr> Malicious web content remains a key resource  leveraged by threat actors </vt:lpstr>
      <vt:lpstr>Identification of malicious urls</vt:lpstr>
      <vt:lpstr>Problems with URL identification</vt:lpstr>
      <vt:lpstr>Project Approach &amp; Goals</vt:lpstr>
      <vt:lpstr>Goals</vt:lpstr>
      <vt:lpstr>Machine Learning Approach</vt:lpstr>
      <vt:lpstr>Considerations</vt:lpstr>
      <vt:lpstr>Machine Learning Approach</vt:lpstr>
      <vt:lpstr>Data</vt:lpstr>
      <vt:lpstr>Data Records</vt:lpstr>
      <vt:lpstr>Feature Creation</vt:lpstr>
      <vt:lpstr>What’s in a url?</vt:lpstr>
      <vt:lpstr>Feature Set 1</vt:lpstr>
      <vt:lpstr>Feature Set 1, cont.</vt:lpstr>
      <vt:lpstr>Feature Set 2</vt:lpstr>
      <vt:lpstr>Exploratory Data Analysis</vt:lpstr>
      <vt:lpstr>Malicious URLs – Key Findings</vt:lpstr>
      <vt:lpstr>Phishing URLs – Key Findings</vt:lpstr>
      <vt:lpstr>Inferential Statistics</vt:lpstr>
      <vt:lpstr>Inferential Statistics – Feature Set 1</vt:lpstr>
      <vt:lpstr>Machine Learning</vt:lpstr>
      <vt:lpstr>Build and test machine learning models</vt:lpstr>
      <vt:lpstr>Model Evaluation Metrics</vt:lpstr>
      <vt:lpstr>Model Evaluation Metrics, cont.</vt:lpstr>
      <vt:lpstr>Model Evaluation Metrics, cont.</vt:lpstr>
      <vt:lpstr>Feature Set 1 – Baseline Scores</vt:lpstr>
      <vt:lpstr>Feature Set 1 – Random Forest Classifier</vt:lpstr>
      <vt:lpstr>Feature Set 1 – Classification Report</vt:lpstr>
      <vt:lpstr>Feature Set 1 – Feature Importance</vt:lpstr>
      <vt:lpstr>Feature Set 1 – Reduced from 96 &gt;&gt;&gt; 22 </vt:lpstr>
      <vt:lpstr>Feature Set 2 – Machine Learning</vt:lpstr>
      <vt:lpstr>Feature Set 2 – Machine Learning</vt:lpstr>
      <vt:lpstr>Feature Set 2 – Baseline Scores</vt:lpstr>
      <vt:lpstr>Feature Set 2 – Parameter Tuning, Validation</vt:lpstr>
      <vt:lpstr>Feature Set 2 – Final Scores</vt:lpstr>
      <vt:lpstr>Feature Set 2 – Final Scores</vt:lpstr>
      <vt:lpstr>Feature Set 2 - Stacking</vt:lpstr>
      <vt:lpstr>Feature Set 2 - Stacking</vt:lpstr>
      <vt:lpstr>Summary</vt:lpstr>
      <vt:lpstr>Machine Learning Summary</vt:lpstr>
      <vt:lpstr>Models in Production</vt:lpstr>
      <vt:lpstr>Models in Production</vt:lpstr>
      <vt:lpstr>Next Steps</vt:lpstr>
      <vt:lpstr>Next Steps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URLs A Machine Learning Approach</dc:title>
  <dc:creator>Helga Wild</dc:creator>
  <cp:lastModifiedBy>Helga Wild</cp:lastModifiedBy>
  <cp:revision>54</cp:revision>
  <dcterms:created xsi:type="dcterms:W3CDTF">2020-10-21T12:36:14Z</dcterms:created>
  <dcterms:modified xsi:type="dcterms:W3CDTF">2020-11-22T01:49:06Z</dcterms:modified>
</cp:coreProperties>
</file>