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fin" initials="s" lastIdx="1" clrIdx="0">
    <p:extLst>
      <p:ext uri="{19B8F6BF-5375-455C-9EA6-DF929625EA0E}">
        <p15:presenceInfo xmlns:p15="http://schemas.microsoft.com/office/powerpoint/2012/main" userId="saf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9T23:52:47.113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18.GIF"/><Relationship Id="rId4" Type="http://schemas.openxmlformats.org/officeDocument/2006/relationships/image" Target="../media/image17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E648-75CF-4E0F-9D8A-C542BB86D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Cigarettes &amp; E-Cigarettes Among College Aged Students: A Useful Application of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92BC2-567B-456F-813E-77E4A8690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Team Name: </a:t>
            </a:r>
            <a:r>
              <a:rPr lang="en-US" dirty="0" err="1"/>
              <a:t>DigiDestined</a:t>
            </a:r>
            <a:endParaRPr lang="en-US" dirty="0"/>
          </a:p>
          <a:p>
            <a:r>
              <a:rPr lang="en-US" dirty="0"/>
              <a:t>Team Members: Corey Cooper &amp; Safin </a:t>
            </a:r>
            <a:r>
              <a:rPr lang="en-US" dirty="0" err="1"/>
              <a:t>Salih</a:t>
            </a:r>
            <a:endParaRPr lang="en-US" dirty="0"/>
          </a:p>
          <a:p>
            <a:r>
              <a:rPr lang="en-US" dirty="0" err="1"/>
              <a:t>MATh</a:t>
            </a:r>
            <a:r>
              <a:rPr lang="en-US" dirty="0"/>
              <a:t> 4991 Presentation</a:t>
            </a:r>
          </a:p>
          <a:p>
            <a:r>
              <a:rPr lang="en-US" dirty="0"/>
              <a:t>Dr. Yi Jiang</a:t>
            </a:r>
          </a:p>
        </p:txBody>
      </p:sp>
    </p:spTree>
    <p:extLst>
      <p:ext uri="{BB962C8B-B14F-4D97-AF65-F5344CB8AC3E}">
        <p14:creationId xmlns:p14="http://schemas.microsoft.com/office/powerpoint/2010/main" val="1659955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940C-CFBA-432A-AB71-576F01A0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</p:spPr>
        <p:txBody>
          <a:bodyPr/>
          <a:lstStyle/>
          <a:p>
            <a:r>
              <a:rPr lang="en-US" dirty="0"/>
              <a:t> Data we collected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73C0C1C-D924-47A3-A0FA-B25CD283E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81" y="1099128"/>
            <a:ext cx="10243127" cy="5077835"/>
          </a:xfrm>
        </p:spPr>
      </p:pic>
    </p:spTree>
    <p:extLst>
      <p:ext uri="{BB962C8B-B14F-4D97-AF65-F5344CB8AC3E}">
        <p14:creationId xmlns:p14="http://schemas.microsoft.com/office/powerpoint/2010/main" val="247688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83C5-FF85-40BA-A1B9-7077098A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Table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85F2A8E-4051-4007-B0B3-2F4B224F6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469" y="1853334"/>
            <a:ext cx="7541622" cy="4351338"/>
          </a:xfr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BFA1C240-DAA9-4DF3-93D7-85C9F71AB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716" y="2635623"/>
            <a:ext cx="3168864" cy="18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2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D422-0884-4868-A39A-B22D5822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DE3C5FC-D28F-407C-8E7A-E55AED8D2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82" y="1825625"/>
            <a:ext cx="9005454" cy="4351338"/>
          </a:xfrm>
        </p:spPr>
      </p:pic>
    </p:spTree>
    <p:extLst>
      <p:ext uri="{BB962C8B-B14F-4D97-AF65-F5344CB8AC3E}">
        <p14:creationId xmlns:p14="http://schemas.microsoft.com/office/powerpoint/2010/main" val="102656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CD62-DD8A-4983-A395-FC2C1379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34" y="4867456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4ED3A7-DC82-4908-AA05-1D190D835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8536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Since our independent variables can be  continuous, or categorical and our response variable is dichotomous ( yes or no). We have to use logistic regression to help us analyze our data set and create a best fit model.</a:t>
                </a:r>
              </a:p>
              <a:p>
                <a:pPr marL="0" indent="0">
                  <a:buNone/>
                </a:pPr>
                <a:r>
                  <a:rPr lang="en-US" dirty="0"/>
                  <a:t>        Logistic regression follows </a:t>
                </a:r>
                <a:r>
                  <a:rPr lang="en-US" dirty="0" err="1"/>
                  <a:t>Pr</a:t>
                </a:r>
                <a:r>
                  <a:rPr lang="en-US" dirty="0"/>
                  <a:t>(Y=1)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….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which looks like an “S” curve shape or sigmoid curve.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4ED3A7-DC82-4908-AA05-1D190D835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8536"/>
                <a:ext cx="10515600" cy="4351338"/>
              </a:xfrm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71A70FB-B068-4FB2-B236-12AB278D6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83" y="3477722"/>
            <a:ext cx="4193307" cy="325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91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3CA-85B6-4566-868D-10AD1A12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from Logistic to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A0C578B-2932-47F2-A69E-CB0255D20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Pr(Y=1)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….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(or </a:t>
                </a:r>
                <a:r>
                  <a:rPr lang="en-US" dirty="0" err="1"/>
                  <a:t>Pr</a:t>
                </a:r>
                <a:r>
                  <a:rPr lang="en-US" dirty="0"/>
                  <a:t>(Y=1)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….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….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And the regression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tells us important information about the relationship between the predictor to the dichotomous depend variable. These coefficients are often used to estimate a parameter called odds ratio.</a:t>
                </a:r>
              </a:p>
              <a:p>
                <a:pPr marL="0" indent="0">
                  <a:buNone/>
                </a:pPr>
                <a:r>
                  <a:rPr lang="en-US" dirty="0"/>
                  <a:t>Logit(</a:t>
                </a:r>
                <a:r>
                  <a:rPr lang="en-US" dirty="0" err="1"/>
                  <a:t>Pr</a:t>
                </a:r>
                <a:r>
                  <a:rPr lang="en-US" dirty="0"/>
                  <a:t>(Y=1)=l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𝑜𝑑𝑑𝑠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….</m:t>
                      </m:r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sSub>
                        <m:sSub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Also called the logit form.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AA0C578B-2932-47F2-A69E-CB0255D20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696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7F9C-27A5-42B1-B19B-EE641AD5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83339A-C5C8-42EA-A7C0-D26AE8B775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Pr(y= cardiac arrest)=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𝑝𝑟</m:t>
                            </m:r>
                            <m:d>
                              <m:d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𝑐𝑎𝑟𝑑𝑖𝑎𝑐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𝑎𝑟𝑟𝑒𝑠𝑡</m:t>
                                </m:r>
                              </m:e>
                            </m:d>
                          </m:num>
                          <m:den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𝑝𝑟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𝑐𝑎𝑟𝑑𝑖𝑎𝑐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𝑎𝑟𝑟𝑒𝑠𝑡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]=    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.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/>
                  <a:t> Say for example the estimated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  for age is  0.01 . So one unit change in age, will result in 0.01 unit change in the log of the odds of getting cardiac arrest.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83339A-C5C8-42EA-A7C0-D26AE8B775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6" b="-1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437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ACAF-3FA3-4A88-A88C-E1387D319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C06E30-6196-4701-9CCF-1DB9CA5B7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798" y="4464064"/>
            <a:ext cx="2895600" cy="1704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E6B18-824D-4149-A368-D193113E4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73" y="1744670"/>
            <a:ext cx="3800475" cy="2619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4378C-2E05-4CD6-94EA-C6ABCCD3F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11" y="4645039"/>
            <a:ext cx="3390900" cy="152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A44A32-F902-437B-B7EA-00B6F6A6C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821" y="4454539"/>
            <a:ext cx="3305175" cy="1714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0730866-54B0-4094-86AC-4B8BF869A682}"/>
              </a:ext>
            </a:extLst>
          </p:cNvPr>
          <p:cNvSpPr/>
          <p:nvPr/>
        </p:nvSpPr>
        <p:spPr>
          <a:xfrm>
            <a:off x="1306724" y="500062"/>
            <a:ext cx="7523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found that fits best</a:t>
            </a:r>
          </a:p>
        </p:txBody>
      </p:sp>
    </p:spTree>
    <p:extLst>
      <p:ext uri="{BB962C8B-B14F-4D97-AF65-F5344CB8AC3E}">
        <p14:creationId xmlns:p14="http://schemas.microsoft.com/office/powerpoint/2010/main" val="1850392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4FA2-A11B-436D-B883-0ADCDFA1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8025D-BF96-4DB4-80D0-7F82FCA80A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36797"/>
                <a:ext cx="10131425" cy="364913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'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yes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')]=   -1.9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792−1.1751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−.6768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+.0023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+.0186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−.3621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+.1195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+.0557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sz="36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sSup>
                            <m:sSupPr>
                              <m:ctrl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yes</m:t>
                              </m:r>
                            </m:e>
                            <m:sup>
                              <m: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 (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-1</m:t>
                              </m:r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792−1.1751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−.6768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+.0023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+.0186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−.3621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+.1195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+.0557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F8025D-BF96-4DB4-80D0-7F82FCA80A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36797"/>
                <a:ext cx="10131425" cy="364913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29D7F5F-481A-4974-9858-3A0E3F23A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275" y="3111500"/>
            <a:ext cx="6105525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EDBA75-B870-4CFF-B572-08E21F9BC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3021012"/>
            <a:ext cx="38957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12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BFAC-2ADF-4CA6-ABFB-2BD1525F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A77C4-1AFC-487D-AB75-DA91B273B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582" y="837367"/>
            <a:ext cx="7019782" cy="5183265"/>
          </a:xfrm>
        </p:spPr>
      </p:pic>
    </p:spTree>
    <p:extLst>
      <p:ext uri="{BB962C8B-B14F-4D97-AF65-F5344CB8AC3E}">
        <p14:creationId xmlns:p14="http://schemas.microsoft.com/office/powerpoint/2010/main" val="285314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49DC-576B-438F-93D5-C5457BA8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 from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06CE-42E5-4BB8-97B1-08A8CD4B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Saying “yes” or “no” to the question have you tried e-cig is the best predictor of transitioning to e-cig or not transitioning to e-cig. </a:t>
            </a:r>
          </a:p>
        </p:txBody>
      </p:sp>
    </p:spTree>
    <p:extLst>
      <p:ext uri="{BB962C8B-B14F-4D97-AF65-F5344CB8AC3E}">
        <p14:creationId xmlns:p14="http://schemas.microsoft.com/office/powerpoint/2010/main" val="73028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D07C-F5CA-4E19-8694-965A8BBC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09433-05A2-4E01-AD03-BD162FF39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information on e-cigarettes</a:t>
            </a:r>
          </a:p>
          <a:p>
            <a:r>
              <a:rPr lang="en-US" dirty="0"/>
              <a:t>Market sales of e-cigarettes over the years since their introduction</a:t>
            </a:r>
          </a:p>
          <a:p>
            <a:r>
              <a:rPr lang="en-US" dirty="0"/>
              <a:t>A glimpse at our survey</a:t>
            </a:r>
          </a:p>
          <a:p>
            <a:r>
              <a:rPr lang="en-US" dirty="0"/>
              <a:t>How the data was collected</a:t>
            </a:r>
          </a:p>
          <a:p>
            <a:r>
              <a:rPr lang="en-US" dirty="0"/>
              <a:t>A look at our logistic regression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Open the floor to questions</a:t>
            </a:r>
          </a:p>
        </p:txBody>
      </p:sp>
    </p:spTree>
    <p:extLst>
      <p:ext uri="{BB962C8B-B14F-4D97-AF65-F5344CB8AC3E}">
        <p14:creationId xmlns:p14="http://schemas.microsoft.com/office/powerpoint/2010/main" val="3594931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F841-CD3B-484D-8014-4035C86A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56886-CB9A-47FA-8F34-D43FFCD9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57C4-7035-4CE8-98B7-384FCD26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 On E-Cigarettes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BDD7F-4001-41EB-AE70-86C672E2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E-cigarettes are devices that allow tobacco users to inhale nicotine through an aerosol, which is a system of particles that when a person smokes, all nicotine particles come out as smoke or gas.</a:t>
            </a:r>
          </a:p>
          <a:p>
            <a:r>
              <a:rPr lang="en-US" dirty="0"/>
              <a:t>Was first developed in modern times in China by Hon </a:t>
            </a:r>
            <a:r>
              <a:rPr lang="en-US" dirty="0" err="1"/>
              <a:t>Lik</a:t>
            </a:r>
            <a:r>
              <a:rPr lang="en-US" dirty="0"/>
              <a:t>, a pharmacist.</a:t>
            </a:r>
          </a:p>
          <a:p>
            <a:r>
              <a:rPr lang="en-US" dirty="0"/>
              <a:t>In 2004, e-cigarettes were introduced into the Chinese markets.</a:t>
            </a:r>
          </a:p>
          <a:p>
            <a:r>
              <a:rPr lang="en-US" dirty="0"/>
              <a:t>By the midd-2000s, more likely around 2006, e-cigarettes became apart of the US market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6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B088-686F-45CF-A296-A9A169A5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E-Cigarettes in the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51E4E-9BE1-47EB-A962-6EAC88C2A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2007, sales of e-cigarettes have risen in the US</a:t>
            </a:r>
          </a:p>
          <a:p>
            <a:r>
              <a:rPr lang="en-US" dirty="0"/>
              <a:t>By 2013, e-cigarettes became worth $1 billion in the industry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wp-uploads-trefis.s3.amazonaws.com/articles/wp-content/uploads/2015/06/e-cig.png">
            <a:extLst>
              <a:ext uri="{FF2B5EF4-FFF2-40B4-BE49-F238E27FC236}">
                <a16:creationId xmlns:a16="http://schemas.microsoft.com/office/drawing/2014/main" id="{769D9994-1FB4-4A50-9976-57D5B5B09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890051"/>
            <a:ext cx="5245099" cy="380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-cigarette market">
            <a:extLst>
              <a:ext uri="{FF2B5EF4-FFF2-40B4-BE49-F238E27FC236}">
                <a16:creationId xmlns:a16="http://schemas.microsoft.com/office/drawing/2014/main" id="{12C011CA-16D4-4E45-9931-B6CA5B257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00" y="2890052"/>
            <a:ext cx="5041900" cy="380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30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9268-FB93-4E65-9D47-CC539E18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Glimpse At our Survey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1362D-E46E-4352-B8AB-F3CC40872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197" y="1782618"/>
            <a:ext cx="6110631" cy="4008582"/>
          </a:xfrm>
        </p:spPr>
      </p:pic>
    </p:spTree>
    <p:extLst>
      <p:ext uri="{BB962C8B-B14F-4D97-AF65-F5344CB8AC3E}">
        <p14:creationId xmlns:p14="http://schemas.microsoft.com/office/powerpoint/2010/main" val="373063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5E94-E581-4ABB-993E-480F586C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our Data Came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7D8C6-3602-4D25-854C-7EEEFDCAB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5B83E0B3-0A00-4E6F-9572-AC753DAB68CE}"/>
              </a:ext>
            </a:extLst>
          </p:cNvPr>
          <p:cNvSpPr/>
          <p:nvPr/>
        </p:nvSpPr>
        <p:spPr>
          <a:xfrm>
            <a:off x="593036" y="2065867"/>
            <a:ext cx="4108174" cy="340580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Smoking Area of Library Plaza</a:t>
            </a:r>
          </a:p>
          <a:p>
            <a:pPr algn="ctr"/>
            <a:r>
              <a:rPr lang="en-US" dirty="0"/>
              <a:t>(Majority of data comes from here)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72928B-1266-4A72-9DF0-F893F455E0EF}"/>
              </a:ext>
            </a:extLst>
          </p:cNvPr>
          <p:cNvSpPr/>
          <p:nvPr/>
        </p:nvSpPr>
        <p:spPr>
          <a:xfrm>
            <a:off x="6957390" y="2142067"/>
            <a:ext cx="2213114" cy="190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of Langdale Hall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E8E76B-12C4-4448-9A3C-7FE2EED219F4}"/>
              </a:ext>
            </a:extLst>
          </p:cNvPr>
          <p:cNvSpPr/>
          <p:nvPr/>
        </p:nvSpPr>
        <p:spPr>
          <a:xfrm>
            <a:off x="5181600" y="4378371"/>
            <a:ext cx="2266122" cy="1412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front of the library</a:t>
            </a:r>
          </a:p>
        </p:txBody>
      </p:sp>
    </p:spTree>
    <p:extLst>
      <p:ext uri="{BB962C8B-B14F-4D97-AF65-F5344CB8AC3E}">
        <p14:creationId xmlns:p14="http://schemas.microsoft.com/office/powerpoint/2010/main" val="237066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B5AE-CA1A-435E-84C2-3849BD98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86AC-E7B7-4E37-9D2B-B7FBED07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Population=GSU students that smoke tobacco</a:t>
            </a:r>
          </a:p>
          <a:p>
            <a:r>
              <a:rPr lang="en-US" dirty="0"/>
              <a:t>Sample size= 84 GSU students who currently smoke tobacco</a:t>
            </a:r>
          </a:p>
          <a:p>
            <a:r>
              <a:rPr lang="en-US" dirty="0"/>
              <a:t>Primary goal: To find one or many predictor variable(s) with high statistical significance  that would help determine the outcome of transitioning from cig to e-cig. A best fit model  that would  best help determine the outcome of transitioning from cig to e-cig.</a:t>
            </a:r>
          </a:p>
          <a:p>
            <a:r>
              <a:rPr lang="en-US" dirty="0"/>
              <a:t>Method of gathering data by interview survey/questionnaire.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0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5743-0D92-4A76-AECB-B553F4F1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B8FB6-51D7-4EC3-8929-0044F6A9E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97" y="1520825"/>
            <a:ext cx="10515600" cy="4351338"/>
          </a:xfrm>
        </p:spPr>
        <p:txBody>
          <a:bodyPr/>
          <a:lstStyle/>
          <a:p>
            <a:r>
              <a:rPr lang="en-US" dirty="0"/>
              <a:t> Most people like to present themselves in a favorable light, so they will be reluctant to admit to unsavory attitudes . Instead, their responses may be biased toward what they believe is socially desirable.</a:t>
            </a:r>
          </a:p>
          <a:p>
            <a:r>
              <a:rPr lang="en-US" dirty="0"/>
              <a:t>The wording of a question or how it’s being said can favor one response over the other.</a:t>
            </a:r>
          </a:p>
          <a:p>
            <a:r>
              <a:rPr lang="en-US" dirty="0"/>
              <a:t>Other bias can include location and timing in which the survey interview took place .</a:t>
            </a:r>
          </a:p>
          <a:p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8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4837-3FFD-4BF9-8FC8-0C3093BF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we asked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643AD2-B2D2-4A35-A51F-35DE61BB4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64" y="1852279"/>
            <a:ext cx="7401363" cy="4420570"/>
          </a:xfrm>
        </p:spPr>
      </p:pic>
    </p:spTree>
    <p:extLst>
      <p:ext uri="{BB962C8B-B14F-4D97-AF65-F5344CB8AC3E}">
        <p14:creationId xmlns:p14="http://schemas.microsoft.com/office/powerpoint/2010/main" val="3527974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1071</TotalTime>
  <Words>629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Celestial</vt:lpstr>
      <vt:lpstr>Cigarettes &amp; E-Cigarettes Among College Aged Students: A Useful Application of Logistic Regression</vt:lpstr>
      <vt:lpstr>Outline for presentation</vt:lpstr>
      <vt:lpstr>Background Info On E-Cigarettes</vt:lpstr>
      <vt:lpstr>E-Cigarettes in the Market</vt:lpstr>
      <vt:lpstr>Glimpse At our Survey</vt:lpstr>
      <vt:lpstr>Where our Data Came From</vt:lpstr>
      <vt:lpstr>Objective:</vt:lpstr>
      <vt:lpstr>Biases</vt:lpstr>
      <vt:lpstr>Questions we asked</vt:lpstr>
      <vt:lpstr> Data we collected</vt:lpstr>
      <vt:lpstr>Frequency Table</vt:lpstr>
      <vt:lpstr>PowerPoint Presentation</vt:lpstr>
      <vt:lpstr>PowerPoint Presentation</vt:lpstr>
      <vt:lpstr>Transform from Logistic to Linear</vt:lpstr>
      <vt:lpstr>Example</vt:lpstr>
      <vt:lpstr> </vt:lpstr>
      <vt:lpstr>PowerPoint Presentation</vt:lpstr>
      <vt:lpstr>PowerPoint Presentation</vt:lpstr>
      <vt:lpstr>What We learned from our model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Cigarettes &amp; E-Cigarettes Among College Aged Students: A Useful Application of Logistic Regression</dc:title>
  <dc:creator>HP Owner</dc:creator>
  <cp:lastModifiedBy>safin</cp:lastModifiedBy>
  <cp:revision>14</cp:revision>
  <dcterms:created xsi:type="dcterms:W3CDTF">2017-11-29T15:38:50Z</dcterms:created>
  <dcterms:modified xsi:type="dcterms:W3CDTF">2017-11-30T09:49:45Z</dcterms:modified>
</cp:coreProperties>
</file>