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0"/>
  </p:notesMasterIdLst>
  <p:handoutMasterIdLst>
    <p:handoutMasterId r:id="rId91"/>
  </p:handoutMasterIdLst>
  <p:sldIdLst>
    <p:sldId id="393" r:id="rId2"/>
    <p:sldId id="530" r:id="rId3"/>
    <p:sldId id="532" r:id="rId4"/>
    <p:sldId id="533" r:id="rId5"/>
    <p:sldId id="536" r:id="rId6"/>
    <p:sldId id="537" r:id="rId7"/>
    <p:sldId id="569" r:id="rId8"/>
    <p:sldId id="534" r:id="rId9"/>
    <p:sldId id="535" r:id="rId10"/>
    <p:sldId id="570" r:id="rId11"/>
    <p:sldId id="571" r:id="rId12"/>
    <p:sldId id="585" r:id="rId13"/>
    <p:sldId id="572" r:id="rId14"/>
    <p:sldId id="573" r:id="rId15"/>
    <p:sldId id="574" r:id="rId16"/>
    <p:sldId id="575" r:id="rId17"/>
    <p:sldId id="576" r:id="rId18"/>
    <p:sldId id="578" r:id="rId19"/>
    <p:sldId id="579" r:id="rId20"/>
    <p:sldId id="563" r:id="rId21"/>
    <p:sldId id="564" r:id="rId22"/>
    <p:sldId id="582" r:id="rId23"/>
    <p:sldId id="580" r:id="rId24"/>
    <p:sldId id="581" r:id="rId25"/>
    <p:sldId id="510" r:id="rId26"/>
    <p:sldId id="583" r:id="rId27"/>
    <p:sldId id="524" r:id="rId28"/>
    <p:sldId id="525" r:id="rId29"/>
    <p:sldId id="526" r:id="rId30"/>
    <p:sldId id="584" r:id="rId31"/>
    <p:sldId id="529" r:id="rId32"/>
    <p:sldId id="566" r:id="rId33"/>
    <p:sldId id="595" r:id="rId34"/>
    <p:sldId id="586" r:id="rId35"/>
    <p:sldId id="587" r:id="rId36"/>
    <p:sldId id="588" r:id="rId37"/>
    <p:sldId id="589" r:id="rId38"/>
    <p:sldId id="590" r:id="rId39"/>
    <p:sldId id="592" r:id="rId40"/>
    <p:sldId id="591" r:id="rId41"/>
    <p:sldId id="593" r:id="rId42"/>
    <p:sldId id="594" r:id="rId43"/>
    <p:sldId id="596" r:id="rId44"/>
    <p:sldId id="597" r:id="rId45"/>
    <p:sldId id="598" r:id="rId46"/>
    <p:sldId id="599" r:id="rId47"/>
    <p:sldId id="600" r:id="rId48"/>
    <p:sldId id="601" r:id="rId49"/>
    <p:sldId id="602" r:id="rId50"/>
    <p:sldId id="603" r:id="rId51"/>
    <p:sldId id="604" r:id="rId52"/>
    <p:sldId id="605" r:id="rId53"/>
    <p:sldId id="606" r:id="rId54"/>
    <p:sldId id="567" r:id="rId55"/>
    <p:sldId id="607" r:id="rId56"/>
    <p:sldId id="608" r:id="rId57"/>
    <p:sldId id="609" r:id="rId58"/>
    <p:sldId id="610" r:id="rId59"/>
    <p:sldId id="611" r:id="rId60"/>
    <p:sldId id="612" r:id="rId61"/>
    <p:sldId id="613" r:id="rId62"/>
    <p:sldId id="614" r:id="rId63"/>
    <p:sldId id="621" r:id="rId64"/>
    <p:sldId id="615" r:id="rId65"/>
    <p:sldId id="620" r:id="rId66"/>
    <p:sldId id="616" r:id="rId67"/>
    <p:sldId id="617" r:id="rId68"/>
    <p:sldId id="618" r:id="rId69"/>
    <p:sldId id="619" r:id="rId70"/>
    <p:sldId id="622" r:id="rId71"/>
    <p:sldId id="623" r:id="rId72"/>
    <p:sldId id="624" r:id="rId73"/>
    <p:sldId id="625" r:id="rId74"/>
    <p:sldId id="568" r:id="rId75"/>
    <p:sldId id="626" r:id="rId76"/>
    <p:sldId id="627" r:id="rId77"/>
    <p:sldId id="628" r:id="rId78"/>
    <p:sldId id="629" r:id="rId79"/>
    <p:sldId id="630" r:id="rId80"/>
    <p:sldId id="631" r:id="rId81"/>
    <p:sldId id="632" r:id="rId82"/>
    <p:sldId id="633" r:id="rId83"/>
    <p:sldId id="634" r:id="rId84"/>
    <p:sldId id="635" r:id="rId85"/>
    <p:sldId id="636" r:id="rId86"/>
    <p:sldId id="637" r:id="rId87"/>
    <p:sldId id="638" r:id="rId88"/>
    <p:sldId id="639" r:id="rId89"/>
  </p:sldIdLst>
  <p:sldSz cx="12188825" cy="6858000"/>
  <p:notesSz cx="7315200" cy="9601200"/>
  <p:custDataLst>
    <p:tags r:id="rId92"/>
  </p:custDataLst>
  <p:defaultTextStyle>
    <a:defPPr>
      <a:defRPr lang="en-US"/>
    </a:defPPr>
    <a:lvl1pPr algn="l" rtl="0" fontAlgn="base">
      <a:spcBef>
        <a:spcPct val="0"/>
      </a:spcBef>
      <a:spcAft>
        <a:spcPct val="0"/>
      </a:spcAft>
      <a:defRPr sz="4300" kern="1200">
        <a:solidFill>
          <a:schemeClr val="tx1"/>
        </a:solidFill>
        <a:latin typeface="Tahoma" pitchFamily="-112" charset="0"/>
        <a:ea typeface="ＭＳ Ｐゴシック" pitchFamily="-112" charset="-128"/>
        <a:cs typeface="+mn-cs"/>
      </a:defRPr>
    </a:lvl1pPr>
    <a:lvl2pPr marL="609468" algn="l" rtl="0" fontAlgn="base">
      <a:spcBef>
        <a:spcPct val="0"/>
      </a:spcBef>
      <a:spcAft>
        <a:spcPct val="0"/>
      </a:spcAft>
      <a:defRPr sz="4300" kern="1200">
        <a:solidFill>
          <a:schemeClr val="tx1"/>
        </a:solidFill>
        <a:latin typeface="Tahoma" pitchFamily="-112" charset="0"/>
        <a:ea typeface="ＭＳ Ｐゴシック" pitchFamily="-112" charset="-128"/>
        <a:cs typeface="+mn-cs"/>
      </a:defRPr>
    </a:lvl2pPr>
    <a:lvl3pPr marL="1218936" algn="l" rtl="0" fontAlgn="base">
      <a:spcBef>
        <a:spcPct val="0"/>
      </a:spcBef>
      <a:spcAft>
        <a:spcPct val="0"/>
      </a:spcAft>
      <a:defRPr sz="4300" kern="1200">
        <a:solidFill>
          <a:schemeClr val="tx1"/>
        </a:solidFill>
        <a:latin typeface="Tahoma" pitchFamily="-112" charset="0"/>
        <a:ea typeface="ＭＳ Ｐゴシック" pitchFamily="-112" charset="-128"/>
        <a:cs typeface="+mn-cs"/>
      </a:defRPr>
    </a:lvl3pPr>
    <a:lvl4pPr marL="1828404" algn="l" rtl="0" fontAlgn="base">
      <a:spcBef>
        <a:spcPct val="0"/>
      </a:spcBef>
      <a:spcAft>
        <a:spcPct val="0"/>
      </a:spcAft>
      <a:defRPr sz="4300" kern="1200">
        <a:solidFill>
          <a:schemeClr val="tx1"/>
        </a:solidFill>
        <a:latin typeface="Tahoma" pitchFamily="-112" charset="0"/>
        <a:ea typeface="ＭＳ Ｐゴシック" pitchFamily="-112" charset="-128"/>
        <a:cs typeface="+mn-cs"/>
      </a:defRPr>
    </a:lvl4pPr>
    <a:lvl5pPr marL="2437872" algn="l" rtl="0" fontAlgn="base">
      <a:spcBef>
        <a:spcPct val="0"/>
      </a:spcBef>
      <a:spcAft>
        <a:spcPct val="0"/>
      </a:spcAft>
      <a:defRPr sz="4300" kern="1200">
        <a:solidFill>
          <a:schemeClr val="tx1"/>
        </a:solidFill>
        <a:latin typeface="Tahoma" pitchFamily="-112" charset="0"/>
        <a:ea typeface="ＭＳ Ｐゴシック" pitchFamily="-112" charset="-128"/>
        <a:cs typeface="+mn-cs"/>
      </a:defRPr>
    </a:lvl5pPr>
    <a:lvl6pPr marL="3047340" algn="l" defTabSz="1218936" rtl="0" eaLnBrk="1" latinLnBrk="0" hangingPunct="1">
      <a:defRPr sz="4300" kern="1200">
        <a:solidFill>
          <a:schemeClr val="tx1"/>
        </a:solidFill>
        <a:latin typeface="Tahoma" pitchFamily="-112" charset="0"/>
        <a:ea typeface="ＭＳ Ｐゴシック" pitchFamily="-112" charset="-128"/>
        <a:cs typeface="+mn-cs"/>
      </a:defRPr>
    </a:lvl6pPr>
    <a:lvl7pPr marL="3656808" algn="l" defTabSz="1218936" rtl="0" eaLnBrk="1" latinLnBrk="0" hangingPunct="1">
      <a:defRPr sz="4300" kern="1200">
        <a:solidFill>
          <a:schemeClr val="tx1"/>
        </a:solidFill>
        <a:latin typeface="Tahoma" pitchFamily="-112" charset="0"/>
        <a:ea typeface="ＭＳ Ｐゴシック" pitchFamily="-112" charset="-128"/>
        <a:cs typeface="+mn-cs"/>
      </a:defRPr>
    </a:lvl7pPr>
    <a:lvl8pPr marL="4266275" algn="l" defTabSz="1218936" rtl="0" eaLnBrk="1" latinLnBrk="0" hangingPunct="1">
      <a:defRPr sz="4300" kern="1200">
        <a:solidFill>
          <a:schemeClr val="tx1"/>
        </a:solidFill>
        <a:latin typeface="Tahoma" pitchFamily="-112" charset="0"/>
        <a:ea typeface="ＭＳ Ｐゴシック" pitchFamily="-112" charset="-128"/>
        <a:cs typeface="+mn-cs"/>
      </a:defRPr>
    </a:lvl8pPr>
    <a:lvl9pPr marL="4875744" algn="l" defTabSz="1218936" rtl="0" eaLnBrk="1" latinLnBrk="0" hangingPunct="1">
      <a:defRPr sz="4300" kern="1200">
        <a:solidFill>
          <a:schemeClr val="tx1"/>
        </a:solidFill>
        <a:latin typeface="Tahoma" pitchFamily="-112" charset="0"/>
        <a:ea typeface="ＭＳ Ｐゴシック" pitchFamily="-112" charset="-128"/>
        <a:cs typeface="+mn-cs"/>
      </a:defRPr>
    </a:lvl9pPr>
  </p:defaultTextStyle>
  <p:extLst>
    <p:ext uri="{EFAFB233-063F-42B5-8137-9DF3F51BA10A}">
      <p15:sldGuideLst xmlns:p15="http://schemas.microsoft.com/office/powerpoint/2012/main">
        <p15:guide id="1" orient="horz">
          <p15:clr>
            <a:srgbClr val="A4A3A4"/>
          </p15:clr>
        </p15:guide>
        <p15:guide id="2" pos="43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B62"/>
    <a:srgbClr val="2E5790"/>
    <a:srgbClr val="3769AC"/>
    <a:srgbClr val="FFFF99"/>
    <a:srgbClr val="FFFFFF"/>
    <a:srgbClr val="99CCFF"/>
    <a:srgbClr val="428C8A"/>
    <a:srgbClr val="7575FF"/>
    <a:srgbClr val="6666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3910" autoAdjust="0"/>
  </p:normalViewPr>
  <p:slideViewPr>
    <p:cSldViewPr>
      <p:cViewPr varScale="1">
        <p:scale>
          <a:sx n="109" d="100"/>
          <a:sy n="109" d="100"/>
        </p:scale>
        <p:origin x="672" y="108"/>
      </p:cViewPr>
      <p:guideLst>
        <p:guide orient="horz"/>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101" d="100"/>
          <a:sy n="101" d="100"/>
        </p:scale>
        <p:origin x="3532" y="8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802" name="Picture 11" descr="BKG-12x-Rules.jpg"/>
          <p:cNvPicPr>
            <a:picLocks noChangeAspect="1"/>
          </p:cNvPicPr>
          <p:nvPr/>
        </p:nvPicPr>
        <p:blipFill>
          <a:blip r:embed="rId2"/>
          <a:srcRect l="24028" t="92223"/>
          <a:stretch>
            <a:fillRect/>
          </a:stretch>
        </p:blipFill>
        <p:spPr bwMode="auto">
          <a:xfrm>
            <a:off x="0" y="9045759"/>
            <a:ext cx="7315200" cy="555441"/>
          </a:xfrm>
          <a:prstGeom prst="rect">
            <a:avLst/>
          </a:prstGeom>
          <a:noFill/>
          <a:ln w="9525">
            <a:noFill/>
            <a:miter lim="800000"/>
            <a:headEnd/>
            <a:tailEnd/>
          </a:ln>
        </p:spPr>
      </p:pic>
      <p:sp>
        <p:nvSpPr>
          <p:cNvPr id="65538" name="Rectangle 2"/>
          <p:cNvSpPr>
            <a:spLocks noGrp="1" noChangeArrowheads="1"/>
          </p:cNvSpPr>
          <p:nvPr>
            <p:ph type="hdr" sz="quarter"/>
          </p:nvPr>
        </p:nvSpPr>
        <p:spPr bwMode="auto">
          <a:xfrm>
            <a:off x="568366" y="515767"/>
            <a:ext cx="3171147" cy="241352"/>
          </a:xfrm>
          <a:prstGeom prst="rect">
            <a:avLst/>
          </a:prstGeom>
          <a:noFill/>
          <a:ln w="9525">
            <a:noFill/>
            <a:miter lim="800000"/>
            <a:headEnd/>
            <a:tailEnd/>
          </a:ln>
          <a:effectLst/>
        </p:spPr>
        <p:txBody>
          <a:bodyPr vert="horz" wrap="square" lIns="97093" tIns="48547" rIns="97093" bIns="48547" numCol="1" anchor="t" anchorCtr="0" compatLnSpc="1">
            <a:prstTxWarp prst="textNoShape">
              <a:avLst/>
            </a:prstTxWarp>
          </a:bodyPr>
          <a:lstStyle>
            <a:lvl1pPr defTabSz="971045">
              <a:defRPr sz="1100">
                <a:ea typeface="+mn-ea"/>
              </a:defRPr>
            </a:lvl1pPr>
          </a:lstStyle>
          <a:p>
            <a:pPr>
              <a:defRPr/>
            </a:pPr>
            <a:r>
              <a:rPr lang="en-US"/>
              <a:t>Presentation Title</a:t>
            </a:r>
          </a:p>
        </p:txBody>
      </p:sp>
      <p:grpSp>
        <p:nvGrpSpPr>
          <p:cNvPr id="76807" name="Group 25"/>
          <p:cNvGrpSpPr>
            <a:grpSpLocks/>
          </p:cNvGrpSpPr>
          <p:nvPr/>
        </p:nvGrpSpPr>
        <p:grpSpPr bwMode="auto">
          <a:xfrm>
            <a:off x="3560644" y="9247438"/>
            <a:ext cx="2581049" cy="340538"/>
            <a:chOff x="2445" y="4095"/>
            <a:chExt cx="1524" cy="204"/>
          </a:xfrm>
        </p:grpSpPr>
        <p:sp>
          <p:nvSpPr>
            <p:cNvPr id="65562" name="Text Box 26"/>
            <p:cNvSpPr txBox="1">
              <a:spLocks noChangeArrowheads="1"/>
            </p:cNvSpPr>
            <p:nvPr userDrawn="1"/>
          </p:nvSpPr>
          <p:spPr bwMode="auto">
            <a:xfrm>
              <a:off x="2445" y="4095"/>
              <a:ext cx="1524" cy="125"/>
            </a:xfrm>
            <a:prstGeom prst="rect">
              <a:avLst/>
            </a:prstGeom>
            <a:noFill/>
            <a:ln w="9525">
              <a:noFill/>
              <a:miter lim="800000"/>
              <a:headEnd/>
              <a:tailEnd/>
            </a:ln>
            <a:effectLst/>
          </p:spPr>
          <p:txBody>
            <a:bodyPr lIns="92382" tIns="46191" rIns="92382" bIns="46191">
              <a:spAutoFit/>
            </a:bodyPr>
            <a:lstStyle/>
            <a:p>
              <a:pPr defTabSz="971045">
                <a:spcBef>
                  <a:spcPct val="50000"/>
                </a:spcBef>
                <a:defRPr/>
              </a:pPr>
              <a:r>
                <a:rPr lang="en-US" sz="700" dirty="0">
                  <a:solidFill>
                    <a:schemeClr val="bg2"/>
                  </a:solidFill>
                </a:rPr>
                <a:t>© 2014 Mentor Graphics Corp. Company Confidential</a:t>
              </a:r>
            </a:p>
          </p:txBody>
        </p:sp>
        <p:sp>
          <p:nvSpPr>
            <p:cNvPr id="1046" name="Text Box 22"/>
            <p:cNvSpPr txBox="1">
              <a:spLocks noChangeArrowheads="1"/>
            </p:cNvSpPr>
            <p:nvPr userDrawn="1"/>
          </p:nvSpPr>
          <p:spPr bwMode="auto">
            <a:xfrm>
              <a:off x="2448" y="4164"/>
              <a:ext cx="912" cy="135"/>
            </a:xfrm>
            <a:prstGeom prst="rect">
              <a:avLst/>
            </a:prstGeom>
            <a:noFill/>
            <a:ln w="9525">
              <a:noFill/>
              <a:miter lim="800000"/>
              <a:headEnd/>
              <a:tailEnd/>
            </a:ln>
          </p:spPr>
          <p:txBody>
            <a:bodyPr lIns="92382" tIns="46191" rIns="230955" bIns="46191"/>
            <a:lstStyle/>
            <a:p>
              <a:pPr defTabSz="971045">
                <a:spcBef>
                  <a:spcPct val="50000"/>
                </a:spcBef>
                <a:defRPr/>
              </a:pPr>
              <a:r>
                <a:rPr lang="en-US" sz="800" b="1">
                  <a:solidFill>
                    <a:schemeClr val="bg2"/>
                  </a:solidFill>
                  <a:cs typeface="ＭＳ Ｐゴシック" pitchFamily="-112" charset="-128"/>
                </a:rPr>
                <a:t>www.mentor.com</a:t>
              </a:r>
            </a:p>
          </p:txBody>
        </p:sp>
      </p:grpSp>
      <p:sp>
        <p:nvSpPr>
          <p:cNvPr id="10" name="Footer Placeholder 9"/>
          <p:cNvSpPr>
            <a:spLocks noGrp="1"/>
          </p:cNvSpPr>
          <p:nvPr>
            <p:ph type="ftr" sz="quarter" idx="2"/>
          </p:nvPr>
        </p:nvSpPr>
        <p:spPr>
          <a:xfrm>
            <a:off x="488126" y="9352070"/>
            <a:ext cx="3129355" cy="247568"/>
          </a:xfrm>
          <a:prstGeom prst="rect">
            <a:avLst/>
          </a:prstGeom>
        </p:spPr>
        <p:txBody>
          <a:bodyPr vert="horz" lIns="96103" tIns="48052" rIns="96103" bIns="48052" rtlCol="0" anchor="b"/>
          <a:lstStyle>
            <a:lvl1pPr algn="l">
              <a:defRPr sz="1300"/>
            </a:lvl1pPr>
          </a:lstStyle>
          <a:p>
            <a:pPr defTabSz="971045">
              <a:defRPr/>
            </a:pPr>
            <a:r>
              <a:rPr lang="en-US" sz="800" dirty="0">
                <a:solidFill>
                  <a:srgbClr val="000000"/>
                </a:solidFill>
              </a:rPr>
              <a:t>Your Initials, Presentation Title, Month Year</a:t>
            </a:r>
          </a:p>
        </p:txBody>
      </p:sp>
      <p:sp>
        <p:nvSpPr>
          <p:cNvPr id="11" name="Slide Number Placeholder 10"/>
          <p:cNvSpPr>
            <a:spLocks noGrp="1"/>
          </p:cNvSpPr>
          <p:nvPr>
            <p:ph type="sldNum" sz="quarter" idx="3"/>
          </p:nvPr>
        </p:nvSpPr>
        <p:spPr>
          <a:xfrm>
            <a:off x="1" y="9352070"/>
            <a:ext cx="487911" cy="247568"/>
          </a:xfrm>
          <a:prstGeom prst="rect">
            <a:avLst/>
          </a:prstGeom>
        </p:spPr>
        <p:txBody>
          <a:bodyPr vert="horz" lIns="96103" tIns="48052" rIns="96103" bIns="48052" rtlCol="0" anchor="b"/>
          <a:lstStyle>
            <a:lvl1pPr algn="r">
              <a:defRPr sz="1300"/>
            </a:lvl1pPr>
          </a:lstStyle>
          <a:p>
            <a:pPr algn="ctr"/>
            <a:fld id="{D2BC424D-003F-4F60-9028-6437F3764404}" type="slidenum">
              <a:rPr lang="en-US" sz="800"/>
              <a:pPr algn="ctr"/>
              <a:t>‹#›</a:t>
            </a:fld>
            <a:endParaRPr lang="en-US" sz="800"/>
          </a:p>
        </p:txBody>
      </p:sp>
    </p:spTree>
    <p:extLst>
      <p:ext uri="{BB962C8B-B14F-4D97-AF65-F5344CB8AC3E}">
        <p14:creationId xmlns:p14="http://schemas.microsoft.com/office/powerpoint/2010/main" val="25102461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5" name="Rectangle 4"/>
          <p:cNvSpPr>
            <a:spLocks noGrp="1" noRot="1" noChangeAspect="1" noChangeArrowheads="1" noTextEdit="1"/>
          </p:cNvSpPr>
          <p:nvPr>
            <p:ph type="sldImg" idx="2"/>
          </p:nvPr>
        </p:nvSpPr>
        <p:spPr bwMode="auto">
          <a:xfrm>
            <a:off x="781050" y="482600"/>
            <a:ext cx="5754688" cy="3238500"/>
          </a:xfrm>
          <a:prstGeom prst="rect">
            <a:avLst/>
          </a:prstGeom>
          <a:noFill/>
          <a:ln w="9525">
            <a:solidFill>
              <a:srgbClr val="000000"/>
            </a:solidFill>
            <a:miter lim="800000"/>
            <a:headEnd/>
            <a:tailEnd/>
          </a:ln>
        </p:spPr>
      </p:sp>
      <p:sp>
        <p:nvSpPr>
          <p:cNvPr id="67589" name="Rectangle 5"/>
          <p:cNvSpPr>
            <a:spLocks noGrp="1" noChangeArrowheads="1"/>
          </p:cNvSpPr>
          <p:nvPr>
            <p:ph type="body" sz="quarter" idx="3"/>
          </p:nvPr>
        </p:nvSpPr>
        <p:spPr bwMode="auto">
          <a:xfrm>
            <a:off x="732189" y="3760802"/>
            <a:ext cx="5850822" cy="5194038"/>
          </a:xfrm>
          <a:prstGeom prst="rect">
            <a:avLst/>
          </a:prstGeom>
          <a:noFill/>
          <a:ln w="9525">
            <a:noFill/>
            <a:miter lim="800000"/>
            <a:headEnd/>
            <a:tailEnd/>
          </a:ln>
          <a:effectLst/>
        </p:spPr>
        <p:txBody>
          <a:bodyPr vert="horz" wrap="square" lIns="97093" tIns="48547" rIns="97093" bIns="48547" numCol="1" anchor="t" anchorCtr="0" compatLnSpc="1">
            <a:prstTxWarp prst="textNoShape">
              <a:avLst/>
            </a:prstTxWarp>
          </a:bodyPr>
          <a:lstStyle/>
          <a:p>
            <a:pPr lvl="0"/>
            <a:endParaRPr lang="en-US" noProof="0" dirty="0"/>
          </a:p>
        </p:txBody>
      </p:sp>
      <p:sp>
        <p:nvSpPr>
          <p:cNvPr id="1029" name="Rectangle 5"/>
          <p:cNvSpPr>
            <a:spLocks noChangeArrowheads="1"/>
          </p:cNvSpPr>
          <p:nvPr/>
        </p:nvSpPr>
        <p:spPr bwMode="auto">
          <a:xfrm>
            <a:off x="4307879" y="6961203"/>
            <a:ext cx="4876242" cy="239699"/>
          </a:xfrm>
          <a:prstGeom prst="rect">
            <a:avLst/>
          </a:prstGeom>
          <a:noFill/>
          <a:ln w="9525">
            <a:noFill/>
            <a:miter lim="800000"/>
            <a:headEnd/>
            <a:tailEnd/>
          </a:ln>
        </p:spPr>
        <p:txBody>
          <a:bodyPr lIns="97093" tIns="48547" rIns="97093" bIns="48547"/>
          <a:lstStyle/>
          <a:p>
            <a:pPr algn="r" defTabSz="971045" eaLnBrk="0" hangingPunct="0">
              <a:defRPr/>
            </a:pPr>
            <a:endParaRPr lang="en-US" sz="800">
              <a:solidFill>
                <a:srgbClr val="7F7F7F"/>
              </a:solidFill>
              <a:cs typeface="ＭＳ Ｐゴシック" pitchFamily="-112" charset="-128"/>
            </a:endParaRPr>
          </a:p>
        </p:txBody>
      </p:sp>
      <p:sp>
        <p:nvSpPr>
          <p:cNvPr id="2" name="Rectangle 5"/>
          <p:cNvSpPr>
            <a:spLocks noChangeArrowheads="1"/>
          </p:cNvSpPr>
          <p:nvPr/>
        </p:nvSpPr>
        <p:spPr bwMode="auto">
          <a:xfrm>
            <a:off x="4307879" y="6961203"/>
            <a:ext cx="4876242" cy="239699"/>
          </a:xfrm>
          <a:prstGeom prst="rect">
            <a:avLst/>
          </a:prstGeom>
          <a:noFill/>
          <a:ln w="9525">
            <a:noFill/>
            <a:miter lim="800000"/>
            <a:headEnd/>
            <a:tailEnd/>
          </a:ln>
        </p:spPr>
        <p:txBody>
          <a:bodyPr lIns="97093" tIns="48547" rIns="97093" bIns="48547"/>
          <a:lstStyle/>
          <a:p>
            <a:pPr algn="r" defTabSz="971045" eaLnBrk="0" hangingPunct="0">
              <a:defRPr/>
            </a:pPr>
            <a:endParaRPr lang="en-US" sz="800">
              <a:solidFill>
                <a:srgbClr val="7F7F7F"/>
              </a:solidFill>
              <a:cs typeface="ＭＳ Ｐゴシック" pitchFamily="-112" charset="-128"/>
            </a:endParaRPr>
          </a:p>
        </p:txBody>
      </p:sp>
      <p:pic>
        <p:nvPicPr>
          <p:cNvPr id="59400" name="Picture 17" descr="bar a short.png"/>
          <p:cNvPicPr>
            <a:picLocks noChangeAspect="1"/>
          </p:cNvPicPr>
          <p:nvPr/>
        </p:nvPicPr>
        <p:blipFill>
          <a:blip r:embed="rId2"/>
          <a:srcRect/>
          <a:stretch>
            <a:fillRect/>
          </a:stretch>
        </p:blipFill>
        <p:spPr bwMode="auto">
          <a:xfrm>
            <a:off x="3697719" y="9237518"/>
            <a:ext cx="3617481" cy="13225"/>
          </a:xfrm>
          <a:prstGeom prst="rect">
            <a:avLst/>
          </a:prstGeom>
          <a:noFill/>
          <a:ln w="9525">
            <a:noFill/>
            <a:miter lim="800000"/>
            <a:headEnd/>
            <a:tailEnd/>
          </a:ln>
        </p:spPr>
      </p:pic>
      <p:grpSp>
        <p:nvGrpSpPr>
          <p:cNvPr id="59402" name="Group 24"/>
          <p:cNvGrpSpPr>
            <a:grpSpLocks/>
          </p:cNvGrpSpPr>
          <p:nvPr/>
        </p:nvGrpSpPr>
        <p:grpSpPr bwMode="auto">
          <a:xfrm>
            <a:off x="3560644" y="9247438"/>
            <a:ext cx="2581049" cy="340538"/>
            <a:chOff x="2445" y="4095"/>
            <a:chExt cx="1524" cy="204"/>
          </a:xfrm>
        </p:grpSpPr>
        <p:sp>
          <p:nvSpPr>
            <p:cNvPr id="67609" name="Text Box 25"/>
            <p:cNvSpPr txBox="1">
              <a:spLocks noChangeArrowheads="1"/>
            </p:cNvSpPr>
            <p:nvPr userDrawn="1"/>
          </p:nvSpPr>
          <p:spPr bwMode="auto">
            <a:xfrm>
              <a:off x="2445" y="4095"/>
              <a:ext cx="1524" cy="125"/>
            </a:xfrm>
            <a:prstGeom prst="rect">
              <a:avLst/>
            </a:prstGeom>
            <a:noFill/>
            <a:ln w="9525">
              <a:noFill/>
              <a:miter lim="800000"/>
              <a:headEnd/>
              <a:tailEnd/>
            </a:ln>
            <a:effectLst/>
          </p:spPr>
          <p:txBody>
            <a:bodyPr lIns="92382" tIns="46191" rIns="92382" bIns="46191">
              <a:spAutoFit/>
            </a:bodyPr>
            <a:lstStyle/>
            <a:p>
              <a:pPr defTabSz="971045">
                <a:spcBef>
                  <a:spcPct val="50000"/>
                </a:spcBef>
                <a:defRPr/>
              </a:pPr>
              <a:r>
                <a:rPr lang="en-US" sz="700" dirty="0">
                  <a:solidFill>
                    <a:schemeClr val="bg2"/>
                  </a:solidFill>
                </a:rPr>
                <a:t>© </a:t>
              </a:r>
              <a:r>
                <a:rPr lang="en-US" sz="700" dirty="0" smtClean="0">
                  <a:solidFill>
                    <a:schemeClr val="bg2"/>
                  </a:solidFill>
                </a:rPr>
                <a:t>2014 Mentor </a:t>
              </a:r>
              <a:r>
                <a:rPr lang="en-US" sz="700" dirty="0">
                  <a:solidFill>
                    <a:schemeClr val="bg2"/>
                  </a:solidFill>
                </a:rPr>
                <a:t>Graphics Corp. Company Confidential</a:t>
              </a:r>
            </a:p>
          </p:txBody>
        </p:sp>
        <p:sp>
          <p:nvSpPr>
            <p:cNvPr id="1046" name="Text Box 22"/>
            <p:cNvSpPr txBox="1">
              <a:spLocks noChangeArrowheads="1"/>
            </p:cNvSpPr>
            <p:nvPr userDrawn="1"/>
          </p:nvSpPr>
          <p:spPr bwMode="auto">
            <a:xfrm>
              <a:off x="2448" y="4164"/>
              <a:ext cx="912" cy="135"/>
            </a:xfrm>
            <a:prstGeom prst="rect">
              <a:avLst/>
            </a:prstGeom>
            <a:noFill/>
            <a:ln w="9525">
              <a:noFill/>
              <a:miter lim="800000"/>
              <a:headEnd/>
              <a:tailEnd/>
            </a:ln>
          </p:spPr>
          <p:txBody>
            <a:bodyPr lIns="92382" tIns="46191" rIns="230955" bIns="46191"/>
            <a:lstStyle/>
            <a:p>
              <a:pPr defTabSz="971045">
                <a:spcBef>
                  <a:spcPct val="50000"/>
                </a:spcBef>
                <a:defRPr/>
              </a:pPr>
              <a:r>
                <a:rPr lang="en-US" sz="800" b="1">
                  <a:solidFill>
                    <a:schemeClr val="bg2"/>
                  </a:solidFill>
                  <a:cs typeface="ＭＳ Ｐゴシック" pitchFamily="-112" charset="-128"/>
                </a:rPr>
                <a:t>www.mentor.com</a:t>
              </a:r>
            </a:p>
          </p:txBody>
        </p:sp>
      </p:grpSp>
      <p:pic>
        <p:nvPicPr>
          <p:cNvPr id="59403" name="Picture 12" descr="MGC-Logo_Black-72.png"/>
          <p:cNvPicPr>
            <a:picLocks noChangeAspect="1"/>
          </p:cNvPicPr>
          <p:nvPr/>
        </p:nvPicPr>
        <p:blipFill>
          <a:blip r:embed="rId3"/>
          <a:srcRect/>
          <a:stretch>
            <a:fillRect/>
          </a:stretch>
        </p:blipFill>
        <p:spPr bwMode="auto">
          <a:xfrm>
            <a:off x="6387428" y="9321827"/>
            <a:ext cx="748906" cy="243005"/>
          </a:xfrm>
          <a:prstGeom prst="rect">
            <a:avLst/>
          </a:prstGeom>
          <a:noFill/>
          <a:ln w="9525">
            <a:noFill/>
            <a:miter lim="800000"/>
            <a:headEnd/>
            <a:tailEnd/>
          </a:ln>
        </p:spPr>
      </p:pic>
      <p:sp>
        <p:nvSpPr>
          <p:cNvPr id="67586" name="Rectangle 2"/>
          <p:cNvSpPr>
            <a:spLocks noGrp="1" noChangeArrowheads="1"/>
          </p:cNvSpPr>
          <p:nvPr>
            <p:ph type="hdr" sz="quarter"/>
          </p:nvPr>
        </p:nvSpPr>
        <p:spPr bwMode="auto">
          <a:xfrm>
            <a:off x="0" y="1"/>
            <a:ext cx="7315200" cy="441378"/>
          </a:xfrm>
          <a:prstGeom prst="rect">
            <a:avLst/>
          </a:prstGeom>
          <a:noFill/>
          <a:ln w="9525">
            <a:noFill/>
            <a:miter lim="800000"/>
            <a:headEnd/>
            <a:tailEnd/>
          </a:ln>
          <a:effectLst/>
        </p:spPr>
        <p:txBody>
          <a:bodyPr vert="horz" wrap="square" lIns="96103" tIns="240259" rIns="97093" bIns="48052" numCol="1" anchor="t" anchorCtr="1" compatLnSpc="1">
            <a:prstTxWarp prst="textNoShape">
              <a:avLst/>
            </a:prstTxWarp>
          </a:bodyPr>
          <a:lstStyle>
            <a:lvl1pPr algn="ctr" defTabSz="971045">
              <a:defRPr sz="900">
                <a:ea typeface="+mn-ea"/>
              </a:defRPr>
            </a:lvl1pPr>
          </a:lstStyle>
          <a:p>
            <a:pPr>
              <a:defRPr/>
            </a:pPr>
            <a:r>
              <a:rPr lang="en-US"/>
              <a:t>Presentation Title</a:t>
            </a:r>
          </a:p>
        </p:txBody>
      </p:sp>
      <p:sp>
        <p:nvSpPr>
          <p:cNvPr id="15" name="Slide Number Placeholder 14"/>
          <p:cNvSpPr>
            <a:spLocks noGrp="1"/>
          </p:cNvSpPr>
          <p:nvPr>
            <p:ph type="sldNum" sz="quarter" idx="5"/>
          </p:nvPr>
        </p:nvSpPr>
        <p:spPr>
          <a:xfrm>
            <a:off x="0" y="9359687"/>
            <a:ext cx="491068" cy="239952"/>
          </a:xfrm>
          <a:prstGeom prst="rect">
            <a:avLst/>
          </a:prstGeom>
        </p:spPr>
        <p:txBody>
          <a:bodyPr vert="horz" lIns="96103" tIns="48052" rIns="96103" bIns="48052" rtlCol="0" anchor="b"/>
          <a:lstStyle>
            <a:lvl1pPr algn="ctr">
              <a:defRPr sz="800"/>
            </a:lvl1pPr>
          </a:lstStyle>
          <a:p>
            <a:fld id="{4EF60D13-6827-4DE5-BBDB-189D9C1C94B1}" type="slidenum">
              <a:rPr lang="en-US" smtClean="0"/>
              <a:pPr/>
              <a:t>‹#›</a:t>
            </a:fld>
            <a:endParaRPr lang="en-US"/>
          </a:p>
        </p:txBody>
      </p:sp>
      <p:sp>
        <p:nvSpPr>
          <p:cNvPr id="16" name="Footer Placeholder 15"/>
          <p:cNvSpPr>
            <a:spLocks noGrp="1"/>
          </p:cNvSpPr>
          <p:nvPr>
            <p:ph type="ftr" sz="quarter" idx="4"/>
          </p:nvPr>
        </p:nvSpPr>
        <p:spPr>
          <a:xfrm>
            <a:off x="499896" y="9359687"/>
            <a:ext cx="3129355" cy="247568"/>
          </a:xfrm>
          <a:prstGeom prst="rect">
            <a:avLst/>
          </a:prstGeom>
        </p:spPr>
        <p:txBody>
          <a:bodyPr vert="horz" lIns="96103" tIns="48052" rIns="96103" bIns="48052" rtlCol="0" anchor="b"/>
          <a:lstStyle>
            <a:lvl1pPr algn="l">
              <a:defRPr sz="800"/>
            </a:lvl1pPr>
          </a:lstStyle>
          <a:p>
            <a:r>
              <a:rPr lang="en-US" smtClean="0"/>
              <a:t>Your Initials, Presentation Title, Month Year</a:t>
            </a:r>
            <a:endParaRPr lang="en-US" dirty="0"/>
          </a:p>
        </p:txBody>
      </p:sp>
    </p:spTree>
    <p:extLst>
      <p:ext uri="{BB962C8B-B14F-4D97-AF65-F5344CB8AC3E}">
        <p14:creationId xmlns:p14="http://schemas.microsoft.com/office/powerpoint/2010/main" val="2168760437"/>
      </p:ext>
    </p:extLst>
  </p:cSld>
  <p:clrMap bg1="lt1" tx1="dk1" bg2="lt2" tx2="dk2" accent1="accent1" accent2="accent2" accent3="accent3" accent4="accent4" accent5="accent5" accent6="accent6" hlink="hlink" folHlink="folHlink"/>
  <p:hf dt="0"/>
  <p:notesStyle>
    <a:lvl1pPr algn="l" defTabSz="304735" rtl="0" eaLnBrk="0" fontAlgn="base" hangingPunct="0">
      <a:spcBef>
        <a:spcPct val="30000"/>
      </a:spcBef>
      <a:spcAft>
        <a:spcPct val="0"/>
      </a:spcAft>
      <a:defRPr sz="1600" kern="1200" baseline="0">
        <a:solidFill>
          <a:schemeClr val="tx1"/>
        </a:solidFill>
        <a:latin typeface="Tahoma" pitchFamily="-112" charset="0"/>
        <a:ea typeface="ＭＳ Ｐゴシック" pitchFamily="-112" charset="-128"/>
        <a:cs typeface="+mn-cs"/>
      </a:defRPr>
    </a:lvl1pPr>
    <a:lvl2pPr marL="391498" algn="l" rtl="0" eaLnBrk="0" fontAlgn="base" hangingPunct="0">
      <a:spcBef>
        <a:spcPct val="30000"/>
      </a:spcBef>
      <a:spcAft>
        <a:spcPct val="0"/>
      </a:spcAft>
      <a:defRPr sz="1300" kern="1200">
        <a:solidFill>
          <a:schemeClr val="tx1"/>
        </a:solidFill>
        <a:latin typeface="Tahoma" pitchFamily="-112" charset="0"/>
        <a:ea typeface="ＭＳ Ｐゴシック" pitchFamily="-112" charset="-128"/>
        <a:cs typeface="+mn-cs"/>
      </a:defRPr>
    </a:lvl2pPr>
    <a:lvl3pPr marL="848599" algn="l" rtl="0" eaLnBrk="0" fontAlgn="base" hangingPunct="0">
      <a:spcBef>
        <a:spcPct val="30000"/>
      </a:spcBef>
      <a:spcAft>
        <a:spcPct val="0"/>
      </a:spcAft>
      <a:defRPr sz="1300" kern="1200">
        <a:solidFill>
          <a:schemeClr val="tx1"/>
        </a:solidFill>
        <a:latin typeface="Tahoma" pitchFamily="-112" charset="0"/>
        <a:ea typeface="ＭＳ Ｐゴシック" pitchFamily="-112" charset="-128"/>
        <a:cs typeface="+mn-cs"/>
      </a:defRPr>
    </a:lvl3pPr>
    <a:lvl4pPr marL="1305701" algn="l" rtl="0" eaLnBrk="0" fontAlgn="base" hangingPunct="0">
      <a:spcBef>
        <a:spcPct val="30000"/>
      </a:spcBef>
      <a:spcAft>
        <a:spcPct val="0"/>
      </a:spcAft>
      <a:defRPr sz="1300" kern="1200">
        <a:solidFill>
          <a:schemeClr val="tx1"/>
        </a:solidFill>
        <a:latin typeface="Tahoma" pitchFamily="-112" charset="0"/>
        <a:ea typeface="ＭＳ Ｐゴシック" pitchFamily="-112" charset="-128"/>
        <a:cs typeface="+mn-cs"/>
      </a:defRPr>
    </a:lvl4pPr>
    <a:lvl5pPr marL="1762802" algn="l" rtl="0" eaLnBrk="0" fontAlgn="base" hangingPunct="0">
      <a:spcBef>
        <a:spcPct val="30000"/>
      </a:spcBef>
      <a:spcAft>
        <a:spcPct val="0"/>
      </a:spcAft>
      <a:defRPr sz="1300" kern="1200">
        <a:solidFill>
          <a:schemeClr val="tx1"/>
        </a:solidFill>
        <a:latin typeface="Tahoma" pitchFamily="-112" charset="0"/>
        <a:ea typeface="ＭＳ Ｐゴシック" pitchFamily="-112" charset="-128"/>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ea typeface="ＭＳ Ｐゴシック" pitchFamily="-112" charset="-128"/>
              </a:rPr>
              <a:t>Presentation Title</a:t>
            </a:r>
          </a:p>
        </p:txBody>
      </p:sp>
      <p:sp>
        <p:nvSpPr>
          <p:cNvPr id="60419" name="Rectangle 2"/>
          <p:cNvSpPr>
            <a:spLocks noGrp="1" noRot="1" noChangeAspect="1" noChangeArrowheads="1" noTextEdit="1"/>
          </p:cNvSpPr>
          <p:nvPr>
            <p:ph type="sldImg"/>
          </p:nvPr>
        </p:nvSpPr>
        <p:spPr>
          <a:xfrm>
            <a:off x="781050" y="482600"/>
            <a:ext cx="5754688" cy="3238500"/>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Slide Number Placeholder 4"/>
          <p:cNvSpPr>
            <a:spLocks noGrp="1"/>
          </p:cNvSpPr>
          <p:nvPr>
            <p:ph type="sldNum" sz="quarter" idx="10"/>
          </p:nvPr>
        </p:nvSpPr>
        <p:spPr/>
        <p:txBody>
          <a:bodyPr/>
          <a:lstStyle/>
          <a:p>
            <a:fld id="{4EF60D13-6827-4DE5-BBDB-189D9C1C94B1}"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372336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ea typeface="ＭＳ Ｐゴシック" pitchFamily="-112" charset="-128"/>
              </a:rPr>
              <a:t>Presentation Title</a:t>
            </a:r>
          </a:p>
        </p:txBody>
      </p:sp>
      <p:sp>
        <p:nvSpPr>
          <p:cNvPr id="60419" name="Rectangle 2"/>
          <p:cNvSpPr>
            <a:spLocks noGrp="1" noRot="1" noChangeAspect="1" noChangeArrowheads="1" noTextEdit="1"/>
          </p:cNvSpPr>
          <p:nvPr>
            <p:ph type="sldImg"/>
          </p:nvPr>
        </p:nvSpPr>
        <p:spPr>
          <a:xfrm>
            <a:off x="781050" y="482600"/>
            <a:ext cx="5754688" cy="3238500"/>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Slide Number Placeholder 4"/>
          <p:cNvSpPr>
            <a:spLocks noGrp="1"/>
          </p:cNvSpPr>
          <p:nvPr>
            <p:ph type="sldNum" sz="quarter" idx="10"/>
          </p:nvPr>
        </p:nvSpPr>
        <p:spPr/>
        <p:txBody>
          <a:bodyPr/>
          <a:lstStyle/>
          <a:p>
            <a:fld id="{4EF60D13-6827-4DE5-BBDB-189D9C1C94B1}"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374896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a:defRPr/>
            </a:pPr>
            <a:r>
              <a:rPr lang="en-US"/>
              <a:t>Presentation Title</a:t>
            </a:r>
          </a:p>
        </p:txBody>
      </p:sp>
      <p:sp>
        <p:nvSpPr>
          <p:cNvPr id="5" name="Slide Number Placeholder 4"/>
          <p:cNvSpPr>
            <a:spLocks noGrp="1"/>
          </p:cNvSpPr>
          <p:nvPr>
            <p:ph type="sldNum" sz="quarter" idx="11"/>
          </p:nvPr>
        </p:nvSpPr>
        <p:spPr/>
        <p:txBody>
          <a:bodyPr/>
          <a:lstStyle/>
          <a:p>
            <a:fld id="{4EF60D13-6827-4DE5-BBDB-189D9C1C94B1}" type="slidenum">
              <a:rPr lang="en-US" smtClean="0"/>
              <a:pPr/>
              <a:t>56</a:t>
            </a:fld>
            <a:endParaRPr lang="en-US"/>
          </a:p>
        </p:txBody>
      </p:sp>
      <p:sp>
        <p:nvSpPr>
          <p:cNvPr id="6" name="Footer Placeholder 5"/>
          <p:cNvSpPr>
            <a:spLocks noGrp="1"/>
          </p:cNvSpPr>
          <p:nvPr>
            <p:ph type="ftr" sz="quarter" idx="12"/>
          </p:nvPr>
        </p:nvSpPr>
        <p:spPr/>
        <p:txBody>
          <a:bodyPr/>
          <a:lstStyle/>
          <a:p>
            <a:r>
              <a:rPr lang="en-US"/>
              <a:t>Your Initials, Presentation Title, Month Year</a:t>
            </a:r>
            <a:endParaRPr lang="en-US" dirty="0"/>
          </a:p>
        </p:txBody>
      </p:sp>
    </p:spTree>
    <p:extLst>
      <p:ext uri="{BB962C8B-B14F-4D97-AF65-F5344CB8AC3E}">
        <p14:creationId xmlns:p14="http://schemas.microsoft.com/office/powerpoint/2010/main" val="120920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ea typeface="ＭＳ Ｐゴシック" pitchFamily="-112" charset="-128"/>
              </a:rPr>
              <a:t>Presentation Title</a:t>
            </a:r>
          </a:p>
        </p:txBody>
      </p:sp>
      <p:sp>
        <p:nvSpPr>
          <p:cNvPr id="60419" name="Rectangle 2"/>
          <p:cNvSpPr>
            <a:spLocks noGrp="1" noRot="1" noChangeAspect="1" noChangeArrowheads="1" noTextEdit="1"/>
          </p:cNvSpPr>
          <p:nvPr>
            <p:ph type="sldImg"/>
          </p:nvPr>
        </p:nvSpPr>
        <p:spPr>
          <a:xfrm>
            <a:off x="781050" y="482600"/>
            <a:ext cx="5754688" cy="3238500"/>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Slide Number Placeholder 4"/>
          <p:cNvSpPr>
            <a:spLocks noGrp="1"/>
          </p:cNvSpPr>
          <p:nvPr>
            <p:ph type="sldNum" sz="quarter" idx="10"/>
          </p:nvPr>
        </p:nvSpPr>
        <p:spPr/>
        <p:txBody>
          <a:bodyPr/>
          <a:lstStyle/>
          <a:p>
            <a:fld id="{4EF60D13-6827-4DE5-BBDB-189D9C1C94B1}"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328978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ea typeface="ＭＳ Ｐゴシック" pitchFamily="-112" charset="-128"/>
              </a:rPr>
              <a:t>Presentation Title</a:t>
            </a:r>
          </a:p>
        </p:txBody>
      </p:sp>
      <p:sp>
        <p:nvSpPr>
          <p:cNvPr id="60419" name="Rectangle 2"/>
          <p:cNvSpPr>
            <a:spLocks noGrp="1" noRot="1" noChangeAspect="1" noChangeArrowheads="1" noTextEdit="1"/>
          </p:cNvSpPr>
          <p:nvPr>
            <p:ph type="sldImg"/>
          </p:nvPr>
        </p:nvSpPr>
        <p:spPr>
          <a:xfrm>
            <a:off x="781050" y="482600"/>
            <a:ext cx="5754688" cy="3238500"/>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Slide Number Placeholder 4"/>
          <p:cNvSpPr>
            <a:spLocks noGrp="1"/>
          </p:cNvSpPr>
          <p:nvPr>
            <p:ph type="sldNum" sz="quarter" idx="10"/>
          </p:nvPr>
        </p:nvSpPr>
        <p:spPr/>
        <p:txBody>
          <a:bodyPr/>
          <a:lstStyle/>
          <a:p>
            <a:fld id="{4EF60D13-6827-4DE5-BBDB-189D9C1C94B1}"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124958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ea typeface="ＭＳ Ｐゴシック" pitchFamily="-112" charset="-128"/>
              </a:rPr>
              <a:t>Presentation Title</a:t>
            </a:r>
          </a:p>
        </p:txBody>
      </p:sp>
      <p:sp>
        <p:nvSpPr>
          <p:cNvPr id="60419" name="Rectangle 2"/>
          <p:cNvSpPr>
            <a:spLocks noGrp="1" noRot="1" noChangeAspect="1" noChangeArrowheads="1" noTextEdit="1"/>
          </p:cNvSpPr>
          <p:nvPr>
            <p:ph type="sldImg"/>
          </p:nvPr>
        </p:nvSpPr>
        <p:spPr>
          <a:xfrm>
            <a:off x="781050" y="482600"/>
            <a:ext cx="5754688" cy="3238500"/>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Slide Number Placeholder 4"/>
          <p:cNvSpPr>
            <a:spLocks noGrp="1"/>
          </p:cNvSpPr>
          <p:nvPr>
            <p:ph type="sldNum" sz="quarter" idx="10"/>
          </p:nvPr>
        </p:nvSpPr>
        <p:spPr/>
        <p:txBody>
          <a:bodyPr/>
          <a:lstStyle/>
          <a:p>
            <a:fld id="{4EF60D13-6827-4DE5-BBDB-189D9C1C94B1}"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168608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Presentation Title</a:t>
            </a:r>
            <a:endParaRPr lang="en-US"/>
          </a:p>
        </p:txBody>
      </p:sp>
      <p:sp>
        <p:nvSpPr>
          <p:cNvPr id="5" name="Slide Number Placeholder 4"/>
          <p:cNvSpPr>
            <a:spLocks noGrp="1"/>
          </p:cNvSpPr>
          <p:nvPr>
            <p:ph type="sldNum" sz="quarter" idx="11"/>
          </p:nvPr>
        </p:nvSpPr>
        <p:spPr/>
        <p:txBody>
          <a:bodyPr/>
          <a:lstStyle/>
          <a:p>
            <a:fld id="{4EF60D13-6827-4DE5-BBDB-189D9C1C94B1}"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2113897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Presentation Title</a:t>
            </a:r>
            <a:endParaRPr lang="en-US"/>
          </a:p>
        </p:txBody>
      </p:sp>
      <p:sp>
        <p:nvSpPr>
          <p:cNvPr id="5" name="Slide Number Placeholder 4"/>
          <p:cNvSpPr>
            <a:spLocks noGrp="1"/>
          </p:cNvSpPr>
          <p:nvPr>
            <p:ph type="sldNum" sz="quarter" idx="11"/>
          </p:nvPr>
        </p:nvSpPr>
        <p:spPr/>
        <p:txBody>
          <a:bodyPr/>
          <a:lstStyle/>
          <a:p>
            <a:fld id="{4EF60D13-6827-4DE5-BBDB-189D9C1C94B1}" type="slidenum">
              <a:rPr lang="en-US" smtClean="0"/>
              <a:pPr/>
              <a:t>44</a:t>
            </a:fld>
            <a:endParaRPr lang="en-US"/>
          </a:p>
        </p:txBody>
      </p:sp>
      <p:sp>
        <p:nvSpPr>
          <p:cNvPr id="6" name="Footer Placeholder 5"/>
          <p:cNvSpPr>
            <a:spLocks noGrp="1"/>
          </p:cNvSpPr>
          <p:nvPr>
            <p:ph type="ftr" sz="quarter" idx="12"/>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3733251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a:defRPr/>
            </a:pPr>
            <a:r>
              <a:rPr lang="en-US"/>
              <a:t>Presentation Title</a:t>
            </a:r>
          </a:p>
        </p:txBody>
      </p:sp>
      <p:sp>
        <p:nvSpPr>
          <p:cNvPr id="5" name="Slide Number Placeholder 4"/>
          <p:cNvSpPr>
            <a:spLocks noGrp="1"/>
          </p:cNvSpPr>
          <p:nvPr>
            <p:ph type="sldNum" sz="quarter" idx="11"/>
          </p:nvPr>
        </p:nvSpPr>
        <p:spPr/>
        <p:txBody>
          <a:bodyPr/>
          <a:lstStyle/>
          <a:p>
            <a:fld id="{4EF60D13-6827-4DE5-BBDB-189D9C1C94B1}" type="slidenum">
              <a:rPr lang="en-US" smtClean="0"/>
              <a:pPr/>
              <a:t>45</a:t>
            </a:fld>
            <a:endParaRPr lang="en-US"/>
          </a:p>
        </p:txBody>
      </p:sp>
      <p:sp>
        <p:nvSpPr>
          <p:cNvPr id="6" name="Footer Placeholder 5"/>
          <p:cNvSpPr>
            <a:spLocks noGrp="1"/>
          </p:cNvSpPr>
          <p:nvPr>
            <p:ph type="ftr" sz="quarter" idx="12"/>
          </p:nvPr>
        </p:nvSpPr>
        <p:spPr/>
        <p:txBody>
          <a:bodyPr/>
          <a:lstStyle/>
          <a:p>
            <a:r>
              <a:rPr lang="en-US"/>
              <a:t>Your Initials, Presentation Title, Month Year</a:t>
            </a:r>
            <a:endParaRPr lang="en-US" dirty="0"/>
          </a:p>
        </p:txBody>
      </p:sp>
    </p:spTree>
    <p:extLst>
      <p:ext uri="{BB962C8B-B14F-4D97-AF65-F5344CB8AC3E}">
        <p14:creationId xmlns:p14="http://schemas.microsoft.com/office/powerpoint/2010/main" val="139780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a:defRPr/>
            </a:pPr>
            <a:r>
              <a:rPr lang="en-US"/>
              <a:t>Presentation Title</a:t>
            </a:r>
          </a:p>
        </p:txBody>
      </p:sp>
      <p:sp>
        <p:nvSpPr>
          <p:cNvPr id="5" name="Slide Number Placeholder 4"/>
          <p:cNvSpPr>
            <a:spLocks noGrp="1"/>
          </p:cNvSpPr>
          <p:nvPr>
            <p:ph type="sldNum" sz="quarter" idx="11"/>
          </p:nvPr>
        </p:nvSpPr>
        <p:spPr/>
        <p:txBody>
          <a:bodyPr/>
          <a:lstStyle/>
          <a:p>
            <a:fld id="{4EF60D13-6827-4DE5-BBDB-189D9C1C94B1}" type="slidenum">
              <a:rPr lang="en-US" smtClean="0"/>
              <a:pPr/>
              <a:t>47</a:t>
            </a:fld>
            <a:endParaRPr lang="en-US"/>
          </a:p>
        </p:txBody>
      </p:sp>
      <p:sp>
        <p:nvSpPr>
          <p:cNvPr id="6" name="Footer Placeholder 5"/>
          <p:cNvSpPr>
            <a:spLocks noGrp="1"/>
          </p:cNvSpPr>
          <p:nvPr>
            <p:ph type="ftr" sz="quarter" idx="12"/>
          </p:nvPr>
        </p:nvSpPr>
        <p:spPr/>
        <p:txBody>
          <a:bodyPr/>
          <a:lstStyle/>
          <a:p>
            <a:r>
              <a:rPr lang="en-US"/>
              <a:t>Your Initials, Presentation Title, Month Year</a:t>
            </a:r>
            <a:endParaRPr lang="en-US" dirty="0"/>
          </a:p>
        </p:txBody>
      </p:sp>
    </p:spTree>
    <p:extLst>
      <p:ext uri="{BB962C8B-B14F-4D97-AF65-F5344CB8AC3E}">
        <p14:creationId xmlns:p14="http://schemas.microsoft.com/office/powerpoint/2010/main" val="97081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a:defRPr/>
            </a:pPr>
            <a:r>
              <a:rPr lang="en-US"/>
              <a:t>Presentation Title</a:t>
            </a:r>
          </a:p>
        </p:txBody>
      </p:sp>
      <p:sp>
        <p:nvSpPr>
          <p:cNvPr id="5" name="Slide Number Placeholder 4"/>
          <p:cNvSpPr>
            <a:spLocks noGrp="1"/>
          </p:cNvSpPr>
          <p:nvPr>
            <p:ph type="sldNum" sz="quarter" idx="11"/>
          </p:nvPr>
        </p:nvSpPr>
        <p:spPr/>
        <p:txBody>
          <a:bodyPr/>
          <a:lstStyle/>
          <a:p>
            <a:fld id="{4EF60D13-6827-4DE5-BBDB-189D9C1C94B1}" type="slidenum">
              <a:rPr lang="en-US" smtClean="0"/>
              <a:pPr/>
              <a:t>48</a:t>
            </a:fld>
            <a:endParaRPr lang="en-US"/>
          </a:p>
        </p:txBody>
      </p:sp>
      <p:sp>
        <p:nvSpPr>
          <p:cNvPr id="6" name="Footer Placeholder 5"/>
          <p:cNvSpPr>
            <a:spLocks noGrp="1"/>
          </p:cNvSpPr>
          <p:nvPr>
            <p:ph type="ftr" sz="quarter" idx="12"/>
          </p:nvPr>
        </p:nvSpPr>
        <p:spPr/>
        <p:txBody>
          <a:bodyPr/>
          <a:lstStyle/>
          <a:p>
            <a:r>
              <a:rPr lang="en-US"/>
              <a:t>Your Initials, Presentation Title, Month Year</a:t>
            </a:r>
            <a:endParaRPr lang="en-US" dirty="0"/>
          </a:p>
        </p:txBody>
      </p:sp>
    </p:spTree>
    <p:extLst>
      <p:ext uri="{BB962C8B-B14F-4D97-AF65-F5344CB8AC3E}">
        <p14:creationId xmlns:p14="http://schemas.microsoft.com/office/powerpoint/2010/main" val="2450690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Presentation Title</a:t>
            </a:r>
            <a:endParaRPr lang="en-US"/>
          </a:p>
        </p:txBody>
      </p:sp>
      <p:sp>
        <p:nvSpPr>
          <p:cNvPr id="5" name="Slide Number Placeholder 4"/>
          <p:cNvSpPr>
            <a:spLocks noGrp="1"/>
          </p:cNvSpPr>
          <p:nvPr>
            <p:ph type="sldNum" sz="quarter" idx="11"/>
          </p:nvPr>
        </p:nvSpPr>
        <p:spPr/>
        <p:txBody>
          <a:bodyPr/>
          <a:lstStyle/>
          <a:p>
            <a:fld id="{4EF60D13-6827-4DE5-BBDB-189D9C1C94B1}" type="slidenum">
              <a:rPr lang="en-US" smtClean="0"/>
              <a:pPr/>
              <a:t>52</a:t>
            </a:fld>
            <a:endParaRPr lang="en-US"/>
          </a:p>
        </p:txBody>
      </p:sp>
      <p:sp>
        <p:nvSpPr>
          <p:cNvPr id="6" name="Footer Placeholder 5"/>
          <p:cNvSpPr>
            <a:spLocks noGrp="1"/>
          </p:cNvSpPr>
          <p:nvPr>
            <p:ph type="ftr" sz="quarter" idx="12"/>
          </p:nvPr>
        </p:nvSpPr>
        <p:spPr/>
        <p:txBody>
          <a:bodyPr/>
          <a:lstStyle/>
          <a:p>
            <a:r>
              <a:rPr lang="en-US" smtClean="0"/>
              <a:t>Your Initials, Presentation Title, Month Year</a:t>
            </a:r>
            <a:endParaRPr lang="en-US" dirty="0"/>
          </a:p>
        </p:txBody>
      </p:sp>
    </p:spTree>
    <p:extLst>
      <p:ext uri="{BB962C8B-B14F-4D97-AF65-F5344CB8AC3E}">
        <p14:creationId xmlns:p14="http://schemas.microsoft.com/office/powerpoint/2010/main" val="542316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0"/>
            <a:ext cx="12188825" cy="2514240"/>
          </a:xfrm>
          <a:prstGeom prst="rect">
            <a:avLst/>
          </a:prstGeom>
          <a:solidFill>
            <a:srgbClr val="2E579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13" name="Rectangle 12"/>
          <p:cNvSpPr/>
          <p:nvPr/>
        </p:nvSpPr>
        <p:spPr>
          <a:xfrm>
            <a:off x="9347158" y="5380385"/>
            <a:ext cx="2841667" cy="1477617"/>
          </a:xfrm>
          <a:prstGeom prst="rect">
            <a:avLst/>
          </a:prstGeom>
          <a:solidFill>
            <a:srgbClr val="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128023" name="Rectangle 23"/>
          <p:cNvSpPr>
            <a:spLocks noGrp="1" noChangeArrowheads="1"/>
          </p:cNvSpPr>
          <p:nvPr userDrawn="1">
            <p:ph type="subTitle" sz="quarter" idx="1"/>
          </p:nvPr>
        </p:nvSpPr>
        <p:spPr>
          <a:xfrm>
            <a:off x="4608903" y="2616202"/>
            <a:ext cx="7082639" cy="541337"/>
          </a:xfrm>
        </p:spPr>
        <p:txBody>
          <a:bodyPr lIns="0" rIns="0"/>
          <a:lstStyle>
            <a:lvl1pPr marL="0" indent="0">
              <a:buFont typeface="Wingdings" pitchFamily="-112" charset="2"/>
              <a:buNone/>
              <a:tabLst>
                <a:tab pos="5180477" algn="l"/>
              </a:tabLst>
              <a:defRPr sz="3000"/>
            </a:lvl1pPr>
          </a:lstStyle>
          <a:p>
            <a:r>
              <a:rPr lang="en-US" dirty="0" smtClean="0"/>
              <a:t>Click to edit Master subtitle style</a:t>
            </a:r>
            <a:endParaRPr lang="en-US" dirty="0"/>
          </a:p>
        </p:txBody>
      </p:sp>
      <p:sp>
        <p:nvSpPr>
          <p:cNvPr id="128007" name="Rectangle 2"/>
          <p:cNvSpPr>
            <a:spLocks noGrp="1" noChangeArrowheads="1"/>
          </p:cNvSpPr>
          <p:nvPr userDrawn="1">
            <p:ph type="ctrTitle"/>
          </p:nvPr>
        </p:nvSpPr>
        <p:spPr>
          <a:xfrm>
            <a:off x="4608900" y="279400"/>
            <a:ext cx="7069942" cy="2159000"/>
          </a:xfrm>
        </p:spPr>
        <p:txBody>
          <a:bodyPr lIns="0" rIns="0"/>
          <a:lstStyle>
            <a:lvl1pPr>
              <a:defRPr sz="4200">
                <a:solidFill>
                  <a:schemeClr val="bg1"/>
                </a:solidFill>
              </a:defRPr>
            </a:lvl1pPr>
          </a:lstStyle>
          <a:p>
            <a:r>
              <a:rPr lang="en-US" dirty="0" smtClean="0"/>
              <a:t>Click to edit Master title style</a:t>
            </a:r>
            <a:endParaRPr lang="en-US" dirty="0"/>
          </a:p>
        </p:txBody>
      </p:sp>
      <p:pic>
        <p:nvPicPr>
          <p:cNvPr id="10" name="Picture 9" descr="Mentor-ASB-Logo-Color-Hire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6006" y="5819775"/>
            <a:ext cx="2096839" cy="596900"/>
          </a:xfrm>
          <a:prstGeom prst="rect">
            <a:avLst/>
          </a:prstGeom>
        </p:spPr>
      </p:pic>
      <p:pic>
        <p:nvPicPr>
          <p:cNvPr id="12" name="Picture 11" descr="Tech-Montage-2017-PPT-1.jpg"/>
          <p:cNvPicPr>
            <a:picLocks noChangeAspect="1"/>
          </p:cNvPicPr>
          <p:nvPr userDrawn="1"/>
        </p:nvPicPr>
        <p:blipFill rotWithShape="1">
          <a:blip r:embed="rId3">
            <a:extLst>
              <a:ext uri="{28A0092B-C50C-407E-A947-70E740481C1C}">
                <a14:useLocalDpi xmlns:a14="http://schemas.microsoft.com/office/drawing/2010/main" val="0"/>
              </a:ext>
            </a:extLst>
          </a:blip>
          <a:srcRect l="3764" r="4022"/>
          <a:stretch/>
        </p:blipFill>
        <p:spPr>
          <a:xfrm>
            <a:off x="375773" y="1066800"/>
            <a:ext cx="3882179" cy="50800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5"/>
          <p:cNvSpPr>
            <a:spLocks noGrp="1"/>
          </p:cNvSpPr>
          <p:nvPr>
            <p:ph type="ftr" sz="quarter" idx="10"/>
          </p:nvPr>
        </p:nvSpPr>
        <p:spPr/>
        <p:txBody>
          <a:bodyPr/>
          <a:lstStyle/>
          <a:p>
            <a:r>
              <a:rPr lang="en-CA" smtClean="0"/>
              <a:t>HvdS, Catapult UVM Summit, February 2019</a:t>
            </a:r>
            <a:endParaRPr lang="en-US" dirty="0"/>
          </a:p>
        </p:txBody>
      </p:sp>
      <p:sp>
        <p:nvSpPr>
          <p:cNvPr id="7" name="Slide Number Placeholder 6"/>
          <p:cNvSpPr>
            <a:spLocks noGrp="1"/>
          </p:cNvSpPr>
          <p:nvPr>
            <p:ph type="sldNum" sz="quarter" idx="11"/>
          </p:nvPr>
        </p:nvSpPr>
        <p:spPr/>
        <p:txBody>
          <a:bodyPr/>
          <a:lstStyle/>
          <a:p>
            <a:fld id="{B8EE6C0D-8D49-4EF2-B5AB-91C9339EB8BA}" type="slidenum">
              <a:rPr lang="en-US" smtClean="0"/>
              <a:pPr/>
              <a:t>‹#›</a:t>
            </a:fld>
            <a:endParaRPr lang="en-US" dirty="0"/>
          </a:p>
        </p:txBody>
      </p:sp>
      <p:sp>
        <p:nvSpPr>
          <p:cNvPr id="8" name="Content Placeholder 2"/>
          <p:cNvSpPr>
            <a:spLocks noGrp="1"/>
          </p:cNvSpPr>
          <p:nvPr>
            <p:ph sz="half" idx="1"/>
          </p:nvPr>
        </p:nvSpPr>
        <p:spPr>
          <a:xfrm>
            <a:off x="0" y="1193800"/>
            <a:ext cx="5992839" cy="5035296"/>
          </a:xfrm>
        </p:spPr>
        <p:txBody>
          <a:bodyPr/>
          <a:lstStyle>
            <a:lvl1pPr>
              <a:buClr>
                <a:srgbClr val="3769AC"/>
              </a:buClr>
              <a:defRPr sz="2800"/>
            </a:lvl1pPr>
            <a:lvl2pPr>
              <a:defRPr sz="2400"/>
            </a:lvl2pPr>
            <a:lvl3pPr>
              <a:defRPr sz="2000"/>
            </a:lvl3pPr>
            <a:lvl4pPr>
              <a:defRPr sz="1800"/>
            </a:lvl4pPr>
            <a:lvl5pPr>
              <a:defRPr sz="18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2"/>
          </p:nvPr>
        </p:nvSpPr>
        <p:spPr>
          <a:xfrm>
            <a:off x="6195986" y="1193800"/>
            <a:ext cx="5992839" cy="5035296"/>
          </a:xfrm>
        </p:spPr>
        <p:txBody>
          <a:bodyPr/>
          <a:lstStyle>
            <a:lvl1pPr>
              <a:buClr>
                <a:srgbClr val="3769AC"/>
              </a:buClr>
              <a:defRPr sz="2800"/>
            </a:lvl1pPr>
            <a:lvl2pPr>
              <a:defRPr sz="2400"/>
            </a:lvl2pPr>
            <a:lvl3pPr>
              <a:defRPr sz="2000"/>
            </a:lvl3pPr>
            <a:lvl4pPr>
              <a:defRPr sz="1800"/>
            </a:lvl4pPr>
            <a:lvl5pPr>
              <a:defRPr sz="18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944328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5"/>
          <p:cNvSpPr>
            <a:spLocks noGrp="1"/>
          </p:cNvSpPr>
          <p:nvPr>
            <p:ph type="ftr" sz="quarter" idx="10"/>
          </p:nvPr>
        </p:nvSpPr>
        <p:spPr/>
        <p:txBody>
          <a:bodyPr/>
          <a:lstStyle/>
          <a:p>
            <a:r>
              <a:rPr lang="en-CA" smtClean="0"/>
              <a:t>HvdS, Catapult UVM Summit, February 2019</a:t>
            </a:r>
            <a:endParaRPr lang="en-US" dirty="0"/>
          </a:p>
        </p:txBody>
      </p:sp>
      <p:sp>
        <p:nvSpPr>
          <p:cNvPr id="7" name="Slide Number Placeholder 6"/>
          <p:cNvSpPr>
            <a:spLocks noGrp="1"/>
          </p:cNvSpPr>
          <p:nvPr>
            <p:ph type="sldNum" sz="quarter" idx="11"/>
          </p:nvPr>
        </p:nvSpPr>
        <p:spPr/>
        <p:txBody>
          <a:bodyPr/>
          <a:lstStyle/>
          <a:p>
            <a:fld id="{B8EE6C0D-8D49-4EF2-B5AB-91C9339EB8BA}" type="slidenum">
              <a:rPr lang="en-US" smtClean="0"/>
              <a:pPr/>
              <a:t>‹#›</a:t>
            </a:fld>
            <a:endParaRPr lang="en-US" dirty="0"/>
          </a:p>
        </p:txBody>
      </p:sp>
      <p:sp>
        <p:nvSpPr>
          <p:cNvPr id="8" name="Text Placeholder 2"/>
          <p:cNvSpPr>
            <a:spLocks noGrp="1"/>
          </p:cNvSpPr>
          <p:nvPr>
            <p:ph type="body" idx="1"/>
          </p:nvPr>
        </p:nvSpPr>
        <p:spPr>
          <a:xfrm>
            <a:off x="609441" y="1295401"/>
            <a:ext cx="5385514" cy="879475"/>
          </a:xfrm>
        </p:spPr>
        <p:txBody>
          <a:bodyPr lIns="158462" rIns="158462" anchor="b"/>
          <a:lstStyle>
            <a:lvl1pPr marL="0" indent="0">
              <a:buNone/>
              <a:defRPr sz="27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dirty="0" smtClean="0"/>
              <a:t>Click to edit Master text styles</a:t>
            </a:r>
          </a:p>
        </p:txBody>
      </p:sp>
      <p:sp>
        <p:nvSpPr>
          <p:cNvPr id="9" name="Content Placeholder 3"/>
          <p:cNvSpPr>
            <a:spLocks noGrp="1"/>
          </p:cNvSpPr>
          <p:nvPr>
            <p:ph sz="half" idx="2"/>
          </p:nvPr>
        </p:nvSpPr>
        <p:spPr>
          <a:xfrm>
            <a:off x="609441" y="2174875"/>
            <a:ext cx="5385514" cy="3951288"/>
          </a:xfrm>
        </p:spPr>
        <p:txBody>
          <a:bodyPr lIns="158462" rIns="158462"/>
          <a:lstStyle>
            <a:lvl1pPr>
              <a:buClr>
                <a:srgbClr val="3769AC"/>
              </a:buClr>
              <a:defRPr sz="2600"/>
            </a:lvl1pPr>
            <a:lvl2pPr>
              <a:defRPr sz="2400"/>
            </a:lvl2pPr>
            <a:lvl3pPr>
              <a:defRPr sz="2000"/>
            </a:lvl3pPr>
            <a:lvl4pPr>
              <a:defRPr sz="1800"/>
            </a:lvl4pPr>
            <a:lvl5pPr>
              <a:defRPr sz="18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3"/>
          </p:nvPr>
        </p:nvSpPr>
        <p:spPr>
          <a:xfrm>
            <a:off x="6191757" y="1295401"/>
            <a:ext cx="5387630" cy="879475"/>
          </a:xfrm>
        </p:spPr>
        <p:txBody>
          <a:bodyPr lIns="158462" rIns="158462" anchor="b"/>
          <a:lstStyle>
            <a:lvl1pPr marL="0" indent="0">
              <a:buNone/>
              <a:defRPr sz="27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dirty="0" smtClean="0"/>
              <a:t>Click to edit Master text styles</a:t>
            </a:r>
          </a:p>
        </p:txBody>
      </p:sp>
      <p:sp>
        <p:nvSpPr>
          <p:cNvPr id="11" name="Content Placeholder 5"/>
          <p:cNvSpPr>
            <a:spLocks noGrp="1"/>
          </p:cNvSpPr>
          <p:nvPr>
            <p:ph sz="quarter" idx="4"/>
          </p:nvPr>
        </p:nvSpPr>
        <p:spPr>
          <a:xfrm>
            <a:off x="6191757" y="2174875"/>
            <a:ext cx="5387630" cy="3951288"/>
          </a:xfrm>
        </p:spPr>
        <p:txBody>
          <a:bodyPr lIns="158462" rIns="158462"/>
          <a:lstStyle>
            <a:lvl1pPr marL="347472" marR="0" indent="-347472" algn="l" defTabSz="914400" rtl="0" eaLnBrk="1" fontAlgn="base" latinLnBrk="0" hangingPunct="1">
              <a:lnSpc>
                <a:spcPct val="100000"/>
              </a:lnSpc>
              <a:spcBef>
                <a:spcPct val="30000"/>
              </a:spcBef>
              <a:spcAft>
                <a:spcPct val="0"/>
              </a:spcAft>
              <a:buClr>
                <a:srgbClr val="3769AC"/>
              </a:buClr>
              <a:buSzPct val="80000"/>
              <a:buFont typeface="Wingdings" pitchFamily="-112" charset="2"/>
              <a:buChar char="n"/>
              <a:tabLst/>
              <a:defRPr sz="2700"/>
            </a:lvl1pPr>
            <a:lvl2pPr marL="800100" marR="0" indent="-420688" algn="l" defTabSz="914400" rtl="0" eaLnBrk="1" fontAlgn="base" latinLnBrk="0" hangingPunct="1">
              <a:lnSpc>
                <a:spcPct val="100000"/>
              </a:lnSpc>
              <a:spcBef>
                <a:spcPts val="0"/>
              </a:spcBef>
              <a:spcAft>
                <a:spcPct val="0"/>
              </a:spcAft>
              <a:buClr>
                <a:srgbClr val="5F5F5F"/>
              </a:buClr>
              <a:buSzTx/>
              <a:buFont typeface="Tahoma" pitchFamily="-112" charset="0"/>
              <a:buChar char="—"/>
              <a:tabLst/>
              <a:defRPr sz="2400"/>
            </a:lvl2pPr>
            <a:lvl3pPr marL="1089025" marR="0" indent="-230188" algn="l" defTabSz="914400" rtl="0" eaLnBrk="1" fontAlgn="base" latinLnBrk="0" hangingPunct="1">
              <a:lnSpc>
                <a:spcPct val="100000"/>
              </a:lnSpc>
              <a:spcBef>
                <a:spcPts val="0"/>
              </a:spcBef>
              <a:spcAft>
                <a:spcPct val="0"/>
              </a:spcAft>
              <a:buClr>
                <a:srgbClr val="5F5F5F"/>
              </a:buClr>
              <a:buSzTx/>
              <a:buFont typeface="Tahoma" pitchFamily="-112" charset="0"/>
              <a:buChar char="–"/>
              <a:tabLst/>
              <a:defRPr sz="2100"/>
            </a:lvl3pPr>
            <a:lvl4pPr marL="1373188" marR="0" indent="-212725" algn="l" defTabSz="914400" rtl="0" eaLnBrk="1" fontAlgn="base" latinLnBrk="0" hangingPunct="1">
              <a:lnSpc>
                <a:spcPct val="100000"/>
              </a:lnSpc>
              <a:spcBef>
                <a:spcPts val="0"/>
              </a:spcBef>
              <a:spcAft>
                <a:spcPct val="0"/>
              </a:spcAft>
              <a:buClr>
                <a:srgbClr val="5F5F5F"/>
              </a:buClr>
              <a:buSzTx/>
              <a:buFont typeface="Tahoma" pitchFamily="-112" charset="0"/>
              <a:buChar char="–"/>
              <a:tabLst/>
              <a:defRPr sz="1900"/>
            </a:lvl4pPr>
            <a:lvl5pPr marL="1598613" marR="0" indent="-153988" algn="l" defTabSz="914400" rtl="0" eaLnBrk="1" fontAlgn="base" latinLnBrk="0" hangingPunct="1">
              <a:lnSpc>
                <a:spcPct val="100000"/>
              </a:lnSpc>
              <a:spcBef>
                <a:spcPct val="30000"/>
              </a:spcBef>
              <a:spcAft>
                <a:spcPct val="0"/>
              </a:spcAft>
              <a:buClr>
                <a:srgbClr val="5F5F5F"/>
              </a:buClr>
              <a:buSzTx/>
              <a:buFont typeface="Arial" pitchFamily="34" charset="0"/>
              <a:buChar char="•"/>
              <a:tabLst/>
              <a:defRPr sz="19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16773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ontent Placeholder 2"/>
          <p:cNvSpPr>
            <a:spLocks noGrp="1"/>
          </p:cNvSpPr>
          <p:nvPr>
            <p:ph idx="1"/>
          </p:nvPr>
        </p:nvSpPr>
        <p:spPr>
          <a:xfrm>
            <a:off x="0" y="1193800"/>
            <a:ext cx="12188825" cy="5035296"/>
          </a:xfrm>
        </p:spPr>
        <p:txBody>
          <a:bodyPr/>
          <a:lstStyle>
            <a:lvl1pPr marL="347472" indent="-347472">
              <a:spcBef>
                <a:spcPts val="850"/>
              </a:spcBef>
              <a:buClr>
                <a:srgbClr val="3769AC"/>
              </a:buClr>
              <a:defRPr/>
            </a:lvl1pPr>
            <a:lvl4pPr>
              <a:defRPr/>
            </a:lvl4pPr>
            <a:lvl5pPr marL="1597025" indent="-153988">
              <a:buFont typeface="Arial" pitchFamily="34" charset="0"/>
              <a:buChar char="•"/>
              <a:defRPr sz="18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6"/>
          <p:cNvSpPr>
            <a:spLocks noGrp="1"/>
          </p:cNvSpPr>
          <p:nvPr>
            <p:ph type="sldNum" sz="quarter" idx="11"/>
          </p:nvPr>
        </p:nvSpPr>
        <p:spPr/>
        <p:txBody>
          <a:bodyPr/>
          <a:lstStyle/>
          <a:p>
            <a:fld id="{B8EE6C0D-8D49-4EF2-B5AB-91C9339EB8BA}"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Slide Number Placeholder 6"/>
          <p:cNvSpPr>
            <a:spLocks noGrp="1"/>
          </p:cNvSpPr>
          <p:nvPr>
            <p:ph type="sldNum" sz="quarter" idx="11"/>
          </p:nvPr>
        </p:nvSpPr>
        <p:spPr/>
        <p:txBody>
          <a:bodyPr/>
          <a:lstStyle/>
          <a:p>
            <a:fld id="{B8EE6C0D-8D49-4EF2-B5AB-91C9339EB8BA}" type="slidenum">
              <a:rPr lang="en-US" smtClean="0"/>
              <a:pPr/>
              <a:t>‹#›</a:t>
            </a:fld>
            <a:endParaRPr lang="en-US" dirty="0"/>
          </a:p>
        </p:txBody>
      </p:sp>
    </p:spTree>
    <p:extLst>
      <p:ext uri="{BB962C8B-B14F-4D97-AF65-F5344CB8AC3E}">
        <p14:creationId xmlns:p14="http://schemas.microsoft.com/office/powerpoint/2010/main" val="2960350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Slide Number Placeholder 6"/>
          <p:cNvSpPr>
            <a:spLocks noGrp="1"/>
          </p:cNvSpPr>
          <p:nvPr>
            <p:ph type="sldNum" sz="quarter" idx="11"/>
          </p:nvPr>
        </p:nvSpPr>
        <p:spPr/>
        <p:txBody>
          <a:bodyPr/>
          <a:lstStyle/>
          <a:p>
            <a:fld id="{B8EE6C0D-8D49-4EF2-B5AB-91C9339EB8BA}" type="slidenum">
              <a:rPr lang="en-US" smtClean="0"/>
              <a:pPr/>
              <a:t>‹#›</a:t>
            </a:fld>
            <a:endParaRPr lang="en-US" dirty="0"/>
          </a:p>
        </p:txBody>
      </p:sp>
      <p:sp>
        <p:nvSpPr>
          <p:cNvPr id="8" name="Content Placeholder 3"/>
          <p:cNvSpPr>
            <a:spLocks noGrp="1"/>
          </p:cNvSpPr>
          <p:nvPr>
            <p:ph sz="half" idx="2"/>
          </p:nvPr>
        </p:nvSpPr>
        <p:spPr>
          <a:xfrm>
            <a:off x="5275476" y="1193800"/>
            <a:ext cx="6913349" cy="5035296"/>
          </a:xfrm>
        </p:spPr>
        <p:txBody>
          <a:bodyPr lIns="304735"/>
          <a:lstStyle>
            <a:lvl1pPr>
              <a:spcBef>
                <a:spcPts val="1133"/>
              </a:spcBef>
              <a:buClr>
                <a:srgbClr val="3769AC"/>
              </a:buClr>
              <a:defRPr sz="2800"/>
            </a:lvl1pPr>
            <a:lvl2pPr>
              <a:defRPr sz="2400"/>
            </a:lvl2pPr>
            <a:lvl3pPr>
              <a:defRPr sz="2000"/>
            </a:lvl3pPr>
            <a:lvl4pPr>
              <a:defRPr sz="1800"/>
            </a:lvl4pPr>
            <a:lvl5pPr marL="1543050" indent="-150813">
              <a:spcBef>
                <a:spcPts val="0"/>
              </a:spcBef>
              <a:buFont typeface="Arial" pitchFamily="34" charset="0"/>
              <a:buChar char="•"/>
              <a:defRPr sz="18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614603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Slide Number Placeholder 6"/>
          <p:cNvSpPr>
            <a:spLocks noGrp="1"/>
          </p:cNvSpPr>
          <p:nvPr>
            <p:ph type="sldNum" sz="quarter" idx="11"/>
          </p:nvPr>
        </p:nvSpPr>
        <p:spPr/>
        <p:txBody>
          <a:bodyPr/>
          <a:lstStyle/>
          <a:p>
            <a:fld id="{B8EE6C0D-8D49-4EF2-B5AB-91C9339EB8BA}" type="slidenum">
              <a:rPr lang="en-US" smtClean="0"/>
              <a:pPr/>
              <a:t>‹#›</a:t>
            </a:fld>
            <a:endParaRPr lang="en-US" dirty="0"/>
          </a:p>
        </p:txBody>
      </p:sp>
      <p:sp>
        <p:nvSpPr>
          <p:cNvPr id="8" name="Table Placeholder 2"/>
          <p:cNvSpPr>
            <a:spLocks noGrp="1"/>
          </p:cNvSpPr>
          <p:nvPr>
            <p:ph type="tbl" idx="1"/>
          </p:nvPr>
        </p:nvSpPr>
        <p:spPr>
          <a:xfrm>
            <a:off x="0" y="1316041"/>
            <a:ext cx="12188825" cy="4957761"/>
          </a:xfrm>
        </p:spPr>
        <p:txBody>
          <a:bodyPr/>
          <a:lstStyle>
            <a:lvl1pPr>
              <a:buClr>
                <a:srgbClr val="3769AC"/>
              </a:buClr>
              <a:defRPr/>
            </a:lvl1pPr>
          </a:lstStyle>
          <a:p>
            <a:pPr lvl="0"/>
            <a:r>
              <a:rPr lang="en-US" noProof="0" dirty="0" smtClean="0"/>
              <a:t>Click icon to add table</a:t>
            </a:r>
          </a:p>
        </p:txBody>
      </p:sp>
    </p:spTree>
    <p:extLst>
      <p:ext uri="{BB962C8B-B14F-4D97-AF65-F5344CB8AC3E}">
        <p14:creationId xmlns:p14="http://schemas.microsoft.com/office/powerpoint/2010/main" val="135540753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userDrawn="1"/>
        </p:nvSpPr>
        <p:spPr>
          <a:xfrm>
            <a:off x="0" y="0"/>
            <a:ext cx="12188825" cy="6858000"/>
          </a:xfrm>
          <a:prstGeom prst="rect">
            <a:avLst/>
          </a:prstGeom>
          <a:solidFill>
            <a:srgbClr val="1F3B62"/>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7" name="Rectangle 6"/>
          <p:cNvSpPr/>
          <p:nvPr userDrawn="1"/>
        </p:nvSpPr>
        <p:spPr>
          <a:xfrm>
            <a:off x="0" y="5088960"/>
            <a:ext cx="12188825" cy="1769040"/>
          </a:xfrm>
          <a:prstGeom prst="rect">
            <a:avLst/>
          </a:prstGeom>
          <a:solidFill>
            <a:srgbClr val="2E579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6" name="Rectangle 5"/>
          <p:cNvSpPr/>
          <p:nvPr userDrawn="1"/>
        </p:nvSpPr>
        <p:spPr>
          <a:xfrm>
            <a:off x="0" y="0"/>
            <a:ext cx="12188825" cy="1762560"/>
          </a:xfrm>
          <a:prstGeom prst="rect">
            <a:avLst/>
          </a:prstGeom>
          <a:solidFill>
            <a:srgbClr val="2E579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2" name="Title 1"/>
          <p:cNvSpPr>
            <a:spLocks noGrp="1"/>
          </p:cNvSpPr>
          <p:nvPr>
            <p:ph type="title" hasCustomPrompt="1"/>
          </p:nvPr>
        </p:nvSpPr>
        <p:spPr>
          <a:xfrm>
            <a:off x="962833" y="2616202"/>
            <a:ext cx="10360501" cy="1612900"/>
          </a:xfrm>
        </p:spPr>
        <p:txBody>
          <a:bodyPr anchor="ctr" anchorCtr="1"/>
          <a:lstStyle>
            <a:lvl1pPr algn="ctr">
              <a:defRPr sz="4800" b="1" cap="all">
                <a:solidFill>
                  <a:schemeClr val="bg1"/>
                </a:solidFill>
              </a:defRPr>
            </a:lvl1pPr>
          </a:lstStyle>
          <a:p>
            <a:r>
              <a:rPr lang="en-US" dirty="0" smtClean="0"/>
              <a:t>Click to add </a:t>
            </a:r>
            <a:br>
              <a:rPr lang="en-US" dirty="0" smtClean="0"/>
            </a:br>
            <a:r>
              <a:rPr lang="en-US" dirty="0" smtClean="0"/>
              <a:t>Divider title</a:t>
            </a:r>
            <a:endParaRPr lang="en-US" dirty="0"/>
          </a:p>
        </p:txBody>
      </p:sp>
      <p:sp>
        <p:nvSpPr>
          <p:cNvPr id="3" name="Text Placeholder 2"/>
          <p:cNvSpPr>
            <a:spLocks noGrp="1"/>
          </p:cNvSpPr>
          <p:nvPr>
            <p:ph type="body" idx="1" hasCustomPrompt="1"/>
          </p:nvPr>
        </p:nvSpPr>
        <p:spPr>
          <a:xfrm>
            <a:off x="962833" y="2171702"/>
            <a:ext cx="10360501" cy="444500"/>
          </a:xfrm>
        </p:spPr>
        <p:txBody>
          <a:bodyPr anchor="b"/>
          <a:lstStyle>
            <a:lvl1pPr marL="0" indent="0" algn="ctr">
              <a:buNone/>
              <a:defRPr sz="2100">
                <a:solidFill>
                  <a:schemeClr val="bg1"/>
                </a:solidFill>
              </a:defRPr>
            </a:lvl1pPr>
            <a:lvl2pPr marL="609468" indent="0">
              <a:buNone/>
              <a:defRPr sz="2400"/>
            </a:lvl2pPr>
            <a:lvl3pPr marL="1218936" indent="0">
              <a:buNone/>
              <a:defRPr sz="2100"/>
            </a:lvl3pPr>
            <a:lvl4pPr marL="1828404" indent="0">
              <a:buNone/>
              <a:defRPr sz="1900"/>
            </a:lvl4pPr>
            <a:lvl5pPr marL="2437872" indent="0">
              <a:buNone/>
              <a:defRPr sz="1900"/>
            </a:lvl5pPr>
            <a:lvl6pPr marL="3047340" indent="0">
              <a:buNone/>
              <a:defRPr sz="1900"/>
            </a:lvl6pPr>
            <a:lvl7pPr marL="3656808" indent="0">
              <a:buNone/>
              <a:defRPr sz="1900"/>
            </a:lvl7pPr>
            <a:lvl8pPr marL="4266275" indent="0">
              <a:buNone/>
              <a:defRPr sz="1900"/>
            </a:lvl8pPr>
            <a:lvl9pPr marL="4875744" indent="0">
              <a:buNone/>
              <a:defRPr sz="1900"/>
            </a:lvl9pPr>
          </a:lstStyle>
          <a:p>
            <a:r>
              <a:rPr lang="en-US" dirty="0" smtClean="0"/>
              <a:t>Click to add optional subtitle or running header</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Quote 01">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1F3B62"/>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2" name="Title 1"/>
          <p:cNvSpPr>
            <a:spLocks noGrp="1"/>
          </p:cNvSpPr>
          <p:nvPr>
            <p:ph type="title" hasCustomPrompt="1"/>
          </p:nvPr>
        </p:nvSpPr>
        <p:spPr>
          <a:xfrm>
            <a:off x="0" y="1828802"/>
            <a:ext cx="12188825" cy="2832100"/>
          </a:xfrm>
        </p:spPr>
        <p:txBody>
          <a:bodyPr anchor="ctr" anchorCtr="1"/>
          <a:lstStyle>
            <a:lvl1pPr algn="ctr">
              <a:defRPr sz="4300" b="1" i="1" cap="none" baseline="0">
                <a:solidFill>
                  <a:schemeClr val="bg1"/>
                </a:solidFill>
              </a:defRPr>
            </a:lvl1pPr>
          </a:lstStyle>
          <a:p>
            <a:r>
              <a:rPr lang="en-US" dirty="0" smtClean="0"/>
              <a:t>Click to add quote</a:t>
            </a:r>
            <a:endParaRPr lang="en-US" dirty="0"/>
          </a:p>
        </p:txBody>
      </p:sp>
      <p:sp>
        <p:nvSpPr>
          <p:cNvPr id="3" name="Text Placeholder 2"/>
          <p:cNvSpPr>
            <a:spLocks noGrp="1"/>
          </p:cNvSpPr>
          <p:nvPr>
            <p:ph type="body" idx="1" hasCustomPrompt="1"/>
          </p:nvPr>
        </p:nvSpPr>
        <p:spPr>
          <a:xfrm>
            <a:off x="962833" y="4699002"/>
            <a:ext cx="10360501" cy="444500"/>
          </a:xfrm>
        </p:spPr>
        <p:txBody>
          <a:bodyPr anchor="b"/>
          <a:lstStyle>
            <a:lvl1pPr marL="0" indent="0" algn="r">
              <a:buNone/>
              <a:defRPr sz="2100" i="1" baseline="0">
                <a:solidFill>
                  <a:schemeClr val="bg1"/>
                </a:solidFill>
              </a:defRPr>
            </a:lvl1pPr>
            <a:lvl2pPr marL="609468" indent="0">
              <a:buNone/>
              <a:defRPr sz="2400"/>
            </a:lvl2pPr>
            <a:lvl3pPr marL="1218936" indent="0">
              <a:buNone/>
              <a:defRPr sz="2100"/>
            </a:lvl3pPr>
            <a:lvl4pPr marL="1828404" indent="0">
              <a:buNone/>
              <a:defRPr sz="1900"/>
            </a:lvl4pPr>
            <a:lvl5pPr marL="2437872" indent="0">
              <a:buNone/>
              <a:defRPr sz="1900"/>
            </a:lvl5pPr>
            <a:lvl6pPr marL="3047340" indent="0">
              <a:buNone/>
              <a:defRPr sz="1900"/>
            </a:lvl6pPr>
            <a:lvl7pPr marL="3656808" indent="0">
              <a:buNone/>
              <a:defRPr sz="1900"/>
            </a:lvl7pPr>
            <a:lvl8pPr marL="4266275" indent="0">
              <a:buNone/>
              <a:defRPr sz="1900"/>
            </a:lvl8pPr>
            <a:lvl9pPr marL="4875744" indent="0">
              <a:buNone/>
              <a:defRPr sz="1900"/>
            </a:lvl9pPr>
          </a:lstStyle>
          <a:p>
            <a:pPr lvl="0"/>
            <a:r>
              <a:rPr lang="en-US" dirty="0" smtClean="0"/>
              <a:t>Click to add author name</a:t>
            </a: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no top rule">
    <p:spTree>
      <p:nvGrpSpPr>
        <p:cNvPr id="1" name=""/>
        <p:cNvGrpSpPr/>
        <p:nvPr/>
      </p:nvGrpSpPr>
      <p:grpSpPr>
        <a:xfrm>
          <a:off x="0" y="0"/>
          <a:ext cx="0" cy="0"/>
          <a:chOff x="0" y="0"/>
          <a:chExt cx="0" cy="0"/>
        </a:xfrm>
      </p:grpSpPr>
      <p:sp>
        <p:nvSpPr>
          <p:cNvPr id="8" name="Rectangle 7"/>
          <p:cNvSpPr/>
          <p:nvPr userDrawn="1"/>
        </p:nvSpPr>
        <p:spPr>
          <a:xfrm>
            <a:off x="0" y="1066800"/>
            <a:ext cx="12188825"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anchor="ctr"/>
          <a:lstStyle/>
          <a:p>
            <a:pPr algn="ctr">
              <a:defRPr/>
            </a:pP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Slide Number Placeholder 6"/>
          <p:cNvSpPr>
            <a:spLocks noGrp="1"/>
          </p:cNvSpPr>
          <p:nvPr>
            <p:ph type="sldNum" sz="quarter" idx="11"/>
          </p:nvPr>
        </p:nvSpPr>
        <p:spPr/>
        <p:txBody>
          <a:bodyPr/>
          <a:lstStyle/>
          <a:p>
            <a:fld id="{B8EE6C0D-8D49-4EF2-B5AB-91C9339EB8BA}" type="slidenum">
              <a:rPr lang="en-US" smtClean="0"/>
              <a:pPr/>
              <a:t>‹#›</a:t>
            </a:fld>
            <a:endParaRPr lang="en-US" dirty="0"/>
          </a:p>
        </p:txBody>
      </p:sp>
    </p:spTree>
    <p:extLst>
      <p:ext uri="{BB962C8B-B14F-4D97-AF65-F5344CB8AC3E}">
        <p14:creationId xmlns:p14="http://schemas.microsoft.com/office/powerpoint/2010/main" val="169755945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losing-End">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1F3B62"/>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6" name="Rectangle 5"/>
          <p:cNvSpPr/>
          <p:nvPr userDrawn="1"/>
        </p:nvSpPr>
        <p:spPr>
          <a:xfrm>
            <a:off x="0" y="5088960"/>
            <a:ext cx="12188825" cy="1769040"/>
          </a:xfrm>
          <a:prstGeom prst="rect">
            <a:avLst/>
          </a:prstGeom>
          <a:solidFill>
            <a:srgbClr val="2E579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7" name="Rectangle 6"/>
          <p:cNvSpPr/>
          <p:nvPr userDrawn="1"/>
        </p:nvSpPr>
        <p:spPr>
          <a:xfrm>
            <a:off x="0" y="0"/>
            <a:ext cx="12188825" cy="1762560"/>
          </a:xfrm>
          <a:prstGeom prst="rect">
            <a:avLst/>
          </a:prstGeom>
          <a:solidFill>
            <a:srgbClr val="2E5790"/>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12" name="Text Box 22"/>
          <p:cNvSpPr txBox="1">
            <a:spLocks noChangeArrowheads="1"/>
          </p:cNvSpPr>
          <p:nvPr/>
        </p:nvSpPr>
        <p:spPr bwMode="auto">
          <a:xfrm>
            <a:off x="8990012" y="6245423"/>
            <a:ext cx="3198813" cy="307777"/>
          </a:xfrm>
          <a:prstGeom prst="rect">
            <a:avLst/>
          </a:prstGeom>
          <a:noFill/>
          <a:ln w="9525">
            <a:noFill/>
            <a:miter lim="800000"/>
            <a:headEnd/>
            <a:tailEnd/>
          </a:ln>
          <a:effectLst/>
        </p:spPr>
        <p:txBody>
          <a:bodyPr wrap="square" lIns="0" tIns="0" rIns="0" bIns="0">
            <a:spAutoFit/>
          </a:bodyPr>
          <a:lstStyle/>
          <a:p>
            <a:pPr algn="ctr">
              <a:spcBef>
                <a:spcPct val="50000"/>
              </a:spcBef>
              <a:defRPr/>
            </a:pPr>
            <a:r>
              <a:rPr lang="en-US" sz="2000" b="0" spc="0" dirty="0" smtClean="0">
                <a:solidFill>
                  <a:schemeClr val="bg1"/>
                </a:solidFill>
                <a:latin typeface="Arial"/>
                <a:cs typeface="Arial"/>
              </a:rPr>
              <a:t>www.mentor.com</a:t>
            </a:r>
            <a:endParaRPr lang="en-US" sz="2000" b="0" spc="0" dirty="0">
              <a:solidFill>
                <a:schemeClr val="bg1"/>
              </a:solidFill>
              <a:latin typeface="Arial"/>
              <a:cs typeface="Arial"/>
            </a:endParaRPr>
          </a:p>
        </p:txBody>
      </p:sp>
      <p:pic>
        <p:nvPicPr>
          <p:cNvPr id="13" name="Picture 12" descr="Mentor-ASB-Logo-White-Hire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7412" y="2438400"/>
            <a:ext cx="5334000" cy="1518412"/>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userDrawn="1">
            <p:ph type="body" idx="1"/>
          </p:nvPr>
        </p:nvSpPr>
        <p:spPr bwMode="auto">
          <a:xfrm>
            <a:off x="0" y="1193803"/>
            <a:ext cx="12188825" cy="5034004"/>
          </a:xfrm>
          <a:prstGeom prst="rect">
            <a:avLst/>
          </a:prstGeom>
          <a:noFill/>
          <a:ln w="9525">
            <a:noFill/>
            <a:miter lim="800000"/>
            <a:headEnd/>
            <a:tailEnd/>
          </a:ln>
        </p:spPr>
        <p:txBody>
          <a:bodyPr vert="horz" wrap="square" lIns="609468" tIns="60947" rIns="609468" bIns="6094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2"/>
          <p:cNvSpPr>
            <a:spLocks noGrp="1" noChangeArrowheads="1"/>
          </p:cNvSpPr>
          <p:nvPr userDrawn="1">
            <p:ph type="title"/>
          </p:nvPr>
        </p:nvSpPr>
        <p:spPr bwMode="auto">
          <a:xfrm>
            <a:off x="0" y="-1"/>
            <a:ext cx="12188825" cy="1131329"/>
          </a:xfrm>
          <a:prstGeom prst="rect">
            <a:avLst/>
          </a:prstGeom>
          <a:noFill/>
          <a:ln w="9525">
            <a:noFill/>
            <a:miter lim="800000"/>
            <a:headEnd/>
            <a:tailEnd/>
          </a:ln>
        </p:spPr>
        <p:txBody>
          <a:bodyPr vert="horz" wrap="square" lIns="609468" tIns="60947" rIns="609468" bIns="60947" numCol="1" anchor="b" anchorCtr="0" compatLnSpc="1">
            <a:prstTxWarp prst="textNoShape">
              <a:avLst/>
            </a:prstTxWarp>
          </a:bodyPr>
          <a:lstStyle/>
          <a:p>
            <a:pPr lvl="0"/>
            <a:r>
              <a:rPr lang="en-US" dirty="0" smtClean="0"/>
              <a:t>Click to edit Master title style</a:t>
            </a:r>
          </a:p>
        </p:txBody>
      </p:sp>
      <p:sp>
        <p:nvSpPr>
          <p:cNvPr id="2" name="Footer Placeholder 1"/>
          <p:cNvSpPr>
            <a:spLocks noGrp="1"/>
          </p:cNvSpPr>
          <p:nvPr userDrawn="1">
            <p:ph type="ftr" sz="quarter" idx="3"/>
          </p:nvPr>
        </p:nvSpPr>
        <p:spPr>
          <a:xfrm>
            <a:off x="514471" y="6627283"/>
            <a:ext cx="6949440" cy="228600"/>
          </a:xfrm>
          <a:prstGeom prst="rect">
            <a:avLst/>
          </a:prstGeom>
          <a:noFill/>
        </p:spPr>
        <p:txBody>
          <a:bodyPr vert="horz" lIns="91440" tIns="45720" rIns="91440" bIns="45720" rtlCol="0" anchor="ctr"/>
          <a:lstStyle>
            <a:lvl1pPr algn="l">
              <a:defRPr sz="1100">
                <a:solidFill>
                  <a:schemeClr val="tx2"/>
                </a:solidFill>
              </a:defRPr>
            </a:lvl1pPr>
          </a:lstStyle>
          <a:p>
            <a:endParaRPr lang="en-US" dirty="0"/>
          </a:p>
        </p:txBody>
      </p:sp>
      <p:sp>
        <p:nvSpPr>
          <p:cNvPr id="3" name="Slide Number Placeholder 2"/>
          <p:cNvSpPr>
            <a:spLocks noGrp="1"/>
          </p:cNvSpPr>
          <p:nvPr userDrawn="1">
            <p:ph type="sldNum" sz="quarter" idx="4"/>
          </p:nvPr>
        </p:nvSpPr>
        <p:spPr>
          <a:xfrm>
            <a:off x="0" y="6627283"/>
            <a:ext cx="512064" cy="228600"/>
          </a:xfrm>
          <a:prstGeom prst="rect">
            <a:avLst/>
          </a:prstGeom>
          <a:noFill/>
        </p:spPr>
        <p:txBody>
          <a:bodyPr vert="horz" lIns="118872" tIns="64008" rIns="118872" bIns="64008" rtlCol="0" anchor="ctr"/>
          <a:lstStyle>
            <a:lvl1pPr algn="ctr">
              <a:defRPr sz="1100">
                <a:solidFill>
                  <a:schemeClr val="tx2"/>
                </a:solidFill>
              </a:defRPr>
            </a:lvl1pPr>
          </a:lstStyle>
          <a:p>
            <a:fld id="{B8EE6C0D-8D49-4EF2-B5AB-91C9339EB8BA}" type="slidenum">
              <a:rPr lang="en-US" smtClean="0"/>
              <a:pPr/>
              <a:t>‹#›</a:t>
            </a:fld>
            <a:endParaRPr lang="en-US" dirty="0"/>
          </a:p>
        </p:txBody>
      </p:sp>
      <p:sp>
        <p:nvSpPr>
          <p:cNvPr id="24" name="Text Box 24"/>
          <p:cNvSpPr txBox="1">
            <a:spLocks noChangeArrowheads="1"/>
          </p:cNvSpPr>
          <p:nvPr userDrawn="1"/>
        </p:nvSpPr>
        <p:spPr bwMode="auto">
          <a:xfrm>
            <a:off x="7557894" y="6400800"/>
            <a:ext cx="3032318" cy="230832"/>
          </a:xfrm>
          <a:prstGeom prst="rect">
            <a:avLst/>
          </a:prstGeom>
          <a:noFill/>
          <a:ln w="9525">
            <a:noFill/>
            <a:miter lim="800000"/>
            <a:headEnd/>
            <a:tailEnd/>
          </a:ln>
          <a:effectLst/>
        </p:spPr>
        <p:txBody>
          <a:bodyPr>
            <a:spAutoFit/>
          </a:bodyPr>
          <a:lstStyle/>
          <a:p>
            <a:pPr>
              <a:spcBef>
                <a:spcPct val="50000"/>
              </a:spcBef>
              <a:defRPr/>
            </a:pPr>
            <a:r>
              <a:rPr lang="en-US" sz="900" dirty="0" smtClean="0">
                <a:solidFill>
                  <a:schemeClr val="tx2"/>
                </a:solidFill>
              </a:rPr>
              <a:t>© Mentor </a:t>
            </a:r>
            <a:r>
              <a:rPr lang="en-US" sz="900" dirty="0">
                <a:solidFill>
                  <a:schemeClr val="tx2"/>
                </a:solidFill>
              </a:rPr>
              <a:t>Graphics Corp. </a:t>
            </a:r>
            <a:r>
              <a:rPr lang="en-US" sz="900" dirty="0" smtClean="0">
                <a:solidFill>
                  <a:schemeClr val="tx2"/>
                </a:solidFill>
              </a:rPr>
              <a:t>   Company </a:t>
            </a:r>
            <a:r>
              <a:rPr lang="en-US" sz="900" dirty="0">
                <a:solidFill>
                  <a:schemeClr val="tx2"/>
                </a:solidFill>
              </a:rPr>
              <a:t>Confidential</a:t>
            </a:r>
          </a:p>
        </p:txBody>
      </p:sp>
      <p:pic>
        <p:nvPicPr>
          <p:cNvPr id="13" name="Picture 12" descr="Mentor-ASB-Logo-Black-Hires.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87915" y="6467475"/>
            <a:ext cx="965972" cy="274980"/>
          </a:xfrm>
          <a:prstGeom prst="rect">
            <a:avLst/>
          </a:prstGeom>
        </p:spPr>
      </p:pic>
      <p:sp>
        <p:nvSpPr>
          <p:cNvPr id="4" name="Rectangle 3"/>
          <p:cNvSpPr/>
          <p:nvPr userDrawn="1"/>
        </p:nvSpPr>
        <p:spPr>
          <a:xfrm>
            <a:off x="0" y="1131977"/>
            <a:ext cx="12188825" cy="54055"/>
          </a:xfrm>
          <a:prstGeom prst="rect">
            <a:avLst/>
          </a:prstGeom>
          <a:solidFill>
            <a:srgbClr val="3769AC"/>
          </a:solidFill>
          <a:ln w="9525" cap="flat" cmpd="sng" algn="ctr">
            <a:solidFill>
              <a:srgbClr val="3769A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12" name="Rectangle 11"/>
          <p:cNvSpPr/>
          <p:nvPr userDrawn="1"/>
        </p:nvSpPr>
        <p:spPr>
          <a:xfrm>
            <a:off x="7632932" y="6403822"/>
            <a:ext cx="4555893" cy="18288"/>
          </a:xfrm>
          <a:prstGeom prst="rect">
            <a:avLst/>
          </a:prstGeom>
          <a:solidFill>
            <a:srgbClr val="3769AC"/>
          </a:solidFill>
          <a:ln w="9525" cap="flat" cmpd="sng" algn="ctr">
            <a:solidFill>
              <a:srgbClr val="3769A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Tree>
  </p:cSld>
  <p:clrMap bg1="lt1" tx1="dk1" bg2="lt2" tx2="dk2" accent1="accent1" accent2="accent2" accent3="accent3" accent4="accent4" accent5="accent5" accent6="accent6" hlink="hlink" folHlink="folHlink"/>
  <p:sldLayoutIdLst>
    <p:sldLayoutId id="2147483724" r:id="rId1"/>
    <p:sldLayoutId id="2147483739" r:id="rId2"/>
    <p:sldLayoutId id="2147483746" r:id="rId3"/>
    <p:sldLayoutId id="2147483747" r:id="rId4"/>
    <p:sldLayoutId id="2147483748" r:id="rId5"/>
    <p:sldLayoutId id="2147483726" r:id="rId6"/>
    <p:sldLayoutId id="2147483737" r:id="rId7"/>
    <p:sldLayoutId id="2147483749" r:id="rId8"/>
    <p:sldLayoutId id="2147483738" r:id="rId9"/>
    <p:sldLayoutId id="2147483750" r:id="rId10"/>
    <p:sldLayoutId id="2147483751" r:id="rId11"/>
  </p:sldLayoutIdLst>
  <p:transition>
    <p:fade/>
  </p:transition>
  <p:timing>
    <p:tnLst>
      <p:par>
        <p:cTn id="1" dur="indefinite" restart="never" nodeType="tmRoot"/>
      </p:par>
    </p:tnLst>
  </p:timing>
  <p:hf hdr="0" dt="0"/>
  <p:txStyles>
    <p:titleStyle>
      <a:lvl1pPr algn="l" rtl="0" eaLnBrk="1" fontAlgn="base" hangingPunct="1">
        <a:spcBef>
          <a:spcPct val="0"/>
        </a:spcBef>
        <a:spcAft>
          <a:spcPct val="0"/>
        </a:spcAft>
        <a:defRPr sz="3400" b="1">
          <a:solidFill>
            <a:schemeClr val="tx2"/>
          </a:solidFill>
          <a:latin typeface="+mj-lt"/>
          <a:ea typeface="ＭＳ Ｐゴシック" pitchFamily="-112" charset="-128"/>
          <a:cs typeface="+mj-cs"/>
        </a:defRPr>
      </a:lvl1pPr>
      <a:lvl2pPr algn="l" rtl="0" eaLnBrk="1" fontAlgn="base" hangingPunct="1">
        <a:spcBef>
          <a:spcPct val="0"/>
        </a:spcBef>
        <a:spcAft>
          <a:spcPct val="0"/>
        </a:spcAft>
        <a:defRPr sz="4300" b="1">
          <a:solidFill>
            <a:schemeClr val="tx2"/>
          </a:solidFill>
          <a:latin typeface="Tahoma" pitchFamily="-112" charset="0"/>
          <a:ea typeface="ＭＳ Ｐゴシック" pitchFamily="-112" charset="-128"/>
        </a:defRPr>
      </a:lvl2pPr>
      <a:lvl3pPr algn="l" rtl="0" eaLnBrk="1" fontAlgn="base" hangingPunct="1">
        <a:spcBef>
          <a:spcPct val="0"/>
        </a:spcBef>
        <a:spcAft>
          <a:spcPct val="0"/>
        </a:spcAft>
        <a:defRPr sz="4300" b="1">
          <a:solidFill>
            <a:schemeClr val="tx2"/>
          </a:solidFill>
          <a:latin typeface="Tahoma" pitchFamily="-112" charset="0"/>
          <a:ea typeface="ＭＳ Ｐゴシック" pitchFamily="-112" charset="-128"/>
        </a:defRPr>
      </a:lvl3pPr>
      <a:lvl4pPr algn="l" rtl="0" eaLnBrk="1" fontAlgn="base" hangingPunct="1">
        <a:spcBef>
          <a:spcPct val="0"/>
        </a:spcBef>
        <a:spcAft>
          <a:spcPct val="0"/>
        </a:spcAft>
        <a:defRPr sz="4300" b="1">
          <a:solidFill>
            <a:schemeClr val="tx2"/>
          </a:solidFill>
          <a:latin typeface="Tahoma" pitchFamily="-112" charset="0"/>
          <a:ea typeface="ＭＳ Ｐゴシック" pitchFamily="-112" charset="-128"/>
        </a:defRPr>
      </a:lvl4pPr>
      <a:lvl5pPr algn="l" rtl="0" eaLnBrk="1" fontAlgn="base" hangingPunct="1">
        <a:spcBef>
          <a:spcPct val="0"/>
        </a:spcBef>
        <a:spcAft>
          <a:spcPct val="0"/>
        </a:spcAft>
        <a:defRPr sz="4300" b="1">
          <a:solidFill>
            <a:schemeClr val="tx2"/>
          </a:solidFill>
          <a:latin typeface="Tahoma" pitchFamily="-112" charset="0"/>
          <a:ea typeface="ＭＳ Ｐゴシック" pitchFamily="-112" charset="-128"/>
        </a:defRPr>
      </a:lvl5pPr>
      <a:lvl6pPr marL="609468" algn="l" rtl="0" eaLnBrk="1" fontAlgn="base" hangingPunct="1">
        <a:spcBef>
          <a:spcPct val="0"/>
        </a:spcBef>
        <a:spcAft>
          <a:spcPct val="0"/>
        </a:spcAft>
        <a:defRPr sz="4300" b="1">
          <a:solidFill>
            <a:schemeClr val="tx2"/>
          </a:solidFill>
          <a:latin typeface="Tahoma" pitchFamily="-112" charset="0"/>
        </a:defRPr>
      </a:lvl6pPr>
      <a:lvl7pPr marL="1218936" algn="l" rtl="0" eaLnBrk="1" fontAlgn="base" hangingPunct="1">
        <a:spcBef>
          <a:spcPct val="0"/>
        </a:spcBef>
        <a:spcAft>
          <a:spcPct val="0"/>
        </a:spcAft>
        <a:defRPr sz="4300" b="1">
          <a:solidFill>
            <a:schemeClr val="tx2"/>
          </a:solidFill>
          <a:latin typeface="Tahoma" pitchFamily="-112" charset="0"/>
        </a:defRPr>
      </a:lvl7pPr>
      <a:lvl8pPr marL="1828404" algn="l" rtl="0" eaLnBrk="1" fontAlgn="base" hangingPunct="1">
        <a:spcBef>
          <a:spcPct val="0"/>
        </a:spcBef>
        <a:spcAft>
          <a:spcPct val="0"/>
        </a:spcAft>
        <a:defRPr sz="4300" b="1">
          <a:solidFill>
            <a:schemeClr val="tx2"/>
          </a:solidFill>
          <a:latin typeface="Tahoma" pitchFamily="-112" charset="0"/>
        </a:defRPr>
      </a:lvl8pPr>
      <a:lvl9pPr marL="2437872" algn="l" rtl="0" eaLnBrk="1" fontAlgn="base" hangingPunct="1">
        <a:spcBef>
          <a:spcPct val="0"/>
        </a:spcBef>
        <a:spcAft>
          <a:spcPct val="0"/>
        </a:spcAft>
        <a:defRPr sz="4300" b="1">
          <a:solidFill>
            <a:schemeClr val="tx2"/>
          </a:solidFill>
          <a:latin typeface="Tahoma" pitchFamily="-112" charset="0"/>
        </a:defRPr>
      </a:lvl9pPr>
    </p:titleStyle>
    <p:bodyStyle>
      <a:lvl1pPr marL="347472" indent="-347472" algn="l" rtl="0" eaLnBrk="1" fontAlgn="base" hangingPunct="1">
        <a:spcBef>
          <a:spcPct val="30000"/>
        </a:spcBef>
        <a:spcAft>
          <a:spcPct val="0"/>
        </a:spcAft>
        <a:buClr>
          <a:srgbClr val="3769AC"/>
        </a:buClr>
        <a:buSzPct val="80000"/>
        <a:buFont typeface="Wingdings" pitchFamily="-112" charset="2"/>
        <a:buChar char="n"/>
        <a:defRPr sz="2800">
          <a:solidFill>
            <a:schemeClr val="tx2"/>
          </a:solidFill>
          <a:latin typeface="+mn-lt"/>
          <a:ea typeface="ＭＳ Ｐゴシック" pitchFamily="-112" charset="-128"/>
          <a:cs typeface="+mn-cs"/>
        </a:defRPr>
      </a:lvl1pPr>
      <a:lvl2pPr marL="800100" indent="-420688" algn="l" rtl="0" eaLnBrk="1" fontAlgn="base" hangingPunct="1">
        <a:spcBef>
          <a:spcPts val="0"/>
        </a:spcBef>
        <a:spcAft>
          <a:spcPct val="0"/>
        </a:spcAft>
        <a:buClr>
          <a:schemeClr val="bg2"/>
        </a:buClr>
        <a:buFont typeface="Tahoma" pitchFamily="-112" charset="0"/>
        <a:buChar char="—"/>
        <a:defRPr sz="2400">
          <a:solidFill>
            <a:schemeClr val="bg2"/>
          </a:solidFill>
          <a:latin typeface="+mn-lt"/>
          <a:ea typeface="ＭＳ Ｐゴシック" pitchFamily="-112" charset="-128"/>
        </a:defRPr>
      </a:lvl2pPr>
      <a:lvl3pPr marL="1089025" indent="-230188" algn="l" rtl="0" eaLnBrk="1" fontAlgn="base" hangingPunct="1">
        <a:spcBef>
          <a:spcPts val="0"/>
        </a:spcBef>
        <a:spcAft>
          <a:spcPct val="0"/>
        </a:spcAft>
        <a:buClr>
          <a:schemeClr val="bg2"/>
        </a:buClr>
        <a:buFont typeface="Tahoma" pitchFamily="-112" charset="0"/>
        <a:buChar char="–"/>
        <a:defRPr sz="2000">
          <a:solidFill>
            <a:schemeClr val="bg2"/>
          </a:solidFill>
          <a:latin typeface="+mn-lt"/>
          <a:ea typeface="ＭＳ Ｐゴシック" pitchFamily="-112" charset="-128"/>
        </a:defRPr>
      </a:lvl3pPr>
      <a:lvl4pPr marL="1373188" indent="-212725" algn="l" rtl="0" eaLnBrk="1" fontAlgn="base" hangingPunct="1">
        <a:spcBef>
          <a:spcPts val="0"/>
        </a:spcBef>
        <a:spcAft>
          <a:spcPct val="0"/>
        </a:spcAft>
        <a:buClr>
          <a:schemeClr val="bg2"/>
        </a:buClr>
        <a:buFont typeface="Tahoma" pitchFamily="-112" charset="0"/>
        <a:buChar char="–"/>
        <a:defRPr sz="1800">
          <a:solidFill>
            <a:schemeClr val="bg2"/>
          </a:solidFill>
          <a:latin typeface="+mn-lt"/>
          <a:ea typeface="ＭＳ Ｐゴシック" pitchFamily="-112" charset="-128"/>
        </a:defRPr>
      </a:lvl4pPr>
      <a:lvl5pPr marL="1598613" indent="-153988" algn="l" rtl="0" eaLnBrk="1" fontAlgn="base" hangingPunct="1">
        <a:spcBef>
          <a:spcPts val="0"/>
        </a:spcBef>
        <a:spcAft>
          <a:spcPct val="0"/>
        </a:spcAft>
        <a:buClr>
          <a:schemeClr val="bg2"/>
        </a:buClr>
        <a:buFont typeface="Arial" pitchFamily="34" charset="0"/>
        <a:buChar char="•"/>
        <a:defRPr sz="1800">
          <a:solidFill>
            <a:schemeClr val="bg2"/>
          </a:solidFill>
          <a:latin typeface="+mn-lt"/>
          <a:ea typeface="ＭＳ Ｐゴシック" pitchFamily="-112" charset="-128"/>
        </a:defRPr>
      </a:lvl5pPr>
      <a:lvl6pPr marL="3352073" indent="-304735" algn="l" rtl="0" eaLnBrk="1" fontAlgn="base" hangingPunct="1">
        <a:spcBef>
          <a:spcPct val="30000"/>
        </a:spcBef>
        <a:spcAft>
          <a:spcPct val="0"/>
        </a:spcAft>
        <a:buClr>
          <a:schemeClr val="bg2"/>
        </a:buClr>
        <a:buFont typeface="Tahoma" pitchFamily="-112" charset="0"/>
        <a:defRPr sz="2100">
          <a:solidFill>
            <a:schemeClr val="bg2"/>
          </a:solidFill>
          <a:latin typeface="+mn-lt"/>
          <a:ea typeface="ＭＳ Ｐゴシック" pitchFamily="-112" charset="-128"/>
        </a:defRPr>
      </a:lvl6pPr>
      <a:lvl7pPr marL="3961541" indent="-304735" algn="l" rtl="0" eaLnBrk="1" fontAlgn="base" hangingPunct="1">
        <a:spcBef>
          <a:spcPct val="30000"/>
        </a:spcBef>
        <a:spcAft>
          <a:spcPct val="0"/>
        </a:spcAft>
        <a:buClr>
          <a:schemeClr val="bg2"/>
        </a:buClr>
        <a:buFont typeface="Tahoma" pitchFamily="-112" charset="0"/>
        <a:defRPr sz="2100">
          <a:solidFill>
            <a:schemeClr val="bg2"/>
          </a:solidFill>
          <a:latin typeface="+mn-lt"/>
          <a:ea typeface="ＭＳ Ｐゴシック" pitchFamily="-112" charset="-128"/>
        </a:defRPr>
      </a:lvl7pPr>
      <a:lvl8pPr marL="4571009" indent="-304735" algn="l" rtl="0" eaLnBrk="1" fontAlgn="base" hangingPunct="1">
        <a:spcBef>
          <a:spcPct val="30000"/>
        </a:spcBef>
        <a:spcAft>
          <a:spcPct val="0"/>
        </a:spcAft>
        <a:buClr>
          <a:schemeClr val="bg2"/>
        </a:buClr>
        <a:buFont typeface="Tahoma" pitchFamily="-112" charset="0"/>
        <a:defRPr sz="2100">
          <a:solidFill>
            <a:schemeClr val="bg2"/>
          </a:solidFill>
          <a:latin typeface="+mn-lt"/>
          <a:ea typeface="ＭＳ Ｐゴシック" pitchFamily="-112" charset="-128"/>
        </a:defRPr>
      </a:lvl8pPr>
      <a:lvl9pPr marL="5180477" indent="-304735" algn="l" rtl="0" eaLnBrk="1" fontAlgn="base" hangingPunct="1">
        <a:spcBef>
          <a:spcPct val="30000"/>
        </a:spcBef>
        <a:spcAft>
          <a:spcPct val="0"/>
        </a:spcAft>
        <a:buClr>
          <a:schemeClr val="bg2"/>
        </a:buClr>
        <a:buFont typeface="Tahoma" pitchFamily="-112" charset="0"/>
        <a:defRPr sz="2100">
          <a:solidFill>
            <a:schemeClr val="bg2"/>
          </a:solidFill>
          <a:latin typeface="+mn-lt"/>
          <a:ea typeface="ＭＳ Ｐゴシック" pitchFamily="-112" charset="-128"/>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ubTitle" sz="quarter" idx="1"/>
          </p:nvPr>
        </p:nvSpPr>
        <p:spPr/>
        <p:txBody>
          <a:bodyPr/>
          <a:lstStyle/>
          <a:p>
            <a:r>
              <a:rPr lang="en-US" sz="3000" dirty="0" smtClean="0"/>
              <a:t>Stuart Swan</a:t>
            </a:r>
          </a:p>
          <a:p>
            <a:r>
              <a:rPr lang="en-US" sz="2400" dirty="0" smtClean="0"/>
              <a:t>HLS IP/Platform Architect</a:t>
            </a:r>
          </a:p>
          <a:p>
            <a:endParaRPr lang="en-US" sz="3000" dirty="0" smtClean="0"/>
          </a:p>
        </p:txBody>
      </p:sp>
      <p:sp>
        <p:nvSpPr>
          <p:cNvPr id="14339" name="Rectangle 3"/>
          <p:cNvSpPr>
            <a:spLocks noGrp="1" noChangeArrowheads="1"/>
          </p:cNvSpPr>
          <p:nvPr>
            <p:ph type="ctrTitle"/>
          </p:nvPr>
        </p:nvSpPr>
        <p:spPr>
          <a:xfrm>
            <a:off x="4494212" y="228600"/>
            <a:ext cx="7413230" cy="2159000"/>
          </a:xfrm>
        </p:spPr>
        <p:txBody>
          <a:bodyPr/>
          <a:lstStyle/>
          <a:p>
            <a:r>
              <a:rPr lang="en-US" sz="2400" dirty="0" smtClean="0"/>
              <a:t>Catapult </a:t>
            </a:r>
            <a:r>
              <a:rPr lang="en-US" sz="2400" dirty="0" err="1" smtClean="0"/>
              <a:t>SystemC</a:t>
            </a:r>
            <a:r>
              <a:rPr lang="en-US" sz="2400" dirty="0" smtClean="0"/>
              <a:t> </a:t>
            </a:r>
            <a:r>
              <a:rPr lang="en-US" sz="2400" dirty="0" err="1" smtClean="0"/>
              <a:t>Matchlib</a:t>
            </a:r>
            <a:r>
              <a:rPr lang="en-US" sz="2400" dirty="0" smtClean="0"/>
              <a:t> Training July 2020</a:t>
            </a:r>
          </a:p>
        </p:txBody>
      </p:sp>
      <p:sp>
        <p:nvSpPr>
          <p:cNvPr id="14341" name="Rectangle 6"/>
          <p:cNvSpPr>
            <a:spLocks noChangeArrowheads="1"/>
          </p:cNvSpPr>
          <p:nvPr/>
        </p:nvSpPr>
        <p:spPr bwMode="auto">
          <a:xfrm>
            <a:off x="4608903" y="3886200"/>
            <a:ext cx="7076290" cy="377825"/>
          </a:xfrm>
          <a:prstGeom prst="rect">
            <a:avLst/>
          </a:prstGeom>
          <a:noFill/>
          <a:ln w="9525">
            <a:noFill/>
            <a:miter lim="800000"/>
            <a:headEnd/>
            <a:tailEnd/>
          </a:ln>
        </p:spPr>
        <p:txBody>
          <a:bodyPr lIns="0" tIns="60947" rIns="0" bIns="60947"/>
          <a:lstStyle/>
          <a:p>
            <a:pPr>
              <a:spcBef>
                <a:spcPct val="30000"/>
              </a:spcBef>
              <a:buClr>
                <a:srgbClr val="428C8A"/>
              </a:buClr>
              <a:buSzPct val="105000"/>
              <a:tabLst>
                <a:tab pos="5180477" algn="l"/>
              </a:tabLst>
            </a:pPr>
            <a:r>
              <a:rPr lang="en-US" sz="1800" dirty="0" smtClean="0">
                <a:solidFill>
                  <a:schemeClr val="tx2"/>
                </a:solidFill>
              </a:rPr>
              <a:t>July 2020</a:t>
            </a:r>
            <a:endParaRPr lang="en-US" sz="1800" dirty="0">
              <a:solidFill>
                <a:schemeClr val="tx2"/>
              </a:solidFill>
            </a:endParaRPr>
          </a:p>
        </p:txBody>
      </p:sp>
      <p:sp>
        <p:nvSpPr>
          <p:cNvPr id="8" name="Text Box 7"/>
          <p:cNvSpPr txBox="1">
            <a:spLocks noChangeArrowheads="1"/>
          </p:cNvSpPr>
          <p:nvPr/>
        </p:nvSpPr>
        <p:spPr bwMode="auto">
          <a:xfrm>
            <a:off x="-7316788" y="6309181"/>
            <a:ext cx="7211721" cy="215444"/>
          </a:xfrm>
          <a:prstGeom prst="rect">
            <a:avLst/>
          </a:prstGeom>
          <a:noFill/>
          <a:ln w="9525">
            <a:noFill/>
            <a:miter lim="800000"/>
            <a:headEnd/>
            <a:tailEnd/>
          </a:ln>
        </p:spPr>
        <p:txBody>
          <a:bodyPr wrap="square" lIns="137160" anchor="b">
            <a:spAutoFit/>
          </a:bodyPr>
          <a:lstStyle/>
          <a:p>
            <a:pPr eaLnBrk="0" hangingPunct="0"/>
            <a:r>
              <a:rPr lang="en-US" sz="800" i="1" dirty="0"/>
              <a:t>Source:  Notes are in Tahoma, regular, 8 point, italic, flush left, </a:t>
            </a:r>
            <a:r>
              <a:rPr lang="en-US" sz="800" i="1" dirty="0" smtClean="0"/>
              <a:t>vertically </a:t>
            </a:r>
            <a:r>
              <a:rPr lang="en-US" sz="800" i="1" dirty="0"/>
              <a:t>aligned from the bottom </a:t>
            </a:r>
            <a:r>
              <a:rPr lang="en-US" sz="800" i="1" dirty="0" smtClean="0"/>
              <a:t>of </a:t>
            </a:r>
            <a:r>
              <a:rPr lang="en-US" sz="800" i="1" dirty="0"/>
              <a:t>text box</a:t>
            </a:r>
            <a:r>
              <a:rPr lang="en-US" sz="800" i="1" dirty="0" smtClean="0"/>
              <a:t>.</a:t>
            </a:r>
            <a:endParaRPr lang="en-US" sz="800" i="1"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“RTL in </a:t>
            </a:r>
            <a:r>
              <a:rPr lang="en-US" sz="2800" dirty="0" err="1" smtClean="0"/>
              <a:t>SystemC</a:t>
            </a:r>
            <a:r>
              <a:rPr lang="en-US" sz="2800" dirty="0" smtClean="0"/>
              <a:t>”: example 04: SC signal level protocols</a:t>
            </a:r>
            <a:endParaRPr lang="en-US" sz="2800" dirty="0"/>
          </a:p>
        </p:txBody>
      </p:sp>
      <p:sp>
        <p:nvSpPr>
          <p:cNvPr id="5" name="Slide Number Placeholder 4"/>
          <p:cNvSpPr>
            <a:spLocks noGrp="1"/>
          </p:cNvSpPr>
          <p:nvPr>
            <p:ph type="sldNum" sz="quarter" idx="11"/>
          </p:nvPr>
        </p:nvSpPr>
        <p:spPr/>
        <p:txBody>
          <a:bodyPr/>
          <a:lstStyle/>
          <a:p>
            <a:fld id="{B8EE6C0D-8D49-4EF2-B5AB-91C9339EB8BA}" type="slidenum">
              <a:rPr lang="en-US" smtClean="0"/>
              <a:pPr/>
              <a:t>10</a:t>
            </a:fld>
            <a:endParaRPr lang="en-US" dirty="0"/>
          </a:p>
        </p:txBody>
      </p:sp>
      <p:pic>
        <p:nvPicPr>
          <p:cNvPr id="3" name="Picture 2"/>
          <p:cNvPicPr>
            <a:picLocks noChangeAspect="1"/>
          </p:cNvPicPr>
          <p:nvPr/>
        </p:nvPicPr>
        <p:blipFill>
          <a:blip r:embed="rId2"/>
          <a:stretch>
            <a:fillRect/>
          </a:stretch>
        </p:blipFill>
        <p:spPr>
          <a:xfrm>
            <a:off x="7085012" y="1341637"/>
            <a:ext cx="3728413" cy="4973687"/>
          </a:xfrm>
          <a:prstGeom prst="rect">
            <a:avLst/>
          </a:prstGeom>
        </p:spPr>
      </p:pic>
      <p:pic>
        <p:nvPicPr>
          <p:cNvPr id="4" name="Picture 3"/>
          <p:cNvPicPr>
            <a:picLocks noChangeAspect="1"/>
          </p:cNvPicPr>
          <p:nvPr/>
        </p:nvPicPr>
        <p:blipFill>
          <a:blip r:embed="rId3"/>
          <a:stretch>
            <a:fillRect/>
          </a:stretch>
        </p:blipFill>
        <p:spPr>
          <a:xfrm>
            <a:off x="379412" y="1341637"/>
            <a:ext cx="5153025" cy="3638550"/>
          </a:xfrm>
          <a:prstGeom prst="rect">
            <a:avLst/>
          </a:prstGeom>
        </p:spPr>
      </p:pic>
      <p:sp>
        <p:nvSpPr>
          <p:cNvPr id="6" name="TextBox 5"/>
          <p:cNvSpPr txBox="1"/>
          <p:nvPr/>
        </p:nvSpPr>
        <p:spPr>
          <a:xfrm>
            <a:off x="1217612" y="5257800"/>
            <a:ext cx="4016292" cy="400110"/>
          </a:xfrm>
          <a:prstGeom prst="rect">
            <a:avLst/>
          </a:prstGeom>
          <a:noFill/>
        </p:spPr>
        <p:txBody>
          <a:bodyPr wrap="none" rtlCol="0">
            <a:spAutoFit/>
          </a:bodyPr>
          <a:lstStyle/>
          <a:p>
            <a:r>
              <a:rPr lang="en-US" sz="2000" dirty="0" smtClean="0">
                <a:solidFill>
                  <a:srgbClr val="FF0000"/>
                </a:solidFill>
              </a:rPr>
              <a:t>Question: What’s the throughput?</a:t>
            </a:r>
            <a:endParaRPr lang="en-US" sz="2000" dirty="0">
              <a:solidFill>
                <a:srgbClr val="FF0000"/>
              </a:solidFill>
            </a:endParaRPr>
          </a:p>
        </p:txBody>
      </p:sp>
    </p:spTree>
    <p:extLst>
      <p:ext uri="{BB962C8B-B14F-4D97-AF65-F5344CB8AC3E}">
        <p14:creationId xmlns:p14="http://schemas.microsoft.com/office/powerpoint/2010/main" val="35913943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“RTL in </a:t>
            </a:r>
            <a:r>
              <a:rPr lang="en-US" dirty="0" err="1" smtClean="0"/>
              <a:t>SystemC</a:t>
            </a:r>
            <a:r>
              <a:rPr lang="en-US" dirty="0" smtClean="0"/>
              <a:t>” Rules</a:t>
            </a:r>
            <a:endParaRPr lang="en-US" dirty="0"/>
          </a:p>
        </p:txBody>
      </p:sp>
      <p:sp>
        <p:nvSpPr>
          <p:cNvPr id="3" name="Content Placeholder 2"/>
          <p:cNvSpPr>
            <a:spLocks noGrp="1"/>
          </p:cNvSpPr>
          <p:nvPr>
            <p:ph idx="1"/>
          </p:nvPr>
        </p:nvSpPr>
        <p:spPr/>
        <p:txBody>
          <a:bodyPr>
            <a:normAutofit lnSpcReduction="10000"/>
          </a:bodyPr>
          <a:lstStyle/>
          <a:p>
            <a:r>
              <a:rPr lang="en-US" dirty="0" smtClean="0"/>
              <a:t>Code up to first wait() in process models the reset state.</a:t>
            </a:r>
          </a:p>
          <a:p>
            <a:pPr lvl="1"/>
            <a:r>
              <a:rPr lang="en-US" dirty="0" smtClean="0"/>
              <a:t>Every </a:t>
            </a:r>
            <a:r>
              <a:rPr lang="en-US" dirty="0" err="1" smtClean="0"/>
              <a:t>sc_out</a:t>
            </a:r>
            <a:r>
              <a:rPr lang="en-US" dirty="0" smtClean="0"/>
              <a:t> should be assigned reset value here.</a:t>
            </a:r>
          </a:p>
          <a:p>
            <a:r>
              <a:rPr lang="en-US" dirty="0" smtClean="0"/>
              <a:t>Clock and reset use </a:t>
            </a:r>
            <a:r>
              <a:rPr lang="en-US" dirty="0" err="1" smtClean="0"/>
              <a:t>sc_in</a:t>
            </a:r>
            <a:r>
              <a:rPr lang="en-US" dirty="0" smtClean="0"/>
              <a:t>&lt;bool&gt;</a:t>
            </a:r>
          </a:p>
          <a:p>
            <a:r>
              <a:rPr lang="en-US" dirty="0" smtClean="0"/>
              <a:t>All data IO uses </a:t>
            </a:r>
            <a:r>
              <a:rPr lang="en-US" dirty="0" err="1" smtClean="0"/>
              <a:t>sc_in</a:t>
            </a:r>
            <a:r>
              <a:rPr lang="en-US" dirty="0" smtClean="0"/>
              <a:t>&lt;&gt;, </a:t>
            </a:r>
            <a:r>
              <a:rPr lang="en-US" dirty="0" err="1" smtClean="0"/>
              <a:t>sc_out</a:t>
            </a:r>
            <a:r>
              <a:rPr lang="en-US" dirty="0" smtClean="0"/>
              <a:t>&lt;&gt;</a:t>
            </a:r>
          </a:p>
          <a:p>
            <a:r>
              <a:rPr lang="en-US" dirty="0" smtClean="0"/>
              <a:t>Every loop has a wait() statement (unless fully unrolled)</a:t>
            </a:r>
          </a:p>
          <a:p>
            <a:pPr lvl="1"/>
            <a:r>
              <a:rPr lang="en-US" dirty="0" smtClean="0"/>
              <a:t>Catapult will add an implicit wait() statement if needed.</a:t>
            </a:r>
          </a:p>
          <a:p>
            <a:r>
              <a:rPr lang="en-US" dirty="0" smtClean="0"/>
              <a:t>Some of the added value over real RTL:</a:t>
            </a:r>
          </a:p>
          <a:p>
            <a:pPr lvl="1"/>
            <a:r>
              <a:rPr lang="en-US" dirty="0" smtClean="0"/>
              <a:t>Catapult loop pipelining still works</a:t>
            </a:r>
          </a:p>
          <a:p>
            <a:pPr lvl="1"/>
            <a:r>
              <a:rPr lang="en-US" dirty="0" smtClean="0"/>
              <a:t>Any AC + SC datatypes can be used (</a:t>
            </a:r>
            <a:r>
              <a:rPr lang="en-US" dirty="0" err="1" smtClean="0"/>
              <a:t>ac_fixed</a:t>
            </a:r>
            <a:r>
              <a:rPr lang="en-US" dirty="0" smtClean="0"/>
              <a:t>, </a:t>
            </a:r>
            <a:r>
              <a:rPr lang="en-US" dirty="0" err="1" smtClean="0"/>
              <a:t>ac_float</a:t>
            </a:r>
            <a:r>
              <a:rPr lang="en-US" dirty="0" smtClean="0"/>
              <a:t>, </a:t>
            </a:r>
            <a:r>
              <a:rPr lang="en-US" dirty="0" err="1" smtClean="0"/>
              <a:t>etc</a:t>
            </a:r>
            <a:r>
              <a:rPr lang="en-US" dirty="0" smtClean="0"/>
              <a:t>).</a:t>
            </a:r>
          </a:p>
          <a:p>
            <a:pPr lvl="1"/>
            <a:r>
              <a:rPr lang="en-US" dirty="0" smtClean="0"/>
              <a:t>Any AC functions can be used (e.g. AC Math)</a:t>
            </a:r>
          </a:p>
          <a:p>
            <a:r>
              <a:rPr lang="en-US" dirty="0" smtClean="0"/>
              <a:t>Module hierarchy and IO in RTL will be the same as in </a:t>
            </a:r>
            <a:r>
              <a:rPr lang="en-US" dirty="0" err="1" smtClean="0"/>
              <a:t>SystemC</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11</a:t>
            </a:fld>
            <a:endParaRPr lang="en-US" dirty="0"/>
          </a:p>
        </p:txBody>
      </p:sp>
    </p:spTree>
    <p:extLst>
      <p:ext uri="{BB962C8B-B14F-4D97-AF65-F5344CB8AC3E}">
        <p14:creationId xmlns:p14="http://schemas.microsoft.com/office/powerpoint/2010/main" val="179310182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“RTL in </a:t>
            </a:r>
            <a:r>
              <a:rPr lang="en-US" dirty="0" err="1" smtClean="0"/>
              <a:t>SystemC</a:t>
            </a:r>
            <a:r>
              <a:rPr lang="en-US" dirty="0" smtClean="0"/>
              <a:t>” Rules (continued)</a:t>
            </a:r>
            <a:endParaRPr lang="en-US" dirty="0"/>
          </a:p>
        </p:txBody>
      </p:sp>
      <p:sp>
        <p:nvSpPr>
          <p:cNvPr id="3" name="Content Placeholder 2"/>
          <p:cNvSpPr>
            <a:spLocks noGrp="1"/>
          </p:cNvSpPr>
          <p:nvPr>
            <p:ph idx="1"/>
          </p:nvPr>
        </p:nvSpPr>
        <p:spPr/>
        <p:txBody>
          <a:bodyPr>
            <a:normAutofit/>
          </a:bodyPr>
          <a:lstStyle/>
          <a:p>
            <a:r>
              <a:rPr lang="en-US" dirty="0" smtClean="0"/>
              <a:t>By default, </a:t>
            </a:r>
          </a:p>
          <a:p>
            <a:pPr lvl="1"/>
            <a:r>
              <a:rPr lang="en-US" dirty="0"/>
              <a:t>S</a:t>
            </a:r>
            <a:r>
              <a:rPr lang="en-US" dirty="0" smtClean="0"/>
              <a:t>ignal reads occur at preceding wait statement in SC source</a:t>
            </a:r>
          </a:p>
          <a:p>
            <a:pPr lvl="1"/>
            <a:r>
              <a:rPr lang="en-US" dirty="0" smtClean="0"/>
              <a:t>Signal writes take effect at next wait statement in SC source</a:t>
            </a:r>
          </a:p>
          <a:p>
            <a:pPr lvl="1"/>
            <a:r>
              <a:rPr lang="en-US" dirty="0" smtClean="0"/>
              <a:t>Catapult is free to insert scheduler states between SC wait statements</a:t>
            </a:r>
          </a:p>
          <a:p>
            <a:r>
              <a:rPr lang="en-US" dirty="0" smtClean="0"/>
              <a:t>Use IO_MODE=fixed if you don’t want Catapult to add any states</a:t>
            </a:r>
          </a:p>
          <a:p>
            <a:r>
              <a:rPr lang="en-US" dirty="0" smtClean="0"/>
              <a:t>Use #pragma </a:t>
            </a:r>
            <a:r>
              <a:rPr lang="en-US" dirty="0" err="1" smtClean="0"/>
              <a:t>hls_direct_input</a:t>
            </a:r>
            <a:r>
              <a:rPr lang="en-US" dirty="0" smtClean="0"/>
              <a:t> if you don’t want Catapult to insert pipeline registers for signal reads</a:t>
            </a:r>
          </a:p>
          <a:p>
            <a:pPr lvl="1"/>
            <a:r>
              <a:rPr lang="en-US" dirty="0" smtClean="0"/>
              <a:t>E.g. useful for CSRs which are held stable after block reset (better QOR)</a:t>
            </a:r>
          </a:p>
          <a:p>
            <a:r>
              <a:rPr lang="en-US" dirty="0" smtClean="0"/>
              <a:t>Keep in mind that SC TB and DUT are modeling HW, not SW</a:t>
            </a:r>
          </a:p>
          <a:p>
            <a:pPr lvl="1"/>
            <a:r>
              <a:rPr lang="en-US" dirty="0" smtClean="0"/>
              <a:t>e.g. shared variable between 2 processes in TB or DUT may cause races</a:t>
            </a:r>
          </a:p>
          <a:p>
            <a:pPr lvl="1"/>
            <a:r>
              <a:rPr lang="en-US" dirty="0" smtClean="0"/>
              <a:t>Use </a:t>
            </a:r>
            <a:r>
              <a:rPr lang="en-US" dirty="0" err="1" smtClean="0"/>
              <a:t>sc_signal</a:t>
            </a:r>
            <a:r>
              <a:rPr lang="en-US" dirty="0" smtClean="0"/>
              <a:t>, </a:t>
            </a:r>
            <a:r>
              <a:rPr lang="en-US" dirty="0" err="1" smtClean="0"/>
              <a:t>Matchlib</a:t>
            </a:r>
            <a:r>
              <a:rPr lang="en-US" dirty="0" smtClean="0"/>
              <a:t> Connections, </a:t>
            </a:r>
            <a:r>
              <a:rPr lang="en-US" dirty="0" err="1"/>
              <a:t>sc_fifo</a:t>
            </a:r>
            <a:r>
              <a:rPr lang="en-US" dirty="0"/>
              <a:t>, </a:t>
            </a:r>
            <a:r>
              <a:rPr lang="en-US" dirty="0" err="1"/>
              <a:t>tlm_fifo</a:t>
            </a:r>
            <a:r>
              <a:rPr lang="en-US" dirty="0"/>
              <a:t>, etc</a:t>
            </a:r>
            <a:r>
              <a:rPr lang="en-US" dirty="0" smtClean="0"/>
              <a:t>., to avoid races.</a:t>
            </a:r>
          </a:p>
        </p:txBody>
      </p:sp>
      <p:sp>
        <p:nvSpPr>
          <p:cNvPr id="4" name="Slide Number Placeholder 3"/>
          <p:cNvSpPr>
            <a:spLocks noGrp="1"/>
          </p:cNvSpPr>
          <p:nvPr>
            <p:ph type="sldNum" sz="quarter" idx="11"/>
          </p:nvPr>
        </p:nvSpPr>
        <p:spPr/>
        <p:txBody>
          <a:bodyPr/>
          <a:lstStyle/>
          <a:p>
            <a:fld id="{B8EE6C0D-8D49-4EF2-B5AB-91C9339EB8BA}" type="slidenum">
              <a:rPr lang="en-US" smtClean="0"/>
              <a:pPr/>
              <a:t>12</a:t>
            </a:fld>
            <a:endParaRPr lang="en-US" dirty="0"/>
          </a:p>
        </p:txBody>
      </p:sp>
    </p:spTree>
    <p:extLst>
      <p:ext uri="{BB962C8B-B14F-4D97-AF65-F5344CB8AC3E}">
        <p14:creationId xmlns:p14="http://schemas.microsoft.com/office/powerpoint/2010/main" val="55285370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“RTL in </a:t>
            </a:r>
            <a:r>
              <a:rPr lang="en-US" dirty="0" err="1" smtClean="0"/>
              <a:t>SystemC</a:t>
            </a:r>
            <a:r>
              <a:rPr lang="en-US" dirty="0" smtClean="0"/>
              <a:t>” Advantages/Disadvantages</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Useful if RTL pin level protocols are “fixed”</a:t>
            </a:r>
          </a:p>
          <a:p>
            <a:pPr lvl="1"/>
            <a:r>
              <a:rPr lang="en-US" dirty="0" smtClean="0"/>
              <a:t>Useful for integrating with existing Verilog/VHDL RTL designs</a:t>
            </a:r>
          </a:p>
          <a:p>
            <a:pPr lvl="1"/>
            <a:r>
              <a:rPr lang="en-US" dirty="0"/>
              <a:t>Useful for </a:t>
            </a:r>
            <a:r>
              <a:rPr lang="en-US" dirty="0" err="1" smtClean="0"/>
              <a:t>data_valid</a:t>
            </a:r>
            <a:r>
              <a:rPr lang="en-US" dirty="0" smtClean="0"/>
              <a:t> </a:t>
            </a:r>
            <a:r>
              <a:rPr lang="en-US" dirty="0"/>
              <a:t>protocol </a:t>
            </a:r>
            <a:r>
              <a:rPr lang="en-US" dirty="0" smtClean="0"/>
              <a:t>(i.e. no backpressure) (see example 15*)</a:t>
            </a:r>
          </a:p>
          <a:p>
            <a:pPr lvl="2"/>
            <a:r>
              <a:rPr lang="en-US" dirty="0" smtClean="0"/>
              <a:t>common </a:t>
            </a:r>
            <a:r>
              <a:rPr lang="en-US" dirty="0"/>
              <a:t>in time-domain signal </a:t>
            </a:r>
            <a:r>
              <a:rPr lang="en-US" dirty="0" smtClean="0"/>
              <a:t>processing</a:t>
            </a:r>
          </a:p>
          <a:p>
            <a:pPr lvl="1"/>
            <a:r>
              <a:rPr lang="en-US" dirty="0" smtClean="0"/>
              <a:t>May be a better fit for “RTL-centric” customers</a:t>
            </a:r>
          </a:p>
          <a:p>
            <a:r>
              <a:rPr lang="en-US" dirty="0" smtClean="0"/>
              <a:t>Disadvantages:</a:t>
            </a:r>
          </a:p>
          <a:p>
            <a:pPr lvl="1"/>
            <a:r>
              <a:rPr lang="en-US" dirty="0" smtClean="0"/>
              <a:t>Low level of abstraction</a:t>
            </a:r>
          </a:p>
          <a:p>
            <a:pPr lvl="1"/>
            <a:r>
              <a:rPr lang="en-US" dirty="0" smtClean="0"/>
              <a:t>Larger models</a:t>
            </a:r>
          </a:p>
          <a:p>
            <a:pPr lvl="1"/>
            <a:r>
              <a:rPr lang="en-US" dirty="0" smtClean="0"/>
              <a:t>No fast TLM simulation mode</a:t>
            </a:r>
          </a:p>
          <a:p>
            <a:pPr lvl="1"/>
            <a:r>
              <a:rPr lang="en-US" dirty="0" smtClean="0"/>
              <a:t>Less </a:t>
            </a:r>
            <a:r>
              <a:rPr lang="en-US" dirty="0"/>
              <a:t>automation for SV UVM </a:t>
            </a:r>
            <a:r>
              <a:rPr lang="en-US" dirty="0" smtClean="0"/>
              <a:t>verification</a:t>
            </a:r>
          </a:p>
          <a:p>
            <a:pPr lvl="1"/>
            <a:r>
              <a:rPr lang="en-US" dirty="0" smtClean="0"/>
              <a:t>Less automation for debug (e.g. no rand stall and transaction logging)</a:t>
            </a:r>
          </a:p>
          <a:p>
            <a:pPr lvl="1"/>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13</a:t>
            </a:fld>
            <a:endParaRPr lang="en-US" dirty="0"/>
          </a:p>
        </p:txBody>
      </p:sp>
    </p:spTree>
    <p:extLst>
      <p:ext uri="{BB962C8B-B14F-4D97-AF65-F5344CB8AC3E}">
        <p14:creationId xmlns:p14="http://schemas.microsoft.com/office/powerpoint/2010/main" val="36969963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t>
            </a:r>
            <a:r>
              <a:rPr lang="en-US" sz="2800" dirty="0" err="1" smtClean="0"/>
              <a:t>Matchlib</a:t>
            </a:r>
            <a:r>
              <a:rPr lang="en-US" sz="2800" dirty="0" smtClean="0"/>
              <a:t> Coding Style”: example 05: Pop/Push</a:t>
            </a:r>
            <a:endParaRPr lang="en-US" sz="2800" dirty="0"/>
          </a:p>
        </p:txBody>
      </p:sp>
      <p:sp>
        <p:nvSpPr>
          <p:cNvPr id="5" name="Slide Number Placeholder 4"/>
          <p:cNvSpPr>
            <a:spLocks noGrp="1"/>
          </p:cNvSpPr>
          <p:nvPr>
            <p:ph type="sldNum" sz="quarter" idx="11"/>
          </p:nvPr>
        </p:nvSpPr>
        <p:spPr/>
        <p:txBody>
          <a:bodyPr/>
          <a:lstStyle/>
          <a:p>
            <a:fld id="{B8EE6C0D-8D49-4EF2-B5AB-91C9339EB8BA}" type="slidenum">
              <a:rPr lang="en-US" smtClean="0"/>
              <a:pPr/>
              <a:t>14</a:t>
            </a:fld>
            <a:endParaRPr lang="en-US" dirty="0"/>
          </a:p>
        </p:txBody>
      </p:sp>
      <p:pic>
        <p:nvPicPr>
          <p:cNvPr id="3" name="Picture 2"/>
          <p:cNvPicPr>
            <a:picLocks noChangeAspect="1"/>
          </p:cNvPicPr>
          <p:nvPr/>
        </p:nvPicPr>
        <p:blipFill>
          <a:blip r:embed="rId2"/>
          <a:stretch>
            <a:fillRect/>
          </a:stretch>
        </p:blipFill>
        <p:spPr>
          <a:xfrm>
            <a:off x="760412" y="1432174"/>
            <a:ext cx="3791559" cy="4843462"/>
          </a:xfrm>
          <a:prstGeom prst="rect">
            <a:avLst/>
          </a:prstGeom>
        </p:spPr>
      </p:pic>
    </p:spTree>
    <p:extLst>
      <p:ext uri="{BB962C8B-B14F-4D97-AF65-F5344CB8AC3E}">
        <p14:creationId xmlns:p14="http://schemas.microsoft.com/office/powerpoint/2010/main" val="38305280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05 Waveforms</a:t>
            </a:r>
            <a:endParaRPr lang="en-US" dirty="0"/>
          </a:p>
        </p:txBody>
      </p:sp>
      <p:pic>
        <p:nvPicPr>
          <p:cNvPr id="8" name="Content Placeholder 7"/>
          <p:cNvPicPr>
            <a:picLocks noGrp="1" noChangeAspect="1"/>
          </p:cNvPicPr>
          <p:nvPr>
            <p:ph idx="1"/>
          </p:nvPr>
        </p:nvPicPr>
        <p:blipFill>
          <a:blip r:embed="rId2"/>
          <a:stretch>
            <a:fillRect/>
          </a:stretch>
        </p:blipFill>
        <p:spPr>
          <a:xfrm>
            <a:off x="2894012" y="3854709"/>
            <a:ext cx="7209703" cy="2971886"/>
          </a:xfrm>
          <a:prstGeom prst="rect">
            <a:avLst/>
          </a:prstGeom>
        </p:spPr>
      </p:pic>
      <p:sp>
        <p:nvSpPr>
          <p:cNvPr id="4" name="Slide Number Placeholder 3"/>
          <p:cNvSpPr>
            <a:spLocks noGrp="1"/>
          </p:cNvSpPr>
          <p:nvPr>
            <p:ph type="sldNum" sz="quarter" idx="11"/>
          </p:nvPr>
        </p:nvSpPr>
        <p:spPr/>
        <p:txBody>
          <a:bodyPr/>
          <a:lstStyle/>
          <a:p>
            <a:fld id="{B8EE6C0D-8D49-4EF2-B5AB-91C9339EB8BA}"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2894012" y="1299881"/>
            <a:ext cx="7132011" cy="2501805"/>
          </a:xfrm>
          <a:prstGeom prst="rect">
            <a:avLst/>
          </a:prstGeom>
        </p:spPr>
      </p:pic>
      <p:sp>
        <p:nvSpPr>
          <p:cNvPr id="6" name="Rectangular Callout 5"/>
          <p:cNvSpPr/>
          <p:nvPr/>
        </p:nvSpPr>
        <p:spPr>
          <a:xfrm>
            <a:off x="10514012" y="1347757"/>
            <a:ext cx="1143000" cy="612648"/>
          </a:xfrm>
          <a:prstGeom prst="wedgeRectCallout">
            <a:avLst>
              <a:gd name="adj1" fmla="val -65277"/>
              <a:gd name="adj2" fmla="val 2179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Pre-HLS</a:t>
            </a:r>
          </a:p>
        </p:txBody>
      </p:sp>
      <p:sp>
        <p:nvSpPr>
          <p:cNvPr id="7" name="Rectangular Callout 6"/>
          <p:cNvSpPr/>
          <p:nvPr/>
        </p:nvSpPr>
        <p:spPr>
          <a:xfrm>
            <a:off x="10514012" y="4495800"/>
            <a:ext cx="1143000" cy="612648"/>
          </a:xfrm>
          <a:prstGeom prst="wedgeRectCallout">
            <a:avLst>
              <a:gd name="adj1" fmla="val -65277"/>
              <a:gd name="adj2" fmla="val 2179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Post-HLS</a:t>
            </a:r>
          </a:p>
        </p:txBody>
      </p:sp>
      <p:sp>
        <p:nvSpPr>
          <p:cNvPr id="9" name="TextBox 8"/>
          <p:cNvSpPr txBox="1"/>
          <p:nvPr/>
        </p:nvSpPr>
        <p:spPr>
          <a:xfrm>
            <a:off x="49515" y="3525362"/>
            <a:ext cx="2844497" cy="707886"/>
          </a:xfrm>
          <a:prstGeom prst="rect">
            <a:avLst/>
          </a:prstGeom>
          <a:noFill/>
        </p:spPr>
        <p:txBody>
          <a:bodyPr wrap="none" rtlCol="0">
            <a:spAutoFit/>
          </a:bodyPr>
          <a:lstStyle/>
          <a:p>
            <a:r>
              <a:rPr lang="en-US" sz="2000" dirty="0" smtClean="0">
                <a:solidFill>
                  <a:srgbClr val="FF0000"/>
                </a:solidFill>
              </a:rPr>
              <a:t>Question: </a:t>
            </a:r>
          </a:p>
          <a:p>
            <a:r>
              <a:rPr lang="en-US" sz="2000" dirty="0" smtClean="0">
                <a:solidFill>
                  <a:srgbClr val="FF0000"/>
                </a:solidFill>
              </a:rPr>
              <a:t>What’s the throughput?</a:t>
            </a:r>
            <a:endParaRPr lang="en-US" sz="2000" dirty="0">
              <a:solidFill>
                <a:srgbClr val="FF0000"/>
              </a:solidFill>
            </a:endParaRPr>
          </a:p>
        </p:txBody>
      </p:sp>
    </p:spTree>
    <p:extLst>
      <p:ext uri="{BB962C8B-B14F-4D97-AF65-F5344CB8AC3E}">
        <p14:creationId xmlns:p14="http://schemas.microsoft.com/office/powerpoint/2010/main" val="38027487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t>
            </a:r>
            <a:r>
              <a:rPr lang="en-US" sz="2800" dirty="0" err="1" smtClean="0"/>
              <a:t>Matchlib</a:t>
            </a:r>
            <a:r>
              <a:rPr lang="en-US" sz="2800" dirty="0" smtClean="0"/>
              <a:t> Coding Style”: example 06: Throughput Accurate</a:t>
            </a:r>
            <a:endParaRPr lang="en-US" sz="2800" dirty="0"/>
          </a:p>
        </p:txBody>
      </p:sp>
      <p:sp>
        <p:nvSpPr>
          <p:cNvPr id="5" name="Slide Number Placeholder 4"/>
          <p:cNvSpPr>
            <a:spLocks noGrp="1"/>
          </p:cNvSpPr>
          <p:nvPr>
            <p:ph type="sldNum" sz="quarter" idx="11"/>
          </p:nvPr>
        </p:nvSpPr>
        <p:spPr/>
        <p:txBody>
          <a:bodyPr/>
          <a:lstStyle/>
          <a:p>
            <a:fld id="{B8EE6C0D-8D49-4EF2-B5AB-91C9339EB8BA}" type="slidenum">
              <a:rPr lang="en-US" smtClean="0"/>
              <a:pPr/>
              <a:t>16</a:t>
            </a:fld>
            <a:endParaRPr lang="en-US" dirty="0"/>
          </a:p>
        </p:txBody>
      </p:sp>
      <p:pic>
        <p:nvPicPr>
          <p:cNvPr id="4" name="Picture 3"/>
          <p:cNvPicPr>
            <a:picLocks noChangeAspect="1"/>
          </p:cNvPicPr>
          <p:nvPr/>
        </p:nvPicPr>
        <p:blipFill>
          <a:blip r:embed="rId2"/>
          <a:stretch>
            <a:fillRect/>
          </a:stretch>
        </p:blipFill>
        <p:spPr>
          <a:xfrm>
            <a:off x="684212" y="1340796"/>
            <a:ext cx="3469895" cy="5286487"/>
          </a:xfrm>
          <a:prstGeom prst="rect">
            <a:avLst/>
          </a:prstGeom>
        </p:spPr>
      </p:pic>
    </p:spTree>
    <p:extLst>
      <p:ext uri="{BB962C8B-B14F-4D97-AF65-F5344CB8AC3E}">
        <p14:creationId xmlns:p14="http://schemas.microsoft.com/office/powerpoint/2010/main" val="126103249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06 Waveforms</a:t>
            </a:r>
            <a:endParaRPr lang="en-US" dirty="0"/>
          </a:p>
        </p:txBody>
      </p:sp>
      <p:pic>
        <p:nvPicPr>
          <p:cNvPr id="5" name="Content Placeholder 4"/>
          <p:cNvPicPr>
            <a:picLocks noGrp="1" noChangeAspect="1"/>
          </p:cNvPicPr>
          <p:nvPr>
            <p:ph idx="1"/>
          </p:nvPr>
        </p:nvPicPr>
        <p:blipFill>
          <a:blip r:embed="rId2"/>
          <a:stretch>
            <a:fillRect/>
          </a:stretch>
        </p:blipFill>
        <p:spPr>
          <a:xfrm>
            <a:off x="4032298" y="152400"/>
            <a:ext cx="8117223" cy="3025775"/>
          </a:xfrm>
          <a:prstGeom prst="rect">
            <a:avLst/>
          </a:prstGeom>
        </p:spPr>
      </p:pic>
      <p:sp>
        <p:nvSpPr>
          <p:cNvPr id="4" name="Slide Number Placeholder 3"/>
          <p:cNvSpPr>
            <a:spLocks noGrp="1"/>
          </p:cNvSpPr>
          <p:nvPr>
            <p:ph type="sldNum" sz="quarter" idx="11"/>
          </p:nvPr>
        </p:nvSpPr>
        <p:spPr/>
        <p:txBody>
          <a:bodyPr/>
          <a:lstStyle/>
          <a:p>
            <a:fld id="{B8EE6C0D-8D49-4EF2-B5AB-91C9339EB8BA}"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4032297" y="3330576"/>
            <a:ext cx="8117223" cy="2905326"/>
          </a:xfrm>
          <a:prstGeom prst="rect">
            <a:avLst/>
          </a:prstGeom>
        </p:spPr>
      </p:pic>
      <p:sp>
        <p:nvSpPr>
          <p:cNvPr id="7" name="Rectangular Callout 6"/>
          <p:cNvSpPr/>
          <p:nvPr/>
        </p:nvSpPr>
        <p:spPr>
          <a:xfrm>
            <a:off x="2284412" y="1609743"/>
            <a:ext cx="1143000" cy="612648"/>
          </a:xfrm>
          <a:prstGeom prst="wedgeRectCallout">
            <a:avLst>
              <a:gd name="adj1" fmla="val 87450"/>
              <a:gd name="adj2" fmla="val 11241"/>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Pre-HLS</a:t>
            </a:r>
          </a:p>
        </p:txBody>
      </p:sp>
      <p:sp>
        <p:nvSpPr>
          <p:cNvPr id="8" name="Rectangular Callout 7"/>
          <p:cNvSpPr/>
          <p:nvPr/>
        </p:nvSpPr>
        <p:spPr>
          <a:xfrm>
            <a:off x="2284412" y="4476915"/>
            <a:ext cx="1143000" cy="612648"/>
          </a:xfrm>
          <a:prstGeom prst="wedgeRectCallout">
            <a:avLst>
              <a:gd name="adj1" fmla="val 89875"/>
              <a:gd name="adj2" fmla="val -82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Post-HLS</a:t>
            </a:r>
          </a:p>
        </p:txBody>
      </p:sp>
      <p:sp>
        <p:nvSpPr>
          <p:cNvPr id="9" name="TextBox 8"/>
          <p:cNvSpPr txBox="1"/>
          <p:nvPr/>
        </p:nvSpPr>
        <p:spPr>
          <a:xfrm>
            <a:off x="74612" y="3031909"/>
            <a:ext cx="2844497" cy="707886"/>
          </a:xfrm>
          <a:prstGeom prst="rect">
            <a:avLst/>
          </a:prstGeom>
          <a:noFill/>
        </p:spPr>
        <p:txBody>
          <a:bodyPr wrap="none" rtlCol="0">
            <a:spAutoFit/>
          </a:bodyPr>
          <a:lstStyle/>
          <a:p>
            <a:r>
              <a:rPr lang="en-US" sz="2000" dirty="0" smtClean="0"/>
              <a:t>Question: </a:t>
            </a:r>
          </a:p>
          <a:p>
            <a:r>
              <a:rPr lang="en-US" sz="2000" dirty="0" smtClean="0"/>
              <a:t>What’s the throughput?</a:t>
            </a:r>
            <a:endParaRPr lang="en-US" sz="2000" dirty="0"/>
          </a:p>
        </p:txBody>
      </p:sp>
    </p:spTree>
    <p:extLst>
      <p:ext uri="{BB962C8B-B14F-4D97-AF65-F5344CB8AC3E}">
        <p14:creationId xmlns:p14="http://schemas.microsoft.com/office/powerpoint/2010/main" val="409029675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Matchlib</a:t>
            </a:r>
            <a:r>
              <a:rPr lang="en-US" dirty="0" smtClean="0"/>
              <a:t> </a:t>
            </a:r>
            <a:r>
              <a:rPr lang="en-US" dirty="0" err="1" smtClean="0"/>
              <a:t>SystemC</a:t>
            </a:r>
            <a:r>
              <a:rPr lang="en-US" dirty="0" smtClean="0"/>
              <a:t>” Coding Style Rules</a:t>
            </a:r>
            <a:endParaRPr lang="en-US" dirty="0"/>
          </a:p>
        </p:txBody>
      </p:sp>
      <p:sp>
        <p:nvSpPr>
          <p:cNvPr id="3" name="Content Placeholder 2"/>
          <p:cNvSpPr>
            <a:spLocks noGrp="1"/>
          </p:cNvSpPr>
          <p:nvPr>
            <p:ph idx="1"/>
          </p:nvPr>
        </p:nvSpPr>
        <p:spPr>
          <a:xfrm>
            <a:off x="0" y="1289304"/>
            <a:ext cx="12188825" cy="5035296"/>
          </a:xfrm>
        </p:spPr>
        <p:txBody>
          <a:bodyPr>
            <a:normAutofit/>
          </a:bodyPr>
          <a:lstStyle/>
          <a:p>
            <a:r>
              <a:rPr lang="en-US" dirty="0" smtClean="0"/>
              <a:t>Code up to first wait() in process models the reset state.</a:t>
            </a:r>
          </a:p>
          <a:p>
            <a:pPr lvl="1"/>
            <a:r>
              <a:rPr lang="en-US" dirty="0" smtClean="0"/>
              <a:t>Reset() methods on all ports should be called (both In and Out ports).</a:t>
            </a:r>
          </a:p>
          <a:p>
            <a:r>
              <a:rPr lang="en-US" dirty="0" smtClean="0"/>
              <a:t>Clock and reset use </a:t>
            </a:r>
            <a:r>
              <a:rPr lang="en-US" dirty="0" err="1" smtClean="0"/>
              <a:t>sc_in</a:t>
            </a:r>
            <a:r>
              <a:rPr lang="en-US" dirty="0" smtClean="0"/>
              <a:t>&lt;bool&gt;</a:t>
            </a:r>
          </a:p>
          <a:p>
            <a:r>
              <a:rPr lang="en-US" dirty="0" smtClean="0"/>
              <a:t>All data IO uses In&lt;&gt;, Out&lt;&gt;, or other </a:t>
            </a:r>
            <a:r>
              <a:rPr lang="en-US" dirty="0" err="1" smtClean="0"/>
              <a:t>Matchlib</a:t>
            </a:r>
            <a:r>
              <a:rPr lang="en-US" dirty="0" smtClean="0"/>
              <a:t> transaction ports</a:t>
            </a:r>
          </a:p>
          <a:p>
            <a:r>
              <a:rPr lang="en-US" dirty="0" smtClean="0"/>
              <a:t>Only </a:t>
            </a:r>
            <a:r>
              <a:rPr lang="en-US" dirty="0"/>
              <a:t>use of wait() is for:</a:t>
            </a:r>
          </a:p>
          <a:p>
            <a:pPr lvl="1"/>
            <a:r>
              <a:rPr lang="en-US" dirty="0"/>
              <a:t>Reset state</a:t>
            </a:r>
          </a:p>
          <a:p>
            <a:pPr lvl="1"/>
            <a:r>
              <a:rPr lang="en-US" dirty="0"/>
              <a:t>Loops with </a:t>
            </a:r>
            <a:r>
              <a:rPr lang="en-US" dirty="0">
                <a:solidFill>
                  <a:srgbClr val="FF0000"/>
                </a:solidFill>
              </a:rPr>
              <a:t>all</a:t>
            </a:r>
            <a:r>
              <a:rPr lang="en-US" dirty="0"/>
              <a:t> non-blocking Push/Pop </a:t>
            </a:r>
            <a:r>
              <a:rPr lang="en-US" dirty="0">
                <a:solidFill>
                  <a:srgbClr val="FF0000"/>
                </a:solidFill>
              </a:rPr>
              <a:t>and</a:t>
            </a:r>
            <a:r>
              <a:rPr lang="en-US" dirty="0"/>
              <a:t> </a:t>
            </a:r>
            <a:r>
              <a:rPr lang="en-US" dirty="0">
                <a:solidFill>
                  <a:srgbClr val="FF0000"/>
                </a:solidFill>
              </a:rPr>
              <a:t>no</a:t>
            </a:r>
            <a:r>
              <a:rPr lang="en-US" dirty="0"/>
              <a:t> blocking Push/Pop</a:t>
            </a:r>
          </a:p>
          <a:p>
            <a:r>
              <a:rPr lang="en-US" dirty="0"/>
              <a:t>Use default Catapult scheduling modes </a:t>
            </a:r>
            <a:r>
              <a:rPr lang="en-US" dirty="0" smtClean="0"/>
              <a:t>only</a:t>
            </a:r>
          </a:p>
          <a:p>
            <a:r>
              <a:rPr lang="en-US" dirty="0"/>
              <a:t>Only use coding style documented in Mentor </a:t>
            </a:r>
            <a:r>
              <a:rPr lang="en-US" dirty="0" err="1"/>
              <a:t>Matchlib</a:t>
            </a:r>
            <a:r>
              <a:rPr lang="en-US" dirty="0"/>
              <a:t> </a:t>
            </a:r>
            <a:r>
              <a:rPr lang="en-US" dirty="0" smtClean="0"/>
              <a:t>examples</a:t>
            </a:r>
            <a:endParaRPr lang="en-US" dirty="0"/>
          </a:p>
          <a:p>
            <a:pPr marL="379412" lvl="1" indent="0">
              <a:buNone/>
            </a:pP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18</a:t>
            </a:fld>
            <a:endParaRPr lang="en-US" dirty="0"/>
          </a:p>
        </p:txBody>
      </p:sp>
    </p:spTree>
    <p:extLst>
      <p:ext uri="{BB962C8B-B14F-4D97-AF65-F5344CB8AC3E}">
        <p14:creationId xmlns:p14="http://schemas.microsoft.com/office/powerpoint/2010/main" val="193217539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t>
            </a:r>
            <a:r>
              <a:rPr lang="en-US" sz="3200" dirty="0" err="1" smtClean="0"/>
              <a:t>Matchlib</a:t>
            </a:r>
            <a:r>
              <a:rPr lang="en-US" sz="3200" dirty="0" smtClean="0"/>
              <a:t> </a:t>
            </a:r>
            <a:r>
              <a:rPr lang="en-US" sz="3200" dirty="0" err="1" smtClean="0"/>
              <a:t>SystemC</a:t>
            </a:r>
            <a:r>
              <a:rPr lang="en-US" sz="3200" dirty="0" smtClean="0"/>
              <a:t>” Coding Style Rules (continued)</a:t>
            </a:r>
            <a:endParaRPr lang="en-US" sz="3200" dirty="0"/>
          </a:p>
        </p:txBody>
      </p:sp>
      <p:sp>
        <p:nvSpPr>
          <p:cNvPr id="3" name="Content Placeholder 2"/>
          <p:cNvSpPr>
            <a:spLocks noGrp="1"/>
          </p:cNvSpPr>
          <p:nvPr>
            <p:ph idx="1"/>
          </p:nvPr>
        </p:nvSpPr>
        <p:spPr/>
        <p:txBody>
          <a:bodyPr>
            <a:normAutofit/>
          </a:bodyPr>
          <a:lstStyle/>
          <a:p>
            <a:r>
              <a:rPr lang="en-US" dirty="0" smtClean="0"/>
              <a:t>Only use </a:t>
            </a:r>
            <a:r>
              <a:rPr lang="en-US" dirty="0" err="1" smtClean="0"/>
              <a:t>sc_in</a:t>
            </a:r>
            <a:r>
              <a:rPr lang="en-US" dirty="0" smtClean="0"/>
              <a:t>, </a:t>
            </a:r>
            <a:r>
              <a:rPr lang="en-US" dirty="0" err="1" smtClean="0"/>
              <a:t>sc_out</a:t>
            </a:r>
            <a:r>
              <a:rPr lang="en-US" dirty="0" smtClean="0"/>
              <a:t>, </a:t>
            </a:r>
            <a:r>
              <a:rPr lang="en-US" dirty="0" err="1" smtClean="0"/>
              <a:t>sc_signal</a:t>
            </a:r>
            <a:r>
              <a:rPr lang="en-US" dirty="0" smtClean="0"/>
              <a:t> when:</a:t>
            </a:r>
          </a:p>
          <a:p>
            <a:pPr marL="836612" lvl="1" indent="-457200">
              <a:buFont typeface="+mj-lt"/>
              <a:buAutoNum type="arabicPeriod"/>
            </a:pPr>
            <a:r>
              <a:rPr lang="en-US" dirty="0" smtClean="0"/>
              <a:t>You need to mix “RTL in </a:t>
            </a:r>
            <a:r>
              <a:rPr lang="en-US" dirty="0" err="1" smtClean="0"/>
              <a:t>SystemC</a:t>
            </a:r>
            <a:r>
              <a:rPr lang="en-US" dirty="0" smtClean="0"/>
              <a:t>” coding style with </a:t>
            </a:r>
            <a:r>
              <a:rPr lang="en-US" dirty="0" err="1" smtClean="0"/>
              <a:t>Matchlib</a:t>
            </a:r>
            <a:r>
              <a:rPr lang="en-US" dirty="0" smtClean="0"/>
              <a:t> blocks/processes (try to keep these cases isolated).</a:t>
            </a:r>
          </a:p>
          <a:p>
            <a:pPr marL="836612" lvl="1" indent="-457200">
              <a:buFont typeface="+mj-lt"/>
              <a:buAutoNum type="arabicPeriod"/>
            </a:pPr>
            <a:r>
              <a:rPr lang="en-US" dirty="0" smtClean="0"/>
              <a:t>You want to model CSRs which are held stable after block reset</a:t>
            </a:r>
          </a:p>
          <a:p>
            <a:pPr marL="1125537" lvl="2" indent="-457200"/>
            <a:r>
              <a:rPr lang="en-US" dirty="0" smtClean="0"/>
              <a:t>Enables efficient way to distribute CSR data to multiple blocks without synchronization overhead.</a:t>
            </a:r>
          </a:p>
          <a:p>
            <a:pPr marL="1125537" lvl="2" indent="-457200"/>
            <a:r>
              <a:rPr lang="en-US" dirty="0" smtClean="0"/>
              <a:t>Usually also want to use #pragma </a:t>
            </a:r>
            <a:r>
              <a:rPr lang="en-US" dirty="0" err="1" smtClean="0"/>
              <a:t>hls_direct_input</a:t>
            </a:r>
            <a:r>
              <a:rPr lang="en-US" dirty="0" smtClean="0"/>
              <a:t> for these CSR signal inputs</a:t>
            </a:r>
            <a:endParaRPr lang="en-US" dirty="0"/>
          </a:p>
          <a:p>
            <a:pPr lvl="1"/>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19</a:t>
            </a:fld>
            <a:endParaRPr lang="en-US" dirty="0"/>
          </a:p>
        </p:txBody>
      </p:sp>
    </p:spTree>
    <p:extLst>
      <p:ext uri="{BB962C8B-B14F-4D97-AF65-F5344CB8AC3E}">
        <p14:creationId xmlns:p14="http://schemas.microsoft.com/office/powerpoint/2010/main" val="12446924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ubTitle" sz="quarter" idx="1"/>
          </p:nvPr>
        </p:nvSpPr>
        <p:spPr/>
        <p:txBody>
          <a:bodyPr/>
          <a:lstStyle/>
          <a:p>
            <a:r>
              <a:rPr lang="en-US" sz="3000" dirty="0" smtClean="0"/>
              <a:t>Stuart Swan</a:t>
            </a:r>
          </a:p>
          <a:p>
            <a:r>
              <a:rPr lang="en-US" sz="2400" dirty="0" smtClean="0"/>
              <a:t>HLS IP/Platform Architect</a:t>
            </a:r>
          </a:p>
          <a:p>
            <a:endParaRPr lang="en-US" sz="3000" dirty="0" smtClean="0"/>
          </a:p>
        </p:txBody>
      </p:sp>
      <p:sp>
        <p:nvSpPr>
          <p:cNvPr id="14339" name="Rectangle 3"/>
          <p:cNvSpPr>
            <a:spLocks noGrp="1" noChangeArrowheads="1"/>
          </p:cNvSpPr>
          <p:nvPr>
            <p:ph type="ctrTitle"/>
          </p:nvPr>
        </p:nvSpPr>
        <p:spPr>
          <a:xfrm>
            <a:off x="4494212" y="228600"/>
            <a:ext cx="7413230" cy="2159000"/>
          </a:xfrm>
        </p:spPr>
        <p:txBody>
          <a:bodyPr/>
          <a:lstStyle/>
          <a:p>
            <a:r>
              <a:rPr lang="en-US" sz="2400" dirty="0" smtClean="0"/>
              <a:t>Basic </a:t>
            </a:r>
            <a:r>
              <a:rPr lang="en-US" sz="2400" dirty="0" err="1" smtClean="0"/>
              <a:t>SystemC</a:t>
            </a:r>
            <a:r>
              <a:rPr lang="en-US" sz="2400" dirty="0" smtClean="0"/>
              <a:t> and </a:t>
            </a:r>
            <a:r>
              <a:rPr lang="en-US" sz="2400" dirty="0" err="1" smtClean="0"/>
              <a:t>Matchlib</a:t>
            </a:r>
            <a:r>
              <a:rPr lang="en-US" sz="2400" dirty="0" smtClean="0"/>
              <a:t> Training</a:t>
            </a:r>
          </a:p>
        </p:txBody>
      </p:sp>
      <p:sp>
        <p:nvSpPr>
          <p:cNvPr id="14341" name="Rectangle 6"/>
          <p:cNvSpPr>
            <a:spLocks noChangeArrowheads="1"/>
          </p:cNvSpPr>
          <p:nvPr/>
        </p:nvSpPr>
        <p:spPr bwMode="auto">
          <a:xfrm>
            <a:off x="4608903" y="3886200"/>
            <a:ext cx="7076290" cy="377825"/>
          </a:xfrm>
          <a:prstGeom prst="rect">
            <a:avLst/>
          </a:prstGeom>
          <a:noFill/>
          <a:ln w="9525">
            <a:noFill/>
            <a:miter lim="800000"/>
            <a:headEnd/>
            <a:tailEnd/>
          </a:ln>
        </p:spPr>
        <p:txBody>
          <a:bodyPr lIns="0" tIns="60947" rIns="0" bIns="60947"/>
          <a:lstStyle/>
          <a:p>
            <a:pPr>
              <a:spcBef>
                <a:spcPct val="30000"/>
              </a:spcBef>
              <a:buClr>
                <a:srgbClr val="428C8A"/>
              </a:buClr>
              <a:buSzPct val="105000"/>
              <a:tabLst>
                <a:tab pos="5180477" algn="l"/>
              </a:tabLst>
            </a:pPr>
            <a:r>
              <a:rPr lang="en-US" sz="1800" dirty="0" smtClean="0">
                <a:solidFill>
                  <a:schemeClr val="tx2"/>
                </a:solidFill>
              </a:rPr>
              <a:t>July 2020</a:t>
            </a:r>
            <a:endParaRPr lang="en-US" sz="1800" dirty="0">
              <a:solidFill>
                <a:schemeClr val="tx2"/>
              </a:solidFill>
            </a:endParaRPr>
          </a:p>
        </p:txBody>
      </p:sp>
      <p:sp>
        <p:nvSpPr>
          <p:cNvPr id="8" name="Text Box 7"/>
          <p:cNvSpPr txBox="1">
            <a:spLocks noChangeArrowheads="1"/>
          </p:cNvSpPr>
          <p:nvPr/>
        </p:nvSpPr>
        <p:spPr bwMode="auto">
          <a:xfrm>
            <a:off x="-7316788" y="6309181"/>
            <a:ext cx="7211721" cy="215444"/>
          </a:xfrm>
          <a:prstGeom prst="rect">
            <a:avLst/>
          </a:prstGeom>
          <a:noFill/>
          <a:ln w="9525">
            <a:noFill/>
            <a:miter lim="800000"/>
            <a:headEnd/>
            <a:tailEnd/>
          </a:ln>
        </p:spPr>
        <p:txBody>
          <a:bodyPr wrap="square" lIns="137160" anchor="b">
            <a:spAutoFit/>
          </a:bodyPr>
          <a:lstStyle/>
          <a:p>
            <a:pPr eaLnBrk="0" hangingPunct="0"/>
            <a:r>
              <a:rPr lang="en-US" sz="800" i="1" dirty="0"/>
              <a:t>Source:  Notes are in Tahoma, regular, 8 point, italic, flush left, </a:t>
            </a:r>
            <a:r>
              <a:rPr lang="en-US" sz="800" i="1" dirty="0" smtClean="0"/>
              <a:t>vertically </a:t>
            </a:r>
            <a:r>
              <a:rPr lang="en-US" sz="800" i="1" dirty="0"/>
              <a:t>aligned from the bottom </a:t>
            </a:r>
            <a:r>
              <a:rPr lang="en-US" sz="800" i="1" dirty="0" smtClean="0"/>
              <a:t>of </a:t>
            </a:r>
            <a:r>
              <a:rPr lang="en-US" sz="800" i="1" dirty="0"/>
              <a:t>text box</a:t>
            </a:r>
            <a:r>
              <a:rPr lang="en-US" sz="800" i="1" dirty="0" smtClean="0"/>
              <a:t>.</a:t>
            </a:r>
            <a:endParaRPr lang="en-US" sz="800" i="1" dirty="0"/>
          </a:p>
        </p:txBody>
      </p:sp>
    </p:spTree>
    <p:extLst>
      <p:ext uri="{BB962C8B-B14F-4D97-AF65-F5344CB8AC3E}">
        <p14:creationId xmlns:p14="http://schemas.microsoft.com/office/powerpoint/2010/main" val="195616128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Matchlib</a:t>
            </a:r>
            <a:r>
              <a:rPr lang="en-US" sz="2400" dirty="0" smtClean="0"/>
              <a:t>: When do you need to use Non-blocking IO?</a:t>
            </a:r>
            <a:endParaRPr lang="en-US" sz="2400" dirty="0"/>
          </a:p>
        </p:txBody>
      </p:sp>
      <p:sp>
        <p:nvSpPr>
          <p:cNvPr id="3" name="Content Placeholder 2"/>
          <p:cNvSpPr>
            <a:spLocks noGrp="1"/>
          </p:cNvSpPr>
          <p:nvPr>
            <p:ph idx="1"/>
          </p:nvPr>
        </p:nvSpPr>
        <p:spPr/>
        <p:txBody>
          <a:bodyPr>
            <a:normAutofit/>
          </a:bodyPr>
          <a:lstStyle/>
          <a:p>
            <a:r>
              <a:rPr lang="en-US" sz="2400" dirty="0" smtClean="0"/>
              <a:t>Arbitration </a:t>
            </a:r>
            <a:r>
              <a:rPr lang="en-US" sz="2400" dirty="0"/>
              <a:t>requires Peek or </a:t>
            </a:r>
            <a:r>
              <a:rPr lang="en-US" sz="2400" dirty="0" err="1"/>
              <a:t>PopNB</a:t>
            </a:r>
            <a:r>
              <a:rPr lang="en-US" sz="2400" dirty="0"/>
              <a:t>  to all arbitrated inputs.</a:t>
            </a:r>
          </a:p>
          <a:p>
            <a:r>
              <a:rPr lang="en-US" sz="2400" dirty="0" smtClean="0"/>
              <a:t>Time-based </a:t>
            </a:r>
            <a:r>
              <a:rPr lang="en-US" sz="2400" dirty="0"/>
              <a:t>splitting and merging of transaction streams requires </a:t>
            </a:r>
            <a:r>
              <a:rPr lang="en-US" sz="2400" dirty="0" err="1"/>
              <a:t>PushNB</a:t>
            </a:r>
            <a:r>
              <a:rPr lang="en-US" sz="2400" dirty="0"/>
              <a:t> and </a:t>
            </a:r>
            <a:r>
              <a:rPr lang="en-US" sz="2400" dirty="0" err="1"/>
              <a:t>PopNB</a:t>
            </a:r>
            <a:r>
              <a:rPr lang="en-US" sz="2400" dirty="0"/>
              <a:t> (respectively</a:t>
            </a:r>
            <a:r>
              <a:rPr lang="en-US" sz="2400" dirty="0" smtClean="0"/>
              <a:t>)</a:t>
            </a:r>
            <a:endParaRPr lang="en-US" sz="2400" dirty="0"/>
          </a:p>
          <a:p>
            <a:r>
              <a:rPr lang="en-US" sz="2400" dirty="0"/>
              <a:t>There are cases where a process will need ALL </a:t>
            </a:r>
            <a:r>
              <a:rPr lang="en-US" sz="2400" dirty="0" smtClean="0"/>
              <a:t>non-blocking </a:t>
            </a:r>
            <a:r>
              <a:rPr lang="en-US" sz="2400" dirty="0"/>
              <a:t>IO (all </a:t>
            </a:r>
            <a:r>
              <a:rPr lang="en-US" sz="2400" dirty="0" err="1"/>
              <a:t>PopNB</a:t>
            </a:r>
            <a:r>
              <a:rPr lang="en-US" sz="2400" dirty="0"/>
              <a:t> and </a:t>
            </a:r>
            <a:r>
              <a:rPr lang="en-US" sz="2400" dirty="0" err="1"/>
              <a:t>PushNB</a:t>
            </a:r>
            <a:r>
              <a:rPr lang="en-US" sz="2400" dirty="0"/>
              <a:t>), but it should be pretty rare.</a:t>
            </a:r>
          </a:p>
          <a:p>
            <a:pPr lvl="1"/>
            <a:r>
              <a:rPr lang="en-US" sz="2000" dirty="0"/>
              <a:t>In this case the process should be kept as small / simple as possible, ideally communicating with other processes that follow the guidelines above.</a:t>
            </a:r>
          </a:p>
          <a:p>
            <a:pPr lvl="1"/>
            <a:r>
              <a:rPr lang="en-US" sz="2000" dirty="0"/>
              <a:t>With all non-blocking IO, you will likely be modeling at very close to RTL level, and most likely HLS will just be translating SC RTL into Verilog RTL.</a:t>
            </a:r>
          </a:p>
        </p:txBody>
      </p:sp>
      <p:sp>
        <p:nvSpPr>
          <p:cNvPr id="5" name="Slide Number Placeholder 4"/>
          <p:cNvSpPr>
            <a:spLocks noGrp="1"/>
          </p:cNvSpPr>
          <p:nvPr>
            <p:ph type="sldNum" sz="quarter" idx="11"/>
          </p:nvPr>
        </p:nvSpPr>
        <p:spPr/>
        <p:txBody>
          <a:bodyPr/>
          <a:lstStyle/>
          <a:p>
            <a:fld id="{B8EE6C0D-8D49-4EF2-B5AB-91C9339EB8BA}" type="slidenum">
              <a:rPr lang="en-US" smtClean="0"/>
              <a:pPr/>
              <a:t>20</a:t>
            </a:fld>
            <a:endParaRPr lang="en-US" dirty="0"/>
          </a:p>
        </p:txBody>
      </p:sp>
    </p:spTree>
    <p:extLst>
      <p:ext uri="{BB962C8B-B14F-4D97-AF65-F5344CB8AC3E}">
        <p14:creationId xmlns:p14="http://schemas.microsoft.com/office/powerpoint/2010/main" val="39150512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Matchlib</a:t>
            </a:r>
            <a:r>
              <a:rPr lang="en-US" sz="2400" dirty="0" smtClean="0"/>
              <a:t>: </a:t>
            </a:r>
            <a:r>
              <a:rPr lang="en-US" sz="2400" dirty="0" smtClean="0">
                <a:solidFill>
                  <a:srgbClr val="FF0000"/>
                </a:solidFill>
              </a:rPr>
              <a:t>Always prefer </a:t>
            </a:r>
            <a:r>
              <a:rPr lang="en-US" sz="2400" dirty="0"/>
              <a:t>to use blocking IO over </a:t>
            </a:r>
            <a:r>
              <a:rPr lang="en-US" sz="2400" dirty="0" err="1"/>
              <a:t>nonblocking</a:t>
            </a:r>
            <a:r>
              <a:rPr lang="en-US" sz="2400" dirty="0"/>
              <a:t> IO.</a:t>
            </a:r>
          </a:p>
        </p:txBody>
      </p:sp>
      <p:sp>
        <p:nvSpPr>
          <p:cNvPr id="3" name="Content Placeholder 2"/>
          <p:cNvSpPr>
            <a:spLocks noGrp="1"/>
          </p:cNvSpPr>
          <p:nvPr>
            <p:ph idx="1"/>
          </p:nvPr>
        </p:nvSpPr>
        <p:spPr/>
        <p:txBody>
          <a:bodyPr>
            <a:normAutofit/>
          </a:bodyPr>
          <a:lstStyle/>
          <a:p>
            <a:r>
              <a:rPr lang="en-US" sz="2400" dirty="0" smtClean="0"/>
              <a:t>Your models will be simpler and more likely to have a good process structure.</a:t>
            </a:r>
          </a:p>
          <a:p>
            <a:r>
              <a:rPr lang="en-US" sz="2400" dirty="0" smtClean="0"/>
              <a:t>100</a:t>
            </a:r>
            <a:r>
              <a:rPr lang="en-US" sz="2400" dirty="0"/>
              <a:t>% blocking IO is called KPN (Kahn Process </a:t>
            </a:r>
            <a:r>
              <a:rPr lang="en-US" sz="2400" dirty="0" smtClean="0"/>
              <a:t>Networks)</a:t>
            </a:r>
          </a:p>
          <a:p>
            <a:pPr lvl="1"/>
            <a:r>
              <a:rPr lang="en-US" sz="2000" dirty="0" smtClean="0"/>
              <a:t>KPN is deterministic</a:t>
            </a:r>
          </a:p>
          <a:p>
            <a:pPr lvl="1"/>
            <a:r>
              <a:rPr lang="en-US" sz="2000" dirty="0" smtClean="0"/>
              <a:t>easier </a:t>
            </a:r>
            <a:r>
              <a:rPr lang="en-US" sz="2000" dirty="0"/>
              <a:t>to verify.</a:t>
            </a:r>
          </a:p>
          <a:p>
            <a:r>
              <a:rPr lang="en-US" sz="2400" dirty="0" smtClean="0"/>
              <a:t>Non-blocking </a:t>
            </a:r>
            <a:r>
              <a:rPr lang="en-US" sz="2400" dirty="0"/>
              <a:t>IO is sometimes needed, but introduces timing dependent behavior, and can make verification more difficult in some cases if the timing dependent behavior is externally visible.</a:t>
            </a:r>
            <a:endParaRPr lang="en-US" sz="2400" dirty="0" smtClean="0"/>
          </a:p>
        </p:txBody>
      </p:sp>
      <p:sp>
        <p:nvSpPr>
          <p:cNvPr id="5" name="Slide Number Placeholder 4"/>
          <p:cNvSpPr>
            <a:spLocks noGrp="1"/>
          </p:cNvSpPr>
          <p:nvPr>
            <p:ph type="sldNum" sz="quarter" idx="11"/>
          </p:nvPr>
        </p:nvSpPr>
        <p:spPr/>
        <p:txBody>
          <a:bodyPr/>
          <a:lstStyle/>
          <a:p>
            <a:fld id="{B8EE6C0D-8D49-4EF2-B5AB-91C9339EB8BA}" type="slidenum">
              <a:rPr lang="en-US" smtClean="0"/>
              <a:pPr/>
              <a:t>21</a:t>
            </a:fld>
            <a:endParaRPr lang="en-US" dirty="0"/>
          </a:p>
        </p:txBody>
      </p:sp>
    </p:spTree>
    <p:extLst>
      <p:ext uri="{BB962C8B-B14F-4D97-AF65-F5344CB8AC3E}">
        <p14:creationId xmlns:p14="http://schemas.microsoft.com/office/powerpoint/2010/main" val="29631884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Matchlib</a:t>
            </a:r>
            <a:r>
              <a:rPr lang="en-US" sz="2800" dirty="0" smtClean="0"/>
              <a:t>: Methods for user-defined transactions (07*)</a:t>
            </a:r>
            <a:endParaRPr lang="en-US" sz="28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22</a:t>
            </a:fld>
            <a:endParaRPr lang="en-US" dirty="0"/>
          </a:p>
        </p:txBody>
      </p:sp>
      <p:sp>
        <p:nvSpPr>
          <p:cNvPr id="5" name="TextBox 4"/>
          <p:cNvSpPr txBox="1"/>
          <p:nvPr/>
        </p:nvSpPr>
        <p:spPr>
          <a:xfrm>
            <a:off x="512064" y="1371600"/>
            <a:ext cx="8255786" cy="4801314"/>
          </a:xfrm>
          <a:prstGeom prst="rect">
            <a:avLst/>
          </a:prstGeom>
          <a:noFill/>
        </p:spPr>
        <p:txBody>
          <a:bodyPr wrap="none" rtlCol="0">
            <a:spAutoFit/>
          </a:bodyPr>
          <a:lstStyle/>
          <a:p>
            <a:r>
              <a:rPr lang="en-US" sz="1100" dirty="0" err="1">
                <a:latin typeface="Courier New" panose="02070309020205020404" pitchFamily="49" charset="0"/>
                <a:cs typeface="Courier New" panose="02070309020205020404" pitchFamily="49" charset="0"/>
              </a:rPr>
              <a:t>struct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engine_t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static </a:t>
            </a:r>
            <a:r>
              <a:rPr lang="en-US" sz="1100" dirty="0" err="1">
                <a:latin typeface="Courier New" panose="02070309020205020404" pitchFamily="49" charset="0"/>
                <a:cs typeface="Courier New" panose="02070309020205020404" pitchFamily="49" charset="0"/>
              </a:rPr>
              <a:t>const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plugs = 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sc_uint</a:t>
            </a:r>
            <a:r>
              <a:rPr lang="en-US" sz="1100" dirty="0">
                <a:latin typeface="Courier New" panose="02070309020205020404" pitchFamily="49" charset="0"/>
                <a:cs typeface="Courier New" panose="02070309020205020404" pitchFamily="49" charset="0"/>
              </a:rPr>
              <a:t>&lt;16&gt; engine;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spark_plug_t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spark_plugs</a:t>
            </a:r>
            <a:r>
              <a:rPr lang="en-US" sz="1100" dirty="0">
                <a:latin typeface="Courier New" panose="02070309020205020404" pitchFamily="49" charset="0"/>
                <a:cs typeface="Courier New" panose="02070309020205020404" pitchFamily="49" charset="0"/>
              </a:rPr>
              <a:t>[plugs];</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static </a:t>
            </a:r>
            <a:r>
              <a:rPr lang="en-US" sz="1100" dirty="0" err="1">
                <a:latin typeface="Courier New" panose="02070309020205020404" pitchFamily="49" charset="0"/>
                <a:cs typeface="Courier New" panose="02070309020205020404" pitchFamily="49" charset="0"/>
              </a:rPr>
              <a:t>const</a:t>
            </a:r>
            <a:r>
              <a:rPr lang="en-US" sz="1100" dirty="0">
                <a:latin typeface="Courier New" panose="02070309020205020404" pitchFamily="49" charset="0"/>
                <a:cs typeface="Courier New" panose="02070309020205020404" pitchFamily="49" charset="0"/>
              </a:rPr>
              <a:t> unsigned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width = 16 + (</a:t>
            </a:r>
            <a:r>
              <a:rPr lang="en-US" sz="1100" dirty="0" err="1">
                <a:latin typeface="Courier New" panose="02070309020205020404" pitchFamily="49" charset="0"/>
                <a:cs typeface="Courier New" panose="02070309020205020404" pitchFamily="49" charset="0"/>
              </a:rPr>
              <a:t>spark_plug_t</a:t>
            </a:r>
            <a:r>
              <a:rPr lang="en-US" sz="1100" dirty="0">
                <a:latin typeface="Courier New" panose="02070309020205020404" pitchFamily="49" charset="0"/>
                <a:cs typeface="Courier New" panose="02070309020205020404" pitchFamily="49" charset="0"/>
              </a:rPr>
              <a:t>::width * plugs);</a:t>
            </a:r>
          </a:p>
          <a:p>
            <a:r>
              <a:rPr lang="en-US" sz="1100" dirty="0">
                <a:latin typeface="Courier New" panose="02070309020205020404" pitchFamily="49" charset="0"/>
                <a:cs typeface="Courier New" panose="02070309020205020404" pitchFamily="49" charset="0"/>
              </a:rPr>
              <a:t>  template &lt;unsigned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Size&gt; void Marshall(</a:t>
            </a:r>
            <a:r>
              <a:rPr lang="en-US" sz="1100" dirty="0" err="1">
                <a:latin typeface="Courier New" panose="02070309020205020404" pitchFamily="49" charset="0"/>
                <a:cs typeface="Courier New" panose="02070309020205020404" pitchFamily="49" charset="0"/>
              </a:rPr>
              <a:t>Marshaller</a:t>
            </a:r>
            <a:r>
              <a:rPr lang="en-US" sz="1100" dirty="0">
                <a:latin typeface="Courier New" panose="02070309020205020404" pitchFamily="49" charset="0"/>
                <a:cs typeface="Courier New" panose="02070309020205020404" pitchFamily="49" charset="0"/>
              </a:rPr>
              <a:t>&lt;Size&gt; &amp;m) {</a:t>
            </a:r>
          </a:p>
          <a:p>
            <a:r>
              <a:rPr lang="en-US" sz="1100" dirty="0">
                <a:latin typeface="Courier New" panose="02070309020205020404" pitchFamily="49" charset="0"/>
                <a:cs typeface="Courier New" panose="02070309020205020404" pitchFamily="49" charset="0"/>
              </a:rPr>
              <a:t>    m &amp;engine;</a:t>
            </a:r>
          </a:p>
          <a:p>
            <a:r>
              <a:rPr lang="en-US" sz="1100" dirty="0">
                <a:latin typeface="Courier New" panose="02070309020205020404" pitchFamily="49" charset="0"/>
                <a:cs typeface="Courier New" panose="02070309020205020404" pitchFamily="49" charset="0"/>
              </a:rPr>
              <a:t>    for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&lt;plugs;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m &amp;</a:t>
            </a:r>
            <a:r>
              <a:rPr lang="en-US" sz="1100" dirty="0" err="1">
                <a:latin typeface="Courier New" panose="02070309020205020404" pitchFamily="49" charset="0"/>
                <a:cs typeface="Courier New" panose="02070309020205020404" pitchFamily="49" charset="0"/>
              </a:rPr>
              <a:t>spark_plugs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inline friend void </a:t>
            </a:r>
            <a:r>
              <a:rPr lang="en-US" sz="1100" dirty="0" err="1">
                <a:latin typeface="Courier New" panose="02070309020205020404" pitchFamily="49" charset="0"/>
                <a:cs typeface="Courier New" panose="02070309020205020404" pitchFamily="49" charset="0"/>
              </a:rPr>
              <a:t>sc_trace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sc_trace_file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const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engine_t</a:t>
            </a:r>
            <a:r>
              <a:rPr lang="en-US" sz="1100" dirty="0">
                <a:latin typeface="Courier New" panose="02070309020205020404" pitchFamily="49" charset="0"/>
                <a:cs typeface="Courier New" panose="02070309020205020404" pitchFamily="49" charset="0"/>
              </a:rPr>
              <a:t>&amp; v, </a:t>
            </a:r>
            <a:r>
              <a:rPr lang="en-US" sz="1100" dirty="0" err="1">
                <a:latin typeface="Courier New" panose="02070309020205020404" pitchFamily="49" charset="0"/>
                <a:cs typeface="Courier New" panose="02070309020205020404" pitchFamily="49" charset="0"/>
              </a:rPr>
              <a:t>const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std</a:t>
            </a:r>
            <a:r>
              <a:rPr lang="en-US" sz="1100" dirty="0">
                <a:latin typeface="Courier New" panose="02070309020205020404" pitchFamily="49" charset="0"/>
                <a:cs typeface="Courier New" panose="02070309020205020404" pitchFamily="49" charset="0"/>
              </a:rPr>
              <a:t>::string&amp; NAME )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sc_trace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tf,v.engine</a:t>
            </a:r>
            <a:r>
              <a:rPr lang="en-US" sz="1100" dirty="0">
                <a:latin typeface="Courier New" panose="02070309020205020404" pitchFamily="49" charset="0"/>
                <a:cs typeface="Courier New" panose="02070309020205020404" pitchFamily="49" charset="0"/>
              </a:rPr>
              <a:t>,  NAME + ".engine");</a:t>
            </a:r>
          </a:p>
          <a:p>
            <a:r>
              <a:rPr lang="en-US" sz="1100" dirty="0">
                <a:latin typeface="Courier New" panose="02070309020205020404" pitchFamily="49" charset="0"/>
                <a:cs typeface="Courier New" panose="02070309020205020404" pitchFamily="49" charset="0"/>
              </a:rPr>
              <a:t>      for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&lt;plugs;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sc_trace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tf,v.spark_plugs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NAME + ".</a:t>
            </a:r>
            <a:r>
              <a:rPr lang="en-US" sz="1100" dirty="0" err="1">
                <a:latin typeface="Courier New" panose="02070309020205020404" pitchFamily="49" charset="0"/>
                <a:cs typeface="Courier New" panose="02070309020205020404" pitchFamily="49" charset="0"/>
              </a:rPr>
              <a:t>spark_plug</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std</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to_string</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inline friend </a:t>
            </a:r>
            <a:r>
              <a:rPr lang="en-US" sz="1100" dirty="0" err="1">
                <a:latin typeface="Courier New" panose="02070309020205020404" pitchFamily="49" charset="0"/>
                <a:cs typeface="Courier New" panose="02070309020205020404" pitchFamily="49" charset="0"/>
              </a:rPr>
              <a:t>std</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ostream</a:t>
            </a:r>
            <a:r>
              <a:rPr lang="en-US" sz="1100" dirty="0">
                <a:latin typeface="Courier New" panose="02070309020205020404" pitchFamily="49" charset="0"/>
                <a:cs typeface="Courier New" panose="02070309020205020404" pitchFamily="49" charset="0"/>
              </a:rPr>
              <a:t>&amp; operator&lt;&lt;(</a:t>
            </a:r>
            <a:r>
              <a:rPr lang="en-US" sz="1100" dirty="0" err="1">
                <a:latin typeface="Courier New" panose="02070309020205020404" pitchFamily="49" charset="0"/>
                <a:cs typeface="Courier New" panose="02070309020205020404" pitchFamily="49" charset="0"/>
              </a:rPr>
              <a:t>ostream</a:t>
            </a:r>
            <a:r>
              <a:rPr lang="en-US" sz="1100" dirty="0">
                <a:latin typeface="Courier New" panose="02070309020205020404" pitchFamily="49" charset="0"/>
                <a:cs typeface="Courier New" panose="02070309020205020404" pitchFamily="49" charset="0"/>
              </a:rPr>
              <a:t>&amp; </a:t>
            </a:r>
            <a:r>
              <a:rPr lang="en-US" sz="1100" dirty="0" err="1">
                <a:latin typeface="Courier New" panose="02070309020205020404" pitchFamily="49" charset="0"/>
                <a:cs typeface="Courier New" panose="02070309020205020404" pitchFamily="49" charset="0"/>
              </a:rPr>
              <a:t>os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const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engine_t</a:t>
            </a:r>
            <a:r>
              <a:rPr lang="en-US" sz="1100" dirty="0">
                <a:latin typeface="Courier New" panose="02070309020205020404" pitchFamily="49" charset="0"/>
                <a:cs typeface="Courier New" panose="02070309020205020404" pitchFamily="49" charset="0"/>
              </a:rPr>
              <a:t>&amp; </a:t>
            </a:r>
            <a:r>
              <a:rPr lang="en-US" sz="1100" dirty="0" err="1">
                <a:latin typeface="Courier New" panose="02070309020205020404" pitchFamily="49" charset="0"/>
                <a:cs typeface="Courier New" panose="02070309020205020404" pitchFamily="49" charset="0"/>
              </a:rPr>
              <a:t>rhs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os</a:t>
            </a:r>
            <a:r>
              <a:rPr lang="en-US" sz="1100" dirty="0">
                <a:latin typeface="Courier New" panose="02070309020205020404" pitchFamily="49" charset="0"/>
                <a:cs typeface="Courier New" panose="02070309020205020404" pitchFamily="49" charset="0"/>
              </a:rPr>
              <a:t> &lt;&lt; </a:t>
            </a:r>
            <a:r>
              <a:rPr lang="en-US" sz="1100" dirty="0" err="1">
                <a:latin typeface="Courier New" panose="02070309020205020404" pitchFamily="49" charset="0"/>
                <a:cs typeface="Courier New" panose="02070309020205020404" pitchFamily="49" charset="0"/>
              </a:rPr>
              <a:t>rhs.engine</a:t>
            </a:r>
            <a:r>
              <a:rPr lang="en-US" sz="1100" dirty="0">
                <a:latin typeface="Courier New" panose="02070309020205020404" pitchFamily="49" charset="0"/>
                <a:cs typeface="Courier New" panose="02070309020205020404" pitchFamily="49" charset="0"/>
              </a:rPr>
              <a:t> &lt;&lt; " ";</a:t>
            </a:r>
          </a:p>
          <a:p>
            <a:r>
              <a:rPr lang="en-US" sz="1100" dirty="0">
                <a:latin typeface="Courier New" panose="02070309020205020404" pitchFamily="49" charset="0"/>
                <a:cs typeface="Courier New" panose="02070309020205020404" pitchFamily="49" charset="0"/>
              </a:rPr>
              <a:t>    for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&lt;plugs;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os</a:t>
            </a:r>
            <a:r>
              <a:rPr lang="en-US" sz="1100" dirty="0">
                <a:latin typeface="Courier New" panose="02070309020205020404" pitchFamily="49" charset="0"/>
                <a:cs typeface="Courier New" panose="02070309020205020404" pitchFamily="49" charset="0"/>
              </a:rPr>
              <a:t> &lt;&lt; </a:t>
            </a:r>
            <a:r>
              <a:rPr lang="en-US" sz="1100" dirty="0" err="1">
                <a:latin typeface="Courier New" panose="02070309020205020404" pitchFamily="49" charset="0"/>
                <a:cs typeface="Courier New" panose="02070309020205020404" pitchFamily="49" charset="0"/>
              </a:rPr>
              <a:t>rhs.spark_plugs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&lt;&lt; " ";</a:t>
            </a:r>
          </a:p>
          <a:p>
            <a:r>
              <a:rPr lang="en-US" sz="1100" dirty="0">
                <a:latin typeface="Courier New" panose="02070309020205020404" pitchFamily="49" charset="0"/>
                <a:cs typeface="Courier New" panose="02070309020205020404" pitchFamily="49" charset="0"/>
              </a:rPr>
              <a:t>    return </a:t>
            </a:r>
            <a:r>
              <a:rPr lang="en-US" sz="1100" dirty="0" err="1">
                <a:latin typeface="Courier New" panose="02070309020205020404" pitchFamily="49" charset="0"/>
                <a:cs typeface="Courier New" panose="02070309020205020404" pitchFamily="49" charset="0"/>
              </a:rPr>
              <a:t>os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a:t>
            </a:r>
          </a:p>
          <a:p>
            <a:endParaRPr lang="en-US" sz="2000" dirty="0"/>
          </a:p>
        </p:txBody>
      </p:sp>
      <p:sp>
        <p:nvSpPr>
          <p:cNvPr id="6" name="Rectangular Callout 5"/>
          <p:cNvSpPr/>
          <p:nvPr/>
        </p:nvSpPr>
        <p:spPr>
          <a:xfrm>
            <a:off x="8767850" y="1524000"/>
            <a:ext cx="2743200" cy="350152"/>
          </a:xfrm>
          <a:prstGeom prst="wedgeRectCallout">
            <a:avLst>
              <a:gd name="adj1" fmla="val -176112"/>
              <a:gd name="adj2" fmla="val 4454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User’s </a:t>
            </a:r>
            <a:r>
              <a:rPr kumimoji="0" lang="en-US" sz="1800" b="0" i="0" u="none" strike="noStrike" kern="0" cap="none" spc="0" normalizeH="0" baseline="0" noProof="0" dirty="0" err="1" smtClean="0">
                <a:ln>
                  <a:noFill/>
                </a:ln>
                <a:solidFill>
                  <a:srgbClr val="FFFFFF"/>
                </a:solidFill>
                <a:effectLst/>
                <a:uLnTx/>
                <a:uFillTx/>
                <a:latin typeface="Tahoma"/>
                <a:ea typeface="+mn-ea"/>
                <a:cs typeface="+mn-cs"/>
              </a:rPr>
              <a:t>struct</a:t>
            </a:r>
            <a:r>
              <a:rPr kumimoji="0" lang="en-US" sz="1800" b="0" i="0" u="none" strike="noStrike" kern="0" cap="none" spc="0" normalizeH="0" baseline="0" noProof="0" dirty="0" smtClean="0">
                <a:ln>
                  <a:noFill/>
                </a:ln>
                <a:solidFill>
                  <a:srgbClr val="FFFFFF"/>
                </a:solidFill>
                <a:effectLst/>
                <a:uLnTx/>
                <a:uFillTx/>
                <a:latin typeface="Tahoma"/>
                <a:ea typeface="+mn-ea"/>
                <a:cs typeface="+mn-cs"/>
              </a:rPr>
              <a:t>/transaction</a:t>
            </a:r>
          </a:p>
        </p:txBody>
      </p:sp>
      <p:sp>
        <p:nvSpPr>
          <p:cNvPr id="7" name="Rectangular Callout 6"/>
          <p:cNvSpPr/>
          <p:nvPr/>
        </p:nvSpPr>
        <p:spPr>
          <a:xfrm>
            <a:off x="8742816" y="2125377"/>
            <a:ext cx="2743200" cy="350152"/>
          </a:xfrm>
          <a:prstGeom prst="wedgeRectCallout">
            <a:avLst>
              <a:gd name="adj1" fmla="val -132202"/>
              <a:gd name="adj2" fmla="val 5458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Declare HW </a:t>
            </a:r>
            <a:r>
              <a:rPr kumimoji="0" lang="en-US" sz="1800" b="0" i="0" u="none" strike="noStrike" kern="0" cap="none" spc="0" normalizeH="0" baseline="0" noProof="0" dirty="0" err="1" smtClean="0">
                <a:ln>
                  <a:noFill/>
                </a:ln>
                <a:solidFill>
                  <a:srgbClr val="FFFFFF"/>
                </a:solidFill>
                <a:effectLst/>
                <a:uLnTx/>
                <a:uFillTx/>
                <a:latin typeface="Tahoma"/>
                <a:ea typeface="+mn-ea"/>
                <a:cs typeface="+mn-cs"/>
              </a:rPr>
              <a:t>bitwidth</a:t>
            </a:r>
            <a:endParaRPr kumimoji="0" lang="en-US" sz="1800" b="0" i="0" u="none" strike="noStrike" kern="0" cap="none" spc="0" normalizeH="0" baseline="0" noProof="0" dirty="0" smtClean="0">
              <a:ln>
                <a:noFill/>
              </a:ln>
              <a:solidFill>
                <a:srgbClr val="FFFFFF"/>
              </a:solidFill>
              <a:effectLst/>
              <a:uLnTx/>
              <a:uFillTx/>
              <a:latin typeface="Tahoma"/>
              <a:ea typeface="+mn-ea"/>
              <a:cs typeface="+mn-cs"/>
            </a:endParaRPr>
          </a:p>
        </p:txBody>
      </p:sp>
      <p:sp>
        <p:nvSpPr>
          <p:cNvPr id="8" name="Rectangular Callout 7"/>
          <p:cNvSpPr/>
          <p:nvPr/>
        </p:nvSpPr>
        <p:spPr>
          <a:xfrm>
            <a:off x="8723643" y="2627929"/>
            <a:ext cx="2743200" cy="350152"/>
          </a:xfrm>
          <a:prstGeom prst="wedgeRectCallout">
            <a:avLst>
              <a:gd name="adj1" fmla="val -141497"/>
              <a:gd name="adj2" fmla="val -3329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Pack/Unpack to </a:t>
            </a:r>
            <a:r>
              <a:rPr lang="en-US" sz="1800" kern="0" dirty="0" smtClean="0">
                <a:solidFill>
                  <a:srgbClr val="FFFFFF"/>
                </a:solidFill>
                <a:latin typeface="Tahoma"/>
                <a:ea typeface="+mn-ea"/>
              </a:rPr>
              <a:t>bits</a:t>
            </a:r>
            <a:endParaRPr kumimoji="0" lang="en-US" sz="1800" b="0" i="0" u="none" strike="noStrike" kern="0" cap="none" spc="0" normalizeH="0" baseline="0" noProof="0" dirty="0" smtClean="0">
              <a:ln>
                <a:noFill/>
              </a:ln>
              <a:solidFill>
                <a:srgbClr val="FFFFFF"/>
              </a:solidFill>
              <a:effectLst/>
              <a:uLnTx/>
              <a:uFillTx/>
              <a:latin typeface="Tahoma"/>
              <a:ea typeface="+mn-ea"/>
              <a:cs typeface="+mn-cs"/>
            </a:endParaRPr>
          </a:p>
        </p:txBody>
      </p:sp>
      <p:sp>
        <p:nvSpPr>
          <p:cNvPr id="9" name="Rectangular Callout 8"/>
          <p:cNvSpPr/>
          <p:nvPr/>
        </p:nvSpPr>
        <p:spPr>
          <a:xfrm>
            <a:off x="8723643" y="3529152"/>
            <a:ext cx="2743200" cy="705257"/>
          </a:xfrm>
          <a:prstGeom prst="wedgeRectCallout">
            <a:avLst>
              <a:gd name="adj1" fmla="val -122267"/>
              <a:gd name="adj2" fmla="val -3821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err="1" smtClean="0">
                <a:ln>
                  <a:noFill/>
                </a:ln>
                <a:solidFill>
                  <a:srgbClr val="FFFFFF"/>
                </a:solidFill>
                <a:effectLst/>
                <a:uLnTx/>
                <a:uFillTx/>
                <a:latin typeface="Tahoma"/>
                <a:ea typeface="+mn-ea"/>
                <a:cs typeface="+mn-cs"/>
              </a:rPr>
              <a:t>SystemC</a:t>
            </a:r>
            <a:r>
              <a:rPr kumimoji="0" lang="en-US" sz="1800" b="0" i="0" u="none" strike="noStrike" kern="0" cap="none" spc="0" normalizeH="0" baseline="0" noProof="0" dirty="0" smtClean="0">
                <a:ln>
                  <a:noFill/>
                </a:ln>
                <a:solidFill>
                  <a:srgbClr val="FFFFFF"/>
                </a:solidFill>
                <a:effectLst/>
                <a:uLnTx/>
                <a:uFillTx/>
                <a:latin typeface="Tahoma"/>
                <a:ea typeface="+mn-ea"/>
                <a:cs typeface="+mn-cs"/>
              </a:rPr>
              <a:t> standard</a:t>
            </a:r>
            <a:r>
              <a:rPr kumimoji="0" lang="en-US" sz="1800" b="0" i="0" u="none" strike="noStrike" kern="0" cap="none" spc="0" normalizeH="0" noProof="0" dirty="0" smtClean="0">
                <a:ln>
                  <a:noFill/>
                </a:ln>
                <a:solidFill>
                  <a:srgbClr val="FFFFFF"/>
                </a:solidFill>
                <a:effectLst/>
                <a:uLnTx/>
                <a:uFillTx/>
                <a:latin typeface="Tahoma"/>
                <a:ea typeface="+mn-ea"/>
                <a:cs typeface="+mn-cs"/>
              </a:rPr>
              <a:t> tracing (see LRM)</a:t>
            </a:r>
            <a:endParaRPr kumimoji="0" lang="en-US" sz="1800" b="0" i="0" u="none" strike="noStrike" kern="0" cap="none" spc="0" normalizeH="0" baseline="0" noProof="0" dirty="0" smtClean="0">
              <a:ln>
                <a:noFill/>
              </a:ln>
              <a:solidFill>
                <a:srgbClr val="FFFFFF"/>
              </a:solidFill>
              <a:effectLst/>
              <a:uLnTx/>
              <a:uFillTx/>
              <a:latin typeface="Tahoma"/>
              <a:ea typeface="+mn-ea"/>
              <a:cs typeface="+mn-cs"/>
            </a:endParaRPr>
          </a:p>
        </p:txBody>
      </p:sp>
      <p:sp>
        <p:nvSpPr>
          <p:cNvPr id="10" name="Rectangular Callout 9"/>
          <p:cNvSpPr/>
          <p:nvPr/>
        </p:nvSpPr>
        <p:spPr>
          <a:xfrm>
            <a:off x="8723643" y="4522562"/>
            <a:ext cx="2743200" cy="705257"/>
          </a:xfrm>
          <a:prstGeom prst="wedgeRectCallout">
            <a:avLst>
              <a:gd name="adj1" fmla="val -117780"/>
              <a:gd name="adj2" fmla="val -4070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Stream to text, used for transaction logging</a:t>
            </a:r>
            <a:endParaRPr kumimoji="0" lang="en-US" sz="1800" b="0" i="0" u="none" strike="noStrike" kern="0" cap="none" spc="0" normalizeH="0" baseline="0" noProof="0" dirty="0" smtClean="0">
              <a:ln>
                <a:noFill/>
              </a:ln>
              <a:solidFill>
                <a:srgbClr val="FFFFFF"/>
              </a:solidFill>
              <a:effectLst/>
              <a:uLnTx/>
              <a:uFillTx/>
              <a:latin typeface="Tahoma"/>
              <a:ea typeface="+mn-ea"/>
              <a:cs typeface="+mn-cs"/>
            </a:endParaRPr>
          </a:p>
        </p:txBody>
      </p:sp>
    </p:spTree>
    <p:extLst>
      <p:ext uri="{BB962C8B-B14F-4D97-AF65-F5344CB8AC3E}">
        <p14:creationId xmlns:p14="http://schemas.microsoft.com/office/powerpoint/2010/main" val="215081151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Matchlib</a:t>
            </a:r>
            <a:r>
              <a:rPr lang="en-US" dirty="0" smtClean="0"/>
              <a:t> “</a:t>
            </a:r>
            <a:r>
              <a:rPr lang="en-US" dirty="0" err="1" smtClean="0"/>
              <a:t>gotchas</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379412" y="1256292"/>
            <a:ext cx="4172659" cy="4972804"/>
          </a:xfrm>
          <a:prstGeom prst="rect">
            <a:avLst/>
          </a:prstGeom>
        </p:spPr>
      </p:pic>
      <p:sp>
        <p:nvSpPr>
          <p:cNvPr id="6" name="Rectangular Callout 5"/>
          <p:cNvSpPr/>
          <p:nvPr/>
        </p:nvSpPr>
        <p:spPr>
          <a:xfrm>
            <a:off x="4552070" y="2590800"/>
            <a:ext cx="5199942" cy="533400"/>
          </a:xfrm>
          <a:prstGeom prst="wedgeRectCallout">
            <a:avLst>
              <a:gd name="adj1" fmla="val -93752"/>
              <a:gd name="adj2" fmla="val -2435"/>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100" kern="0" dirty="0" smtClean="0">
                <a:solidFill>
                  <a:srgbClr val="FFFFFF"/>
                </a:solidFill>
                <a:latin typeface="Tahoma"/>
                <a:ea typeface="+mn-ea"/>
              </a:rPr>
              <a:t>Always call </a:t>
            </a:r>
            <a:r>
              <a:rPr lang="en-US" sz="1100" kern="0" dirty="0" err="1" smtClean="0">
                <a:solidFill>
                  <a:srgbClr val="FFFFFF"/>
                </a:solidFill>
                <a:latin typeface="Tahoma"/>
                <a:ea typeface="+mn-ea"/>
              </a:rPr>
              <a:t>set_sim_clk</a:t>
            </a:r>
            <a:r>
              <a:rPr lang="en-US" sz="1100" kern="0" dirty="0" smtClean="0">
                <a:solidFill>
                  <a:srgbClr val="FFFFFF"/>
                </a:solidFill>
                <a:latin typeface="Tahoma"/>
                <a:ea typeface="+mn-ea"/>
              </a:rPr>
              <a:t> exactly once to identify your clock to </a:t>
            </a:r>
            <a:r>
              <a:rPr lang="en-US" sz="1100" kern="0" dirty="0" err="1" smtClean="0">
                <a:solidFill>
                  <a:srgbClr val="FFFFFF"/>
                </a:solidFill>
                <a:latin typeface="Tahoma"/>
                <a:ea typeface="+mn-ea"/>
              </a:rPr>
              <a:t>Matchlib</a:t>
            </a:r>
            <a:endParaRPr lang="en-US" sz="1100" kern="0" dirty="0" smtClean="0">
              <a:solidFill>
                <a:srgbClr val="FFFFFF"/>
              </a:solidFill>
              <a:latin typeface="Tahoma"/>
              <a:ea typeface="+mn-ea"/>
            </a:endParaRPr>
          </a:p>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(may</a:t>
            </a:r>
            <a:r>
              <a:rPr kumimoji="0" lang="en-US" sz="1100" b="0" i="0" u="none" strike="noStrike" kern="0" cap="none" spc="0" normalizeH="0" noProof="0" dirty="0" smtClean="0">
                <a:ln>
                  <a:noFill/>
                </a:ln>
                <a:solidFill>
                  <a:srgbClr val="FFFFFF"/>
                </a:solidFill>
                <a:effectLst/>
                <a:uLnTx/>
                <a:uFillTx/>
                <a:latin typeface="Tahoma"/>
                <a:ea typeface="+mn-ea"/>
              </a:rPr>
              <a:t> get bad pre-HLS sim results if you forget currently)</a:t>
            </a:r>
            <a:endParaRPr kumimoji="0" lang="en-US" sz="11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4552070" y="3876548"/>
            <a:ext cx="5199942" cy="533400"/>
          </a:xfrm>
          <a:prstGeom prst="wedgeRectCallout">
            <a:avLst>
              <a:gd name="adj1" fmla="val -83430"/>
              <a:gd name="adj2" fmla="val -416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100" kern="0" dirty="0" smtClean="0">
                <a:solidFill>
                  <a:srgbClr val="FFFFFF"/>
                </a:solidFill>
                <a:latin typeface="Tahoma"/>
                <a:ea typeface="+mn-ea"/>
              </a:rPr>
              <a:t>All processes in both DUT and TB must use exact same clock and reset signals.</a:t>
            </a:r>
          </a:p>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TB processes must</a:t>
            </a:r>
            <a:r>
              <a:rPr kumimoji="0" lang="en-US" sz="1100" b="0" i="0" u="none" strike="noStrike" kern="0" cap="none" spc="0" normalizeH="0" noProof="0" dirty="0" smtClean="0">
                <a:ln>
                  <a:noFill/>
                </a:ln>
                <a:solidFill>
                  <a:srgbClr val="FFFFFF"/>
                </a:solidFill>
                <a:effectLst/>
                <a:uLnTx/>
                <a:uFillTx/>
                <a:latin typeface="Tahoma"/>
                <a:ea typeface="+mn-ea"/>
              </a:rPr>
              <a:t> be sensitive to reset.</a:t>
            </a:r>
            <a:endParaRPr kumimoji="0" lang="en-US" sz="11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4552070" y="5695696"/>
            <a:ext cx="5199942" cy="533400"/>
          </a:xfrm>
          <a:prstGeom prst="wedgeRectCallout">
            <a:avLst>
              <a:gd name="adj1" fmla="val -101015"/>
              <a:gd name="adj2" fmla="val 276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100" kern="0" noProof="0" dirty="0" smtClean="0">
                <a:solidFill>
                  <a:srgbClr val="FFFFFF"/>
                </a:solidFill>
                <a:latin typeface="Tahoma"/>
                <a:ea typeface="+mn-ea"/>
              </a:rPr>
              <a:t>All transaction IO methods must be called exactly on clock edges.</a:t>
            </a:r>
          </a:p>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dirty="0" smtClean="0">
                <a:ln>
                  <a:noFill/>
                </a:ln>
                <a:solidFill>
                  <a:srgbClr val="FFFFFF"/>
                </a:solidFill>
                <a:effectLst/>
                <a:uLnTx/>
                <a:uFillTx/>
                <a:latin typeface="Tahoma"/>
                <a:ea typeface="+mn-ea"/>
              </a:rPr>
              <a:t>(may</a:t>
            </a:r>
            <a:r>
              <a:rPr kumimoji="0" lang="en-US" sz="1100" b="0" i="0" u="none" strike="noStrike" kern="0" cap="none" spc="0" normalizeH="0" dirty="0" smtClean="0">
                <a:ln>
                  <a:noFill/>
                </a:ln>
                <a:solidFill>
                  <a:srgbClr val="FFFFFF"/>
                </a:solidFill>
                <a:effectLst/>
                <a:uLnTx/>
                <a:uFillTx/>
                <a:latin typeface="Tahoma"/>
                <a:ea typeface="+mn-ea"/>
              </a:rPr>
              <a:t> get bad pre-HLS sim results if you forget currently)</a:t>
            </a:r>
            <a:endParaRPr kumimoji="0" lang="en-US" sz="11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4552070" y="1369187"/>
            <a:ext cx="5199942" cy="533400"/>
          </a:xfrm>
          <a:prstGeom prst="wedgeRectCallout">
            <a:avLst>
              <a:gd name="adj1" fmla="val -98394"/>
              <a:gd name="adj2" fmla="val 5634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100" kern="0" noProof="0" dirty="0" smtClean="0">
                <a:solidFill>
                  <a:srgbClr val="FFFFFF"/>
                </a:solidFill>
                <a:latin typeface="Tahoma"/>
                <a:ea typeface="+mn-ea"/>
              </a:rPr>
              <a:t>Multiple clocks and multiple resets are not currently supported.</a:t>
            </a:r>
            <a:endParaRPr kumimoji="0" lang="en-US" sz="11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4552070" y="1975856"/>
            <a:ext cx="5199942" cy="533400"/>
          </a:xfrm>
          <a:prstGeom prst="wedgeRectCallout">
            <a:avLst>
              <a:gd name="adj1" fmla="val -58490"/>
              <a:gd name="adj2" fmla="val 29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100" kern="0" noProof="0" dirty="0" smtClean="0">
                <a:solidFill>
                  <a:srgbClr val="FFFFFF"/>
                </a:solidFill>
                <a:latin typeface="Tahoma"/>
                <a:ea typeface="+mn-ea"/>
              </a:rPr>
              <a:t>Keep your code clean by using convenience macros for naming ports, signals, and module instances (</a:t>
            </a:r>
            <a:r>
              <a:rPr lang="en-US" sz="1100" kern="0" dirty="0" smtClean="0">
                <a:solidFill>
                  <a:srgbClr val="FFFFFF"/>
                </a:solidFill>
                <a:latin typeface="Tahoma"/>
                <a:ea typeface="+mn-ea"/>
              </a:rPr>
              <a:t>uses </a:t>
            </a:r>
            <a:r>
              <a:rPr lang="en-US" sz="1100" kern="0" dirty="0">
                <a:solidFill>
                  <a:srgbClr val="FFFFFF"/>
                </a:solidFill>
                <a:latin typeface="Tahoma"/>
                <a:ea typeface="+mn-ea"/>
              </a:rPr>
              <a:t>-</a:t>
            </a:r>
            <a:r>
              <a:rPr lang="en-US" sz="1100" kern="0" dirty="0" err="1">
                <a:solidFill>
                  <a:srgbClr val="FFFFFF"/>
                </a:solidFill>
                <a:latin typeface="Tahoma"/>
                <a:ea typeface="+mn-ea"/>
              </a:rPr>
              <a:t>std</a:t>
            </a:r>
            <a:r>
              <a:rPr lang="en-US" sz="1100" kern="0" dirty="0">
                <a:solidFill>
                  <a:srgbClr val="FFFFFF"/>
                </a:solidFill>
                <a:latin typeface="Tahoma"/>
                <a:ea typeface="+mn-ea"/>
              </a:rPr>
              <a:t>=</a:t>
            </a:r>
            <a:r>
              <a:rPr lang="en-US" sz="1100" kern="0" dirty="0" err="1">
                <a:solidFill>
                  <a:srgbClr val="FFFFFF"/>
                </a:solidFill>
                <a:latin typeface="Tahoma"/>
                <a:ea typeface="+mn-ea"/>
              </a:rPr>
              <a:t>c++</a:t>
            </a:r>
            <a:r>
              <a:rPr lang="en-US" sz="1100" kern="0" dirty="0" smtClean="0">
                <a:solidFill>
                  <a:srgbClr val="FFFFFF"/>
                </a:solidFill>
                <a:latin typeface="Tahoma"/>
                <a:ea typeface="+mn-ea"/>
              </a:rPr>
              <a:t>11)</a:t>
            </a:r>
            <a:endParaRPr kumimoji="0" lang="en-US" sz="1100" b="0" i="0" u="none" strike="noStrike" kern="0" cap="none" spc="0" normalizeH="0" baseline="0" noProof="0" dirty="0" smtClean="0">
              <a:ln>
                <a:noFill/>
              </a:ln>
              <a:solidFill>
                <a:srgbClr val="FFFFFF"/>
              </a:solidFill>
              <a:effectLst/>
              <a:uLnTx/>
              <a:uFillTx/>
              <a:latin typeface="Tahoma"/>
              <a:ea typeface="+mn-ea"/>
            </a:endParaRPr>
          </a:p>
        </p:txBody>
      </p:sp>
      <p:sp>
        <p:nvSpPr>
          <p:cNvPr id="11" name="Rectangular Callout 10"/>
          <p:cNvSpPr/>
          <p:nvPr/>
        </p:nvSpPr>
        <p:spPr>
          <a:xfrm>
            <a:off x="4556344" y="4815430"/>
            <a:ext cx="5199942" cy="533400"/>
          </a:xfrm>
          <a:prstGeom prst="wedgeRectCallout">
            <a:avLst>
              <a:gd name="adj1" fmla="val -112005"/>
              <a:gd name="adj2" fmla="val 10660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100" kern="0" noProof="0" dirty="0" smtClean="0">
                <a:solidFill>
                  <a:srgbClr val="FFFFFF"/>
                </a:solidFill>
                <a:latin typeface="Tahoma"/>
                <a:ea typeface="+mn-ea"/>
              </a:rPr>
              <a:t>Always use wait(), wait(</a:t>
            </a:r>
            <a:r>
              <a:rPr lang="en-US" sz="1100" kern="0" noProof="0" dirty="0" err="1" smtClean="0">
                <a:solidFill>
                  <a:srgbClr val="FFFFFF"/>
                </a:solidFill>
                <a:latin typeface="Tahoma"/>
                <a:ea typeface="+mn-ea"/>
              </a:rPr>
              <a:t>int</a:t>
            </a:r>
            <a:r>
              <a:rPr lang="en-US" sz="1100" kern="0" noProof="0" dirty="0" smtClean="0">
                <a:solidFill>
                  <a:srgbClr val="FFFFFF"/>
                </a:solidFill>
                <a:latin typeface="Tahoma"/>
                <a:ea typeface="+mn-ea"/>
              </a:rPr>
              <a:t>), never wait(</a:t>
            </a:r>
            <a:r>
              <a:rPr lang="en-US" sz="1100" kern="0" noProof="0" dirty="0" err="1" smtClean="0">
                <a:solidFill>
                  <a:srgbClr val="FFFFFF"/>
                </a:solidFill>
                <a:latin typeface="Tahoma"/>
                <a:ea typeface="+mn-ea"/>
              </a:rPr>
              <a:t>sc_time</a:t>
            </a:r>
            <a:r>
              <a:rPr lang="en-US" sz="1100" kern="0" noProof="0" dirty="0" smtClean="0">
                <a:solidFill>
                  <a:srgbClr val="FFFFFF"/>
                </a:solidFill>
                <a:latin typeface="Tahoma"/>
                <a:ea typeface="+mn-ea"/>
              </a:rPr>
              <a:t>) in both TB and DUT.</a:t>
            </a:r>
          </a:p>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dirty="0" err="1" smtClean="0">
                <a:ln>
                  <a:noFill/>
                </a:ln>
                <a:solidFill>
                  <a:srgbClr val="FFFFFF"/>
                </a:solidFill>
                <a:effectLst/>
                <a:uLnTx/>
                <a:uFillTx/>
                <a:latin typeface="Tahoma"/>
                <a:ea typeface="+mn-ea"/>
              </a:rPr>
              <a:t>Matchlib</a:t>
            </a:r>
            <a:r>
              <a:rPr kumimoji="0" lang="en-US" sz="1100" b="0" i="0" u="none" strike="noStrike" kern="0" cap="none" spc="0" normalizeH="0" dirty="0" smtClean="0">
                <a:ln>
                  <a:noFill/>
                </a:ln>
                <a:solidFill>
                  <a:srgbClr val="FFFFFF"/>
                </a:solidFill>
                <a:effectLst/>
                <a:uLnTx/>
                <a:uFillTx/>
                <a:latin typeface="Tahoma"/>
                <a:ea typeface="+mn-ea"/>
              </a:rPr>
              <a:t> TB and DUTs are “cycle models”.</a:t>
            </a:r>
            <a:endParaRPr kumimoji="0" lang="en-US" sz="11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242102511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t>
            </a:r>
            <a:r>
              <a:rPr lang="en-US" sz="3200" dirty="0" err="1" smtClean="0"/>
              <a:t>Matchlib</a:t>
            </a:r>
            <a:r>
              <a:rPr lang="en-US" sz="3200" dirty="0" smtClean="0"/>
              <a:t> Coding Style” Advantages/Disadvantages</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Advantages:</a:t>
            </a:r>
          </a:p>
          <a:p>
            <a:pPr lvl="1"/>
            <a:r>
              <a:rPr lang="en-US" dirty="0" smtClean="0">
                <a:solidFill>
                  <a:srgbClr val="FF0000"/>
                </a:solidFill>
              </a:rPr>
              <a:t>“Throughput accurate” modeling in pre-HLS simulations for complex models</a:t>
            </a:r>
          </a:p>
          <a:p>
            <a:pPr lvl="1"/>
            <a:r>
              <a:rPr lang="en-US" dirty="0" smtClean="0"/>
              <a:t>Higher level of abstraction than “RTL in </a:t>
            </a:r>
            <a:r>
              <a:rPr lang="en-US" dirty="0" err="1" smtClean="0"/>
              <a:t>SystemC</a:t>
            </a:r>
            <a:r>
              <a:rPr lang="en-US" dirty="0" smtClean="0"/>
              <a:t>”</a:t>
            </a:r>
          </a:p>
          <a:p>
            <a:pPr lvl="1"/>
            <a:r>
              <a:rPr lang="en-US" dirty="0" smtClean="0"/>
              <a:t>Models are smaller</a:t>
            </a:r>
          </a:p>
          <a:p>
            <a:pPr lvl="1"/>
            <a:r>
              <a:rPr lang="en-US" dirty="0" smtClean="0"/>
              <a:t>Fast TLM simulation mode available</a:t>
            </a:r>
          </a:p>
          <a:p>
            <a:pPr lvl="1"/>
            <a:r>
              <a:rPr lang="en-US" dirty="0" smtClean="0"/>
              <a:t>Automation available for SV UVM verification flow</a:t>
            </a:r>
          </a:p>
          <a:p>
            <a:pPr lvl="1"/>
            <a:r>
              <a:rPr lang="en-US" dirty="0" smtClean="0"/>
              <a:t>Automation available for debug (rand stall injection, transaction logging)</a:t>
            </a:r>
          </a:p>
          <a:p>
            <a:pPr lvl="1"/>
            <a:r>
              <a:rPr lang="en-US" dirty="0" smtClean="0"/>
              <a:t>Growing </a:t>
            </a:r>
            <a:r>
              <a:rPr lang="en-US" dirty="0" err="1" smtClean="0"/>
              <a:t>Matchlib</a:t>
            </a:r>
            <a:r>
              <a:rPr lang="en-US" dirty="0" smtClean="0"/>
              <a:t> IP models available (AXI4, NOC, reorder buffers, </a:t>
            </a:r>
            <a:r>
              <a:rPr lang="en-US" dirty="0" err="1" smtClean="0"/>
              <a:t>etc</a:t>
            </a:r>
            <a:r>
              <a:rPr lang="en-US" dirty="0" smtClean="0"/>
              <a:t>)</a:t>
            </a:r>
          </a:p>
          <a:p>
            <a:pPr lvl="1"/>
            <a:r>
              <a:rPr lang="en-US" dirty="0" smtClean="0"/>
              <a:t>Verification flow for </a:t>
            </a:r>
            <a:r>
              <a:rPr lang="en-US" dirty="0" err="1" smtClean="0"/>
              <a:t>Matchlib</a:t>
            </a:r>
            <a:r>
              <a:rPr lang="en-US" dirty="0"/>
              <a:t> </a:t>
            </a:r>
            <a:r>
              <a:rPr lang="en-US" dirty="0" smtClean="0"/>
              <a:t>enables pre-HLS model to be “stress tested”</a:t>
            </a:r>
          </a:p>
          <a:p>
            <a:r>
              <a:rPr lang="en-US" dirty="0" smtClean="0"/>
              <a:t>Disadvantages:</a:t>
            </a:r>
          </a:p>
          <a:p>
            <a:pPr lvl="1"/>
            <a:r>
              <a:rPr lang="en-US" dirty="0" smtClean="0"/>
              <a:t>Learning curve may be longer than “RTL in </a:t>
            </a:r>
            <a:r>
              <a:rPr lang="en-US" dirty="0" err="1" smtClean="0"/>
              <a:t>SystemC</a:t>
            </a:r>
            <a:r>
              <a:rPr lang="en-US" dirty="0" smtClean="0"/>
              <a:t>” flow</a:t>
            </a:r>
          </a:p>
          <a:p>
            <a:pPr lvl="1"/>
            <a:r>
              <a:rPr lang="en-US" dirty="0" smtClean="0"/>
              <a:t>C++ compiler error messages can sometimes be difficult </a:t>
            </a:r>
            <a:r>
              <a:rPr lang="en-US" smtClean="0"/>
              <a:t>to decipher (use an IDE)</a:t>
            </a:r>
            <a:endParaRPr lang="en-US" dirty="0" smtClean="0"/>
          </a:p>
          <a:p>
            <a:pPr lvl="1"/>
            <a:r>
              <a:rPr lang="en-US" dirty="0" smtClean="0"/>
              <a:t>Signal level protocols not as flexible as “RTL in </a:t>
            </a:r>
            <a:r>
              <a:rPr lang="en-US" dirty="0" err="1" smtClean="0"/>
              <a:t>SystemC</a:t>
            </a:r>
            <a:r>
              <a:rPr lang="en-US" dirty="0" smtClean="0"/>
              <a:t>”, however you can mix in “RTL in </a:t>
            </a:r>
            <a:r>
              <a:rPr lang="en-US" dirty="0" err="1" smtClean="0"/>
              <a:t>SystemC</a:t>
            </a:r>
            <a:r>
              <a:rPr lang="en-US" dirty="0" smtClean="0"/>
              <a:t>” where needed</a:t>
            </a:r>
          </a:p>
          <a:p>
            <a:pPr lvl="1"/>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24</a:t>
            </a:fld>
            <a:endParaRPr lang="en-US" dirty="0"/>
          </a:p>
        </p:txBody>
      </p:sp>
    </p:spTree>
    <p:extLst>
      <p:ext uri="{BB962C8B-B14F-4D97-AF65-F5344CB8AC3E}">
        <p14:creationId xmlns:p14="http://schemas.microsoft.com/office/powerpoint/2010/main" val="19489959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Catapult </a:t>
            </a:r>
            <a:r>
              <a:rPr lang="en-US" dirty="0" err="1" smtClean="0"/>
              <a:t>SystemC</a:t>
            </a:r>
            <a:r>
              <a:rPr lang="en-US" dirty="0" smtClean="0"/>
              <a:t> / </a:t>
            </a:r>
            <a:r>
              <a:rPr lang="en-US" dirty="0" err="1" smtClean="0"/>
              <a:t>Matchlib</a:t>
            </a:r>
            <a:r>
              <a:rPr lang="en-US" dirty="0" smtClean="0"/>
              <a:t> Collateral</a:t>
            </a:r>
            <a:endParaRPr lang="en-US" dirty="0"/>
          </a:p>
        </p:txBody>
      </p:sp>
      <p:sp>
        <p:nvSpPr>
          <p:cNvPr id="3" name="Content Placeholder 2"/>
          <p:cNvSpPr>
            <a:spLocks noGrp="1"/>
          </p:cNvSpPr>
          <p:nvPr>
            <p:ph idx="1"/>
          </p:nvPr>
        </p:nvSpPr>
        <p:spPr/>
        <p:txBody>
          <a:bodyPr/>
          <a:lstStyle/>
          <a:p>
            <a:r>
              <a:rPr lang="en-US" dirty="0" smtClean="0"/>
              <a:t>General </a:t>
            </a:r>
            <a:r>
              <a:rPr lang="en-US" dirty="0" err="1" smtClean="0"/>
              <a:t>SystemC</a:t>
            </a:r>
            <a:r>
              <a:rPr lang="en-US" dirty="0" smtClean="0"/>
              <a:t> HLS and </a:t>
            </a:r>
            <a:r>
              <a:rPr lang="en-US" dirty="0" err="1" smtClean="0"/>
              <a:t>Matchlib</a:t>
            </a:r>
            <a:r>
              <a:rPr lang="en-US" dirty="0" smtClean="0"/>
              <a:t> Tutorials available here:</a:t>
            </a:r>
          </a:p>
          <a:p>
            <a:pPr lvl="1"/>
            <a:r>
              <a:rPr lang="en-US" dirty="0"/>
              <a:t>$</a:t>
            </a:r>
            <a:r>
              <a:rPr lang="en-US" dirty="0" smtClean="0"/>
              <a:t>MGC_HOME/shared/examples/</a:t>
            </a:r>
            <a:r>
              <a:rPr lang="en-US" dirty="0" err="1" smtClean="0"/>
              <a:t>matchlib</a:t>
            </a:r>
            <a:r>
              <a:rPr lang="en-US" dirty="0" smtClean="0"/>
              <a:t>/toolkit</a:t>
            </a:r>
          </a:p>
          <a:p>
            <a:pPr lvl="1"/>
            <a:r>
              <a:rPr lang="en-US" dirty="0" smtClean="0"/>
              <a:t>Also see below:</a:t>
            </a:r>
          </a:p>
        </p:txBody>
      </p:sp>
      <p:sp>
        <p:nvSpPr>
          <p:cNvPr id="5" name="Slide Number Placeholder 4"/>
          <p:cNvSpPr>
            <a:spLocks noGrp="1"/>
          </p:cNvSpPr>
          <p:nvPr>
            <p:ph type="sldNum" sz="quarter" idx="11"/>
          </p:nvPr>
        </p:nvSpPr>
        <p:spPr/>
        <p:txBody>
          <a:bodyPr/>
          <a:lstStyle/>
          <a:p>
            <a:fld id="{B8EE6C0D-8D49-4EF2-B5AB-91C9339EB8BA}" type="slidenum">
              <a:rPr lang="en-US" smtClean="0"/>
              <a:pPr/>
              <a:t>25</a:t>
            </a:fld>
            <a:endParaRPr lang="en-US" dirty="0"/>
          </a:p>
        </p:txBody>
      </p:sp>
      <p:pic>
        <p:nvPicPr>
          <p:cNvPr id="4" name="Picture 3"/>
          <p:cNvPicPr>
            <a:picLocks noChangeAspect="1"/>
          </p:cNvPicPr>
          <p:nvPr/>
        </p:nvPicPr>
        <p:blipFill>
          <a:blip r:embed="rId2"/>
          <a:stretch>
            <a:fillRect/>
          </a:stretch>
        </p:blipFill>
        <p:spPr>
          <a:xfrm>
            <a:off x="256032" y="2971801"/>
            <a:ext cx="6629400" cy="1963390"/>
          </a:xfrm>
          <a:prstGeom prst="rect">
            <a:avLst/>
          </a:prstGeom>
        </p:spPr>
      </p:pic>
      <p:pic>
        <p:nvPicPr>
          <p:cNvPr id="6" name="Picture 5"/>
          <p:cNvPicPr>
            <a:picLocks noChangeAspect="1"/>
          </p:cNvPicPr>
          <p:nvPr/>
        </p:nvPicPr>
        <p:blipFill>
          <a:blip r:embed="rId3"/>
          <a:stretch>
            <a:fillRect/>
          </a:stretch>
        </p:blipFill>
        <p:spPr>
          <a:xfrm>
            <a:off x="7237412" y="2971801"/>
            <a:ext cx="4823692" cy="2592735"/>
          </a:xfrm>
          <a:prstGeom prst="rect">
            <a:avLst/>
          </a:prstGeom>
        </p:spPr>
      </p:pic>
    </p:spTree>
    <p:extLst>
      <p:ext uri="{BB962C8B-B14F-4D97-AF65-F5344CB8AC3E}">
        <p14:creationId xmlns:p14="http://schemas.microsoft.com/office/powerpoint/2010/main" val="65104180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model “X” in </a:t>
            </a:r>
            <a:r>
              <a:rPr lang="en-US" dirty="0" err="1" smtClean="0"/>
              <a:t>Matchlib</a:t>
            </a:r>
            <a:r>
              <a:rPr lang="en-US" dirty="0" smtClean="0"/>
              <a:t>?</a:t>
            </a:r>
            <a:endParaRPr lang="en-US" dirty="0"/>
          </a:p>
        </p:txBody>
      </p:sp>
      <p:sp>
        <p:nvSpPr>
          <p:cNvPr id="3" name="Content Placeholder 2"/>
          <p:cNvSpPr>
            <a:spLocks noGrp="1"/>
          </p:cNvSpPr>
          <p:nvPr>
            <p:ph idx="1"/>
          </p:nvPr>
        </p:nvSpPr>
        <p:spPr/>
        <p:txBody>
          <a:bodyPr/>
          <a:lstStyle/>
          <a:p>
            <a:r>
              <a:rPr lang="en-US" dirty="0"/>
              <a:t>How do I model a </a:t>
            </a:r>
            <a:r>
              <a:rPr lang="en-US" dirty="0" err="1"/>
              <a:t>Fifo</a:t>
            </a:r>
            <a:r>
              <a:rPr lang="en-US" dirty="0"/>
              <a:t> in </a:t>
            </a:r>
            <a:r>
              <a:rPr lang="en-US" dirty="0" err="1"/>
              <a:t>Matchlib</a:t>
            </a:r>
            <a:r>
              <a:rPr lang="en-US" dirty="0" smtClean="0"/>
              <a:t>?</a:t>
            </a:r>
          </a:p>
          <a:p>
            <a:pPr lvl="1"/>
            <a:r>
              <a:rPr lang="en-US" dirty="0" smtClean="0"/>
              <a:t>10*, 11*</a:t>
            </a:r>
          </a:p>
          <a:p>
            <a:r>
              <a:rPr lang="en-US" dirty="0"/>
              <a:t>How do I model a sync (aka "barrier</a:t>
            </a:r>
            <a:r>
              <a:rPr lang="en-US" dirty="0" smtClean="0"/>
              <a:t>")</a:t>
            </a:r>
          </a:p>
          <a:p>
            <a:pPr lvl="1"/>
            <a:r>
              <a:rPr lang="en-US" dirty="0" smtClean="0"/>
              <a:t>12*</a:t>
            </a:r>
          </a:p>
          <a:p>
            <a:r>
              <a:rPr lang="en-US" dirty="0"/>
              <a:t>How do I model a dual port RAM shared between two processes</a:t>
            </a:r>
            <a:r>
              <a:rPr lang="en-US" dirty="0" smtClean="0"/>
              <a:t>?</a:t>
            </a:r>
          </a:p>
          <a:p>
            <a:pPr lvl="1"/>
            <a:r>
              <a:rPr lang="en-US" smtClean="0"/>
              <a:t>12*</a:t>
            </a:r>
            <a:endParaRPr lang="en-US"/>
          </a:p>
        </p:txBody>
      </p:sp>
      <p:sp>
        <p:nvSpPr>
          <p:cNvPr id="4" name="Slide Number Placeholder 3"/>
          <p:cNvSpPr>
            <a:spLocks noGrp="1"/>
          </p:cNvSpPr>
          <p:nvPr>
            <p:ph type="sldNum" sz="quarter" idx="11"/>
          </p:nvPr>
        </p:nvSpPr>
        <p:spPr/>
        <p:txBody>
          <a:bodyPr/>
          <a:lstStyle/>
          <a:p>
            <a:fld id="{B8EE6C0D-8D49-4EF2-B5AB-91C9339EB8BA}" type="slidenum">
              <a:rPr lang="en-US" smtClean="0"/>
              <a:pPr/>
              <a:t>26</a:t>
            </a:fld>
            <a:endParaRPr lang="en-US" dirty="0"/>
          </a:p>
        </p:txBody>
      </p:sp>
    </p:spTree>
    <p:extLst>
      <p:ext uri="{BB962C8B-B14F-4D97-AF65-F5344CB8AC3E}">
        <p14:creationId xmlns:p14="http://schemas.microsoft.com/office/powerpoint/2010/main" val="426287969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Mentor support everything in </a:t>
            </a:r>
            <a:r>
              <a:rPr lang="en-US" dirty="0" err="1" smtClean="0"/>
              <a:t>Matchlib</a:t>
            </a:r>
            <a:r>
              <a:rPr lang="en-US" dirty="0" smtClean="0"/>
              <a:t>?</a:t>
            </a:r>
            <a:endParaRPr lang="en-US" dirty="0"/>
          </a:p>
        </p:txBody>
      </p:sp>
      <p:sp>
        <p:nvSpPr>
          <p:cNvPr id="3" name="Content Placeholder 2"/>
          <p:cNvSpPr>
            <a:spLocks noGrp="1"/>
          </p:cNvSpPr>
          <p:nvPr>
            <p:ph idx="1"/>
          </p:nvPr>
        </p:nvSpPr>
        <p:spPr/>
        <p:txBody>
          <a:bodyPr/>
          <a:lstStyle/>
          <a:p>
            <a:r>
              <a:rPr lang="en-US" dirty="0" smtClean="0"/>
              <a:t>No. Mentor supports all constructs documented in Catapult documentation.</a:t>
            </a:r>
          </a:p>
          <a:p>
            <a:r>
              <a:rPr lang="en-US" dirty="0" smtClean="0"/>
              <a:t>Mentor supports all constructs used in examples included in Catapult.</a:t>
            </a:r>
          </a:p>
          <a:p>
            <a:r>
              <a:rPr lang="en-US" dirty="0" smtClean="0"/>
              <a:t>Everything else in </a:t>
            </a:r>
            <a:r>
              <a:rPr lang="en-US" dirty="0" err="1" smtClean="0"/>
              <a:t>Matchlib</a:t>
            </a:r>
            <a:r>
              <a:rPr lang="en-US" dirty="0" smtClean="0"/>
              <a:t> is currently “open source” code that is not directly supported by Mentor</a:t>
            </a:r>
          </a:p>
          <a:p>
            <a:r>
              <a:rPr lang="en-US" dirty="0" smtClean="0"/>
              <a:t>Over time, Mentor is likely to directly support a larger subset of </a:t>
            </a:r>
            <a:r>
              <a:rPr lang="en-US" dirty="0" err="1" smtClean="0"/>
              <a:t>Matchlib</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27</a:t>
            </a:fld>
            <a:endParaRPr lang="en-US" dirty="0"/>
          </a:p>
        </p:txBody>
      </p:sp>
    </p:spTree>
    <p:extLst>
      <p:ext uri="{BB962C8B-B14F-4D97-AF65-F5344CB8AC3E}">
        <p14:creationId xmlns:p14="http://schemas.microsoft.com/office/powerpoint/2010/main" val="1984950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Timing Accuracy of </a:t>
            </a:r>
            <a:r>
              <a:rPr lang="en-US" sz="3200" dirty="0" err="1" smtClean="0"/>
              <a:t>Matchlib</a:t>
            </a:r>
            <a:r>
              <a:rPr lang="en-US" sz="3200" dirty="0" smtClean="0"/>
              <a:t> Models vs Catapult RTL</a:t>
            </a:r>
            <a:endParaRPr lang="en-US" sz="3200" dirty="0"/>
          </a:p>
        </p:txBody>
      </p:sp>
      <p:sp>
        <p:nvSpPr>
          <p:cNvPr id="3" name="Content Placeholder 2"/>
          <p:cNvSpPr>
            <a:spLocks noGrp="1"/>
          </p:cNvSpPr>
          <p:nvPr>
            <p:ph idx="1"/>
          </p:nvPr>
        </p:nvSpPr>
        <p:spPr/>
        <p:txBody>
          <a:bodyPr/>
          <a:lstStyle/>
          <a:p>
            <a:r>
              <a:rPr lang="en-US" dirty="0" smtClean="0"/>
              <a:t>Currently</a:t>
            </a:r>
            <a:r>
              <a:rPr lang="en-US" dirty="0"/>
              <a:t>:</a:t>
            </a:r>
          </a:p>
          <a:p>
            <a:pPr lvl="1"/>
            <a:r>
              <a:rPr lang="en-US" dirty="0" smtClean="0"/>
              <a:t>Intent </a:t>
            </a:r>
            <a:r>
              <a:rPr lang="en-US" dirty="0"/>
              <a:t>is to be </a:t>
            </a:r>
            <a:r>
              <a:rPr lang="en-US" dirty="0">
                <a:solidFill>
                  <a:srgbClr val="FF0000"/>
                </a:solidFill>
              </a:rPr>
              <a:t>nearly </a:t>
            </a:r>
            <a:r>
              <a:rPr lang="en-US" dirty="0" smtClean="0">
                <a:solidFill>
                  <a:srgbClr val="FF0000"/>
                </a:solidFill>
              </a:rPr>
              <a:t>throughput </a:t>
            </a:r>
            <a:r>
              <a:rPr lang="en-US" dirty="0">
                <a:solidFill>
                  <a:srgbClr val="FF0000"/>
                </a:solidFill>
              </a:rPr>
              <a:t>accurate </a:t>
            </a:r>
            <a:r>
              <a:rPr lang="en-US" dirty="0"/>
              <a:t>for pipelined II=1 </a:t>
            </a:r>
            <a:r>
              <a:rPr lang="en-US" dirty="0" smtClean="0"/>
              <a:t>processes</a:t>
            </a:r>
          </a:p>
          <a:p>
            <a:pPr lvl="2"/>
            <a:r>
              <a:rPr lang="en-US" dirty="0" smtClean="0"/>
              <a:t>A bit of special handling </a:t>
            </a:r>
            <a:r>
              <a:rPr lang="en-US" dirty="0"/>
              <a:t>needed for </a:t>
            </a:r>
            <a:r>
              <a:rPr lang="en-US" dirty="0" smtClean="0"/>
              <a:t>II != </a:t>
            </a:r>
            <a:r>
              <a:rPr lang="en-US" dirty="0" smtClean="0"/>
              <a:t>1 (insert extra wait statements)</a:t>
            </a:r>
            <a:endParaRPr lang="en-US" dirty="0"/>
          </a:p>
          <a:p>
            <a:pPr lvl="1"/>
            <a:r>
              <a:rPr lang="en-US" dirty="0" smtClean="0">
                <a:solidFill>
                  <a:srgbClr val="FF0000"/>
                </a:solidFill>
              </a:rPr>
              <a:t>Intent is NOT to be </a:t>
            </a:r>
            <a:r>
              <a:rPr lang="en-US" dirty="0">
                <a:solidFill>
                  <a:srgbClr val="FF0000"/>
                </a:solidFill>
              </a:rPr>
              <a:t>cycle accurate</a:t>
            </a:r>
          </a:p>
          <a:p>
            <a:pPr lvl="1"/>
            <a:r>
              <a:rPr lang="en-US" dirty="0" smtClean="0"/>
              <a:t>Latency </a:t>
            </a:r>
            <a:r>
              <a:rPr lang="en-US" dirty="0"/>
              <a:t>and buffer storage capacity </a:t>
            </a:r>
            <a:r>
              <a:rPr lang="en-US" dirty="0" err="1"/>
              <a:t>backannotation</a:t>
            </a:r>
            <a:r>
              <a:rPr lang="en-US" dirty="0"/>
              <a:t> is </a:t>
            </a:r>
            <a:r>
              <a:rPr lang="en-US" dirty="0" smtClean="0"/>
              <a:t>not yet actively supported </a:t>
            </a:r>
            <a:r>
              <a:rPr lang="en-US" dirty="0"/>
              <a:t>by </a:t>
            </a:r>
            <a:r>
              <a:rPr lang="en-US" dirty="0" smtClean="0"/>
              <a:t>Mentor</a:t>
            </a:r>
          </a:p>
        </p:txBody>
      </p:sp>
      <p:sp>
        <p:nvSpPr>
          <p:cNvPr id="4" name="Slide Number Placeholder 3"/>
          <p:cNvSpPr>
            <a:spLocks noGrp="1"/>
          </p:cNvSpPr>
          <p:nvPr>
            <p:ph type="sldNum" sz="quarter" idx="11"/>
          </p:nvPr>
        </p:nvSpPr>
        <p:spPr/>
        <p:txBody>
          <a:bodyPr/>
          <a:lstStyle/>
          <a:p>
            <a:fld id="{B8EE6C0D-8D49-4EF2-B5AB-91C9339EB8BA}" type="slidenum">
              <a:rPr lang="en-US" smtClean="0"/>
              <a:pPr/>
              <a:t>28</a:t>
            </a:fld>
            <a:endParaRPr lang="en-US" dirty="0"/>
          </a:p>
        </p:txBody>
      </p:sp>
    </p:spTree>
    <p:extLst>
      <p:ext uri="{BB962C8B-B14F-4D97-AF65-F5344CB8AC3E}">
        <p14:creationId xmlns:p14="http://schemas.microsoft.com/office/powerpoint/2010/main" val="98366975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Matchlib</a:t>
            </a:r>
            <a:r>
              <a:rPr lang="en-US" dirty="0" smtClean="0"/>
              <a:t> QOR</a:t>
            </a:r>
            <a:endParaRPr lang="en-US" dirty="0"/>
          </a:p>
        </p:txBody>
      </p:sp>
      <p:sp>
        <p:nvSpPr>
          <p:cNvPr id="3" name="Content Placeholder 2"/>
          <p:cNvSpPr>
            <a:spLocks noGrp="1"/>
          </p:cNvSpPr>
          <p:nvPr>
            <p:ph idx="1"/>
          </p:nvPr>
        </p:nvSpPr>
        <p:spPr/>
        <p:txBody>
          <a:bodyPr/>
          <a:lstStyle/>
          <a:p>
            <a:r>
              <a:rPr lang="en-US" dirty="0" smtClean="0"/>
              <a:t>As of Catapult 10.6, expectation is that QOR of </a:t>
            </a:r>
            <a:r>
              <a:rPr lang="en-US" dirty="0" err="1" smtClean="0"/>
              <a:t>Matchlib</a:t>
            </a:r>
            <a:r>
              <a:rPr lang="en-US" dirty="0" smtClean="0"/>
              <a:t> designs </a:t>
            </a:r>
            <a:r>
              <a:rPr lang="en-US" dirty="0" smtClean="0"/>
              <a:t>is in general </a:t>
            </a:r>
            <a:r>
              <a:rPr lang="en-US" dirty="0" smtClean="0"/>
              <a:t>equivalent to Catapult C++ flow.</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29</a:t>
            </a:fld>
            <a:endParaRPr lang="en-US" dirty="0"/>
          </a:p>
        </p:txBody>
      </p:sp>
    </p:spTree>
    <p:extLst>
      <p:ext uri="{BB962C8B-B14F-4D97-AF65-F5344CB8AC3E}">
        <p14:creationId xmlns:p14="http://schemas.microsoft.com/office/powerpoint/2010/main" val="297106102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SystemC</a:t>
            </a:r>
            <a:r>
              <a:rPr lang="en-US" dirty="0" smtClean="0"/>
              <a:t> + </a:t>
            </a:r>
            <a:r>
              <a:rPr lang="en-US" dirty="0" err="1" smtClean="0"/>
              <a:t>Matchlib</a:t>
            </a:r>
            <a:r>
              <a:rPr lang="en-US" dirty="0" smtClean="0"/>
              <a:t> for HLS?</a:t>
            </a:r>
            <a:endParaRPr lang="en-US" dirty="0"/>
          </a:p>
        </p:txBody>
      </p:sp>
      <p:sp>
        <p:nvSpPr>
          <p:cNvPr id="3" name="Content Placeholder 2"/>
          <p:cNvSpPr>
            <a:spLocks noGrp="1"/>
          </p:cNvSpPr>
          <p:nvPr>
            <p:ph idx="1"/>
          </p:nvPr>
        </p:nvSpPr>
        <p:spPr/>
        <p:txBody>
          <a:bodyPr/>
          <a:lstStyle/>
          <a:p>
            <a:r>
              <a:rPr lang="en-US" dirty="0" err="1" smtClean="0"/>
              <a:t>SystemC</a:t>
            </a:r>
            <a:r>
              <a:rPr lang="en-US" dirty="0" smtClean="0"/>
              <a:t> provides </a:t>
            </a:r>
            <a:r>
              <a:rPr lang="en-US" dirty="0"/>
              <a:t>HDL semantics on top of C++ </a:t>
            </a:r>
            <a:r>
              <a:rPr lang="en-US" dirty="0" smtClean="0"/>
              <a:t>language</a:t>
            </a:r>
          </a:p>
          <a:p>
            <a:pPr lvl="1"/>
            <a:r>
              <a:rPr lang="en-US" dirty="0" smtClean="0"/>
              <a:t>time</a:t>
            </a:r>
            <a:r>
              <a:rPr lang="en-US" dirty="0"/>
              <a:t>, module structure, hierarchy, channels, HW semantics, resets, signals</a:t>
            </a:r>
          </a:p>
          <a:p>
            <a:r>
              <a:rPr lang="en-US" dirty="0" smtClean="0"/>
              <a:t>SC enables </a:t>
            </a:r>
            <a:r>
              <a:rPr lang="en-US" dirty="0"/>
              <a:t>time based behaviors to be cleanly modeled and verified prior to synthesis (as compared to pure C++ HLS)</a:t>
            </a:r>
          </a:p>
          <a:p>
            <a:r>
              <a:rPr lang="en-US" dirty="0" smtClean="0"/>
              <a:t>SC integrates </a:t>
            </a:r>
            <a:r>
              <a:rPr lang="en-US" dirty="0"/>
              <a:t>nicely with HDL </a:t>
            </a:r>
            <a:r>
              <a:rPr lang="en-US" dirty="0" smtClean="0"/>
              <a:t>simulators</a:t>
            </a:r>
          </a:p>
          <a:p>
            <a:r>
              <a:rPr lang="en-US" dirty="0" err="1" smtClean="0"/>
              <a:t>Matchlib</a:t>
            </a:r>
            <a:r>
              <a:rPr lang="en-US" dirty="0" smtClean="0"/>
              <a:t> enables models to be “throughput accurate” pre-HLS</a:t>
            </a:r>
          </a:p>
          <a:p>
            <a:r>
              <a:rPr lang="en-US" dirty="0" err="1" smtClean="0"/>
              <a:t>Matchlib</a:t>
            </a:r>
            <a:r>
              <a:rPr lang="en-US" dirty="0" smtClean="0"/>
              <a:t> provides commonly used components </a:t>
            </a:r>
            <a:r>
              <a:rPr lang="en-US" smtClean="0"/>
              <a:t>ready for HLS</a:t>
            </a:r>
            <a:endParaRPr lang="en-US" dirty="0" smtClean="0"/>
          </a:p>
        </p:txBody>
      </p:sp>
      <p:sp>
        <p:nvSpPr>
          <p:cNvPr id="5" name="Slide Number Placeholder 4"/>
          <p:cNvSpPr>
            <a:spLocks noGrp="1"/>
          </p:cNvSpPr>
          <p:nvPr>
            <p:ph type="sldNum" sz="quarter" idx="11"/>
          </p:nvPr>
        </p:nvSpPr>
        <p:spPr/>
        <p:txBody>
          <a:bodyPr/>
          <a:lstStyle/>
          <a:p>
            <a:fld id="{B8EE6C0D-8D49-4EF2-B5AB-91C9339EB8BA}" type="slidenum">
              <a:rPr lang="en-US" smtClean="0"/>
              <a:pPr/>
              <a:t>3</a:t>
            </a:fld>
            <a:endParaRPr lang="en-US" dirty="0"/>
          </a:p>
        </p:txBody>
      </p:sp>
    </p:spTree>
    <p:extLst>
      <p:ext uri="{BB962C8B-B14F-4D97-AF65-F5344CB8AC3E}">
        <p14:creationId xmlns:p14="http://schemas.microsoft.com/office/powerpoint/2010/main" val="326574815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Guidelines for Coding for Good QOR in SC</a:t>
            </a:r>
            <a:endParaRPr lang="en-US" dirty="0"/>
          </a:p>
        </p:txBody>
      </p:sp>
      <p:sp>
        <p:nvSpPr>
          <p:cNvPr id="3" name="Content Placeholder 2"/>
          <p:cNvSpPr>
            <a:spLocks noGrp="1"/>
          </p:cNvSpPr>
          <p:nvPr>
            <p:ph idx="1"/>
          </p:nvPr>
        </p:nvSpPr>
        <p:spPr/>
        <p:txBody>
          <a:bodyPr>
            <a:normAutofit lnSpcReduction="10000"/>
          </a:bodyPr>
          <a:lstStyle/>
          <a:p>
            <a:r>
              <a:rPr lang="en-US" dirty="0" smtClean="0"/>
              <a:t>Simulate and debug your pre-HLS model before you synthesize (!)</a:t>
            </a:r>
          </a:p>
          <a:p>
            <a:pPr lvl="1"/>
            <a:r>
              <a:rPr lang="en-US" dirty="0" smtClean="0"/>
              <a:t>Verify performance and functionality in your pre-HLS model</a:t>
            </a:r>
          </a:p>
          <a:p>
            <a:r>
              <a:rPr lang="en-US" dirty="0" smtClean="0"/>
              <a:t>In </a:t>
            </a:r>
            <a:r>
              <a:rPr lang="en-US" dirty="0" err="1" smtClean="0"/>
              <a:t>SystemC</a:t>
            </a:r>
            <a:r>
              <a:rPr lang="en-US" dirty="0" smtClean="0"/>
              <a:t> HLS, you should always have:</a:t>
            </a:r>
          </a:p>
          <a:p>
            <a:pPr lvl="1"/>
            <a:r>
              <a:rPr lang="en-US" dirty="0" smtClean="0"/>
              <a:t>At least a </a:t>
            </a:r>
            <a:r>
              <a:rPr lang="en-US" dirty="0" smtClean="0">
                <a:solidFill>
                  <a:srgbClr val="FF0000"/>
                </a:solidFill>
              </a:rPr>
              <a:t>rough idea </a:t>
            </a:r>
            <a:r>
              <a:rPr lang="en-US" dirty="0" smtClean="0"/>
              <a:t>of what your HW implementation will be (e.g. pipeline characteristics)</a:t>
            </a:r>
          </a:p>
          <a:p>
            <a:pPr lvl="1"/>
            <a:r>
              <a:rPr lang="en-US" dirty="0" smtClean="0"/>
              <a:t>An </a:t>
            </a:r>
            <a:r>
              <a:rPr lang="en-US" dirty="0" smtClean="0">
                <a:solidFill>
                  <a:srgbClr val="FF0000"/>
                </a:solidFill>
              </a:rPr>
              <a:t>exact idea </a:t>
            </a:r>
            <a:r>
              <a:rPr lang="en-US" dirty="0" smtClean="0"/>
              <a:t>of what your module pin level interfaces are</a:t>
            </a:r>
          </a:p>
          <a:p>
            <a:r>
              <a:rPr lang="en-US" dirty="0" smtClean="0"/>
              <a:t>Refine your architecture in your pre-HLS model</a:t>
            </a:r>
          </a:p>
          <a:p>
            <a:pPr lvl="1"/>
            <a:r>
              <a:rPr lang="en-US" dirty="0" smtClean="0"/>
              <a:t>Usually this is by far the most effective way to improve QOR</a:t>
            </a:r>
          </a:p>
          <a:p>
            <a:r>
              <a:rPr lang="en-US" dirty="0" smtClean="0"/>
              <a:t>If functionality can easily be split into smaller processes, it is usually better to do so</a:t>
            </a:r>
          </a:p>
          <a:p>
            <a:pPr lvl="1"/>
            <a:r>
              <a:rPr lang="en-US" dirty="0" smtClean="0"/>
              <a:t>Control FSMs generated by Catapult will be smaller</a:t>
            </a:r>
          </a:p>
          <a:p>
            <a:pPr lvl="1"/>
            <a:r>
              <a:rPr lang="en-US" dirty="0" smtClean="0"/>
              <a:t>Smaller processes may be able to run in parallel</a:t>
            </a:r>
          </a:p>
          <a:p>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30</a:t>
            </a:fld>
            <a:endParaRPr lang="en-US" dirty="0"/>
          </a:p>
        </p:txBody>
      </p:sp>
    </p:spTree>
    <p:extLst>
      <p:ext uri="{BB962C8B-B14F-4D97-AF65-F5344CB8AC3E}">
        <p14:creationId xmlns:p14="http://schemas.microsoft.com/office/powerpoint/2010/main" val="115467735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Can I use “feature X” with Catapult </a:t>
            </a:r>
            <a:r>
              <a:rPr lang="en-US" sz="3200" dirty="0" err="1" smtClean="0"/>
              <a:t>SystemC</a:t>
            </a:r>
            <a:r>
              <a:rPr lang="en-US" sz="3200" dirty="0" smtClean="0"/>
              <a:t> Flow?</a:t>
            </a:r>
            <a:endParaRPr lang="en-US" sz="3200" dirty="0"/>
          </a:p>
        </p:txBody>
      </p:sp>
      <p:sp>
        <p:nvSpPr>
          <p:cNvPr id="3" name="Content Placeholder 2"/>
          <p:cNvSpPr>
            <a:spLocks noGrp="1"/>
          </p:cNvSpPr>
          <p:nvPr>
            <p:ph idx="1"/>
          </p:nvPr>
        </p:nvSpPr>
        <p:spPr/>
        <p:txBody>
          <a:bodyPr/>
          <a:lstStyle/>
          <a:p>
            <a:r>
              <a:rPr lang="en-US" dirty="0" smtClean="0"/>
              <a:t>AC Datatypes – Yes</a:t>
            </a:r>
          </a:p>
          <a:p>
            <a:r>
              <a:rPr lang="en-US" dirty="0" smtClean="0"/>
              <a:t>AC Math – Yes</a:t>
            </a:r>
          </a:p>
          <a:p>
            <a:r>
              <a:rPr lang="en-US" dirty="0" smtClean="0"/>
              <a:t>AC DSP – Functions only, no hierarchy or instantiated AC channels</a:t>
            </a:r>
          </a:p>
          <a:p>
            <a:r>
              <a:rPr lang="en-US" dirty="0" smtClean="0"/>
              <a:t>AC channel – No</a:t>
            </a:r>
          </a:p>
          <a:p>
            <a:r>
              <a:rPr lang="en-US" dirty="0" smtClean="0"/>
              <a:t>“Interface synthesis” – Generally, No</a:t>
            </a:r>
          </a:p>
          <a:p>
            <a:r>
              <a:rPr lang="en-US" dirty="0" smtClean="0"/>
              <a:t>“Interface synthesis for C arrays in single process” - Yes</a:t>
            </a:r>
          </a:p>
          <a:p>
            <a:r>
              <a:rPr lang="en-US" dirty="0" err="1" smtClean="0"/>
              <a:t>Ccores</a:t>
            </a:r>
            <a:r>
              <a:rPr lang="en-US" dirty="0" smtClean="0"/>
              <a:t> – Yes</a:t>
            </a:r>
          </a:p>
          <a:p>
            <a:r>
              <a:rPr lang="en-US" dirty="0" err="1" smtClean="0"/>
              <a:t>Blackboxes</a:t>
            </a:r>
            <a:r>
              <a:rPr lang="en-US" dirty="0" smtClean="0"/>
              <a:t> – Yes</a:t>
            </a:r>
          </a:p>
          <a:p>
            <a:r>
              <a:rPr lang="en-US" dirty="0" smtClean="0"/>
              <a:t>Catapult Directives – Generally, Yes</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31</a:t>
            </a:fld>
            <a:endParaRPr lang="en-US" dirty="0"/>
          </a:p>
        </p:txBody>
      </p:sp>
    </p:spTree>
    <p:extLst>
      <p:ext uri="{BB962C8B-B14F-4D97-AF65-F5344CB8AC3E}">
        <p14:creationId xmlns:p14="http://schemas.microsoft.com/office/powerpoint/2010/main" val="417306363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ubTitle" sz="quarter" idx="1"/>
          </p:nvPr>
        </p:nvSpPr>
        <p:spPr/>
        <p:txBody>
          <a:bodyPr/>
          <a:lstStyle/>
          <a:p>
            <a:r>
              <a:rPr lang="en-US" sz="3000" dirty="0" smtClean="0"/>
              <a:t>Stuart Swan</a:t>
            </a:r>
          </a:p>
          <a:p>
            <a:r>
              <a:rPr lang="en-US" sz="2400" dirty="0" smtClean="0"/>
              <a:t>HLS IP/Platform Architect</a:t>
            </a:r>
          </a:p>
          <a:p>
            <a:endParaRPr lang="en-US" sz="3000" dirty="0" smtClean="0"/>
          </a:p>
        </p:txBody>
      </p:sp>
      <p:sp>
        <p:nvSpPr>
          <p:cNvPr id="14339" name="Rectangle 3"/>
          <p:cNvSpPr>
            <a:spLocks noGrp="1" noChangeArrowheads="1"/>
          </p:cNvSpPr>
          <p:nvPr>
            <p:ph type="ctrTitle"/>
          </p:nvPr>
        </p:nvSpPr>
        <p:spPr>
          <a:xfrm>
            <a:off x="4494212" y="228600"/>
            <a:ext cx="7413230" cy="2159000"/>
          </a:xfrm>
        </p:spPr>
        <p:txBody>
          <a:bodyPr/>
          <a:lstStyle/>
          <a:p>
            <a:r>
              <a:rPr lang="en-US" sz="2400" dirty="0"/>
              <a:t>AXI4 Introduction and </a:t>
            </a:r>
            <a:r>
              <a:rPr lang="en-US" sz="2400" dirty="0" err="1"/>
              <a:t>Matchlib</a:t>
            </a:r>
            <a:r>
              <a:rPr lang="en-US" sz="2400" dirty="0"/>
              <a:t> AXI4 Models</a:t>
            </a:r>
            <a:endParaRPr lang="en-US" sz="2400" dirty="0" smtClean="0"/>
          </a:p>
        </p:txBody>
      </p:sp>
      <p:sp>
        <p:nvSpPr>
          <p:cNvPr id="14341" name="Rectangle 6"/>
          <p:cNvSpPr>
            <a:spLocks noChangeArrowheads="1"/>
          </p:cNvSpPr>
          <p:nvPr/>
        </p:nvSpPr>
        <p:spPr bwMode="auto">
          <a:xfrm>
            <a:off x="4608903" y="3886200"/>
            <a:ext cx="7076290" cy="377825"/>
          </a:xfrm>
          <a:prstGeom prst="rect">
            <a:avLst/>
          </a:prstGeom>
          <a:noFill/>
          <a:ln w="9525">
            <a:noFill/>
            <a:miter lim="800000"/>
            <a:headEnd/>
            <a:tailEnd/>
          </a:ln>
        </p:spPr>
        <p:txBody>
          <a:bodyPr lIns="0" tIns="60947" rIns="0" bIns="60947"/>
          <a:lstStyle/>
          <a:p>
            <a:pPr>
              <a:spcBef>
                <a:spcPct val="30000"/>
              </a:spcBef>
              <a:buClr>
                <a:srgbClr val="428C8A"/>
              </a:buClr>
              <a:buSzPct val="105000"/>
              <a:tabLst>
                <a:tab pos="5180477" algn="l"/>
              </a:tabLst>
            </a:pPr>
            <a:r>
              <a:rPr lang="en-US" sz="1800" dirty="0" smtClean="0">
                <a:solidFill>
                  <a:schemeClr val="tx2"/>
                </a:solidFill>
              </a:rPr>
              <a:t>July 2020</a:t>
            </a:r>
            <a:endParaRPr lang="en-US" sz="1800" dirty="0">
              <a:solidFill>
                <a:schemeClr val="tx2"/>
              </a:solidFill>
            </a:endParaRPr>
          </a:p>
        </p:txBody>
      </p:sp>
      <p:sp>
        <p:nvSpPr>
          <p:cNvPr id="8" name="Text Box 7"/>
          <p:cNvSpPr txBox="1">
            <a:spLocks noChangeArrowheads="1"/>
          </p:cNvSpPr>
          <p:nvPr/>
        </p:nvSpPr>
        <p:spPr bwMode="auto">
          <a:xfrm>
            <a:off x="-7316788" y="6309181"/>
            <a:ext cx="7211721" cy="215444"/>
          </a:xfrm>
          <a:prstGeom prst="rect">
            <a:avLst/>
          </a:prstGeom>
          <a:noFill/>
          <a:ln w="9525">
            <a:noFill/>
            <a:miter lim="800000"/>
            <a:headEnd/>
            <a:tailEnd/>
          </a:ln>
        </p:spPr>
        <p:txBody>
          <a:bodyPr wrap="square" lIns="137160" anchor="b">
            <a:spAutoFit/>
          </a:bodyPr>
          <a:lstStyle/>
          <a:p>
            <a:pPr eaLnBrk="0" hangingPunct="0"/>
            <a:r>
              <a:rPr lang="en-US" sz="800" i="1" dirty="0"/>
              <a:t>Source:  Notes are in Tahoma, regular, 8 point, italic, flush left, </a:t>
            </a:r>
            <a:r>
              <a:rPr lang="en-US" sz="800" i="1" dirty="0" smtClean="0"/>
              <a:t>vertically </a:t>
            </a:r>
            <a:r>
              <a:rPr lang="en-US" sz="800" i="1" dirty="0"/>
              <a:t>aligned from the bottom </a:t>
            </a:r>
            <a:r>
              <a:rPr lang="en-US" sz="800" i="1" dirty="0" smtClean="0"/>
              <a:t>of </a:t>
            </a:r>
            <a:r>
              <a:rPr lang="en-US" sz="800" i="1" dirty="0"/>
              <a:t>text box</a:t>
            </a:r>
            <a:r>
              <a:rPr lang="en-US" sz="800" i="1" dirty="0" smtClean="0"/>
              <a:t>.</a:t>
            </a:r>
            <a:endParaRPr lang="en-US" sz="800" i="1" dirty="0"/>
          </a:p>
        </p:txBody>
      </p:sp>
    </p:spTree>
    <p:extLst>
      <p:ext uri="{BB962C8B-B14F-4D97-AF65-F5344CB8AC3E}">
        <p14:creationId xmlns:p14="http://schemas.microsoft.com/office/powerpoint/2010/main" val="396414047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learn about AXI4?</a:t>
            </a:r>
            <a:endParaRPr lang="en-US" dirty="0"/>
          </a:p>
        </p:txBody>
      </p:sp>
      <p:sp>
        <p:nvSpPr>
          <p:cNvPr id="3" name="Content Placeholder 2"/>
          <p:cNvSpPr>
            <a:spLocks noGrp="1"/>
          </p:cNvSpPr>
          <p:nvPr>
            <p:ph idx="1"/>
          </p:nvPr>
        </p:nvSpPr>
        <p:spPr/>
        <p:txBody>
          <a:bodyPr>
            <a:normAutofit/>
          </a:bodyPr>
          <a:lstStyle/>
          <a:p>
            <a:r>
              <a:rPr lang="en-US" dirty="0" smtClean="0"/>
              <a:t>Very common on-chip bus interface</a:t>
            </a:r>
          </a:p>
          <a:p>
            <a:r>
              <a:rPr lang="en-US" dirty="0" smtClean="0"/>
              <a:t>Representative of modern bus protocols, even representative “network on chip” bus protocols</a:t>
            </a:r>
          </a:p>
          <a:p>
            <a:pPr marL="347472" lvl="1" indent="-347472">
              <a:spcBef>
                <a:spcPts val="850"/>
              </a:spcBef>
              <a:buClr>
                <a:srgbClr val="3769AC"/>
              </a:buClr>
              <a:buSzPct val="80000"/>
              <a:buFont typeface="Wingdings" pitchFamily="-112" charset="2"/>
              <a:buChar char="n"/>
            </a:pPr>
            <a:r>
              <a:rPr lang="en-US" sz="2800" dirty="0">
                <a:solidFill>
                  <a:schemeClr val="tx2"/>
                </a:solidFill>
                <a:cs typeface="+mn-cs"/>
              </a:rPr>
              <a:t>Enables Catapult users to build bus based HW accelerators</a:t>
            </a:r>
          </a:p>
          <a:p>
            <a:pPr marL="347472" lvl="1" indent="-347472">
              <a:spcBef>
                <a:spcPts val="850"/>
              </a:spcBef>
              <a:buClr>
                <a:srgbClr val="3769AC"/>
              </a:buClr>
              <a:buSzPct val="80000"/>
              <a:buFont typeface="Wingdings" pitchFamily="-112" charset="2"/>
              <a:buChar char="n"/>
            </a:pPr>
            <a:r>
              <a:rPr lang="en-US" sz="2800" dirty="0" smtClean="0">
                <a:solidFill>
                  <a:schemeClr val="tx2"/>
                </a:solidFill>
                <a:cs typeface="+mn-cs"/>
              </a:rPr>
              <a:t>Enables </a:t>
            </a:r>
            <a:r>
              <a:rPr lang="en-US" sz="2800" dirty="0">
                <a:solidFill>
                  <a:schemeClr val="tx2"/>
                </a:solidFill>
                <a:cs typeface="+mn-cs"/>
              </a:rPr>
              <a:t>Catapult users to build bus fabrics in HLS</a:t>
            </a:r>
          </a:p>
          <a:p>
            <a:r>
              <a:rPr lang="en-US" dirty="0" smtClean="0"/>
              <a:t>The </a:t>
            </a:r>
            <a:r>
              <a:rPr lang="en-US" dirty="0" err="1" smtClean="0"/>
              <a:t>Matchlib</a:t>
            </a:r>
            <a:r>
              <a:rPr lang="en-US" dirty="0" smtClean="0"/>
              <a:t> AXI4 models are high quality and in use in by Catapult users</a:t>
            </a:r>
          </a:p>
          <a:p>
            <a:r>
              <a:rPr lang="en-US" dirty="0" smtClean="0"/>
              <a:t>AXI4 models and examples show how to mix control and dataflow while keeping good QOR</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33</a:t>
            </a:fld>
            <a:endParaRPr lang="en-US" dirty="0"/>
          </a:p>
        </p:txBody>
      </p:sp>
    </p:spTree>
    <p:extLst>
      <p:ext uri="{BB962C8B-B14F-4D97-AF65-F5344CB8AC3E}">
        <p14:creationId xmlns:p14="http://schemas.microsoft.com/office/powerpoint/2010/main" val="10670822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AXI4 is a Message Passing Protocol</a:t>
            </a:r>
            <a:endParaRPr lang="en-US" dirty="0"/>
          </a:p>
        </p:txBody>
      </p:sp>
      <p:sp>
        <p:nvSpPr>
          <p:cNvPr id="3" name="Content Placeholder 2"/>
          <p:cNvSpPr>
            <a:spLocks noGrp="1"/>
          </p:cNvSpPr>
          <p:nvPr>
            <p:ph idx="1"/>
          </p:nvPr>
        </p:nvSpPr>
        <p:spPr/>
        <p:txBody>
          <a:bodyPr/>
          <a:lstStyle/>
          <a:p>
            <a:r>
              <a:rPr lang="en-US" dirty="0" smtClean="0"/>
              <a:t>Message Passing is very common, goes by many names:</a:t>
            </a:r>
          </a:p>
          <a:p>
            <a:pPr lvl="1"/>
            <a:r>
              <a:rPr lang="en-US" dirty="0" smtClean="0"/>
              <a:t>Kahn Process Networks (KPN)</a:t>
            </a:r>
          </a:p>
          <a:p>
            <a:pPr lvl="1"/>
            <a:r>
              <a:rPr lang="en-US" dirty="0" smtClean="0"/>
              <a:t>“Latency Insensitive”</a:t>
            </a:r>
          </a:p>
          <a:p>
            <a:r>
              <a:rPr lang="en-US" dirty="0" err="1" smtClean="0"/>
              <a:t>Matchlib</a:t>
            </a:r>
            <a:r>
              <a:rPr lang="en-US" dirty="0" smtClean="0"/>
              <a:t> Connections is also a message passing framework</a:t>
            </a:r>
          </a:p>
          <a:p>
            <a:pPr lvl="1"/>
            <a:r>
              <a:rPr lang="en-US" dirty="0" smtClean="0"/>
              <a:t>So is </a:t>
            </a:r>
            <a:r>
              <a:rPr lang="en-US" dirty="0" err="1" smtClean="0"/>
              <a:t>ac_channel</a:t>
            </a:r>
            <a:endParaRPr lang="en-US" dirty="0" smtClean="0"/>
          </a:p>
          <a:p>
            <a:r>
              <a:rPr lang="en-US" dirty="0" smtClean="0"/>
              <a:t>Message passing is good because:</a:t>
            </a:r>
          </a:p>
          <a:p>
            <a:pPr lvl="1"/>
            <a:r>
              <a:rPr lang="en-US" dirty="0" smtClean="0"/>
              <a:t>Deterministic</a:t>
            </a:r>
          </a:p>
          <a:p>
            <a:pPr lvl="1"/>
            <a:r>
              <a:rPr lang="en-US" dirty="0" smtClean="0"/>
              <a:t>Scalable</a:t>
            </a:r>
          </a:p>
          <a:p>
            <a:pPr lvl="1"/>
            <a:r>
              <a:rPr lang="en-US" dirty="0" smtClean="0"/>
              <a:t>Latency insensitive</a:t>
            </a:r>
          </a:p>
          <a:p>
            <a:pPr lvl="1"/>
            <a:r>
              <a:rPr lang="en-US" dirty="0" smtClean="0"/>
              <a:t>Can </a:t>
            </a:r>
            <a:r>
              <a:rPr lang="en-US" dirty="0"/>
              <a:t>add pipeline registers (e.g. for long paths across chips</a:t>
            </a:r>
            <a:r>
              <a:rPr lang="en-US" dirty="0" smtClean="0"/>
              <a:t>)</a:t>
            </a:r>
          </a:p>
          <a:p>
            <a:pPr lvl="1"/>
            <a:r>
              <a:rPr lang="en-US" dirty="0" smtClean="0"/>
              <a:t>Catapult is really good at pipelining message passing models</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34</a:t>
            </a:fld>
            <a:endParaRPr lang="en-US" dirty="0"/>
          </a:p>
        </p:txBody>
      </p:sp>
    </p:spTree>
    <p:extLst>
      <p:ext uri="{BB962C8B-B14F-4D97-AF65-F5344CB8AC3E}">
        <p14:creationId xmlns:p14="http://schemas.microsoft.com/office/powerpoint/2010/main" val="200699932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AXI4 Protocol</a:t>
            </a:r>
            <a:endParaRPr lang="en-US" dirty="0"/>
          </a:p>
        </p:txBody>
      </p:sp>
      <p:sp>
        <p:nvSpPr>
          <p:cNvPr id="3" name="Content Placeholder 2"/>
          <p:cNvSpPr>
            <a:spLocks noGrp="1"/>
          </p:cNvSpPr>
          <p:nvPr>
            <p:ph idx="1"/>
          </p:nvPr>
        </p:nvSpPr>
        <p:spPr/>
        <p:txBody>
          <a:bodyPr>
            <a:normAutofit lnSpcReduction="10000"/>
          </a:bodyPr>
          <a:lstStyle/>
          <a:p>
            <a:r>
              <a:rPr lang="en-US" dirty="0" smtClean="0"/>
              <a:t>AXI4 is a “point-to-point” protocol between a Master Port and a Slave Port</a:t>
            </a:r>
          </a:p>
          <a:p>
            <a:pPr lvl="1"/>
            <a:r>
              <a:rPr lang="en-US" dirty="0" smtClean="0"/>
              <a:t>Master initiates reads or writes</a:t>
            </a:r>
          </a:p>
          <a:p>
            <a:pPr lvl="1"/>
            <a:r>
              <a:rPr lang="en-US" dirty="0" smtClean="0"/>
              <a:t>Slave responds</a:t>
            </a:r>
          </a:p>
          <a:p>
            <a:r>
              <a:rPr lang="en-US" dirty="0" smtClean="0"/>
              <a:t>Routers, Arbiters, multi-layer bus fabrics </a:t>
            </a:r>
            <a:r>
              <a:rPr lang="en-US" dirty="0" err="1" smtClean="0"/>
              <a:t>etc</a:t>
            </a:r>
            <a:r>
              <a:rPr lang="en-US" dirty="0" smtClean="0"/>
              <a:t> can be built using AXI4 Master/Slave Ports</a:t>
            </a:r>
          </a:p>
          <a:p>
            <a:pPr lvl="1"/>
            <a:r>
              <a:rPr lang="en-US" dirty="0" err="1" smtClean="0"/>
              <a:t>Matchlib</a:t>
            </a:r>
            <a:r>
              <a:rPr lang="en-US" dirty="0" smtClean="0"/>
              <a:t> contains a number of these components</a:t>
            </a:r>
          </a:p>
          <a:p>
            <a:r>
              <a:rPr lang="en-US" dirty="0" smtClean="0"/>
              <a:t>The read interfaces are completely separate from the write interfaces</a:t>
            </a:r>
          </a:p>
          <a:p>
            <a:pPr lvl="1"/>
            <a:r>
              <a:rPr lang="en-US" dirty="0" smtClean="0"/>
              <a:t>Possible (and common) to have blocks that only have read interface but not write interface (or vice-versa)</a:t>
            </a:r>
          </a:p>
          <a:p>
            <a:r>
              <a:rPr lang="en-US" dirty="0" smtClean="0"/>
              <a:t>All addresses in AXI4 are </a:t>
            </a:r>
            <a:r>
              <a:rPr lang="en-US" b="1" dirty="0" smtClean="0"/>
              <a:t>byte</a:t>
            </a:r>
            <a:r>
              <a:rPr lang="en-US" dirty="0" smtClean="0"/>
              <a:t> addresses</a:t>
            </a:r>
          </a:p>
        </p:txBody>
      </p:sp>
      <p:sp>
        <p:nvSpPr>
          <p:cNvPr id="4" name="Slide Number Placeholder 3"/>
          <p:cNvSpPr>
            <a:spLocks noGrp="1"/>
          </p:cNvSpPr>
          <p:nvPr>
            <p:ph type="sldNum" sz="quarter" idx="11"/>
          </p:nvPr>
        </p:nvSpPr>
        <p:spPr/>
        <p:txBody>
          <a:bodyPr/>
          <a:lstStyle/>
          <a:p>
            <a:fld id="{B8EE6C0D-8D49-4EF2-B5AB-91C9339EB8BA}" type="slidenum">
              <a:rPr lang="en-US" smtClean="0"/>
              <a:pPr/>
              <a:t>35</a:t>
            </a:fld>
            <a:endParaRPr lang="en-US" dirty="0"/>
          </a:p>
        </p:txBody>
      </p:sp>
    </p:spTree>
    <p:extLst>
      <p:ext uri="{BB962C8B-B14F-4D97-AF65-F5344CB8AC3E}">
        <p14:creationId xmlns:p14="http://schemas.microsoft.com/office/powerpoint/2010/main" val="40485921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AXI4 Read Channels</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36</a:t>
            </a:fld>
            <a:endParaRPr lang="en-US" dirty="0"/>
          </a:p>
        </p:txBody>
      </p:sp>
      <p:sp>
        <p:nvSpPr>
          <p:cNvPr id="5" name="Content Placeholder 4"/>
          <p:cNvSpPr>
            <a:spLocks noGrp="1"/>
          </p:cNvSpPr>
          <p:nvPr>
            <p:ph idx="1"/>
          </p:nvPr>
        </p:nvSpPr>
        <p:spPr>
          <a:xfrm>
            <a:off x="256032" y="1259974"/>
            <a:ext cx="12188825" cy="5035296"/>
          </a:xfrm>
        </p:spPr>
        <p:txBody>
          <a:bodyPr/>
          <a:lstStyle/>
          <a:p>
            <a:r>
              <a:rPr lang="en-US" sz="2000" dirty="0" smtClean="0"/>
              <a:t>AR is “Address Read” Payload</a:t>
            </a:r>
          </a:p>
          <a:p>
            <a:pPr lvl="1"/>
            <a:r>
              <a:rPr lang="en-US" sz="1800" dirty="0" smtClean="0"/>
              <a:t>Specifies address, burst length, beat width, etc.</a:t>
            </a:r>
          </a:p>
          <a:p>
            <a:r>
              <a:rPr lang="en-US" sz="2000" dirty="0" smtClean="0"/>
              <a:t>R is “Read” Payload</a:t>
            </a:r>
          </a:p>
          <a:p>
            <a:pPr lvl="1"/>
            <a:r>
              <a:rPr lang="en-US" sz="1800" dirty="0" smtClean="0"/>
              <a:t>Returns read data from Slave Port</a:t>
            </a:r>
          </a:p>
          <a:p>
            <a:pPr lvl="1"/>
            <a:r>
              <a:rPr lang="en-US" sz="1800" dirty="0" smtClean="0"/>
              <a:t>Each read item is called a “beat”</a:t>
            </a:r>
          </a:p>
          <a:p>
            <a:r>
              <a:rPr lang="en-US" sz="2000" dirty="0" smtClean="0"/>
              <a:t>Protocol is:</a:t>
            </a:r>
          </a:p>
          <a:p>
            <a:pPr lvl="1"/>
            <a:r>
              <a:rPr lang="en-US" sz="1800" dirty="0" smtClean="0"/>
              <a:t>Master sends AR item that specifies # of beats</a:t>
            </a:r>
          </a:p>
          <a:p>
            <a:pPr lvl="1"/>
            <a:r>
              <a:rPr lang="en-US" sz="1800" dirty="0" smtClean="0"/>
              <a:t>Slave always returns specified # of beats</a:t>
            </a:r>
          </a:p>
          <a:p>
            <a:pPr lvl="2"/>
            <a:r>
              <a:rPr lang="en-US" sz="1400" dirty="0" smtClean="0"/>
              <a:t>Even if there is an error! (e.g. if address is invalid)</a:t>
            </a:r>
          </a:p>
          <a:p>
            <a:pPr lvl="1"/>
            <a:r>
              <a:rPr lang="en-US" sz="1800" dirty="0" smtClean="0"/>
              <a:t>Read beats are returned in order</a:t>
            </a:r>
            <a:endParaRPr lang="en-US" sz="1800" dirty="0"/>
          </a:p>
        </p:txBody>
      </p:sp>
      <p:sp>
        <p:nvSpPr>
          <p:cNvPr id="6" name="TextBox 5"/>
          <p:cNvSpPr txBox="1"/>
          <p:nvPr/>
        </p:nvSpPr>
        <p:spPr>
          <a:xfrm>
            <a:off x="3238876" y="4800600"/>
            <a:ext cx="1087862" cy="523220"/>
          </a:xfrm>
          <a:prstGeom prst="rect">
            <a:avLst/>
          </a:prstGeom>
          <a:noFill/>
          <a:ln>
            <a:solidFill>
              <a:schemeClr val="tx1"/>
            </a:solidFill>
          </a:ln>
        </p:spPr>
        <p:txBody>
          <a:bodyPr wrap="none" rtlCol="0">
            <a:spAutoFit/>
          </a:bodyPr>
          <a:lstStyle/>
          <a:p>
            <a:r>
              <a:rPr lang="en-US" sz="1400" dirty="0" smtClean="0"/>
              <a:t>AXI4 Read</a:t>
            </a:r>
          </a:p>
          <a:p>
            <a:r>
              <a:rPr lang="en-US" sz="1400" dirty="0" smtClean="0"/>
              <a:t>Master Port</a:t>
            </a:r>
            <a:endParaRPr lang="en-US" sz="1400" dirty="0"/>
          </a:p>
        </p:txBody>
      </p:sp>
      <p:sp>
        <p:nvSpPr>
          <p:cNvPr id="7" name="TextBox 6"/>
          <p:cNvSpPr txBox="1"/>
          <p:nvPr/>
        </p:nvSpPr>
        <p:spPr>
          <a:xfrm>
            <a:off x="7277476" y="4800600"/>
            <a:ext cx="1023742" cy="523220"/>
          </a:xfrm>
          <a:prstGeom prst="rect">
            <a:avLst/>
          </a:prstGeom>
          <a:noFill/>
          <a:ln>
            <a:solidFill>
              <a:schemeClr val="tx1"/>
            </a:solidFill>
          </a:ln>
        </p:spPr>
        <p:txBody>
          <a:bodyPr wrap="none" rtlCol="0">
            <a:spAutoFit/>
          </a:bodyPr>
          <a:lstStyle/>
          <a:p>
            <a:r>
              <a:rPr lang="en-US" sz="1400" dirty="0" smtClean="0"/>
              <a:t>AXI4 Read</a:t>
            </a:r>
          </a:p>
          <a:p>
            <a:r>
              <a:rPr lang="en-US" sz="1400" dirty="0" smtClean="0"/>
              <a:t>Slave Port</a:t>
            </a:r>
            <a:endParaRPr lang="en-US" sz="1400" dirty="0"/>
          </a:p>
        </p:txBody>
      </p:sp>
      <p:sp>
        <p:nvSpPr>
          <p:cNvPr id="8" name="TextBox 7"/>
          <p:cNvSpPr txBox="1"/>
          <p:nvPr/>
        </p:nvSpPr>
        <p:spPr>
          <a:xfrm>
            <a:off x="4570412" y="4800600"/>
            <a:ext cx="694421" cy="261610"/>
          </a:xfrm>
          <a:prstGeom prst="rect">
            <a:avLst/>
          </a:prstGeom>
          <a:noFill/>
          <a:ln>
            <a:solidFill>
              <a:schemeClr val="tx1"/>
            </a:solidFill>
          </a:ln>
        </p:spPr>
        <p:txBody>
          <a:bodyPr wrap="none" rtlCol="0">
            <a:spAutoFit/>
          </a:bodyPr>
          <a:lstStyle/>
          <a:p>
            <a:r>
              <a:rPr lang="en-US" sz="1100" dirty="0" smtClean="0"/>
              <a:t>AR Item</a:t>
            </a:r>
            <a:endParaRPr lang="en-US" sz="1100" dirty="0"/>
          </a:p>
        </p:txBody>
      </p:sp>
      <p:sp>
        <p:nvSpPr>
          <p:cNvPr id="9" name="TextBox 8"/>
          <p:cNvSpPr txBox="1"/>
          <p:nvPr/>
        </p:nvSpPr>
        <p:spPr>
          <a:xfrm>
            <a:off x="5737892" y="5083805"/>
            <a:ext cx="609462" cy="261610"/>
          </a:xfrm>
          <a:prstGeom prst="rect">
            <a:avLst/>
          </a:prstGeom>
          <a:noFill/>
          <a:ln>
            <a:solidFill>
              <a:schemeClr val="tx1"/>
            </a:solidFill>
          </a:ln>
        </p:spPr>
        <p:txBody>
          <a:bodyPr wrap="none" rtlCol="0">
            <a:spAutoFit/>
          </a:bodyPr>
          <a:lstStyle/>
          <a:p>
            <a:r>
              <a:rPr lang="en-US" sz="1100" dirty="0" smtClean="0"/>
              <a:t>R Item</a:t>
            </a:r>
            <a:endParaRPr lang="en-US" sz="1100" dirty="0"/>
          </a:p>
        </p:txBody>
      </p:sp>
      <p:sp>
        <p:nvSpPr>
          <p:cNvPr id="10" name="TextBox 9"/>
          <p:cNvSpPr txBox="1"/>
          <p:nvPr/>
        </p:nvSpPr>
        <p:spPr>
          <a:xfrm>
            <a:off x="4968100" y="5083805"/>
            <a:ext cx="609462" cy="261610"/>
          </a:xfrm>
          <a:prstGeom prst="rect">
            <a:avLst/>
          </a:prstGeom>
          <a:noFill/>
          <a:ln>
            <a:solidFill>
              <a:schemeClr val="tx1"/>
            </a:solidFill>
          </a:ln>
        </p:spPr>
        <p:txBody>
          <a:bodyPr wrap="none" rtlCol="0">
            <a:spAutoFit/>
          </a:bodyPr>
          <a:lstStyle/>
          <a:p>
            <a:r>
              <a:rPr lang="en-US" sz="1100" dirty="0" smtClean="0"/>
              <a:t>R Item</a:t>
            </a:r>
            <a:endParaRPr lang="en-US" sz="1100" dirty="0"/>
          </a:p>
        </p:txBody>
      </p:sp>
      <p:sp>
        <p:nvSpPr>
          <p:cNvPr id="11" name="TextBox 10"/>
          <p:cNvSpPr txBox="1"/>
          <p:nvPr/>
        </p:nvSpPr>
        <p:spPr>
          <a:xfrm>
            <a:off x="6507684" y="5083805"/>
            <a:ext cx="609462" cy="261610"/>
          </a:xfrm>
          <a:prstGeom prst="rect">
            <a:avLst/>
          </a:prstGeom>
          <a:noFill/>
          <a:ln>
            <a:solidFill>
              <a:schemeClr val="tx1"/>
            </a:solidFill>
          </a:ln>
        </p:spPr>
        <p:txBody>
          <a:bodyPr wrap="none" rtlCol="0">
            <a:spAutoFit/>
          </a:bodyPr>
          <a:lstStyle/>
          <a:p>
            <a:r>
              <a:rPr lang="en-US" sz="1100" dirty="0" smtClean="0"/>
              <a:t>R Item</a:t>
            </a:r>
            <a:endParaRPr lang="en-US" sz="1100" dirty="0"/>
          </a:p>
        </p:txBody>
      </p:sp>
      <p:cxnSp>
        <p:nvCxnSpPr>
          <p:cNvPr id="13" name="Straight Arrow Connector 12"/>
          <p:cNvCxnSpPr/>
          <p:nvPr/>
        </p:nvCxnSpPr>
        <p:spPr>
          <a:xfrm>
            <a:off x="4426840" y="4931405"/>
            <a:ext cx="142165" cy="0"/>
          </a:xfrm>
          <a:prstGeom prst="straightConnector1">
            <a:avLst/>
          </a:prstGeom>
          <a:noFill/>
          <a:ln w="19050" cap="flat" cmpd="sng" algn="ctr">
            <a:solidFill>
              <a:schemeClr val="tx1"/>
            </a:solidFill>
            <a:prstDash val="solid"/>
            <a:tailEnd type="triangle"/>
          </a:ln>
          <a:effectLst/>
        </p:spPr>
      </p:cxnSp>
      <p:cxnSp>
        <p:nvCxnSpPr>
          <p:cNvPr id="14" name="Straight Arrow Connector 13"/>
          <p:cNvCxnSpPr/>
          <p:nvPr/>
        </p:nvCxnSpPr>
        <p:spPr>
          <a:xfrm>
            <a:off x="5272831" y="4931405"/>
            <a:ext cx="1928445" cy="0"/>
          </a:xfrm>
          <a:prstGeom prst="straightConnector1">
            <a:avLst/>
          </a:prstGeom>
          <a:noFill/>
          <a:ln w="19050" cap="flat" cmpd="sng" algn="ctr">
            <a:solidFill>
              <a:schemeClr val="tx1"/>
            </a:solidFill>
            <a:prstDash val="solid"/>
            <a:tailEnd type="triangle"/>
          </a:ln>
          <a:effectLst/>
        </p:spPr>
      </p:cxnSp>
      <p:cxnSp>
        <p:nvCxnSpPr>
          <p:cNvPr id="17" name="Straight Arrow Connector 16"/>
          <p:cNvCxnSpPr/>
          <p:nvPr/>
        </p:nvCxnSpPr>
        <p:spPr>
          <a:xfrm flipH="1">
            <a:off x="7117146" y="5214610"/>
            <a:ext cx="160330" cy="0"/>
          </a:xfrm>
          <a:prstGeom prst="straightConnector1">
            <a:avLst/>
          </a:prstGeom>
          <a:noFill/>
          <a:ln w="19050" cap="flat" cmpd="sng" algn="ctr">
            <a:solidFill>
              <a:schemeClr val="tx1"/>
            </a:solidFill>
            <a:prstDash val="solid"/>
            <a:tailEnd type="triangle"/>
          </a:ln>
          <a:effectLst/>
        </p:spPr>
      </p:cxnSp>
      <p:cxnSp>
        <p:nvCxnSpPr>
          <p:cNvPr id="18" name="Straight Arrow Connector 17"/>
          <p:cNvCxnSpPr/>
          <p:nvPr/>
        </p:nvCxnSpPr>
        <p:spPr>
          <a:xfrm flipH="1">
            <a:off x="6347354" y="5214610"/>
            <a:ext cx="160330" cy="0"/>
          </a:xfrm>
          <a:prstGeom prst="straightConnector1">
            <a:avLst/>
          </a:prstGeom>
          <a:noFill/>
          <a:ln w="19050" cap="flat" cmpd="sng" algn="ctr">
            <a:solidFill>
              <a:schemeClr val="tx1"/>
            </a:solidFill>
            <a:prstDash val="solid"/>
            <a:tailEnd type="triangle"/>
          </a:ln>
          <a:effectLst/>
        </p:spPr>
      </p:cxnSp>
      <p:cxnSp>
        <p:nvCxnSpPr>
          <p:cNvPr id="19" name="Straight Arrow Connector 18"/>
          <p:cNvCxnSpPr/>
          <p:nvPr/>
        </p:nvCxnSpPr>
        <p:spPr>
          <a:xfrm flipH="1">
            <a:off x="5577562" y="5212451"/>
            <a:ext cx="160330" cy="0"/>
          </a:xfrm>
          <a:prstGeom prst="straightConnector1">
            <a:avLst/>
          </a:prstGeom>
          <a:noFill/>
          <a:ln w="19050" cap="flat" cmpd="sng" algn="ctr">
            <a:solidFill>
              <a:schemeClr val="tx1"/>
            </a:solidFill>
            <a:prstDash val="solid"/>
            <a:tailEnd type="triangle"/>
          </a:ln>
          <a:effectLst/>
        </p:spPr>
      </p:cxnSp>
      <p:cxnSp>
        <p:nvCxnSpPr>
          <p:cNvPr id="20" name="Straight Arrow Connector 19"/>
          <p:cNvCxnSpPr/>
          <p:nvPr/>
        </p:nvCxnSpPr>
        <p:spPr>
          <a:xfrm flipH="1">
            <a:off x="4426840" y="5212451"/>
            <a:ext cx="488436" cy="0"/>
          </a:xfrm>
          <a:prstGeom prst="straightConnector1">
            <a:avLst/>
          </a:prstGeom>
          <a:noFill/>
          <a:ln w="19050" cap="flat" cmpd="sng" algn="ctr">
            <a:solidFill>
              <a:schemeClr val="tx1"/>
            </a:solidFill>
            <a:prstDash val="solid"/>
            <a:tailEnd type="triangle"/>
          </a:ln>
          <a:effectLst/>
        </p:spPr>
      </p:cxnSp>
    </p:spTree>
    <p:extLst>
      <p:ext uri="{BB962C8B-B14F-4D97-AF65-F5344CB8AC3E}">
        <p14:creationId xmlns:p14="http://schemas.microsoft.com/office/powerpoint/2010/main" val="28812586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AXI4 Write Channels</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37</a:t>
            </a:fld>
            <a:endParaRPr lang="en-US" dirty="0"/>
          </a:p>
        </p:txBody>
      </p:sp>
      <p:sp>
        <p:nvSpPr>
          <p:cNvPr id="5" name="Content Placeholder 4"/>
          <p:cNvSpPr>
            <a:spLocks noGrp="1"/>
          </p:cNvSpPr>
          <p:nvPr>
            <p:ph idx="1"/>
          </p:nvPr>
        </p:nvSpPr>
        <p:spPr>
          <a:xfrm>
            <a:off x="142640" y="1219200"/>
            <a:ext cx="12188825" cy="5035296"/>
          </a:xfrm>
        </p:spPr>
        <p:txBody>
          <a:bodyPr/>
          <a:lstStyle/>
          <a:p>
            <a:r>
              <a:rPr lang="en-US" sz="2000" dirty="0" smtClean="0"/>
              <a:t>AW is “Address Write” Payload</a:t>
            </a:r>
          </a:p>
          <a:p>
            <a:pPr lvl="1"/>
            <a:r>
              <a:rPr lang="en-US" sz="1800" dirty="0" smtClean="0"/>
              <a:t>Specifies address, burst length, beat width etc.</a:t>
            </a:r>
          </a:p>
          <a:p>
            <a:r>
              <a:rPr lang="en-US" sz="2000" dirty="0"/>
              <a:t>W</a:t>
            </a:r>
            <a:r>
              <a:rPr lang="en-US" sz="2000" dirty="0" smtClean="0"/>
              <a:t> is “Write” Payload</a:t>
            </a:r>
          </a:p>
          <a:p>
            <a:pPr lvl="1"/>
            <a:r>
              <a:rPr lang="en-US" sz="1800" dirty="0" smtClean="0"/>
              <a:t>Contains write data to send to Slave Port</a:t>
            </a:r>
          </a:p>
          <a:p>
            <a:pPr lvl="1"/>
            <a:r>
              <a:rPr lang="en-US" sz="1800" dirty="0" smtClean="0"/>
              <a:t>Includes write strobes (aka “byte enables”)</a:t>
            </a:r>
          </a:p>
          <a:p>
            <a:pPr lvl="1"/>
            <a:r>
              <a:rPr lang="en-US" sz="1800" dirty="0" smtClean="0"/>
              <a:t>Each write item is called a “beat”</a:t>
            </a:r>
          </a:p>
          <a:p>
            <a:r>
              <a:rPr lang="en-US" sz="2200" dirty="0" smtClean="0"/>
              <a:t>B is “Write response” Payload (tells if the write succeeded)</a:t>
            </a:r>
          </a:p>
          <a:p>
            <a:r>
              <a:rPr lang="en-US" sz="2000" dirty="0" smtClean="0"/>
              <a:t>Protocol is:</a:t>
            </a:r>
          </a:p>
          <a:p>
            <a:pPr lvl="1"/>
            <a:r>
              <a:rPr lang="en-US" sz="1800" dirty="0" smtClean="0"/>
              <a:t>Master sends AW item that specifies # of write beats</a:t>
            </a:r>
          </a:p>
          <a:p>
            <a:pPr lvl="1"/>
            <a:r>
              <a:rPr lang="en-US" sz="1800" dirty="0" smtClean="0"/>
              <a:t>Master sends exactly # of W items specified, in order</a:t>
            </a:r>
          </a:p>
          <a:p>
            <a:pPr lvl="2"/>
            <a:r>
              <a:rPr lang="en-US" sz="1400" dirty="0" smtClean="0"/>
              <a:t>Even if there is an error! (e.g. if address is invalid)</a:t>
            </a:r>
          </a:p>
          <a:p>
            <a:pPr lvl="1"/>
            <a:r>
              <a:rPr lang="en-US" sz="1800" dirty="0" smtClean="0"/>
              <a:t>Slave port returns exactly one B item per AW item.</a:t>
            </a:r>
            <a:endParaRPr lang="en-US" sz="1800" dirty="0"/>
          </a:p>
        </p:txBody>
      </p:sp>
      <p:sp>
        <p:nvSpPr>
          <p:cNvPr id="6" name="TextBox 5"/>
          <p:cNvSpPr txBox="1"/>
          <p:nvPr/>
        </p:nvSpPr>
        <p:spPr>
          <a:xfrm>
            <a:off x="2894012" y="5184716"/>
            <a:ext cx="1087862" cy="738664"/>
          </a:xfrm>
          <a:prstGeom prst="rect">
            <a:avLst/>
          </a:prstGeom>
          <a:noFill/>
          <a:ln>
            <a:solidFill>
              <a:schemeClr val="tx1"/>
            </a:solidFill>
          </a:ln>
        </p:spPr>
        <p:txBody>
          <a:bodyPr wrap="none" rtlCol="0">
            <a:spAutoFit/>
          </a:bodyPr>
          <a:lstStyle/>
          <a:p>
            <a:r>
              <a:rPr lang="en-US" sz="1400" dirty="0" smtClean="0"/>
              <a:t>AXI4 Write</a:t>
            </a:r>
          </a:p>
          <a:p>
            <a:r>
              <a:rPr lang="en-US" sz="1400" dirty="0" smtClean="0"/>
              <a:t>Master Port</a:t>
            </a:r>
          </a:p>
          <a:p>
            <a:endParaRPr lang="en-US" sz="1400" dirty="0"/>
          </a:p>
        </p:txBody>
      </p:sp>
      <p:sp>
        <p:nvSpPr>
          <p:cNvPr id="7" name="TextBox 6"/>
          <p:cNvSpPr txBox="1"/>
          <p:nvPr/>
        </p:nvSpPr>
        <p:spPr>
          <a:xfrm>
            <a:off x="6932612" y="5184716"/>
            <a:ext cx="1036117" cy="738664"/>
          </a:xfrm>
          <a:prstGeom prst="rect">
            <a:avLst/>
          </a:prstGeom>
          <a:noFill/>
          <a:ln>
            <a:solidFill>
              <a:schemeClr val="tx1"/>
            </a:solidFill>
          </a:ln>
        </p:spPr>
        <p:txBody>
          <a:bodyPr wrap="none" rtlCol="0">
            <a:spAutoFit/>
          </a:bodyPr>
          <a:lstStyle/>
          <a:p>
            <a:r>
              <a:rPr lang="en-US" sz="1400" dirty="0" smtClean="0"/>
              <a:t>AXI4 Write</a:t>
            </a:r>
          </a:p>
          <a:p>
            <a:r>
              <a:rPr lang="en-US" sz="1400" dirty="0" smtClean="0"/>
              <a:t>Slave Port</a:t>
            </a:r>
          </a:p>
          <a:p>
            <a:endParaRPr lang="en-US" sz="1400" dirty="0"/>
          </a:p>
        </p:txBody>
      </p:sp>
      <p:sp>
        <p:nvSpPr>
          <p:cNvPr id="8" name="TextBox 7"/>
          <p:cNvSpPr txBox="1"/>
          <p:nvPr/>
        </p:nvSpPr>
        <p:spPr>
          <a:xfrm>
            <a:off x="4225548" y="5184716"/>
            <a:ext cx="732893" cy="261610"/>
          </a:xfrm>
          <a:prstGeom prst="rect">
            <a:avLst/>
          </a:prstGeom>
          <a:noFill/>
          <a:ln>
            <a:solidFill>
              <a:schemeClr val="tx1"/>
            </a:solidFill>
          </a:ln>
        </p:spPr>
        <p:txBody>
          <a:bodyPr wrap="none" rtlCol="0">
            <a:spAutoFit/>
          </a:bodyPr>
          <a:lstStyle/>
          <a:p>
            <a:r>
              <a:rPr lang="en-US" sz="1100" dirty="0" smtClean="0"/>
              <a:t>AW Item</a:t>
            </a:r>
            <a:endParaRPr lang="en-US" sz="1100" dirty="0"/>
          </a:p>
        </p:txBody>
      </p:sp>
      <p:sp>
        <p:nvSpPr>
          <p:cNvPr id="9" name="TextBox 8"/>
          <p:cNvSpPr txBox="1"/>
          <p:nvPr/>
        </p:nvSpPr>
        <p:spPr>
          <a:xfrm>
            <a:off x="5393028" y="5467921"/>
            <a:ext cx="647934" cy="261610"/>
          </a:xfrm>
          <a:prstGeom prst="rect">
            <a:avLst/>
          </a:prstGeom>
          <a:noFill/>
          <a:ln>
            <a:solidFill>
              <a:schemeClr val="tx1"/>
            </a:solidFill>
          </a:ln>
        </p:spPr>
        <p:txBody>
          <a:bodyPr wrap="none" rtlCol="0">
            <a:spAutoFit/>
          </a:bodyPr>
          <a:lstStyle/>
          <a:p>
            <a:r>
              <a:rPr lang="en-US" sz="1100" dirty="0"/>
              <a:t>W</a:t>
            </a:r>
            <a:r>
              <a:rPr lang="en-US" sz="1100" dirty="0" smtClean="0"/>
              <a:t> Item</a:t>
            </a:r>
            <a:endParaRPr lang="en-US" sz="1100" dirty="0"/>
          </a:p>
        </p:txBody>
      </p:sp>
      <p:sp>
        <p:nvSpPr>
          <p:cNvPr id="10" name="TextBox 9"/>
          <p:cNvSpPr txBox="1"/>
          <p:nvPr/>
        </p:nvSpPr>
        <p:spPr>
          <a:xfrm>
            <a:off x="4623236" y="5467921"/>
            <a:ext cx="647934" cy="261610"/>
          </a:xfrm>
          <a:prstGeom prst="rect">
            <a:avLst/>
          </a:prstGeom>
          <a:noFill/>
          <a:ln>
            <a:solidFill>
              <a:schemeClr val="tx1"/>
            </a:solidFill>
          </a:ln>
        </p:spPr>
        <p:txBody>
          <a:bodyPr wrap="none" rtlCol="0">
            <a:spAutoFit/>
          </a:bodyPr>
          <a:lstStyle/>
          <a:p>
            <a:r>
              <a:rPr lang="en-US" sz="1100" dirty="0"/>
              <a:t>W</a:t>
            </a:r>
            <a:r>
              <a:rPr lang="en-US" sz="1100" dirty="0" smtClean="0"/>
              <a:t> Item</a:t>
            </a:r>
            <a:endParaRPr lang="en-US" sz="1100" dirty="0"/>
          </a:p>
        </p:txBody>
      </p:sp>
      <p:sp>
        <p:nvSpPr>
          <p:cNvPr id="11" name="TextBox 10"/>
          <p:cNvSpPr txBox="1"/>
          <p:nvPr/>
        </p:nvSpPr>
        <p:spPr>
          <a:xfrm>
            <a:off x="6162820" y="5467921"/>
            <a:ext cx="647934" cy="261610"/>
          </a:xfrm>
          <a:prstGeom prst="rect">
            <a:avLst/>
          </a:prstGeom>
          <a:noFill/>
          <a:ln>
            <a:solidFill>
              <a:schemeClr val="tx1"/>
            </a:solidFill>
          </a:ln>
        </p:spPr>
        <p:txBody>
          <a:bodyPr wrap="none" rtlCol="0">
            <a:spAutoFit/>
          </a:bodyPr>
          <a:lstStyle/>
          <a:p>
            <a:r>
              <a:rPr lang="en-US" sz="1100" dirty="0"/>
              <a:t>W</a:t>
            </a:r>
            <a:r>
              <a:rPr lang="en-US" sz="1100" dirty="0" smtClean="0"/>
              <a:t> Item</a:t>
            </a:r>
            <a:endParaRPr lang="en-US" sz="1100" dirty="0"/>
          </a:p>
        </p:txBody>
      </p:sp>
      <p:cxnSp>
        <p:nvCxnSpPr>
          <p:cNvPr id="13" name="Straight Arrow Connector 12"/>
          <p:cNvCxnSpPr/>
          <p:nvPr/>
        </p:nvCxnSpPr>
        <p:spPr>
          <a:xfrm>
            <a:off x="4081976" y="5315521"/>
            <a:ext cx="142165" cy="0"/>
          </a:xfrm>
          <a:prstGeom prst="straightConnector1">
            <a:avLst/>
          </a:prstGeom>
          <a:noFill/>
          <a:ln w="19050" cap="flat" cmpd="sng" algn="ctr">
            <a:solidFill>
              <a:schemeClr val="tx1"/>
            </a:solidFill>
            <a:prstDash val="solid"/>
            <a:tailEnd type="triangle"/>
          </a:ln>
          <a:effectLst/>
        </p:spPr>
      </p:cxnSp>
      <p:cxnSp>
        <p:nvCxnSpPr>
          <p:cNvPr id="14" name="Straight Arrow Connector 13"/>
          <p:cNvCxnSpPr/>
          <p:nvPr/>
        </p:nvCxnSpPr>
        <p:spPr>
          <a:xfrm>
            <a:off x="4927967" y="5315521"/>
            <a:ext cx="1928445" cy="0"/>
          </a:xfrm>
          <a:prstGeom prst="straightConnector1">
            <a:avLst/>
          </a:prstGeom>
          <a:noFill/>
          <a:ln w="19050" cap="flat" cmpd="sng" algn="ctr">
            <a:solidFill>
              <a:schemeClr val="tx1"/>
            </a:solidFill>
            <a:prstDash val="solid"/>
            <a:tailEnd type="triangle"/>
          </a:ln>
          <a:effectLst/>
        </p:spPr>
      </p:cxnSp>
      <p:cxnSp>
        <p:nvCxnSpPr>
          <p:cNvPr id="21" name="Straight Arrow Connector 20"/>
          <p:cNvCxnSpPr/>
          <p:nvPr/>
        </p:nvCxnSpPr>
        <p:spPr>
          <a:xfrm>
            <a:off x="4081976" y="5563056"/>
            <a:ext cx="464991" cy="0"/>
          </a:xfrm>
          <a:prstGeom prst="straightConnector1">
            <a:avLst/>
          </a:prstGeom>
          <a:noFill/>
          <a:ln w="19050" cap="flat" cmpd="sng" algn="ctr">
            <a:solidFill>
              <a:schemeClr val="tx1"/>
            </a:solidFill>
            <a:prstDash val="solid"/>
            <a:tailEnd type="triangle"/>
          </a:ln>
          <a:effectLst/>
        </p:spPr>
      </p:cxnSp>
      <p:cxnSp>
        <p:nvCxnSpPr>
          <p:cNvPr id="22" name="Straight Arrow Connector 21"/>
          <p:cNvCxnSpPr/>
          <p:nvPr/>
        </p:nvCxnSpPr>
        <p:spPr>
          <a:xfrm>
            <a:off x="5301712" y="5577710"/>
            <a:ext cx="121858" cy="0"/>
          </a:xfrm>
          <a:prstGeom prst="straightConnector1">
            <a:avLst/>
          </a:prstGeom>
          <a:noFill/>
          <a:ln w="19050" cap="flat" cmpd="sng" algn="ctr">
            <a:solidFill>
              <a:schemeClr val="tx1"/>
            </a:solidFill>
            <a:prstDash val="solid"/>
            <a:tailEnd type="triangle"/>
          </a:ln>
          <a:effectLst/>
        </p:spPr>
      </p:cxnSp>
      <p:cxnSp>
        <p:nvCxnSpPr>
          <p:cNvPr id="23" name="Straight Arrow Connector 22"/>
          <p:cNvCxnSpPr/>
          <p:nvPr/>
        </p:nvCxnSpPr>
        <p:spPr>
          <a:xfrm>
            <a:off x="6040962" y="5586502"/>
            <a:ext cx="121858" cy="0"/>
          </a:xfrm>
          <a:prstGeom prst="straightConnector1">
            <a:avLst/>
          </a:prstGeom>
          <a:noFill/>
          <a:ln w="19050" cap="flat" cmpd="sng" algn="ctr">
            <a:solidFill>
              <a:schemeClr val="tx1"/>
            </a:solidFill>
            <a:prstDash val="solid"/>
            <a:tailEnd type="triangle"/>
          </a:ln>
          <a:effectLst/>
        </p:spPr>
      </p:cxnSp>
      <p:cxnSp>
        <p:nvCxnSpPr>
          <p:cNvPr id="24" name="Straight Arrow Connector 23"/>
          <p:cNvCxnSpPr/>
          <p:nvPr/>
        </p:nvCxnSpPr>
        <p:spPr>
          <a:xfrm>
            <a:off x="6810754" y="5589433"/>
            <a:ext cx="121858" cy="0"/>
          </a:xfrm>
          <a:prstGeom prst="straightConnector1">
            <a:avLst/>
          </a:prstGeom>
          <a:noFill/>
          <a:ln w="19050" cap="flat" cmpd="sng" algn="ctr">
            <a:solidFill>
              <a:schemeClr val="tx1"/>
            </a:solidFill>
            <a:prstDash val="solid"/>
            <a:tailEnd type="triangle"/>
          </a:ln>
          <a:effectLst/>
        </p:spPr>
      </p:cxnSp>
      <p:sp>
        <p:nvSpPr>
          <p:cNvPr id="25" name="TextBox 24"/>
          <p:cNvSpPr txBox="1"/>
          <p:nvPr/>
        </p:nvSpPr>
        <p:spPr>
          <a:xfrm>
            <a:off x="6162820" y="5764463"/>
            <a:ext cx="604653" cy="261610"/>
          </a:xfrm>
          <a:prstGeom prst="rect">
            <a:avLst/>
          </a:prstGeom>
          <a:noFill/>
          <a:ln>
            <a:solidFill>
              <a:schemeClr val="tx1"/>
            </a:solidFill>
          </a:ln>
        </p:spPr>
        <p:txBody>
          <a:bodyPr wrap="none" rtlCol="0">
            <a:spAutoFit/>
          </a:bodyPr>
          <a:lstStyle/>
          <a:p>
            <a:r>
              <a:rPr lang="en-US" sz="1100" dirty="0" smtClean="0"/>
              <a:t>B Item</a:t>
            </a:r>
            <a:endParaRPr lang="en-US" sz="1100" dirty="0"/>
          </a:p>
        </p:txBody>
      </p:sp>
      <p:cxnSp>
        <p:nvCxnSpPr>
          <p:cNvPr id="28" name="Straight Arrow Connector 27"/>
          <p:cNvCxnSpPr/>
          <p:nvPr/>
        </p:nvCxnSpPr>
        <p:spPr>
          <a:xfrm flipH="1">
            <a:off x="6780212" y="5892337"/>
            <a:ext cx="152400" cy="0"/>
          </a:xfrm>
          <a:prstGeom prst="straightConnector1">
            <a:avLst/>
          </a:prstGeom>
          <a:noFill/>
          <a:ln w="19050" cap="flat" cmpd="sng" algn="ctr">
            <a:solidFill>
              <a:schemeClr val="tx1"/>
            </a:solidFill>
            <a:prstDash val="solid"/>
            <a:tailEnd type="triangle"/>
          </a:ln>
          <a:effectLst/>
        </p:spPr>
      </p:cxnSp>
      <p:cxnSp>
        <p:nvCxnSpPr>
          <p:cNvPr id="30" name="Straight Arrow Connector 29"/>
          <p:cNvCxnSpPr>
            <a:stCxn id="25" idx="1"/>
          </p:cNvCxnSpPr>
          <p:nvPr/>
        </p:nvCxnSpPr>
        <p:spPr>
          <a:xfrm flipH="1" flipV="1">
            <a:off x="4098808" y="5892337"/>
            <a:ext cx="2064012" cy="2931"/>
          </a:xfrm>
          <a:prstGeom prst="straightConnector1">
            <a:avLst/>
          </a:prstGeom>
          <a:noFill/>
          <a:ln w="19050" cap="flat" cmpd="sng" algn="ctr">
            <a:solidFill>
              <a:schemeClr val="tx1"/>
            </a:solidFill>
            <a:prstDash val="solid"/>
            <a:tailEnd type="triangle"/>
          </a:ln>
          <a:effectLst/>
        </p:spPr>
      </p:cxnSp>
    </p:spTree>
    <p:extLst>
      <p:ext uri="{BB962C8B-B14F-4D97-AF65-F5344CB8AC3E}">
        <p14:creationId xmlns:p14="http://schemas.microsoft.com/office/powerpoint/2010/main" val="243473878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Plot Thickens…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AXI4 allows a maximum of 256 beats per AW or AR burst</a:t>
            </a:r>
          </a:p>
          <a:p>
            <a:r>
              <a:rPr lang="en-US" dirty="0" smtClean="0"/>
              <a:t>AXI4 forbids a AR or AW burst from spanning a 4K address boundary</a:t>
            </a:r>
          </a:p>
          <a:p>
            <a:r>
              <a:rPr lang="en-US" dirty="0" smtClean="0"/>
              <a:t>The last beat of every W and R item in a burst must have its “last bit” set.</a:t>
            </a:r>
          </a:p>
          <a:p>
            <a:r>
              <a:rPr lang="en-US" dirty="0" smtClean="0"/>
              <a:t>These restrictions keep </a:t>
            </a:r>
            <a:r>
              <a:rPr lang="en-US" dirty="0"/>
              <a:t>the size of counters and adders within bus fabric components (e.g. routers, arbiters) and slaves small and </a:t>
            </a:r>
            <a:r>
              <a:rPr lang="en-US" dirty="0" smtClean="0"/>
              <a:t>fast</a:t>
            </a:r>
          </a:p>
          <a:p>
            <a:r>
              <a:rPr lang="en-US" dirty="0" smtClean="0"/>
              <a:t>Also, the 4k boundary restriction simplifies routers, assuming all slaves are located on 4k boundaries within address map.</a:t>
            </a:r>
          </a:p>
          <a:p>
            <a:r>
              <a:rPr lang="en-US" dirty="0" smtClean="0"/>
              <a:t>In practice, these restrictions improve area and do not reduce </a:t>
            </a:r>
            <a:r>
              <a:rPr lang="en-US" dirty="0" err="1" smtClean="0"/>
              <a:t>thruput</a:t>
            </a:r>
            <a:endParaRPr lang="en-US" dirty="0" smtClean="0"/>
          </a:p>
          <a:p>
            <a:r>
              <a:rPr lang="en-US" dirty="0" smtClean="0"/>
              <a:t>However, if these AXI4 aspects are visible in user’s HLS models, the HLS models become complex and error-prone.</a:t>
            </a:r>
          </a:p>
          <a:p>
            <a:pPr lvl="1"/>
            <a:r>
              <a:rPr lang="en-US" dirty="0" smtClean="0"/>
              <a:t>So, the </a:t>
            </a:r>
            <a:r>
              <a:rPr lang="en-US" dirty="0" err="1" smtClean="0"/>
              <a:t>Matchlib</a:t>
            </a:r>
            <a:r>
              <a:rPr lang="en-US" dirty="0" smtClean="0"/>
              <a:t> AXI4 components are designed to (mostly) hide these details from user’s HLS models.</a:t>
            </a:r>
          </a:p>
          <a:p>
            <a:pPr lvl="1"/>
            <a:r>
              <a:rPr lang="en-US" dirty="0" smtClean="0"/>
              <a:t>Big value-add over RTL models that use AXI4.</a:t>
            </a:r>
            <a:endParaRPr lang="en-US" dirty="0"/>
          </a:p>
          <a:p>
            <a:endParaRPr lang="en-US" dirty="0" smtClean="0"/>
          </a:p>
        </p:txBody>
      </p:sp>
      <p:sp>
        <p:nvSpPr>
          <p:cNvPr id="4" name="Slide Number Placeholder 3"/>
          <p:cNvSpPr>
            <a:spLocks noGrp="1"/>
          </p:cNvSpPr>
          <p:nvPr>
            <p:ph type="sldNum" sz="quarter" idx="11"/>
          </p:nvPr>
        </p:nvSpPr>
        <p:spPr/>
        <p:txBody>
          <a:bodyPr/>
          <a:lstStyle/>
          <a:p>
            <a:fld id="{B8EE6C0D-8D49-4EF2-B5AB-91C9339EB8BA}" type="slidenum">
              <a:rPr lang="en-US" smtClean="0"/>
              <a:pPr/>
              <a:t>38</a:t>
            </a:fld>
            <a:endParaRPr lang="en-US" dirty="0"/>
          </a:p>
        </p:txBody>
      </p:sp>
    </p:spTree>
    <p:extLst>
      <p:ext uri="{BB962C8B-B14F-4D97-AF65-F5344CB8AC3E}">
        <p14:creationId xmlns:p14="http://schemas.microsoft.com/office/powerpoint/2010/main" val="379927630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Matchlib</a:t>
            </a:r>
            <a:r>
              <a:rPr lang="en-US" dirty="0" smtClean="0"/>
              <a:t> Automatic Burst Segmentation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Matchlib</a:t>
            </a:r>
            <a:r>
              <a:rPr lang="en-US" dirty="0" smtClean="0"/>
              <a:t> Automatic Burst </a:t>
            </a:r>
            <a:r>
              <a:rPr lang="en-US" dirty="0" err="1" smtClean="0"/>
              <a:t>Segmenters</a:t>
            </a:r>
            <a:r>
              <a:rPr lang="en-US" dirty="0" smtClean="0"/>
              <a:t> provide:</a:t>
            </a:r>
          </a:p>
          <a:p>
            <a:pPr lvl="1"/>
            <a:r>
              <a:rPr lang="en-US" dirty="0" smtClean="0"/>
              <a:t>Automatic burst segmentation so that AXI bursts be specified as having up to 2^32 beats</a:t>
            </a:r>
          </a:p>
          <a:p>
            <a:pPr lvl="1"/>
            <a:r>
              <a:rPr lang="en-US" dirty="0" smtClean="0"/>
              <a:t>Automatic segmentation at 4k address boundaries</a:t>
            </a:r>
          </a:p>
          <a:p>
            <a:pPr lvl="1"/>
            <a:r>
              <a:rPr lang="en-US" dirty="0" smtClean="0"/>
              <a:t>Automatic setting of the “last bit” in W items</a:t>
            </a:r>
          </a:p>
          <a:p>
            <a:r>
              <a:rPr lang="en-US" dirty="0" smtClean="0"/>
              <a:t>There are separate AXI4_W_SEGMENT() and AXI4_R_SEGMENT() modules</a:t>
            </a:r>
          </a:p>
          <a:p>
            <a:r>
              <a:rPr lang="en-US" dirty="0" smtClean="0"/>
              <a:t>These are instantiated in blocks with AXI4 master interfaces</a:t>
            </a:r>
          </a:p>
          <a:p>
            <a:pPr lvl="1"/>
            <a:r>
              <a:rPr lang="en-US" dirty="0" smtClean="0"/>
              <a:t>The effect is that the AXI4 protocol viewed within this block is extended as noted above</a:t>
            </a:r>
          </a:p>
          <a:p>
            <a:r>
              <a:rPr lang="en-US" dirty="0" smtClean="0"/>
              <a:t>Usage of these </a:t>
            </a:r>
            <a:r>
              <a:rPr lang="en-US" dirty="0" err="1" smtClean="0"/>
              <a:t>segmenters</a:t>
            </a:r>
            <a:r>
              <a:rPr lang="en-US" dirty="0" smtClean="0"/>
              <a:t> is invisible to slaves and bus fabric components</a:t>
            </a:r>
          </a:p>
          <a:p>
            <a:pPr lvl="1"/>
            <a:r>
              <a:rPr lang="en-US" dirty="0" smtClean="0"/>
              <a:t>This is because in all simulation modes, the AXI4 protocol is strictly followed on all module interfaces</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39</a:t>
            </a:fld>
            <a:endParaRPr lang="en-US" dirty="0"/>
          </a:p>
        </p:txBody>
      </p:sp>
    </p:spTree>
    <p:extLst>
      <p:ext uri="{BB962C8B-B14F-4D97-AF65-F5344CB8AC3E}">
        <p14:creationId xmlns:p14="http://schemas.microsoft.com/office/powerpoint/2010/main" val="8350072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a:t>
            </a:r>
            <a:r>
              <a:rPr lang="en-US" sz="2800" dirty="0"/>
              <a:t>does Catapult </a:t>
            </a:r>
            <a:r>
              <a:rPr lang="en-US" sz="2800" dirty="0" smtClean="0"/>
              <a:t>SC </a:t>
            </a:r>
            <a:r>
              <a:rPr lang="en-US" sz="2800" dirty="0"/>
              <a:t>synthesis differ from </a:t>
            </a:r>
            <a:r>
              <a:rPr lang="en-US" sz="2800" dirty="0" smtClean="0"/>
              <a:t> </a:t>
            </a:r>
            <a:r>
              <a:rPr lang="en-US" sz="2800" dirty="0"/>
              <a:t>C++ synthesis ?</a:t>
            </a:r>
          </a:p>
        </p:txBody>
      </p:sp>
      <p:sp>
        <p:nvSpPr>
          <p:cNvPr id="3" name="Content Placeholder 2"/>
          <p:cNvSpPr>
            <a:spLocks noGrp="1"/>
          </p:cNvSpPr>
          <p:nvPr>
            <p:ph idx="1"/>
          </p:nvPr>
        </p:nvSpPr>
        <p:spPr/>
        <p:txBody>
          <a:bodyPr/>
          <a:lstStyle/>
          <a:p>
            <a:r>
              <a:rPr lang="en-US" dirty="0" smtClean="0"/>
              <a:t>Primary difference </a:t>
            </a:r>
            <a:r>
              <a:rPr lang="en-US" dirty="0"/>
              <a:t>is in input language</a:t>
            </a:r>
          </a:p>
          <a:p>
            <a:r>
              <a:rPr lang="en-US" dirty="0" smtClean="0"/>
              <a:t>Once </a:t>
            </a:r>
            <a:r>
              <a:rPr lang="en-US" dirty="0"/>
              <a:t>code is read in by </a:t>
            </a:r>
            <a:r>
              <a:rPr lang="en-US" dirty="0" smtClean="0"/>
              <a:t>Catapult</a:t>
            </a:r>
            <a:r>
              <a:rPr lang="en-US" dirty="0"/>
              <a:t>, 90% of flow and usage is same.</a:t>
            </a:r>
            <a:endParaRPr lang="en-US" dirty="0" smtClean="0"/>
          </a:p>
        </p:txBody>
      </p:sp>
      <p:sp>
        <p:nvSpPr>
          <p:cNvPr id="5" name="Slide Number Placeholder 4"/>
          <p:cNvSpPr>
            <a:spLocks noGrp="1"/>
          </p:cNvSpPr>
          <p:nvPr>
            <p:ph type="sldNum" sz="quarter" idx="11"/>
          </p:nvPr>
        </p:nvSpPr>
        <p:spPr/>
        <p:txBody>
          <a:bodyPr/>
          <a:lstStyle/>
          <a:p>
            <a:fld id="{B8EE6C0D-8D49-4EF2-B5AB-91C9339EB8BA}" type="slidenum">
              <a:rPr lang="en-US" smtClean="0"/>
              <a:pPr/>
              <a:t>4</a:t>
            </a:fld>
            <a:endParaRPr lang="en-US" dirty="0"/>
          </a:p>
        </p:txBody>
      </p:sp>
    </p:spTree>
    <p:extLst>
      <p:ext uri="{BB962C8B-B14F-4D97-AF65-F5344CB8AC3E}">
        <p14:creationId xmlns:p14="http://schemas.microsoft.com/office/powerpoint/2010/main" val="74875531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of AXI4 Beat Lengths</a:t>
            </a:r>
            <a:endParaRPr lang="en-US" dirty="0"/>
          </a:p>
        </p:txBody>
      </p:sp>
      <p:sp>
        <p:nvSpPr>
          <p:cNvPr id="3" name="Content Placeholder 2"/>
          <p:cNvSpPr>
            <a:spLocks noGrp="1"/>
          </p:cNvSpPr>
          <p:nvPr>
            <p:ph idx="1"/>
          </p:nvPr>
        </p:nvSpPr>
        <p:spPr/>
        <p:txBody>
          <a:bodyPr/>
          <a:lstStyle/>
          <a:p>
            <a:r>
              <a:rPr lang="en-US" dirty="0" smtClean="0"/>
              <a:t>AXI4 specifies beat lengths in AR and AW payloads</a:t>
            </a:r>
          </a:p>
          <a:p>
            <a:pPr lvl="1"/>
            <a:r>
              <a:rPr lang="en-US" dirty="0" smtClean="0"/>
              <a:t>Uses an 8 bit unsigned integer</a:t>
            </a:r>
          </a:p>
          <a:p>
            <a:pPr lvl="1"/>
            <a:r>
              <a:rPr lang="en-US" dirty="0" smtClean="0"/>
              <a:t>But, we allow lengths from 1 -&gt; 256</a:t>
            </a:r>
          </a:p>
          <a:p>
            <a:pPr lvl="1"/>
            <a:r>
              <a:rPr lang="en-US" dirty="0" smtClean="0"/>
              <a:t>So, the AXI4 encoding is:</a:t>
            </a:r>
          </a:p>
          <a:p>
            <a:pPr lvl="2"/>
            <a:r>
              <a:rPr lang="en-US" dirty="0" smtClean="0"/>
              <a:t>“0” means “1” beat</a:t>
            </a:r>
          </a:p>
          <a:p>
            <a:pPr lvl="2"/>
            <a:r>
              <a:rPr lang="en-US" dirty="0" smtClean="0"/>
              <a:t>“1” means “2” beats</a:t>
            </a:r>
          </a:p>
          <a:p>
            <a:pPr lvl="2"/>
            <a:r>
              <a:rPr lang="en-US" dirty="0" smtClean="0"/>
              <a:t>“0xff” means “256” beats</a:t>
            </a:r>
          </a:p>
          <a:p>
            <a:pPr lvl="1"/>
            <a:r>
              <a:rPr lang="en-US" dirty="0" smtClean="0"/>
              <a:t>This encoding is visible in user models (to hide it would cost QOR).</a:t>
            </a:r>
          </a:p>
          <a:p>
            <a:r>
              <a:rPr lang="en-US" dirty="0" smtClean="0"/>
              <a:t>When </a:t>
            </a:r>
            <a:r>
              <a:rPr lang="en-US" dirty="0" err="1" smtClean="0"/>
              <a:t>Matchlib</a:t>
            </a:r>
            <a:r>
              <a:rPr lang="en-US" dirty="0" smtClean="0"/>
              <a:t> AXI4 Burst </a:t>
            </a:r>
            <a:r>
              <a:rPr lang="en-US" dirty="0" err="1" smtClean="0"/>
              <a:t>segmenter</a:t>
            </a:r>
            <a:r>
              <a:rPr lang="en-US" dirty="0" smtClean="0"/>
              <a:t> is used, encoding remains the same:</a:t>
            </a:r>
          </a:p>
          <a:p>
            <a:pPr lvl="1"/>
            <a:r>
              <a:rPr lang="en-US" dirty="0" smtClean="0"/>
              <a:t>“0” means “1” beat</a:t>
            </a:r>
          </a:p>
          <a:p>
            <a:pPr lvl="1"/>
            <a:r>
              <a:rPr lang="en-US" dirty="0" smtClean="0"/>
              <a:t>“0x1000” means “0x1001” beats</a:t>
            </a:r>
          </a:p>
          <a:p>
            <a:pPr lvl="1"/>
            <a:r>
              <a:rPr lang="en-US" dirty="0" smtClean="0"/>
              <a:t>Reasons: consistency, and QOR</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40</a:t>
            </a:fld>
            <a:endParaRPr lang="en-US" dirty="0"/>
          </a:p>
        </p:txBody>
      </p:sp>
    </p:spTree>
    <p:extLst>
      <p:ext uri="{BB962C8B-B14F-4D97-AF65-F5344CB8AC3E}">
        <p14:creationId xmlns:p14="http://schemas.microsoft.com/office/powerpoint/2010/main" val="1898446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a:t>
            </a:r>
            <a:endParaRPr lang="en-US" dirty="0"/>
          </a:p>
        </p:txBody>
      </p:sp>
      <p:sp>
        <p:nvSpPr>
          <p:cNvPr id="3" name="Content Placeholder 2"/>
          <p:cNvSpPr>
            <a:spLocks noGrp="1"/>
          </p:cNvSpPr>
          <p:nvPr>
            <p:ph idx="1"/>
          </p:nvPr>
        </p:nvSpPr>
        <p:spPr/>
        <p:txBody>
          <a:bodyPr/>
          <a:lstStyle/>
          <a:p>
            <a:r>
              <a:rPr lang="en-US" dirty="0" smtClean="0"/>
              <a:t>“0” encoding always means “1” beat</a:t>
            </a:r>
          </a:p>
          <a:p>
            <a:r>
              <a:rPr lang="en-US" dirty="0" smtClean="0"/>
              <a:t>Every Push(aw) must correspond to exactly one </a:t>
            </a:r>
            <a:r>
              <a:rPr lang="en-US" dirty="0" err="1" smtClean="0"/>
              <a:t>b.Pop</a:t>
            </a:r>
            <a:r>
              <a:rPr lang="en-US" dirty="0" smtClean="0"/>
              <a:t>()</a:t>
            </a:r>
          </a:p>
          <a:p>
            <a:r>
              <a:rPr lang="en-US" dirty="0" smtClean="0"/>
              <a:t>If you are using burst segmentation, don’t “reach around” it and try to access the native AXI4 master ports</a:t>
            </a:r>
          </a:p>
          <a:p>
            <a:pPr lvl="1"/>
            <a:r>
              <a:rPr lang="en-US" dirty="0" smtClean="0"/>
              <a:t>Exception: r items are read from native AXI4 master read port even when read </a:t>
            </a:r>
            <a:r>
              <a:rPr lang="en-US" dirty="0" err="1" smtClean="0"/>
              <a:t>segmenter</a:t>
            </a:r>
            <a:r>
              <a:rPr lang="en-US" dirty="0" smtClean="0"/>
              <a:t> is used.</a:t>
            </a:r>
          </a:p>
          <a:p>
            <a:r>
              <a:rPr lang="en-US" dirty="0" smtClean="0"/>
              <a:t>Number of beats is same regardless of success or failure:</a:t>
            </a:r>
          </a:p>
          <a:p>
            <a:pPr lvl="1"/>
            <a:r>
              <a:rPr lang="en-US" dirty="0"/>
              <a:t>masters must supply number of write beats they specify in aw, slaves must consume them</a:t>
            </a:r>
          </a:p>
          <a:p>
            <a:pPr lvl="1"/>
            <a:r>
              <a:rPr lang="en-US" dirty="0" smtClean="0"/>
              <a:t>masters </a:t>
            </a:r>
            <a:r>
              <a:rPr lang="en-US" dirty="0"/>
              <a:t>must read number of read beats they specified in </a:t>
            </a:r>
            <a:r>
              <a:rPr lang="en-US" dirty="0" err="1"/>
              <a:t>ar</a:t>
            </a:r>
            <a:r>
              <a:rPr lang="en-US" dirty="0"/>
              <a:t>, slaves must produce them</a:t>
            </a:r>
          </a:p>
        </p:txBody>
      </p:sp>
      <p:sp>
        <p:nvSpPr>
          <p:cNvPr id="4" name="Slide Number Placeholder 3"/>
          <p:cNvSpPr>
            <a:spLocks noGrp="1"/>
          </p:cNvSpPr>
          <p:nvPr>
            <p:ph type="sldNum" sz="quarter" idx="11"/>
          </p:nvPr>
        </p:nvSpPr>
        <p:spPr/>
        <p:txBody>
          <a:bodyPr/>
          <a:lstStyle/>
          <a:p>
            <a:fld id="{B8EE6C0D-8D49-4EF2-B5AB-91C9339EB8BA}" type="slidenum">
              <a:rPr lang="en-US" smtClean="0"/>
              <a:pPr/>
              <a:t>41</a:t>
            </a:fld>
            <a:endParaRPr lang="en-US" dirty="0"/>
          </a:p>
        </p:txBody>
      </p:sp>
    </p:spTree>
    <p:extLst>
      <p:ext uri="{BB962C8B-B14F-4D97-AF65-F5344CB8AC3E}">
        <p14:creationId xmlns:p14="http://schemas.microsoft.com/office/powerpoint/2010/main" val="371926728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t>
            </a:r>
            <a:r>
              <a:rPr lang="en-US" sz="2400" dirty="0" smtClean="0"/>
              <a:t>MGC_HOME/shared/examples/</a:t>
            </a:r>
            <a:r>
              <a:rPr lang="en-US" sz="2400" dirty="0" err="1" smtClean="0"/>
              <a:t>matchlib</a:t>
            </a:r>
            <a:r>
              <a:rPr lang="en-US" sz="2400" dirty="0" smtClean="0"/>
              <a:t>/toolkit/include/</a:t>
            </a:r>
            <a:r>
              <a:rPr lang="en-US" sz="2400" dirty="0" err="1" smtClean="0"/>
              <a:t>ram.h</a:t>
            </a:r>
            <a:endParaRPr lang="en-US" sz="24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42</a:t>
            </a:fld>
            <a:endParaRPr lang="en-US" dirty="0"/>
          </a:p>
        </p:txBody>
      </p:sp>
      <p:pic>
        <p:nvPicPr>
          <p:cNvPr id="5" name="Picture 4"/>
          <p:cNvPicPr>
            <a:picLocks noChangeAspect="1"/>
          </p:cNvPicPr>
          <p:nvPr/>
        </p:nvPicPr>
        <p:blipFill>
          <a:blip r:embed="rId2"/>
          <a:stretch>
            <a:fillRect/>
          </a:stretch>
        </p:blipFill>
        <p:spPr>
          <a:xfrm>
            <a:off x="512064" y="1322220"/>
            <a:ext cx="5781675" cy="5155201"/>
          </a:xfrm>
          <a:prstGeom prst="rect">
            <a:avLst/>
          </a:prstGeom>
        </p:spPr>
      </p:pic>
      <p:sp>
        <p:nvSpPr>
          <p:cNvPr id="6" name="Rectangular Callout 5"/>
          <p:cNvSpPr/>
          <p:nvPr/>
        </p:nvSpPr>
        <p:spPr>
          <a:xfrm>
            <a:off x="6475412" y="1325151"/>
            <a:ext cx="3505200" cy="457200"/>
          </a:xfrm>
          <a:prstGeom prst="wedgeRectCallout">
            <a:avLst>
              <a:gd name="adj1" fmla="val -126907"/>
              <a:gd name="adj2" fmla="val 6378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Default AXI4 configuration is</a:t>
            </a:r>
          </a:p>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Tahoma"/>
                <a:ea typeface="+mn-ea"/>
              </a:rPr>
              <a:t>64</a:t>
            </a:r>
            <a:r>
              <a:rPr kumimoji="0" lang="en-US" sz="1200" b="0" i="0" u="none" strike="noStrike" kern="0" cap="none" spc="0" normalizeH="0" noProof="0" dirty="0" smtClean="0">
                <a:ln>
                  <a:noFill/>
                </a:ln>
                <a:solidFill>
                  <a:srgbClr val="FFFFFF"/>
                </a:solidFill>
                <a:effectLst/>
                <a:uLnTx/>
                <a:uFillTx/>
                <a:latin typeface="Tahoma"/>
                <a:ea typeface="+mn-ea"/>
              </a:rPr>
              <a:t> bit data width</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6475412" y="2819400"/>
            <a:ext cx="3505200" cy="457200"/>
          </a:xfrm>
          <a:prstGeom prst="wedgeRectCallout">
            <a:avLst>
              <a:gd name="adj1" fmla="val -126907"/>
              <a:gd name="adj2" fmla="val 6378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Ram has 1 read slave port and 1 write slave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6475412" y="3581400"/>
            <a:ext cx="3505200" cy="457200"/>
          </a:xfrm>
          <a:prstGeom prst="wedgeRectCallout">
            <a:avLst>
              <a:gd name="adj1" fmla="val -80502"/>
              <a:gd name="adj2" fmla="val -737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Ram stores 64k words (64 bits each)</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6475412" y="4648200"/>
            <a:ext cx="3505200" cy="457200"/>
          </a:xfrm>
          <a:prstGeom prst="wedgeRectCallout">
            <a:avLst>
              <a:gd name="adj1" fmla="val -137442"/>
              <a:gd name="adj2" fmla="val 2532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Read and Write slaves are fully independent and each get their own thread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94147682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5533" y="1371600"/>
            <a:ext cx="5732637" cy="4246974"/>
          </a:xfrm>
          <a:prstGeom prst="rect">
            <a:avLst/>
          </a:prstGeom>
        </p:spPr>
      </p:pic>
      <p:sp>
        <p:nvSpPr>
          <p:cNvPr id="2" name="Title 1"/>
          <p:cNvSpPr>
            <a:spLocks noGrp="1"/>
          </p:cNvSpPr>
          <p:nvPr>
            <p:ph type="title"/>
          </p:nvPr>
        </p:nvSpPr>
        <p:spPr/>
        <p:txBody>
          <a:bodyPr/>
          <a:lstStyle/>
          <a:p>
            <a:r>
              <a:rPr lang="en-US" sz="2400" dirty="0"/>
              <a:t>$</a:t>
            </a:r>
            <a:r>
              <a:rPr lang="en-US" sz="2400" dirty="0" smtClean="0"/>
              <a:t>MGC_HOME/shared/examples/</a:t>
            </a:r>
            <a:r>
              <a:rPr lang="en-US" sz="2400" dirty="0" err="1" smtClean="0"/>
              <a:t>matchlib</a:t>
            </a:r>
            <a:r>
              <a:rPr lang="en-US" sz="2400" dirty="0" smtClean="0"/>
              <a:t>/toolkit/include/</a:t>
            </a:r>
            <a:r>
              <a:rPr lang="en-US" sz="2400" dirty="0" err="1" smtClean="0"/>
              <a:t>ram.h</a:t>
            </a:r>
            <a:r>
              <a:rPr lang="en-US" sz="2400" dirty="0" smtClean="0"/>
              <a:t>(</a:t>
            </a:r>
            <a:r>
              <a:rPr lang="en-US" sz="2400" dirty="0" err="1" smtClean="0"/>
              <a:t>cont</a:t>
            </a:r>
            <a:r>
              <a:rPr lang="en-US" sz="2400" dirty="0" smtClean="0"/>
              <a:t>)</a:t>
            </a:r>
            <a:endParaRPr lang="en-US" sz="24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43</a:t>
            </a:fld>
            <a:endParaRPr lang="en-US" dirty="0"/>
          </a:p>
        </p:txBody>
      </p:sp>
      <p:sp>
        <p:nvSpPr>
          <p:cNvPr id="6" name="Rectangular Callout 5"/>
          <p:cNvSpPr/>
          <p:nvPr/>
        </p:nvSpPr>
        <p:spPr>
          <a:xfrm>
            <a:off x="6475412" y="1325151"/>
            <a:ext cx="3505200" cy="457200"/>
          </a:xfrm>
          <a:prstGeom prst="wedgeRectCallout">
            <a:avLst>
              <a:gd name="adj1" fmla="val -162777"/>
              <a:gd name="adj2" fmla="val 15705"/>
            </a:avLst>
          </a:prstGeom>
          <a:solidFill>
            <a:schemeClr val="accent1"/>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Need to call reset() methods for signals this process drives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6475412" y="2819400"/>
            <a:ext cx="3505200" cy="457200"/>
          </a:xfrm>
          <a:prstGeom prst="wedgeRectCallout">
            <a:avLst>
              <a:gd name="adj1" fmla="val -128914"/>
              <a:gd name="adj2" fmla="val 106090"/>
            </a:avLst>
          </a:prstGeom>
          <a:solidFill>
            <a:schemeClr val="accent1"/>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If address is invalid we still need to return an “r” item, but mark it with an error code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6475412" y="4114800"/>
            <a:ext cx="3505200" cy="457200"/>
          </a:xfrm>
          <a:prstGeom prst="wedgeRectCallout">
            <a:avLst>
              <a:gd name="adj1" fmla="val -117124"/>
              <a:gd name="adj2" fmla="val 3878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Map byte address to word address and read data</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6475412" y="4648200"/>
            <a:ext cx="3505200" cy="762000"/>
          </a:xfrm>
          <a:prstGeom prst="wedgeRectCallout">
            <a:avLst>
              <a:gd name="adj1" fmla="val -126907"/>
              <a:gd name="adj2" fmla="val -5834"/>
            </a:avLst>
          </a:prstGeom>
          <a:solidFill>
            <a:schemeClr val="accent1"/>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Tahoma"/>
                <a:ea typeface="+mn-ea"/>
              </a:rPr>
              <a:t>Send</a:t>
            </a:r>
            <a:r>
              <a:rPr kumimoji="0" lang="en-US" sz="1200" b="0" i="0" u="none" strike="noStrike" kern="0" cap="none" spc="0" normalizeH="0" noProof="0" dirty="0" smtClean="0">
                <a:ln>
                  <a:noFill/>
                </a:ln>
                <a:solidFill>
                  <a:srgbClr val="FFFFFF"/>
                </a:solidFill>
                <a:effectLst/>
                <a:uLnTx/>
                <a:uFillTx/>
                <a:latin typeface="Tahoma"/>
                <a:ea typeface="+mn-ea"/>
              </a:rPr>
              <a:t> read item back to master, continue if more data to read, else break out of loop if done</a:t>
            </a:r>
          </a:p>
          <a:p>
            <a:pPr marL="0" marR="0" indent="0" defTabSz="914400" eaLnBrk="1" fontAlgn="auto" latinLnBrk="0" hangingPunct="1">
              <a:lnSpc>
                <a:spcPct val="100000"/>
              </a:lnSpc>
              <a:spcBef>
                <a:spcPts val="0"/>
              </a:spcBef>
              <a:spcAft>
                <a:spcPts val="0"/>
              </a:spcAft>
              <a:buClrTx/>
              <a:buSzTx/>
              <a:buFontTx/>
              <a:buNone/>
              <a:tabLst/>
            </a:pPr>
            <a:r>
              <a:rPr lang="en-US" sz="1200" kern="0" baseline="0" dirty="0" smtClean="0">
                <a:solidFill>
                  <a:srgbClr val="FFFFFF"/>
                </a:solidFill>
                <a:latin typeface="Tahoma"/>
                <a:ea typeface="+mn-ea"/>
              </a:rPr>
              <a:t>Automatically</a:t>
            </a:r>
            <a:r>
              <a:rPr lang="en-US" sz="1200" kern="0" dirty="0" smtClean="0">
                <a:solidFill>
                  <a:srgbClr val="FFFFFF"/>
                </a:solidFill>
                <a:latin typeface="Tahoma"/>
                <a:ea typeface="+mn-ea"/>
              </a:rPr>
              <a:t> sets “last bit” on r item when needed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6475412" y="1858551"/>
            <a:ext cx="3505200" cy="960849"/>
          </a:xfrm>
          <a:prstGeom prst="wedgeRectCallout">
            <a:avLst>
              <a:gd name="adj1" fmla="val -145469"/>
              <a:gd name="adj2" fmla="val 24249"/>
            </a:avLst>
          </a:prstGeom>
          <a:solidFill>
            <a:schemeClr val="accent1"/>
          </a:solidFill>
          <a:ln w="9525" cap="flat" cmpd="sng" algn="ctr">
            <a:solidFill>
              <a:schemeClr val="bg1"/>
            </a:solidFill>
            <a:prstDash val="solid"/>
          </a:ln>
          <a:effectLst/>
        </p:spPr>
        <p:txBody>
          <a:bodyPr rtlCol="0" anchor="ctr"/>
          <a:lstStyle/>
          <a:p>
            <a:pPr fontAlgn="auto">
              <a:spcBef>
                <a:spcPts val="0"/>
              </a:spcBef>
              <a:spcAft>
                <a:spcPts val="0"/>
              </a:spcAft>
            </a:pPr>
            <a:r>
              <a:rPr lang="en-US" sz="1200" kern="0" dirty="0" err="1">
                <a:solidFill>
                  <a:srgbClr val="FFFFFF"/>
                </a:solidFill>
                <a:latin typeface="Tahoma"/>
              </a:rPr>
              <a:t>start_multi_read</a:t>
            </a:r>
            <a:r>
              <a:rPr lang="en-US" sz="1200" kern="0" dirty="0">
                <a:solidFill>
                  <a:srgbClr val="FFFFFF"/>
                </a:solidFill>
                <a:latin typeface="Tahoma"/>
              </a:rPr>
              <a:t>() is a convenience method implemented in the AXI4 </a:t>
            </a:r>
            <a:r>
              <a:rPr lang="en-US" sz="1200" kern="0" dirty="0" smtClean="0">
                <a:solidFill>
                  <a:srgbClr val="FFFFFF"/>
                </a:solidFill>
                <a:latin typeface="Tahoma"/>
              </a:rPr>
              <a:t>read slave port.</a:t>
            </a:r>
            <a:endParaRPr lang="en-US" sz="1200" kern="0" dirty="0">
              <a:solidFill>
                <a:srgbClr val="FFFFFF"/>
              </a:solidFill>
              <a:latin typeface="Tahoma"/>
            </a:endParaRPr>
          </a:p>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Start waiting for any length burst read (“multi”).</a:t>
            </a:r>
          </a:p>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Tahoma"/>
                <a:ea typeface="+mn-ea"/>
              </a:rPr>
              <a:t>Result is returned in “</a:t>
            </a:r>
            <a:r>
              <a:rPr kumimoji="0" lang="en-US" sz="1200" b="0" i="0" u="none" strike="noStrike" kern="0" cap="none" spc="0" normalizeH="0" baseline="0" noProof="0" dirty="0" err="1" smtClean="0">
                <a:ln>
                  <a:noFill/>
                </a:ln>
                <a:solidFill>
                  <a:srgbClr val="FFFFFF"/>
                </a:solidFill>
                <a:effectLst/>
                <a:uLnTx/>
                <a:uFillTx/>
                <a:latin typeface="Tahoma"/>
                <a:ea typeface="+mn-ea"/>
              </a:rPr>
              <a:t>ar</a:t>
            </a:r>
            <a:r>
              <a:rPr kumimoji="0" lang="en-US" sz="1200" b="0" i="0" u="none" strike="noStrike" kern="0" cap="none" spc="0" normalizeH="0" baseline="0" noProof="0" dirty="0" smtClean="0">
                <a:ln>
                  <a:noFill/>
                </a:ln>
                <a:solidFill>
                  <a:srgbClr val="FFFFFF"/>
                </a:solidFill>
                <a:effectLst/>
                <a:uLnTx/>
                <a:uFillTx/>
                <a:latin typeface="Tahoma"/>
                <a:ea typeface="+mn-ea"/>
              </a:rPr>
              <a:t>”</a:t>
            </a:r>
          </a:p>
        </p:txBody>
      </p:sp>
      <p:sp>
        <p:nvSpPr>
          <p:cNvPr id="11" name="Rectangular Callout 10"/>
          <p:cNvSpPr/>
          <p:nvPr/>
        </p:nvSpPr>
        <p:spPr>
          <a:xfrm>
            <a:off x="6475412" y="5618574"/>
            <a:ext cx="3505200" cy="457200"/>
          </a:xfrm>
          <a:prstGeom prst="wedgeRectCallout">
            <a:avLst>
              <a:gd name="adj1" fmla="val -142208"/>
              <a:gd name="adj2" fmla="val -178526"/>
            </a:avLst>
          </a:prstGeom>
          <a:solidFill>
            <a:schemeClr val="accent1"/>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ar.addr</a:t>
            </a:r>
            <a:r>
              <a:rPr lang="en-US" sz="1200" kern="0" dirty="0" smtClean="0">
                <a:solidFill>
                  <a:srgbClr val="FFFFFF"/>
                </a:solidFill>
                <a:latin typeface="Tahoma"/>
                <a:ea typeface="+mn-ea"/>
              </a:rPr>
              <a:t> will be updated to next read address if we continue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2" name="TextBox 11"/>
          <p:cNvSpPr txBox="1"/>
          <p:nvPr/>
        </p:nvSpPr>
        <p:spPr>
          <a:xfrm>
            <a:off x="326360" y="5814164"/>
            <a:ext cx="1087862" cy="523220"/>
          </a:xfrm>
          <a:prstGeom prst="rect">
            <a:avLst/>
          </a:prstGeom>
          <a:noFill/>
          <a:ln>
            <a:solidFill>
              <a:schemeClr val="tx1"/>
            </a:solidFill>
          </a:ln>
        </p:spPr>
        <p:txBody>
          <a:bodyPr wrap="none" rtlCol="0">
            <a:spAutoFit/>
          </a:bodyPr>
          <a:lstStyle/>
          <a:p>
            <a:r>
              <a:rPr lang="en-US" sz="1400" dirty="0" smtClean="0"/>
              <a:t>AXI4 Read</a:t>
            </a:r>
          </a:p>
          <a:p>
            <a:r>
              <a:rPr lang="en-US" sz="1400" dirty="0" smtClean="0"/>
              <a:t>Master Port</a:t>
            </a:r>
            <a:endParaRPr lang="en-US" sz="1400" dirty="0"/>
          </a:p>
        </p:txBody>
      </p:sp>
      <p:sp>
        <p:nvSpPr>
          <p:cNvPr id="13" name="TextBox 12"/>
          <p:cNvSpPr txBox="1"/>
          <p:nvPr/>
        </p:nvSpPr>
        <p:spPr>
          <a:xfrm>
            <a:off x="4364960" y="5814164"/>
            <a:ext cx="1023742" cy="523220"/>
          </a:xfrm>
          <a:prstGeom prst="rect">
            <a:avLst/>
          </a:prstGeom>
          <a:noFill/>
          <a:ln>
            <a:solidFill>
              <a:schemeClr val="tx1"/>
            </a:solidFill>
          </a:ln>
        </p:spPr>
        <p:txBody>
          <a:bodyPr wrap="none" rtlCol="0">
            <a:spAutoFit/>
          </a:bodyPr>
          <a:lstStyle/>
          <a:p>
            <a:r>
              <a:rPr lang="en-US" sz="1400" dirty="0" smtClean="0"/>
              <a:t>AXI4 Read</a:t>
            </a:r>
          </a:p>
          <a:p>
            <a:r>
              <a:rPr lang="en-US" sz="1400" dirty="0" smtClean="0"/>
              <a:t>Slave Port</a:t>
            </a:r>
            <a:endParaRPr lang="en-US" sz="1400" dirty="0"/>
          </a:p>
        </p:txBody>
      </p:sp>
      <p:sp>
        <p:nvSpPr>
          <p:cNvPr id="14" name="TextBox 13"/>
          <p:cNvSpPr txBox="1"/>
          <p:nvPr/>
        </p:nvSpPr>
        <p:spPr>
          <a:xfrm>
            <a:off x="1657896" y="5814164"/>
            <a:ext cx="694421" cy="261610"/>
          </a:xfrm>
          <a:prstGeom prst="rect">
            <a:avLst/>
          </a:prstGeom>
          <a:noFill/>
          <a:ln>
            <a:solidFill>
              <a:schemeClr val="tx1"/>
            </a:solidFill>
          </a:ln>
        </p:spPr>
        <p:txBody>
          <a:bodyPr wrap="none" rtlCol="0">
            <a:spAutoFit/>
          </a:bodyPr>
          <a:lstStyle/>
          <a:p>
            <a:r>
              <a:rPr lang="en-US" sz="1100" dirty="0" smtClean="0"/>
              <a:t>AR Item</a:t>
            </a:r>
            <a:endParaRPr lang="en-US" sz="1100" dirty="0"/>
          </a:p>
        </p:txBody>
      </p:sp>
      <p:sp>
        <p:nvSpPr>
          <p:cNvPr id="15" name="TextBox 14"/>
          <p:cNvSpPr txBox="1"/>
          <p:nvPr/>
        </p:nvSpPr>
        <p:spPr>
          <a:xfrm>
            <a:off x="2825376" y="6097369"/>
            <a:ext cx="609462" cy="261610"/>
          </a:xfrm>
          <a:prstGeom prst="rect">
            <a:avLst/>
          </a:prstGeom>
          <a:noFill/>
          <a:ln>
            <a:solidFill>
              <a:schemeClr val="tx1"/>
            </a:solidFill>
          </a:ln>
        </p:spPr>
        <p:txBody>
          <a:bodyPr wrap="none" rtlCol="0">
            <a:spAutoFit/>
          </a:bodyPr>
          <a:lstStyle/>
          <a:p>
            <a:r>
              <a:rPr lang="en-US" sz="1100" dirty="0" smtClean="0"/>
              <a:t>R Item</a:t>
            </a:r>
            <a:endParaRPr lang="en-US" sz="1100" dirty="0"/>
          </a:p>
        </p:txBody>
      </p:sp>
      <p:sp>
        <p:nvSpPr>
          <p:cNvPr id="16" name="TextBox 15"/>
          <p:cNvSpPr txBox="1"/>
          <p:nvPr/>
        </p:nvSpPr>
        <p:spPr>
          <a:xfrm>
            <a:off x="2055584" y="6097369"/>
            <a:ext cx="609462" cy="261610"/>
          </a:xfrm>
          <a:prstGeom prst="rect">
            <a:avLst/>
          </a:prstGeom>
          <a:noFill/>
          <a:ln>
            <a:solidFill>
              <a:schemeClr val="tx1"/>
            </a:solidFill>
          </a:ln>
        </p:spPr>
        <p:txBody>
          <a:bodyPr wrap="none" rtlCol="0">
            <a:spAutoFit/>
          </a:bodyPr>
          <a:lstStyle/>
          <a:p>
            <a:r>
              <a:rPr lang="en-US" sz="1100" dirty="0" smtClean="0"/>
              <a:t>R Item</a:t>
            </a:r>
            <a:endParaRPr lang="en-US" sz="1100" dirty="0"/>
          </a:p>
        </p:txBody>
      </p:sp>
      <p:sp>
        <p:nvSpPr>
          <p:cNvPr id="17" name="TextBox 16"/>
          <p:cNvSpPr txBox="1"/>
          <p:nvPr/>
        </p:nvSpPr>
        <p:spPr>
          <a:xfrm>
            <a:off x="3595168" y="6097369"/>
            <a:ext cx="609462" cy="261610"/>
          </a:xfrm>
          <a:prstGeom prst="rect">
            <a:avLst/>
          </a:prstGeom>
          <a:noFill/>
          <a:ln>
            <a:solidFill>
              <a:schemeClr val="tx1"/>
            </a:solidFill>
          </a:ln>
        </p:spPr>
        <p:txBody>
          <a:bodyPr wrap="none" rtlCol="0">
            <a:spAutoFit/>
          </a:bodyPr>
          <a:lstStyle/>
          <a:p>
            <a:r>
              <a:rPr lang="en-US" sz="1100" dirty="0" smtClean="0"/>
              <a:t>R Item</a:t>
            </a:r>
            <a:endParaRPr lang="en-US" sz="1100" dirty="0"/>
          </a:p>
        </p:txBody>
      </p:sp>
      <p:cxnSp>
        <p:nvCxnSpPr>
          <p:cNvPr id="18" name="Straight Arrow Connector 17"/>
          <p:cNvCxnSpPr/>
          <p:nvPr/>
        </p:nvCxnSpPr>
        <p:spPr>
          <a:xfrm>
            <a:off x="1514324" y="5944969"/>
            <a:ext cx="142165" cy="0"/>
          </a:xfrm>
          <a:prstGeom prst="straightConnector1">
            <a:avLst/>
          </a:prstGeom>
          <a:noFill/>
          <a:ln w="19050" cap="flat" cmpd="sng" algn="ctr">
            <a:solidFill>
              <a:schemeClr val="tx1"/>
            </a:solidFill>
            <a:prstDash val="solid"/>
            <a:tailEnd type="triangle"/>
          </a:ln>
          <a:effectLst/>
        </p:spPr>
      </p:cxnSp>
      <p:cxnSp>
        <p:nvCxnSpPr>
          <p:cNvPr id="19" name="Straight Arrow Connector 18"/>
          <p:cNvCxnSpPr/>
          <p:nvPr/>
        </p:nvCxnSpPr>
        <p:spPr>
          <a:xfrm>
            <a:off x="2360315" y="5944969"/>
            <a:ext cx="1928445" cy="0"/>
          </a:xfrm>
          <a:prstGeom prst="straightConnector1">
            <a:avLst/>
          </a:prstGeom>
          <a:noFill/>
          <a:ln w="19050" cap="flat" cmpd="sng" algn="ctr">
            <a:solidFill>
              <a:schemeClr val="tx1"/>
            </a:solidFill>
            <a:prstDash val="solid"/>
            <a:tailEnd type="triangle"/>
          </a:ln>
          <a:effectLst/>
        </p:spPr>
      </p:cxnSp>
      <p:cxnSp>
        <p:nvCxnSpPr>
          <p:cNvPr id="20" name="Straight Arrow Connector 19"/>
          <p:cNvCxnSpPr/>
          <p:nvPr/>
        </p:nvCxnSpPr>
        <p:spPr>
          <a:xfrm flipH="1">
            <a:off x="4204630" y="6228174"/>
            <a:ext cx="160330" cy="0"/>
          </a:xfrm>
          <a:prstGeom prst="straightConnector1">
            <a:avLst/>
          </a:prstGeom>
          <a:noFill/>
          <a:ln w="19050" cap="flat" cmpd="sng" algn="ctr">
            <a:solidFill>
              <a:schemeClr val="tx1"/>
            </a:solidFill>
            <a:prstDash val="solid"/>
            <a:tailEnd type="triangle"/>
          </a:ln>
          <a:effectLst/>
        </p:spPr>
      </p:cxnSp>
      <p:cxnSp>
        <p:nvCxnSpPr>
          <p:cNvPr id="21" name="Straight Arrow Connector 20"/>
          <p:cNvCxnSpPr/>
          <p:nvPr/>
        </p:nvCxnSpPr>
        <p:spPr>
          <a:xfrm flipH="1">
            <a:off x="3434838" y="6228174"/>
            <a:ext cx="160330" cy="0"/>
          </a:xfrm>
          <a:prstGeom prst="straightConnector1">
            <a:avLst/>
          </a:prstGeom>
          <a:noFill/>
          <a:ln w="19050" cap="flat" cmpd="sng" algn="ctr">
            <a:solidFill>
              <a:schemeClr val="tx1"/>
            </a:solidFill>
            <a:prstDash val="solid"/>
            <a:tailEnd type="triangle"/>
          </a:ln>
          <a:effectLst/>
        </p:spPr>
      </p:cxnSp>
      <p:cxnSp>
        <p:nvCxnSpPr>
          <p:cNvPr id="22" name="Straight Arrow Connector 21"/>
          <p:cNvCxnSpPr/>
          <p:nvPr/>
        </p:nvCxnSpPr>
        <p:spPr>
          <a:xfrm flipH="1">
            <a:off x="2665046" y="6226015"/>
            <a:ext cx="160330" cy="0"/>
          </a:xfrm>
          <a:prstGeom prst="straightConnector1">
            <a:avLst/>
          </a:prstGeom>
          <a:noFill/>
          <a:ln w="19050" cap="flat" cmpd="sng" algn="ctr">
            <a:solidFill>
              <a:schemeClr val="tx1"/>
            </a:solidFill>
            <a:prstDash val="solid"/>
            <a:tailEnd type="triangle"/>
          </a:ln>
          <a:effectLst/>
        </p:spPr>
      </p:cxnSp>
      <p:cxnSp>
        <p:nvCxnSpPr>
          <p:cNvPr id="23" name="Straight Arrow Connector 22"/>
          <p:cNvCxnSpPr/>
          <p:nvPr/>
        </p:nvCxnSpPr>
        <p:spPr>
          <a:xfrm flipH="1">
            <a:off x="1514324" y="6226015"/>
            <a:ext cx="488436" cy="0"/>
          </a:xfrm>
          <a:prstGeom prst="straightConnector1">
            <a:avLst/>
          </a:prstGeom>
          <a:noFill/>
          <a:ln w="19050" cap="flat" cmpd="sng" algn="ctr">
            <a:solidFill>
              <a:schemeClr val="tx1"/>
            </a:solidFill>
            <a:prstDash val="solid"/>
            <a:tailEnd type="triangle"/>
          </a:ln>
          <a:effectLst/>
        </p:spPr>
      </p:cxnSp>
      <p:sp>
        <p:nvSpPr>
          <p:cNvPr id="5" name="Rectangle 4"/>
          <p:cNvSpPr/>
          <p:nvPr/>
        </p:nvSpPr>
        <p:spPr>
          <a:xfrm>
            <a:off x="4288760" y="5562600"/>
            <a:ext cx="1196052" cy="1064683"/>
          </a:xfrm>
          <a:prstGeom prst="rect">
            <a:avLst/>
          </a:prstGeom>
          <a:noFill/>
          <a:ln w="381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Tree>
    <p:extLst>
      <p:ext uri="{BB962C8B-B14F-4D97-AF65-F5344CB8AC3E}">
        <p14:creationId xmlns:p14="http://schemas.microsoft.com/office/powerpoint/2010/main" val="404413683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34721" y="1333943"/>
            <a:ext cx="5429250" cy="4783610"/>
          </a:xfrm>
          <a:prstGeom prst="rect">
            <a:avLst/>
          </a:prstGeom>
        </p:spPr>
      </p:pic>
      <p:sp>
        <p:nvSpPr>
          <p:cNvPr id="2" name="Title 1"/>
          <p:cNvSpPr>
            <a:spLocks noGrp="1"/>
          </p:cNvSpPr>
          <p:nvPr>
            <p:ph type="title"/>
          </p:nvPr>
        </p:nvSpPr>
        <p:spPr/>
        <p:txBody>
          <a:bodyPr/>
          <a:lstStyle/>
          <a:p>
            <a:r>
              <a:rPr lang="en-US" sz="2400" dirty="0"/>
              <a:t>$</a:t>
            </a:r>
            <a:r>
              <a:rPr lang="en-US" sz="2400" dirty="0" smtClean="0"/>
              <a:t>MGC_HOME/shared/examples/</a:t>
            </a:r>
            <a:r>
              <a:rPr lang="en-US" sz="2400" dirty="0" err="1" smtClean="0"/>
              <a:t>matchlib</a:t>
            </a:r>
            <a:r>
              <a:rPr lang="en-US" sz="2400" dirty="0" smtClean="0"/>
              <a:t>/toolkit/include/</a:t>
            </a:r>
            <a:r>
              <a:rPr lang="en-US" sz="2400" dirty="0" err="1" smtClean="0"/>
              <a:t>ram.h</a:t>
            </a:r>
            <a:r>
              <a:rPr lang="en-US" sz="2400" dirty="0" smtClean="0"/>
              <a:t>(</a:t>
            </a:r>
            <a:r>
              <a:rPr lang="en-US" sz="2400" dirty="0" err="1" smtClean="0"/>
              <a:t>cont</a:t>
            </a:r>
            <a:r>
              <a:rPr lang="en-US" sz="2400" dirty="0" smtClean="0"/>
              <a:t>)</a:t>
            </a:r>
            <a:endParaRPr lang="en-US" sz="24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44</a:t>
            </a:fld>
            <a:endParaRPr lang="en-US" dirty="0"/>
          </a:p>
        </p:txBody>
      </p:sp>
      <p:sp>
        <p:nvSpPr>
          <p:cNvPr id="6" name="Rectangular Callout 5"/>
          <p:cNvSpPr/>
          <p:nvPr/>
        </p:nvSpPr>
        <p:spPr>
          <a:xfrm>
            <a:off x="6475412" y="1325151"/>
            <a:ext cx="3505200" cy="457200"/>
          </a:xfrm>
          <a:prstGeom prst="wedgeRectCallout">
            <a:avLst>
              <a:gd name="adj1" fmla="val -177576"/>
              <a:gd name="adj2" fmla="val 801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Call reset for signals this process drives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6475412" y="2066881"/>
            <a:ext cx="3505200" cy="661722"/>
          </a:xfrm>
          <a:prstGeom prst="wedgeRectCallout">
            <a:avLst>
              <a:gd name="adj1" fmla="val -148981"/>
              <a:gd name="adj2" fmla="val 703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Tahoma"/>
                <a:ea typeface="+mn-ea"/>
              </a:rPr>
              <a:t>Start waiting for any length burst write</a:t>
            </a:r>
          </a:p>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dirty="0" smtClean="0">
                <a:ln>
                  <a:noFill/>
                </a:ln>
                <a:solidFill>
                  <a:srgbClr val="FFFFFF"/>
                </a:solidFill>
                <a:effectLst/>
                <a:uLnTx/>
                <a:uFillTx/>
                <a:latin typeface="Tahoma"/>
                <a:ea typeface="+mn-ea"/>
              </a:rPr>
              <a:t>Result</a:t>
            </a:r>
            <a:r>
              <a:rPr kumimoji="0" lang="en-US" sz="1200" b="0" i="0" u="none" strike="noStrike" kern="0" cap="none" spc="0" normalizeH="0" dirty="0" smtClean="0">
                <a:ln>
                  <a:noFill/>
                </a:ln>
                <a:solidFill>
                  <a:srgbClr val="FFFFFF"/>
                </a:solidFill>
                <a:effectLst/>
                <a:uLnTx/>
                <a:uFillTx/>
                <a:latin typeface="Tahoma"/>
                <a:ea typeface="+mn-ea"/>
              </a:rPr>
              <a:t> is returned in aw</a:t>
            </a:r>
          </a:p>
          <a:p>
            <a:pPr marL="0" marR="0" indent="0" algn="ctr" defTabSz="914400" eaLnBrk="1" fontAlgn="auto" latinLnBrk="0" hangingPunct="1">
              <a:lnSpc>
                <a:spcPct val="100000"/>
              </a:lnSpc>
              <a:spcBef>
                <a:spcPts val="0"/>
              </a:spcBef>
              <a:spcAft>
                <a:spcPts val="0"/>
              </a:spcAft>
              <a:buClrTx/>
              <a:buSzTx/>
              <a:buFontTx/>
              <a:buNone/>
              <a:tabLst/>
            </a:pPr>
            <a:r>
              <a:rPr lang="en-US" sz="1200" kern="0" baseline="0" noProof="0" dirty="0" smtClean="0">
                <a:solidFill>
                  <a:srgbClr val="FFFFFF"/>
                </a:solidFill>
                <a:latin typeface="Tahoma"/>
                <a:ea typeface="+mn-ea"/>
              </a:rPr>
              <a:t>B is initialized to “success”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6479686" y="2877557"/>
            <a:ext cx="3505200" cy="457200"/>
          </a:xfrm>
          <a:prstGeom prst="wedgeRectCallout">
            <a:avLst>
              <a:gd name="adj1" fmla="val -147225"/>
              <a:gd name="adj2" fmla="val 1185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Tahoma"/>
                <a:ea typeface="+mn-ea"/>
              </a:rPr>
              <a:t>Pop a w item</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6475412" y="3483711"/>
            <a:ext cx="3505200" cy="457200"/>
          </a:xfrm>
          <a:prstGeom prst="wedgeRectCallout">
            <a:avLst>
              <a:gd name="adj1" fmla="val -147977"/>
              <a:gd name="adj2" fmla="val 1378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On invalid address set write response to an error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1" name="TextBox 10"/>
          <p:cNvSpPr txBox="1"/>
          <p:nvPr/>
        </p:nvSpPr>
        <p:spPr>
          <a:xfrm>
            <a:off x="1141412" y="5980821"/>
            <a:ext cx="1087862" cy="738664"/>
          </a:xfrm>
          <a:prstGeom prst="rect">
            <a:avLst/>
          </a:prstGeom>
          <a:noFill/>
          <a:ln>
            <a:solidFill>
              <a:schemeClr val="tx1"/>
            </a:solidFill>
          </a:ln>
        </p:spPr>
        <p:txBody>
          <a:bodyPr wrap="none" rtlCol="0">
            <a:spAutoFit/>
          </a:bodyPr>
          <a:lstStyle/>
          <a:p>
            <a:r>
              <a:rPr lang="en-US" sz="1400" dirty="0" smtClean="0"/>
              <a:t>AXI4 Write</a:t>
            </a:r>
          </a:p>
          <a:p>
            <a:r>
              <a:rPr lang="en-US" sz="1400" dirty="0" smtClean="0"/>
              <a:t>Master Port</a:t>
            </a:r>
          </a:p>
          <a:p>
            <a:endParaRPr lang="en-US" sz="1400" dirty="0"/>
          </a:p>
        </p:txBody>
      </p:sp>
      <p:sp>
        <p:nvSpPr>
          <p:cNvPr id="12" name="TextBox 11"/>
          <p:cNvSpPr txBox="1"/>
          <p:nvPr/>
        </p:nvSpPr>
        <p:spPr>
          <a:xfrm>
            <a:off x="5180012" y="5980821"/>
            <a:ext cx="1036117" cy="738664"/>
          </a:xfrm>
          <a:prstGeom prst="rect">
            <a:avLst/>
          </a:prstGeom>
          <a:noFill/>
          <a:ln>
            <a:solidFill>
              <a:schemeClr val="tx1"/>
            </a:solidFill>
          </a:ln>
        </p:spPr>
        <p:txBody>
          <a:bodyPr wrap="none" rtlCol="0">
            <a:spAutoFit/>
          </a:bodyPr>
          <a:lstStyle/>
          <a:p>
            <a:r>
              <a:rPr lang="en-US" sz="1400" dirty="0" smtClean="0"/>
              <a:t>AXI4 Write</a:t>
            </a:r>
          </a:p>
          <a:p>
            <a:r>
              <a:rPr lang="en-US" sz="1400" dirty="0" smtClean="0"/>
              <a:t>Slave Port</a:t>
            </a:r>
          </a:p>
          <a:p>
            <a:endParaRPr lang="en-US" sz="1400" dirty="0"/>
          </a:p>
        </p:txBody>
      </p:sp>
      <p:sp>
        <p:nvSpPr>
          <p:cNvPr id="13" name="TextBox 12"/>
          <p:cNvSpPr txBox="1"/>
          <p:nvPr/>
        </p:nvSpPr>
        <p:spPr>
          <a:xfrm>
            <a:off x="2472948" y="5980821"/>
            <a:ext cx="732893" cy="261610"/>
          </a:xfrm>
          <a:prstGeom prst="rect">
            <a:avLst/>
          </a:prstGeom>
          <a:noFill/>
          <a:ln>
            <a:solidFill>
              <a:schemeClr val="tx1"/>
            </a:solidFill>
          </a:ln>
        </p:spPr>
        <p:txBody>
          <a:bodyPr wrap="none" rtlCol="0">
            <a:spAutoFit/>
          </a:bodyPr>
          <a:lstStyle/>
          <a:p>
            <a:r>
              <a:rPr lang="en-US" sz="1100" dirty="0" smtClean="0"/>
              <a:t>AW Item</a:t>
            </a:r>
            <a:endParaRPr lang="en-US" sz="1100" dirty="0"/>
          </a:p>
        </p:txBody>
      </p:sp>
      <p:sp>
        <p:nvSpPr>
          <p:cNvPr id="14" name="TextBox 13"/>
          <p:cNvSpPr txBox="1"/>
          <p:nvPr/>
        </p:nvSpPr>
        <p:spPr>
          <a:xfrm>
            <a:off x="3640428" y="6264026"/>
            <a:ext cx="647934" cy="261610"/>
          </a:xfrm>
          <a:prstGeom prst="rect">
            <a:avLst/>
          </a:prstGeom>
          <a:noFill/>
          <a:ln>
            <a:solidFill>
              <a:schemeClr val="tx1"/>
            </a:solidFill>
          </a:ln>
        </p:spPr>
        <p:txBody>
          <a:bodyPr wrap="none" rtlCol="0">
            <a:spAutoFit/>
          </a:bodyPr>
          <a:lstStyle/>
          <a:p>
            <a:r>
              <a:rPr lang="en-US" sz="1100" dirty="0"/>
              <a:t>W</a:t>
            </a:r>
            <a:r>
              <a:rPr lang="en-US" sz="1100" dirty="0" smtClean="0"/>
              <a:t> Item</a:t>
            </a:r>
            <a:endParaRPr lang="en-US" sz="1100" dirty="0"/>
          </a:p>
        </p:txBody>
      </p:sp>
      <p:sp>
        <p:nvSpPr>
          <p:cNvPr id="15" name="TextBox 14"/>
          <p:cNvSpPr txBox="1"/>
          <p:nvPr/>
        </p:nvSpPr>
        <p:spPr>
          <a:xfrm>
            <a:off x="2870636" y="6264026"/>
            <a:ext cx="647934" cy="261610"/>
          </a:xfrm>
          <a:prstGeom prst="rect">
            <a:avLst/>
          </a:prstGeom>
          <a:noFill/>
          <a:ln>
            <a:solidFill>
              <a:schemeClr val="tx1"/>
            </a:solidFill>
          </a:ln>
        </p:spPr>
        <p:txBody>
          <a:bodyPr wrap="none" rtlCol="0">
            <a:spAutoFit/>
          </a:bodyPr>
          <a:lstStyle/>
          <a:p>
            <a:r>
              <a:rPr lang="en-US" sz="1100" dirty="0"/>
              <a:t>W</a:t>
            </a:r>
            <a:r>
              <a:rPr lang="en-US" sz="1100" dirty="0" smtClean="0"/>
              <a:t> Item</a:t>
            </a:r>
            <a:endParaRPr lang="en-US" sz="1100" dirty="0"/>
          </a:p>
        </p:txBody>
      </p:sp>
      <p:sp>
        <p:nvSpPr>
          <p:cNvPr id="16" name="TextBox 15"/>
          <p:cNvSpPr txBox="1"/>
          <p:nvPr/>
        </p:nvSpPr>
        <p:spPr>
          <a:xfrm>
            <a:off x="4410220" y="6264026"/>
            <a:ext cx="647934" cy="261610"/>
          </a:xfrm>
          <a:prstGeom prst="rect">
            <a:avLst/>
          </a:prstGeom>
          <a:noFill/>
          <a:ln>
            <a:solidFill>
              <a:schemeClr val="tx1"/>
            </a:solidFill>
          </a:ln>
        </p:spPr>
        <p:txBody>
          <a:bodyPr wrap="none" rtlCol="0">
            <a:spAutoFit/>
          </a:bodyPr>
          <a:lstStyle/>
          <a:p>
            <a:r>
              <a:rPr lang="en-US" sz="1100" dirty="0"/>
              <a:t>W</a:t>
            </a:r>
            <a:r>
              <a:rPr lang="en-US" sz="1100" dirty="0" smtClean="0"/>
              <a:t> Item</a:t>
            </a:r>
            <a:endParaRPr lang="en-US" sz="1100" dirty="0"/>
          </a:p>
        </p:txBody>
      </p:sp>
      <p:cxnSp>
        <p:nvCxnSpPr>
          <p:cNvPr id="17" name="Straight Arrow Connector 16"/>
          <p:cNvCxnSpPr/>
          <p:nvPr/>
        </p:nvCxnSpPr>
        <p:spPr>
          <a:xfrm>
            <a:off x="2329376" y="6111626"/>
            <a:ext cx="142165" cy="0"/>
          </a:xfrm>
          <a:prstGeom prst="straightConnector1">
            <a:avLst/>
          </a:prstGeom>
          <a:noFill/>
          <a:ln w="19050" cap="flat" cmpd="sng" algn="ctr">
            <a:solidFill>
              <a:schemeClr val="tx1"/>
            </a:solidFill>
            <a:prstDash val="solid"/>
            <a:tailEnd type="triangle"/>
          </a:ln>
          <a:effectLst/>
        </p:spPr>
      </p:cxnSp>
      <p:cxnSp>
        <p:nvCxnSpPr>
          <p:cNvPr id="18" name="Straight Arrow Connector 17"/>
          <p:cNvCxnSpPr/>
          <p:nvPr/>
        </p:nvCxnSpPr>
        <p:spPr>
          <a:xfrm>
            <a:off x="3175367" y="6111626"/>
            <a:ext cx="1928445" cy="0"/>
          </a:xfrm>
          <a:prstGeom prst="straightConnector1">
            <a:avLst/>
          </a:prstGeom>
          <a:noFill/>
          <a:ln w="19050" cap="flat" cmpd="sng" algn="ctr">
            <a:solidFill>
              <a:schemeClr val="tx1"/>
            </a:solidFill>
            <a:prstDash val="solid"/>
            <a:tailEnd type="triangle"/>
          </a:ln>
          <a:effectLst/>
        </p:spPr>
      </p:cxnSp>
      <p:cxnSp>
        <p:nvCxnSpPr>
          <p:cNvPr id="19" name="Straight Arrow Connector 18"/>
          <p:cNvCxnSpPr/>
          <p:nvPr/>
        </p:nvCxnSpPr>
        <p:spPr>
          <a:xfrm>
            <a:off x="2329376" y="6359161"/>
            <a:ext cx="464991" cy="0"/>
          </a:xfrm>
          <a:prstGeom prst="straightConnector1">
            <a:avLst/>
          </a:prstGeom>
          <a:noFill/>
          <a:ln w="19050" cap="flat" cmpd="sng" algn="ctr">
            <a:solidFill>
              <a:schemeClr val="tx1"/>
            </a:solidFill>
            <a:prstDash val="solid"/>
            <a:tailEnd type="triangle"/>
          </a:ln>
          <a:effectLst/>
        </p:spPr>
      </p:cxnSp>
      <p:cxnSp>
        <p:nvCxnSpPr>
          <p:cNvPr id="20" name="Straight Arrow Connector 19"/>
          <p:cNvCxnSpPr/>
          <p:nvPr/>
        </p:nvCxnSpPr>
        <p:spPr>
          <a:xfrm>
            <a:off x="3549112" y="6373815"/>
            <a:ext cx="121858" cy="0"/>
          </a:xfrm>
          <a:prstGeom prst="straightConnector1">
            <a:avLst/>
          </a:prstGeom>
          <a:noFill/>
          <a:ln w="19050" cap="flat" cmpd="sng" algn="ctr">
            <a:solidFill>
              <a:schemeClr val="tx1"/>
            </a:solidFill>
            <a:prstDash val="solid"/>
            <a:tailEnd type="triangle"/>
          </a:ln>
          <a:effectLst/>
        </p:spPr>
      </p:cxnSp>
      <p:cxnSp>
        <p:nvCxnSpPr>
          <p:cNvPr id="21" name="Straight Arrow Connector 20"/>
          <p:cNvCxnSpPr/>
          <p:nvPr/>
        </p:nvCxnSpPr>
        <p:spPr>
          <a:xfrm>
            <a:off x="4288362" y="6382607"/>
            <a:ext cx="121858" cy="0"/>
          </a:xfrm>
          <a:prstGeom prst="straightConnector1">
            <a:avLst/>
          </a:prstGeom>
          <a:noFill/>
          <a:ln w="19050" cap="flat" cmpd="sng" algn="ctr">
            <a:solidFill>
              <a:schemeClr val="tx1"/>
            </a:solidFill>
            <a:prstDash val="solid"/>
            <a:tailEnd type="triangle"/>
          </a:ln>
          <a:effectLst/>
        </p:spPr>
      </p:cxnSp>
      <p:cxnSp>
        <p:nvCxnSpPr>
          <p:cNvPr id="22" name="Straight Arrow Connector 21"/>
          <p:cNvCxnSpPr/>
          <p:nvPr/>
        </p:nvCxnSpPr>
        <p:spPr>
          <a:xfrm>
            <a:off x="5058154" y="6385538"/>
            <a:ext cx="121858" cy="0"/>
          </a:xfrm>
          <a:prstGeom prst="straightConnector1">
            <a:avLst/>
          </a:prstGeom>
          <a:noFill/>
          <a:ln w="19050" cap="flat" cmpd="sng" algn="ctr">
            <a:solidFill>
              <a:schemeClr val="tx1"/>
            </a:solidFill>
            <a:prstDash val="solid"/>
            <a:tailEnd type="triangle"/>
          </a:ln>
          <a:effectLst/>
        </p:spPr>
      </p:cxnSp>
      <p:sp>
        <p:nvSpPr>
          <p:cNvPr id="23" name="TextBox 22"/>
          <p:cNvSpPr txBox="1"/>
          <p:nvPr/>
        </p:nvSpPr>
        <p:spPr>
          <a:xfrm>
            <a:off x="4410220" y="6560568"/>
            <a:ext cx="604653" cy="261610"/>
          </a:xfrm>
          <a:prstGeom prst="rect">
            <a:avLst/>
          </a:prstGeom>
          <a:noFill/>
          <a:ln>
            <a:solidFill>
              <a:schemeClr val="tx1"/>
            </a:solidFill>
          </a:ln>
        </p:spPr>
        <p:txBody>
          <a:bodyPr wrap="none" rtlCol="0">
            <a:spAutoFit/>
          </a:bodyPr>
          <a:lstStyle/>
          <a:p>
            <a:r>
              <a:rPr lang="en-US" sz="1100" dirty="0" smtClean="0"/>
              <a:t>B Item</a:t>
            </a:r>
            <a:endParaRPr lang="en-US" sz="1100" dirty="0"/>
          </a:p>
        </p:txBody>
      </p:sp>
      <p:cxnSp>
        <p:nvCxnSpPr>
          <p:cNvPr id="24" name="Straight Arrow Connector 23"/>
          <p:cNvCxnSpPr/>
          <p:nvPr/>
        </p:nvCxnSpPr>
        <p:spPr>
          <a:xfrm flipH="1">
            <a:off x="5027612" y="6688442"/>
            <a:ext cx="152400" cy="0"/>
          </a:xfrm>
          <a:prstGeom prst="straightConnector1">
            <a:avLst/>
          </a:prstGeom>
          <a:noFill/>
          <a:ln w="19050" cap="flat" cmpd="sng" algn="ctr">
            <a:solidFill>
              <a:schemeClr val="tx1"/>
            </a:solidFill>
            <a:prstDash val="solid"/>
            <a:tailEnd type="triangle"/>
          </a:ln>
          <a:effectLst/>
        </p:spPr>
      </p:cxnSp>
      <p:cxnSp>
        <p:nvCxnSpPr>
          <p:cNvPr id="25" name="Straight Arrow Connector 24"/>
          <p:cNvCxnSpPr>
            <a:stCxn id="23" idx="1"/>
          </p:cNvCxnSpPr>
          <p:nvPr/>
        </p:nvCxnSpPr>
        <p:spPr>
          <a:xfrm flipH="1" flipV="1">
            <a:off x="2346208" y="6688442"/>
            <a:ext cx="2064012" cy="2931"/>
          </a:xfrm>
          <a:prstGeom prst="straightConnector1">
            <a:avLst/>
          </a:prstGeom>
          <a:noFill/>
          <a:ln w="19050" cap="flat" cmpd="sng" algn="ctr">
            <a:solidFill>
              <a:schemeClr val="tx1"/>
            </a:solidFill>
            <a:prstDash val="solid"/>
            <a:tailEnd type="triangle"/>
          </a:ln>
          <a:effectLst/>
        </p:spPr>
      </p:cxnSp>
      <p:sp>
        <p:nvSpPr>
          <p:cNvPr id="26" name="Rectangular Callout 25"/>
          <p:cNvSpPr/>
          <p:nvPr/>
        </p:nvSpPr>
        <p:spPr>
          <a:xfrm>
            <a:off x="6475412" y="4252893"/>
            <a:ext cx="3505200" cy="457200"/>
          </a:xfrm>
          <a:prstGeom prst="wedgeRectCallout">
            <a:avLst>
              <a:gd name="adj1" fmla="val -103830"/>
              <a:gd name="adj2" fmla="val 5608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Write the data into the ram array</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27" name="Rectangular Callout 26"/>
          <p:cNvSpPr/>
          <p:nvPr/>
        </p:nvSpPr>
        <p:spPr>
          <a:xfrm>
            <a:off x="6475412" y="4866101"/>
            <a:ext cx="3505200" cy="457200"/>
          </a:xfrm>
          <a:prstGeom prst="wedgeRectCallout">
            <a:avLst>
              <a:gd name="adj1" fmla="val -140954"/>
              <a:gd name="adj2" fmla="val 4262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If more, update </a:t>
            </a:r>
            <a:r>
              <a:rPr lang="en-US" sz="1200" kern="0" dirty="0" err="1" smtClean="0">
                <a:solidFill>
                  <a:srgbClr val="FFFFFF"/>
                </a:solidFill>
                <a:latin typeface="Tahoma"/>
                <a:ea typeface="+mn-ea"/>
              </a:rPr>
              <a:t>aw.addr</a:t>
            </a:r>
            <a:r>
              <a:rPr lang="en-US" sz="1200" kern="0" dirty="0" smtClean="0">
                <a:solidFill>
                  <a:srgbClr val="FFFFFF"/>
                </a:solidFill>
                <a:latin typeface="Tahoma"/>
                <a:ea typeface="+mn-ea"/>
              </a:rPr>
              <a:t> and continue, else finish</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28" name="Rectangular Callout 27"/>
          <p:cNvSpPr/>
          <p:nvPr/>
        </p:nvSpPr>
        <p:spPr>
          <a:xfrm>
            <a:off x="6475412" y="5479309"/>
            <a:ext cx="3505200" cy="457200"/>
          </a:xfrm>
          <a:prstGeom prst="wedgeRectCallout">
            <a:avLst>
              <a:gd name="adj1" fmla="val -173813"/>
              <a:gd name="adj2" fmla="val 1378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Push write response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29" name="Rectangle 28"/>
          <p:cNvSpPr/>
          <p:nvPr/>
        </p:nvSpPr>
        <p:spPr>
          <a:xfrm>
            <a:off x="5104911" y="5867400"/>
            <a:ext cx="1196052" cy="978877"/>
          </a:xfrm>
          <a:prstGeom prst="rect">
            <a:avLst/>
          </a:prstGeom>
          <a:noFill/>
          <a:ln w="381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Tree>
    <p:extLst>
      <p:ext uri="{BB962C8B-B14F-4D97-AF65-F5344CB8AC3E}">
        <p14:creationId xmlns:p14="http://schemas.microsoft.com/office/powerpoint/2010/main" val="293057699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Simple Example: AXI4 DMA using </a:t>
            </a:r>
            <a:r>
              <a:rPr lang="en-US" sz="3200" dirty="0" err="1"/>
              <a:t>MatchLib</a:t>
            </a:r>
            <a:endParaRPr lang="en-US" sz="3200" dirty="0"/>
          </a:p>
        </p:txBody>
      </p:sp>
      <p:sp>
        <p:nvSpPr>
          <p:cNvPr id="5" name="Rectangle 4"/>
          <p:cNvSpPr/>
          <p:nvPr/>
        </p:nvSpPr>
        <p:spPr>
          <a:xfrm>
            <a:off x="4646612" y="1676400"/>
            <a:ext cx="2923201" cy="2516089"/>
          </a:xfrm>
          <a:prstGeom prst="rect">
            <a:avLst/>
          </a:prstGeom>
          <a:solidFill>
            <a:schemeClr val="bg1"/>
          </a:solidFill>
          <a:ln w="19050"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cxnSp>
        <p:nvCxnSpPr>
          <p:cNvPr id="9" name="Straight Arrow Connector 8"/>
          <p:cNvCxnSpPr/>
          <p:nvPr/>
        </p:nvCxnSpPr>
        <p:spPr>
          <a:xfrm>
            <a:off x="4189412" y="1830290"/>
            <a:ext cx="409379" cy="0"/>
          </a:xfrm>
          <a:prstGeom prst="straightConnector1">
            <a:avLst/>
          </a:prstGeom>
          <a:noFill/>
          <a:ln w="19050" cap="flat" cmpd="sng" algn="ctr">
            <a:solidFill>
              <a:schemeClr val="tx1"/>
            </a:solidFill>
            <a:prstDash val="solid"/>
            <a:tailEnd type="triangle"/>
          </a:ln>
          <a:effectLst/>
        </p:spPr>
      </p:cxnSp>
      <p:cxnSp>
        <p:nvCxnSpPr>
          <p:cNvPr id="10" name="Straight Arrow Connector 9"/>
          <p:cNvCxnSpPr/>
          <p:nvPr/>
        </p:nvCxnSpPr>
        <p:spPr>
          <a:xfrm>
            <a:off x="4189412" y="2058890"/>
            <a:ext cx="409379" cy="0"/>
          </a:xfrm>
          <a:prstGeom prst="straightConnector1">
            <a:avLst/>
          </a:prstGeom>
          <a:noFill/>
          <a:ln w="19050" cap="flat" cmpd="sng" algn="ctr">
            <a:solidFill>
              <a:schemeClr val="tx1"/>
            </a:solidFill>
            <a:prstDash val="solid"/>
            <a:tailEnd type="triangle"/>
          </a:ln>
          <a:effectLst/>
        </p:spPr>
      </p:cxnSp>
      <p:sp>
        <p:nvSpPr>
          <p:cNvPr id="11" name="TextBox 10"/>
          <p:cNvSpPr txBox="1"/>
          <p:nvPr/>
        </p:nvSpPr>
        <p:spPr>
          <a:xfrm>
            <a:off x="4646612" y="1676401"/>
            <a:ext cx="533400" cy="307777"/>
          </a:xfrm>
          <a:prstGeom prst="rect">
            <a:avLst/>
          </a:prstGeom>
          <a:noFill/>
        </p:spPr>
        <p:txBody>
          <a:bodyPr wrap="square" rtlCol="0">
            <a:spAutoFit/>
          </a:bodyPr>
          <a:lstStyle/>
          <a:p>
            <a:r>
              <a:rPr lang="en-US" sz="1400" dirty="0" err="1"/>
              <a:t>clk</a:t>
            </a:r>
            <a:endParaRPr lang="en-US" sz="1400" dirty="0"/>
          </a:p>
        </p:txBody>
      </p:sp>
      <p:sp>
        <p:nvSpPr>
          <p:cNvPr id="12" name="TextBox 11"/>
          <p:cNvSpPr txBox="1"/>
          <p:nvPr/>
        </p:nvSpPr>
        <p:spPr>
          <a:xfrm>
            <a:off x="4654344" y="1862794"/>
            <a:ext cx="533400" cy="307777"/>
          </a:xfrm>
          <a:prstGeom prst="rect">
            <a:avLst/>
          </a:prstGeom>
          <a:noFill/>
        </p:spPr>
        <p:txBody>
          <a:bodyPr wrap="square" rtlCol="0">
            <a:spAutoFit/>
          </a:bodyPr>
          <a:lstStyle/>
          <a:p>
            <a:r>
              <a:rPr lang="en-US" sz="1400" dirty="0" err="1"/>
              <a:t>rst</a:t>
            </a:r>
            <a:endParaRPr lang="en-US" sz="1400" dirty="0"/>
          </a:p>
        </p:txBody>
      </p:sp>
      <p:cxnSp>
        <p:nvCxnSpPr>
          <p:cNvPr id="13" name="Straight Arrow Connector 12"/>
          <p:cNvCxnSpPr/>
          <p:nvPr/>
        </p:nvCxnSpPr>
        <p:spPr>
          <a:xfrm>
            <a:off x="4181680" y="3275354"/>
            <a:ext cx="409379" cy="0"/>
          </a:xfrm>
          <a:prstGeom prst="straightConnector1">
            <a:avLst/>
          </a:prstGeom>
          <a:noFill/>
          <a:ln w="19050" cap="flat" cmpd="sng" algn="ctr">
            <a:solidFill>
              <a:schemeClr val="tx1"/>
            </a:solidFill>
            <a:prstDash val="solid"/>
            <a:tailEnd type="triangle"/>
          </a:ln>
          <a:effectLst/>
        </p:spPr>
      </p:cxnSp>
      <p:cxnSp>
        <p:nvCxnSpPr>
          <p:cNvPr id="15" name="Straight Arrow Connector 14"/>
          <p:cNvCxnSpPr/>
          <p:nvPr/>
        </p:nvCxnSpPr>
        <p:spPr>
          <a:xfrm flipH="1">
            <a:off x="4181679" y="3453020"/>
            <a:ext cx="409380" cy="0"/>
          </a:xfrm>
          <a:prstGeom prst="straightConnector1">
            <a:avLst/>
          </a:prstGeom>
          <a:noFill/>
          <a:ln w="19050" cap="flat" cmpd="sng" algn="ctr">
            <a:solidFill>
              <a:schemeClr val="tx1"/>
            </a:solidFill>
            <a:prstDash val="solid"/>
            <a:tailEnd type="triangle"/>
          </a:ln>
          <a:effectLst/>
        </p:spPr>
      </p:cxnSp>
      <p:sp>
        <p:nvSpPr>
          <p:cNvPr id="17" name="TextBox 16"/>
          <p:cNvSpPr txBox="1"/>
          <p:nvPr/>
        </p:nvSpPr>
        <p:spPr>
          <a:xfrm>
            <a:off x="4646612" y="3182212"/>
            <a:ext cx="982868" cy="307777"/>
          </a:xfrm>
          <a:prstGeom prst="rect">
            <a:avLst/>
          </a:prstGeom>
          <a:noFill/>
        </p:spPr>
        <p:txBody>
          <a:bodyPr wrap="square" rtlCol="0">
            <a:spAutoFit/>
          </a:bodyPr>
          <a:lstStyle/>
          <a:p>
            <a:r>
              <a:rPr lang="en-US" sz="1400" dirty="0"/>
              <a:t>r_slave0</a:t>
            </a:r>
          </a:p>
        </p:txBody>
      </p:sp>
      <p:cxnSp>
        <p:nvCxnSpPr>
          <p:cNvPr id="18" name="Straight Arrow Connector 17"/>
          <p:cNvCxnSpPr/>
          <p:nvPr/>
        </p:nvCxnSpPr>
        <p:spPr>
          <a:xfrm flipH="1">
            <a:off x="4192620" y="3946894"/>
            <a:ext cx="409380" cy="0"/>
          </a:xfrm>
          <a:prstGeom prst="straightConnector1">
            <a:avLst/>
          </a:prstGeom>
          <a:noFill/>
          <a:ln w="19050" cap="flat" cmpd="sng" algn="ctr">
            <a:solidFill>
              <a:schemeClr val="tx1"/>
            </a:solidFill>
            <a:prstDash val="solid"/>
            <a:tailEnd type="triangle"/>
          </a:ln>
          <a:effectLst/>
        </p:spPr>
      </p:cxnSp>
      <p:sp>
        <p:nvSpPr>
          <p:cNvPr id="19" name="TextBox 18"/>
          <p:cNvSpPr txBox="1"/>
          <p:nvPr/>
        </p:nvSpPr>
        <p:spPr>
          <a:xfrm>
            <a:off x="4614849" y="3773390"/>
            <a:ext cx="1177971" cy="307777"/>
          </a:xfrm>
          <a:prstGeom prst="rect">
            <a:avLst/>
          </a:prstGeom>
          <a:noFill/>
        </p:spPr>
        <p:txBody>
          <a:bodyPr wrap="square" rtlCol="0">
            <a:spAutoFit/>
          </a:bodyPr>
          <a:lstStyle/>
          <a:p>
            <a:r>
              <a:rPr lang="en-US" sz="1400" dirty="0" err="1"/>
              <a:t>dma_done</a:t>
            </a:r>
            <a:endParaRPr lang="en-US" sz="1400" dirty="0"/>
          </a:p>
        </p:txBody>
      </p:sp>
      <p:cxnSp>
        <p:nvCxnSpPr>
          <p:cNvPr id="20" name="Straight Arrow Connector 19"/>
          <p:cNvCxnSpPr/>
          <p:nvPr/>
        </p:nvCxnSpPr>
        <p:spPr>
          <a:xfrm>
            <a:off x="4189685" y="2750470"/>
            <a:ext cx="409379" cy="0"/>
          </a:xfrm>
          <a:prstGeom prst="straightConnector1">
            <a:avLst/>
          </a:prstGeom>
          <a:noFill/>
          <a:ln w="19050" cap="flat" cmpd="sng" algn="ctr">
            <a:solidFill>
              <a:schemeClr val="tx1"/>
            </a:solidFill>
            <a:prstDash val="solid"/>
            <a:tailEnd type="triangle"/>
          </a:ln>
          <a:effectLst/>
        </p:spPr>
      </p:cxnSp>
      <p:cxnSp>
        <p:nvCxnSpPr>
          <p:cNvPr id="21" name="Straight Arrow Connector 20"/>
          <p:cNvCxnSpPr/>
          <p:nvPr/>
        </p:nvCxnSpPr>
        <p:spPr>
          <a:xfrm flipH="1">
            <a:off x="4189684" y="2928136"/>
            <a:ext cx="409380" cy="0"/>
          </a:xfrm>
          <a:prstGeom prst="straightConnector1">
            <a:avLst/>
          </a:prstGeom>
          <a:noFill/>
          <a:ln w="19050" cap="flat" cmpd="sng" algn="ctr">
            <a:solidFill>
              <a:schemeClr val="tx1"/>
            </a:solidFill>
            <a:prstDash val="solid"/>
            <a:tailEnd type="triangle"/>
          </a:ln>
          <a:effectLst/>
        </p:spPr>
      </p:cxnSp>
      <p:sp>
        <p:nvSpPr>
          <p:cNvPr id="22" name="TextBox 21"/>
          <p:cNvSpPr txBox="1"/>
          <p:nvPr/>
        </p:nvSpPr>
        <p:spPr>
          <a:xfrm>
            <a:off x="4654344" y="2551213"/>
            <a:ext cx="982868" cy="307777"/>
          </a:xfrm>
          <a:prstGeom prst="rect">
            <a:avLst/>
          </a:prstGeom>
          <a:noFill/>
        </p:spPr>
        <p:txBody>
          <a:bodyPr wrap="square" rtlCol="0">
            <a:spAutoFit/>
          </a:bodyPr>
          <a:lstStyle/>
          <a:p>
            <a:r>
              <a:rPr lang="en-US" sz="1400" dirty="0"/>
              <a:t>w_slave0</a:t>
            </a:r>
          </a:p>
        </p:txBody>
      </p:sp>
      <p:cxnSp>
        <p:nvCxnSpPr>
          <p:cNvPr id="26" name="Straight Arrow Connector 25"/>
          <p:cNvCxnSpPr/>
          <p:nvPr/>
        </p:nvCxnSpPr>
        <p:spPr>
          <a:xfrm>
            <a:off x="4189412" y="2551213"/>
            <a:ext cx="409379" cy="0"/>
          </a:xfrm>
          <a:prstGeom prst="straightConnector1">
            <a:avLst/>
          </a:prstGeom>
          <a:noFill/>
          <a:ln w="19050" cap="flat" cmpd="sng" algn="ctr">
            <a:solidFill>
              <a:schemeClr val="tx1"/>
            </a:solidFill>
            <a:prstDash val="solid"/>
            <a:tailEnd type="triangle"/>
          </a:ln>
          <a:effectLst/>
        </p:spPr>
      </p:cxnSp>
      <p:cxnSp>
        <p:nvCxnSpPr>
          <p:cNvPr id="29" name="Straight Arrow Connector 28"/>
          <p:cNvCxnSpPr/>
          <p:nvPr/>
        </p:nvCxnSpPr>
        <p:spPr>
          <a:xfrm>
            <a:off x="7640109" y="3275354"/>
            <a:ext cx="409379" cy="0"/>
          </a:xfrm>
          <a:prstGeom prst="straightConnector1">
            <a:avLst/>
          </a:prstGeom>
          <a:noFill/>
          <a:ln w="19050" cap="flat" cmpd="sng" algn="ctr">
            <a:solidFill>
              <a:schemeClr val="tx1"/>
            </a:solidFill>
            <a:prstDash val="solid"/>
            <a:tailEnd type="triangle"/>
          </a:ln>
          <a:effectLst/>
        </p:spPr>
      </p:cxnSp>
      <p:cxnSp>
        <p:nvCxnSpPr>
          <p:cNvPr id="30" name="Straight Arrow Connector 29"/>
          <p:cNvCxnSpPr/>
          <p:nvPr/>
        </p:nvCxnSpPr>
        <p:spPr>
          <a:xfrm flipH="1">
            <a:off x="7640108" y="3453020"/>
            <a:ext cx="409380" cy="0"/>
          </a:xfrm>
          <a:prstGeom prst="straightConnector1">
            <a:avLst/>
          </a:prstGeom>
          <a:noFill/>
          <a:ln w="19050" cap="flat" cmpd="sng" algn="ctr">
            <a:solidFill>
              <a:schemeClr val="tx1"/>
            </a:solidFill>
            <a:prstDash val="solid"/>
            <a:tailEnd type="triangle"/>
          </a:ln>
          <a:effectLst/>
        </p:spPr>
      </p:cxnSp>
      <p:cxnSp>
        <p:nvCxnSpPr>
          <p:cNvPr id="31" name="Straight Arrow Connector 30"/>
          <p:cNvCxnSpPr/>
          <p:nvPr/>
        </p:nvCxnSpPr>
        <p:spPr>
          <a:xfrm>
            <a:off x="7648114" y="2750470"/>
            <a:ext cx="409379" cy="0"/>
          </a:xfrm>
          <a:prstGeom prst="straightConnector1">
            <a:avLst/>
          </a:prstGeom>
          <a:noFill/>
          <a:ln w="19050" cap="flat" cmpd="sng" algn="ctr">
            <a:solidFill>
              <a:schemeClr val="tx1"/>
            </a:solidFill>
            <a:prstDash val="solid"/>
            <a:tailEnd type="triangle"/>
          </a:ln>
          <a:effectLst/>
        </p:spPr>
      </p:cxnSp>
      <p:cxnSp>
        <p:nvCxnSpPr>
          <p:cNvPr id="32" name="Straight Arrow Connector 31"/>
          <p:cNvCxnSpPr/>
          <p:nvPr/>
        </p:nvCxnSpPr>
        <p:spPr>
          <a:xfrm flipH="1">
            <a:off x="7648113" y="2928136"/>
            <a:ext cx="409380" cy="0"/>
          </a:xfrm>
          <a:prstGeom prst="straightConnector1">
            <a:avLst/>
          </a:prstGeom>
          <a:noFill/>
          <a:ln w="19050" cap="flat" cmpd="sng" algn="ctr">
            <a:solidFill>
              <a:schemeClr val="tx1"/>
            </a:solidFill>
            <a:prstDash val="solid"/>
            <a:tailEnd type="triangle"/>
          </a:ln>
          <a:effectLst/>
        </p:spPr>
      </p:cxnSp>
      <p:cxnSp>
        <p:nvCxnSpPr>
          <p:cNvPr id="33" name="Straight Arrow Connector 32"/>
          <p:cNvCxnSpPr/>
          <p:nvPr/>
        </p:nvCxnSpPr>
        <p:spPr>
          <a:xfrm>
            <a:off x="7647841" y="2551213"/>
            <a:ext cx="409379" cy="0"/>
          </a:xfrm>
          <a:prstGeom prst="straightConnector1">
            <a:avLst/>
          </a:prstGeom>
          <a:noFill/>
          <a:ln w="19050" cap="flat" cmpd="sng" algn="ctr">
            <a:solidFill>
              <a:schemeClr val="tx1"/>
            </a:solidFill>
            <a:prstDash val="solid"/>
            <a:tailEnd type="triangle"/>
          </a:ln>
          <a:effectLst/>
        </p:spPr>
      </p:cxnSp>
      <p:sp>
        <p:nvSpPr>
          <p:cNvPr id="34" name="TextBox 33"/>
          <p:cNvSpPr txBox="1"/>
          <p:nvPr/>
        </p:nvSpPr>
        <p:spPr>
          <a:xfrm>
            <a:off x="6505114" y="2551213"/>
            <a:ext cx="1066030" cy="307777"/>
          </a:xfrm>
          <a:prstGeom prst="rect">
            <a:avLst/>
          </a:prstGeom>
          <a:noFill/>
        </p:spPr>
        <p:txBody>
          <a:bodyPr wrap="square" rtlCol="0">
            <a:spAutoFit/>
          </a:bodyPr>
          <a:lstStyle/>
          <a:p>
            <a:r>
              <a:rPr lang="en-US" sz="1400" dirty="0"/>
              <a:t>w_master0</a:t>
            </a:r>
          </a:p>
        </p:txBody>
      </p:sp>
      <p:sp>
        <p:nvSpPr>
          <p:cNvPr id="35" name="TextBox 34"/>
          <p:cNvSpPr txBox="1"/>
          <p:nvPr/>
        </p:nvSpPr>
        <p:spPr>
          <a:xfrm>
            <a:off x="6505114" y="3145243"/>
            <a:ext cx="1064699" cy="307777"/>
          </a:xfrm>
          <a:prstGeom prst="rect">
            <a:avLst/>
          </a:prstGeom>
          <a:noFill/>
        </p:spPr>
        <p:txBody>
          <a:bodyPr wrap="square" rtlCol="0">
            <a:spAutoFit/>
          </a:bodyPr>
          <a:lstStyle/>
          <a:p>
            <a:r>
              <a:rPr lang="en-US" sz="1400" dirty="0"/>
              <a:t>r_master0</a:t>
            </a:r>
          </a:p>
        </p:txBody>
      </p:sp>
      <p:sp>
        <p:nvSpPr>
          <p:cNvPr id="36" name="TextBox 35"/>
          <p:cNvSpPr txBox="1"/>
          <p:nvPr/>
        </p:nvSpPr>
        <p:spPr>
          <a:xfrm>
            <a:off x="5056187" y="2869479"/>
            <a:ext cx="1049967" cy="276999"/>
          </a:xfrm>
          <a:prstGeom prst="rect">
            <a:avLst/>
          </a:prstGeom>
          <a:noFill/>
          <a:ln>
            <a:solidFill>
              <a:schemeClr val="tx1"/>
            </a:solidFill>
          </a:ln>
        </p:spPr>
        <p:txBody>
          <a:bodyPr wrap="none" rtlCol="0">
            <a:spAutoFit/>
          </a:bodyPr>
          <a:lstStyle/>
          <a:p>
            <a:r>
              <a:rPr lang="en-US" sz="1200" dirty="0"/>
              <a:t>Control </a:t>
            </a:r>
            <a:r>
              <a:rPr lang="en-US" sz="1200" dirty="0" err="1"/>
              <a:t>Regs</a:t>
            </a:r>
            <a:endParaRPr lang="en-US" sz="1200" dirty="0"/>
          </a:p>
        </p:txBody>
      </p:sp>
      <p:sp>
        <p:nvSpPr>
          <p:cNvPr id="38" name="Rectangle 37"/>
          <p:cNvSpPr/>
          <p:nvPr/>
        </p:nvSpPr>
        <p:spPr>
          <a:xfrm>
            <a:off x="8601817" y="1670091"/>
            <a:ext cx="2923201" cy="2516089"/>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cxnSp>
        <p:nvCxnSpPr>
          <p:cNvPr id="39" name="Straight Arrow Connector 38"/>
          <p:cNvCxnSpPr/>
          <p:nvPr/>
        </p:nvCxnSpPr>
        <p:spPr>
          <a:xfrm>
            <a:off x="8144617" y="1823981"/>
            <a:ext cx="409379" cy="0"/>
          </a:xfrm>
          <a:prstGeom prst="straightConnector1">
            <a:avLst/>
          </a:prstGeom>
          <a:noFill/>
          <a:ln w="19050" cap="flat" cmpd="sng" algn="ctr">
            <a:solidFill>
              <a:schemeClr val="tx1"/>
            </a:solidFill>
            <a:prstDash val="solid"/>
            <a:tailEnd type="triangle"/>
          </a:ln>
          <a:effectLst/>
        </p:spPr>
      </p:cxnSp>
      <p:cxnSp>
        <p:nvCxnSpPr>
          <p:cNvPr id="40" name="Straight Arrow Connector 39"/>
          <p:cNvCxnSpPr/>
          <p:nvPr/>
        </p:nvCxnSpPr>
        <p:spPr>
          <a:xfrm>
            <a:off x="8144617" y="2052581"/>
            <a:ext cx="409379" cy="0"/>
          </a:xfrm>
          <a:prstGeom prst="straightConnector1">
            <a:avLst/>
          </a:prstGeom>
          <a:noFill/>
          <a:ln w="19050" cap="flat" cmpd="sng" algn="ctr">
            <a:solidFill>
              <a:schemeClr val="tx1"/>
            </a:solidFill>
            <a:prstDash val="solid"/>
            <a:tailEnd type="triangle"/>
          </a:ln>
          <a:effectLst/>
        </p:spPr>
      </p:cxnSp>
      <p:sp>
        <p:nvSpPr>
          <p:cNvPr id="41" name="TextBox 40"/>
          <p:cNvSpPr txBox="1"/>
          <p:nvPr/>
        </p:nvSpPr>
        <p:spPr>
          <a:xfrm>
            <a:off x="8601817" y="1670092"/>
            <a:ext cx="533400" cy="307777"/>
          </a:xfrm>
          <a:prstGeom prst="rect">
            <a:avLst/>
          </a:prstGeom>
          <a:noFill/>
        </p:spPr>
        <p:txBody>
          <a:bodyPr wrap="square" rtlCol="0">
            <a:spAutoFit/>
          </a:bodyPr>
          <a:lstStyle/>
          <a:p>
            <a:r>
              <a:rPr lang="en-US" sz="1400" dirty="0" err="1"/>
              <a:t>clk</a:t>
            </a:r>
            <a:endParaRPr lang="en-US" sz="1400" dirty="0"/>
          </a:p>
        </p:txBody>
      </p:sp>
      <p:sp>
        <p:nvSpPr>
          <p:cNvPr id="42" name="TextBox 41"/>
          <p:cNvSpPr txBox="1"/>
          <p:nvPr/>
        </p:nvSpPr>
        <p:spPr>
          <a:xfrm>
            <a:off x="8609549" y="1856485"/>
            <a:ext cx="533400" cy="307777"/>
          </a:xfrm>
          <a:prstGeom prst="rect">
            <a:avLst/>
          </a:prstGeom>
          <a:noFill/>
        </p:spPr>
        <p:txBody>
          <a:bodyPr wrap="square" rtlCol="0">
            <a:spAutoFit/>
          </a:bodyPr>
          <a:lstStyle/>
          <a:p>
            <a:r>
              <a:rPr lang="en-US" sz="1400" dirty="0" err="1"/>
              <a:t>rst</a:t>
            </a:r>
            <a:endParaRPr lang="en-US" sz="1400" dirty="0"/>
          </a:p>
        </p:txBody>
      </p:sp>
      <p:cxnSp>
        <p:nvCxnSpPr>
          <p:cNvPr id="43" name="Straight Arrow Connector 42"/>
          <p:cNvCxnSpPr/>
          <p:nvPr/>
        </p:nvCxnSpPr>
        <p:spPr>
          <a:xfrm>
            <a:off x="8136885" y="3269045"/>
            <a:ext cx="409379" cy="0"/>
          </a:xfrm>
          <a:prstGeom prst="straightConnector1">
            <a:avLst/>
          </a:prstGeom>
          <a:noFill/>
          <a:ln w="19050" cap="flat" cmpd="sng" algn="ctr">
            <a:solidFill>
              <a:schemeClr val="tx1"/>
            </a:solidFill>
            <a:prstDash val="solid"/>
            <a:tailEnd type="triangle"/>
          </a:ln>
          <a:effectLst/>
        </p:spPr>
      </p:cxnSp>
      <p:cxnSp>
        <p:nvCxnSpPr>
          <p:cNvPr id="44" name="Straight Arrow Connector 43"/>
          <p:cNvCxnSpPr/>
          <p:nvPr/>
        </p:nvCxnSpPr>
        <p:spPr>
          <a:xfrm flipH="1">
            <a:off x="8136884" y="3446711"/>
            <a:ext cx="409380" cy="0"/>
          </a:xfrm>
          <a:prstGeom prst="straightConnector1">
            <a:avLst/>
          </a:prstGeom>
          <a:noFill/>
          <a:ln w="19050" cap="flat" cmpd="sng" algn="ctr">
            <a:solidFill>
              <a:schemeClr val="tx1"/>
            </a:solidFill>
            <a:prstDash val="solid"/>
            <a:tailEnd type="triangle"/>
          </a:ln>
          <a:effectLst/>
        </p:spPr>
      </p:cxnSp>
      <p:sp>
        <p:nvSpPr>
          <p:cNvPr id="45" name="TextBox 44"/>
          <p:cNvSpPr txBox="1"/>
          <p:nvPr/>
        </p:nvSpPr>
        <p:spPr>
          <a:xfrm>
            <a:off x="8601817" y="3175903"/>
            <a:ext cx="982868" cy="307777"/>
          </a:xfrm>
          <a:prstGeom prst="rect">
            <a:avLst/>
          </a:prstGeom>
          <a:noFill/>
        </p:spPr>
        <p:txBody>
          <a:bodyPr wrap="square" rtlCol="0">
            <a:spAutoFit/>
          </a:bodyPr>
          <a:lstStyle/>
          <a:p>
            <a:r>
              <a:rPr lang="en-US" sz="1400" dirty="0"/>
              <a:t>r_slave0</a:t>
            </a:r>
          </a:p>
        </p:txBody>
      </p:sp>
      <p:cxnSp>
        <p:nvCxnSpPr>
          <p:cNvPr id="48" name="Straight Arrow Connector 47"/>
          <p:cNvCxnSpPr/>
          <p:nvPr/>
        </p:nvCxnSpPr>
        <p:spPr>
          <a:xfrm>
            <a:off x="8144890" y="2744161"/>
            <a:ext cx="409379" cy="0"/>
          </a:xfrm>
          <a:prstGeom prst="straightConnector1">
            <a:avLst/>
          </a:prstGeom>
          <a:noFill/>
          <a:ln w="19050" cap="flat" cmpd="sng" algn="ctr">
            <a:solidFill>
              <a:schemeClr val="tx1"/>
            </a:solidFill>
            <a:prstDash val="solid"/>
            <a:tailEnd type="triangle"/>
          </a:ln>
          <a:effectLst/>
        </p:spPr>
      </p:cxnSp>
      <p:cxnSp>
        <p:nvCxnSpPr>
          <p:cNvPr id="49" name="Straight Arrow Connector 48"/>
          <p:cNvCxnSpPr/>
          <p:nvPr/>
        </p:nvCxnSpPr>
        <p:spPr>
          <a:xfrm flipH="1">
            <a:off x="8144889" y="2921827"/>
            <a:ext cx="409380" cy="0"/>
          </a:xfrm>
          <a:prstGeom prst="straightConnector1">
            <a:avLst/>
          </a:prstGeom>
          <a:noFill/>
          <a:ln w="19050" cap="flat" cmpd="sng" algn="ctr">
            <a:solidFill>
              <a:schemeClr val="tx1"/>
            </a:solidFill>
            <a:prstDash val="solid"/>
            <a:tailEnd type="triangle"/>
          </a:ln>
          <a:effectLst/>
        </p:spPr>
      </p:cxnSp>
      <p:sp>
        <p:nvSpPr>
          <p:cNvPr id="50" name="TextBox 49"/>
          <p:cNvSpPr txBox="1"/>
          <p:nvPr/>
        </p:nvSpPr>
        <p:spPr>
          <a:xfrm>
            <a:off x="8609549" y="2544904"/>
            <a:ext cx="982868" cy="307777"/>
          </a:xfrm>
          <a:prstGeom prst="rect">
            <a:avLst/>
          </a:prstGeom>
          <a:noFill/>
        </p:spPr>
        <p:txBody>
          <a:bodyPr wrap="square" rtlCol="0">
            <a:spAutoFit/>
          </a:bodyPr>
          <a:lstStyle/>
          <a:p>
            <a:r>
              <a:rPr lang="en-US" sz="1400" dirty="0"/>
              <a:t>w_slave0</a:t>
            </a:r>
          </a:p>
        </p:txBody>
      </p:sp>
      <p:cxnSp>
        <p:nvCxnSpPr>
          <p:cNvPr id="51" name="Straight Arrow Connector 50"/>
          <p:cNvCxnSpPr/>
          <p:nvPr/>
        </p:nvCxnSpPr>
        <p:spPr>
          <a:xfrm>
            <a:off x="8144617" y="2544904"/>
            <a:ext cx="409379" cy="0"/>
          </a:xfrm>
          <a:prstGeom prst="straightConnector1">
            <a:avLst/>
          </a:prstGeom>
          <a:noFill/>
          <a:ln w="19050" cap="flat" cmpd="sng" algn="ctr">
            <a:solidFill>
              <a:schemeClr val="tx1"/>
            </a:solidFill>
            <a:prstDash val="solid"/>
            <a:tailEnd type="triangle"/>
          </a:ln>
          <a:effectLst/>
        </p:spPr>
      </p:cxnSp>
      <p:sp>
        <p:nvSpPr>
          <p:cNvPr id="61" name="Rectangle 60"/>
          <p:cNvSpPr/>
          <p:nvPr/>
        </p:nvSpPr>
        <p:spPr>
          <a:xfrm>
            <a:off x="735743" y="1670091"/>
            <a:ext cx="2923201" cy="2516089"/>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cxnSp>
        <p:nvCxnSpPr>
          <p:cNvPr id="62" name="Straight Arrow Connector 61"/>
          <p:cNvCxnSpPr/>
          <p:nvPr/>
        </p:nvCxnSpPr>
        <p:spPr>
          <a:xfrm>
            <a:off x="278543" y="1823981"/>
            <a:ext cx="409379" cy="0"/>
          </a:xfrm>
          <a:prstGeom prst="straightConnector1">
            <a:avLst/>
          </a:prstGeom>
          <a:noFill/>
          <a:ln w="19050" cap="flat" cmpd="sng" algn="ctr">
            <a:solidFill>
              <a:schemeClr val="tx1"/>
            </a:solidFill>
            <a:prstDash val="solid"/>
            <a:tailEnd type="triangle"/>
          </a:ln>
          <a:effectLst/>
        </p:spPr>
      </p:cxnSp>
      <p:cxnSp>
        <p:nvCxnSpPr>
          <p:cNvPr id="63" name="Straight Arrow Connector 62"/>
          <p:cNvCxnSpPr/>
          <p:nvPr/>
        </p:nvCxnSpPr>
        <p:spPr>
          <a:xfrm>
            <a:off x="278543" y="2052581"/>
            <a:ext cx="409379" cy="0"/>
          </a:xfrm>
          <a:prstGeom prst="straightConnector1">
            <a:avLst/>
          </a:prstGeom>
          <a:noFill/>
          <a:ln w="19050" cap="flat" cmpd="sng" algn="ctr">
            <a:solidFill>
              <a:schemeClr val="tx1"/>
            </a:solidFill>
            <a:prstDash val="solid"/>
            <a:tailEnd type="triangle"/>
          </a:ln>
          <a:effectLst/>
        </p:spPr>
      </p:cxnSp>
      <p:sp>
        <p:nvSpPr>
          <p:cNvPr id="64" name="TextBox 63"/>
          <p:cNvSpPr txBox="1"/>
          <p:nvPr/>
        </p:nvSpPr>
        <p:spPr>
          <a:xfrm>
            <a:off x="735743" y="1670092"/>
            <a:ext cx="533400" cy="307777"/>
          </a:xfrm>
          <a:prstGeom prst="rect">
            <a:avLst/>
          </a:prstGeom>
          <a:noFill/>
        </p:spPr>
        <p:txBody>
          <a:bodyPr wrap="square" rtlCol="0">
            <a:spAutoFit/>
          </a:bodyPr>
          <a:lstStyle/>
          <a:p>
            <a:r>
              <a:rPr lang="en-US" sz="1400" dirty="0" err="1"/>
              <a:t>clk</a:t>
            </a:r>
            <a:endParaRPr lang="en-US" sz="1400" dirty="0"/>
          </a:p>
        </p:txBody>
      </p:sp>
      <p:sp>
        <p:nvSpPr>
          <p:cNvPr id="65" name="TextBox 64"/>
          <p:cNvSpPr txBox="1"/>
          <p:nvPr/>
        </p:nvSpPr>
        <p:spPr>
          <a:xfrm>
            <a:off x="743475" y="1856485"/>
            <a:ext cx="533400" cy="307777"/>
          </a:xfrm>
          <a:prstGeom prst="rect">
            <a:avLst/>
          </a:prstGeom>
          <a:noFill/>
        </p:spPr>
        <p:txBody>
          <a:bodyPr wrap="square" rtlCol="0">
            <a:spAutoFit/>
          </a:bodyPr>
          <a:lstStyle/>
          <a:p>
            <a:r>
              <a:rPr lang="en-US" sz="1400" dirty="0" err="1"/>
              <a:t>rst</a:t>
            </a:r>
            <a:endParaRPr lang="en-US" sz="1400" dirty="0"/>
          </a:p>
        </p:txBody>
      </p:sp>
      <p:cxnSp>
        <p:nvCxnSpPr>
          <p:cNvPr id="75" name="Straight Arrow Connector 74"/>
          <p:cNvCxnSpPr/>
          <p:nvPr/>
        </p:nvCxnSpPr>
        <p:spPr>
          <a:xfrm>
            <a:off x="3729240" y="3269045"/>
            <a:ext cx="409379" cy="0"/>
          </a:xfrm>
          <a:prstGeom prst="straightConnector1">
            <a:avLst/>
          </a:prstGeom>
          <a:noFill/>
          <a:ln w="19050" cap="flat" cmpd="sng" algn="ctr">
            <a:solidFill>
              <a:schemeClr val="tx1"/>
            </a:solidFill>
            <a:prstDash val="solid"/>
            <a:tailEnd type="triangle"/>
          </a:ln>
          <a:effectLst/>
        </p:spPr>
      </p:cxnSp>
      <p:cxnSp>
        <p:nvCxnSpPr>
          <p:cNvPr id="76" name="Straight Arrow Connector 75"/>
          <p:cNvCxnSpPr/>
          <p:nvPr/>
        </p:nvCxnSpPr>
        <p:spPr>
          <a:xfrm flipH="1">
            <a:off x="3729239" y="3446711"/>
            <a:ext cx="409380" cy="0"/>
          </a:xfrm>
          <a:prstGeom prst="straightConnector1">
            <a:avLst/>
          </a:prstGeom>
          <a:noFill/>
          <a:ln w="19050" cap="flat" cmpd="sng" algn="ctr">
            <a:solidFill>
              <a:schemeClr val="tx1"/>
            </a:solidFill>
            <a:prstDash val="solid"/>
            <a:tailEnd type="triangle"/>
          </a:ln>
          <a:effectLst/>
        </p:spPr>
      </p:cxnSp>
      <p:cxnSp>
        <p:nvCxnSpPr>
          <p:cNvPr id="77" name="Straight Arrow Connector 76"/>
          <p:cNvCxnSpPr/>
          <p:nvPr/>
        </p:nvCxnSpPr>
        <p:spPr>
          <a:xfrm>
            <a:off x="3737245" y="2744161"/>
            <a:ext cx="409379" cy="0"/>
          </a:xfrm>
          <a:prstGeom prst="straightConnector1">
            <a:avLst/>
          </a:prstGeom>
          <a:noFill/>
          <a:ln w="19050" cap="flat" cmpd="sng" algn="ctr">
            <a:solidFill>
              <a:schemeClr val="tx1"/>
            </a:solidFill>
            <a:prstDash val="solid"/>
            <a:tailEnd type="triangle"/>
          </a:ln>
          <a:effectLst/>
        </p:spPr>
      </p:cxnSp>
      <p:cxnSp>
        <p:nvCxnSpPr>
          <p:cNvPr id="78" name="Straight Arrow Connector 77"/>
          <p:cNvCxnSpPr/>
          <p:nvPr/>
        </p:nvCxnSpPr>
        <p:spPr>
          <a:xfrm flipH="1">
            <a:off x="3737244" y="2921827"/>
            <a:ext cx="409380" cy="0"/>
          </a:xfrm>
          <a:prstGeom prst="straightConnector1">
            <a:avLst/>
          </a:prstGeom>
          <a:noFill/>
          <a:ln w="19050" cap="flat" cmpd="sng" algn="ctr">
            <a:solidFill>
              <a:schemeClr val="tx1"/>
            </a:solidFill>
            <a:prstDash val="solid"/>
            <a:tailEnd type="triangle"/>
          </a:ln>
          <a:effectLst/>
        </p:spPr>
      </p:cxnSp>
      <p:cxnSp>
        <p:nvCxnSpPr>
          <p:cNvPr id="79" name="Straight Arrow Connector 78"/>
          <p:cNvCxnSpPr/>
          <p:nvPr/>
        </p:nvCxnSpPr>
        <p:spPr>
          <a:xfrm>
            <a:off x="3736972" y="2544904"/>
            <a:ext cx="409379" cy="0"/>
          </a:xfrm>
          <a:prstGeom prst="straightConnector1">
            <a:avLst/>
          </a:prstGeom>
          <a:noFill/>
          <a:ln w="19050" cap="flat" cmpd="sng" algn="ctr">
            <a:solidFill>
              <a:schemeClr val="tx1"/>
            </a:solidFill>
            <a:prstDash val="solid"/>
            <a:tailEnd type="triangle"/>
          </a:ln>
          <a:effectLst/>
        </p:spPr>
      </p:cxnSp>
      <p:sp>
        <p:nvSpPr>
          <p:cNvPr id="80" name="TextBox 79"/>
          <p:cNvSpPr txBox="1"/>
          <p:nvPr/>
        </p:nvSpPr>
        <p:spPr>
          <a:xfrm>
            <a:off x="2594245" y="2544904"/>
            <a:ext cx="1066030" cy="307777"/>
          </a:xfrm>
          <a:prstGeom prst="rect">
            <a:avLst/>
          </a:prstGeom>
          <a:noFill/>
        </p:spPr>
        <p:txBody>
          <a:bodyPr wrap="square" rtlCol="0">
            <a:spAutoFit/>
          </a:bodyPr>
          <a:lstStyle/>
          <a:p>
            <a:r>
              <a:rPr lang="en-US" sz="1400" dirty="0"/>
              <a:t>w_master0</a:t>
            </a:r>
          </a:p>
        </p:txBody>
      </p:sp>
      <p:sp>
        <p:nvSpPr>
          <p:cNvPr id="81" name="TextBox 80"/>
          <p:cNvSpPr txBox="1"/>
          <p:nvPr/>
        </p:nvSpPr>
        <p:spPr>
          <a:xfrm>
            <a:off x="2594245" y="3138934"/>
            <a:ext cx="1064699" cy="307777"/>
          </a:xfrm>
          <a:prstGeom prst="rect">
            <a:avLst/>
          </a:prstGeom>
          <a:noFill/>
        </p:spPr>
        <p:txBody>
          <a:bodyPr wrap="square" rtlCol="0">
            <a:spAutoFit/>
          </a:bodyPr>
          <a:lstStyle/>
          <a:p>
            <a:r>
              <a:rPr lang="en-US" sz="1400" dirty="0"/>
              <a:t>r_master0</a:t>
            </a:r>
          </a:p>
        </p:txBody>
      </p:sp>
      <p:sp>
        <p:nvSpPr>
          <p:cNvPr id="83" name="Curved Down Arrow 82"/>
          <p:cNvSpPr/>
          <p:nvPr/>
        </p:nvSpPr>
        <p:spPr>
          <a:xfrm>
            <a:off x="1928742" y="2428127"/>
            <a:ext cx="533400" cy="288377"/>
          </a:xfrm>
          <a:prstGeom prst="curvedDownArrow">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FFFFFF"/>
              </a:solidFill>
              <a:effectLst/>
              <a:uLnTx/>
              <a:uFillTx/>
              <a:latin typeface="Tahoma"/>
              <a:ea typeface="+mn-ea"/>
              <a:cs typeface="+mn-cs"/>
            </a:endParaRPr>
          </a:p>
        </p:txBody>
      </p:sp>
      <p:cxnSp>
        <p:nvCxnSpPr>
          <p:cNvPr id="84" name="Straight Arrow Connector 83"/>
          <p:cNvCxnSpPr/>
          <p:nvPr/>
        </p:nvCxnSpPr>
        <p:spPr>
          <a:xfrm flipH="1">
            <a:off x="3729239" y="3958767"/>
            <a:ext cx="409380" cy="0"/>
          </a:xfrm>
          <a:prstGeom prst="straightConnector1">
            <a:avLst/>
          </a:prstGeom>
          <a:noFill/>
          <a:ln w="19050" cap="flat" cmpd="sng" algn="ctr">
            <a:solidFill>
              <a:schemeClr val="tx1"/>
            </a:solidFill>
            <a:prstDash val="solid"/>
            <a:tailEnd type="triangle"/>
          </a:ln>
          <a:effectLst/>
        </p:spPr>
      </p:cxnSp>
      <p:sp>
        <p:nvSpPr>
          <p:cNvPr id="85" name="TextBox 84"/>
          <p:cNvSpPr txBox="1"/>
          <p:nvPr/>
        </p:nvSpPr>
        <p:spPr>
          <a:xfrm>
            <a:off x="2590650" y="3732964"/>
            <a:ext cx="1177971" cy="307777"/>
          </a:xfrm>
          <a:prstGeom prst="rect">
            <a:avLst/>
          </a:prstGeom>
          <a:noFill/>
        </p:spPr>
        <p:txBody>
          <a:bodyPr wrap="square" rtlCol="0">
            <a:spAutoFit/>
          </a:bodyPr>
          <a:lstStyle/>
          <a:p>
            <a:r>
              <a:rPr lang="en-US" sz="1400" dirty="0" err="1"/>
              <a:t>dma_done</a:t>
            </a:r>
            <a:endParaRPr lang="en-US" sz="1400" dirty="0"/>
          </a:p>
        </p:txBody>
      </p:sp>
      <p:sp>
        <p:nvSpPr>
          <p:cNvPr id="87" name="TextBox 86"/>
          <p:cNvSpPr txBox="1"/>
          <p:nvPr/>
        </p:nvSpPr>
        <p:spPr>
          <a:xfrm>
            <a:off x="5680000" y="1680886"/>
            <a:ext cx="710451" cy="400110"/>
          </a:xfrm>
          <a:prstGeom prst="rect">
            <a:avLst/>
          </a:prstGeom>
          <a:noFill/>
          <a:ln>
            <a:solidFill>
              <a:schemeClr val="bg1"/>
            </a:solidFill>
          </a:ln>
        </p:spPr>
        <p:txBody>
          <a:bodyPr wrap="none" rtlCol="0">
            <a:spAutoFit/>
          </a:bodyPr>
          <a:lstStyle/>
          <a:p>
            <a:r>
              <a:rPr lang="en-US" sz="2000" dirty="0"/>
              <a:t>DMA</a:t>
            </a:r>
          </a:p>
        </p:txBody>
      </p:sp>
      <p:sp>
        <p:nvSpPr>
          <p:cNvPr id="88" name="Curved Down Arrow 87"/>
          <p:cNvSpPr/>
          <p:nvPr/>
        </p:nvSpPr>
        <p:spPr>
          <a:xfrm>
            <a:off x="5901418" y="2428127"/>
            <a:ext cx="533400" cy="288377"/>
          </a:xfrm>
          <a:prstGeom prst="curvedDownArrow">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FFFFFF"/>
              </a:solidFill>
              <a:effectLst/>
              <a:uLnTx/>
              <a:uFillTx/>
              <a:latin typeface="Tahoma"/>
              <a:ea typeface="+mn-ea"/>
              <a:cs typeface="+mn-cs"/>
            </a:endParaRPr>
          </a:p>
        </p:txBody>
      </p:sp>
      <p:sp>
        <p:nvSpPr>
          <p:cNvPr id="89" name="TextBox 88"/>
          <p:cNvSpPr txBox="1"/>
          <p:nvPr/>
        </p:nvSpPr>
        <p:spPr>
          <a:xfrm>
            <a:off x="1350499" y="1625050"/>
            <a:ext cx="1689886" cy="400110"/>
          </a:xfrm>
          <a:prstGeom prst="rect">
            <a:avLst/>
          </a:prstGeom>
          <a:noFill/>
          <a:ln>
            <a:solidFill>
              <a:schemeClr val="bg1"/>
            </a:solidFill>
          </a:ln>
        </p:spPr>
        <p:txBody>
          <a:bodyPr wrap="none" rtlCol="0">
            <a:spAutoFit/>
          </a:bodyPr>
          <a:lstStyle/>
          <a:p>
            <a:r>
              <a:rPr lang="en-US" sz="2000" dirty="0"/>
              <a:t>CPU Stimulus</a:t>
            </a:r>
          </a:p>
        </p:txBody>
      </p:sp>
      <p:sp>
        <p:nvSpPr>
          <p:cNvPr id="90" name="TextBox 89"/>
          <p:cNvSpPr txBox="1"/>
          <p:nvPr/>
        </p:nvSpPr>
        <p:spPr>
          <a:xfrm>
            <a:off x="9676924" y="1640256"/>
            <a:ext cx="694421" cy="400110"/>
          </a:xfrm>
          <a:prstGeom prst="rect">
            <a:avLst/>
          </a:prstGeom>
          <a:noFill/>
          <a:ln>
            <a:solidFill>
              <a:schemeClr val="bg1"/>
            </a:solidFill>
          </a:ln>
        </p:spPr>
        <p:txBody>
          <a:bodyPr wrap="none" rtlCol="0">
            <a:spAutoFit/>
          </a:bodyPr>
          <a:lstStyle/>
          <a:p>
            <a:r>
              <a:rPr lang="en-US" sz="2000" dirty="0"/>
              <a:t>RAM</a:t>
            </a:r>
          </a:p>
        </p:txBody>
      </p:sp>
      <p:pic>
        <p:nvPicPr>
          <p:cNvPr id="7" name="Picture 6"/>
          <p:cNvPicPr>
            <a:picLocks noChangeAspect="1"/>
          </p:cNvPicPr>
          <p:nvPr/>
        </p:nvPicPr>
        <p:blipFill>
          <a:blip r:embed="rId3"/>
          <a:stretch>
            <a:fillRect/>
          </a:stretch>
        </p:blipFill>
        <p:spPr>
          <a:xfrm>
            <a:off x="4674702" y="4299459"/>
            <a:ext cx="3046108" cy="1809342"/>
          </a:xfrm>
          <a:prstGeom prst="rect">
            <a:avLst/>
          </a:prstGeom>
        </p:spPr>
      </p:pic>
      <p:sp>
        <p:nvSpPr>
          <p:cNvPr id="69" name="Rectangle 68"/>
          <p:cNvSpPr/>
          <p:nvPr/>
        </p:nvSpPr>
        <p:spPr>
          <a:xfrm>
            <a:off x="9684723" y="4751154"/>
            <a:ext cx="339071" cy="303522"/>
          </a:xfrm>
          <a:prstGeom prst="rect">
            <a:avLst/>
          </a:prstGeom>
          <a:solidFill>
            <a:schemeClr val="bg1"/>
          </a:solidFill>
          <a:ln w="19050"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sp>
        <p:nvSpPr>
          <p:cNvPr id="70" name="TextBox 69"/>
          <p:cNvSpPr txBox="1"/>
          <p:nvPr/>
        </p:nvSpPr>
        <p:spPr>
          <a:xfrm>
            <a:off x="10048332" y="4727526"/>
            <a:ext cx="1476686" cy="261610"/>
          </a:xfrm>
          <a:prstGeom prst="rect">
            <a:avLst/>
          </a:prstGeom>
          <a:noFill/>
        </p:spPr>
        <p:txBody>
          <a:bodyPr wrap="none" rtlCol="0">
            <a:spAutoFit/>
          </a:bodyPr>
          <a:lstStyle/>
          <a:p>
            <a:r>
              <a:rPr lang="en-US" sz="1100" dirty="0"/>
              <a:t>= top level of design</a:t>
            </a:r>
          </a:p>
        </p:txBody>
      </p:sp>
      <p:sp>
        <p:nvSpPr>
          <p:cNvPr id="16" name="Slide Number Placeholder 15">
            <a:extLst>
              <a:ext uri="{FF2B5EF4-FFF2-40B4-BE49-F238E27FC236}">
                <a16:creationId xmlns:a16="http://schemas.microsoft.com/office/drawing/2014/main" xmlns="" id="{720C2A85-240F-B148-A6A8-ADBD62137242}"/>
              </a:ext>
            </a:extLst>
          </p:cNvPr>
          <p:cNvSpPr>
            <a:spLocks noGrp="1"/>
          </p:cNvSpPr>
          <p:nvPr>
            <p:ph type="sldNum" sz="quarter" idx="11"/>
          </p:nvPr>
        </p:nvSpPr>
        <p:spPr/>
        <p:txBody>
          <a:bodyPr/>
          <a:lstStyle/>
          <a:p>
            <a:fld id="{B8EE6C0D-8D49-4EF2-B5AB-91C9339EB8BA}" type="slidenum">
              <a:rPr lang="en-US" smtClean="0"/>
              <a:pPr/>
              <a:t>45</a:t>
            </a:fld>
            <a:endParaRPr lang="en-US" dirty="0"/>
          </a:p>
        </p:txBody>
      </p:sp>
    </p:spTree>
    <p:extLst>
      <p:ext uri="{BB962C8B-B14F-4D97-AF65-F5344CB8AC3E}">
        <p14:creationId xmlns:p14="http://schemas.microsoft.com/office/powerpoint/2010/main" val="175668998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3820956" y="1320465"/>
            <a:ext cx="3835476" cy="5157787"/>
          </a:xfrm>
          <a:prstGeom prst="rect">
            <a:avLst/>
          </a:prstGeom>
        </p:spPr>
      </p:pic>
      <p:sp>
        <p:nvSpPr>
          <p:cNvPr id="2" name="Title 1"/>
          <p:cNvSpPr>
            <a:spLocks noGrp="1"/>
          </p:cNvSpPr>
          <p:nvPr>
            <p:ph type="title"/>
          </p:nvPr>
        </p:nvSpPr>
        <p:spPr/>
        <p:txBody>
          <a:bodyPr/>
          <a:lstStyle/>
          <a:p>
            <a:r>
              <a:rPr lang="en-US" sz="2800" dirty="0"/>
              <a:t>The DMA performs a memory copy using AXI4 bursts</a:t>
            </a:r>
          </a:p>
        </p:txBody>
      </p:sp>
      <p:sp>
        <p:nvSpPr>
          <p:cNvPr id="3" name="TextBox 2"/>
          <p:cNvSpPr txBox="1"/>
          <p:nvPr/>
        </p:nvSpPr>
        <p:spPr>
          <a:xfrm>
            <a:off x="7851233" y="3694639"/>
            <a:ext cx="2210798" cy="369332"/>
          </a:xfrm>
          <a:prstGeom prst="rect">
            <a:avLst/>
          </a:prstGeom>
          <a:noFill/>
        </p:spPr>
        <p:txBody>
          <a:bodyPr wrap="none" rtlCol="0">
            <a:spAutoFit/>
          </a:bodyPr>
          <a:lstStyle/>
          <a:p>
            <a:r>
              <a:rPr lang="en-US" sz="1800" dirty="0"/>
              <a:t>This IO is in parallel</a:t>
            </a:r>
          </a:p>
        </p:txBody>
      </p:sp>
      <p:sp>
        <p:nvSpPr>
          <p:cNvPr id="7" name="TextBox 6"/>
          <p:cNvSpPr txBox="1"/>
          <p:nvPr/>
        </p:nvSpPr>
        <p:spPr>
          <a:xfrm>
            <a:off x="7999412" y="4572000"/>
            <a:ext cx="2210798" cy="369332"/>
          </a:xfrm>
          <a:prstGeom prst="rect">
            <a:avLst/>
          </a:prstGeom>
          <a:noFill/>
        </p:spPr>
        <p:txBody>
          <a:bodyPr wrap="none" rtlCol="0">
            <a:spAutoFit/>
          </a:bodyPr>
          <a:lstStyle/>
          <a:p>
            <a:r>
              <a:rPr lang="en-US" sz="1800" dirty="0"/>
              <a:t>This IO is in parallel</a:t>
            </a:r>
          </a:p>
        </p:txBody>
      </p:sp>
      <p:cxnSp>
        <p:nvCxnSpPr>
          <p:cNvPr id="8" name="Straight Arrow Connector 7"/>
          <p:cNvCxnSpPr>
            <a:stCxn id="3" idx="1"/>
          </p:cNvCxnSpPr>
          <p:nvPr/>
        </p:nvCxnSpPr>
        <p:spPr>
          <a:xfrm flipH="1">
            <a:off x="6403433" y="3879305"/>
            <a:ext cx="1447800" cy="15389"/>
          </a:xfrm>
          <a:prstGeom prst="straightConnector1">
            <a:avLst/>
          </a:prstGeom>
          <a:noFill/>
          <a:ln w="19050" cap="flat" cmpd="sng" algn="ctr">
            <a:solidFill>
              <a:schemeClr val="tx1"/>
            </a:solidFill>
            <a:prstDash val="solid"/>
            <a:tailEnd type="triangle"/>
          </a:ln>
          <a:effectLst/>
        </p:spPr>
      </p:cxnSp>
      <p:cxnSp>
        <p:nvCxnSpPr>
          <p:cNvPr id="10" name="Straight Arrow Connector 9"/>
          <p:cNvCxnSpPr/>
          <p:nvPr/>
        </p:nvCxnSpPr>
        <p:spPr>
          <a:xfrm flipH="1">
            <a:off x="6403432" y="4033936"/>
            <a:ext cx="1447800" cy="0"/>
          </a:xfrm>
          <a:prstGeom prst="straightConnector1">
            <a:avLst/>
          </a:prstGeom>
          <a:noFill/>
          <a:ln w="19050" cap="flat" cmpd="sng" algn="ctr">
            <a:solidFill>
              <a:schemeClr val="tx1"/>
            </a:solidFill>
            <a:prstDash val="solid"/>
            <a:tailEnd type="triangle"/>
          </a:ln>
          <a:effectLst/>
        </p:spPr>
      </p:cxnSp>
      <p:cxnSp>
        <p:nvCxnSpPr>
          <p:cNvPr id="11" name="Straight Arrow Connector 10"/>
          <p:cNvCxnSpPr/>
          <p:nvPr/>
        </p:nvCxnSpPr>
        <p:spPr>
          <a:xfrm flipH="1">
            <a:off x="6551612" y="4674261"/>
            <a:ext cx="1447800" cy="0"/>
          </a:xfrm>
          <a:prstGeom prst="straightConnector1">
            <a:avLst/>
          </a:prstGeom>
          <a:noFill/>
          <a:ln w="19050" cap="flat" cmpd="sng" algn="ctr">
            <a:solidFill>
              <a:schemeClr val="tx1"/>
            </a:solidFill>
            <a:prstDash val="solid"/>
            <a:tailEnd type="triangle"/>
          </a:ln>
          <a:effectLst/>
        </p:spPr>
      </p:cxnSp>
      <p:cxnSp>
        <p:nvCxnSpPr>
          <p:cNvPr id="12" name="Straight Arrow Connector 11"/>
          <p:cNvCxnSpPr/>
          <p:nvPr/>
        </p:nvCxnSpPr>
        <p:spPr>
          <a:xfrm flipH="1">
            <a:off x="6551612" y="4876800"/>
            <a:ext cx="1447800" cy="166793"/>
          </a:xfrm>
          <a:prstGeom prst="straightConnector1">
            <a:avLst/>
          </a:prstGeom>
          <a:noFill/>
          <a:ln w="19050" cap="flat" cmpd="sng" algn="ctr">
            <a:solidFill>
              <a:schemeClr val="tx1"/>
            </a:solidFill>
            <a:prstDash val="solid"/>
            <a:tailEnd type="triangle"/>
          </a:ln>
          <a:effectLst/>
        </p:spPr>
      </p:cxnSp>
      <p:sp>
        <p:nvSpPr>
          <p:cNvPr id="14" name="TextBox 13"/>
          <p:cNvSpPr txBox="1"/>
          <p:nvPr/>
        </p:nvSpPr>
        <p:spPr>
          <a:xfrm>
            <a:off x="6627812" y="2153430"/>
            <a:ext cx="4295663" cy="400110"/>
          </a:xfrm>
          <a:prstGeom prst="rect">
            <a:avLst/>
          </a:prstGeom>
          <a:noFill/>
        </p:spPr>
        <p:txBody>
          <a:bodyPr wrap="none" rtlCol="0">
            <a:spAutoFit/>
          </a:bodyPr>
          <a:lstStyle/>
          <a:p>
            <a:r>
              <a:rPr lang="en-US" sz="2000" dirty="0"/>
              <a:t>The only clock/wait is for reset state</a:t>
            </a:r>
          </a:p>
        </p:txBody>
      </p:sp>
      <p:cxnSp>
        <p:nvCxnSpPr>
          <p:cNvPr id="15" name="Straight Arrow Connector 14"/>
          <p:cNvCxnSpPr/>
          <p:nvPr/>
        </p:nvCxnSpPr>
        <p:spPr>
          <a:xfrm flipH="1">
            <a:off x="5189523" y="2427523"/>
            <a:ext cx="1447800" cy="0"/>
          </a:xfrm>
          <a:prstGeom prst="straightConnector1">
            <a:avLst/>
          </a:prstGeom>
          <a:noFill/>
          <a:ln w="19050" cap="flat" cmpd="sng" algn="ctr">
            <a:solidFill>
              <a:schemeClr val="tx1"/>
            </a:solidFill>
            <a:prstDash val="solid"/>
            <a:tailEnd type="triangle"/>
          </a:ln>
          <a:effectLst/>
        </p:spPr>
      </p:cxnSp>
      <p:sp>
        <p:nvSpPr>
          <p:cNvPr id="17" name="TextBox 16"/>
          <p:cNvSpPr txBox="1"/>
          <p:nvPr/>
        </p:nvSpPr>
        <p:spPr>
          <a:xfrm>
            <a:off x="7851232" y="4131459"/>
            <a:ext cx="4335098" cy="369332"/>
          </a:xfrm>
          <a:prstGeom prst="rect">
            <a:avLst/>
          </a:prstGeom>
          <a:noFill/>
        </p:spPr>
        <p:txBody>
          <a:bodyPr wrap="none" rtlCol="0">
            <a:spAutoFit/>
          </a:bodyPr>
          <a:lstStyle/>
          <a:p>
            <a:r>
              <a:rPr lang="en-US" sz="1800" dirty="0"/>
              <a:t>Main compute loop gets pipelined in HLS</a:t>
            </a:r>
          </a:p>
        </p:txBody>
      </p:sp>
      <p:cxnSp>
        <p:nvCxnSpPr>
          <p:cNvPr id="18" name="Straight Arrow Connector 17"/>
          <p:cNvCxnSpPr/>
          <p:nvPr/>
        </p:nvCxnSpPr>
        <p:spPr>
          <a:xfrm flipH="1" flipV="1">
            <a:off x="6780212" y="4316125"/>
            <a:ext cx="1071020" cy="8972"/>
          </a:xfrm>
          <a:prstGeom prst="straightConnector1">
            <a:avLst/>
          </a:prstGeom>
          <a:noFill/>
          <a:ln w="19050" cap="flat" cmpd="sng" algn="ctr">
            <a:solidFill>
              <a:schemeClr val="tx1"/>
            </a:solidFill>
            <a:prstDash val="solid"/>
            <a:tailEnd type="triangle"/>
          </a:ln>
          <a:effectLst/>
        </p:spPr>
      </p:cxnSp>
      <p:sp>
        <p:nvSpPr>
          <p:cNvPr id="6" name="TextBox 5"/>
          <p:cNvSpPr txBox="1"/>
          <p:nvPr/>
        </p:nvSpPr>
        <p:spPr>
          <a:xfrm>
            <a:off x="503257" y="3200400"/>
            <a:ext cx="3312895" cy="584775"/>
          </a:xfrm>
          <a:prstGeom prst="rect">
            <a:avLst/>
          </a:prstGeom>
          <a:noFill/>
        </p:spPr>
        <p:txBody>
          <a:bodyPr wrap="none" rtlCol="0">
            <a:spAutoFit/>
          </a:bodyPr>
          <a:lstStyle/>
          <a:p>
            <a:r>
              <a:rPr lang="en-US" sz="1600" dirty="0"/>
              <a:t>Entire AXI4 DMA C++ is 170 lines</a:t>
            </a:r>
          </a:p>
          <a:p>
            <a:r>
              <a:rPr lang="en-US" sz="1600" dirty="0"/>
              <a:t>RTL after HLS is 6000 lines</a:t>
            </a:r>
          </a:p>
        </p:txBody>
      </p:sp>
      <p:sp>
        <p:nvSpPr>
          <p:cNvPr id="20" name="Slide Number Placeholder 19">
            <a:extLst>
              <a:ext uri="{FF2B5EF4-FFF2-40B4-BE49-F238E27FC236}">
                <a16:creationId xmlns:a16="http://schemas.microsoft.com/office/drawing/2014/main" xmlns="" id="{1B852760-D1E5-E645-AF91-8EED2D98B595}"/>
              </a:ext>
            </a:extLst>
          </p:cNvPr>
          <p:cNvSpPr>
            <a:spLocks noGrp="1"/>
          </p:cNvSpPr>
          <p:nvPr>
            <p:ph type="sldNum" sz="quarter" idx="11"/>
          </p:nvPr>
        </p:nvSpPr>
        <p:spPr/>
        <p:txBody>
          <a:bodyPr/>
          <a:lstStyle/>
          <a:p>
            <a:fld id="{B8EE6C0D-8D49-4EF2-B5AB-91C9339EB8BA}" type="slidenum">
              <a:rPr lang="en-US" smtClean="0"/>
              <a:pPr/>
              <a:t>46</a:t>
            </a:fld>
            <a:endParaRPr lang="en-US" dirty="0"/>
          </a:p>
        </p:txBody>
      </p:sp>
    </p:spTree>
    <p:extLst>
      <p:ext uri="{BB962C8B-B14F-4D97-AF65-F5344CB8AC3E}">
        <p14:creationId xmlns:p14="http://schemas.microsoft.com/office/powerpoint/2010/main" val="21478363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AXI4 DMA Waveforms Before HLS (</a:t>
            </a:r>
            <a:r>
              <a:rPr lang="en-US" sz="2800" u="sng" dirty="0" err="1"/>
              <a:t>SystemC</a:t>
            </a:r>
            <a:r>
              <a:rPr lang="en-US" sz="2800" u="sng" dirty="0"/>
              <a:t> simulation</a:t>
            </a:r>
            <a:r>
              <a:rPr lang="en-US" sz="2800" dirty="0"/>
              <a:t>)</a:t>
            </a:r>
          </a:p>
        </p:txBody>
      </p:sp>
      <p:sp>
        <p:nvSpPr>
          <p:cNvPr id="13" name="Slide Number Placeholder 12">
            <a:extLst>
              <a:ext uri="{FF2B5EF4-FFF2-40B4-BE49-F238E27FC236}">
                <a16:creationId xmlns:a16="http://schemas.microsoft.com/office/drawing/2014/main" xmlns="" id="{1D46A733-2681-1743-800F-8FCF445B1D05}"/>
              </a:ext>
            </a:extLst>
          </p:cNvPr>
          <p:cNvSpPr>
            <a:spLocks noGrp="1"/>
          </p:cNvSpPr>
          <p:nvPr>
            <p:ph type="sldNum" sz="quarter" idx="11"/>
          </p:nvPr>
        </p:nvSpPr>
        <p:spPr/>
        <p:txBody>
          <a:bodyPr/>
          <a:lstStyle/>
          <a:p>
            <a:fld id="{B8EE6C0D-8D49-4EF2-B5AB-91C9339EB8BA}" type="slidenum">
              <a:rPr lang="en-US" smtClean="0"/>
              <a:pPr/>
              <a:t>47</a:t>
            </a:fld>
            <a:endParaRPr lang="en-US" dirty="0"/>
          </a:p>
        </p:txBody>
      </p:sp>
      <p:sp>
        <p:nvSpPr>
          <p:cNvPr id="14" name="Content Placeholder 13">
            <a:extLst>
              <a:ext uri="{FF2B5EF4-FFF2-40B4-BE49-F238E27FC236}">
                <a16:creationId xmlns:a16="http://schemas.microsoft.com/office/drawing/2014/main" xmlns="" id="{85273610-CD23-7448-8730-8E820CDA9334}"/>
              </a:ext>
            </a:extLst>
          </p:cNvPr>
          <p:cNvSpPr>
            <a:spLocks noGrp="1"/>
          </p:cNvSpPr>
          <p:nvPr>
            <p:ph sz="half" idx="2"/>
          </p:nvPr>
        </p:nvSpPr>
        <p:spPr/>
        <p:txBody>
          <a:bodyPr/>
          <a:lstStyle/>
          <a:p>
            <a:endParaRPr lang="en-US"/>
          </a:p>
        </p:txBody>
      </p:sp>
      <p:pic>
        <p:nvPicPr>
          <p:cNvPr id="5" name="Picture 4"/>
          <p:cNvPicPr>
            <a:picLocks noChangeAspect="1"/>
          </p:cNvPicPr>
          <p:nvPr/>
        </p:nvPicPr>
        <p:blipFill>
          <a:blip r:embed="rId3"/>
          <a:stretch>
            <a:fillRect/>
          </a:stretch>
        </p:blipFill>
        <p:spPr>
          <a:xfrm>
            <a:off x="528122" y="1371600"/>
            <a:ext cx="11163300" cy="2600325"/>
          </a:xfrm>
          <a:prstGeom prst="rect">
            <a:avLst/>
          </a:prstGeom>
        </p:spPr>
      </p:pic>
      <p:sp>
        <p:nvSpPr>
          <p:cNvPr id="6" name="TextBox 5"/>
          <p:cNvSpPr txBox="1"/>
          <p:nvPr/>
        </p:nvSpPr>
        <p:spPr>
          <a:xfrm>
            <a:off x="6551612" y="4109149"/>
            <a:ext cx="5562600" cy="1015663"/>
          </a:xfrm>
          <a:prstGeom prst="rect">
            <a:avLst/>
          </a:prstGeom>
          <a:noFill/>
        </p:spPr>
        <p:txBody>
          <a:bodyPr wrap="square" rtlCol="0">
            <a:spAutoFit/>
          </a:bodyPr>
          <a:lstStyle/>
          <a:p>
            <a:r>
              <a:rPr lang="en-US" sz="2000" dirty="0"/>
              <a:t>Read and write burst streams are concurrent.</a:t>
            </a:r>
          </a:p>
          <a:p>
            <a:r>
              <a:rPr lang="en-US" sz="2000" dirty="0"/>
              <a:t>R/W bus utilization is 100%</a:t>
            </a:r>
          </a:p>
          <a:p>
            <a:r>
              <a:rPr lang="en-US" sz="2000" dirty="0"/>
              <a:t>(1 read and 1 write beat per clock cycle)</a:t>
            </a:r>
          </a:p>
        </p:txBody>
      </p:sp>
      <p:sp>
        <p:nvSpPr>
          <p:cNvPr id="7" name="TextBox 6"/>
          <p:cNvSpPr txBox="1"/>
          <p:nvPr/>
        </p:nvSpPr>
        <p:spPr>
          <a:xfrm>
            <a:off x="460230" y="4080735"/>
            <a:ext cx="5157822" cy="707886"/>
          </a:xfrm>
          <a:prstGeom prst="rect">
            <a:avLst/>
          </a:prstGeom>
          <a:noFill/>
        </p:spPr>
        <p:txBody>
          <a:bodyPr wrap="none" rtlCol="0">
            <a:spAutoFit/>
          </a:bodyPr>
          <a:lstStyle/>
          <a:p>
            <a:r>
              <a:rPr lang="en-US" sz="2000" dirty="0"/>
              <a:t>            Automatic AXI4 last bit generation</a:t>
            </a:r>
          </a:p>
          <a:p>
            <a:r>
              <a:rPr lang="en-US" sz="2000" dirty="0"/>
              <a:t>Automatic AXI4 burst address segmentation</a:t>
            </a:r>
          </a:p>
        </p:txBody>
      </p:sp>
      <p:cxnSp>
        <p:nvCxnSpPr>
          <p:cNvPr id="9" name="Straight Arrow Connector 8"/>
          <p:cNvCxnSpPr/>
          <p:nvPr/>
        </p:nvCxnSpPr>
        <p:spPr>
          <a:xfrm flipV="1">
            <a:off x="684212" y="2701112"/>
            <a:ext cx="2295687" cy="1733566"/>
          </a:xfrm>
          <a:prstGeom prst="straightConnector1">
            <a:avLst/>
          </a:prstGeom>
          <a:noFill/>
          <a:ln w="19050" cap="flat" cmpd="sng" algn="ctr">
            <a:solidFill>
              <a:srgbClr val="C00000"/>
            </a:solidFill>
            <a:prstDash val="solid"/>
            <a:tailEnd type="triangle"/>
          </a:ln>
          <a:effectLst/>
        </p:spPr>
      </p:cxnSp>
      <p:cxnSp>
        <p:nvCxnSpPr>
          <p:cNvPr id="11" name="Straight Arrow Connector 10"/>
          <p:cNvCxnSpPr/>
          <p:nvPr/>
        </p:nvCxnSpPr>
        <p:spPr>
          <a:xfrm flipV="1">
            <a:off x="2436812" y="3733800"/>
            <a:ext cx="457200" cy="346935"/>
          </a:xfrm>
          <a:prstGeom prst="straightConnector1">
            <a:avLst/>
          </a:prstGeom>
          <a:noFill/>
          <a:ln w="19050" cap="flat" cmpd="sng" algn="ctr">
            <a:solidFill>
              <a:srgbClr val="C00000"/>
            </a:solidFill>
            <a:prstDash val="solid"/>
            <a:tailEnd type="triangle"/>
          </a:ln>
          <a:effectLst/>
        </p:spPr>
      </p:cxnSp>
      <p:cxnSp>
        <p:nvCxnSpPr>
          <p:cNvPr id="15" name="Straight Arrow Connector 14"/>
          <p:cNvCxnSpPr/>
          <p:nvPr/>
        </p:nvCxnSpPr>
        <p:spPr>
          <a:xfrm flipH="1" flipV="1">
            <a:off x="6094412" y="2057400"/>
            <a:ext cx="533400" cy="2133600"/>
          </a:xfrm>
          <a:prstGeom prst="straightConnector1">
            <a:avLst/>
          </a:prstGeom>
          <a:noFill/>
          <a:ln w="19050" cap="flat" cmpd="sng" algn="ctr">
            <a:solidFill>
              <a:srgbClr val="C00000"/>
            </a:solidFill>
            <a:prstDash val="solid"/>
            <a:tailEnd type="triangle"/>
          </a:ln>
          <a:effectLst/>
        </p:spPr>
      </p:cxnSp>
      <p:cxnSp>
        <p:nvCxnSpPr>
          <p:cNvPr id="17" name="Straight Arrow Connector 16"/>
          <p:cNvCxnSpPr/>
          <p:nvPr/>
        </p:nvCxnSpPr>
        <p:spPr>
          <a:xfrm flipH="1" flipV="1">
            <a:off x="6207521" y="3550180"/>
            <a:ext cx="266700" cy="1066800"/>
          </a:xfrm>
          <a:prstGeom prst="straightConnector1">
            <a:avLst/>
          </a:prstGeom>
          <a:noFill/>
          <a:ln w="19050" cap="flat" cmpd="sng" algn="ctr">
            <a:solidFill>
              <a:srgbClr val="C00000"/>
            </a:solidFill>
            <a:prstDash val="solid"/>
            <a:tailEnd type="triangle"/>
          </a:ln>
          <a:effectLst/>
        </p:spPr>
      </p:cxnSp>
      <p:sp>
        <p:nvSpPr>
          <p:cNvPr id="3" name="TextBox 2"/>
          <p:cNvSpPr txBox="1"/>
          <p:nvPr/>
        </p:nvSpPr>
        <p:spPr>
          <a:xfrm>
            <a:off x="1267797" y="5257800"/>
            <a:ext cx="3529299" cy="1015663"/>
          </a:xfrm>
          <a:prstGeom prst="rect">
            <a:avLst/>
          </a:prstGeom>
          <a:noFill/>
        </p:spPr>
        <p:txBody>
          <a:bodyPr wrap="none" rtlCol="0">
            <a:spAutoFit/>
          </a:bodyPr>
          <a:lstStyle/>
          <a:p>
            <a:r>
              <a:rPr lang="en-US" sz="2000" dirty="0" err="1" smtClean="0">
                <a:solidFill>
                  <a:srgbClr val="FF0000"/>
                </a:solidFill>
              </a:rPr>
              <a:t>Makefile</a:t>
            </a:r>
            <a:r>
              <a:rPr lang="en-US" sz="2000" dirty="0" smtClean="0">
                <a:solidFill>
                  <a:srgbClr val="FF0000"/>
                </a:solidFill>
              </a:rPr>
              <a:t> sets segmentation</a:t>
            </a:r>
          </a:p>
          <a:p>
            <a:r>
              <a:rPr lang="en-US" sz="2000" dirty="0" smtClean="0">
                <a:solidFill>
                  <a:srgbClr val="FF0000"/>
                </a:solidFill>
              </a:rPr>
              <a:t>size to 16 rather than 256</a:t>
            </a:r>
            <a:r>
              <a:rPr lang="en-US" sz="2000" dirty="0">
                <a:solidFill>
                  <a:srgbClr val="FF0000"/>
                </a:solidFill>
              </a:rPr>
              <a:t> </a:t>
            </a:r>
            <a:r>
              <a:rPr lang="en-US" sz="2000" dirty="0" smtClean="0">
                <a:solidFill>
                  <a:srgbClr val="FF0000"/>
                </a:solidFill>
              </a:rPr>
              <a:t>so </a:t>
            </a:r>
          </a:p>
          <a:p>
            <a:r>
              <a:rPr lang="en-US" sz="2000" dirty="0">
                <a:solidFill>
                  <a:srgbClr val="FF0000"/>
                </a:solidFill>
              </a:rPr>
              <a:t>e</a:t>
            </a:r>
            <a:r>
              <a:rPr lang="en-US" sz="2000" dirty="0" smtClean="0">
                <a:solidFill>
                  <a:srgbClr val="FF0000"/>
                </a:solidFill>
              </a:rPr>
              <a:t>asier to see in waveforms</a:t>
            </a:r>
          </a:p>
        </p:txBody>
      </p:sp>
    </p:spTree>
    <p:extLst>
      <p:ext uri="{BB962C8B-B14F-4D97-AF65-F5344CB8AC3E}">
        <p14:creationId xmlns:p14="http://schemas.microsoft.com/office/powerpoint/2010/main" val="1785797975"/>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AXI4 DMA Waveforms After Catapult HLS (</a:t>
            </a:r>
            <a:r>
              <a:rPr lang="en-US" sz="2800" u="sng" dirty="0"/>
              <a:t>Verilog </a:t>
            </a:r>
            <a:r>
              <a:rPr lang="en-US" sz="2800" u="sng" dirty="0" err="1"/>
              <a:t>Sim</a:t>
            </a:r>
            <a:r>
              <a:rPr lang="en-US" sz="2800" dirty="0"/>
              <a:t>)</a:t>
            </a:r>
          </a:p>
        </p:txBody>
      </p:sp>
      <p:pic>
        <p:nvPicPr>
          <p:cNvPr id="5" name="Picture 4"/>
          <p:cNvPicPr>
            <a:picLocks noChangeAspect="1"/>
          </p:cNvPicPr>
          <p:nvPr/>
        </p:nvPicPr>
        <p:blipFill>
          <a:blip r:embed="rId3"/>
          <a:stretch>
            <a:fillRect/>
          </a:stretch>
        </p:blipFill>
        <p:spPr>
          <a:xfrm>
            <a:off x="188912" y="1295400"/>
            <a:ext cx="11811000" cy="2886075"/>
          </a:xfrm>
          <a:prstGeom prst="rect">
            <a:avLst/>
          </a:prstGeom>
        </p:spPr>
      </p:pic>
      <p:sp>
        <p:nvSpPr>
          <p:cNvPr id="6" name="TextBox 5"/>
          <p:cNvSpPr txBox="1"/>
          <p:nvPr/>
        </p:nvSpPr>
        <p:spPr>
          <a:xfrm>
            <a:off x="2741612" y="4353296"/>
            <a:ext cx="7315200" cy="1631216"/>
          </a:xfrm>
          <a:prstGeom prst="rect">
            <a:avLst/>
          </a:prstGeom>
          <a:noFill/>
        </p:spPr>
        <p:txBody>
          <a:bodyPr wrap="square" rtlCol="0">
            <a:spAutoFit/>
          </a:bodyPr>
          <a:lstStyle/>
          <a:p>
            <a:r>
              <a:rPr lang="en-US" sz="2000" dirty="0"/>
              <a:t>RTL waveforms are almost the same as </a:t>
            </a:r>
            <a:r>
              <a:rPr lang="en-US" sz="2000" dirty="0" err="1"/>
              <a:t>SystemC</a:t>
            </a:r>
            <a:r>
              <a:rPr lang="en-US" sz="2000" dirty="0"/>
              <a:t> waveforms:</a:t>
            </a:r>
          </a:p>
          <a:p>
            <a:r>
              <a:rPr lang="en-US" sz="2000" dirty="0"/>
              <a:t>  - Throughput is same</a:t>
            </a:r>
          </a:p>
          <a:p>
            <a:r>
              <a:rPr lang="en-US" sz="2000" dirty="0"/>
              <a:t>  - Bus utilization is the same</a:t>
            </a:r>
          </a:p>
          <a:p>
            <a:r>
              <a:rPr lang="en-US" sz="2000" dirty="0"/>
              <a:t>  - HLS may have added pipeline stages (under user control)</a:t>
            </a:r>
          </a:p>
          <a:p>
            <a:r>
              <a:rPr lang="en-US" sz="2000" dirty="0"/>
              <a:t>  - HLS may have increased latency (under user control)</a:t>
            </a:r>
          </a:p>
        </p:txBody>
      </p:sp>
      <p:cxnSp>
        <p:nvCxnSpPr>
          <p:cNvPr id="7" name="Straight Arrow Connector 6"/>
          <p:cNvCxnSpPr/>
          <p:nvPr/>
        </p:nvCxnSpPr>
        <p:spPr>
          <a:xfrm flipV="1">
            <a:off x="2779712" y="2209800"/>
            <a:ext cx="2781300" cy="2166963"/>
          </a:xfrm>
          <a:prstGeom prst="straightConnector1">
            <a:avLst/>
          </a:prstGeom>
          <a:noFill/>
          <a:ln w="19050" cap="flat" cmpd="sng" algn="ctr">
            <a:solidFill>
              <a:srgbClr val="C00000"/>
            </a:solidFill>
            <a:prstDash val="solid"/>
            <a:tailEnd type="triangle"/>
          </a:ln>
          <a:effectLst/>
        </p:spPr>
      </p:cxnSp>
      <p:cxnSp>
        <p:nvCxnSpPr>
          <p:cNvPr id="8" name="Straight Arrow Connector 7"/>
          <p:cNvCxnSpPr/>
          <p:nvPr/>
        </p:nvCxnSpPr>
        <p:spPr>
          <a:xfrm flipV="1">
            <a:off x="2779712" y="3276845"/>
            <a:ext cx="2933700" cy="1099918"/>
          </a:xfrm>
          <a:prstGeom prst="straightConnector1">
            <a:avLst/>
          </a:prstGeom>
          <a:noFill/>
          <a:ln w="19050" cap="flat" cmpd="sng" algn="ctr">
            <a:solidFill>
              <a:srgbClr val="C00000"/>
            </a:solidFill>
            <a:prstDash val="solid"/>
            <a:tailEnd type="triangle"/>
          </a:ln>
          <a:effectLst/>
        </p:spPr>
      </p:cxnSp>
      <p:sp>
        <p:nvSpPr>
          <p:cNvPr id="12" name="Slide Number Placeholder 11">
            <a:extLst>
              <a:ext uri="{FF2B5EF4-FFF2-40B4-BE49-F238E27FC236}">
                <a16:creationId xmlns:a16="http://schemas.microsoft.com/office/drawing/2014/main" xmlns="" id="{4BFB3564-94CB-CD48-BD55-2C83E6F94A85}"/>
              </a:ext>
            </a:extLst>
          </p:cNvPr>
          <p:cNvSpPr>
            <a:spLocks noGrp="1"/>
          </p:cNvSpPr>
          <p:nvPr>
            <p:ph type="sldNum" sz="quarter" idx="11"/>
          </p:nvPr>
        </p:nvSpPr>
        <p:spPr/>
        <p:txBody>
          <a:bodyPr/>
          <a:lstStyle/>
          <a:p>
            <a:fld id="{B8EE6C0D-8D49-4EF2-B5AB-91C9339EB8BA}" type="slidenum">
              <a:rPr lang="en-US" smtClean="0"/>
              <a:pPr/>
              <a:t>48</a:t>
            </a:fld>
            <a:endParaRPr lang="en-US" dirty="0"/>
          </a:p>
        </p:txBody>
      </p:sp>
    </p:spTree>
    <p:extLst>
      <p:ext uri="{BB962C8B-B14F-4D97-AF65-F5344CB8AC3E}">
        <p14:creationId xmlns:p14="http://schemas.microsoft.com/office/powerpoint/2010/main" val="1641571875"/>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2064" y="1325151"/>
            <a:ext cx="5049715" cy="5251703"/>
          </a:xfrm>
          <a:prstGeom prst="rect">
            <a:avLst/>
          </a:prstGeom>
        </p:spPr>
      </p:pic>
      <p:sp>
        <p:nvSpPr>
          <p:cNvPr id="2" name="Title 1"/>
          <p:cNvSpPr>
            <a:spLocks noGrp="1"/>
          </p:cNvSpPr>
          <p:nvPr>
            <p:ph type="title"/>
          </p:nvPr>
        </p:nvSpPr>
        <p:spPr/>
        <p:txBody>
          <a:bodyPr/>
          <a:lstStyle/>
          <a:p>
            <a:r>
              <a:rPr lang="en-US" sz="2400" dirty="0"/>
              <a:t>$</a:t>
            </a:r>
            <a:r>
              <a:rPr lang="en-US" sz="2400" dirty="0" smtClean="0"/>
              <a:t>MGC_HOME/shared/examples/</a:t>
            </a:r>
            <a:r>
              <a:rPr lang="en-US" sz="2400" dirty="0" err="1" smtClean="0"/>
              <a:t>matchlib</a:t>
            </a:r>
            <a:r>
              <a:rPr lang="en-US" sz="2400" dirty="0" smtClean="0"/>
              <a:t>/toolkit/include/</a:t>
            </a:r>
            <a:r>
              <a:rPr lang="en-US" sz="2400" dirty="0" err="1" smtClean="0"/>
              <a:t>dma.h</a:t>
            </a:r>
            <a:endParaRPr lang="en-US" sz="24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49</a:t>
            </a:fld>
            <a:endParaRPr lang="en-US" dirty="0"/>
          </a:p>
        </p:txBody>
      </p:sp>
      <p:sp>
        <p:nvSpPr>
          <p:cNvPr id="6" name="Rectangular Callout 5"/>
          <p:cNvSpPr/>
          <p:nvPr/>
        </p:nvSpPr>
        <p:spPr>
          <a:xfrm>
            <a:off x="6475412" y="1325151"/>
            <a:ext cx="3505200" cy="457200"/>
          </a:xfrm>
          <a:prstGeom prst="wedgeRectCallout">
            <a:avLst>
              <a:gd name="adj1" fmla="val -176823"/>
              <a:gd name="adj2" fmla="val 10993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DMA command sent from slave to master process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6399212" y="3405776"/>
            <a:ext cx="3505200" cy="457200"/>
          </a:xfrm>
          <a:prstGeom prst="wedgeRectCallout">
            <a:avLst>
              <a:gd name="adj1" fmla="val -167793"/>
              <a:gd name="adj2" fmla="val 2532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DMA address map as seen by CPU</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6475412" y="5029200"/>
            <a:ext cx="3505200" cy="457200"/>
          </a:xfrm>
          <a:prstGeom prst="wedgeRectCallout">
            <a:avLst>
              <a:gd name="adj1" fmla="val -151740"/>
              <a:gd name="adj2" fmla="val 9262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AXI4 read and write master ports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6475412" y="5486400"/>
            <a:ext cx="3505200" cy="457200"/>
          </a:xfrm>
          <a:prstGeom prst="wedgeRectCallout">
            <a:avLst>
              <a:gd name="adj1" fmla="val -152743"/>
              <a:gd name="adj2" fmla="val 5224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AXI4 read and write slave ports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1" name="Rectangular Callout 10"/>
          <p:cNvSpPr/>
          <p:nvPr/>
        </p:nvSpPr>
        <p:spPr>
          <a:xfrm>
            <a:off x="6488478" y="5943600"/>
            <a:ext cx="3505200" cy="457200"/>
          </a:xfrm>
          <a:prstGeom prst="wedgeRectCallout">
            <a:avLst>
              <a:gd name="adj1" fmla="val -132676"/>
              <a:gd name="adj2" fmla="val 609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DMA done interrupt</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7520034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Important to understand how HLS sees your </a:t>
            </a:r>
            <a:r>
              <a:rPr lang="en-US" sz="2800" dirty="0" err="1" smtClean="0"/>
              <a:t>SystemC</a:t>
            </a:r>
            <a:r>
              <a:rPr lang="en-US" sz="2800" dirty="0" smtClean="0"/>
              <a:t> </a:t>
            </a:r>
            <a:r>
              <a:rPr lang="en-US" sz="2800" dirty="0"/>
              <a:t>model:</a:t>
            </a:r>
          </a:p>
        </p:txBody>
      </p:sp>
      <p:sp>
        <p:nvSpPr>
          <p:cNvPr id="3" name="Content Placeholder 2"/>
          <p:cNvSpPr>
            <a:spLocks noGrp="1"/>
          </p:cNvSpPr>
          <p:nvPr>
            <p:ph idx="1"/>
          </p:nvPr>
        </p:nvSpPr>
        <p:spPr/>
        <p:txBody>
          <a:bodyPr>
            <a:normAutofit lnSpcReduction="10000"/>
          </a:bodyPr>
          <a:lstStyle/>
          <a:p>
            <a:r>
              <a:rPr lang="en-US" dirty="0" smtClean="0"/>
              <a:t>Set </a:t>
            </a:r>
            <a:r>
              <a:rPr lang="en-US" dirty="0"/>
              <a:t>of processes communicating </a:t>
            </a:r>
            <a:r>
              <a:rPr lang="en-US" b="1" dirty="0" smtClean="0"/>
              <a:t>only</a:t>
            </a:r>
            <a:r>
              <a:rPr lang="en-US" dirty="0" smtClean="0"/>
              <a:t> </a:t>
            </a:r>
            <a:r>
              <a:rPr lang="en-US" dirty="0"/>
              <a:t>thru </a:t>
            </a:r>
            <a:r>
              <a:rPr lang="en-US" dirty="0" smtClean="0"/>
              <a:t>signals (</a:t>
            </a:r>
            <a:r>
              <a:rPr lang="en-US" dirty="0" err="1" smtClean="0"/>
              <a:t>sc_signal</a:t>
            </a:r>
            <a:r>
              <a:rPr lang="en-US" dirty="0" smtClean="0"/>
              <a:t>&lt;&gt;)</a:t>
            </a:r>
            <a:endParaRPr lang="en-US" dirty="0"/>
          </a:p>
          <a:p>
            <a:r>
              <a:rPr lang="en-US" dirty="0" smtClean="0"/>
              <a:t>For </a:t>
            </a:r>
            <a:r>
              <a:rPr lang="en-US" dirty="0"/>
              <a:t>synthesis purposes, hierarchy is irrelevant (it is preserved in the RTL however)</a:t>
            </a:r>
          </a:p>
          <a:p>
            <a:r>
              <a:rPr lang="en-US" dirty="0" smtClean="0"/>
              <a:t>HLS </a:t>
            </a:r>
            <a:r>
              <a:rPr lang="en-US" dirty="0"/>
              <a:t>synthesis occurs on each process one at a time, in complete </a:t>
            </a:r>
            <a:r>
              <a:rPr lang="en-US" dirty="0" smtClean="0"/>
              <a:t>isolation</a:t>
            </a:r>
          </a:p>
          <a:p>
            <a:pPr lvl="1"/>
            <a:r>
              <a:rPr lang="en-US" dirty="0" smtClean="0"/>
              <a:t>No analysis/optimizations </a:t>
            </a:r>
            <a:r>
              <a:rPr lang="en-US" dirty="0"/>
              <a:t>across </a:t>
            </a:r>
            <a:r>
              <a:rPr lang="en-US" dirty="0" smtClean="0"/>
              <a:t>processes</a:t>
            </a:r>
          </a:p>
          <a:p>
            <a:pPr lvl="1"/>
            <a:r>
              <a:rPr lang="en-US" dirty="0" smtClean="0"/>
              <a:t>Huge </a:t>
            </a:r>
            <a:r>
              <a:rPr lang="en-US" dirty="0"/>
              <a:t>designs can be synthesized thru HLS, as long as each process is not too </a:t>
            </a:r>
            <a:r>
              <a:rPr lang="en-US" dirty="0" smtClean="0"/>
              <a:t>large</a:t>
            </a:r>
          </a:p>
          <a:p>
            <a:r>
              <a:rPr lang="en-US" dirty="0" smtClean="0"/>
              <a:t>Each </a:t>
            </a:r>
            <a:r>
              <a:rPr lang="en-US" dirty="0"/>
              <a:t>combinational process (SC_METHOD) becomes combinational logic in </a:t>
            </a:r>
            <a:r>
              <a:rPr lang="en-US" dirty="0" smtClean="0"/>
              <a:t>RTL</a:t>
            </a:r>
          </a:p>
          <a:p>
            <a:r>
              <a:rPr lang="en-US" dirty="0" smtClean="0"/>
              <a:t>Each </a:t>
            </a:r>
            <a:r>
              <a:rPr lang="en-US" dirty="0"/>
              <a:t>sequential process becomes exactly one FSM + </a:t>
            </a:r>
            <a:r>
              <a:rPr lang="en-US" dirty="0" err="1"/>
              <a:t>Datapath</a:t>
            </a:r>
            <a:r>
              <a:rPr lang="en-US" dirty="0"/>
              <a:t> in </a:t>
            </a:r>
            <a:r>
              <a:rPr lang="en-US" dirty="0" smtClean="0"/>
              <a:t>RTL</a:t>
            </a:r>
            <a:endParaRPr lang="en-US" dirty="0"/>
          </a:p>
        </p:txBody>
      </p:sp>
      <p:sp>
        <p:nvSpPr>
          <p:cNvPr id="5" name="Slide Number Placeholder 4"/>
          <p:cNvSpPr>
            <a:spLocks noGrp="1"/>
          </p:cNvSpPr>
          <p:nvPr>
            <p:ph type="sldNum" sz="quarter" idx="11"/>
          </p:nvPr>
        </p:nvSpPr>
        <p:spPr/>
        <p:txBody>
          <a:bodyPr/>
          <a:lstStyle/>
          <a:p>
            <a:fld id="{B8EE6C0D-8D49-4EF2-B5AB-91C9339EB8BA}" type="slidenum">
              <a:rPr lang="en-US" smtClean="0"/>
              <a:pPr/>
              <a:t>5</a:t>
            </a:fld>
            <a:endParaRPr lang="en-US" dirty="0"/>
          </a:p>
        </p:txBody>
      </p:sp>
    </p:spTree>
    <p:extLst>
      <p:ext uri="{BB962C8B-B14F-4D97-AF65-F5344CB8AC3E}">
        <p14:creationId xmlns:p14="http://schemas.microsoft.com/office/powerpoint/2010/main" val="352941547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896" y="1319289"/>
            <a:ext cx="6485964" cy="5295371"/>
          </a:xfrm>
          <a:prstGeom prst="rect">
            <a:avLst/>
          </a:prstGeom>
        </p:spPr>
      </p:pic>
      <p:sp>
        <p:nvSpPr>
          <p:cNvPr id="2" name="Title 1"/>
          <p:cNvSpPr>
            <a:spLocks noGrp="1"/>
          </p:cNvSpPr>
          <p:nvPr>
            <p:ph type="title"/>
          </p:nvPr>
        </p:nvSpPr>
        <p:spPr/>
        <p:txBody>
          <a:bodyPr/>
          <a:lstStyle/>
          <a:p>
            <a:r>
              <a:rPr lang="en-US" sz="2400" dirty="0"/>
              <a:t>$</a:t>
            </a:r>
            <a:r>
              <a:rPr lang="en-US" sz="2400" dirty="0" smtClean="0"/>
              <a:t>MGC_HOME/shared/examples/</a:t>
            </a:r>
            <a:r>
              <a:rPr lang="en-US" sz="2400" dirty="0" err="1" smtClean="0"/>
              <a:t>matchlib</a:t>
            </a:r>
            <a:r>
              <a:rPr lang="en-US" sz="2400" dirty="0" smtClean="0"/>
              <a:t>/toolkit/include/</a:t>
            </a:r>
            <a:r>
              <a:rPr lang="en-US" sz="2400" dirty="0" err="1" smtClean="0"/>
              <a:t>dma.h</a:t>
            </a:r>
            <a:r>
              <a:rPr lang="en-US" sz="2400" dirty="0" smtClean="0"/>
              <a:t>(</a:t>
            </a:r>
            <a:r>
              <a:rPr lang="en-US" sz="2400" dirty="0" err="1" smtClean="0"/>
              <a:t>cont</a:t>
            </a:r>
            <a:r>
              <a:rPr lang="en-US" sz="2400" dirty="0" smtClean="0"/>
              <a:t>)</a:t>
            </a:r>
            <a:endParaRPr lang="en-US" sz="24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50</a:t>
            </a:fld>
            <a:endParaRPr lang="en-US" dirty="0"/>
          </a:p>
        </p:txBody>
      </p:sp>
      <p:sp>
        <p:nvSpPr>
          <p:cNvPr id="6" name="Rectangular Callout 5"/>
          <p:cNvSpPr/>
          <p:nvPr/>
        </p:nvSpPr>
        <p:spPr>
          <a:xfrm>
            <a:off x="6475412" y="1325151"/>
            <a:ext cx="3505200" cy="457200"/>
          </a:xfrm>
          <a:prstGeom prst="wedgeRectCallout">
            <a:avLst>
              <a:gd name="adj1" fmla="val -165285"/>
              <a:gd name="adj2" fmla="val 7532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Reset signals that slave process drives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6459170" y="2237484"/>
            <a:ext cx="3505200" cy="1034536"/>
          </a:xfrm>
          <a:prstGeom prst="wedgeRectCallout">
            <a:avLst>
              <a:gd name="adj1" fmla="val -139950"/>
              <a:gd name="adj2" fmla="val 5487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Get an AXI4 write where there must be only a single beat. If there is more than one beat, </a:t>
            </a:r>
            <a:r>
              <a:rPr lang="en-US" sz="1200" kern="0" dirty="0" err="1" smtClean="0">
                <a:solidFill>
                  <a:srgbClr val="FFFFFF"/>
                </a:solidFill>
                <a:latin typeface="Tahoma"/>
                <a:ea typeface="+mn-ea"/>
              </a:rPr>
              <a:t>single_write</a:t>
            </a:r>
            <a:r>
              <a:rPr lang="en-US" sz="1200" kern="0" dirty="0" smtClean="0">
                <a:solidFill>
                  <a:srgbClr val="FFFFFF"/>
                </a:solidFill>
                <a:latin typeface="Tahoma"/>
                <a:ea typeface="+mn-ea"/>
              </a:rPr>
              <a:t>() will automatically deal with the AXI4 protocol error requirements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6459170" y="3498553"/>
            <a:ext cx="3505200" cy="457200"/>
          </a:xfrm>
          <a:prstGeom prst="wedgeRectCallout">
            <a:avLst>
              <a:gd name="adj1" fmla="val -174316"/>
              <a:gd name="adj2" fmla="val 993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Decode the CSR write and update status fields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1" name="Rectangular Callout 10"/>
          <p:cNvSpPr/>
          <p:nvPr/>
        </p:nvSpPr>
        <p:spPr>
          <a:xfrm>
            <a:off x="6475412" y="4953000"/>
            <a:ext cx="3505200" cy="457200"/>
          </a:xfrm>
          <a:prstGeom prst="wedgeRectCallout">
            <a:avLst>
              <a:gd name="adj1" fmla="val -139197"/>
              <a:gd name="adj2" fmla="val 77245"/>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When start register is written issue new DMA command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2" name="Rectangular Callout 11"/>
          <p:cNvSpPr/>
          <p:nvPr/>
        </p:nvSpPr>
        <p:spPr>
          <a:xfrm>
            <a:off x="6459170" y="5636733"/>
            <a:ext cx="3505200" cy="457200"/>
          </a:xfrm>
          <a:prstGeom prst="wedgeRectCallout">
            <a:avLst>
              <a:gd name="adj1" fmla="val -168796"/>
              <a:gd name="adj2" fmla="val 6186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Every </a:t>
            </a:r>
            <a:r>
              <a:rPr lang="en-US" sz="1200" kern="0" dirty="0" err="1" smtClean="0">
                <a:solidFill>
                  <a:srgbClr val="FFFFFF"/>
                </a:solidFill>
                <a:latin typeface="Tahoma"/>
                <a:ea typeface="+mn-ea"/>
              </a:rPr>
              <a:t>aw.Pop</a:t>
            </a:r>
            <a:r>
              <a:rPr lang="en-US" sz="1200" kern="0" dirty="0" smtClean="0">
                <a:solidFill>
                  <a:srgbClr val="FFFFFF"/>
                </a:solidFill>
                <a:latin typeface="Tahoma"/>
                <a:ea typeface="+mn-ea"/>
              </a:rPr>
              <a:t> needs a </a:t>
            </a:r>
            <a:r>
              <a:rPr lang="en-US" sz="1200" kern="0" dirty="0" err="1" smtClean="0">
                <a:solidFill>
                  <a:srgbClr val="FFFFFF"/>
                </a:solidFill>
                <a:latin typeface="Tahoma"/>
                <a:ea typeface="+mn-ea"/>
              </a:rPr>
              <a:t>b.Push</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pic>
        <p:nvPicPr>
          <p:cNvPr id="13" name="Picture 12"/>
          <p:cNvPicPr>
            <a:picLocks noChangeAspect="1"/>
          </p:cNvPicPr>
          <p:nvPr/>
        </p:nvPicPr>
        <p:blipFill>
          <a:blip r:embed="rId3"/>
          <a:stretch>
            <a:fillRect/>
          </a:stretch>
        </p:blipFill>
        <p:spPr>
          <a:xfrm>
            <a:off x="3351212" y="6168932"/>
            <a:ext cx="3107958" cy="640024"/>
          </a:xfrm>
          <a:prstGeom prst="rect">
            <a:avLst/>
          </a:prstGeom>
        </p:spPr>
      </p:pic>
    </p:spTree>
    <p:extLst>
      <p:ext uri="{BB962C8B-B14F-4D97-AF65-F5344CB8AC3E}">
        <p14:creationId xmlns:p14="http://schemas.microsoft.com/office/powerpoint/2010/main" val="361384870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3328" y="1298774"/>
            <a:ext cx="6215768" cy="4991100"/>
          </a:xfrm>
          <a:prstGeom prst="rect">
            <a:avLst/>
          </a:prstGeom>
        </p:spPr>
      </p:pic>
      <p:sp>
        <p:nvSpPr>
          <p:cNvPr id="2" name="Title 1"/>
          <p:cNvSpPr>
            <a:spLocks noGrp="1"/>
          </p:cNvSpPr>
          <p:nvPr>
            <p:ph type="title"/>
          </p:nvPr>
        </p:nvSpPr>
        <p:spPr/>
        <p:txBody>
          <a:bodyPr/>
          <a:lstStyle/>
          <a:p>
            <a:r>
              <a:rPr lang="en-US" sz="2400" dirty="0"/>
              <a:t>$</a:t>
            </a:r>
            <a:r>
              <a:rPr lang="en-US" sz="2400" dirty="0" smtClean="0"/>
              <a:t>MGC_HOME/shared/examples/</a:t>
            </a:r>
            <a:r>
              <a:rPr lang="en-US" sz="2400" dirty="0" err="1" smtClean="0"/>
              <a:t>matchlib</a:t>
            </a:r>
            <a:r>
              <a:rPr lang="en-US" sz="2400" dirty="0" smtClean="0"/>
              <a:t>/toolkit/include/</a:t>
            </a:r>
            <a:r>
              <a:rPr lang="en-US" sz="2400" dirty="0" err="1" smtClean="0"/>
              <a:t>dma.h</a:t>
            </a:r>
            <a:r>
              <a:rPr lang="en-US" sz="2400" dirty="0" smtClean="0"/>
              <a:t>(</a:t>
            </a:r>
            <a:r>
              <a:rPr lang="en-US" sz="2400" dirty="0" err="1" smtClean="0"/>
              <a:t>cont</a:t>
            </a:r>
            <a:r>
              <a:rPr lang="en-US" sz="2400" dirty="0" smtClean="0"/>
              <a:t>)</a:t>
            </a:r>
            <a:endParaRPr lang="en-US" sz="24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51</a:t>
            </a:fld>
            <a:endParaRPr lang="en-US" dirty="0"/>
          </a:p>
        </p:txBody>
      </p:sp>
      <p:sp>
        <p:nvSpPr>
          <p:cNvPr id="11" name="Rectangular Callout 10"/>
          <p:cNvSpPr/>
          <p:nvPr/>
        </p:nvSpPr>
        <p:spPr>
          <a:xfrm>
            <a:off x="6475412" y="4953000"/>
            <a:ext cx="3505200" cy="457200"/>
          </a:xfrm>
          <a:prstGeom prst="wedgeRectCallout">
            <a:avLst>
              <a:gd name="adj1" fmla="val -102073"/>
              <a:gd name="adj2" fmla="val 4839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Instantiate DMA command channel</a:t>
            </a:r>
          </a:p>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Tahoma"/>
                <a:ea typeface="+mn-ea"/>
              </a:rPr>
              <a:t>Between</a:t>
            </a:r>
            <a:r>
              <a:rPr kumimoji="0" lang="en-US" sz="1200" b="0" i="0" u="none" strike="noStrike" kern="0" cap="none" spc="0" normalizeH="0" noProof="0" dirty="0" smtClean="0">
                <a:ln>
                  <a:noFill/>
                </a:ln>
                <a:solidFill>
                  <a:srgbClr val="FFFFFF"/>
                </a:solidFill>
                <a:effectLst/>
                <a:uLnTx/>
                <a:uFillTx/>
                <a:latin typeface="Tahoma"/>
                <a:ea typeface="+mn-ea"/>
              </a:rPr>
              <a:t> slave and master processes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2" name="Rectangular Callout 11"/>
          <p:cNvSpPr/>
          <p:nvPr/>
        </p:nvSpPr>
        <p:spPr>
          <a:xfrm>
            <a:off x="6459170" y="5636733"/>
            <a:ext cx="3505200" cy="457200"/>
          </a:xfrm>
          <a:prstGeom prst="wedgeRectCallout">
            <a:avLst>
              <a:gd name="adj1" fmla="val -168796"/>
              <a:gd name="adj2" fmla="val 6186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Instantiate W and R </a:t>
            </a:r>
            <a:r>
              <a:rPr lang="en-US" sz="1200" kern="0" dirty="0" err="1" smtClean="0">
                <a:solidFill>
                  <a:srgbClr val="FFFFFF"/>
                </a:solidFill>
                <a:latin typeface="Tahoma"/>
                <a:ea typeface="+mn-ea"/>
              </a:rPr>
              <a:t>Segmenters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4" name="Rectangular Callout 13"/>
          <p:cNvSpPr/>
          <p:nvPr/>
        </p:nvSpPr>
        <p:spPr>
          <a:xfrm>
            <a:off x="6459096" y="4142211"/>
            <a:ext cx="3505200" cy="457200"/>
          </a:xfrm>
          <a:prstGeom prst="wedgeRectCallout">
            <a:avLst>
              <a:gd name="adj1" fmla="val -99314"/>
              <a:gd name="adj2" fmla="val 4455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Bind W and R </a:t>
            </a:r>
            <a:r>
              <a:rPr lang="en-US" sz="1200" kern="0" dirty="0" err="1" smtClean="0">
                <a:solidFill>
                  <a:srgbClr val="FFFFFF"/>
                </a:solidFill>
                <a:latin typeface="Tahoma"/>
                <a:ea typeface="+mn-ea"/>
              </a:rPr>
              <a:t>segmenters</a:t>
            </a:r>
            <a:r>
              <a:rPr lang="en-US" sz="1200" kern="0" dirty="0" smtClean="0">
                <a:solidFill>
                  <a:srgbClr val="FFFFFF"/>
                </a:solidFill>
                <a:latin typeface="Tahoma"/>
                <a:ea typeface="+mn-ea"/>
              </a:rPr>
              <a:t> to native AXI4 master ports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153929782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9412" y="1307025"/>
            <a:ext cx="5437737" cy="5144560"/>
          </a:xfrm>
          <a:prstGeom prst="rect">
            <a:avLst/>
          </a:prstGeom>
        </p:spPr>
      </p:pic>
      <p:sp>
        <p:nvSpPr>
          <p:cNvPr id="2" name="Title 1"/>
          <p:cNvSpPr>
            <a:spLocks noGrp="1"/>
          </p:cNvSpPr>
          <p:nvPr>
            <p:ph type="title"/>
          </p:nvPr>
        </p:nvSpPr>
        <p:spPr/>
        <p:txBody>
          <a:bodyPr/>
          <a:lstStyle/>
          <a:p>
            <a:r>
              <a:rPr lang="en-US" sz="2400" dirty="0"/>
              <a:t>$</a:t>
            </a:r>
            <a:r>
              <a:rPr lang="en-US" sz="2400" dirty="0" smtClean="0"/>
              <a:t>MGC_HOME/shared/examples/</a:t>
            </a:r>
            <a:r>
              <a:rPr lang="en-US" sz="2400" dirty="0" err="1" smtClean="0"/>
              <a:t>matchlib</a:t>
            </a:r>
            <a:r>
              <a:rPr lang="en-US" sz="2400" dirty="0" smtClean="0"/>
              <a:t>/toolkit/include/</a:t>
            </a:r>
            <a:r>
              <a:rPr lang="en-US" sz="2400" dirty="0" err="1" smtClean="0"/>
              <a:t>dma.h</a:t>
            </a:r>
            <a:r>
              <a:rPr lang="en-US" sz="2400" dirty="0" smtClean="0"/>
              <a:t>(</a:t>
            </a:r>
            <a:r>
              <a:rPr lang="en-US" sz="2400" dirty="0" err="1" smtClean="0"/>
              <a:t>cont</a:t>
            </a:r>
            <a:r>
              <a:rPr lang="en-US" sz="2400" dirty="0" smtClean="0"/>
              <a:t>)</a:t>
            </a:r>
            <a:endParaRPr lang="en-US" sz="2400"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52</a:t>
            </a:fld>
            <a:endParaRPr lang="en-US" dirty="0"/>
          </a:p>
        </p:txBody>
      </p:sp>
      <p:sp>
        <p:nvSpPr>
          <p:cNvPr id="11" name="Rectangular Callout 10"/>
          <p:cNvSpPr/>
          <p:nvPr/>
        </p:nvSpPr>
        <p:spPr>
          <a:xfrm>
            <a:off x="4646612" y="2896340"/>
            <a:ext cx="3505200" cy="457200"/>
          </a:xfrm>
          <a:prstGeom prst="wedgeRectCallout">
            <a:avLst>
              <a:gd name="adj1" fmla="val -93796"/>
              <a:gd name="adj2" fmla="val 5801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Pop a new DMA command from slave process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2" name="Rectangular Callout 11"/>
          <p:cNvSpPr/>
          <p:nvPr/>
        </p:nvSpPr>
        <p:spPr>
          <a:xfrm>
            <a:off x="4646612" y="3380925"/>
            <a:ext cx="3505200" cy="457200"/>
          </a:xfrm>
          <a:prstGeom prst="wedgeRectCallout">
            <a:avLst>
              <a:gd name="adj1" fmla="val -112860"/>
              <a:gd name="adj2" fmla="val 2532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Copy length, and AW and AR addresses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4" name="Rectangular Callout 13"/>
          <p:cNvSpPr/>
          <p:nvPr/>
        </p:nvSpPr>
        <p:spPr>
          <a:xfrm>
            <a:off x="4646612" y="1711420"/>
            <a:ext cx="3505200" cy="457200"/>
          </a:xfrm>
          <a:prstGeom prst="wedgeRectCallout">
            <a:avLst>
              <a:gd name="adj1" fmla="val -120133"/>
              <a:gd name="adj2" fmla="val 6955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Reset all signals this process drives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4646612" y="2332692"/>
            <a:ext cx="3505200" cy="457200"/>
          </a:xfrm>
          <a:prstGeom prst="wedgeRectCallout">
            <a:avLst>
              <a:gd name="adj1" fmla="val -122642"/>
              <a:gd name="adj2" fmla="val 10801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Extended AR and AW payloads work with </a:t>
            </a:r>
            <a:r>
              <a:rPr lang="en-US" sz="1200" kern="0" dirty="0" err="1" smtClean="0">
                <a:solidFill>
                  <a:srgbClr val="FFFFFF"/>
                </a:solidFill>
                <a:latin typeface="Tahoma"/>
                <a:ea typeface="+mn-ea"/>
              </a:rPr>
              <a:t>segmenters</a:t>
            </a:r>
            <a:r>
              <a:rPr lang="en-US" sz="1200" kern="0" dirty="0" smtClean="0">
                <a:solidFill>
                  <a:srgbClr val="FFFFFF"/>
                </a:solidFill>
                <a:latin typeface="Tahoma"/>
                <a:ea typeface="+mn-ea"/>
              </a:rPr>
              <a:t> and allow &gt; 256 beats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4646612" y="3920161"/>
            <a:ext cx="3505200" cy="457200"/>
          </a:xfrm>
          <a:prstGeom prst="wedgeRectCallout">
            <a:avLst>
              <a:gd name="adj1" fmla="val -96806"/>
              <a:gd name="adj2" fmla="val -929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Push out AW and AR addresses to RAM</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3" name="Rectangular Callout 12"/>
          <p:cNvSpPr/>
          <p:nvPr/>
        </p:nvSpPr>
        <p:spPr>
          <a:xfrm>
            <a:off x="4646612" y="4459397"/>
            <a:ext cx="3505200" cy="457200"/>
          </a:xfrm>
          <a:prstGeom prst="wedgeRectCallout">
            <a:avLst>
              <a:gd name="adj1" fmla="val -87525"/>
              <a:gd name="adj2" fmla="val -5544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Insure full </a:t>
            </a:r>
            <a:r>
              <a:rPr lang="en-US" sz="1200" kern="0" dirty="0" err="1" smtClean="0">
                <a:solidFill>
                  <a:srgbClr val="FFFFFF"/>
                </a:solidFill>
                <a:latin typeface="Tahoma"/>
                <a:ea typeface="+mn-ea"/>
              </a:rPr>
              <a:t>thruput</a:t>
            </a:r>
            <a:r>
              <a:rPr lang="en-US" sz="1200" kern="0" dirty="0" smtClean="0">
                <a:solidFill>
                  <a:srgbClr val="FFFFFF"/>
                </a:solidFill>
                <a:latin typeface="Tahoma"/>
                <a:ea typeface="+mn-ea"/>
              </a:rPr>
              <a:t> of R and W channels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5" name="Rectangular Callout 14"/>
          <p:cNvSpPr/>
          <p:nvPr/>
        </p:nvSpPr>
        <p:spPr>
          <a:xfrm>
            <a:off x="4646612" y="4998633"/>
            <a:ext cx="3505200" cy="457200"/>
          </a:xfrm>
          <a:prstGeom prst="wedgeRectCallout">
            <a:avLst>
              <a:gd name="adj1" fmla="val -122643"/>
              <a:gd name="adj2" fmla="val -4198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Copy R data to W data and push out</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6" name="Rectangular Callout 15"/>
          <p:cNvSpPr/>
          <p:nvPr/>
        </p:nvSpPr>
        <p:spPr>
          <a:xfrm>
            <a:off x="4668470" y="5597620"/>
            <a:ext cx="3483342" cy="457200"/>
          </a:xfrm>
          <a:prstGeom prst="wedgeRectCallout">
            <a:avLst>
              <a:gd name="adj1" fmla="val -115065"/>
              <a:gd name="adj2" fmla="val -8814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If </a:t>
            </a:r>
            <a:r>
              <a:rPr lang="en-US" sz="1200" kern="0" dirty="0" err="1" smtClean="0">
                <a:solidFill>
                  <a:srgbClr val="FFFFFF"/>
                </a:solidFill>
                <a:latin typeface="Tahoma"/>
                <a:ea typeface="+mn-ea"/>
              </a:rPr>
              <a:t>ex_len</a:t>
            </a:r>
            <a:r>
              <a:rPr lang="en-US" sz="1200" kern="0" dirty="0" smtClean="0">
                <a:solidFill>
                  <a:srgbClr val="FFFFFF"/>
                </a:solidFill>
                <a:latin typeface="Tahoma"/>
                <a:ea typeface="+mn-ea"/>
              </a:rPr>
              <a:t> </a:t>
            </a:r>
            <a:r>
              <a:rPr lang="en-US" sz="1200" b="1" kern="0" dirty="0" smtClean="0">
                <a:solidFill>
                  <a:srgbClr val="FFFFFF"/>
                </a:solidFill>
                <a:latin typeface="Tahoma"/>
                <a:ea typeface="+mn-ea"/>
              </a:rPr>
              <a:t>is currently </a:t>
            </a:r>
            <a:r>
              <a:rPr lang="en-US" sz="1200" kern="0" dirty="0" smtClean="0">
                <a:solidFill>
                  <a:srgbClr val="FFFFFF"/>
                </a:solidFill>
                <a:latin typeface="Tahoma"/>
                <a:ea typeface="+mn-ea"/>
              </a:rPr>
              <a:t>0 we are done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7" name="Rectangular Callout 16"/>
          <p:cNvSpPr/>
          <p:nvPr/>
        </p:nvSpPr>
        <p:spPr>
          <a:xfrm>
            <a:off x="4672744" y="6181805"/>
            <a:ext cx="3483342" cy="457200"/>
          </a:xfrm>
          <a:prstGeom prst="wedgeRectCallout">
            <a:avLst>
              <a:gd name="adj1" fmla="val -103707"/>
              <a:gd name="adj2" fmla="val -7852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Consume write response and send interrupt to CPU</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pic>
        <p:nvPicPr>
          <p:cNvPr id="6" name="Picture 5"/>
          <p:cNvPicPr>
            <a:picLocks noChangeAspect="1"/>
          </p:cNvPicPr>
          <p:nvPr/>
        </p:nvPicPr>
        <p:blipFill>
          <a:blip r:embed="rId4"/>
          <a:stretch>
            <a:fillRect/>
          </a:stretch>
        </p:blipFill>
        <p:spPr>
          <a:xfrm>
            <a:off x="8345151" y="1917294"/>
            <a:ext cx="3478396" cy="608450"/>
          </a:xfrm>
          <a:prstGeom prst="rect">
            <a:avLst/>
          </a:prstGeom>
        </p:spPr>
      </p:pic>
      <p:pic>
        <p:nvPicPr>
          <p:cNvPr id="7" name="Picture 6"/>
          <p:cNvPicPr>
            <a:picLocks noChangeAspect="1"/>
          </p:cNvPicPr>
          <p:nvPr/>
        </p:nvPicPr>
        <p:blipFill>
          <a:blip r:embed="rId5"/>
          <a:stretch>
            <a:fillRect/>
          </a:stretch>
        </p:blipFill>
        <p:spPr>
          <a:xfrm>
            <a:off x="8396043" y="2561292"/>
            <a:ext cx="3376612" cy="671028"/>
          </a:xfrm>
          <a:prstGeom prst="rect">
            <a:avLst/>
          </a:prstGeom>
        </p:spPr>
      </p:pic>
      <p:sp>
        <p:nvSpPr>
          <p:cNvPr id="18" name="Rectangle 17"/>
          <p:cNvSpPr/>
          <p:nvPr/>
        </p:nvSpPr>
        <p:spPr>
          <a:xfrm>
            <a:off x="8403247" y="2525745"/>
            <a:ext cx="967765" cy="706576"/>
          </a:xfrm>
          <a:prstGeom prst="rect">
            <a:avLst/>
          </a:prstGeom>
          <a:noFill/>
          <a:ln w="381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19" name="Rectangle 18"/>
          <p:cNvSpPr/>
          <p:nvPr/>
        </p:nvSpPr>
        <p:spPr>
          <a:xfrm>
            <a:off x="8396043" y="1729636"/>
            <a:ext cx="967765" cy="706576"/>
          </a:xfrm>
          <a:prstGeom prst="rect">
            <a:avLst/>
          </a:prstGeom>
          <a:noFill/>
          <a:ln w="381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Tree>
    <p:extLst>
      <p:ext uri="{BB962C8B-B14F-4D97-AF65-F5344CB8AC3E}">
        <p14:creationId xmlns:p14="http://schemas.microsoft.com/office/powerpoint/2010/main" val="11300199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AXI4 Stuff</a:t>
            </a:r>
            <a:endParaRPr lang="en-US" dirty="0"/>
          </a:p>
        </p:txBody>
      </p:sp>
      <p:sp>
        <p:nvSpPr>
          <p:cNvPr id="3" name="Content Placeholder 2"/>
          <p:cNvSpPr>
            <a:spLocks noGrp="1"/>
          </p:cNvSpPr>
          <p:nvPr>
            <p:ph idx="1"/>
          </p:nvPr>
        </p:nvSpPr>
        <p:spPr/>
        <p:txBody>
          <a:bodyPr>
            <a:normAutofit lnSpcReduction="10000"/>
          </a:bodyPr>
          <a:lstStyle/>
          <a:p>
            <a:r>
              <a:rPr lang="en-US" dirty="0" smtClean="0"/>
              <a:t>Write strobes / “aka byte enables”</a:t>
            </a:r>
          </a:p>
          <a:p>
            <a:pPr lvl="1"/>
            <a:r>
              <a:rPr lang="en-US" dirty="0" smtClean="0"/>
              <a:t>W item has one bit per byte in data payload indicating whether a particular byte is to be written.</a:t>
            </a:r>
          </a:p>
          <a:p>
            <a:pPr lvl="1"/>
            <a:r>
              <a:rPr lang="en-US" dirty="0" smtClean="0"/>
              <a:t>Allows for precise control of which bytes are written, even if data width of beats is large</a:t>
            </a:r>
          </a:p>
          <a:p>
            <a:pPr lvl="1"/>
            <a:r>
              <a:rPr lang="en-US" dirty="0" smtClean="0"/>
              <a:t>Default constructor for W item sets </a:t>
            </a:r>
            <a:r>
              <a:rPr lang="en-US" dirty="0" err="1" smtClean="0"/>
              <a:t>wstrb</a:t>
            </a:r>
            <a:r>
              <a:rPr lang="en-US" dirty="0" smtClean="0"/>
              <a:t> bits to all 1 so default behavior is to write all bytes</a:t>
            </a:r>
          </a:p>
          <a:p>
            <a:pPr lvl="1"/>
            <a:r>
              <a:rPr lang="en-US" dirty="0" smtClean="0"/>
              <a:t>Works fine with write </a:t>
            </a:r>
            <a:r>
              <a:rPr lang="en-US" dirty="0" err="1" smtClean="0"/>
              <a:t>segmenter</a:t>
            </a:r>
            <a:r>
              <a:rPr lang="en-US" dirty="0" smtClean="0"/>
              <a:t> too.</a:t>
            </a:r>
          </a:p>
          <a:p>
            <a:r>
              <a:rPr lang="en-US" dirty="0" smtClean="0"/>
              <a:t>“AXI4 Narrow transfers”</a:t>
            </a:r>
          </a:p>
          <a:p>
            <a:pPr lvl="1"/>
            <a:r>
              <a:rPr lang="en-US" dirty="0" smtClean="0"/>
              <a:t>This is when the actual data width read or written is less than the bus data width</a:t>
            </a:r>
          </a:p>
          <a:p>
            <a:pPr lvl="1"/>
            <a:r>
              <a:rPr lang="en-US" dirty="0" smtClean="0"/>
              <a:t>Supported in native AXI4 master and slave interfaces</a:t>
            </a:r>
          </a:p>
          <a:p>
            <a:pPr lvl="1"/>
            <a:r>
              <a:rPr lang="en-US" dirty="0" smtClean="0"/>
              <a:t>There are complex AXI4 rules about data alignment for narrow transfers!</a:t>
            </a:r>
          </a:p>
          <a:p>
            <a:pPr lvl="1"/>
            <a:r>
              <a:rPr lang="en-US" dirty="0" smtClean="0"/>
              <a:t>Not supported in R and W </a:t>
            </a:r>
            <a:r>
              <a:rPr lang="en-US" dirty="0" err="1" smtClean="0"/>
              <a:t>segmenters</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53</a:t>
            </a:fld>
            <a:endParaRPr lang="en-US" dirty="0"/>
          </a:p>
        </p:txBody>
      </p:sp>
    </p:spTree>
    <p:extLst>
      <p:ext uri="{BB962C8B-B14F-4D97-AF65-F5344CB8AC3E}">
        <p14:creationId xmlns:p14="http://schemas.microsoft.com/office/powerpoint/2010/main" val="184360862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ubTitle" sz="quarter" idx="1"/>
          </p:nvPr>
        </p:nvSpPr>
        <p:spPr/>
        <p:txBody>
          <a:bodyPr/>
          <a:lstStyle/>
          <a:p>
            <a:r>
              <a:rPr lang="en-US" sz="3000" dirty="0" smtClean="0"/>
              <a:t>Stuart Swan</a:t>
            </a:r>
          </a:p>
          <a:p>
            <a:r>
              <a:rPr lang="en-US" sz="2400" dirty="0" smtClean="0"/>
              <a:t>HLS IP/Platform Architect</a:t>
            </a:r>
          </a:p>
          <a:p>
            <a:endParaRPr lang="en-US" sz="3000" dirty="0" smtClean="0"/>
          </a:p>
        </p:txBody>
      </p:sp>
      <p:sp>
        <p:nvSpPr>
          <p:cNvPr id="14339" name="Rectangle 3"/>
          <p:cNvSpPr>
            <a:spLocks noGrp="1" noChangeArrowheads="1"/>
          </p:cNvSpPr>
          <p:nvPr>
            <p:ph type="ctrTitle"/>
          </p:nvPr>
        </p:nvSpPr>
        <p:spPr>
          <a:xfrm>
            <a:off x="4494212" y="228600"/>
            <a:ext cx="7413230" cy="2159000"/>
          </a:xfrm>
        </p:spPr>
        <p:txBody>
          <a:bodyPr/>
          <a:lstStyle/>
          <a:p>
            <a:r>
              <a:rPr lang="en-US" sz="2400" dirty="0"/>
              <a:t>Scatter Gather </a:t>
            </a:r>
            <a:r>
              <a:rPr lang="en-US" sz="2400" dirty="0" smtClean="0"/>
              <a:t>DMA</a:t>
            </a:r>
          </a:p>
        </p:txBody>
      </p:sp>
      <p:sp>
        <p:nvSpPr>
          <p:cNvPr id="14341" name="Rectangle 6"/>
          <p:cNvSpPr>
            <a:spLocks noChangeArrowheads="1"/>
          </p:cNvSpPr>
          <p:nvPr/>
        </p:nvSpPr>
        <p:spPr bwMode="auto">
          <a:xfrm>
            <a:off x="4608903" y="3886200"/>
            <a:ext cx="7076290" cy="377825"/>
          </a:xfrm>
          <a:prstGeom prst="rect">
            <a:avLst/>
          </a:prstGeom>
          <a:noFill/>
          <a:ln w="9525">
            <a:noFill/>
            <a:miter lim="800000"/>
            <a:headEnd/>
            <a:tailEnd/>
          </a:ln>
        </p:spPr>
        <p:txBody>
          <a:bodyPr lIns="0" tIns="60947" rIns="0" bIns="60947"/>
          <a:lstStyle/>
          <a:p>
            <a:pPr>
              <a:spcBef>
                <a:spcPct val="30000"/>
              </a:spcBef>
              <a:buClr>
                <a:srgbClr val="428C8A"/>
              </a:buClr>
              <a:buSzPct val="105000"/>
              <a:tabLst>
                <a:tab pos="5180477" algn="l"/>
              </a:tabLst>
            </a:pPr>
            <a:r>
              <a:rPr lang="en-US" sz="1800" dirty="0" smtClean="0">
                <a:solidFill>
                  <a:schemeClr val="tx2"/>
                </a:solidFill>
              </a:rPr>
              <a:t>June 2020</a:t>
            </a:r>
            <a:endParaRPr lang="en-US" sz="1800" dirty="0">
              <a:solidFill>
                <a:schemeClr val="tx2"/>
              </a:solidFill>
            </a:endParaRPr>
          </a:p>
        </p:txBody>
      </p:sp>
      <p:sp>
        <p:nvSpPr>
          <p:cNvPr id="8" name="Text Box 7"/>
          <p:cNvSpPr txBox="1">
            <a:spLocks noChangeArrowheads="1"/>
          </p:cNvSpPr>
          <p:nvPr/>
        </p:nvSpPr>
        <p:spPr bwMode="auto">
          <a:xfrm>
            <a:off x="-7316788" y="6309181"/>
            <a:ext cx="7211721" cy="215444"/>
          </a:xfrm>
          <a:prstGeom prst="rect">
            <a:avLst/>
          </a:prstGeom>
          <a:noFill/>
          <a:ln w="9525">
            <a:noFill/>
            <a:miter lim="800000"/>
            <a:headEnd/>
            <a:tailEnd/>
          </a:ln>
        </p:spPr>
        <p:txBody>
          <a:bodyPr wrap="square" lIns="137160" anchor="b">
            <a:spAutoFit/>
          </a:bodyPr>
          <a:lstStyle/>
          <a:p>
            <a:pPr eaLnBrk="0" hangingPunct="0"/>
            <a:r>
              <a:rPr lang="en-US" sz="800" i="1" dirty="0"/>
              <a:t>Source:  Notes are in Tahoma, regular, 8 point, italic, flush left, </a:t>
            </a:r>
            <a:r>
              <a:rPr lang="en-US" sz="800" i="1" dirty="0" smtClean="0"/>
              <a:t>vertically </a:t>
            </a:r>
            <a:r>
              <a:rPr lang="en-US" sz="800" i="1" dirty="0"/>
              <a:t>aligned from the bottom </a:t>
            </a:r>
            <a:r>
              <a:rPr lang="en-US" sz="800" i="1" dirty="0" smtClean="0"/>
              <a:t>of </a:t>
            </a:r>
            <a:r>
              <a:rPr lang="en-US" sz="800" i="1" dirty="0"/>
              <a:t>text box</a:t>
            </a:r>
            <a:r>
              <a:rPr lang="en-US" sz="800" i="1" dirty="0" smtClean="0"/>
              <a:t>.</a:t>
            </a:r>
            <a:endParaRPr lang="en-US" sz="800" i="1" dirty="0"/>
          </a:p>
        </p:txBody>
      </p:sp>
    </p:spTree>
    <p:extLst>
      <p:ext uri="{BB962C8B-B14F-4D97-AF65-F5344CB8AC3E}">
        <p14:creationId xmlns:p14="http://schemas.microsoft.com/office/powerpoint/2010/main" val="136663158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Gather DMA 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DMA modules are common in SOCs to offload data movement tasks from other blocks</a:t>
            </a:r>
          </a:p>
          <a:p>
            <a:r>
              <a:rPr lang="en-US" dirty="0" smtClean="0"/>
              <a:t>The Scatter Gather DMA is a simple but representative example of common SOC blocks that use bus fabrics and which are not only </a:t>
            </a:r>
            <a:r>
              <a:rPr lang="en-US" dirty="0" err="1" smtClean="0"/>
              <a:t>datapath</a:t>
            </a:r>
            <a:r>
              <a:rPr lang="en-US" dirty="0" smtClean="0"/>
              <a:t> blocks but also include control</a:t>
            </a:r>
          </a:p>
          <a:p>
            <a:pPr lvl="1"/>
            <a:r>
              <a:rPr lang="en-US" dirty="0" smtClean="0"/>
              <a:t>Also represents typical DV aspects for SOC blocks</a:t>
            </a:r>
          </a:p>
          <a:p>
            <a:r>
              <a:rPr lang="en-US" dirty="0" smtClean="0"/>
              <a:t>The DMA fully uses the AXI4 features explained previously such as automatic burst segmentation</a:t>
            </a:r>
          </a:p>
          <a:p>
            <a:r>
              <a:rPr lang="en-US" dirty="0" smtClean="0"/>
              <a:t>The scatter gather DMA adds features to the simple DMA block presented previously</a:t>
            </a:r>
          </a:p>
          <a:p>
            <a:pPr lvl="1"/>
            <a:r>
              <a:rPr lang="en-US" dirty="0" smtClean="0"/>
              <a:t>Same top level interfaces as simple DMA</a:t>
            </a:r>
          </a:p>
          <a:p>
            <a:pPr lvl="1"/>
            <a:r>
              <a:rPr lang="en-US" dirty="0" smtClean="0"/>
              <a:t>Same RAM block</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55</a:t>
            </a:fld>
            <a:endParaRPr lang="en-US" dirty="0"/>
          </a:p>
        </p:txBody>
      </p:sp>
    </p:spTree>
    <p:extLst>
      <p:ext uri="{BB962C8B-B14F-4D97-AF65-F5344CB8AC3E}">
        <p14:creationId xmlns:p14="http://schemas.microsoft.com/office/powerpoint/2010/main" val="86544836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Scatter Gather DMA block diagram</a:t>
            </a:r>
            <a:endParaRPr lang="en-US" sz="3200" dirty="0"/>
          </a:p>
        </p:txBody>
      </p:sp>
      <p:sp>
        <p:nvSpPr>
          <p:cNvPr id="5" name="Rectangle 4"/>
          <p:cNvSpPr/>
          <p:nvPr/>
        </p:nvSpPr>
        <p:spPr>
          <a:xfrm>
            <a:off x="4646612" y="1676400"/>
            <a:ext cx="2923201" cy="2516089"/>
          </a:xfrm>
          <a:prstGeom prst="rect">
            <a:avLst/>
          </a:prstGeom>
          <a:solidFill>
            <a:schemeClr val="bg1"/>
          </a:solidFill>
          <a:ln w="19050"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cxnSp>
        <p:nvCxnSpPr>
          <p:cNvPr id="9" name="Straight Arrow Connector 8"/>
          <p:cNvCxnSpPr/>
          <p:nvPr/>
        </p:nvCxnSpPr>
        <p:spPr>
          <a:xfrm>
            <a:off x="4189412" y="1830290"/>
            <a:ext cx="409379" cy="0"/>
          </a:xfrm>
          <a:prstGeom prst="straightConnector1">
            <a:avLst/>
          </a:prstGeom>
          <a:noFill/>
          <a:ln w="19050" cap="flat" cmpd="sng" algn="ctr">
            <a:solidFill>
              <a:schemeClr val="tx1"/>
            </a:solidFill>
            <a:prstDash val="solid"/>
            <a:tailEnd type="triangle"/>
          </a:ln>
          <a:effectLst/>
        </p:spPr>
      </p:cxnSp>
      <p:cxnSp>
        <p:nvCxnSpPr>
          <p:cNvPr id="10" name="Straight Arrow Connector 9"/>
          <p:cNvCxnSpPr/>
          <p:nvPr/>
        </p:nvCxnSpPr>
        <p:spPr>
          <a:xfrm>
            <a:off x="4189412" y="2058890"/>
            <a:ext cx="409379" cy="0"/>
          </a:xfrm>
          <a:prstGeom prst="straightConnector1">
            <a:avLst/>
          </a:prstGeom>
          <a:noFill/>
          <a:ln w="19050" cap="flat" cmpd="sng" algn="ctr">
            <a:solidFill>
              <a:schemeClr val="tx1"/>
            </a:solidFill>
            <a:prstDash val="solid"/>
            <a:tailEnd type="triangle"/>
          </a:ln>
          <a:effectLst/>
        </p:spPr>
      </p:cxnSp>
      <p:sp>
        <p:nvSpPr>
          <p:cNvPr id="11" name="TextBox 10"/>
          <p:cNvSpPr txBox="1"/>
          <p:nvPr/>
        </p:nvSpPr>
        <p:spPr>
          <a:xfrm>
            <a:off x="4646612" y="1676401"/>
            <a:ext cx="533400" cy="307777"/>
          </a:xfrm>
          <a:prstGeom prst="rect">
            <a:avLst/>
          </a:prstGeom>
          <a:noFill/>
        </p:spPr>
        <p:txBody>
          <a:bodyPr wrap="square" rtlCol="0">
            <a:spAutoFit/>
          </a:bodyPr>
          <a:lstStyle/>
          <a:p>
            <a:r>
              <a:rPr lang="en-US" sz="1400" dirty="0" err="1"/>
              <a:t>clk</a:t>
            </a:r>
            <a:endParaRPr lang="en-US" sz="1400" dirty="0"/>
          </a:p>
        </p:txBody>
      </p:sp>
      <p:sp>
        <p:nvSpPr>
          <p:cNvPr id="12" name="TextBox 11"/>
          <p:cNvSpPr txBox="1"/>
          <p:nvPr/>
        </p:nvSpPr>
        <p:spPr>
          <a:xfrm>
            <a:off x="4654344" y="1862794"/>
            <a:ext cx="533400" cy="307777"/>
          </a:xfrm>
          <a:prstGeom prst="rect">
            <a:avLst/>
          </a:prstGeom>
          <a:noFill/>
        </p:spPr>
        <p:txBody>
          <a:bodyPr wrap="square" rtlCol="0">
            <a:spAutoFit/>
          </a:bodyPr>
          <a:lstStyle/>
          <a:p>
            <a:r>
              <a:rPr lang="en-US" sz="1400" dirty="0" err="1"/>
              <a:t>rst</a:t>
            </a:r>
            <a:endParaRPr lang="en-US" sz="1400" dirty="0"/>
          </a:p>
        </p:txBody>
      </p:sp>
      <p:cxnSp>
        <p:nvCxnSpPr>
          <p:cNvPr id="13" name="Straight Arrow Connector 12"/>
          <p:cNvCxnSpPr/>
          <p:nvPr/>
        </p:nvCxnSpPr>
        <p:spPr>
          <a:xfrm>
            <a:off x="4181680" y="3275354"/>
            <a:ext cx="409379" cy="0"/>
          </a:xfrm>
          <a:prstGeom prst="straightConnector1">
            <a:avLst/>
          </a:prstGeom>
          <a:noFill/>
          <a:ln w="19050" cap="flat" cmpd="sng" algn="ctr">
            <a:solidFill>
              <a:schemeClr val="tx1"/>
            </a:solidFill>
            <a:prstDash val="solid"/>
            <a:tailEnd type="triangle"/>
          </a:ln>
          <a:effectLst/>
        </p:spPr>
      </p:cxnSp>
      <p:cxnSp>
        <p:nvCxnSpPr>
          <p:cNvPr id="15" name="Straight Arrow Connector 14"/>
          <p:cNvCxnSpPr/>
          <p:nvPr/>
        </p:nvCxnSpPr>
        <p:spPr>
          <a:xfrm flipH="1">
            <a:off x="4181679" y="3453020"/>
            <a:ext cx="409380" cy="0"/>
          </a:xfrm>
          <a:prstGeom prst="straightConnector1">
            <a:avLst/>
          </a:prstGeom>
          <a:noFill/>
          <a:ln w="19050" cap="flat" cmpd="sng" algn="ctr">
            <a:solidFill>
              <a:schemeClr val="tx1"/>
            </a:solidFill>
            <a:prstDash val="solid"/>
            <a:tailEnd type="triangle"/>
          </a:ln>
          <a:effectLst/>
        </p:spPr>
      </p:cxnSp>
      <p:sp>
        <p:nvSpPr>
          <p:cNvPr id="17" name="TextBox 16"/>
          <p:cNvSpPr txBox="1"/>
          <p:nvPr/>
        </p:nvSpPr>
        <p:spPr>
          <a:xfrm>
            <a:off x="4646612" y="3182212"/>
            <a:ext cx="982868" cy="307777"/>
          </a:xfrm>
          <a:prstGeom prst="rect">
            <a:avLst/>
          </a:prstGeom>
          <a:noFill/>
        </p:spPr>
        <p:txBody>
          <a:bodyPr wrap="square" rtlCol="0">
            <a:spAutoFit/>
          </a:bodyPr>
          <a:lstStyle/>
          <a:p>
            <a:r>
              <a:rPr lang="en-US" sz="1400" dirty="0"/>
              <a:t>r_slave0</a:t>
            </a:r>
          </a:p>
        </p:txBody>
      </p:sp>
      <p:cxnSp>
        <p:nvCxnSpPr>
          <p:cNvPr id="18" name="Straight Arrow Connector 17"/>
          <p:cNvCxnSpPr/>
          <p:nvPr/>
        </p:nvCxnSpPr>
        <p:spPr>
          <a:xfrm flipH="1">
            <a:off x="4192620" y="3946894"/>
            <a:ext cx="409380" cy="0"/>
          </a:xfrm>
          <a:prstGeom prst="straightConnector1">
            <a:avLst/>
          </a:prstGeom>
          <a:noFill/>
          <a:ln w="19050" cap="flat" cmpd="sng" algn="ctr">
            <a:solidFill>
              <a:schemeClr val="tx1"/>
            </a:solidFill>
            <a:prstDash val="solid"/>
            <a:tailEnd type="triangle"/>
          </a:ln>
          <a:effectLst/>
        </p:spPr>
      </p:cxnSp>
      <p:sp>
        <p:nvSpPr>
          <p:cNvPr id="19" name="TextBox 18"/>
          <p:cNvSpPr txBox="1"/>
          <p:nvPr/>
        </p:nvSpPr>
        <p:spPr>
          <a:xfrm>
            <a:off x="4614849" y="3773390"/>
            <a:ext cx="1177971" cy="307777"/>
          </a:xfrm>
          <a:prstGeom prst="rect">
            <a:avLst/>
          </a:prstGeom>
          <a:noFill/>
        </p:spPr>
        <p:txBody>
          <a:bodyPr wrap="square" rtlCol="0">
            <a:spAutoFit/>
          </a:bodyPr>
          <a:lstStyle/>
          <a:p>
            <a:r>
              <a:rPr lang="en-US" sz="1400" dirty="0" err="1"/>
              <a:t>dma_done</a:t>
            </a:r>
            <a:endParaRPr lang="en-US" sz="1400" dirty="0"/>
          </a:p>
        </p:txBody>
      </p:sp>
      <p:cxnSp>
        <p:nvCxnSpPr>
          <p:cNvPr id="20" name="Straight Arrow Connector 19"/>
          <p:cNvCxnSpPr/>
          <p:nvPr/>
        </p:nvCxnSpPr>
        <p:spPr>
          <a:xfrm>
            <a:off x="4189685" y="2750470"/>
            <a:ext cx="409379" cy="0"/>
          </a:xfrm>
          <a:prstGeom prst="straightConnector1">
            <a:avLst/>
          </a:prstGeom>
          <a:noFill/>
          <a:ln w="19050" cap="flat" cmpd="sng" algn="ctr">
            <a:solidFill>
              <a:schemeClr val="tx1"/>
            </a:solidFill>
            <a:prstDash val="solid"/>
            <a:tailEnd type="triangle"/>
          </a:ln>
          <a:effectLst/>
        </p:spPr>
      </p:cxnSp>
      <p:cxnSp>
        <p:nvCxnSpPr>
          <p:cNvPr id="21" name="Straight Arrow Connector 20"/>
          <p:cNvCxnSpPr/>
          <p:nvPr/>
        </p:nvCxnSpPr>
        <p:spPr>
          <a:xfrm flipH="1">
            <a:off x="4189684" y="2928136"/>
            <a:ext cx="409380" cy="0"/>
          </a:xfrm>
          <a:prstGeom prst="straightConnector1">
            <a:avLst/>
          </a:prstGeom>
          <a:noFill/>
          <a:ln w="19050" cap="flat" cmpd="sng" algn="ctr">
            <a:solidFill>
              <a:schemeClr val="tx1"/>
            </a:solidFill>
            <a:prstDash val="solid"/>
            <a:tailEnd type="triangle"/>
          </a:ln>
          <a:effectLst/>
        </p:spPr>
      </p:cxnSp>
      <p:sp>
        <p:nvSpPr>
          <p:cNvPr id="22" name="TextBox 21"/>
          <p:cNvSpPr txBox="1"/>
          <p:nvPr/>
        </p:nvSpPr>
        <p:spPr>
          <a:xfrm>
            <a:off x="4654344" y="2551213"/>
            <a:ext cx="982868" cy="307777"/>
          </a:xfrm>
          <a:prstGeom prst="rect">
            <a:avLst/>
          </a:prstGeom>
          <a:noFill/>
        </p:spPr>
        <p:txBody>
          <a:bodyPr wrap="square" rtlCol="0">
            <a:spAutoFit/>
          </a:bodyPr>
          <a:lstStyle/>
          <a:p>
            <a:r>
              <a:rPr lang="en-US" sz="1400" dirty="0"/>
              <a:t>w_slave0</a:t>
            </a:r>
          </a:p>
        </p:txBody>
      </p:sp>
      <p:cxnSp>
        <p:nvCxnSpPr>
          <p:cNvPr id="26" name="Straight Arrow Connector 25"/>
          <p:cNvCxnSpPr/>
          <p:nvPr/>
        </p:nvCxnSpPr>
        <p:spPr>
          <a:xfrm>
            <a:off x="4189412" y="2551213"/>
            <a:ext cx="409379" cy="0"/>
          </a:xfrm>
          <a:prstGeom prst="straightConnector1">
            <a:avLst/>
          </a:prstGeom>
          <a:noFill/>
          <a:ln w="19050" cap="flat" cmpd="sng" algn="ctr">
            <a:solidFill>
              <a:schemeClr val="tx1"/>
            </a:solidFill>
            <a:prstDash val="solid"/>
            <a:tailEnd type="triangle"/>
          </a:ln>
          <a:effectLst/>
        </p:spPr>
      </p:cxnSp>
      <p:cxnSp>
        <p:nvCxnSpPr>
          <p:cNvPr id="29" name="Straight Arrow Connector 28"/>
          <p:cNvCxnSpPr/>
          <p:nvPr/>
        </p:nvCxnSpPr>
        <p:spPr>
          <a:xfrm>
            <a:off x="7640109" y="3275354"/>
            <a:ext cx="409379" cy="0"/>
          </a:xfrm>
          <a:prstGeom prst="straightConnector1">
            <a:avLst/>
          </a:prstGeom>
          <a:noFill/>
          <a:ln w="19050" cap="flat" cmpd="sng" algn="ctr">
            <a:solidFill>
              <a:schemeClr val="tx1"/>
            </a:solidFill>
            <a:prstDash val="solid"/>
            <a:tailEnd type="triangle"/>
          </a:ln>
          <a:effectLst/>
        </p:spPr>
      </p:cxnSp>
      <p:cxnSp>
        <p:nvCxnSpPr>
          <p:cNvPr id="30" name="Straight Arrow Connector 29"/>
          <p:cNvCxnSpPr/>
          <p:nvPr/>
        </p:nvCxnSpPr>
        <p:spPr>
          <a:xfrm flipH="1">
            <a:off x="7640108" y="3453020"/>
            <a:ext cx="409380" cy="0"/>
          </a:xfrm>
          <a:prstGeom prst="straightConnector1">
            <a:avLst/>
          </a:prstGeom>
          <a:noFill/>
          <a:ln w="19050" cap="flat" cmpd="sng" algn="ctr">
            <a:solidFill>
              <a:schemeClr val="tx1"/>
            </a:solidFill>
            <a:prstDash val="solid"/>
            <a:tailEnd type="triangle"/>
          </a:ln>
          <a:effectLst/>
        </p:spPr>
      </p:cxnSp>
      <p:cxnSp>
        <p:nvCxnSpPr>
          <p:cNvPr id="31" name="Straight Arrow Connector 30"/>
          <p:cNvCxnSpPr/>
          <p:nvPr/>
        </p:nvCxnSpPr>
        <p:spPr>
          <a:xfrm>
            <a:off x="7648114" y="2750470"/>
            <a:ext cx="409379" cy="0"/>
          </a:xfrm>
          <a:prstGeom prst="straightConnector1">
            <a:avLst/>
          </a:prstGeom>
          <a:noFill/>
          <a:ln w="19050" cap="flat" cmpd="sng" algn="ctr">
            <a:solidFill>
              <a:schemeClr val="tx1"/>
            </a:solidFill>
            <a:prstDash val="solid"/>
            <a:tailEnd type="triangle"/>
          </a:ln>
          <a:effectLst/>
        </p:spPr>
      </p:cxnSp>
      <p:cxnSp>
        <p:nvCxnSpPr>
          <p:cNvPr id="32" name="Straight Arrow Connector 31"/>
          <p:cNvCxnSpPr/>
          <p:nvPr/>
        </p:nvCxnSpPr>
        <p:spPr>
          <a:xfrm flipH="1">
            <a:off x="7648113" y="2928136"/>
            <a:ext cx="409380" cy="0"/>
          </a:xfrm>
          <a:prstGeom prst="straightConnector1">
            <a:avLst/>
          </a:prstGeom>
          <a:noFill/>
          <a:ln w="19050" cap="flat" cmpd="sng" algn="ctr">
            <a:solidFill>
              <a:schemeClr val="tx1"/>
            </a:solidFill>
            <a:prstDash val="solid"/>
            <a:tailEnd type="triangle"/>
          </a:ln>
          <a:effectLst/>
        </p:spPr>
      </p:cxnSp>
      <p:cxnSp>
        <p:nvCxnSpPr>
          <p:cNvPr id="33" name="Straight Arrow Connector 32"/>
          <p:cNvCxnSpPr/>
          <p:nvPr/>
        </p:nvCxnSpPr>
        <p:spPr>
          <a:xfrm>
            <a:off x="7647841" y="2551213"/>
            <a:ext cx="409379" cy="0"/>
          </a:xfrm>
          <a:prstGeom prst="straightConnector1">
            <a:avLst/>
          </a:prstGeom>
          <a:noFill/>
          <a:ln w="19050" cap="flat" cmpd="sng" algn="ctr">
            <a:solidFill>
              <a:schemeClr val="tx1"/>
            </a:solidFill>
            <a:prstDash val="solid"/>
            <a:tailEnd type="triangle"/>
          </a:ln>
          <a:effectLst/>
        </p:spPr>
      </p:cxnSp>
      <p:sp>
        <p:nvSpPr>
          <p:cNvPr id="34" name="TextBox 33"/>
          <p:cNvSpPr txBox="1"/>
          <p:nvPr/>
        </p:nvSpPr>
        <p:spPr>
          <a:xfrm>
            <a:off x="6505114" y="2551213"/>
            <a:ext cx="1066030" cy="307777"/>
          </a:xfrm>
          <a:prstGeom prst="rect">
            <a:avLst/>
          </a:prstGeom>
          <a:noFill/>
        </p:spPr>
        <p:txBody>
          <a:bodyPr wrap="square" rtlCol="0">
            <a:spAutoFit/>
          </a:bodyPr>
          <a:lstStyle/>
          <a:p>
            <a:r>
              <a:rPr lang="en-US" sz="1400" dirty="0"/>
              <a:t>w_master0</a:t>
            </a:r>
          </a:p>
        </p:txBody>
      </p:sp>
      <p:sp>
        <p:nvSpPr>
          <p:cNvPr id="35" name="TextBox 34"/>
          <p:cNvSpPr txBox="1"/>
          <p:nvPr/>
        </p:nvSpPr>
        <p:spPr>
          <a:xfrm>
            <a:off x="6505114" y="3145243"/>
            <a:ext cx="1064699" cy="307777"/>
          </a:xfrm>
          <a:prstGeom prst="rect">
            <a:avLst/>
          </a:prstGeom>
          <a:noFill/>
        </p:spPr>
        <p:txBody>
          <a:bodyPr wrap="square" rtlCol="0">
            <a:spAutoFit/>
          </a:bodyPr>
          <a:lstStyle/>
          <a:p>
            <a:r>
              <a:rPr lang="en-US" sz="1400" dirty="0"/>
              <a:t>r_master0</a:t>
            </a:r>
          </a:p>
        </p:txBody>
      </p:sp>
      <p:sp>
        <p:nvSpPr>
          <p:cNvPr id="36" name="TextBox 35"/>
          <p:cNvSpPr txBox="1"/>
          <p:nvPr/>
        </p:nvSpPr>
        <p:spPr>
          <a:xfrm>
            <a:off x="5056187" y="2869479"/>
            <a:ext cx="1049967" cy="276999"/>
          </a:xfrm>
          <a:prstGeom prst="rect">
            <a:avLst/>
          </a:prstGeom>
          <a:noFill/>
          <a:ln>
            <a:solidFill>
              <a:schemeClr val="tx1"/>
            </a:solidFill>
          </a:ln>
        </p:spPr>
        <p:txBody>
          <a:bodyPr wrap="none" rtlCol="0">
            <a:spAutoFit/>
          </a:bodyPr>
          <a:lstStyle/>
          <a:p>
            <a:r>
              <a:rPr lang="en-US" sz="1200" dirty="0"/>
              <a:t>Control </a:t>
            </a:r>
            <a:r>
              <a:rPr lang="en-US" sz="1200" dirty="0" err="1"/>
              <a:t>Regs</a:t>
            </a:r>
            <a:endParaRPr lang="en-US" sz="1200" dirty="0"/>
          </a:p>
        </p:txBody>
      </p:sp>
      <p:sp>
        <p:nvSpPr>
          <p:cNvPr id="38" name="Rectangle 37"/>
          <p:cNvSpPr/>
          <p:nvPr/>
        </p:nvSpPr>
        <p:spPr>
          <a:xfrm>
            <a:off x="8601817" y="1670091"/>
            <a:ext cx="2923201" cy="2516089"/>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cxnSp>
        <p:nvCxnSpPr>
          <p:cNvPr id="39" name="Straight Arrow Connector 38"/>
          <p:cNvCxnSpPr/>
          <p:nvPr/>
        </p:nvCxnSpPr>
        <p:spPr>
          <a:xfrm>
            <a:off x="8144617" y="1823981"/>
            <a:ext cx="409379" cy="0"/>
          </a:xfrm>
          <a:prstGeom prst="straightConnector1">
            <a:avLst/>
          </a:prstGeom>
          <a:noFill/>
          <a:ln w="19050" cap="flat" cmpd="sng" algn="ctr">
            <a:solidFill>
              <a:schemeClr val="tx1"/>
            </a:solidFill>
            <a:prstDash val="solid"/>
            <a:tailEnd type="triangle"/>
          </a:ln>
          <a:effectLst/>
        </p:spPr>
      </p:cxnSp>
      <p:cxnSp>
        <p:nvCxnSpPr>
          <p:cNvPr id="40" name="Straight Arrow Connector 39"/>
          <p:cNvCxnSpPr/>
          <p:nvPr/>
        </p:nvCxnSpPr>
        <p:spPr>
          <a:xfrm>
            <a:off x="8144617" y="2052581"/>
            <a:ext cx="409379" cy="0"/>
          </a:xfrm>
          <a:prstGeom prst="straightConnector1">
            <a:avLst/>
          </a:prstGeom>
          <a:noFill/>
          <a:ln w="19050" cap="flat" cmpd="sng" algn="ctr">
            <a:solidFill>
              <a:schemeClr val="tx1"/>
            </a:solidFill>
            <a:prstDash val="solid"/>
            <a:tailEnd type="triangle"/>
          </a:ln>
          <a:effectLst/>
        </p:spPr>
      </p:cxnSp>
      <p:sp>
        <p:nvSpPr>
          <p:cNvPr id="41" name="TextBox 40"/>
          <p:cNvSpPr txBox="1"/>
          <p:nvPr/>
        </p:nvSpPr>
        <p:spPr>
          <a:xfrm>
            <a:off x="8601817" y="1670092"/>
            <a:ext cx="533400" cy="307777"/>
          </a:xfrm>
          <a:prstGeom prst="rect">
            <a:avLst/>
          </a:prstGeom>
          <a:noFill/>
        </p:spPr>
        <p:txBody>
          <a:bodyPr wrap="square" rtlCol="0">
            <a:spAutoFit/>
          </a:bodyPr>
          <a:lstStyle/>
          <a:p>
            <a:r>
              <a:rPr lang="en-US" sz="1400" dirty="0" err="1"/>
              <a:t>clk</a:t>
            </a:r>
            <a:endParaRPr lang="en-US" sz="1400" dirty="0"/>
          </a:p>
        </p:txBody>
      </p:sp>
      <p:sp>
        <p:nvSpPr>
          <p:cNvPr id="42" name="TextBox 41"/>
          <p:cNvSpPr txBox="1"/>
          <p:nvPr/>
        </p:nvSpPr>
        <p:spPr>
          <a:xfrm>
            <a:off x="8609549" y="1856485"/>
            <a:ext cx="533400" cy="307777"/>
          </a:xfrm>
          <a:prstGeom prst="rect">
            <a:avLst/>
          </a:prstGeom>
          <a:noFill/>
        </p:spPr>
        <p:txBody>
          <a:bodyPr wrap="square" rtlCol="0">
            <a:spAutoFit/>
          </a:bodyPr>
          <a:lstStyle/>
          <a:p>
            <a:r>
              <a:rPr lang="en-US" sz="1400" dirty="0" err="1"/>
              <a:t>rst</a:t>
            </a:r>
            <a:endParaRPr lang="en-US" sz="1400" dirty="0"/>
          </a:p>
        </p:txBody>
      </p:sp>
      <p:cxnSp>
        <p:nvCxnSpPr>
          <p:cNvPr id="43" name="Straight Arrow Connector 42"/>
          <p:cNvCxnSpPr/>
          <p:nvPr/>
        </p:nvCxnSpPr>
        <p:spPr>
          <a:xfrm>
            <a:off x="8136885" y="3269045"/>
            <a:ext cx="409379" cy="0"/>
          </a:xfrm>
          <a:prstGeom prst="straightConnector1">
            <a:avLst/>
          </a:prstGeom>
          <a:noFill/>
          <a:ln w="19050" cap="flat" cmpd="sng" algn="ctr">
            <a:solidFill>
              <a:schemeClr val="tx1"/>
            </a:solidFill>
            <a:prstDash val="solid"/>
            <a:tailEnd type="triangle"/>
          </a:ln>
          <a:effectLst/>
        </p:spPr>
      </p:cxnSp>
      <p:cxnSp>
        <p:nvCxnSpPr>
          <p:cNvPr id="44" name="Straight Arrow Connector 43"/>
          <p:cNvCxnSpPr/>
          <p:nvPr/>
        </p:nvCxnSpPr>
        <p:spPr>
          <a:xfrm flipH="1">
            <a:off x="8136884" y="3446711"/>
            <a:ext cx="409380" cy="0"/>
          </a:xfrm>
          <a:prstGeom prst="straightConnector1">
            <a:avLst/>
          </a:prstGeom>
          <a:noFill/>
          <a:ln w="19050" cap="flat" cmpd="sng" algn="ctr">
            <a:solidFill>
              <a:schemeClr val="tx1"/>
            </a:solidFill>
            <a:prstDash val="solid"/>
            <a:tailEnd type="triangle"/>
          </a:ln>
          <a:effectLst/>
        </p:spPr>
      </p:cxnSp>
      <p:sp>
        <p:nvSpPr>
          <p:cNvPr id="45" name="TextBox 44"/>
          <p:cNvSpPr txBox="1"/>
          <p:nvPr/>
        </p:nvSpPr>
        <p:spPr>
          <a:xfrm>
            <a:off x="8601817" y="3175903"/>
            <a:ext cx="982868" cy="307777"/>
          </a:xfrm>
          <a:prstGeom prst="rect">
            <a:avLst/>
          </a:prstGeom>
          <a:noFill/>
        </p:spPr>
        <p:txBody>
          <a:bodyPr wrap="square" rtlCol="0">
            <a:spAutoFit/>
          </a:bodyPr>
          <a:lstStyle/>
          <a:p>
            <a:r>
              <a:rPr lang="en-US" sz="1400" dirty="0"/>
              <a:t>r_slave0</a:t>
            </a:r>
          </a:p>
        </p:txBody>
      </p:sp>
      <p:cxnSp>
        <p:nvCxnSpPr>
          <p:cNvPr id="48" name="Straight Arrow Connector 47"/>
          <p:cNvCxnSpPr/>
          <p:nvPr/>
        </p:nvCxnSpPr>
        <p:spPr>
          <a:xfrm>
            <a:off x="8144890" y="2744161"/>
            <a:ext cx="409379" cy="0"/>
          </a:xfrm>
          <a:prstGeom prst="straightConnector1">
            <a:avLst/>
          </a:prstGeom>
          <a:noFill/>
          <a:ln w="19050" cap="flat" cmpd="sng" algn="ctr">
            <a:solidFill>
              <a:schemeClr val="tx1"/>
            </a:solidFill>
            <a:prstDash val="solid"/>
            <a:tailEnd type="triangle"/>
          </a:ln>
          <a:effectLst/>
        </p:spPr>
      </p:cxnSp>
      <p:cxnSp>
        <p:nvCxnSpPr>
          <p:cNvPr id="49" name="Straight Arrow Connector 48"/>
          <p:cNvCxnSpPr/>
          <p:nvPr/>
        </p:nvCxnSpPr>
        <p:spPr>
          <a:xfrm flipH="1">
            <a:off x="8144889" y="2921827"/>
            <a:ext cx="409380" cy="0"/>
          </a:xfrm>
          <a:prstGeom prst="straightConnector1">
            <a:avLst/>
          </a:prstGeom>
          <a:noFill/>
          <a:ln w="19050" cap="flat" cmpd="sng" algn="ctr">
            <a:solidFill>
              <a:schemeClr val="tx1"/>
            </a:solidFill>
            <a:prstDash val="solid"/>
            <a:tailEnd type="triangle"/>
          </a:ln>
          <a:effectLst/>
        </p:spPr>
      </p:cxnSp>
      <p:sp>
        <p:nvSpPr>
          <p:cNvPr id="50" name="TextBox 49"/>
          <p:cNvSpPr txBox="1"/>
          <p:nvPr/>
        </p:nvSpPr>
        <p:spPr>
          <a:xfrm>
            <a:off x="8609549" y="2544904"/>
            <a:ext cx="982868" cy="307777"/>
          </a:xfrm>
          <a:prstGeom prst="rect">
            <a:avLst/>
          </a:prstGeom>
          <a:noFill/>
        </p:spPr>
        <p:txBody>
          <a:bodyPr wrap="square" rtlCol="0">
            <a:spAutoFit/>
          </a:bodyPr>
          <a:lstStyle/>
          <a:p>
            <a:r>
              <a:rPr lang="en-US" sz="1400" dirty="0"/>
              <a:t>w_slave0</a:t>
            </a:r>
          </a:p>
        </p:txBody>
      </p:sp>
      <p:cxnSp>
        <p:nvCxnSpPr>
          <p:cNvPr id="51" name="Straight Arrow Connector 50"/>
          <p:cNvCxnSpPr/>
          <p:nvPr/>
        </p:nvCxnSpPr>
        <p:spPr>
          <a:xfrm>
            <a:off x="8144617" y="2544904"/>
            <a:ext cx="409379" cy="0"/>
          </a:xfrm>
          <a:prstGeom prst="straightConnector1">
            <a:avLst/>
          </a:prstGeom>
          <a:noFill/>
          <a:ln w="19050" cap="flat" cmpd="sng" algn="ctr">
            <a:solidFill>
              <a:schemeClr val="tx1"/>
            </a:solidFill>
            <a:prstDash val="solid"/>
            <a:tailEnd type="triangle"/>
          </a:ln>
          <a:effectLst/>
        </p:spPr>
      </p:cxnSp>
      <p:sp>
        <p:nvSpPr>
          <p:cNvPr id="61" name="Rectangle 60"/>
          <p:cNvSpPr/>
          <p:nvPr/>
        </p:nvSpPr>
        <p:spPr>
          <a:xfrm>
            <a:off x="735743" y="1670091"/>
            <a:ext cx="2923201" cy="2516089"/>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cxnSp>
        <p:nvCxnSpPr>
          <p:cNvPr id="62" name="Straight Arrow Connector 61"/>
          <p:cNvCxnSpPr/>
          <p:nvPr/>
        </p:nvCxnSpPr>
        <p:spPr>
          <a:xfrm>
            <a:off x="278543" y="1823981"/>
            <a:ext cx="409379" cy="0"/>
          </a:xfrm>
          <a:prstGeom prst="straightConnector1">
            <a:avLst/>
          </a:prstGeom>
          <a:noFill/>
          <a:ln w="19050" cap="flat" cmpd="sng" algn="ctr">
            <a:solidFill>
              <a:schemeClr val="tx1"/>
            </a:solidFill>
            <a:prstDash val="solid"/>
            <a:tailEnd type="triangle"/>
          </a:ln>
          <a:effectLst/>
        </p:spPr>
      </p:cxnSp>
      <p:cxnSp>
        <p:nvCxnSpPr>
          <p:cNvPr id="63" name="Straight Arrow Connector 62"/>
          <p:cNvCxnSpPr/>
          <p:nvPr/>
        </p:nvCxnSpPr>
        <p:spPr>
          <a:xfrm>
            <a:off x="278543" y="2052581"/>
            <a:ext cx="409379" cy="0"/>
          </a:xfrm>
          <a:prstGeom prst="straightConnector1">
            <a:avLst/>
          </a:prstGeom>
          <a:noFill/>
          <a:ln w="19050" cap="flat" cmpd="sng" algn="ctr">
            <a:solidFill>
              <a:schemeClr val="tx1"/>
            </a:solidFill>
            <a:prstDash val="solid"/>
            <a:tailEnd type="triangle"/>
          </a:ln>
          <a:effectLst/>
        </p:spPr>
      </p:cxnSp>
      <p:sp>
        <p:nvSpPr>
          <p:cNvPr id="64" name="TextBox 63"/>
          <p:cNvSpPr txBox="1"/>
          <p:nvPr/>
        </p:nvSpPr>
        <p:spPr>
          <a:xfrm>
            <a:off x="735743" y="1670092"/>
            <a:ext cx="533400" cy="307777"/>
          </a:xfrm>
          <a:prstGeom prst="rect">
            <a:avLst/>
          </a:prstGeom>
          <a:noFill/>
        </p:spPr>
        <p:txBody>
          <a:bodyPr wrap="square" rtlCol="0">
            <a:spAutoFit/>
          </a:bodyPr>
          <a:lstStyle/>
          <a:p>
            <a:r>
              <a:rPr lang="en-US" sz="1400" dirty="0" err="1"/>
              <a:t>clk</a:t>
            </a:r>
            <a:endParaRPr lang="en-US" sz="1400" dirty="0"/>
          </a:p>
        </p:txBody>
      </p:sp>
      <p:sp>
        <p:nvSpPr>
          <p:cNvPr id="65" name="TextBox 64"/>
          <p:cNvSpPr txBox="1"/>
          <p:nvPr/>
        </p:nvSpPr>
        <p:spPr>
          <a:xfrm>
            <a:off x="743475" y="1856485"/>
            <a:ext cx="533400" cy="307777"/>
          </a:xfrm>
          <a:prstGeom prst="rect">
            <a:avLst/>
          </a:prstGeom>
          <a:noFill/>
        </p:spPr>
        <p:txBody>
          <a:bodyPr wrap="square" rtlCol="0">
            <a:spAutoFit/>
          </a:bodyPr>
          <a:lstStyle/>
          <a:p>
            <a:r>
              <a:rPr lang="en-US" sz="1400" dirty="0" err="1"/>
              <a:t>rst</a:t>
            </a:r>
            <a:endParaRPr lang="en-US" sz="1400" dirty="0"/>
          </a:p>
        </p:txBody>
      </p:sp>
      <p:cxnSp>
        <p:nvCxnSpPr>
          <p:cNvPr id="75" name="Straight Arrow Connector 74"/>
          <p:cNvCxnSpPr/>
          <p:nvPr/>
        </p:nvCxnSpPr>
        <p:spPr>
          <a:xfrm>
            <a:off x="3729240" y="3269045"/>
            <a:ext cx="409379" cy="0"/>
          </a:xfrm>
          <a:prstGeom prst="straightConnector1">
            <a:avLst/>
          </a:prstGeom>
          <a:noFill/>
          <a:ln w="19050" cap="flat" cmpd="sng" algn="ctr">
            <a:solidFill>
              <a:schemeClr val="tx1"/>
            </a:solidFill>
            <a:prstDash val="solid"/>
            <a:tailEnd type="triangle"/>
          </a:ln>
          <a:effectLst/>
        </p:spPr>
      </p:cxnSp>
      <p:cxnSp>
        <p:nvCxnSpPr>
          <p:cNvPr id="76" name="Straight Arrow Connector 75"/>
          <p:cNvCxnSpPr/>
          <p:nvPr/>
        </p:nvCxnSpPr>
        <p:spPr>
          <a:xfrm flipH="1">
            <a:off x="3729239" y="3446711"/>
            <a:ext cx="409380" cy="0"/>
          </a:xfrm>
          <a:prstGeom prst="straightConnector1">
            <a:avLst/>
          </a:prstGeom>
          <a:noFill/>
          <a:ln w="19050" cap="flat" cmpd="sng" algn="ctr">
            <a:solidFill>
              <a:schemeClr val="tx1"/>
            </a:solidFill>
            <a:prstDash val="solid"/>
            <a:tailEnd type="triangle"/>
          </a:ln>
          <a:effectLst/>
        </p:spPr>
      </p:cxnSp>
      <p:cxnSp>
        <p:nvCxnSpPr>
          <p:cNvPr id="77" name="Straight Arrow Connector 76"/>
          <p:cNvCxnSpPr/>
          <p:nvPr/>
        </p:nvCxnSpPr>
        <p:spPr>
          <a:xfrm>
            <a:off x="3737245" y="2744161"/>
            <a:ext cx="409379" cy="0"/>
          </a:xfrm>
          <a:prstGeom prst="straightConnector1">
            <a:avLst/>
          </a:prstGeom>
          <a:noFill/>
          <a:ln w="19050" cap="flat" cmpd="sng" algn="ctr">
            <a:solidFill>
              <a:schemeClr val="tx1"/>
            </a:solidFill>
            <a:prstDash val="solid"/>
            <a:tailEnd type="triangle"/>
          </a:ln>
          <a:effectLst/>
        </p:spPr>
      </p:cxnSp>
      <p:cxnSp>
        <p:nvCxnSpPr>
          <p:cNvPr id="78" name="Straight Arrow Connector 77"/>
          <p:cNvCxnSpPr/>
          <p:nvPr/>
        </p:nvCxnSpPr>
        <p:spPr>
          <a:xfrm flipH="1">
            <a:off x="3737244" y="2921827"/>
            <a:ext cx="409380" cy="0"/>
          </a:xfrm>
          <a:prstGeom prst="straightConnector1">
            <a:avLst/>
          </a:prstGeom>
          <a:noFill/>
          <a:ln w="19050" cap="flat" cmpd="sng" algn="ctr">
            <a:solidFill>
              <a:schemeClr val="tx1"/>
            </a:solidFill>
            <a:prstDash val="solid"/>
            <a:tailEnd type="triangle"/>
          </a:ln>
          <a:effectLst/>
        </p:spPr>
      </p:cxnSp>
      <p:cxnSp>
        <p:nvCxnSpPr>
          <p:cNvPr id="79" name="Straight Arrow Connector 78"/>
          <p:cNvCxnSpPr/>
          <p:nvPr/>
        </p:nvCxnSpPr>
        <p:spPr>
          <a:xfrm>
            <a:off x="3736972" y="2544904"/>
            <a:ext cx="409379" cy="0"/>
          </a:xfrm>
          <a:prstGeom prst="straightConnector1">
            <a:avLst/>
          </a:prstGeom>
          <a:noFill/>
          <a:ln w="19050" cap="flat" cmpd="sng" algn="ctr">
            <a:solidFill>
              <a:schemeClr val="tx1"/>
            </a:solidFill>
            <a:prstDash val="solid"/>
            <a:tailEnd type="triangle"/>
          </a:ln>
          <a:effectLst/>
        </p:spPr>
      </p:cxnSp>
      <p:sp>
        <p:nvSpPr>
          <p:cNvPr id="80" name="TextBox 79"/>
          <p:cNvSpPr txBox="1"/>
          <p:nvPr/>
        </p:nvSpPr>
        <p:spPr>
          <a:xfrm>
            <a:off x="2594245" y="2544904"/>
            <a:ext cx="1066030" cy="307777"/>
          </a:xfrm>
          <a:prstGeom prst="rect">
            <a:avLst/>
          </a:prstGeom>
          <a:noFill/>
        </p:spPr>
        <p:txBody>
          <a:bodyPr wrap="square" rtlCol="0">
            <a:spAutoFit/>
          </a:bodyPr>
          <a:lstStyle/>
          <a:p>
            <a:r>
              <a:rPr lang="en-US" sz="1400" dirty="0"/>
              <a:t>w_master0</a:t>
            </a:r>
          </a:p>
        </p:txBody>
      </p:sp>
      <p:sp>
        <p:nvSpPr>
          <p:cNvPr id="81" name="TextBox 80"/>
          <p:cNvSpPr txBox="1"/>
          <p:nvPr/>
        </p:nvSpPr>
        <p:spPr>
          <a:xfrm>
            <a:off x="2594245" y="3138934"/>
            <a:ext cx="1064699" cy="307777"/>
          </a:xfrm>
          <a:prstGeom prst="rect">
            <a:avLst/>
          </a:prstGeom>
          <a:noFill/>
        </p:spPr>
        <p:txBody>
          <a:bodyPr wrap="square" rtlCol="0">
            <a:spAutoFit/>
          </a:bodyPr>
          <a:lstStyle/>
          <a:p>
            <a:r>
              <a:rPr lang="en-US" sz="1400" dirty="0"/>
              <a:t>r_master0</a:t>
            </a:r>
          </a:p>
        </p:txBody>
      </p:sp>
      <p:sp>
        <p:nvSpPr>
          <p:cNvPr id="83" name="Curved Down Arrow 82"/>
          <p:cNvSpPr/>
          <p:nvPr/>
        </p:nvSpPr>
        <p:spPr>
          <a:xfrm>
            <a:off x="1928742" y="2428127"/>
            <a:ext cx="533400" cy="288377"/>
          </a:xfrm>
          <a:prstGeom prst="curvedDownArrow">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FFFFFF"/>
              </a:solidFill>
              <a:effectLst/>
              <a:uLnTx/>
              <a:uFillTx/>
              <a:latin typeface="Tahoma"/>
              <a:ea typeface="+mn-ea"/>
              <a:cs typeface="+mn-cs"/>
            </a:endParaRPr>
          </a:p>
        </p:txBody>
      </p:sp>
      <p:cxnSp>
        <p:nvCxnSpPr>
          <p:cNvPr id="84" name="Straight Arrow Connector 83"/>
          <p:cNvCxnSpPr/>
          <p:nvPr/>
        </p:nvCxnSpPr>
        <p:spPr>
          <a:xfrm flipH="1">
            <a:off x="3729239" y="3958767"/>
            <a:ext cx="409380" cy="0"/>
          </a:xfrm>
          <a:prstGeom prst="straightConnector1">
            <a:avLst/>
          </a:prstGeom>
          <a:noFill/>
          <a:ln w="19050" cap="flat" cmpd="sng" algn="ctr">
            <a:solidFill>
              <a:schemeClr val="tx1"/>
            </a:solidFill>
            <a:prstDash val="solid"/>
            <a:tailEnd type="triangle"/>
          </a:ln>
          <a:effectLst/>
        </p:spPr>
      </p:cxnSp>
      <p:sp>
        <p:nvSpPr>
          <p:cNvPr id="85" name="TextBox 84"/>
          <p:cNvSpPr txBox="1"/>
          <p:nvPr/>
        </p:nvSpPr>
        <p:spPr>
          <a:xfrm>
            <a:off x="2590650" y="3732964"/>
            <a:ext cx="1177971" cy="307777"/>
          </a:xfrm>
          <a:prstGeom prst="rect">
            <a:avLst/>
          </a:prstGeom>
          <a:noFill/>
        </p:spPr>
        <p:txBody>
          <a:bodyPr wrap="square" rtlCol="0">
            <a:spAutoFit/>
          </a:bodyPr>
          <a:lstStyle/>
          <a:p>
            <a:r>
              <a:rPr lang="en-US" sz="1400" dirty="0" err="1"/>
              <a:t>dma_done</a:t>
            </a:r>
            <a:endParaRPr lang="en-US" sz="1400" dirty="0"/>
          </a:p>
        </p:txBody>
      </p:sp>
      <p:sp>
        <p:nvSpPr>
          <p:cNvPr id="87" name="TextBox 86"/>
          <p:cNvSpPr txBox="1"/>
          <p:nvPr/>
        </p:nvSpPr>
        <p:spPr>
          <a:xfrm>
            <a:off x="5680000" y="1680886"/>
            <a:ext cx="710451" cy="400110"/>
          </a:xfrm>
          <a:prstGeom prst="rect">
            <a:avLst/>
          </a:prstGeom>
          <a:noFill/>
          <a:ln>
            <a:solidFill>
              <a:schemeClr val="bg1"/>
            </a:solidFill>
          </a:ln>
        </p:spPr>
        <p:txBody>
          <a:bodyPr wrap="none" rtlCol="0">
            <a:spAutoFit/>
          </a:bodyPr>
          <a:lstStyle/>
          <a:p>
            <a:r>
              <a:rPr lang="en-US" sz="2000" dirty="0"/>
              <a:t>DMA</a:t>
            </a:r>
          </a:p>
        </p:txBody>
      </p:sp>
      <p:sp>
        <p:nvSpPr>
          <p:cNvPr id="88" name="Curved Down Arrow 87"/>
          <p:cNvSpPr/>
          <p:nvPr/>
        </p:nvSpPr>
        <p:spPr>
          <a:xfrm>
            <a:off x="5901418" y="2428127"/>
            <a:ext cx="533400" cy="288377"/>
          </a:xfrm>
          <a:prstGeom prst="curvedDownArrow">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FFFFFF"/>
              </a:solidFill>
              <a:effectLst/>
              <a:uLnTx/>
              <a:uFillTx/>
              <a:latin typeface="Tahoma"/>
              <a:ea typeface="+mn-ea"/>
              <a:cs typeface="+mn-cs"/>
            </a:endParaRPr>
          </a:p>
        </p:txBody>
      </p:sp>
      <p:sp>
        <p:nvSpPr>
          <p:cNvPr id="89" name="TextBox 88"/>
          <p:cNvSpPr txBox="1"/>
          <p:nvPr/>
        </p:nvSpPr>
        <p:spPr>
          <a:xfrm>
            <a:off x="1350499" y="1625050"/>
            <a:ext cx="1689886" cy="400110"/>
          </a:xfrm>
          <a:prstGeom prst="rect">
            <a:avLst/>
          </a:prstGeom>
          <a:noFill/>
          <a:ln>
            <a:solidFill>
              <a:schemeClr val="bg1"/>
            </a:solidFill>
          </a:ln>
        </p:spPr>
        <p:txBody>
          <a:bodyPr wrap="none" rtlCol="0">
            <a:spAutoFit/>
          </a:bodyPr>
          <a:lstStyle/>
          <a:p>
            <a:r>
              <a:rPr lang="en-US" sz="2000" dirty="0"/>
              <a:t>CPU Stimulus</a:t>
            </a:r>
          </a:p>
        </p:txBody>
      </p:sp>
      <p:sp>
        <p:nvSpPr>
          <p:cNvPr id="90" name="TextBox 89"/>
          <p:cNvSpPr txBox="1"/>
          <p:nvPr/>
        </p:nvSpPr>
        <p:spPr>
          <a:xfrm>
            <a:off x="9676924" y="1640256"/>
            <a:ext cx="694421" cy="400110"/>
          </a:xfrm>
          <a:prstGeom prst="rect">
            <a:avLst/>
          </a:prstGeom>
          <a:noFill/>
          <a:ln>
            <a:solidFill>
              <a:schemeClr val="bg1"/>
            </a:solidFill>
          </a:ln>
        </p:spPr>
        <p:txBody>
          <a:bodyPr wrap="none" rtlCol="0">
            <a:spAutoFit/>
          </a:bodyPr>
          <a:lstStyle/>
          <a:p>
            <a:r>
              <a:rPr lang="en-US" sz="2000" dirty="0"/>
              <a:t>RAM</a:t>
            </a:r>
          </a:p>
        </p:txBody>
      </p:sp>
      <p:pic>
        <p:nvPicPr>
          <p:cNvPr id="7" name="Picture 6"/>
          <p:cNvPicPr>
            <a:picLocks noChangeAspect="1"/>
          </p:cNvPicPr>
          <p:nvPr/>
        </p:nvPicPr>
        <p:blipFill>
          <a:blip r:embed="rId3"/>
          <a:stretch>
            <a:fillRect/>
          </a:stretch>
        </p:blipFill>
        <p:spPr>
          <a:xfrm>
            <a:off x="4674702" y="4299459"/>
            <a:ext cx="3046108" cy="1809342"/>
          </a:xfrm>
          <a:prstGeom prst="rect">
            <a:avLst/>
          </a:prstGeom>
        </p:spPr>
      </p:pic>
      <p:sp>
        <p:nvSpPr>
          <p:cNvPr id="69" name="Rectangle 68"/>
          <p:cNvSpPr/>
          <p:nvPr/>
        </p:nvSpPr>
        <p:spPr>
          <a:xfrm>
            <a:off x="9684723" y="4751154"/>
            <a:ext cx="339071" cy="303522"/>
          </a:xfrm>
          <a:prstGeom prst="rect">
            <a:avLst/>
          </a:prstGeom>
          <a:solidFill>
            <a:schemeClr val="bg1"/>
          </a:solidFill>
          <a:ln w="19050"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FFFFFF"/>
              </a:solidFill>
              <a:effectLst/>
              <a:uLnTx/>
              <a:uFillTx/>
              <a:latin typeface="Tahoma"/>
              <a:ea typeface="+mn-ea"/>
              <a:cs typeface="+mn-cs"/>
            </a:endParaRPr>
          </a:p>
        </p:txBody>
      </p:sp>
      <p:sp>
        <p:nvSpPr>
          <p:cNvPr id="70" name="TextBox 69"/>
          <p:cNvSpPr txBox="1"/>
          <p:nvPr/>
        </p:nvSpPr>
        <p:spPr>
          <a:xfrm>
            <a:off x="10048332" y="4727526"/>
            <a:ext cx="1476686" cy="261610"/>
          </a:xfrm>
          <a:prstGeom prst="rect">
            <a:avLst/>
          </a:prstGeom>
          <a:noFill/>
        </p:spPr>
        <p:txBody>
          <a:bodyPr wrap="none" rtlCol="0">
            <a:spAutoFit/>
          </a:bodyPr>
          <a:lstStyle/>
          <a:p>
            <a:r>
              <a:rPr lang="en-US" sz="1100" dirty="0"/>
              <a:t>= top level of design</a:t>
            </a:r>
          </a:p>
        </p:txBody>
      </p:sp>
      <p:sp>
        <p:nvSpPr>
          <p:cNvPr id="16" name="Slide Number Placeholder 15">
            <a:extLst>
              <a:ext uri="{FF2B5EF4-FFF2-40B4-BE49-F238E27FC236}">
                <a16:creationId xmlns:a16="http://schemas.microsoft.com/office/drawing/2014/main" xmlns="" id="{720C2A85-240F-B148-A6A8-ADBD62137242}"/>
              </a:ext>
            </a:extLst>
          </p:cNvPr>
          <p:cNvSpPr>
            <a:spLocks noGrp="1"/>
          </p:cNvSpPr>
          <p:nvPr>
            <p:ph type="sldNum" sz="quarter" idx="11"/>
          </p:nvPr>
        </p:nvSpPr>
        <p:spPr/>
        <p:txBody>
          <a:bodyPr/>
          <a:lstStyle/>
          <a:p>
            <a:fld id="{B8EE6C0D-8D49-4EF2-B5AB-91C9339EB8BA}" type="slidenum">
              <a:rPr lang="en-US" smtClean="0"/>
              <a:pPr/>
              <a:t>56</a:t>
            </a:fld>
            <a:endParaRPr lang="en-US" dirty="0"/>
          </a:p>
        </p:txBody>
      </p:sp>
    </p:spTree>
    <p:extLst>
      <p:ext uri="{BB962C8B-B14F-4D97-AF65-F5344CB8AC3E}">
        <p14:creationId xmlns:p14="http://schemas.microsoft.com/office/powerpoint/2010/main" val="65461457"/>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Gather Slave Address Map</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57</a:t>
            </a:fld>
            <a:endParaRPr lang="en-US" dirty="0"/>
          </a:p>
        </p:txBody>
      </p:sp>
      <p:sp>
        <p:nvSpPr>
          <p:cNvPr id="4" name="Content Placeholder 3"/>
          <p:cNvSpPr>
            <a:spLocks noGrp="1"/>
          </p:cNvSpPr>
          <p:nvPr>
            <p:ph sz="half" idx="2"/>
          </p:nvPr>
        </p:nvSpPr>
        <p:spPr>
          <a:xfrm>
            <a:off x="264916" y="1160636"/>
            <a:ext cx="6913349" cy="5035296"/>
          </a:xfrm>
        </p:spPr>
        <p:txBody>
          <a:bodyPr/>
          <a:lstStyle/>
          <a:p>
            <a:endParaRPr lang="en-US" dirty="0"/>
          </a:p>
        </p:txBody>
      </p:sp>
      <p:pic>
        <p:nvPicPr>
          <p:cNvPr id="5" name="Picture 4"/>
          <p:cNvPicPr>
            <a:picLocks noChangeAspect="1"/>
          </p:cNvPicPr>
          <p:nvPr/>
        </p:nvPicPr>
        <p:blipFill>
          <a:blip r:embed="rId2"/>
          <a:stretch>
            <a:fillRect/>
          </a:stretch>
        </p:blipFill>
        <p:spPr>
          <a:xfrm>
            <a:off x="264916" y="1295400"/>
            <a:ext cx="8020050" cy="2905125"/>
          </a:xfrm>
          <a:prstGeom prst="rect">
            <a:avLst/>
          </a:prstGeom>
        </p:spPr>
      </p:pic>
      <p:sp>
        <p:nvSpPr>
          <p:cNvPr id="6" name="TextBox 5"/>
          <p:cNvSpPr txBox="1"/>
          <p:nvPr/>
        </p:nvSpPr>
        <p:spPr>
          <a:xfrm>
            <a:off x="3960812" y="4572000"/>
            <a:ext cx="5622693" cy="707886"/>
          </a:xfrm>
          <a:prstGeom prst="rect">
            <a:avLst/>
          </a:prstGeom>
          <a:noFill/>
        </p:spPr>
        <p:txBody>
          <a:bodyPr wrap="none" rtlCol="0">
            <a:spAutoFit/>
          </a:bodyPr>
          <a:lstStyle/>
          <a:p>
            <a:r>
              <a:rPr lang="en-US" sz="2000" dirty="0" smtClean="0"/>
              <a:t>Note: In previous DMA (example 08*), </a:t>
            </a:r>
            <a:r>
              <a:rPr lang="en-US" sz="2000" dirty="0" err="1" smtClean="0"/>
              <a:t>total_len</a:t>
            </a:r>
            <a:endParaRPr lang="en-US" sz="2000" dirty="0" smtClean="0"/>
          </a:p>
          <a:p>
            <a:r>
              <a:rPr lang="en-US" sz="2000" dirty="0" smtClean="0"/>
              <a:t>was in beats, but now it is a byte length</a:t>
            </a:r>
          </a:p>
        </p:txBody>
      </p:sp>
    </p:spTree>
    <p:extLst>
      <p:ext uri="{BB962C8B-B14F-4D97-AF65-F5344CB8AC3E}">
        <p14:creationId xmlns:p14="http://schemas.microsoft.com/office/powerpoint/2010/main" val="1484835571"/>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Operation</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58</a:t>
            </a:fld>
            <a:endParaRPr lang="en-US" dirty="0"/>
          </a:p>
        </p:txBody>
      </p:sp>
      <p:sp>
        <p:nvSpPr>
          <p:cNvPr id="5" name="Rectangle 4"/>
          <p:cNvSpPr/>
          <p:nvPr/>
        </p:nvSpPr>
        <p:spPr>
          <a:xfrm>
            <a:off x="2966201" y="2294054"/>
            <a:ext cx="914400" cy="2125545"/>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6" name="TextBox 5"/>
          <p:cNvSpPr txBox="1"/>
          <p:nvPr/>
        </p:nvSpPr>
        <p:spPr>
          <a:xfrm>
            <a:off x="2585201" y="1516664"/>
            <a:ext cx="1532022" cy="400110"/>
          </a:xfrm>
          <a:prstGeom prst="rect">
            <a:avLst/>
          </a:prstGeom>
          <a:noFill/>
        </p:spPr>
        <p:txBody>
          <a:bodyPr wrap="none" rtlCol="0">
            <a:spAutoFit/>
          </a:bodyPr>
          <a:lstStyle/>
          <a:p>
            <a:r>
              <a:rPr lang="en-US" sz="2000" dirty="0" smtClean="0"/>
              <a:t>Source data</a:t>
            </a:r>
            <a:endParaRPr lang="en-US" sz="2000" dirty="0"/>
          </a:p>
        </p:txBody>
      </p:sp>
      <p:sp>
        <p:nvSpPr>
          <p:cNvPr id="7" name="Rectangle 6"/>
          <p:cNvSpPr/>
          <p:nvPr/>
        </p:nvSpPr>
        <p:spPr>
          <a:xfrm>
            <a:off x="6323012" y="2286000"/>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8" name="TextBox 7"/>
          <p:cNvSpPr txBox="1"/>
          <p:nvPr/>
        </p:nvSpPr>
        <p:spPr>
          <a:xfrm>
            <a:off x="6075239" y="1523263"/>
            <a:ext cx="1471044" cy="400110"/>
          </a:xfrm>
          <a:prstGeom prst="rect">
            <a:avLst/>
          </a:prstGeom>
          <a:noFill/>
        </p:spPr>
        <p:txBody>
          <a:bodyPr wrap="none" rtlCol="0">
            <a:spAutoFit/>
          </a:bodyPr>
          <a:lstStyle/>
          <a:p>
            <a:r>
              <a:rPr lang="en-US" sz="2000" dirty="0" smtClean="0"/>
              <a:t>Target data</a:t>
            </a:r>
            <a:endParaRPr lang="en-US" sz="2000" dirty="0"/>
          </a:p>
        </p:txBody>
      </p:sp>
      <p:sp>
        <p:nvSpPr>
          <p:cNvPr id="9" name="Rectangle 8"/>
          <p:cNvSpPr/>
          <p:nvPr/>
        </p:nvSpPr>
        <p:spPr>
          <a:xfrm>
            <a:off x="6323012" y="3105827"/>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cxnSp>
        <p:nvCxnSpPr>
          <p:cNvPr id="11" name="Straight Arrow Connector 10"/>
          <p:cNvCxnSpPr/>
          <p:nvPr/>
        </p:nvCxnSpPr>
        <p:spPr>
          <a:xfrm>
            <a:off x="7389812" y="2286000"/>
            <a:ext cx="0" cy="819827"/>
          </a:xfrm>
          <a:prstGeom prst="straightConnector1">
            <a:avLst/>
          </a:prstGeom>
          <a:noFill/>
          <a:ln w="19050" cap="flat" cmpd="sng" algn="ctr">
            <a:solidFill>
              <a:schemeClr val="tx1"/>
            </a:solidFill>
            <a:prstDash val="solid"/>
            <a:tailEnd type="triangle"/>
          </a:ln>
          <a:effectLst/>
        </p:spPr>
      </p:cxnSp>
      <p:cxnSp>
        <p:nvCxnSpPr>
          <p:cNvPr id="13" name="Straight Arrow Connector 12"/>
          <p:cNvCxnSpPr/>
          <p:nvPr/>
        </p:nvCxnSpPr>
        <p:spPr>
          <a:xfrm>
            <a:off x="7546283" y="2286000"/>
            <a:ext cx="0" cy="457200"/>
          </a:xfrm>
          <a:prstGeom prst="straightConnector1">
            <a:avLst/>
          </a:prstGeom>
          <a:noFill/>
          <a:ln w="19050" cap="flat" cmpd="sng" algn="ctr">
            <a:solidFill>
              <a:schemeClr val="tx1"/>
            </a:solidFill>
            <a:prstDash val="solid"/>
            <a:tailEnd type="triangle"/>
          </a:ln>
          <a:effectLst/>
        </p:spPr>
      </p:cxnSp>
      <p:sp>
        <p:nvSpPr>
          <p:cNvPr id="14" name="Rectangular Callout 13"/>
          <p:cNvSpPr/>
          <p:nvPr/>
        </p:nvSpPr>
        <p:spPr>
          <a:xfrm>
            <a:off x="4722812" y="1988587"/>
            <a:ext cx="1295400" cy="304063"/>
          </a:xfrm>
          <a:prstGeom prst="wedgeRectCallout">
            <a:avLst>
              <a:gd name="adj1" fmla="val 81392"/>
              <a:gd name="adj2" fmla="val 5210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Aw_addr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5" name="Rectangular Callout 14"/>
          <p:cNvSpPr/>
          <p:nvPr/>
        </p:nvSpPr>
        <p:spPr>
          <a:xfrm>
            <a:off x="1366001" y="1998047"/>
            <a:ext cx="1295400" cy="304063"/>
          </a:xfrm>
          <a:prstGeom prst="wedgeRectCallout">
            <a:avLst>
              <a:gd name="adj1" fmla="val 81392"/>
              <a:gd name="adj2" fmla="val 46321"/>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Ar_addr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cxnSp>
        <p:nvCxnSpPr>
          <p:cNvPr id="17" name="Straight Arrow Connector 16"/>
          <p:cNvCxnSpPr/>
          <p:nvPr/>
        </p:nvCxnSpPr>
        <p:spPr>
          <a:xfrm>
            <a:off x="2817812" y="2302110"/>
            <a:ext cx="0" cy="2117490"/>
          </a:xfrm>
          <a:prstGeom prst="straightConnector1">
            <a:avLst/>
          </a:prstGeom>
          <a:noFill/>
          <a:ln w="19050" cap="flat" cmpd="sng" algn="ctr">
            <a:solidFill>
              <a:schemeClr val="tx1"/>
            </a:solidFill>
            <a:prstDash val="solid"/>
            <a:tailEnd type="triangle"/>
          </a:ln>
          <a:effectLst/>
        </p:spPr>
      </p:cxnSp>
      <p:sp>
        <p:nvSpPr>
          <p:cNvPr id="18" name="Rectangular Callout 17"/>
          <p:cNvSpPr/>
          <p:nvPr/>
        </p:nvSpPr>
        <p:spPr>
          <a:xfrm>
            <a:off x="1217612" y="3105827"/>
            <a:ext cx="1295400" cy="304063"/>
          </a:xfrm>
          <a:prstGeom prst="wedgeRectCallout">
            <a:avLst>
              <a:gd name="adj1" fmla="val 71890"/>
              <a:gd name="adj2" fmla="val 4053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Total_len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9" name="Rectangular Callout 18"/>
          <p:cNvSpPr/>
          <p:nvPr/>
        </p:nvSpPr>
        <p:spPr>
          <a:xfrm>
            <a:off x="7923212" y="2286000"/>
            <a:ext cx="1295400" cy="304063"/>
          </a:xfrm>
          <a:prstGeom prst="wedgeRectCallout">
            <a:avLst>
              <a:gd name="adj1" fmla="val -76753"/>
              <a:gd name="adj2" fmla="val 2029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Scatter_len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20" name="Rectangular Callout 19"/>
          <p:cNvSpPr/>
          <p:nvPr/>
        </p:nvSpPr>
        <p:spPr>
          <a:xfrm>
            <a:off x="7923212" y="2743200"/>
            <a:ext cx="1295400" cy="304063"/>
          </a:xfrm>
          <a:prstGeom prst="wedgeRectCallout">
            <a:avLst>
              <a:gd name="adj1" fmla="val -91685"/>
              <a:gd name="adj2" fmla="val 2318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Scatter_stride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21" name="Rectangle 20"/>
          <p:cNvSpPr/>
          <p:nvPr/>
        </p:nvSpPr>
        <p:spPr>
          <a:xfrm>
            <a:off x="6323012" y="3921566"/>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22" name="Rectangle 21"/>
          <p:cNvSpPr/>
          <p:nvPr/>
        </p:nvSpPr>
        <p:spPr>
          <a:xfrm>
            <a:off x="6323012" y="4741393"/>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cxnSp>
        <p:nvCxnSpPr>
          <p:cNvPr id="23" name="Straight Arrow Connector 22"/>
          <p:cNvCxnSpPr/>
          <p:nvPr/>
        </p:nvCxnSpPr>
        <p:spPr>
          <a:xfrm>
            <a:off x="7389812" y="3921566"/>
            <a:ext cx="0" cy="819827"/>
          </a:xfrm>
          <a:prstGeom prst="straightConnector1">
            <a:avLst/>
          </a:prstGeom>
          <a:noFill/>
          <a:ln w="19050" cap="flat" cmpd="sng" algn="ctr">
            <a:solidFill>
              <a:schemeClr val="tx1"/>
            </a:solidFill>
            <a:prstDash val="solid"/>
            <a:tailEnd type="triangle"/>
          </a:ln>
          <a:effectLst/>
        </p:spPr>
      </p:cxnSp>
      <p:cxnSp>
        <p:nvCxnSpPr>
          <p:cNvPr id="24" name="Straight Arrow Connector 23"/>
          <p:cNvCxnSpPr/>
          <p:nvPr/>
        </p:nvCxnSpPr>
        <p:spPr>
          <a:xfrm>
            <a:off x="7546283" y="3921566"/>
            <a:ext cx="0" cy="457200"/>
          </a:xfrm>
          <a:prstGeom prst="straightConnector1">
            <a:avLst/>
          </a:prstGeom>
          <a:noFill/>
          <a:ln w="19050" cap="flat" cmpd="sng" algn="ctr">
            <a:solidFill>
              <a:schemeClr val="tx1"/>
            </a:solidFill>
            <a:prstDash val="solid"/>
            <a:tailEnd type="triangle"/>
          </a:ln>
          <a:effectLst/>
        </p:spPr>
      </p:cxnSp>
      <p:cxnSp>
        <p:nvCxnSpPr>
          <p:cNvPr id="29" name="Straight Arrow Connector 28"/>
          <p:cNvCxnSpPr/>
          <p:nvPr/>
        </p:nvCxnSpPr>
        <p:spPr>
          <a:xfrm>
            <a:off x="7389812" y="3101739"/>
            <a:ext cx="0" cy="819827"/>
          </a:xfrm>
          <a:prstGeom prst="straightConnector1">
            <a:avLst/>
          </a:prstGeom>
          <a:noFill/>
          <a:ln w="19050" cap="flat" cmpd="sng" algn="ctr">
            <a:solidFill>
              <a:schemeClr val="tx1"/>
            </a:solidFill>
            <a:prstDash val="solid"/>
            <a:tailEnd type="triangle"/>
          </a:ln>
          <a:effectLst/>
        </p:spPr>
      </p:cxnSp>
      <p:cxnSp>
        <p:nvCxnSpPr>
          <p:cNvPr id="30" name="Straight Arrow Connector 29"/>
          <p:cNvCxnSpPr/>
          <p:nvPr/>
        </p:nvCxnSpPr>
        <p:spPr>
          <a:xfrm>
            <a:off x="7566351" y="3105827"/>
            <a:ext cx="0" cy="457200"/>
          </a:xfrm>
          <a:prstGeom prst="straightConnector1">
            <a:avLst/>
          </a:prstGeom>
          <a:noFill/>
          <a:ln w="19050" cap="flat" cmpd="sng" algn="ctr">
            <a:solidFill>
              <a:schemeClr val="tx1"/>
            </a:solidFill>
            <a:prstDash val="solid"/>
            <a:tailEnd type="triangle"/>
          </a:ln>
          <a:effectLst/>
        </p:spPr>
      </p:cxnSp>
      <p:cxnSp>
        <p:nvCxnSpPr>
          <p:cNvPr id="32" name="Straight Arrow Connector 31"/>
          <p:cNvCxnSpPr/>
          <p:nvPr/>
        </p:nvCxnSpPr>
        <p:spPr>
          <a:xfrm>
            <a:off x="4117223" y="2514600"/>
            <a:ext cx="2053389" cy="0"/>
          </a:xfrm>
          <a:prstGeom prst="straightConnector1">
            <a:avLst/>
          </a:prstGeom>
          <a:noFill/>
          <a:ln w="19050" cap="flat" cmpd="sng" algn="ctr">
            <a:solidFill>
              <a:schemeClr val="tx1"/>
            </a:solidFill>
            <a:prstDash val="solid"/>
            <a:tailEnd type="triangle"/>
          </a:ln>
          <a:effectLst/>
        </p:spPr>
      </p:cxnSp>
      <p:cxnSp>
        <p:nvCxnSpPr>
          <p:cNvPr id="34" name="Straight Arrow Connector 33"/>
          <p:cNvCxnSpPr/>
          <p:nvPr/>
        </p:nvCxnSpPr>
        <p:spPr>
          <a:xfrm>
            <a:off x="4117223" y="2895600"/>
            <a:ext cx="2053389" cy="381000"/>
          </a:xfrm>
          <a:prstGeom prst="straightConnector1">
            <a:avLst/>
          </a:prstGeom>
          <a:noFill/>
          <a:ln w="19050" cap="flat" cmpd="sng" algn="ctr">
            <a:solidFill>
              <a:schemeClr val="tx1"/>
            </a:solidFill>
            <a:prstDash val="solid"/>
            <a:tailEnd type="triangle"/>
          </a:ln>
          <a:effectLst/>
        </p:spPr>
      </p:cxnSp>
      <p:cxnSp>
        <p:nvCxnSpPr>
          <p:cNvPr id="36" name="Straight Arrow Connector 35"/>
          <p:cNvCxnSpPr/>
          <p:nvPr/>
        </p:nvCxnSpPr>
        <p:spPr>
          <a:xfrm>
            <a:off x="4117223" y="3563027"/>
            <a:ext cx="2029251" cy="627973"/>
          </a:xfrm>
          <a:prstGeom prst="straightConnector1">
            <a:avLst/>
          </a:prstGeom>
          <a:noFill/>
          <a:ln w="19050" cap="flat" cmpd="sng" algn="ctr">
            <a:solidFill>
              <a:schemeClr val="tx1"/>
            </a:solidFill>
            <a:prstDash val="solid"/>
            <a:tailEnd type="triangle"/>
          </a:ln>
          <a:effectLst/>
        </p:spPr>
      </p:cxnSp>
      <p:cxnSp>
        <p:nvCxnSpPr>
          <p:cNvPr id="38" name="Straight Arrow Connector 37"/>
          <p:cNvCxnSpPr/>
          <p:nvPr/>
        </p:nvCxnSpPr>
        <p:spPr>
          <a:xfrm>
            <a:off x="4057139" y="4191000"/>
            <a:ext cx="2109403" cy="838200"/>
          </a:xfrm>
          <a:prstGeom prst="straightConnector1">
            <a:avLst/>
          </a:prstGeom>
          <a:noFill/>
          <a:ln w="19050" cap="flat" cmpd="sng" algn="ctr">
            <a:solidFill>
              <a:schemeClr val="tx1"/>
            </a:solidFill>
            <a:prstDash val="solid"/>
            <a:tailEnd type="triangle"/>
          </a:ln>
          <a:effectLst/>
        </p:spPr>
      </p:cxnSp>
      <p:sp>
        <p:nvSpPr>
          <p:cNvPr id="39" name="TextBox 38"/>
          <p:cNvSpPr txBox="1"/>
          <p:nvPr/>
        </p:nvSpPr>
        <p:spPr>
          <a:xfrm>
            <a:off x="1446212" y="5391827"/>
            <a:ext cx="4730334" cy="1015663"/>
          </a:xfrm>
          <a:prstGeom prst="rect">
            <a:avLst/>
          </a:prstGeom>
          <a:noFill/>
        </p:spPr>
        <p:txBody>
          <a:bodyPr wrap="none" rtlCol="0">
            <a:spAutoFit/>
          </a:bodyPr>
          <a:lstStyle/>
          <a:p>
            <a:r>
              <a:rPr lang="en-US" sz="2000" dirty="0" smtClean="0"/>
              <a:t>All addresses are byte addresses</a:t>
            </a:r>
          </a:p>
          <a:p>
            <a:r>
              <a:rPr lang="en-US" sz="2000" dirty="0" smtClean="0"/>
              <a:t>All lengths are byte lengths</a:t>
            </a:r>
          </a:p>
          <a:p>
            <a:r>
              <a:rPr lang="en-US" sz="2000" dirty="0" err="1" smtClean="0"/>
              <a:t>total_len</a:t>
            </a:r>
            <a:r>
              <a:rPr lang="en-US" sz="2000" dirty="0" smtClean="0"/>
              <a:t> = </a:t>
            </a:r>
            <a:r>
              <a:rPr lang="en-US" sz="2000" dirty="0" err="1" smtClean="0"/>
              <a:t>scatter_groups</a:t>
            </a:r>
            <a:r>
              <a:rPr lang="en-US" sz="2000" dirty="0" smtClean="0"/>
              <a:t> * </a:t>
            </a:r>
            <a:r>
              <a:rPr lang="en-US" sz="2000" dirty="0" err="1" smtClean="0"/>
              <a:t>scatter_len</a:t>
            </a:r>
            <a:endParaRPr lang="en-US" sz="2000" dirty="0"/>
          </a:p>
        </p:txBody>
      </p:sp>
      <p:sp>
        <p:nvSpPr>
          <p:cNvPr id="40" name="Right Brace 39"/>
          <p:cNvSpPr/>
          <p:nvPr/>
        </p:nvSpPr>
        <p:spPr>
          <a:xfrm>
            <a:off x="9350885" y="2133600"/>
            <a:ext cx="914400" cy="3250788"/>
          </a:xfrm>
          <a:prstGeom prst="rightBrace">
            <a:avLst/>
          </a:prstGeom>
          <a:noFill/>
          <a:ln w="19050" cap="flat" cmpd="sng" algn="ctr">
            <a:solidFill>
              <a:schemeClr val="tx1"/>
            </a:solidFill>
            <a:prstDash val="solid"/>
            <a:tailEnd type="none"/>
          </a:ln>
          <a:effectLst/>
        </p:spPr>
        <p:txBody>
          <a:bodyPr rtlCol="0" anchor="ctr"/>
          <a:lstStyle/>
          <a:p>
            <a:pPr algn="ctr"/>
            <a:endParaRPr lang="en-US"/>
          </a:p>
        </p:txBody>
      </p:sp>
      <p:sp>
        <p:nvSpPr>
          <p:cNvPr id="41" name="Rectangular Callout 40"/>
          <p:cNvSpPr/>
          <p:nvPr/>
        </p:nvSpPr>
        <p:spPr>
          <a:xfrm>
            <a:off x="10547982" y="3617503"/>
            <a:ext cx="1295400" cy="304063"/>
          </a:xfrm>
          <a:prstGeom prst="wedgeRectCallout">
            <a:avLst>
              <a:gd name="adj1" fmla="val -65893"/>
              <a:gd name="adj2" fmla="val -283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Scatter_groups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271966913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Operation</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59</a:t>
            </a:fld>
            <a:endParaRPr lang="en-US" dirty="0"/>
          </a:p>
        </p:txBody>
      </p:sp>
      <p:sp>
        <p:nvSpPr>
          <p:cNvPr id="5" name="Rectangle 4"/>
          <p:cNvSpPr/>
          <p:nvPr/>
        </p:nvSpPr>
        <p:spPr>
          <a:xfrm>
            <a:off x="2966201" y="2294054"/>
            <a:ext cx="914400" cy="2125545"/>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6" name="TextBox 5"/>
          <p:cNvSpPr txBox="1"/>
          <p:nvPr/>
        </p:nvSpPr>
        <p:spPr>
          <a:xfrm>
            <a:off x="2585201" y="1516664"/>
            <a:ext cx="1471044" cy="400110"/>
          </a:xfrm>
          <a:prstGeom prst="rect">
            <a:avLst/>
          </a:prstGeom>
          <a:noFill/>
        </p:spPr>
        <p:txBody>
          <a:bodyPr wrap="none" rtlCol="0">
            <a:spAutoFit/>
          </a:bodyPr>
          <a:lstStyle/>
          <a:p>
            <a:r>
              <a:rPr lang="en-US" sz="2000" dirty="0" smtClean="0">
                <a:solidFill>
                  <a:srgbClr val="FF0000"/>
                </a:solidFill>
              </a:rPr>
              <a:t>Target data</a:t>
            </a:r>
            <a:endParaRPr lang="en-US" sz="2000" dirty="0">
              <a:solidFill>
                <a:srgbClr val="FF0000"/>
              </a:solidFill>
            </a:endParaRPr>
          </a:p>
        </p:txBody>
      </p:sp>
      <p:sp>
        <p:nvSpPr>
          <p:cNvPr id="7" name="Rectangle 6"/>
          <p:cNvSpPr/>
          <p:nvPr/>
        </p:nvSpPr>
        <p:spPr>
          <a:xfrm>
            <a:off x="6323012" y="2286000"/>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8" name="TextBox 7"/>
          <p:cNvSpPr txBox="1"/>
          <p:nvPr/>
        </p:nvSpPr>
        <p:spPr>
          <a:xfrm>
            <a:off x="6075239" y="1523263"/>
            <a:ext cx="1532022" cy="400110"/>
          </a:xfrm>
          <a:prstGeom prst="rect">
            <a:avLst/>
          </a:prstGeom>
          <a:noFill/>
        </p:spPr>
        <p:txBody>
          <a:bodyPr wrap="none" rtlCol="0">
            <a:spAutoFit/>
          </a:bodyPr>
          <a:lstStyle/>
          <a:p>
            <a:r>
              <a:rPr lang="en-US" sz="2000" dirty="0" smtClean="0">
                <a:solidFill>
                  <a:srgbClr val="FF0000"/>
                </a:solidFill>
              </a:rPr>
              <a:t>Source data</a:t>
            </a:r>
            <a:endParaRPr lang="en-US" sz="2000" dirty="0">
              <a:solidFill>
                <a:srgbClr val="FF0000"/>
              </a:solidFill>
            </a:endParaRPr>
          </a:p>
        </p:txBody>
      </p:sp>
      <p:sp>
        <p:nvSpPr>
          <p:cNvPr id="9" name="Rectangle 8"/>
          <p:cNvSpPr/>
          <p:nvPr/>
        </p:nvSpPr>
        <p:spPr>
          <a:xfrm>
            <a:off x="6323012" y="3105827"/>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cxnSp>
        <p:nvCxnSpPr>
          <p:cNvPr id="11" name="Straight Arrow Connector 10"/>
          <p:cNvCxnSpPr/>
          <p:nvPr/>
        </p:nvCxnSpPr>
        <p:spPr>
          <a:xfrm>
            <a:off x="7389812" y="2286000"/>
            <a:ext cx="0" cy="819827"/>
          </a:xfrm>
          <a:prstGeom prst="straightConnector1">
            <a:avLst/>
          </a:prstGeom>
          <a:noFill/>
          <a:ln w="19050" cap="flat" cmpd="sng" algn="ctr">
            <a:solidFill>
              <a:schemeClr val="tx1"/>
            </a:solidFill>
            <a:prstDash val="solid"/>
            <a:tailEnd type="triangle"/>
          </a:ln>
          <a:effectLst/>
        </p:spPr>
      </p:cxnSp>
      <p:cxnSp>
        <p:nvCxnSpPr>
          <p:cNvPr id="13" name="Straight Arrow Connector 12"/>
          <p:cNvCxnSpPr/>
          <p:nvPr/>
        </p:nvCxnSpPr>
        <p:spPr>
          <a:xfrm>
            <a:off x="7546283" y="2286000"/>
            <a:ext cx="0" cy="457200"/>
          </a:xfrm>
          <a:prstGeom prst="straightConnector1">
            <a:avLst/>
          </a:prstGeom>
          <a:noFill/>
          <a:ln w="19050" cap="flat" cmpd="sng" algn="ctr">
            <a:solidFill>
              <a:schemeClr val="tx1"/>
            </a:solidFill>
            <a:prstDash val="solid"/>
            <a:tailEnd type="triangle"/>
          </a:ln>
          <a:effectLst/>
        </p:spPr>
      </p:cxnSp>
      <p:sp>
        <p:nvSpPr>
          <p:cNvPr id="14" name="Rectangular Callout 13"/>
          <p:cNvSpPr/>
          <p:nvPr/>
        </p:nvSpPr>
        <p:spPr>
          <a:xfrm>
            <a:off x="4722812" y="1988587"/>
            <a:ext cx="1295400" cy="304063"/>
          </a:xfrm>
          <a:prstGeom prst="wedgeRectCallout">
            <a:avLst>
              <a:gd name="adj1" fmla="val 81392"/>
              <a:gd name="adj2" fmla="val 5210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Ar_addr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5" name="Rectangular Callout 14"/>
          <p:cNvSpPr/>
          <p:nvPr/>
        </p:nvSpPr>
        <p:spPr>
          <a:xfrm>
            <a:off x="1366001" y="1998047"/>
            <a:ext cx="1295400" cy="304063"/>
          </a:xfrm>
          <a:prstGeom prst="wedgeRectCallout">
            <a:avLst>
              <a:gd name="adj1" fmla="val 81392"/>
              <a:gd name="adj2" fmla="val 46321"/>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Aw_addr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cxnSp>
        <p:nvCxnSpPr>
          <p:cNvPr id="17" name="Straight Arrow Connector 16"/>
          <p:cNvCxnSpPr/>
          <p:nvPr/>
        </p:nvCxnSpPr>
        <p:spPr>
          <a:xfrm>
            <a:off x="2817812" y="2302110"/>
            <a:ext cx="0" cy="2117490"/>
          </a:xfrm>
          <a:prstGeom prst="straightConnector1">
            <a:avLst/>
          </a:prstGeom>
          <a:noFill/>
          <a:ln w="19050" cap="flat" cmpd="sng" algn="ctr">
            <a:solidFill>
              <a:schemeClr val="tx1"/>
            </a:solidFill>
            <a:prstDash val="solid"/>
            <a:tailEnd type="triangle"/>
          </a:ln>
          <a:effectLst/>
        </p:spPr>
      </p:cxnSp>
      <p:sp>
        <p:nvSpPr>
          <p:cNvPr id="18" name="Rectangular Callout 17"/>
          <p:cNvSpPr/>
          <p:nvPr/>
        </p:nvSpPr>
        <p:spPr>
          <a:xfrm>
            <a:off x="1217612" y="3105827"/>
            <a:ext cx="1295400" cy="304063"/>
          </a:xfrm>
          <a:prstGeom prst="wedgeRectCallout">
            <a:avLst>
              <a:gd name="adj1" fmla="val 71890"/>
              <a:gd name="adj2" fmla="val 4053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Total_len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9" name="Rectangular Callout 18"/>
          <p:cNvSpPr/>
          <p:nvPr/>
        </p:nvSpPr>
        <p:spPr>
          <a:xfrm>
            <a:off x="7923212" y="2286000"/>
            <a:ext cx="1295400" cy="304063"/>
          </a:xfrm>
          <a:prstGeom prst="wedgeRectCallout">
            <a:avLst>
              <a:gd name="adj1" fmla="val -76753"/>
              <a:gd name="adj2" fmla="val 2029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Scatter_len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20" name="Rectangular Callout 19"/>
          <p:cNvSpPr/>
          <p:nvPr/>
        </p:nvSpPr>
        <p:spPr>
          <a:xfrm>
            <a:off x="7923212" y="2743200"/>
            <a:ext cx="1295400" cy="304063"/>
          </a:xfrm>
          <a:prstGeom prst="wedgeRectCallout">
            <a:avLst>
              <a:gd name="adj1" fmla="val -91685"/>
              <a:gd name="adj2" fmla="val 2318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Scatter_stride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21" name="Rectangle 20"/>
          <p:cNvSpPr/>
          <p:nvPr/>
        </p:nvSpPr>
        <p:spPr>
          <a:xfrm>
            <a:off x="6323012" y="3921566"/>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22" name="Rectangle 21"/>
          <p:cNvSpPr/>
          <p:nvPr/>
        </p:nvSpPr>
        <p:spPr>
          <a:xfrm>
            <a:off x="6323012" y="4741393"/>
            <a:ext cx="914400" cy="457200"/>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cxnSp>
        <p:nvCxnSpPr>
          <p:cNvPr id="23" name="Straight Arrow Connector 22"/>
          <p:cNvCxnSpPr/>
          <p:nvPr/>
        </p:nvCxnSpPr>
        <p:spPr>
          <a:xfrm>
            <a:off x="7389812" y="3921566"/>
            <a:ext cx="0" cy="819827"/>
          </a:xfrm>
          <a:prstGeom prst="straightConnector1">
            <a:avLst/>
          </a:prstGeom>
          <a:noFill/>
          <a:ln w="19050" cap="flat" cmpd="sng" algn="ctr">
            <a:solidFill>
              <a:schemeClr val="tx1"/>
            </a:solidFill>
            <a:prstDash val="solid"/>
            <a:tailEnd type="triangle"/>
          </a:ln>
          <a:effectLst/>
        </p:spPr>
      </p:cxnSp>
      <p:cxnSp>
        <p:nvCxnSpPr>
          <p:cNvPr id="24" name="Straight Arrow Connector 23"/>
          <p:cNvCxnSpPr/>
          <p:nvPr/>
        </p:nvCxnSpPr>
        <p:spPr>
          <a:xfrm>
            <a:off x="7546283" y="3921566"/>
            <a:ext cx="0" cy="457200"/>
          </a:xfrm>
          <a:prstGeom prst="straightConnector1">
            <a:avLst/>
          </a:prstGeom>
          <a:noFill/>
          <a:ln w="19050" cap="flat" cmpd="sng" algn="ctr">
            <a:solidFill>
              <a:schemeClr val="tx1"/>
            </a:solidFill>
            <a:prstDash val="solid"/>
            <a:tailEnd type="triangle"/>
          </a:ln>
          <a:effectLst/>
        </p:spPr>
      </p:cxnSp>
      <p:cxnSp>
        <p:nvCxnSpPr>
          <p:cNvPr id="29" name="Straight Arrow Connector 28"/>
          <p:cNvCxnSpPr/>
          <p:nvPr/>
        </p:nvCxnSpPr>
        <p:spPr>
          <a:xfrm>
            <a:off x="7389812" y="3101739"/>
            <a:ext cx="0" cy="819827"/>
          </a:xfrm>
          <a:prstGeom prst="straightConnector1">
            <a:avLst/>
          </a:prstGeom>
          <a:noFill/>
          <a:ln w="19050" cap="flat" cmpd="sng" algn="ctr">
            <a:solidFill>
              <a:schemeClr val="tx1"/>
            </a:solidFill>
            <a:prstDash val="solid"/>
            <a:tailEnd type="triangle"/>
          </a:ln>
          <a:effectLst/>
        </p:spPr>
      </p:cxnSp>
      <p:cxnSp>
        <p:nvCxnSpPr>
          <p:cNvPr id="30" name="Straight Arrow Connector 29"/>
          <p:cNvCxnSpPr/>
          <p:nvPr/>
        </p:nvCxnSpPr>
        <p:spPr>
          <a:xfrm>
            <a:off x="7566351" y="3105827"/>
            <a:ext cx="0" cy="457200"/>
          </a:xfrm>
          <a:prstGeom prst="straightConnector1">
            <a:avLst/>
          </a:prstGeom>
          <a:noFill/>
          <a:ln w="19050" cap="flat" cmpd="sng" algn="ctr">
            <a:solidFill>
              <a:schemeClr val="tx1"/>
            </a:solidFill>
            <a:prstDash val="solid"/>
            <a:tailEnd type="triangle"/>
          </a:ln>
          <a:effectLst/>
        </p:spPr>
      </p:cxnSp>
      <p:sp>
        <p:nvSpPr>
          <p:cNvPr id="39" name="TextBox 38"/>
          <p:cNvSpPr txBox="1"/>
          <p:nvPr/>
        </p:nvSpPr>
        <p:spPr>
          <a:xfrm>
            <a:off x="1446212" y="5391827"/>
            <a:ext cx="4730334" cy="1015663"/>
          </a:xfrm>
          <a:prstGeom prst="rect">
            <a:avLst/>
          </a:prstGeom>
          <a:noFill/>
        </p:spPr>
        <p:txBody>
          <a:bodyPr wrap="none" rtlCol="0">
            <a:spAutoFit/>
          </a:bodyPr>
          <a:lstStyle/>
          <a:p>
            <a:r>
              <a:rPr lang="en-US" sz="2000" dirty="0" smtClean="0"/>
              <a:t>All addresses are byte addresses</a:t>
            </a:r>
          </a:p>
          <a:p>
            <a:r>
              <a:rPr lang="en-US" sz="2000" dirty="0" smtClean="0"/>
              <a:t>All lengths are byte lengths</a:t>
            </a:r>
          </a:p>
          <a:p>
            <a:r>
              <a:rPr lang="en-US" sz="2000" dirty="0" err="1" smtClean="0"/>
              <a:t>total_len</a:t>
            </a:r>
            <a:r>
              <a:rPr lang="en-US" sz="2000" dirty="0" smtClean="0"/>
              <a:t> = </a:t>
            </a:r>
            <a:r>
              <a:rPr lang="en-US" sz="2000" dirty="0" err="1" smtClean="0"/>
              <a:t>scatter_groups</a:t>
            </a:r>
            <a:r>
              <a:rPr lang="en-US" sz="2000" dirty="0" smtClean="0"/>
              <a:t> * </a:t>
            </a:r>
            <a:r>
              <a:rPr lang="en-US" sz="2000" dirty="0" err="1" smtClean="0"/>
              <a:t>scatter_len</a:t>
            </a:r>
            <a:endParaRPr lang="en-US" sz="2000" dirty="0"/>
          </a:p>
        </p:txBody>
      </p:sp>
      <p:sp>
        <p:nvSpPr>
          <p:cNvPr id="40" name="Right Brace 39"/>
          <p:cNvSpPr/>
          <p:nvPr/>
        </p:nvSpPr>
        <p:spPr>
          <a:xfrm>
            <a:off x="9350885" y="2133600"/>
            <a:ext cx="914400" cy="3250788"/>
          </a:xfrm>
          <a:prstGeom prst="rightBrace">
            <a:avLst/>
          </a:prstGeom>
          <a:noFill/>
          <a:ln w="19050" cap="flat" cmpd="sng" algn="ctr">
            <a:solidFill>
              <a:schemeClr val="tx1"/>
            </a:solidFill>
            <a:prstDash val="solid"/>
            <a:tailEnd type="none"/>
          </a:ln>
          <a:effectLst/>
        </p:spPr>
        <p:txBody>
          <a:bodyPr rtlCol="0" anchor="ctr"/>
          <a:lstStyle/>
          <a:p>
            <a:pPr algn="ctr"/>
            <a:endParaRPr lang="en-US"/>
          </a:p>
        </p:txBody>
      </p:sp>
      <p:sp>
        <p:nvSpPr>
          <p:cNvPr id="41" name="Rectangular Callout 40"/>
          <p:cNvSpPr/>
          <p:nvPr/>
        </p:nvSpPr>
        <p:spPr>
          <a:xfrm>
            <a:off x="10547982" y="3617503"/>
            <a:ext cx="1295400" cy="304063"/>
          </a:xfrm>
          <a:prstGeom prst="wedgeRectCallout">
            <a:avLst>
              <a:gd name="adj1" fmla="val -65893"/>
              <a:gd name="adj2" fmla="val -283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Scatter_groups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cxnSp>
        <p:nvCxnSpPr>
          <p:cNvPr id="10" name="Straight Arrow Connector 9"/>
          <p:cNvCxnSpPr/>
          <p:nvPr/>
        </p:nvCxnSpPr>
        <p:spPr>
          <a:xfrm flipH="1">
            <a:off x="4113212" y="2514600"/>
            <a:ext cx="1962027" cy="0"/>
          </a:xfrm>
          <a:prstGeom prst="straightConnector1">
            <a:avLst/>
          </a:prstGeom>
          <a:noFill/>
          <a:ln w="19050" cap="flat" cmpd="sng" algn="ctr">
            <a:solidFill>
              <a:srgbClr val="C00000"/>
            </a:solidFill>
            <a:prstDash val="solid"/>
            <a:tailEnd type="triangle"/>
          </a:ln>
          <a:effectLst/>
        </p:spPr>
      </p:cxnSp>
      <p:cxnSp>
        <p:nvCxnSpPr>
          <p:cNvPr id="33" name="Straight Arrow Connector 32"/>
          <p:cNvCxnSpPr/>
          <p:nvPr/>
        </p:nvCxnSpPr>
        <p:spPr>
          <a:xfrm flipH="1" flipV="1">
            <a:off x="4163298" y="3101739"/>
            <a:ext cx="1911943" cy="174862"/>
          </a:xfrm>
          <a:prstGeom prst="straightConnector1">
            <a:avLst/>
          </a:prstGeom>
          <a:noFill/>
          <a:ln w="19050" cap="flat" cmpd="sng" algn="ctr">
            <a:solidFill>
              <a:srgbClr val="C00000"/>
            </a:solidFill>
            <a:prstDash val="solid"/>
            <a:tailEnd type="triangle"/>
          </a:ln>
          <a:effectLst/>
        </p:spPr>
      </p:cxnSp>
      <p:cxnSp>
        <p:nvCxnSpPr>
          <p:cNvPr id="35" name="Straight Arrow Connector 34"/>
          <p:cNvCxnSpPr/>
          <p:nvPr/>
        </p:nvCxnSpPr>
        <p:spPr>
          <a:xfrm flipH="1" flipV="1">
            <a:off x="4163298" y="3656469"/>
            <a:ext cx="1959311" cy="484878"/>
          </a:xfrm>
          <a:prstGeom prst="straightConnector1">
            <a:avLst/>
          </a:prstGeom>
          <a:noFill/>
          <a:ln w="19050" cap="flat" cmpd="sng" algn="ctr">
            <a:solidFill>
              <a:srgbClr val="C00000"/>
            </a:solidFill>
            <a:prstDash val="solid"/>
            <a:tailEnd type="triangle"/>
          </a:ln>
          <a:effectLst/>
        </p:spPr>
      </p:cxnSp>
      <p:cxnSp>
        <p:nvCxnSpPr>
          <p:cNvPr id="37" name="Straight Arrow Connector 36"/>
          <p:cNvCxnSpPr/>
          <p:nvPr/>
        </p:nvCxnSpPr>
        <p:spPr>
          <a:xfrm flipH="1" flipV="1">
            <a:off x="4163298" y="4158420"/>
            <a:ext cx="1994076" cy="802582"/>
          </a:xfrm>
          <a:prstGeom prst="straightConnector1">
            <a:avLst/>
          </a:prstGeom>
          <a:noFill/>
          <a:ln w="19050" cap="flat" cmpd="sng" algn="ctr">
            <a:solidFill>
              <a:srgbClr val="C00000"/>
            </a:solidFill>
            <a:prstDash val="solid"/>
            <a:tailEnd type="triangle"/>
          </a:ln>
          <a:effectLst/>
        </p:spPr>
      </p:cxnSp>
    </p:spTree>
    <p:extLst>
      <p:ext uri="{BB962C8B-B14F-4D97-AF65-F5344CB8AC3E}">
        <p14:creationId xmlns:p14="http://schemas.microsoft.com/office/powerpoint/2010/main" val="74265961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HLS </a:t>
            </a:r>
            <a:r>
              <a:rPr lang="en-US" sz="2800" dirty="0"/>
              <a:t>sees your SC </a:t>
            </a:r>
            <a:r>
              <a:rPr lang="en-US" sz="2800" dirty="0" smtClean="0"/>
              <a:t>model (continued)</a:t>
            </a:r>
            <a:endParaRPr lang="en-US" sz="2800" dirty="0"/>
          </a:p>
        </p:txBody>
      </p:sp>
      <p:sp>
        <p:nvSpPr>
          <p:cNvPr id="3" name="Content Placeholder 2"/>
          <p:cNvSpPr>
            <a:spLocks noGrp="1"/>
          </p:cNvSpPr>
          <p:nvPr>
            <p:ph idx="1"/>
          </p:nvPr>
        </p:nvSpPr>
        <p:spPr/>
        <p:txBody>
          <a:bodyPr/>
          <a:lstStyle/>
          <a:p>
            <a:r>
              <a:rPr lang="en-US" dirty="0" smtClean="0"/>
              <a:t>Primary </a:t>
            </a:r>
            <a:r>
              <a:rPr lang="en-US" dirty="0"/>
              <a:t>optimizations done by HLS are in construction of the FSM and </a:t>
            </a:r>
            <a:r>
              <a:rPr lang="en-US" dirty="0" err="1"/>
              <a:t>Datapath</a:t>
            </a:r>
            <a:r>
              <a:rPr lang="en-US" dirty="0"/>
              <a:t> (e.g. resource sharing).</a:t>
            </a:r>
          </a:p>
          <a:p>
            <a:r>
              <a:rPr lang="en-US" dirty="0" smtClean="0"/>
              <a:t>Unlike </a:t>
            </a:r>
            <a:r>
              <a:rPr lang="en-US" dirty="0"/>
              <a:t>RTL synthesis, HLS is (usually) allowed to add clock cycles (latency) into design to improve </a:t>
            </a:r>
            <a:r>
              <a:rPr lang="en-US" dirty="0" smtClean="0"/>
              <a:t>QOR</a:t>
            </a:r>
          </a:p>
          <a:p>
            <a:pPr lvl="1"/>
            <a:r>
              <a:rPr lang="en-US" dirty="0" smtClean="0"/>
              <a:t>e.g</a:t>
            </a:r>
            <a:r>
              <a:rPr lang="en-US" dirty="0"/>
              <a:t>. often loops are pipelined to maintain </a:t>
            </a:r>
            <a:r>
              <a:rPr lang="en-US" dirty="0" err="1"/>
              <a:t>thruput</a:t>
            </a:r>
            <a:r>
              <a:rPr lang="en-US" dirty="0"/>
              <a:t> while latency is added by HLS</a:t>
            </a:r>
          </a:p>
          <a:p>
            <a:r>
              <a:rPr lang="en-US" dirty="0" smtClean="0"/>
              <a:t>Properly </a:t>
            </a:r>
            <a:r>
              <a:rPr lang="en-US" dirty="0"/>
              <a:t>constructed models and proper usage of HLS should show no functional differences (aside from latency differences) pre and post HLS</a:t>
            </a:r>
            <a:r>
              <a:rPr lang="en-US" dirty="0" smtClean="0"/>
              <a:t>.</a:t>
            </a:r>
          </a:p>
          <a:p>
            <a:r>
              <a:rPr lang="en-US"/>
              <a:t>For SC HLS, reset behaviors and IO protocols are present in pre-HLS model and synthesized into RTL together with rest of </a:t>
            </a:r>
            <a:r>
              <a:rPr lang="en-US" smtClean="0"/>
              <a:t>model</a:t>
            </a:r>
            <a:endParaRPr lang="en-US"/>
          </a:p>
        </p:txBody>
      </p:sp>
      <p:sp>
        <p:nvSpPr>
          <p:cNvPr id="5" name="Slide Number Placeholder 4"/>
          <p:cNvSpPr>
            <a:spLocks noGrp="1"/>
          </p:cNvSpPr>
          <p:nvPr>
            <p:ph type="sldNum" sz="quarter" idx="11"/>
          </p:nvPr>
        </p:nvSpPr>
        <p:spPr/>
        <p:txBody>
          <a:bodyPr/>
          <a:lstStyle/>
          <a:p>
            <a:fld id="{B8EE6C0D-8D49-4EF2-B5AB-91C9339EB8BA}" type="slidenum">
              <a:rPr lang="en-US" smtClean="0"/>
              <a:pPr/>
              <a:t>6</a:t>
            </a:fld>
            <a:endParaRPr lang="en-US" dirty="0"/>
          </a:p>
        </p:txBody>
      </p:sp>
    </p:spTree>
    <p:extLst>
      <p:ext uri="{BB962C8B-B14F-4D97-AF65-F5344CB8AC3E}">
        <p14:creationId xmlns:p14="http://schemas.microsoft.com/office/powerpoint/2010/main" val="291310375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Operation</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60</a:t>
            </a:fld>
            <a:endParaRPr lang="en-US" dirty="0"/>
          </a:p>
        </p:txBody>
      </p:sp>
      <p:sp>
        <p:nvSpPr>
          <p:cNvPr id="5" name="Rectangle 4"/>
          <p:cNvSpPr/>
          <p:nvPr/>
        </p:nvSpPr>
        <p:spPr>
          <a:xfrm>
            <a:off x="2966201" y="2294054"/>
            <a:ext cx="914400" cy="2125545"/>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sp>
        <p:nvSpPr>
          <p:cNvPr id="6" name="TextBox 5"/>
          <p:cNvSpPr txBox="1"/>
          <p:nvPr/>
        </p:nvSpPr>
        <p:spPr>
          <a:xfrm>
            <a:off x="2585201" y="1516664"/>
            <a:ext cx="1532022" cy="400110"/>
          </a:xfrm>
          <a:prstGeom prst="rect">
            <a:avLst/>
          </a:prstGeom>
          <a:noFill/>
        </p:spPr>
        <p:txBody>
          <a:bodyPr wrap="none" rtlCol="0">
            <a:spAutoFit/>
          </a:bodyPr>
          <a:lstStyle/>
          <a:p>
            <a:r>
              <a:rPr lang="en-US" sz="2000" dirty="0" smtClean="0"/>
              <a:t>Source data</a:t>
            </a:r>
            <a:endParaRPr lang="en-US" sz="2000" dirty="0"/>
          </a:p>
        </p:txBody>
      </p:sp>
      <p:sp>
        <p:nvSpPr>
          <p:cNvPr id="8" name="TextBox 7"/>
          <p:cNvSpPr txBox="1"/>
          <p:nvPr/>
        </p:nvSpPr>
        <p:spPr>
          <a:xfrm>
            <a:off x="6075239" y="1523263"/>
            <a:ext cx="1471044" cy="400110"/>
          </a:xfrm>
          <a:prstGeom prst="rect">
            <a:avLst/>
          </a:prstGeom>
          <a:noFill/>
        </p:spPr>
        <p:txBody>
          <a:bodyPr wrap="none" rtlCol="0">
            <a:spAutoFit/>
          </a:bodyPr>
          <a:lstStyle/>
          <a:p>
            <a:r>
              <a:rPr lang="en-US" sz="2000" dirty="0" smtClean="0"/>
              <a:t>Target data</a:t>
            </a:r>
            <a:endParaRPr lang="en-US" sz="2000" dirty="0"/>
          </a:p>
        </p:txBody>
      </p:sp>
      <p:sp>
        <p:nvSpPr>
          <p:cNvPr id="14" name="Rectangular Callout 13"/>
          <p:cNvSpPr/>
          <p:nvPr/>
        </p:nvSpPr>
        <p:spPr>
          <a:xfrm>
            <a:off x="4722812" y="1988587"/>
            <a:ext cx="1295400" cy="304063"/>
          </a:xfrm>
          <a:prstGeom prst="wedgeRectCallout">
            <a:avLst>
              <a:gd name="adj1" fmla="val 81392"/>
              <a:gd name="adj2" fmla="val 5210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Aw_addr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5" name="Rectangular Callout 14"/>
          <p:cNvSpPr/>
          <p:nvPr/>
        </p:nvSpPr>
        <p:spPr>
          <a:xfrm>
            <a:off x="1366001" y="1998047"/>
            <a:ext cx="1295400" cy="304063"/>
          </a:xfrm>
          <a:prstGeom prst="wedgeRectCallout">
            <a:avLst>
              <a:gd name="adj1" fmla="val 81392"/>
              <a:gd name="adj2" fmla="val 46321"/>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Ar_addr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cxnSp>
        <p:nvCxnSpPr>
          <p:cNvPr id="17" name="Straight Arrow Connector 16"/>
          <p:cNvCxnSpPr/>
          <p:nvPr/>
        </p:nvCxnSpPr>
        <p:spPr>
          <a:xfrm>
            <a:off x="2817812" y="2302110"/>
            <a:ext cx="0" cy="2117490"/>
          </a:xfrm>
          <a:prstGeom prst="straightConnector1">
            <a:avLst/>
          </a:prstGeom>
          <a:noFill/>
          <a:ln w="19050" cap="flat" cmpd="sng" algn="ctr">
            <a:solidFill>
              <a:schemeClr val="tx1"/>
            </a:solidFill>
            <a:prstDash val="solid"/>
            <a:tailEnd type="triangle"/>
          </a:ln>
          <a:effectLst/>
        </p:spPr>
      </p:cxnSp>
      <p:sp>
        <p:nvSpPr>
          <p:cNvPr id="18" name="Rectangular Callout 17"/>
          <p:cNvSpPr/>
          <p:nvPr/>
        </p:nvSpPr>
        <p:spPr>
          <a:xfrm>
            <a:off x="1217612" y="3105827"/>
            <a:ext cx="1295400" cy="304063"/>
          </a:xfrm>
          <a:prstGeom prst="wedgeRectCallout">
            <a:avLst>
              <a:gd name="adj1" fmla="val 71890"/>
              <a:gd name="adj2" fmla="val 4053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Total_len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cxnSp>
        <p:nvCxnSpPr>
          <p:cNvPr id="32" name="Straight Arrow Connector 31"/>
          <p:cNvCxnSpPr/>
          <p:nvPr/>
        </p:nvCxnSpPr>
        <p:spPr>
          <a:xfrm>
            <a:off x="4117223" y="2514600"/>
            <a:ext cx="2053389" cy="0"/>
          </a:xfrm>
          <a:prstGeom prst="straightConnector1">
            <a:avLst/>
          </a:prstGeom>
          <a:noFill/>
          <a:ln w="19050" cap="flat" cmpd="sng" algn="ctr">
            <a:solidFill>
              <a:schemeClr val="tx1"/>
            </a:solidFill>
            <a:prstDash val="solid"/>
            <a:tailEnd type="triangle"/>
          </a:ln>
          <a:effectLst/>
        </p:spPr>
      </p:cxnSp>
      <p:sp>
        <p:nvSpPr>
          <p:cNvPr id="39" name="TextBox 38"/>
          <p:cNvSpPr txBox="1"/>
          <p:nvPr/>
        </p:nvSpPr>
        <p:spPr>
          <a:xfrm>
            <a:off x="1389100" y="5029148"/>
            <a:ext cx="8591070" cy="1015663"/>
          </a:xfrm>
          <a:prstGeom prst="rect">
            <a:avLst/>
          </a:prstGeom>
          <a:noFill/>
        </p:spPr>
        <p:txBody>
          <a:bodyPr wrap="none" rtlCol="0">
            <a:spAutoFit/>
          </a:bodyPr>
          <a:lstStyle/>
          <a:p>
            <a:r>
              <a:rPr lang="en-US" sz="2000" dirty="0" smtClean="0"/>
              <a:t>All addresses are byte addresses</a:t>
            </a:r>
          </a:p>
          <a:p>
            <a:r>
              <a:rPr lang="en-US" sz="2000" dirty="0" smtClean="0"/>
              <a:t>All lengths are byte lengths</a:t>
            </a:r>
          </a:p>
          <a:p>
            <a:r>
              <a:rPr lang="en-US" sz="2000" dirty="0" smtClean="0"/>
              <a:t>For copy operation, </a:t>
            </a:r>
            <a:r>
              <a:rPr lang="en-US" sz="2000" dirty="0" err="1" smtClean="0"/>
              <a:t>scatter_len</a:t>
            </a:r>
            <a:r>
              <a:rPr lang="en-US" sz="2000" dirty="0" smtClean="0"/>
              <a:t>, </a:t>
            </a:r>
            <a:r>
              <a:rPr lang="en-US" sz="2000" dirty="0" err="1" smtClean="0"/>
              <a:t>scatter_stride</a:t>
            </a:r>
            <a:r>
              <a:rPr lang="en-US" sz="2000" dirty="0" smtClean="0"/>
              <a:t>, </a:t>
            </a:r>
            <a:r>
              <a:rPr lang="en-US" sz="2000" dirty="0" err="1" smtClean="0"/>
              <a:t>scatter_groups</a:t>
            </a:r>
            <a:r>
              <a:rPr lang="en-US" sz="2000" dirty="0" smtClean="0"/>
              <a:t> are ignored</a:t>
            </a:r>
            <a:endParaRPr lang="en-US" sz="2000" dirty="0"/>
          </a:p>
        </p:txBody>
      </p:sp>
      <p:sp>
        <p:nvSpPr>
          <p:cNvPr id="31" name="Rectangle 30"/>
          <p:cNvSpPr/>
          <p:nvPr/>
        </p:nvSpPr>
        <p:spPr>
          <a:xfrm>
            <a:off x="6246812" y="2305777"/>
            <a:ext cx="914400" cy="2125545"/>
          </a:xfrm>
          <a:prstGeom prst="rect">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cxnSp>
        <p:nvCxnSpPr>
          <p:cNvPr id="33" name="Straight Arrow Connector 32"/>
          <p:cNvCxnSpPr/>
          <p:nvPr/>
        </p:nvCxnSpPr>
        <p:spPr>
          <a:xfrm>
            <a:off x="7389812" y="2313832"/>
            <a:ext cx="0" cy="2117490"/>
          </a:xfrm>
          <a:prstGeom prst="straightConnector1">
            <a:avLst/>
          </a:prstGeom>
          <a:noFill/>
          <a:ln w="19050" cap="flat" cmpd="sng" algn="ctr">
            <a:solidFill>
              <a:schemeClr val="tx1"/>
            </a:solidFill>
            <a:prstDash val="solid"/>
            <a:tailEnd type="triangle"/>
          </a:ln>
          <a:effectLst/>
        </p:spPr>
      </p:cxnSp>
      <p:sp>
        <p:nvSpPr>
          <p:cNvPr id="35" name="Rectangular Callout 34"/>
          <p:cNvSpPr/>
          <p:nvPr/>
        </p:nvSpPr>
        <p:spPr>
          <a:xfrm>
            <a:off x="7694612" y="3105827"/>
            <a:ext cx="1295400" cy="304063"/>
          </a:xfrm>
          <a:prstGeom prst="wedgeRectCallout">
            <a:avLst>
              <a:gd name="adj1" fmla="val -69286"/>
              <a:gd name="adj2" fmla="val 1162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err="1" smtClean="0">
                <a:solidFill>
                  <a:srgbClr val="FFFFFF"/>
                </a:solidFill>
                <a:latin typeface="Tahoma"/>
                <a:ea typeface="+mn-ea"/>
              </a:rPr>
              <a:t>Total_len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599911589"/>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 </a:t>
            </a:r>
            <a:r>
              <a:rPr lang="en-US" dirty="0" err="1" smtClean="0"/>
              <a:t>Testbench</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61</a:t>
            </a:fld>
            <a:endParaRPr lang="en-US" dirty="0"/>
          </a:p>
        </p:txBody>
      </p:sp>
      <p:pic>
        <p:nvPicPr>
          <p:cNvPr id="6" name="Picture 5"/>
          <p:cNvPicPr>
            <a:picLocks noChangeAspect="1"/>
          </p:cNvPicPr>
          <p:nvPr/>
        </p:nvPicPr>
        <p:blipFill>
          <a:blip r:embed="rId2"/>
          <a:stretch>
            <a:fillRect/>
          </a:stretch>
        </p:blipFill>
        <p:spPr>
          <a:xfrm>
            <a:off x="684212" y="1600200"/>
            <a:ext cx="5114925" cy="1905000"/>
          </a:xfrm>
          <a:prstGeom prst="rect">
            <a:avLst/>
          </a:prstGeom>
        </p:spPr>
      </p:pic>
      <p:sp>
        <p:nvSpPr>
          <p:cNvPr id="7" name="Rectangular Callout 6"/>
          <p:cNvSpPr/>
          <p:nvPr/>
        </p:nvSpPr>
        <p:spPr>
          <a:xfrm>
            <a:off x="4875212" y="1600200"/>
            <a:ext cx="6096000" cy="304063"/>
          </a:xfrm>
          <a:prstGeom prst="wedgeRectCallout">
            <a:avLst>
              <a:gd name="adj1" fmla="val -79418"/>
              <a:gd name="adj2" fmla="val 5250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If true, each iteration is a copy then a copy, else it is a scatter then a gather </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4875212" y="2667000"/>
            <a:ext cx="6096000" cy="304063"/>
          </a:xfrm>
          <a:prstGeom prst="wedgeRectCallout">
            <a:avLst>
              <a:gd name="adj1" fmla="val -73977"/>
              <a:gd name="adj2" fmla="val 4660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Target address for first operation, source address for second operation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121150991"/>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Copy_mode</a:t>
            </a:r>
            <a:r>
              <a:rPr lang="en-US" dirty="0" smtClean="0"/>
              <a:t> = true, </a:t>
            </a:r>
            <a:r>
              <a:rPr lang="en-US" dirty="0" err="1" smtClean="0"/>
              <a:t>test_iterations</a:t>
            </a:r>
            <a:r>
              <a:rPr lang="en-US" dirty="0" smtClean="0"/>
              <a:t> = 1</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62</a:t>
            </a:fld>
            <a:endParaRPr lang="en-US" dirty="0"/>
          </a:p>
        </p:txBody>
      </p:sp>
      <p:pic>
        <p:nvPicPr>
          <p:cNvPr id="5" name="Picture 4"/>
          <p:cNvPicPr>
            <a:picLocks noChangeAspect="1"/>
          </p:cNvPicPr>
          <p:nvPr/>
        </p:nvPicPr>
        <p:blipFill>
          <a:blip r:embed="rId2"/>
          <a:stretch>
            <a:fillRect/>
          </a:stretch>
        </p:blipFill>
        <p:spPr>
          <a:xfrm>
            <a:off x="512064" y="1447800"/>
            <a:ext cx="10971212" cy="4253669"/>
          </a:xfrm>
          <a:prstGeom prst="rect">
            <a:avLst/>
          </a:prstGeom>
        </p:spPr>
      </p:pic>
      <p:sp>
        <p:nvSpPr>
          <p:cNvPr id="6" name="Rectangular Callout 5"/>
          <p:cNvSpPr/>
          <p:nvPr/>
        </p:nvSpPr>
        <p:spPr>
          <a:xfrm>
            <a:off x="5789612" y="4495800"/>
            <a:ext cx="3276600" cy="304063"/>
          </a:xfrm>
          <a:prstGeom prst="wedgeRectCallout">
            <a:avLst>
              <a:gd name="adj1" fmla="val -71362"/>
              <a:gd name="adj2" fmla="val 10301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TB programs </a:t>
            </a:r>
            <a:r>
              <a:rPr lang="en-US" sz="1200" kern="0" dirty="0" err="1" smtClean="0">
                <a:solidFill>
                  <a:srgbClr val="FFFFFF"/>
                </a:solidFill>
                <a:latin typeface="Tahoma"/>
                <a:ea typeface="+mn-ea"/>
              </a:rPr>
              <a:t>dma_slave</a:t>
            </a:r>
            <a:r>
              <a:rPr lang="en-US" sz="1200" kern="0" dirty="0" smtClean="0">
                <a:solidFill>
                  <a:srgbClr val="FFFFFF"/>
                </a:solidFill>
                <a:latin typeface="Tahoma"/>
                <a:ea typeface="+mn-ea"/>
              </a:rPr>
              <a:t> for 2 operations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5408612" y="3417954"/>
            <a:ext cx="3276600" cy="304063"/>
          </a:xfrm>
          <a:prstGeom prst="wedgeRectCallout">
            <a:avLst>
              <a:gd name="adj1" fmla="val -34153"/>
              <a:gd name="adj2" fmla="val 10596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1</a:t>
            </a:r>
            <a:r>
              <a:rPr lang="en-US" sz="1200" kern="0" baseline="30000" dirty="0" smtClean="0">
                <a:solidFill>
                  <a:srgbClr val="FFFFFF"/>
                </a:solidFill>
                <a:latin typeface="Tahoma"/>
                <a:ea typeface="+mn-ea"/>
              </a:rPr>
              <a:t>st</a:t>
            </a:r>
            <a:r>
              <a:rPr lang="en-US" sz="1200" kern="0" dirty="0" smtClean="0">
                <a:solidFill>
                  <a:srgbClr val="FFFFFF"/>
                </a:solidFill>
                <a:latin typeface="Tahoma"/>
                <a:ea typeface="+mn-ea"/>
              </a:rPr>
              <a:t> copy operation write data</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8883743" y="3417953"/>
            <a:ext cx="3276600" cy="304063"/>
          </a:xfrm>
          <a:prstGeom prst="wedgeRectCallout">
            <a:avLst>
              <a:gd name="adj1" fmla="val -34153"/>
              <a:gd name="adj2" fmla="val 10596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2</a:t>
            </a:r>
            <a:r>
              <a:rPr lang="en-US" sz="1200" kern="0" baseline="30000" dirty="0" smtClean="0">
                <a:solidFill>
                  <a:srgbClr val="FFFFFF"/>
                </a:solidFill>
                <a:latin typeface="Tahoma"/>
                <a:ea typeface="+mn-ea"/>
              </a:rPr>
              <a:t>nd</a:t>
            </a:r>
            <a:r>
              <a:rPr lang="en-US" sz="1200" kern="0" dirty="0" smtClean="0">
                <a:solidFill>
                  <a:srgbClr val="FFFFFF"/>
                </a:solidFill>
                <a:latin typeface="Tahoma"/>
                <a:ea typeface="+mn-ea"/>
              </a:rPr>
              <a:t>  copy operation write data</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5408612" y="1430099"/>
            <a:ext cx="3276600" cy="304063"/>
          </a:xfrm>
          <a:prstGeom prst="wedgeRectCallout">
            <a:avLst>
              <a:gd name="adj1" fmla="val -34153"/>
              <a:gd name="adj2" fmla="val 10596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1</a:t>
            </a:r>
            <a:r>
              <a:rPr lang="en-US" sz="1200" kern="0" baseline="30000" dirty="0" smtClean="0">
                <a:solidFill>
                  <a:srgbClr val="FFFFFF"/>
                </a:solidFill>
                <a:latin typeface="Tahoma"/>
                <a:ea typeface="+mn-ea"/>
              </a:rPr>
              <a:t>st</a:t>
            </a:r>
            <a:r>
              <a:rPr lang="en-US" sz="1200" kern="0" dirty="0" smtClean="0">
                <a:solidFill>
                  <a:srgbClr val="FFFFFF"/>
                </a:solidFill>
                <a:latin typeface="Tahoma"/>
                <a:ea typeface="+mn-ea"/>
              </a:rPr>
              <a:t> copy operation read data</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9022580" y="1416283"/>
            <a:ext cx="3015432" cy="304063"/>
          </a:xfrm>
          <a:prstGeom prst="wedgeRectCallout">
            <a:avLst>
              <a:gd name="adj1" fmla="val -34153"/>
              <a:gd name="adj2" fmla="val 10596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2</a:t>
            </a:r>
            <a:r>
              <a:rPr lang="en-US" sz="1200" kern="0" baseline="30000" dirty="0" smtClean="0">
                <a:solidFill>
                  <a:srgbClr val="FFFFFF"/>
                </a:solidFill>
                <a:latin typeface="Tahoma"/>
                <a:ea typeface="+mn-ea"/>
              </a:rPr>
              <a:t>nd</a:t>
            </a:r>
            <a:r>
              <a:rPr lang="en-US" sz="1200" kern="0" dirty="0" smtClean="0">
                <a:solidFill>
                  <a:srgbClr val="FFFFFF"/>
                </a:solidFill>
                <a:latin typeface="Tahoma"/>
                <a:ea typeface="+mn-ea"/>
              </a:rPr>
              <a:t> copy operation read data</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1" name="TextBox 10"/>
          <p:cNvSpPr txBox="1"/>
          <p:nvPr/>
        </p:nvSpPr>
        <p:spPr>
          <a:xfrm>
            <a:off x="1370012" y="5867400"/>
            <a:ext cx="4425635" cy="400110"/>
          </a:xfrm>
          <a:prstGeom prst="rect">
            <a:avLst/>
          </a:prstGeom>
          <a:noFill/>
        </p:spPr>
        <p:txBody>
          <a:bodyPr wrap="none" rtlCol="0">
            <a:spAutoFit/>
          </a:bodyPr>
          <a:lstStyle/>
          <a:p>
            <a:r>
              <a:rPr lang="en-US" sz="2000" dirty="0" smtClean="0"/>
              <a:t>Note: </a:t>
            </a:r>
            <a:r>
              <a:rPr lang="en-US" sz="2000" dirty="0" err="1" smtClean="0"/>
              <a:t>SystemC</a:t>
            </a:r>
            <a:r>
              <a:rPr lang="en-US" sz="2000" dirty="0" smtClean="0"/>
              <a:t> Waveforms, (not RTL)</a:t>
            </a:r>
            <a:endParaRPr lang="en-US" sz="2000" dirty="0"/>
          </a:p>
        </p:txBody>
      </p:sp>
      <p:sp>
        <p:nvSpPr>
          <p:cNvPr id="13" name="Rectangular Callout 12"/>
          <p:cNvSpPr/>
          <p:nvPr/>
        </p:nvSpPr>
        <p:spPr>
          <a:xfrm>
            <a:off x="5736619" y="2583279"/>
            <a:ext cx="3276600" cy="304063"/>
          </a:xfrm>
          <a:prstGeom prst="wedgeRectCallout">
            <a:avLst>
              <a:gd name="adj1" fmla="val -34153"/>
              <a:gd name="adj2" fmla="val 10596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Burst segmentation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4" name="Rectangular Callout 13"/>
          <p:cNvSpPr/>
          <p:nvPr/>
        </p:nvSpPr>
        <p:spPr>
          <a:xfrm>
            <a:off x="9218612" y="2584354"/>
            <a:ext cx="2264664" cy="304063"/>
          </a:xfrm>
          <a:prstGeom prst="wedgeRectCallout">
            <a:avLst>
              <a:gd name="adj1" fmla="val -42361"/>
              <a:gd name="adj2" fmla="val -15348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Last bit generation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5" name="TextBox 14"/>
          <p:cNvSpPr txBox="1"/>
          <p:nvPr/>
        </p:nvSpPr>
        <p:spPr>
          <a:xfrm>
            <a:off x="5865812" y="5936650"/>
            <a:ext cx="5486400" cy="261610"/>
          </a:xfrm>
          <a:prstGeom prst="rect">
            <a:avLst/>
          </a:prstGeom>
          <a:noFill/>
        </p:spPr>
        <p:txBody>
          <a:bodyPr wrap="square" rtlCol="0">
            <a:spAutoFit/>
          </a:bodyPr>
          <a:lstStyle/>
          <a:p>
            <a:r>
              <a:rPr lang="en-US" sz="1100" dirty="0" err="1" smtClean="0">
                <a:solidFill>
                  <a:srgbClr val="FF0000"/>
                </a:solidFill>
              </a:rPr>
              <a:t>Makefile</a:t>
            </a:r>
            <a:r>
              <a:rPr lang="en-US" sz="1100" dirty="0" smtClean="0">
                <a:solidFill>
                  <a:srgbClr val="FF0000"/>
                </a:solidFill>
              </a:rPr>
              <a:t> sets segmentation size to 16 rather than 256</a:t>
            </a:r>
            <a:r>
              <a:rPr lang="en-US" sz="1100" dirty="0">
                <a:solidFill>
                  <a:srgbClr val="FF0000"/>
                </a:solidFill>
              </a:rPr>
              <a:t> </a:t>
            </a:r>
            <a:r>
              <a:rPr lang="en-US" sz="1100" dirty="0" smtClean="0">
                <a:solidFill>
                  <a:srgbClr val="FF0000"/>
                </a:solidFill>
              </a:rPr>
              <a:t>so  easier to see in waveforms</a:t>
            </a:r>
          </a:p>
        </p:txBody>
      </p:sp>
    </p:spTree>
    <p:extLst>
      <p:ext uri="{BB962C8B-B14F-4D97-AF65-F5344CB8AC3E}">
        <p14:creationId xmlns:p14="http://schemas.microsoft.com/office/powerpoint/2010/main" val="1466709520"/>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scenario, but in RTL</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63</a:t>
            </a:fld>
            <a:endParaRPr lang="en-US" dirty="0"/>
          </a:p>
        </p:txBody>
      </p:sp>
      <p:pic>
        <p:nvPicPr>
          <p:cNvPr id="5" name="Picture 4"/>
          <p:cNvPicPr>
            <a:picLocks noChangeAspect="1"/>
          </p:cNvPicPr>
          <p:nvPr/>
        </p:nvPicPr>
        <p:blipFill>
          <a:blip r:embed="rId2"/>
          <a:stretch>
            <a:fillRect/>
          </a:stretch>
        </p:blipFill>
        <p:spPr>
          <a:xfrm>
            <a:off x="1142206" y="1318186"/>
            <a:ext cx="9904412" cy="5122239"/>
          </a:xfrm>
          <a:prstGeom prst="rect">
            <a:avLst/>
          </a:prstGeom>
        </p:spPr>
      </p:pic>
    </p:spTree>
    <p:extLst>
      <p:ext uri="{BB962C8B-B14F-4D97-AF65-F5344CB8AC3E}">
        <p14:creationId xmlns:p14="http://schemas.microsoft.com/office/powerpoint/2010/main" val="1145087662"/>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2064" y="1447800"/>
            <a:ext cx="11189970" cy="4350763"/>
          </a:xfrm>
          <a:prstGeom prst="rect">
            <a:avLst/>
          </a:prstGeom>
        </p:spPr>
      </p:pic>
      <p:sp>
        <p:nvSpPr>
          <p:cNvPr id="2" name="Title 1"/>
          <p:cNvSpPr>
            <a:spLocks noGrp="1"/>
          </p:cNvSpPr>
          <p:nvPr>
            <p:ph type="title"/>
          </p:nvPr>
        </p:nvSpPr>
        <p:spPr/>
        <p:txBody>
          <a:bodyPr/>
          <a:lstStyle/>
          <a:p>
            <a:r>
              <a:rPr lang="en-US" dirty="0" err="1" smtClean="0"/>
              <a:t>Copy_mode</a:t>
            </a:r>
            <a:r>
              <a:rPr lang="en-US" dirty="0" smtClean="0"/>
              <a:t> = false, </a:t>
            </a:r>
            <a:r>
              <a:rPr lang="en-US" dirty="0" err="1" smtClean="0"/>
              <a:t>test_iterations</a:t>
            </a:r>
            <a:r>
              <a:rPr lang="en-US" dirty="0" smtClean="0"/>
              <a:t> = 1</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64</a:t>
            </a:fld>
            <a:endParaRPr lang="en-US" dirty="0"/>
          </a:p>
        </p:txBody>
      </p:sp>
      <p:sp>
        <p:nvSpPr>
          <p:cNvPr id="10" name="Rectangular Callout 9"/>
          <p:cNvSpPr/>
          <p:nvPr/>
        </p:nvSpPr>
        <p:spPr>
          <a:xfrm>
            <a:off x="5561012" y="2667000"/>
            <a:ext cx="3015432" cy="304063"/>
          </a:xfrm>
          <a:prstGeom prst="wedgeRectCallout">
            <a:avLst>
              <a:gd name="adj1" fmla="val -34153"/>
              <a:gd name="adj2" fmla="val 10596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Write addresses are scattered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1" name="TextBox 10"/>
          <p:cNvSpPr txBox="1"/>
          <p:nvPr/>
        </p:nvSpPr>
        <p:spPr>
          <a:xfrm>
            <a:off x="1370012" y="5867400"/>
            <a:ext cx="4425635" cy="400110"/>
          </a:xfrm>
          <a:prstGeom prst="rect">
            <a:avLst/>
          </a:prstGeom>
          <a:noFill/>
        </p:spPr>
        <p:txBody>
          <a:bodyPr wrap="none" rtlCol="0">
            <a:spAutoFit/>
          </a:bodyPr>
          <a:lstStyle/>
          <a:p>
            <a:r>
              <a:rPr lang="en-US" sz="2000" dirty="0" smtClean="0"/>
              <a:t>Note: </a:t>
            </a:r>
            <a:r>
              <a:rPr lang="en-US" sz="2000" dirty="0" err="1" smtClean="0"/>
              <a:t>SystemC</a:t>
            </a:r>
            <a:r>
              <a:rPr lang="en-US" sz="2000" dirty="0" smtClean="0"/>
              <a:t> Waveforms, (not RTL)</a:t>
            </a:r>
            <a:endParaRPr lang="en-US" sz="2000" dirty="0"/>
          </a:p>
        </p:txBody>
      </p:sp>
      <p:sp>
        <p:nvSpPr>
          <p:cNvPr id="15" name="Rectangular Callout 14"/>
          <p:cNvSpPr/>
          <p:nvPr/>
        </p:nvSpPr>
        <p:spPr>
          <a:xfrm>
            <a:off x="8750186" y="2666999"/>
            <a:ext cx="3015432" cy="304063"/>
          </a:xfrm>
          <a:prstGeom prst="wedgeRectCallout">
            <a:avLst>
              <a:gd name="adj1" fmla="val -34153"/>
              <a:gd name="adj2" fmla="val 10596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Write addresses are gathered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7" name="Rectangular Callout 16"/>
          <p:cNvSpPr/>
          <p:nvPr/>
        </p:nvSpPr>
        <p:spPr>
          <a:xfrm>
            <a:off x="5561012" y="1686248"/>
            <a:ext cx="3015432" cy="304063"/>
          </a:xfrm>
          <a:prstGeom prst="wedgeRectCallout">
            <a:avLst>
              <a:gd name="adj1" fmla="val -35028"/>
              <a:gd name="adj2" fmla="val -7331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Read addresses are gathered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8" name="Rectangular Callout 17"/>
          <p:cNvSpPr/>
          <p:nvPr/>
        </p:nvSpPr>
        <p:spPr>
          <a:xfrm>
            <a:off x="8710785" y="1686248"/>
            <a:ext cx="3015432" cy="304063"/>
          </a:xfrm>
          <a:prstGeom prst="wedgeRectCallout">
            <a:avLst>
              <a:gd name="adj1" fmla="val -35028"/>
              <a:gd name="adj2" fmla="val -7331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Read addresses are scattered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2711713977"/>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scenario, but in RTL</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65</a:t>
            </a:fld>
            <a:endParaRPr lang="en-US" dirty="0"/>
          </a:p>
        </p:txBody>
      </p:sp>
      <p:pic>
        <p:nvPicPr>
          <p:cNvPr id="5" name="Picture 4"/>
          <p:cNvPicPr>
            <a:picLocks noChangeAspect="1"/>
          </p:cNvPicPr>
          <p:nvPr/>
        </p:nvPicPr>
        <p:blipFill>
          <a:blip r:embed="rId2"/>
          <a:stretch>
            <a:fillRect/>
          </a:stretch>
        </p:blipFill>
        <p:spPr>
          <a:xfrm>
            <a:off x="1256506" y="1169428"/>
            <a:ext cx="9675812" cy="5179771"/>
          </a:xfrm>
          <a:prstGeom prst="rect">
            <a:avLst/>
          </a:prstGeom>
        </p:spPr>
      </p:pic>
    </p:spTree>
    <p:extLst>
      <p:ext uri="{BB962C8B-B14F-4D97-AF65-F5344CB8AC3E}">
        <p14:creationId xmlns:p14="http://schemas.microsoft.com/office/powerpoint/2010/main" val="3455592821"/>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things simple..</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66</a:t>
            </a:fld>
            <a:endParaRPr lang="en-US" dirty="0"/>
          </a:p>
        </p:txBody>
      </p:sp>
      <p:sp>
        <p:nvSpPr>
          <p:cNvPr id="4" name="Content Placeholder 3"/>
          <p:cNvSpPr>
            <a:spLocks noGrp="1"/>
          </p:cNvSpPr>
          <p:nvPr>
            <p:ph sz="half" idx="2"/>
          </p:nvPr>
        </p:nvSpPr>
        <p:spPr>
          <a:xfrm>
            <a:off x="455612" y="1361657"/>
            <a:ext cx="11506200" cy="5035296"/>
          </a:xfrm>
        </p:spPr>
        <p:txBody>
          <a:bodyPr/>
          <a:lstStyle/>
          <a:p>
            <a:r>
              <a:rPr lang="en-US" sz="1600" dirty="0" smtClean="0"/>
              <a:t>To simplify both the DUT and the TB, the DUT enforces that all addresses and lengths are aligned to bus </a:t>
            </a:r>
            <a:r>
              <a:rPr lang="en-US" sz="1600" dirty="0" err="1" smtClean="0"/>
              <a:t>datawidth</a:t>
            </a:r>
            <a:r>
              <a:rPr lang="en-US" sz="1600" dirty="0" smtClean="0"/>
              <a:t> boundaries</a:t>
            </a:r>
          </a:p>
          <a:p>
            <a:r>
              <a:rPr lang="en-US" sz="1600" dirty="0" smtClean="0"/>
              <a:t>When TB writes to “start” CSR, checks are enforced and a AXI4 error response if returned if there any errors.</a:t>
            </a:r>
            <a:endParaRPr lang="en-US" sz="1600" dirty="0"/>
          </a:p>
        </p:txBody>
      </p:sp>
      <p:pic>
        <p:nvPicPr>
          <p:cNvPr id="5" name="Picture 4"/>
          <p:cNvPicPr>
            <a:picLocks noChangeAspect="1"/>
          </p:cNvPicPr>
          <p:nvPr/>
        </p:nvPicPr>
        <p:blipFill>
          <a:blip r:embed="rId2"/>
          <a:stretch>
            <a:fillRect/>
          </a:stretch>
        </p:blipFill>
        <p:spPr>
          <a:xfrm>
            <a:off x="684212" y="2545922"/>
            <a:ext cx="6666067" cy="3848100"/>
          </a:xfrm>
          <a:prstGeom prst="rect">
            <a:avLst/>
          </a:prstGeom>
        </p:spPr>
      </p:pic>
      <p:sp>
        <p:nvSpPr>
          <p:cNvPr id="6" name="Rectangular Callout 5"/>
          <p:cNvSpPr/>
          <p:nvPr/>
        </p:nvSpPr>
        <p:spPr>
          <a:xfrm>
            <a:off x="5942012" y="2542991"/>
            <a:ext cx="6096000" cy="304063"/>
          </a:xfrm>
          <a:prstGeom prst="wedgeRectCallout">
            <a:avLst>
              <a:gd name="adj1" fmla="val -73216"/>
              <a:gd name="adj2" fmla="val -28465"/>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When TB writes to “start” CSR</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5922839" y="3059874"/>
            <a:ext cx="6096000" cy="304063"/>
          </a:xfrm>
          <a:prstGeom prst="wedgeRectCallout">
            <a:avLst>
              <a:gd name="adj1" fmla="val -68601"/>
              <a:gd name="adj2" fmla="val -5449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Make sure addresses and lengths are aligned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5922839" y="3727274"/>
            <a:ext cx="6096000" cy="304063"/>
          </a:xfrm>
          <a:prstGeom prst="wedgeRectCallout">
            <a:avLst>
              <a:gd name="adj1" fmla="val -61678"/>
              <a:gd name="adj2" fmla="val 3515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Do additional checks if not in COPY mode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5903912" y="5486400"/>
            <a:ext cx="6096000" cy="304063"/>
          </a:xfrm>
          <a:prstGeom prst="wedgeRectCallout">
            <a:avLst>
              <a:gd name="adj1" fmla="val -93553"/>
              <a:gd name="adj2" fmla="val 21153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Send AXI4 error code to TB if any checks fail</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2021928389"/>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4212" y="1295400"/>
            <a:ext cx="4829175" cy="4671522"/>
          </a:xfrm>
          <a:prstGeom prst="rect">
            <a:avLst/>
          </a:prstGeom>
        </p:spPr>
      </p:pic>
      <p:sp>
        <p:nvSpPr>
          <p:cNvPr id="2" name="Title 1"/>
          <p:cNvSpPr>
            <a:spLocks noGrp="1"/>
          </p:cNvSpPr>
          <p:nvPr>
            <p:ph type="title"/>
          </p:nvPr>
        </p:nvSpPr>
        <p:spPr/>
        <p:txBody>
          <a:bodyPr/>
          <a:lstStyle/>
          <a:p>
            <a:r>
              <a:rPr lang="en-US" dirty="0" smtClean="0"/>
              <a:t>COPY implementation in DMA</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67</a:t>
            </a:fld>
            <a:endParaRPr lang="en-US" dirty="0"/>
          </a:p>
        </p:txBody>
      </p:sp>
      <p:sp>
        <p:nvSpPr>
          <p:cNvPr id="6" name="Rectangular Callout 5"/>
          <p:cNvSpPr/>
          <p:nvPr/>
        </p:nvSpPr>
        <p:spPr>
          <a:xfrm>
            <a:off x="5865812" y="2133600"/>
            <a:ext cx="6096000" cy="304063"/>
          </a:xfrm>
          <a:prstGeom prst="wedgeRectCallout">
            <a:avLst>
              <a:gd name="adj1" fmla="val -63985"/>
              <a:gd name="adj2" fmla="val 3225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Convert byte length to beat length (AXI4 beat length encoding)</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5865812" y="1295400"/>
            <a:ext cx="6096000" cy="304063"/>
          </a:xfrm>
          <a:prstGeom prst="wedgeRectCallout">
            <a:avLst>
              <a:gd name="adj1" fmla="val -82302"/>
              <a:gd name="adj2" fmla="val 17801"/>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Pop next DMA command</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5865812" y="2895600"/>
            <a:ext cx="6096000" cy="304063"/>
          </a:xfrm>
          <a:prstGeom prst="wedgeRectCallout">
            <a:avLst>
              <a:gd name="adj1" fmla="val -78408"/>
              <a:gd name="adj2" fmla="val 3225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Push out AR and AW bursts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5864224" y="3962400"/>
            <a:ext cx="6096000" cy="304063"/>
          </a:xfrm>
          <a:prstGeom prst="wedgeRectCallout">
            <a:avLst>
              <a:gd name="adj1" fmla="val -78408"/>
              <a:gd name="adj2" fmla="val 3225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Copy data from R to W</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5864224" y="4504960"/>
            <a:ext cx="6096000" cy="304063"/>
          </a:xfrm>
          <a:prstGeom prst="wedgeRectCallout">
            <a:avLst>
              <a:gd name="adj1" fmla="val -92975"/>
              <a:gd name="adj2" fmla="val -533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We are done when length </a:t>
            </a:r>
            <a:r>
              <a:rPr lang="en-US" sz="1200" b="1" kern="0" dirty="0" smtClean="0">
                <a:solidFill>
                  <a:srgbClr val="FFFFFF"/>
                </a:solidFill>
                <a:latin typeface="Tahoma"/>
                <a:ea typeface="+mn-ea"/>
              </a:rPr>
              <a:t>is currently </a:t>
            </a:r>
            <a:r>
              <a:rPr lang="en-US" sz="1200" kern="0" dirty="0" smtClean="0">
                <a:solidFill>
                  <a:srgbClr val="FFFFFF"/>
                </a:solidFill>
                <a:latin typeface="Tahoma"/>
                <a:ea typeface="+mn-ea"/>
              </a:rPr>
              <a:t>0 (AXI4 beat encoding)</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pic>
        <p:nvPicPr>
          <p:cNvPr id="4" name="Picture 3"/>
          <p:cNvPicPr>
            <a:picLocks noChangeAspect="1"/>
          </p:cNvPicPr>
          <p:nvPr/>
        </p:nvPicPr>
        <p:blipFill>
          <a:blip r:embed="rId3"/>
          <a:stretch>
            <a:fillRect/>
          </a:stretch>
        </p:blipFill>
        <p:spPr>
          <a:xfrm>
            <a:off x="4189412" y="5490425"/>
            <a:ext cx="2192418" cy="1192367"/>
          </a:xfrm>
          <a:prstGeom prst="rect">
            <a:avLst/>
          </a:prstGeom>
        </p:spPr>
      </p:pic>
      <p:sp>
        <p:nvSpPr>
          <p:cNvPr id="11" name="Rectangular Callout 10"/>
          <p:cNvSpPr/>
          <p:nvPr/>
        </p:nvSpPr>
        <p:spPr>
          <a:xfrm>
            <a:off x="5864224" y="5255605"/>
            <a:ext cx="6096000" cy="304063"/>
          </a:xfrm>
          <a:prstGeom prst="wedgeRectCallout">
            <a:avLst>
              <a:gd name="adj1" fmla="val -87638"/>
              <a:gd name="adj2" fmla="val -2440"/>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Pop write response from b channel</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2266241883"/>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implementation in DMA</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68</a:t>
            </a:fld>
            <a:endParaRPr lang="en-US" dirty="0"/>
          </a:p>
        </p:txBody>
      </p:sp>
      <p:pic>
        <p:nvPicPr>
          <p:cNvPr id="5" name="Picture 4"/>
          <p:cNvPicPr>
            <a:picLocks noChangeAspect="1"/>
          </p:cNvPicPr>
          <p:nvPr/>
        </p:nvPicPr>
        <p:blipFill>
          <a:blip r:embed="rId2"/>
          <a:stretch>
            <a:fillRect/>
          </a:stretch>
        </p:blipFill>
        <p:spPr>
          <a:xfrm>
            <a:off x="760412" y="1371600"/>
            <a:ext cx="4633912" cy="4872697"/>
          </a:xfrm>
          <a:prstGeom prst="rect">
            <a:avLst/>
          </a:prstGeom>
        </p:spPr>
      </p:pic>
      <p:sp>
        <p:nvSpPr>
          <p:cNvPr id="6" name="Rectangular Callout 5"/>
          <p:cNvSpPr/>
          <p:nvPr/>
        </p:nvSpPr>
        <p:spPr>
          <a:xfrm>
            <a:off x="5723547" y="1485574"/>
            <a:ext cx="6096000" cy="304063"/>
          </a:xfrm>
          <a:prstGeom prst="wedgeRectCallout">
            <a:avLst>
              <a:gd name="adj1" fmla="val -66870"/>
              <a:gd name="adj2" fmla="val 61175"/>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Convert byte length to beat length (AXI4 beat length encoding)</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5713412" y="2212311"/>
            <a:ext cx="6096000" cy="304063"/>
          </a:xfrm>
          <a:prstGeom prst="wedgeRectCallout">
            <a:avLst>
              <a:gd name="adj1" fmla="val -81293"/>
              <a:gd name="adj2" fmla="val 334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Start the AR burst, but not the AW yet</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5713412" y="2738641"/>
            <a:ext cx="6096000" cy="304063"/>
          </a:xfrm>
          <a:prstGeom prst="wedgeRectCallout">
            <a:avLst>
              <a:gd name="adj1" fmla="val -82158"/>
              <a:gd name="adj2" fmla="val -3135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Start the AW burst for current region in the scatter groups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5713412" y="3962400"/>
            <a:ext cx="6096000" cy="304063"/>
          </a:xfrm>
          <a:prstGeom prst="wedgeRectCallout">
            <a:avLst>
              <a:gd name="adj1" fmla="val -92975"/>
              <a:gd name="adj2" fmla="val -533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We are done when length </a:t>
            </a:r>
            <a:r>
              <a:rPr lang="en-US" sz="1200" b="1" kern="0" dirty="0" smtClean="0">
                <a:solidFill>
                  <a:srgbClr val="FFFFFF"/>
                </a:solidFill>
                <a:latin typeface="Tahoma"/>
                <a:ea typeface="+mn-ea"/>
              </a:rPr>
              <a:t>is currently </a:t>
            </a:r>
            <a:r>
              <a:rPr lang="en-US" sz="1200" kern="0" dirty="0" smtClean="0">
                <a:solidFill>
                  <a:srgbClr val="FFFFFF"/>
                </a:solidFill>
                <a:latin typeface="Tahoma"/>
                <a:ea typeface="+mn-ea"/>
              </a:rPr>
              <a:t>0 (AXI4 beat encoding)</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5714755" y="3415555"/>
            <a:ext cx="6096000" cy="304063"/>
          </a:xfrm>
          <a:prstGeom prst="wedgeRectCallout">
            <a:avLst>
              <a:gd name="adj1" fmla="val -87639"/>
              <a:gd name="adj2" fmla="val 58283"/>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Copy data from R to W</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1" name="Rectangular Callout 10"/>
          <p:cNvSpPr/>
          <p:nvPr/>
        </p:nvSpPr>
        <p:spPr>
          <a:xfrm>
            <a:off x="5713412" y="4357213"/>
            <a:ext cx="6096000" cy="304063"/>
          </a:xfrm>
          <a:prstGeom prst="wedgeRectCallout">
            <a:avLst>
              <a:gd name="adj1" fmla="val -90523"/>
              <a:gd name="adj2" fmla="val 43825"/>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Need to do </a:t>
            </a:r>
            <a:r>
              <a:rPr lang="en-US" sz="1200" kern="0" dirty="0" err="1" smtClean="0">
                <a:solidFill>
                  <a:srgbClr val="FFFFFF"/>
                </a:solidFill>
                <a:latin typeface="Tahoma"/>
                <a:ea typeface="+mn-ea"/>
              </a:rPr>
              <a:t>b.Pop</a:t>
            </a:r>
            <a:r>
              <a:rPr lang="en-US" sz="1200" kern="0" dirty="0" smtClean="0">
                <a:solidFill>
                  <a:srgbClr val="FFFFFF"/>
                </a:solidFill>
                <a:latin typeface="Tahoma"/>
                <a:ea typeface="+mn-ea"/>
              </a:rPr>
              <a:t> for every Push(aw)</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2" name="Rectangular Callout 11"/>
          <p:cNvSpPr/>
          <p:nvPr/>
        </p:nvSpPr>
        <p:spPr>
          <a:xfrm>
            <a:off x="5713412" y="4790599"/>
            <a:ext cx="6096000" cy="304063"/>
          </a:xfrm>
          <a:prstGeom prst="wedgeRectCallout">
            <a:avLst>
              <a:gd name="adj1" fmla="val -76677"/>
              <a:gd name="adj2" fmla="val -4870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Increment </a:t>
            </a:r>
            <a:r>
              <a:rPr lang="en-US" sz="1200" kern="0" dirty="0" err="1" smtClean="0">
                <a:solidFill>
                  <a:srgbClr val="FFFFFF"/>
                </a:solidFill>
                <a:latin typeface="Tahoma"/>
                <a:ea typeface="+mn-ea"/>
              </a:rPr>
              <a:t>aw.addr</a:t>
            </a:r>
            <a:r>
              <a:rPr lang="en-US" sz="1200" kern="0" dirty="0" smtClean="0">
                <a:solidFill>
                  <a:srgbClr val="FFFFFF"/>
                </a:solidFill>
                <a:latin typeface="Tahoma"/>
                <a:ea typeface="+mn-ea"/>
              </a:rPr>
              <a:t> for next scatter group region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3" name="Rectangular Callout 12"/>
          <p:cNvSpPr/>
          <p:nvPr/>
        </p:nvSpPr>
        <p:spPr>
          <a:xfrm>
            <a:off x="5723547" y="1859872"/>
            <a:ext cx="6096000" cy="304063"/>
          </a:xfrm>
          <a:prstGeom prst="wedgeRectCallout">
            <a:avLst>
              <a:gd name="adj1" fmla="val -67302"/>
              <a:gd name="adj2" fmla="val 451"/>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err="1" smtClean="0">
                <a:solidFill>
                  <a:srgbClr val="FFFFFF"/>
                </a:solidFill>
                <a:latin typeface="Tahoma"/>
                <a:ea typeface="+mn-ea"/>
              </a:rPr>
              <a:t>aw.ex_len</a:t>
            </a:r>
            <a:r>
              <a:rPr lang="en-US" sz="1200" kern="0" noProof="0" dirty="0" smtClean="0">
                <a:solidFill>
                  <a:srgbClr val="FFFFFF"/>
                </a:solidFill>
                <a:latin typeface="Tahoma"/>
                <a:ea typeface="+mn-ea"/>
              </a:rPr>
              <a:t> is computed based on </a:t>
            </a:r>
            <a:r>
              <a:rPr lang="en-US" sz="1200" kern="0" noProof="0" dirty="0" err="1" smtClean="0">
                <a:solidFill>
                  <a:srgbClr val="FFFFFF"/>
                </a:solidFill>
                <a:latin typeface="Tahoma"/>
                <a:ea typeface="+mn-ea"/>
              </a:rPr>
              <a:t>scatter_len</a:t>
            </a:r>
            <a:r>
              <a:rPr lang="en-US" sz="1200" kern="0" noProof="0" dirty="0" smtClean="0">
                <a:solidFill>
                  <a:srgbClr val="FFFFFF"/>
                </a:solidFill>
                <a:latin typeface="Tahoma"/>
                <a:ea typeface="+mn-ea"/>
              </a:rPr>
              <a:t>, not </a:t>
            </a:r>
            <a:r>
              <a:rPr lang="en-US" sz="1200" kern="0" noProof="0" dirty="0" err="1" smtClean="0">
                <a:solidFill>
                  <a:srgbClr val="FFFFFF"/>
                </a:solidFill>
                <a:latin typeface="Tahoma"/>
                <a:ea typeface="+mn-ea"/>
              </a:rPr>
              <a:t>total_len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pic>
        <p:nvPicPr>
          <p:cNvPr id="4" name="Picture 3"/>
          <p:cNvPicPr>
            <a:picLocks noChangeAspect="1"/>
          </p:cNvPicPr>
          <p:nvPr/>
        </p:nvPicPr>
        <p:blipFill>
          <a:blip r:embed="rId3"/>
          <a:stretch>
            <a:fillRect/>
          </a:stretch>
        </p:blipFill>
        <p:spPr>
          <a:xfrm>
            <a:off x="3579812" y="5486031"/>
            <a:ext cx="2610523" cy="1419758"/>
          </a:xfrm>
          <a:prstGeom prst="rect">
            <a:avLst/>
          </a:prstGeom>
        </p:spPr>
      </p:pic>
      <p:sp>
        <p:nvSpPr>
          <p:cNvPr id="14" name="Rectangular Callout 13"/>
          <p:cNvSpPr/>
          <p:nvPr/>
        </p:nvSpPr>
        <p:spPr>
          <a:xfrm>
            <a:off x="5713412" y="5334000"/>
            <a:ext cx="6096000" cy="304063"/>
          </a:xfrm>
          <a:prstGeom prst="wedgeRectCallout">
            <a:avLst>
              <a:gd name="adj1" fmla="val -87494"/>
              <a:gd name="adj2" fmla="val -4292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We are done when the remaining </a:t>
            </a:r>
            <a:r>
              <a:rPr lang="en-US" sz="1200" kern="0" dirty="0" err="1" smtClean="0">
                <a:solidFill>
                  <a:srgbClr val="FFFFFF"/>
                </a:solidFill>
                <a:latin typeface="Tahoma"/>
                <a:ea typeface="+mn-ea"/>
              </a:rPr>
              <a:t>total_len</a:t>
            </a:r>
            <a:r>
              <a:rPr lang="en-US" sz="1200" kern="0" dirty="0" smtClean="0">
                <a:solidFill>
                  <a:srgbClr val="FFFFFF"/>
                </a:solidFill>
                <a:latin typeface="Tahoma"/>
                <a:ea typeface="+mn-ea"/>
              </a:rPr>
              <a:t> is zero</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170404716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#1 - GATHER implementation in DMA</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69</a:t>
            </a:fld>
            <a:endParaRPr lang="en-US" dirty="0"/>
          </a:p>
        </p:txBody>
      </p:sp>
      <p:sp>
        <p:nvSpPr>
          <p:cNvPr id="4" name="Content Placeholder 3"/>
          <p:cNvSpPr>
            <a:spLocks noGrp="1"/>
          </p:cNvSpPr>
          <p:nvPr>
            <p:ph sz="half" idx="2"/>
          </p:nvPr>
        </p:nvSpPr>
        <p:spPr>
          <a:xfrm>
            <a:off x="455612" y="1295400"/>
            <a:ext cx="10515600" cy="5035296"/>
          </a:xfrm>
        </p:spPr>
        <p:txBody>
          <a:bodyPr/>
          <a:lstStyle/>
          <a:p>
            <a:r>
              <a:rPr lang="en-US" dirty="0" smtClean="0"/>
              <a:t>Steps:</a:t>
            </a:r>
          </a:p>
          <a:p>
            <a:pPr marL="836612" lvl="1" indent="-457200">
              <a:buFont typeface="+mj-lt"/>
              <a:buAutoNum type="arabicPeriod"/>
            </a:pPr>
            <a:r>
              <a:rPr lang="en-US" dirty="0" smtClean="0"/>
              <a:t>Edit testbench.cpp and change </a:t>
            </a:r>
            <a:r>
              <a:rPr lang="en-US" dirty="0" err="1" smtClean="0"/>
              <a:t>copy_mode</a:t>
            </a:r>
            <a:r>
              <a:rPr lang="en-US" dirty="0" smtClean="0"/>
              <a:t> to be false</a:t>
            </a:r>
          </a:p>
          <a:p>
            <a:pPr marL="836612" lvl="1" indent="-457200">
              <a:buFont typeface="+mj-lt"/>
              <a:buAutoNum type="arabicPeriod"/>
            </a:pPr>
            <a:r>
              <a:rPr lang="en-US" dirty="0" smtClean="0"/>
              <a:t>Edit </a:t>
            </a:r>
            <a:r>
              <a:rPr lang="en-US" dirty="0" err="1" smtClean="0"/>
              <a:t>scatter_gather.h</a:t>
            </a:r>
            <a:r>
              <a:rPr lang="en-US" dirty="0" smtClean="0"/>
              <a:t> and write the code for GATHER</a:t>
            </a:r>
          </a:p>
          <a:p>
            <a:pPr lvl="2"/>
            <a:r>
              <a:rPr lang="en-US" dirty="0" smtClean="0"/>
              <a:t>This is strictly confined to the GATHER branch of the case statement.</a:t>
            </a:r>
          </a:p>
          <a:p>
            <a:pPr lvl="2"/>
            <a:r>
              <a:rPr lang="en-US" dirty="0" smtClean="0"/>
              <a:t>If you are stuck for more than 15 minutes, ask for help.</a:t>
            </a:r>
          </a:p>
          <a:p>
            <a:pPr marL="836612" lvl="1" indent="-457200">
              <a:buFont typeface="+mj-lt"/>
              <a:buAutoNum type="arabicPeriod"/>
            </a:pPr>
            <a:r>
              <a:rPr lang="en-US" dirty="0" smtClean="0"/>
              <a:t>Compile and run your SC code and make sure the TB self-check passes</a:t>
            </a:r>
          </a:p>
          <a:p>
            <a:pPr marL="836612" lvl="1" indent="-457200">
              <a:buFont typeface="+mj-lt"/>
              <a:buAutoNum type="arabicPeriod"/>
            </a:pPr>
            <a:r>
              <a:rPr lang="en-US" dirty="0" smtClean="0"/>
              <a:t>View SC and RTL waveforms – see README file in same dir.</a:t>
            </a:r>
            <a:endParaRPr lang="en-US" dirty="0"/>
          </a:p>
        </p:txBody>
      </p:sp>
    </p:spTree>
    <p:extLst>
      <p:ext uri="{BB962C8B-B14F-4D97-AF65-F5344CB8AC3E}">
        <p14:creationId xmlns:p14="http://schemas.microsoft.com/office/powerpoint/2010/main" val="266327765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Catapult</a:t>
            </a:r>
            <a:r>
              <a:rPr lang="en-US" dirty="0" smtClean="0"/>
              <a:t> supports two </a:t>
            </a:r>
            <a:r>
              <a:rPr lang="en-US" dirty="0" err="1" smtClean="0"/>
              <a:t>SystemC</a:t>
            </a:r>
            <a:r>
              <a:rPr lang="en-US" dirty="0" smtClean="0"/>
              <a:t> Coding Styles</a:t>
            </a:r>
            <a:endParaRPr lang="en-US" dirty="0"/>
          </a:p>
        </p:txBody>
      </p:sp>
      <p:sp>
        <p:nvSpPr>
          <p:cNvPr id="3" name="Content Placeholder 2"/>
          <p:cNvSpPr>
            <a:spLocks noGrp="1"/>
          </p:cNvSpPr>
          <p:nvPr>
            <p:ph idx="1"/>
          </p:nvPr>
        </p:nvSpPr>
        <p:spPr/>
        <p:txBody>
          <a:bodyPr/>
          <a:lstStyle/>
          <a:p>
            <a:r>
              <a:rPr lang="en-US" dirty="0" smtClean="0"/>
              <a:t>“RTL in </a:t>
            </a:r>
            <a:r>
              <a:rPr lang="en-US" dirty="0" err="1" smtClean="0"/>
              <a:t>SystemC</a:t>
            </a:r>
            <a:r>
              <a:rPr lang="en-US" dirty="0" smtClean="0"/>
              <a:t>” coding style</a:t>
            </a:r>
          </a:p>
          <a:p>
            <a:r>
              <a:rPr lang="en-US" dirty="0" smtClean="0"/>
              <a:t>“</a:t>
            </a:r>
            <a:r>
              <a:rPr lang="en-US" dirty="0" err="1" smtClean="0"/>
              <a:t>Matchlib</a:t>
            </a:r>
            <a:r>
              <a:rPr lang="en-US" dirty="0"/>
              <a:t> </a:t>
            </a:r>
            <a:r>
              <a:rPr lang="en-US" dirty="0" err="1" smtClean="0"/>
              <a:t>SystemC</a:t>
            </a:r>
            <a:r>
              <a:rPr lang="en-US" dirty="0" smtClean="0"/>
              <a:t>” coding style</a:t>
            </a:r>
          </a:p>
          <a:p>
            <a:r>
              <a:rPr lang="en-US" dirty="0" smtClean="0"/>
              <a:t>Each has advantages/disadvantages</a:t>
            </a:r>
          </a:p>
          <a:p>
            <a:r>
              <a:rPr lang="en-US" dirty="0" smtClean="0"/>
              <a:t>The two coding styles can be mixed in same design, even in same block or process</a:t>
            </a:r>
            <a:endParaRPr lang="en-US" dirty="0"/>
          </a:p>
        </p:txBody>
      </p:sp>
      <p:sp>
        <p:nvSpPr>
          <p:cNvPr id="4" name="Slide Number Placeholder 3"/>
          <p:cNvSpPr>
            <a:spLocks noGrp="1"/>
          </p:cNvSpPr>
          <p:nvPr>
            <p:ph type="sldNum" sz="quarter" idx="11"/>
          </p:nvPr>
        </p:nvSpPr>
        <p:spPr/>
        <p:txBody>
          <a:bodyPr/>
          <a:lstStyle/>
          <a:p>
            <a:fld id="{B8EE6C0D-8D49-4EF2-B5AB-91C9339EB8BA}" type="slidenum">
              <a:rPr lang="en-US" smtClean="0"/>
              <a:pPr/>
              <a:t>7</a:t>
            </a:fld>
            <a:endParaRPr lang="en-US" dirty="0"/>
          </a:p>
        </p:txBody>
      </p:sp>
    </p:spTree>
    <p:extLst>
      <p:ext uri="{BB962C8B-B14F-4D97-AF65-F5344CB8AC3E}">
        <p14:creationId xmlns:p14="http://schemas.microsoft.com/office/powerpoint/2010/main" val="1046178720"/>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#2 – Optimize the beat rate</a:t>
            </a:r>
            <a:endParaRPr lang="en-US"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70</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dirty="0" smtClean="0"/>
              <a:t>For </a:t>
            </a:r>
            <a:r>
              <a:rPr lang="en-US" dirty="0" err="1"/>
              <a:t>copy_mode</a:t>
            </a:r>
            <a:r>
              <a:rPr lang="en-US" dirty="0"/>
              <a:t> = false and </a:t>
            </a:r>
            <a:r>
              <a:rPr lang="en-US" dirty="0" err="1"/>
              <a:t>test_iterations</a:t>
            </a:r>
            <a:r>
              <a:rPr lang="en-US" dirty="0"/>
              <a:t> = 10, make small modifications to model and synthesis directives to optimize throughput (as reported in log output as "beat rate").</a:t>
            </a:r>
          </a:p>
          <a:p>
            <a:r>
              <a:rPr lang="en-US" dirty="0"/>
              <a:t>Measure in both SC sim and RTL sim.</a:t>
            </a:r>
          </a:p>
          <a:p>
            <a:r>
              <a:rPr lang="en-US" dirty="0"/>
              <a:t>Remember your best results </a:t>
            </a:r>
            <a:r>
              <a:rPr lang="en-US" dirty="0" smtClean="0"/>
              <a:t>and approach to </a:t>
            </a:r>
            <a:r>
              <a:rPr lang="en-US" dirty="0"/>
              <a:t>report to group.</a:t>
            </a:r>
          </a:p>
        </p:txBody>
      </p:sp>
    </p:spTree>
    <p:extLst>
      <p:ext uri="{BB962C8B-B14F-4D97-AF65-F5344CB8AC3E}">
        <p14:creationId xmlns:p14="http://schemas.microsoft.com/office/powerpoint/2010/main" val="2798106091"/>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Homework #3 – Compare SC and RTL sim performance #1</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71</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dirty="0" smtClean="0"/>
              <a:t>Edit </a:t>
            </a:r>
            <a:r>
              <a:rPr lang="en-US" dirty="0" err="1" smtClean="0"/>
              <a:t>Makefile</a:t>
            </a:r>
            <a:r>
              <a:rPr lang="en-US" dirty="0" smtClean="0"/>
              <a:t> and add –O3 to CFLAGS</a:t>
            </a:r>
          </a:p>
          <a:p>
            <a:r>
              <a:rPr lang="en-US" dirty="0" smtClean="0"/>
              <a:t>Edit testbench.cpp:</a:t>
            </a:r>
          </a:p>
          <a:p>
            <a:pPr marL="836612" lvl="1" indent="-457200">
              <a:buFont typeface="+mj-lt"/>
              <a:buAutoNum type="arabicPeriod"/>
            </a:pPr>
            <a:r>
              <a:rPr lang="en-US" sz="2000" dirty="0" smtClean="0"/>
              <a:t>Set </a:t>
            </a:r>
            <a:r>
              <a:rPr lang="en-US" sz="2000" dirty="0" err="1" smtClean="0"/>
              <a:t>copy_mode</a:t>
            </a:r>
            <a:r>
              <a:rPr lang="en-US" sz="2000" dirty="0" smtClean="0"/>
              <a:t> = false and </a:t>
            </a:r>
            <a:r>
              <a:rPr lang="en-US" sz="2000" dirty="0" err="1" smtClean="0"/>
              <a:t>test_iterations</a:t>
            </a:r>
            <a:r>
              <a:rPr lang="en-US" sz="2000" dirty="0" smtClean="0"/>
              <a:t> </a:t>
            </a:r>
            <a:r>
              <a:rPr lang="en-US" sz="2000" smtClean="0"/>
              <a:t>= 1000</a:t>
            </a:r>
            <a:endParaRPr lang="en-US" sz="2000" dirty="0" smtClean="0"/>
          </a:p>
          <a:p>
            <a:pPr marL="836612" lvl="1" indent="-457200">
              <a:buFont typeface="+mj-lt"/>
              <a:buAutoNum type="arabicPeriod"/>
            </a:pPr>
            <a:r>
              <a:rPr lang="en-US" sz="2000" dirty="0" smtClean="0"/>
              <a:t>Disable SC tracing and transaction logging as shown below</a:t>
            </a:r>
          </a:p>
          <a:p>
            <a:pPr marL="836612" lvl="1" indent="-457200">
              <a:buFont typeface="+mj-lt"/>
              <a:buAutoNum type="arabicPeriod"/>
            </a:pPr>
            <a:r>
              <a:rPr lang="en-US" sz="2000" dirty="0" smtClean="0"/>
              <a:t>Disable LOG messages in </a:t>
            </a:r>
            <a:r>
              <a:rPr lang="en-US" sz="2000" dirty="0" err="1" smtClean="0"/>
              <a:t>ram.h</a:t>
            </a:r>
            <a:r>
              <a:rPr lang="en-US" sz="2000" dirty="0" smtClean="0"/>
              <a:t> by modifying code in </a:t>
            </a:r>
            <a:r>
              <a:rPr lang="en-US" sz="2000" dirty="0" err="1" smtClean="0"/>
              <a:t>testbench.h</a:t>
            </a:r>
            <a:r>
              <a:rPr lang="en-US" sz="2000" dirty="0" smtClean="0"/>
              <a:t> as below</a:t>
            </a:r>
            <a:endParaRPr lang="en-US" dirty="0"/>
          </a:p>
          <a:p>
            <a:r>
              <a:rPr lang="en-US" dirty="0" smtClean="0"/>
              <a:t>Measure simulation CPU time in SC and RTL simulation as reported in log output</a:t>
            </a:r>
            <a:endParaRPr lang="en-US" dirty="0"/>
          </a:p>
        </p:txBody>
      </p:sp>
      <p:pic>
        <p:nvPicPr>
          <p:cNvPr id="5" name="Picture 4"/>
          <p:cNvPicPr>
            <a:picLocks noChangeAspect="1"/>
          </p:cNvPicPr>
          <p:nvPr/>
        </p:nvPicPr>
        <p:blipFill>
          <a:blip r:embed="rId2"/>
          <a:stretch>
            <a:fillRect/>
          </a:stretch>
        </p:blipFill>
        <p:spPr>
          <a:xfrm>
            <a:off x="912812" y="4277679"/>
            <a:ext cx="4295775" cy="1976817"/>
          </a:xfrm>
          <a:prstGeom prst="rect">
            <a:avLst/>
          </a:prstGeom>
        </p:spPr>
      </p:pic>
      <p:pic>
        <p:nvPicPr>
          <p:cNvPr id="6" name="Picture 5"/>
          <p:cNvPicPr>
            <a:picLocks noChangeAspect="1"/>
          </p:cNvPicPr>
          <p:nvPr/>
        </p:nvPicPr>
        <p:blipFill>
          <a:blip r:embed="rId3"/>
          <a:stretch>
            <a:fillRect/>
          </a:stretch>
        </p:blipFill>
        <p:spPr>
          <a:xfrm>
            <a:off x="5256212" y="4277679"/>
            <a:ext cx="4914900" cy="906632"/>
          </a:xfrm>
          <a:prstGeom prst="rect">
            <a:avLst/>
          </a:prstGeom>
        </p:spPr>
      </p:pic>
    </p:spTree>
    <p:extLst>
      <p:ext uri="{BB962C8B-B14F-4D97-AF65-F5344CB8AC3E}">
        <p14:creationId xmlns:p14="http://schemas.microsoft.com/office/powerpoint/2010/main" val="626547981"/>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Homework #4 – Compare SC and RTL sim performance #2</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72</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dirty="0" smtClean="0"/>
              <a:t>Perform same sim performance comparison as previous slide, but use Catapult </a:t>
            </a:r>
            <a:r>
              <a:rPr lang="en-US" dirty="0" err="1" smtClean="0"/>
              <a:t>Matchlib</a:t>
            </a:r>
            <a:r>
              <a:rPr lang="en-US" dirty="0" smtClean="0"/>
              <a:t> example 20_DCT_sysc</a:t>
            </a:r>
          </a:p>
          <a:p>
            <a:r>
              <a:rPr lang="en-US" dirty="0" smtClean="0"/>
              <a:t>Use the same approaches as previous slide</a:t>
            </a:r>
          </a:p>
          <a:p>
            <a:pPr lvl="1"/>
            <a:r>
              <a:rPr lang="en-US" dirty="0" smtClean="0"/>
              <a:t>Note that DCT test runs long enough that a single iteration is adequate</a:t>
            </a:r>
          </a:p>
          <a:p>
            <a:r>
              <a:rPr lang="en-US" dirty="0" smtClean="0"/>
              <a:t>Try to explain any performance differences from previous test</a:t>
            </a:r>
            <a:endParaRPr lang="en-US" dirty="0"/>
          </a:p>
        </p:txBody>
      </p:sp>
    </p:spTree>
    <p:extLst>
      <p:ext uri="{BB962C8B-B14F-4D97-AF65-F5344CB8AC3E}">
        <p14:creationId xmlns:p14="http://schemas.microsoft.com/office/powerpoint/2010/main" val="1572149835"/>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Homework #5 – </a:t>
            </a:r>
            <a:r>
              <a:rPr lang="en-US" sz="2400" dirty="0" err="1" smtClean="0"/>
              <a:t>Matchlib</a:t>
            </a:r>
            <a:r>
              <a:rPr lang="en-US" sz="2400" dirty="0" smtClean="0"/>
              <a:t> SOC Verification and Debug Tutorial</a:t>
            </a:r>
            <a:endParaRPr lang="en-US" sz="24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73</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dirty="0" smtClean="0"/>
              <a:t>Read and follow the steps in the document:</a:t>
            </a:r>
          </a:p>
          <a:p>
            <a:pPr lvl="1"/>
            <a:r>
              <a:rPr lang="en-US" sz="2000" dirty="0"/>
              <a:t>$</a:t>
            </a:r>
            <a:r>
              <a:rPr lang="en-US" sz="2000" dirty="0" smtClean="0"/>
              <a:t>MGC_HOME/shared/examples/</a:t>
            </a:r>
            <a:r>
              <a:rPr lang="en-US" sz="2000" dirty="0" err="1" smtClean="0"/>
              <a:t>matchlib</a:t>
            </a:r>
            <a:r>
              <a:rPr lang="en-US" sz="2000" dirty="0" smtClean="0"/>
              <a:t>/toolkit/doc/matchlib_soc_debug_tutorial.pdf</a:t>
            </a:r>
          </a:p>
        </p:txBody>
      </p:sp>
    </p:spTree>
    <p:extLst>
      <p:ext uri="{BB962C8B-B14F-4D97-AF65-F5344CB8AC3E}">
        <p14:creationId xmlns:p14="http://schemas.microsoft.com/office/powerpoint/2010/main" val="3380751463"/>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ubTitle" sz="quarter" idx="1"/>
          </p:nvPr>
        </p:nvSpPr>
        <p:spPr/>
        <p:txBody>
          <a:bodyPr/>
          <a:lstStyle/>
          <a:p>
            <a:r>
              <a:rPr lang="en-US" sz="3000" dirty="0" smtClean="0"/>
              <a:t>Stuart Swan</a:t>
            </a:r>
          </a:p>
          <a:p>
            <a:r>
              <a:rPr lang="en-US" sz="2400" dirty="0" smtClean="0"/>
              <a:t>HLS IP/Platform Architect</a:t>
            </a:r>
          </a:p>
          <a:p>
            <a:endParaRPr lang="en-US" sz="3000" dirty="0" smtClean="0"/>
          </a:p>
        </p:txBody>
      </p:sp>
      <p:sp>
        <p:nvSpPr>
          <p:cNvPr id="14339" name="Rectangle 3"/>
          <p:cNvSpPr>
            <a:spLocks noGrp="1" noChangeArrowheads="1"/>
          </p:cNvSpPr>
          <p:nvPr>
            <p:ph type="ctrTitle"/>
          </p:nvPr>
        </p:nvSpPr>
        <p:spPr>
          <a:xfrm>
            <a:off x="4494212" y="228600"/>
            <a:ext cx="7413230" cy="2159000"/>
          </a:xfrm>
        </p:spPr>
        <p:txBody>
          <a:bodyPr/>
          <a:lstStyle/>
          <a:p>
            <a:r>
              <a:rPr lang="en-US" sz="2400" dirty="0" err="1" smtClean="0"/>
              <a:t>Matchlib</a:t>
            </a:r>
            <a:r>
              <a:rPr lang="en-US" sz="2400" dirty="0" smtClean="0"/>
              <a:t> Homework Wrap-Up and Miscellaneous Topics</a:t>
            </a:r>
          </a:p>
        </p:txBody>
      </p:sp>
      <p:sp>
        <p:nvSpPr>
          <p:cNvPr id="14341" name="Rectangle 6"/>
          <p:cNvSpPr>
            <a:spLocks noChangeArrowheads="1"/>
          </p:cNvSpPr>
          <p:nvPr/>
        </p:nvSpPr>
        <p:spPr bwMode="auto">
          <a:xfrm>
            <a:off x="4608903" y="3886200"/>
            <a:ext cx="7076290" cy="377825"/>
          </a:xfrm>
          <a:prstGeom prst="rect">
            <a:avLst/>
          </a:prstGeom>
          <a:noFill/>
          <a:ln w="9525">
            <a:noFill/>
            <a:miter lim="800000"/>
            <a:headEnd/>
            <a:tailEnd/>
          </a:ln>
        </p:spPr>
        <p:txBody>
          <a:bodyPr lIns="0" tIns="60947" rIns="0" bIns="60947"/>
          <a:lstStyle/>
          <a:p>
            <a:pPr>
              <a:spcBef>
                <a:spcPct val="30000"/>
              </a:spcBef>
              <a:buClr>
                <a:srgbClr val="428C8A"/>
              </a:buClr>
              <a:buSzPct val="105000"/>
              <a:tabLst>
                <a:tab pos="5180477" algn="l"/>
              </a:tabLst>
            </a:pPr>
            <a:r>
              <a:rPr lang="en-US" sz="1800" dirty="0" smtClean="0">
                <a:solidFill>
                  <a:schemeClr val="tx2"/>
                </a:solidFill>
              </a:rPr>
              <a:t>July 2020</a:t>
            </a:r>
            <a:endParaRPr lang="en-US" sz="1800" dirty="0">
              <a:solidFill>
                <a:schemeClr val="tx2"/>
              </a:solidFill>
            </a:endParaRPr>
          </a:p>
        </p:txBody>
      </p:sp>
      <p:sp>
        <p:nvSpPr>
          <p:cNvPr id="8" name="Text Box 7"/>
          <p:cNvSpPr txBox="1">
            <a:spLocks noChangeArrowheads="1"/>
          </p:cNvSpPr>
          <p:nvPr/>
        </p:nvSpPr>
        <p:spPr bwMode="auto">
          <a:xfrm>
            <a:off x="-7316788" y="6309181"/>
            <a:ext cx="7211721" cy="215444"/>
          </a:xfrm>
          <a:prstGeom prst="rect">
            <a:avLst/>
          </a:prstGeom>
          <a:noFill/>
          <a:ln w="9525">
            <a:noFill/>
            <a:miter lim="800000"/>
            <a:headEnd/>
            <a:tailEnd/>
          </a:ln>
        </p:spPr>
        <p:txBody>
          <a:bodyPr wrap="square" lIns="137160" anchor="b">
            <a:spAutoFit/>
          </a:bodyPr>
          <a:lstStyle/>
          <a:p>
            <a:pPr eaLnBrk="0" hangingPunct="0"/>
            <a:r>
              <a:rPr lang="en-US" sz="800" i="1" dirty="0"/>
              <a:t>Source:  Notes are in Tahoma, regular, 8 point, italic, flush left, </a:t>
            </a:r>
            <a:r>
              <a:rPr lang="en-US" sz="800" i="1" dirty="0" smtClean="0"/>
              <a:t>vertically </a:t>
            </a:r>
            <a:r>
              <a:rPr lang="en-US" sz="800" i="1" dirty="0"/>
              <a:t>aligned from the bottom </a:t>
            </a:r>
            <a:r>
              <a:rPr lang="en-US" sz="800" i="1" dirty="0" smtClean="0"/>
              <a:t>of </a:t>
            </a:r>
            <a:r>
              <a:rPr lang="en-US" sz="800" i="1" dirty="0"/>
              <a:t>text box</a:t>
            </a:r>
            <a:r>
              <a:rPr lang="en-US" sz="800" i="1" dirty="0" smtClean="0"/>
              <a:t>.</a:t>
            </a:r>
            <a:endParaRPr lang="en-US" sz="800" i="1" dirty="0"/>
          </a:p>
        </p:txBody>
      </p:sp>
    </p:spTree>
    <p:extLst>
      <p:ext uri="{BB962C8B-B14F-4D97-AF65-F5344CB8AC3E}">
        <p14:creationId xmlns:p14="http://schemas.microsoft.com/office/powerpoint/2010/main" val="2827551700"/>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Homework Wrap Up and Q&amp;A</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75</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dirty="0" smtClean="0"/>
              <a:t>Discuss Homework assignments 1-5</a:t>
            </a:r>
          </a:p>
          <a:p>
            <a:r>
              <a:rPr lang="en-US" dirty="0" smtClean="0"/>
              <a:t>Q&amp;A</a:t>
            </a:r>
            <a:endParaRPr lang="en-US" dirty="0"/>
          </a:p>
        </p:txBody>
      </p:sp>
    </p:spTree>
    <p:extLst>
      <p:ext uri="{BB962C8B-B14F-4D97-AF65-F5344CB8AC3E}">
        <p14:creationId xmlns:p14="http://schemas.microsoft.com/office/powerpoint/2010/main" val="3409586994"/>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Verilog Wrapper Generation</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76</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dirty="0" smtClean="0"/>
              <a:t>Since </a:t>
            </a:r>
            <a:r>
              <a:rPr lang="en-US" dirty="0" err="1" smtClean="0"/>
              <a:t>Matchlib</a:t>
            </a:r>
            <a:r>
              <a:rPr lang="en-US" dirty="0" smtClean="0"/>
              <a:t> models are “protocol-accurate” and support pin level interfaces, it is easy to generate Verilog RTL wrappers for them.</a:t>
            </a:r>
          </a:p>
          <a:p>
            <a:r>
              <a:rPr lang="en-US" dirty="0" smtClean="0"/>
              <a:t>This makes it easy to embed </a:t>
            </a:r>
            <a:r>
              <a:rPr lang="en-US" dirty="0" err="1" smtClean="0"/>
              <a:t>Matchlib</a:t>
            </a:r>
            <a:r>
              <a:rPr lang="en-US" dirty="0" smtClean="0"/>
              <a:t> and “RTL in </a:t>
            </a:r>
            <a:r>
              <a:rPr lang="en-US" dirty="0" err="1" smtClean="0"/>
              <a:t>SystemC</a:t>
            </a:r>
            <a:r>
              <a:rPr lang="en-US" dirty="0" smtClean="0"/>
              <a:t>” models in SV UVM </a:t>
            </a:r>
            <a:r>
              <a:rPr lang="en-US" dirty="0" err="1" smtClean="0"/>
              <a:t>testbenches</a:t>
            </a:r>
            <a:endParaRPr lang="en-US" dirty="0" smtClean="0"/>
          </a:p>
          <a:p>
            <a:pPr lvl="1"/>
            <a:r>
              <a:rPr lang="en-US" dirty="0" smtClean="0"/>
              <a:t>Or even in “regular old Verilog” </a:t>
            </a:r>
            <a:r>
              <a:rPr lang="en-US" dirty="0" err="1" smtClean="0"/>
              <a:t>testbenches</a:t>
            </a:r>
            <a:endParaRPr lang="en-US" dirty="0" smtClean="0"/>
          </a:p>
          <a:p>
            <a:r>
              <a:rPr lang="en-US" dirty="0" smtClean="0"/>
              <a:t>Wrapped SC model has </a:t>
            </a:r>
            <a:r>
              <a:rPr lang="en-US" b="1" dirty="0" smtClean="0"/>
              <a:t>identical</a:t>
            </a:r>
            <a:r>
              <a:rPr lang="en-US" dirty="0" smtClean="0"/>
              <a:t> Verilog pins as actual RTL</a:t>
            </a:r>
          </a:p>
          <a:p>
            <a:pPr lvl="1"/>
            <a:r>
              <a:rPr lang="en-US" dirty="0" smtClean="0"/>
              <a:t>So same </a:t>
            </a:r>
            <a:r>
              <a:rPr lang="en-US" dirty="0" err="1" smtClean="0"/>
              <a:t>testbench</a:t>
            </a:r>
            <a:r>
              <a:rPr lang="en-US" dirty="0" smtClean="0"/>
              <a:t> can be used for SC model as well as RTL just by swapping the DUT model.</a:t>
            </a:r>
          </a:p>
        </p:txBody>
      </p:sp>
    </p:spTree>
    <p:extLst>
      <p:ext uri="{BB962C8B-B14F-4D97-AF65-F5344CB8AC3E}">
        <p14:creationId xmlns:p14="http://schemas.microsoft.com/office/powerpoint/2010/main" val="558939549"/>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Verilog Wrapper Generation for Scatter Gather DMA</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77</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dirty="0" smtClean="0"/>
              <a:t>Do the following in </a:t>
            </a:r>
            <a:r>
              <a:rPr lang="en-US" dirty="0" err="1" smtClean="0"/>
              <a:t>scatter_gather</a:t>
            </a:r>
            <a:r>
              <a:rPr lang="en-US" dirty="0" smtClean="0"/>
              <a:t> </a:t>
            </a:r>
            <a:r>
              <a:rPr lang="en-US" dirty="0" err="1" smtClean="0"/>
              <a:t>dir</a:t>
            </a:r>
            <a:r>
              <a:rPr lang="en-US" dirty="0" smtClean="0"/>
              <a:t>:</a:t>
            </a:r>
          </a:p>
          <a:p>
            <a:endParaRPr lang="en-US" dirty="0"/>
          </a:p>
          <a:p>
            <a:endParaRPr lang="en-US" dirty="0"/>
          </a:p>
          <a:p>
            <a:r>
              <a:rPr lang="en-US" dirty="0" smtClean="0"/>
              <a:t>This generates two files:</a:t>
            </a:r>
          </a:p>
          <a:p>
            <a:pPr lvl="1"/>
            <a:r>
              <a:rPr lang="en-US" sz="2000" dirty="0" smtClean="0"/>
              <a:t>scatter_gather_dma_wrap.cpp : this wraps </a:t>
            </a:r>
            <a:r>
              <a:rPr lang="en-US" sz="2000" dirty="0" err="1" smtClean="0"/>
              <a:t>Matchlib</a:t>
            </a:r>
            <a:r>
              <a:rPr lang="en-US" sz="2000" dirty="0" smtClean="0"/>
              <a:t> ports to </a:t>
            </a:r>
            <a:r>
              <a:rPr lang="en-US" sz="2000" dirty="0" err="1" smtClean="0"/>
              <a:t>sc_in</a:t>
            </a:r>
            <a:r>
              <a:rPr lang="en-US" sz="2000" dirty="0" smtClean="0"/>
              <a:t>/</a:t>
            </a:r>
            <a:r>
              <a:rPr lang="en-US" sz="2000" dirty="0" err="1" smtClean="0"/>
              <a:t>sc_out</a:t>
            </a:r>
            <a:r>
              <a:rPr lang="en-US" sz="2000" dirty="0" smtClean="0"/>
              <a:t> and exports it to Verilog</a:t>
            </a:r>
          </a:p>
          <a:p>
            <a:pPr lvl="1"/>
            <a:r>
              <a:rPr lang="en-US" sz="2000" dirty="0" err="1" smtClean="0"/>
              <a:t>scatter_gather_dma_wrap.v</a:t>
            </a:r>
            <a:r>
              <a:rPr lang="en-US" sz="2000" dirty="0" smtClean="0"/>
              <a:t> : this is the Verilog module interface declaration. It is not actually used in the mixed language simulation, it is only for documentation.</a:t>
            </a:r>
            <a:endParaRPr lang="en-US" sz="2000" dirty="0"/>
          </a:p>
          <a:p>
            <a:pPr lvl="1"/>
            <a:endParaRPr lang="en-US" sz="2000" dirty="0" smtClean="0"/>
          </a:p>
          <a:p>
            <a:endParaRPr lang="en-US" dirty="0" smtClean="0"/>
          </a:p>
        </p:txBody>
      </p:sp>
      <p:sp>
        <p:nvSpPr>
          <p:cNvPr id="5" name="TextBox 4"/>
          <p:cNvSpPr txBox="1"/>
          <p:nvPr/>
        </p:nvSpPr>
        <p:spPr>
          <a:xfrm>
            <a:off x="1217612" y="1828800"/>
            <a:ext cx="8716745" cy="1015663"/>
          </a:xfrm>
          <a:prstGeom prst="rect">
            <a:avLst/>
          </a:prstGeom>
          <a:noFill/>
        </p:spPr>
        <p:txBody>
          <a:bodyPr wrap="none" rtlCol="0">
            <a:spAutoFit/>
          </a:bodyPr>
          <a:lstStyle/>
          <a:p>
            <a:r>
              <a:rPr lang="en-US" sz="2000" dirty="0" err="1"/>
              <a:t>chmod</a:t>
            </a:r>
            <a:r>
              <a:rPr lang="en-US" sz="2000" dirty="0"/>
              <a:t> +x ../bin/wrapper*</a:t>
            </a:r>
            <a:r>
              <a:rPr lang="en-US" sz="2000" dirty="0" err="1"/>
              <a:t>py</a:t>
            </a:r>
            <a:endParaRPr lang="en-US" sz="2000" dirty="0"/>
          </a:p>
          <a:p>
            <a:r>
              <a:rPr lang="en-US" sz="2000" dirty="0"/>
              <a:t>../bin/wrapper_gen.py --</a:t>
            </a:r>
            <a:r>
              <a:rPr lang="en-US" sz="2000" dirty="0" err="1"/>
              <a:t>clock_name</a:t>
            </a:r>
            <a:r>
              <a:rPr lang="en-US" sz="2000" dirty="0"/>
              <a:t> </a:t>
            </a:r>
            <a:r>
              <a:rPr lang="en-US" sz="2000" dirty="0" err="1"/>
              <a:t>clk</a:t>
            </a:r>
            <a:r>
              <a:rPr lang="en-US" sz="2000" dirty="0"/>
              <a:t> --</a:t>
            </a:r>
            <a:r>
              <a:rPr lang="en-US" sz="2000" dirty="0" err="1"/>
              <a:t>clock_period</a:t>
            </a:r>
            <a:r>
              <a:rPr lang="en-US" sz="2000" dirty="0"/>
              <a:t> </a:t>
            </a:r>
            <a:r>
              <a:rPr lang="en-US" sz="2000" dirty="0" smtClean="0"/>
              <a:t>1 </a:t>
            </a:r>
            <a:r>
              <a:rPr lang="en-US" sz="2000" dirty="0" err="1"/>
              <a:t>sim_sc</a:t>
            </a:r>
            <a:r>
              <a:rPr lang="en-US" sz="2000" dirty="0"/>
              <a:t> top.dma1</a:t>
            </a:r>
          </a:p>
          <a:p>
            <a:endParaRPr lang="en-US" sz="2000" dirty="0"/>
          </a:p>
        </p:txBody>
      </p:sp>
    </p:spTree>
    <p:extLst>
      <p:ext uri="{BB962C8B-B14F-4D97-AF65-F5344CB8AC3E}">
        <p14:creationId xmlns:p14="http://schemas.microsoft.com/office/powerpoint/2010/main" val="3627631983"/>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Verilog Wrapper Generation for Scatter Gather DMA</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78</a:t>
            </a:fld>
            <a:endParaRPr lang="en-US" dirty="0"/>
          </a:p>
        </p:txBody>
      </p:sp>
      <p:pic>
        <p:nvPicPr>
          <p:cNvPr id="7" name="Picture 6"/>
          <p:cNvPicPr>
            <a:picLocks noChangeAspect="1"/>
          </p:cNvPicPr>
          <p:nvPr/>
        </p:nvPicPr>
        <p:blipFill>
          <a:blip r:embed="rId2"/>
          <a:stretch>
            <a:fillRect/>
          </a:stretch>
        </p:blipFill>
        <p:spPr>
          <a:xfrm>
            <a:off x="836612" y="1371600"/>
            <a:ext cx="7439025" cy="4581651"/>
          </a:xfrm>
          <a:prstGeom prst="rect">
            <a:avLst/>
          </a:prstGeom>
        </p:spPr>
      </p:pic>
    </p:spTree>
    <p:extLst>
      <p:ext uri="{BB962C8B-B14F-4D97-AF65-F5344CB8AC3E}">
        <p14:creationId xmlns:p14="http://schemas.microsoft.com/office/powerpoint/2010/main" val="1376259127"/>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Verilog Wrapper Generation for Scatter Gather DMA</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79</a:t>
            </a:fld>
            <a:endParaRPr lang="en-US" dirty="0"/>
          </a:p>
        </p:txBody>
      </p:sp>
      <p:pic>
        <p:nvPicPr>
          <p:cNvPr id="4" name="Picture 3"/>
          <p:cNvPicPr>
            <a:picLocks noChangeAspect="1"/>
          </p:cNvPicPr>
          <p:nvPr/>
        </p:nvPicPr>
        <p:blipFill>
          <a:blip r:embed="rId2"/>
          <a:stretch>
            <a:fillRect/>
          </a:stretch>
        </p:blipFill>
        <p:spPr>
          <a:xfrm>
            <a:off x="989012" y="1316643"/>
            <a:ext cx="3453493" cy="5125325"/>
          </a:xfrm>
          <a:prstGeom prst="rect">
            <a:avLst/>
          </a:prstGeom>
        </p:spPr>
      </p:pic>
    </p:spTree>
    <p:extLst>
      <p:ext uri="{BB962C8B-B14F-4D97-AF65-F5344CB8AC3E}">
        <p14:creationId xmlns:p14="http://schemas.microsoft.com/office/powerpoint/2010/main" val="86576527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“RTL in </a:t>
            </a:r>
            <a:r>
              <a:rPr lang="en-US" sz="2800" dirty="0" err="1" smtClean="0"/>
              <a:t>SystemC</a:t>
            </a:r>
            <a:r>
              <a:rPr lang="en-US" sz="2800" dirty="0" smtClean="0"/>
              <a:t>”: example 01: SC Combinational Process</a:t>
            </a:r>
            <a:endParaRPr lang="en-US" sz="2800" dirty="0"/>
          </a:p>
        </p:txBody>
      </p:sp>
      <p:pic>
        <p:nvPicPr>
          <p:cNvPr id="4" name="Content Placeholder 3"/>
          <p:cNvPicPr>
            <a:picLocks noGrp="1" noChangeAspect="1"/>
          </p:cNvPicPr>
          <p:nvPr>
            <p:ph idx="1"/>
          </p:nvPr>
        </p:nvPicPr>
        <p:blipFill>
          <a:blip r:embed="rId2"/>
          <a:stretch>
            <a:fillRect/>
          </a:stretch>
        </p:blipFill>
        <p:spPr>
          <a:xfrm>
            <a:off x="684212" y="1524000"/>
            <a:ext cx="3095625" cy="3648075"/>
          </a:xfrm>
          <a:prstGeom prst="rect">
            <a:avLst/>
          </a:prstGeom>
        </p:spPr>
      </p:pic>
      <p:sp>
        <p:nvSpPr>
          <p:cNvPr id="5" name="Slide Number Placeholder 4"/>
          <p:cNvSpPr>
            <a:spLocks noGrp="1"/>
          </p:cNvSpPr>
          <p:nvPr>
            <p:ph type="sldNum" sz="quarter" idx="11"/>
          </p:nvPr>
        </p:nvSpPr>
        <p:spPr/>
        <p:txBody>
          <a:bodyPr/>
          <a:lstStyle/>
          <a:p>
            <a:fld id="{B8EE6C0D-8D49-4EF2-B5AB-91C9339EB8BA}" type="slidenum">
              <a:rPr lang="en-US" smtClean="0"/>
              <a:pPr/>
              <a:t>8</a:t>
            </a:fld>
            <a:endParaRPr lang="en-US" dirty="0"/>
          </a:p>
        </p:txBody>
      </p:sp>
      <p:pic>
        <p:nvPicPr>
          <p:cNvPr id="6" name="Picture 5"/>
          <p:cNvPicPr>
            <a:picLocks noChangeAspect="1"/>
          </p:cNvPicPr>
          <p:nvPr/>
        </p:nvPicPr>
        <p:blipFill>
          <a:blip r:embed="rId3"/>
          <a:stretch>
            <a:fillRect/>
          </a:stretch>
        </p:blipFill>
        <p:spPr>
          <a:xfrm>
            <a:off x="6399212" y="1524000"/>
            <a:ext cx="5676900" cy="3248025"/>
          </a:xfrm>
          <a:prstGeom prst="rect">
            <a:avLst/>
          </a:prstGeom>
        </p:spPr>
      </p:pic>
      <p:sp>
        <p:nvSpPr>
          <p:cNvPr id="7" name="TextBox 6"/>
          <p:cNvSpPr txBox="1"/>
          <p:nvPr/>
        </p:nvSpPr>
        <p:spPr>
          <a:xfrm>
            <a:off x="1573670" y="5410200"/>
            <a:ext cx="1316707" cy="400110"/>
          </a:xfrm>
          <a:prstGeom prst="rect">
            <a:avLst/>
          </a:prstGeom>
          <a:noFill/>
        </p:spPr>
        <p:txBody>
          <a:bodyPr wrap="none" rtlCol="0">
            <a:spAutoFit/>
          </a:bodyPr>
          <a:lstStyle/>
          <a:p>
            <a:r>
              <a:rPr lang="en-US" sz="2000" dirty="0" smtClean="0"/>
              <a:t>HLS Input</a:t>
            </a:r>
            <a:endParaRPr lang="en-US" sz="2000" dirty="0"/>
          </a:p>
        </p:txBody>
      </p:sp>
      <p:sp>
        <p:nvSpPr>
          <p:cNvPr id="8" name="TextBox 7"/>
          <p:cNvSpPr txBox="1"/>
          <p:nvPr/>
        </p:nvSpPr>
        <p:spPr>
          <a:xfrm>
            <a:off x="8075612" y="5410200"/>
            <a:ext cx="1489510" cy="400110"/>
          </a:xfrm>
          <a:prstGeom prst="rect">
            <a:avLst/>
          </a:prstGeom>
          <a:noFill/>
        </p:spPr>
        <p:txBody>
          <a:bodyPr wrap="none" rtlCol="0">
            <a:spAutoFit/>
          </a:bodyPr>
          <a:lstStyle/>
          <a:p>
            <a:r>
              <a:rPr lang="en-US" sz="2000" dirty="0" smtClean="0"/>
              <a:t>HLS Output</a:t>
            </a:r>
            <a:endParaRPr lang="en-US" sz="2000" dirty="0"/>
          </a:p>
        </p:txBody>
      </p:sp>
    </p:spTree>
    <p:extLst>
      <p:ext uri="{BB962C8B-B14F-4D97-AF65-F5344CB8AC3E}">
        <p14:creationId xmlns:p14="http://schemas.microsoft.com/office/powerpoint/2010/main" val="4034440780"/>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Simulating SC </a:t>
            </a:r>
            <a:r>
              <a:rPr lang="en-US" sz="2800" dirty="0" err="1" smtClean="0"/>
              <a:t>Matchlib</a:t>
            </a:r>
            <a:r>
              <a:rPr lang="en-US" sz="2800" dirty="0" smtClean="0"/>
              <a:t> DMA with a Verilog </a:t>
            </a:r>
            <a:r>
              <a:rPr lang="en-US" sz="2800" dirty="0" err="1" smtClean="0"/>
              <a:t>Testbench</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80</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sz="2000" dirty="0" smtClean="0"/>
              <a:t>A simple Verilog TB for similar DMA is shown in Catapult </a:t>
            </a:r>
            <a:r>
              <a:rPr lang="en-US" sz="2000" dirty="0" err="1" smtClean="0"/>
              <a:t>Matchlib</a:t>
            </a:r>
            <a:r>
              <a:rPr lang="en-US" sz="2000" dirty="0" smtClean="0"/>
              <a:t> example 45*:</a:t>
            </a:r>
            <a:endParaRPr lang="en-US" sz="2000" dirty="0"/>
          </a:p>
        </p:txBody>
      </p:sp>
      <p:pic>
        <p:nvPicPr>
          <p:cNvPr id="5" name="Picture 4"/>
          <p:cNvPicPr>
            <a:picLocks noChangeAspect="1"/>
          </p:cNvPicPr>
          <p:nvPr/>
        </p:nvPicPr>
        <p:blipFill>
          <a:blip r:embed="rId2"/>
          <a:stretch>
            <a:fillRect/>
          </a:stretch>
        </p:blipFill>
        <p:spPr>
          <a:xfrm>
            <a:off x="989012" y="1696617"/>
            <a:ext cx="9126714" cy="4645751"/>
          </a:xfrm>
          <a:prstGeom prst="rect">
            <a:avLst/>
          </a:prstGeom>
        </p:spPr>
      </p:pic>
    </p:spTree>
    <p:extLst>
      <p:ext uri="{BB962C8B-B14F-4D97-AF65-F5344CB8AC3E}">
        <p14:creationId xmlns:p14="http://schemas.microsoft.com/office/powerpoint/2010/main" val="2856772113"/>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Shared Memories in </a:t>
            </a:r>
            <a:r>
              <a:rPr lang="en-US" sz="2800" dirty="0" err="1" smtClean="0"/>
              <a:t>SystemC</a:t>
            </a:r>
            <a:r>
              <a:rPr lang="en-US" sz="2800" dirty="0" smtClean="0"/>
              <a:t> Designs – Approach #1</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81</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sz="2400" dirty="0" smtClean="0"/>
              <a:t>Definition: A shared memory is an array in HLS that is preserved thru HLS that is accessed by more than one thread.</a:t>
            </a:r>
          </a:p>
          <a:p>
            <a:r>
              <a:rPr lang="en-US" sz="2400" dirty="0" smtClean="0"/>
              <a:t>Approach #1:</a:t>
            </a:r>
            <a:r>
              <a:rPr lang="en-US" sz="2400" dirty="0"/>
              <a:t> </a:t>
            </a:r>
            <a:r>
              <a:rPr lang="en-US" sz="2400" dirty="0" smtClean="0"/>
              <a:t>“Make the shared memory go away”</a:t>
            </a:r>
          </a:p>
          <a:p>
            <a:pPr lvl="1"/>
            <a:r>
              <a:rPr lang="en-US" sz="2000" dirty="0" smtClean="0"/>
              <a:t>Use </a:t>
            </a:r>
            <a:r>
              <a:rPr lang="en-US" sz="2000" dirty="0"/>
              <a:t>only preserved arrays which are accessed by a </a:t>
            </a:r>
            <a:r>
              <a:rPr lang="en-US" sz="2000" dirty="0">
                <a:solidFill>
                  <a:srgbClr val="FF0000"/>
                </a:solidFill>
              </a:rPr>
              <a:t>single thread</a:t>
            </a:r>
          </a:p>
          <a:p>
            <a:pPr lvl="1"/>
            <a:r>
              <a:rPr lang="en-US" sz="2000" dirty="0" smtClean="0"/>
              <a:t>Use architectural </a:t>
            </a:r>
            <a:r>
              <a:rPr lang="en-US" sz="2000" dirty="0"/>
              <a:t>directives in Catapult to allocate ports for those </a:t>
            </a:r>
            <a:r>
              <a:rPr lang="en-US" sz="2000" dirty="0" smtClean="0"/>
              <a:t>rams, etc.</a:t>
            </a:r>
          </a:p>
          <a:p>
            <a:pPr lvl="1"/>
            <a:r>
              <a:rPr lang="en-US" sz="2000" dirty="0" smtClean="0"/>
              <a:t>Use </a:t>
            </a:r>
            <a:r>
              <a:rPr lang="en-US" sz="2000" dirty="0" err="1" smtClean="0"/>
              <a:t>Matchlib</a:t>
            </a:r>
            <a:r>
              <a:rPr lang="en-US" sz="2000" dirty="0" smtClean="0"/>
              <a:t> components such as Scratchpad, </a:t>
            </a:r>
            <a:r>
              <a:rPr lang="en-US" sz="2000" dirty="0" err="1" smtClean="0"/>
              <a:t>ArbitratedScratchpad</a:t>
            </a:r>
            <a:r>
              <a:rPr lang="en-US" sz="2000" dirty="0" smtClean="0"/>
              <a:t>, etc., to route requests from other threads to those arrays.</a:t>
            </a:r>
          </a:p>
          <a:p>
            <a:pPr lvl="1"/>
            <a:r>
              <a:rPr lang="en-US" sz="2000" dirty="0" smtClean="0"/>
              <a:t>If throughput is top concern, and a few extra cycles of latency is OK, this is a very robust and flexible approach.</a:t>
            </a:r>
          </a:p>
          <a:p>
            <a:pPr lvl="1"/>
            <a:r>
              <a:rPr lang="en-US" sz="2000" dirty="0" smtClean="0"/>
              <a:t>Pre-HLS </a:t>
            </a:r>
            <a:r>
              <a:rPr lang="en-US" sz="2000" dirty="0"/>
              <a:t>sim will be </a:t>
            </a:r>
            <a:r>
              <a:rPr lang="en-US" sz="2000" dirty="0" smtClean="0"/>
              <a:t>throughput </a:t>
            </a:r>
            <a:r>
              <a:rPr lang="en-US" sz="2000" dirty="0"/>
              <a:t>accurate under assumption that mem </a:t>
            </a:r>
            <a:r>
              <a:rPr lang="en-US" sz="2000" dirty="0" err="1"/>
              <a:t>rd</a:t>
            </a:r>
            <a:r>
              <a:rPr lang="en-US" sz="2000" dirty="0"/>
              <a:t> </a:t>
            </a:r>
            <a:r>
              <a:rPr lang="en-US" sz="2000" dirty="0" err="1"/>
              <a:t>wr</a:t>
            </a:r>
            <a:r>
              <a:rPr lang="en-US" sz="2000" dirty="0"/>
              <a:t> access to arrays within </a:t>
            </a:r>
            <a:r>
              <a:rPr lang="en-US" sz="2000" dirty="0" smtClean="0"/>
              <a:t>threads </a:t>
            </a:r>
            <a:r>
              <a:rPr lang="en-US" sz="2000" dirty="0"/>
              <a:t>are not the bottleneck</a:t>
            </a:r>
          </a:p>
          <a:p>
            <a:endParaRPr lang="en-US" dirty="0" smtClean="0"/>
          </a:p>
        </p:txBody>
      </p:sp>
    </p:spTree>
    <p:extLst>
      <p:ext uri="{BB962C8B-B14F-4D97-AF65-F5344CB8AC3E}">
        <p14:creationId xmlns:p14="http://schemas.microsoft.com/office/powerpoint/2010/main" val="2707208405"/>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Shared Memories in </a:t>
            </a:r>
            <a:r>
              <a:rPr lang="en-US" sz="2800" dirty="0" err="1" smtClean="0"/>
              <a:t>SystemC</a:t>
            </a:r>
            <a:r>
              <a:rPr lang="en-US" sz="2800" dirty="0" smtClean="0"/>
              <a:t> Designs – Approach #2</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82</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sz="2400" dirty="0" smtClean="0"/>
              <a:t>Approach #2: Use memory model from Catapult Memory Generator</a:t>
            </a:r>
          </a:p>
          <a:p>
            <a:pPr lvl="1"/>
            <a:r>
              <a:rPr lang="en-US" sz="1800" dirty="0"/>
              <a:t>This is demonstrated in 12_ping_pong_mem</a:t>
            </a:r>
          </a:p>
          <a:p>
            <a:pPr lvl="1"/>
            <a:r>
              <a:rPr lang="en-US" sz="1800" dirty="0"/>
              <a:t>Each thread accessing memory needs a dedicated RAM port</a:t>
            </a:r>
          </a:p>
          <a:p>
            <a:pPr lvl="1"/>
            <a:r>
              <a:rPr lang="en-US" sz="1800" dirty="0"/>
              <a:t>There needs to be some synchronization scheme to avoid data races between threads</a:t>
            </a:r>
          </a:p>
          <a:p>
            <a:pPr lvl="2"/>
            <a:r>
              <a:rPr lang="en-US" sz="1800" dirty="0"/>
              <a:t>12_ping_pong_mem uses Connections::</a:t>
            </a:r>
            <a:r>
              <a:rPr lang="en-US" sz="1800" dirty="0" err="1"/>
              <a:t>SyncChannel</a:t>
            </a:r>
            <a:endParaRPr lang="en-US" sz="1800" dirty="0"/>
          </a:p>
          <a:p>
            <a:pPr lvl="1"/>
            <a:r>
              <a:rPr lang="en-US" sz="1800" dirty="0"/>
              <a:t>Catapult memory generator SC models currently need “wait(0.3, SC_NS)” statements deleted from them so they work properly in </a:t>
            </a:r>
            <a:r>
              <a:rPr lang="en-US" sz="1800" dirty="0" err="1"/>
              <a:t>Matchlib</a:t>
            </a:r>
            <a:r>
              <a:rPr lang="en-US" sz="1800" dirty="0"/>
              <a:t> sims</a:t>
            </a:r>
          </a:p>
          <a:p>
            <a:pPr lvl="1"/>
            <a:r>
              <a:rPr lang="en-US" sz="1800" dirty="0"/>
              <a:t>Catapult memory generator SC models currently do not participate in </a:t>
            </a:r>
            <a:r>
              <a:rPr lang="en-US" sz="1800" dirty="0" err="1"/>
              <a:t>Matchlib</a:t>
            </a:r>
            <a:r>
              <a:rPr lang="en-US" sz="1800" dirty="0"/>
              <a:t> “</a:t>
            </a:r>
            <a:r>
              <a:rPr lang="en-US" sz="1800" dirty="0" err="1"/>
              <a:t>thruput</a:t>
            </a:r>
            <a:r>
              <a:rPr lang="en-US" sz="1800" dirty="0"/>
              <a:t> accurate” simulation mechanism, so sim will not be </a:t>
            </a:r>
            <a:r>
              <a:rPr lang="en-US" sz="1800" dirty="0" err="1"/>
              <a:t>thruput</a:t>
            </a:r>
            <a:r>
              <a:rPr lang="en-US" sz="1800" dirty="0"/>
              <a:t> accurate if thread has &gt; 1 mem accesses per clock</a:t>
            </a:r>
          </a:p>
        </p:txBody>
      </p:sp>
      <p:pic>
        <p:nvPicPr>
          <p:cNvPr id="5" name="Picture 4"/>
          <p:cNvPicPr>
            <a:picLocks noChangeAspect="1"/>
          </p:cNvPicPr>
          <p:nvPr/>
        </p:nvPicPr>
        <p:blipFill>
          <a:blip r:embed="rId2"/>
          <a:stretch>
            <a:fillRect/>
          </a:stretch>
        </p:blipFill>
        <p:spPr>
          <a:xfrm>
            <a:off x="3808412" y="3982915"/>
            <a:ext cx="5361457" cy="2644368"/>
          </a:xfrm>
          <a:prstGeom prst="rect">
            <a:avLst/>
          </a:prstGeom>
        </p:spPr>
      </p:pic>
      <p:sp>
        <p:nvSpPr>
          <p:cNvPr id="6" name="Rectangular Callout 5"/>
          <p:cNvSpPr/>
          <p:nvPr/>
        </p:nvSpPr>
        <p:spPr>
          <a:xfrm>
            <a:off x="1903412" y="6136826"/>
            <a:ext cx="1524000" cy="304063"/>
          </a:xfrm>
          <a:prstGeom prst="wedgeRectCallout">
            <a:avLst>
              <a:gd name="adj1" fmla="val 98275"/>
              <a:gd name="adj2" fmla="val 49607"/>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Memory instance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7" name="Rectangular Callout 6"/>
          <p:cNvSpPr/>
          <p:nvPr/>
        </p:nvSpPr>
        <p:spPr>
          <a:xfrm>
            <a:off x="7694612" y="5153067"/>
            <a:ext cx="1981200" cy="304063"/>
          </a:xfrm>
          <a:prstGeom prst="wedgeRectCallout">
            <a:avLst>
              <a:gd name="adj1" fmla="val -101474"/>
              <a:gd name="adj2" fmla="val 5249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Memory read operation</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66138321"/>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Shared Memories in </a:t>
            </a:r>
            <a:r>
              <a:rPr lang="en-US" sz="2800" dirty="0" err="1" smtClean="0"/>
              <a:t>SystemC</a:t>
            </a:r>
            <a:r>
              <a:rPr lang="en-US" sz="2800" dirty="0" smtClean="0"/>
              <a:t> Designs – Approach #2 (cont.)</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83</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sz="2000" dirty="0" smtClean="0"/>
              <a:t>Example 12_ping_pong_mem shows shared memory shared by threads in same module.</a:t>
            </a:r>
          </a:p>
          <a:p>
            <a:pPr lvl="1"/>
            <a:r>
              <a:rPr lang="en-US" sz="1400" dirty="0"/>
              <a:t>In this case, you do not need to explicitly code the mem read and write ports</a:t>
            </a:r>
          </a:p>
          <a:p>
            <a:r>
              <a:rPr lang="en-US" sz="2000" dirty="0" smtClean="0"/>
              <a:t>You can also have memory ports on modules, so that memories can be external and/or shared between multiple modules</a:t>
            </a:r>
            <a:r>
              <a:rPr lang="en-US" sz="2400" dirty="0" smtClean="0"/>
              <a:t>.</a:t>
            </a:r>
          </a:p>
          <a:p>
            <a:pPr lvl="1"/>
            <a:r>
              <a:rPr lang="en-US" sz="1400" dirty="0" smtClean="0"/>
              <a:t>In this case, you do need to explicitly code the mem read and write ports on module interfaces</a:t>
            </a:r>
            <a:endParaRPr lang="en-US" sz="1400" dirty="0"/>
          </a:p>
        </p:txBody>
      </p:sp>
      <p:pic>
        <p:nvPicPr>
          <p:cNvPr id="6" name="Picture 5"/>
          <p:cNvPicPr>
            <a:picLocks noChangeAspect="1"/>
          </p:cNvPicPr>
          <p:nvPr/>
        </p:nvPicPr>
        <p:blipFill>
          <a:blip r:embed="rId2"/>
          <a:stretch>
            <a:fillRect/>
          </a:stretch>
        </p:blipFill>
        <p:spPr>
          <a:xfrm>
            <a:off x="836612" y="2893483"/>
            <a:ext cx="4008639" cy="3733800"/>
          </a:xfrm>
          <a:prstGeom prst="rect">
            <a:avLst/>
          </a:prstGeom>
        </p:spPr>
      </p:pic>
      <p:pic>
        <p:nvPicPr>
          <p:cNvPr id="7" name="Picture 6"/>
          <p:cNvPicPr>
            <a:picLocks noChangeAspect="1"/>
          </p:cNvPicPr>
          <p:nvPr/>
        </p:nvPicPr>
        <p:blipFill>
          <a:blip r:embed="rId3"/>
          <a:stretch>
            <a:fillRect/>
          </a:stretch>
        </p:blipFill>
        <p:spPr>
          <a:xfrm>
            <a:off x="5789612" y="2997602"/>
            <a:ext cx="4305780" cy="3443287"/>
          </a:xfrm>
          <a:prstGeom prst="rect">
            <a:avLst/>
          </a:prstGeom>
        </p:spPr>
      </p:pic>
      <p:sp>
        <p:nvSpPr>
          <p:cNvPr id="8" name="Rectangular Callout 7"/>
          <p:cNvSpPr/>
          <p:nvPr/>
        </p:nvSpPr>
        <p:spPr>
          <a:xfrm>
            <a:off x="4083251" y="4876800"/>
            <a:ext cx="1524000" cy="304063"/>
          </a:xfrm>
          <a:prstGeom prst="wedgeRectCallout">
            <a:avLst>
              <a:gd name="adj1" fmla="val -118648"/>
              <a:gd name="adj2" fmla="val -3135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Memory read port</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8742602" y="5638800"/>
            <a:ext cx="3143010" cy="304063"/>
          </a:xfrm>
          <a:prstGeom prst="wedgeRectCallout">
            <a:avLst>
              <a:gd name="adj1" fmla="val -80306"/>
              <a:gd name="adj2" fmla="val -19792"/>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Bind memory read port to memory instance</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4083251" y="3803167"/>
            <a:ext cx="1524000" cy="304063"/>
          </a:xfrm>
          <a:prstGeom prst="wedgeRectCallout">
            <a:avLst>
              <a:gd name="adj1" fmla="val -103648"/>
              <a:gd name="adj2" fmla="val -7762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Memory types</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1208600446"/>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Shared Memories in </a:t>
            </a:r>
            <a:r>
              <a:rPr lang="en-US" sz="2800" dirty="0" err="1" smtClean="0"/>
              <a:t>SystemC</a:t>
            </a:r>
            <a:r>
              <a:rPr lang="en-US" sz="2800" dirty="0" smtClean="0"/>
              <a:t> Designs – Approach #3</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84</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sz="2400" dirty="0" smtClean="0"/>
              <a:t>Approach #3: Use </a:t>
            </a:r>
            <a:r>
              <a:rPr lang="en-US" sz="2400" dirty="0" err="1" smtClean="0"/>
              <a:t>ac_shared</a:t>
            </a:r>
            <a:r>
              <a:rPr lang="en-US" sz="2400" dirty="0" smtClean="0"/>
              <a:t>&lt;&gt;</a:t>
            </a:r>
          </a:p>
          <a:p>
            <a:pPr lvl="1"/>
            <a:r>
              <a:rPr lang="en-US" sz="2000" dirty="0" smtClean="0"/>
              <a:t>This approach is currently not supported and not recommended for SC designs.</a:t>
            </a:r>
            <a:endParaRPr lang="en-US" sz="2000" dirty="0">
              <a:solidFill>
                <a:srgbClr val="FF0000"/>
              </a:solidFill>
            </a:endParaRPr>
          </a:p>
        </p:txBody>
      </p:sp>
    </p:spTree>
    <p:extLst>
      <p:ext uri="{BB962C8B-B14F-4D97-AF65-F5344CB8AC3E}">
        <p14:creationId xmlns:p14="http://schemas.microsoft.com/office/powerpoint/2010/main" val="799654151"/>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Toggle Protocol Converter – </a:t>
            </a:r>
            <a:r>
              <a:rPr lang="en-US" sz="2800" dirty="0" err="1" smtClean="0"/>
              <a:t>Matchlib</a:t>
            </a:r>
            <a:r>
              <a:rPr lang="en-US" sz="2800" dirty="0" smtClean="0"/>
              <a:t> Example 13*</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85</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sz="2000" dirty="0" smtClean="0"/>
              <a:t>Toggle Protocol Converter is a simple (and useful) example of “RTL in </a:t>
            </a:r>
            <a:r>
              <a:rPr lang="en-US" sz="2000" dirty="0" err="1" smtClean="0"/>
              <a:t>SystemC</a:t>
            </a:r>
            <a:r>
              <a:rPr lang="en-US" sz="2000" dirty="0" smtClean="0"/>
              <a:t>” mixed with </a:t>
            </a:r>
            <a:r>
              <a:rPr lang="en-US" sz="2000" dirty="0" err="1" smtClean="0"/>
              <a:t>Matchlib</a:t>
            </a:r>
            <a:r>
              <a:rPr lang="en-US" sz="2000" dirty="0" smtClean="0"/>
              <a:t> style</a:t>
            </a:r>
            <a:endParaRPr lang="en-US" sz="1800" dirty="0" smtClean="0">
              <a:solidFill>
                <a:srgbClr val="FF0000"/>
              </a:solidFill>
            </a:endParaRPr>
          </a:p>
          <a:p>
            <a:r>
              <a:rPr lang="en-US" sz="2000" dirty="0"/>
              <a:t>Toggle protocol indicates that a message has been sent when the toggle signal changes</a:t>
            </a:r>
          </a:p>
          <a:p>
            <a:pPr lvl="1"/>
            <a:r>
              <a:rPr lang="en-US" sz="2000" dirty="0">
                <a:solidFill>
                  <a:schemeClr val="tx2"/>
                </a:solidFill>
                <a:cs typeface="+mn-cs"/>
              </a:rPr>
              <a:t>Reliable message delivery as long as </a:t>
            </a:r>
            <a:r>
              <a:rPr lang="en-US" sz="2000" dirty="0" smtClean="0">
                <a:solidFill>
                  <a:schemeClr val="tx2"/>
                </a:solidFill>
                <a:cs typeface="+mn-cs"/>
              </a:rPr>
              <a:t>consumer </a:t>
            </a:r>
            <a:r>
              <a:rPr lang="en-US" sz="2000" dirty="0">
                <a:solidFill>
                  <a:schemeClr val="tx2"/>
                </a:solidFill>
                <a:cs typeface="+mn-cs"/>
              </a:rPr>
              <a:t>process “can keep up”</a:t>
            </a:r>
          </a:p>
          <a:p>
            <a:pPr lvl="1"/>
            <a:r>
              <a:rPr lang="en-US" sz="2000" dirty="0">
                <a:solidFill>
                  <a:schemeClr val="tx2"/>
                </a:solidFill>
                <a:cs typeface="+mn-cs"/>
              </a:rPr>
              <a:t>Producer and Consumer can be running at different clock rates</a:t>
            </a:r>
          </a:p>
        </p:txBody>
      </p:sp>
      <p:pic>
        <p:nvPicPr>
          <p:cNvPr id="5" name="Picture 4"/>
          <p:cNvPicPr>
            <a:picLocks noChangeAspect="1"/>
          </p:cNvPicPr>
          <p:nvPr/>
        </p:nvPicPr>
        <p:blipFill>
          <a:blip r:embed="rId2"/>
          <a:stretch>
            <a:fillRect/>
          </a:stretch>
        </p:blipFill>
        <p:spPr>
          <a:xfrm>
            <a:off x="492891" y="3048000"/>
            <a:ext cx="5505450" cy="3095625"/>
          </a:xfrm>
          <a:prstGeom prst="rect">
            <a:avLst/>
          </a:prstGeom>
        </p:spPr>
      </p:pic>
      <p:pic>
        <p:nvPicPr>
          <p:cNvPr id="6" name="Picture 5"/>
          <p:cNvPicPr>
            <a:picLocks noChangeAspect="1"/>
          </p:cNvPicPr>
          <p:nvPr/>
        </p:nvPicPr>
        <p:blipFill>
          <a:blip r:embed="rId3"/>
          <a:stretch>
            <a:fillRect/>
          </a:stretch>
        </p:blipFill>
        <p:spPr>
          <a:xfrm>
            <a:off x="6291705" y="3048000"/>
            <a:ext cx="5314950" cy="2924175"/>
          </a:xfrm>
          <a:prstGeom prst="rect">
            <a:avLst/>
          </a:prstGeom>
        </p:spPr>
      </p:pic>
      <p:sp>
        <p:nvSpPr>
          <p:cNvPr id="7" name="Rectangular Callout 6"/>
          <p:cNvSpPr/>
          <p:nvPr/>
        </p:nvSpPr>
        <p:spPr>
          <a:xfrm>
            <a:off x="4712938" y="4194301"/>
            <a:ext cx="1524000" cy="304063"/>
          </a:xfrm>
          <a:prstGeom prst="wedgeRectCallout">
            <a:avLst>
              <a:gd name="adj1" fmla="val -79994"/>
              <a:gd name="adj2" fmla="val 17799"/>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Toggle output</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8" name="Rectangular Callout 7"/>
          <p:cNvSpPr/>
          <p:nvPr/>
        </p:nvSpPr>
        <p:spPr>
          <a:xfrm>
            <a:off x="4712938" y="3730988"/>
            <a:ext cx="1524000" cy="304063"/>
          </a:xfrm>
          <a:prstGeom prst="wedgeRectCallout">
            <a:avLst>
              <a:gd name="adj1" fmla="val -73071"/>
              <a:gd name="adj2" fmla="val 6695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Data output</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9" name="Rectangular Callout 8"/>
          <p:cNvSpPr/>
          <p:nvPr/>
        </p:nvSpPr>
        <p:spPr>
          <a:xfrm>
            <a:off x="9142412" y="5410200"/>
            <a:ext cx="2971800" cy="304063"/>
          </a:xfrm>
          <a:prstGeom prst="wedgeRectCallout">
            <a:avLst>
              <a:gd name="adj1" fmla="val -62538"/>
              <a:gd name="adj2" fmla="val -48708"/>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Toggle output when we output new data</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0" name="Rectangular Callout 9"/>
          <p:cNvSpPr/>
          <p:nvPr/>
        </p:nvSpPr>
        <p:spPr>
          <a:xfrm>
            <a:off x="4651920" y="4920335"/>
            <a:ext cx="1524000" cy="489865"/>
          </a:xfrm>
          <a:prstGeom prst="wedgeRectCallout">
            <a:avLst>
              <a:gd name="adj1" fmla="val -64994"/>
              <a:gd name="adj2" fmla="val -8460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Input uses </a:t>
            </a:r>
            <a:r>
              <a:rPr lang="en-US" sz="1200" kern="0" dirty="0" err="1" smtClean="0">
                <a:solidFill>
                  <a:srgbClr val="FFFFFF"/>
                </a:solidFill>
                <a:latin typeface="Tahoma"/>
                <a:ea typeface="+mn-ea"/>
              </a:rPr>
              <a:t>Matchlib</a:t>
            </a:r>
            <a:r>
              <a:rPr lang="en-US" sz="1200" kern="0" dirty="0" smtClean="0">
                <a:solidFill>
                  <a:srgbClr val="FFFFFF"/>
                </a:solidFill>
                <a:latin typeface="Tahoma"/>
                <a:ea typeface="+mn-ea"/>
              </a:rPr>
              <a:t> </a:t>
            </a:r>
            <a:r>
              <a:rPr lang="en-US" sz="1200" kern="0" dirty="0" err="1" smtClean="0">
                <a:solidFill>
                  <a:srgbClr val="FFFFFF"/>
                </a:solidFill>
                <a:latin typeface="Tahoma"/>
                <a:ea typeface="+mn-ea"/>
              </a:rPr>
              <a:t>rdy</a:t>
            </a:r>
            <a:r>
              <a:rPr lang="en-US" sz="1200" kern="0" dirty="0" smtClean="0">
                <a:solidFill>
                  <a:srgbClr val="FFFFFF"/>
                </a:solidFill>
                <a:latin typeface="Tahoma"/>
                <a:ea typeface="+mn-ea"/>
              </a:rPr>
              <a:t>/</a:t>
            </a:r>
            <a:r>
              <a:rPr lang="en-US" sz="1200" kern="0" dirty="0" err="1" smtClean="0">
                <a:solidFill>
                  <a:srgbClr val="FFFFFF"/>
                </a:solidFill>
                <a:latin typeface="Tahoma"/>
                <a:ea typeface="+mn-ea"/>
              </a:rPr>
              <a:t>vld</a:t>
            </a:r>
            <a:r>
              <a:rPr lang="en-US" sz="1200" kern="0" dirty="0" smtClean="0">
                <a:solidFill>
                  <a:srgbClr val="FFFFFF"/>
                </a:solidFill>
                <a:latin typeface="Tahoma"/>
                <a:ea typeface="+mn-ea"/>
              </a:rPr>
              <a:t> protocol</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944810123"/>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28061" y="1414122"/>
            <a:ext cx="3085375" cy="2032795"/>
          </a:xfrm>
          <a:prstGeom prst="rect">
            <a:avLst/>
          </a:prstGeom>
        </p:spPr>
      </p:pic>
      <p:sp>
        <p:nvSpPr>
          <p:cNvPr id="2" name="Title 1"/>
          <p:cNvSpPr>
            <a:spLocks noGrp="1"/>
          </p:cNvSpPr>
          <p:nvPr>
            <p:ph type="title"/>
          </p:nvPr>
        </p:nvSpPr>
        <p:spPr/>
        <p:txBody>
          <a:bodyPr/>
          <a:lstStyle/>
          <a:p>
            <a:r>
              <a:rPr lang="en-US" sz="2800" dirty="0" smtClean="0"/>
              <a:t>Toggle Protocol Converter – </a:t>
            </a:r>
            <a:r>
              <a:rPr lang="en-US" sz="2800" dirty="0" err="1" smtClean="0"/>
              <a:t>Matchlib</a:t>
            </a:r>
            <a:r>
              <a:rPr lang="en-US" sz="2800" dirty="0" smtClean="0"/>
              <a:t> Example 13*</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86</a:t>
            </a:fld>
            <a:endParaRPr lang="en-US" dirty="0"/>
          </a:p>
        </p:txBody>
      </p:sp>
      <p:sp>
        <p:nvSpPr>
          <p:cNvPr id="8" name="Rectangular Callout 7"/>
          <p:cNvSpPr/>
          <p:nvPr/>
        </p:nvSpPr>
        <p:spPr>
          <a:xfrm>
            <a:off x="3503612" y="1853026"/>
            <a:ext cx="3124200" cy="304063"/>
          </a:xfrm>
          <a:prstGeom prst="wedgeRectCallout">
            <a:avLst>
              <a:gd name="adj1" fmla="val -73071"/>
              <a:gd name="adj2" fmla="val 66956"/>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Stimulus uses </a:t>
            </a:r>
            <a:r>
              <a:rPr lang="en-US" sz="1200" kern="0" dirty="0" err="1" smtClean="0">
                <a:solidFill>
                  <a:srgbClr val="FFFFFF"/>
                </a:solidFill>
                <a:latin typeface="Tahoma"/>
                <a:ea typeface="+mn-ea"/>
              </a:rPr>
              <a:t>Matchlib</a:t>
            </a:r>
            <a:r>
              <a:rPr lang="en-US" sz="1200" kern="0" dirty="0" smtClean="0">
                <a:solidFill>
                  <a:srgbClr val="FFFFFF"/>
                </a:solidFill>
                <a:latin typeface="Tahoma"/>
                <a:ea typeface="+mn-ea"/>
              </a:rPr>
              <a:t> </a:t>
            </a:r>
            <a:r>
              <a:rPr lang="en-US" sz="1200" kern="0" dirty="0" err="1" smtClean="0">
                <a:solidFill>
                  <a:srgbClr val="FFFFFF"/>
                </a:solidFill>
                <a:latin typeface="Tahoma"/>
                <a:ea typeface="+mn-ea"/>
              </a:rPr>
              <a:t>rdy</a:t>
            </a:r>
            <a:r>
              <a:rPr lang="en-US" sz="1200" kern="0" dirty="0" smtClean="0">
                <a:solidFill>
                  <a:srgbClr val="FFFFFF"/>
                </a:solidFill>
                <a:latin typeface="Tahoma"/>
                <a:ea typeface="+mn-ea"/>
              </a:rPr>
              <a:t>/</a:t>
            </a:r>
            <a:r>
              <a:rPr lang="en-US" sz="1200" kern="0" dirty="0" err="1" smtClean="0">
                <a:solidFill>
                  <a:srgbClr val="FFFFFF"/>
                </a:solidFill>
                <a:latin typeface="Tahoma"/>
                <a:ea typeface="+mn-ea"/>
              </a:rPr>
              <a:t>vld</a:t>
            </a:r>
            <a:r>
              <a:rPr lang="en-US" sz="1200" kern="0" dirty="0" smtClean="0">
                <a:solidFill>
                  <a:srgbClr val="FFFFFF"/>
                </a:solidFill>
                <a:latin typeface="Tahoma"/>
                <a:ea typeface="+mn-ea"/>
              </a:rPr>
              <a:t> protocol</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pic>
        <p:nvPicPr>
          <p:cNvPr id="10" name="Picture 9"/>
          <p:cNvPicPr>
            <a:picLocks noChangeAspect="1"/>
          </p:cNvPicPr>
          <p:nvPr/>
        </p:nvPicPr>
        <p:blipFill>
          <a:blip r:embed="rId3"/>
          <a:stretch>
            <a:fillRect/>
          </a:stretch>
        </p:blipFill>
        <p:spPr>
          <a:xfrm>
            <a:off x="512064" y="3486913"/>
            <a:ext cx="9817544" cy="3140370"/>
          </a:xfrm>
          <a:prstGeom prst="rect">
            <a:avLst/>
          </a:prstGeom>
        </p:spPr>
      </p:pic>
      <p:sp>
        <p:nvSpPr>
          <p:cNvPr id="12" name="Rectangular Callout 11"/>
          <p:cNvSpPr/>
          <p:nvPr/>
        </p:nvSpPr>
        <p:spPr>
          <a:xfrm>
            <a:off x="10626725" y="3810000"/>
            <a:ext cx="1258887" cy="608863"/>
          </a:xfrm>
          <a:prstGeom prst="wedgeRectCallout">
            <a:avLst>
              <a:gd name="adj1" fmla="val -71945"/>
              <a:gd name="adj2" fmla="val 12015"/>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Input is </a:t>
            </a:r>
            <a:r>
              <a:rPr lang="en-US" sz="1200" kern="0" dirty="0" err="1" smtClean="0">
                <a:solidFill>
                  <a:srgbClr val="FFFFFF"/>
                </a:solidFill>
                <a:latin typeface="Tahoma"/>
                <a:ea typeface="+mn-ea"/>
              </a:rPr>
              <a:t>rdy</a:t>
            </a:r>
            <a:r>
              <a:rPr lang="en-US" sz="1200" kern="0" dirty="0" smtClean="0">
                <a:solidFill>
                  <a:srgbClr val="FFFFFF"/>
                </a:solidFill>
                <a:latin typeface="Tahoma"/>
                <a:ea typeface="+mn-ea"/>
              </a:rPr>
              <a:t>/</a:t>
            </a:r>
            <a:r>
              <a:rPr lang="en-US" sz="1200" kern="0" dirty="0" err="1" smtClean="0">
                <a:solidFill>
                  <a:srgbClr val="FFFFFF"/>
                </a:solidFill>
                <a:latin typeface="Tahoma"/>
                <a:ea typeface="+mn-ea"/>
              </a:rPr>
              <a:t>vld</a:t>
            </a:r>
            <a:r>
              <a:rPr lang="en-US" sz="1200" kern="0" dirty="0" smtClean="0">
                <a:solidFill>
                  <a:srgbClr val="FFFFFF"/>
                </a:solidFill>
                <a:latin typeface="Tahoma"/>
                <a:ea typeface="+mn-ea"/>
              </a:rPr>
              <a:t> protocol</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
        <p:nvSpPr>
          <p:cNvPr id="13" name="Rectangular Callout 12"/>
          <p:cNvSpPr/>
          <p:nvPr/>
        </p:nvSpPr>
        <p:spPr>
          <a:xfrm>
            <a:off x="10626725" y="4572000"/>
            <a:ext cx="1258887" cy="685800"/>
          </a:xfrm>
          <a:prstGeom prst="wedgeRectCallout">
            <a:avLst>
              <a:gd name="adj1" fmla="val -76048"/>
              <a:gd name="adj2" fmla="val -45134"/>
            </a:avLst>
          </a:prstGeom>
          <a:solidFill>
            <a:schemeClr val="accent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FFFFFF"/>
                </a:solidFill>
                <a:latin typeface="Tahoma"/>
                <a:ea typeface="+mn-ea"/>
              </a:rPr>
              <a:t>Output is toggle protocol</a:t>
            </a:r>
            <a:endParaRPr kumimoji="0" lang="en-US" sz="120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3293644178"/>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Data Valid Protocol – </a:t>
            </a:r>
            <a:r>
              <a:rPr lang="en-US" sz="2800" dirty="0" err="1" smtClean="0"/>
              <a:t>Matchlib</a:t>
            </a:r>
            <a:r>
              <a:rPr lang="en-US" sz="2800" dirty="0" smtClean="0"/>
              <a:t> Example 15*</a:t>
            </a:r>
            <a:endParaRPr lang="en-US" sz="2800" dirty="0"/>
          </a:p>
        </p:txBody>
      </p:sp>
      <p:sp>
        <p:nvSpPr>
          <p:cNvPr id="3" name="Slide Number Placeholder 2"/>
          <p:cNvSpPr>
            <a:spLocks noGrp="1"/>
          </p:cNvSpPr>
          <p:nvPr>
            <p:ph type="sldNum" sz="quarter" idx="11"/>
          </p:nvPr>
        </p:nvSpPr>
        <p:spPr/>
        <p:txBody>
          <a:bodyPr/>
          <a:lstStyle/>
          <a:p>
            <a:fld id="{B8EE6C0D-8D49-4EF2-B5AB-91C9339EB8BA}" type="slidenum">
              <a:rPr lang="en-US" smtClean="0"/>
              <a:pPr/>
              <a:t>87</a:t>
            </a:fld>
            <a:endParaRPr lang="en-US" dirty="0"/>
          </a:p>
        </p:txBody>
      </p:sp>
      <p:sp>
        <p:nvSpPr>
          <p:cNvPr id="4" name="Content Placeholder 3"/>
          <p:cNvSpPr>
            <a:spLocks noGrp="1"/>
          </p:cNvSpPr>
          <p:nvPr>
            <p:ph sz="half" idx="2"/>
          </p:nvPr>
        </p:nvSpPr>
        <p:spPr>
          <a:xfrm>
            <a:off x="512064" y="1219200"/>
            <a:ext cx="11449748" cy="5035296"/>
          </a:xfrm>
        </p:spPr>
        <p:txBody>
          <a:bodyPr/>
          <a:lstStyle/>
          <a:p>
            <a:r>
              <a:rPr lang="en-US" sz="2000" dirty="0" smtClean="0"/>
              <a:t>Data Valid protocol is similar to </a:t>
            </a:r>
            <a:r>
              <a:rPr lang="en-US" sz="2000" dirty="0" err="1" smtClean="0"/>
              <a:t>rdy</a:t>
            </a:r>
            <a:r>
              <a:rPr lang="en-US" sz="2000" dirty="0" smtClean="0"/>
              <a:t>/</a:t>
            </a:r>
            <a:r>
              <a:rPr lang="en-US" sz="2000" dirty="0" err="1" smtClean="0"/>
              <a:t>vld</a:t>
            </a:r>
            <a:r>
              <a:rPr lang="en-US" sz="2000" dirty="0" smtClean="0"/>
              <a:t> protocol, except </a:t>
            </a:r>
            <a:r>
              <a:rPr lang="en-US" sz="2000" dirty="0" err="1" smtClean="0"/>
              <a:t>rdy</a:t>
            </a:r>
            <a:r>
              <a:rPr lang="en-US" sz="2000" dirty="0" smtClean="0"/>
              <a:t> signals are removed because either:</a:t>
            </a:r>
          </a:p>
          <a:p>
            <a:pPr lvl="1">
              <a:buFont typeface="+mj-lt"/>
              <a:buAutoNum type="arabicPeriod"/>
            </a:pPr>
            <a:r>
              <a:rPr lang="en-US" sz="1600" dirty="0" smtClean="0"/>
              <a:t>consumers are assumed to “always be ready” to receive messages</a:t>
            </a:r>
          </a:p>
          <a:p>
            <a:pPr lvl="1">
              <a:buFont typeface="+mj-lt"/>
              <a:buAutoNum type="arabicPeriod"/>
            </a:pPr>
            <a:r>
              <a:rPr lang="en-US" sz="1600" dirty="0"/>
              <a:t>i</a:t>
            </a:r>
            <a:r>
              <a:rPr lang="en-US" sz="1600" dirty="0" smtClean="0"/>
              <a:t>f consumers are not ready and messages are dropped, it is OK.</a:t>
            </a:r>
          </a:p>
          <a:p>
            <a:pPr lvl="2"/>
            <a:r>
              <a:rPr lang="en-US" sz="1400" dirty="0" smtClean="0"/>
              <a:t>Note: In this case, if latency of design changes from SC model to RTL, then sim results may change due to this timing sensitivity</a:t>
            </a:r>
          </a:p>
          <a:p>
            <a:r>
              <a:rPr lang="en-US" sz="2000" dirty="0"/>
              <a:t>Assumption is that if </a:t>
            </a:r>
            <a:r>
              <a:rPr lang="en-US" sz="2000" dirty="0" err="1"/>
              <a:t>vld</a:t>
            </a:r>
            <a:r>
              <a:rPr lang="en-US" sz="2000" dirty="0"/>
              <a:t>=true for two consecutive clock cycles, then two messages were sent</a:t>
            </a:r>
            <a:r>
              <a:rPr lang="en-US" sz="2000" dirty="0" smtClean="0"/>
              <a:t>.</a:t>
            </a:r>
          </a:p>
          <a:p>
            <a:r>
              <a:rPr lang="en-US" sz="2000" dirty="0" smtClean="0"/>
              <a:t>Data valid protocol is modeled using </a:t>
            </a:r>
            <a:r>
              <a:rPr lang="en-US" sz="2000" dirty="0" err="1" smtClean="0"/>
              <a:t>sc_in</a:t>
            </a:r>
            <a:r>
              <a:rPr lang="en-US" sz="2000" dirty="0" smtClean="0"/>
              <a:t>/</a:t>
            </a:r>
            <a:r>
              <a:rPr lang="en-US" sz="2000" dirty="0" err="1" smtClean="0"/>
              <a:t>sc_out</a:t>
            </a:r>
            <a:r>
              <a:rPr lang="en-US" sz="2000" dirty="0" smtClean="0"/>
              <a:t> (</a:t>
            </a:r>
            <a:r>
              <a:rPr lang="en-US" sz="2000" dirty="0" err="1" smtClean="0"/>
              <a:t>ie</a:t>
            </a:r>
            <a:r>
              <a:rPr lang="en-US" sz="2000" dirty="0" smtClean="0"/>
              <a:t>. “RTL in </a:t>
            </a:r>
            <a:r>
              <a:rPr lang="en-US" sz="2000" dirty="0" err="1" smtClean="0"/>
              <a:t>SystemC</a:t>
            </a:r>
            <a:r>
              <a:rPr lang="en-US" sz="2000" dirty="0" smtClean="0"/>
              <a:t>” style)</a:t>
            </a:r>
          </a:p>
          <a:p>
            <a:r>
              <a:rPr lang="en-US" sz="2000" dirty="0" smtClean="0"/>
              <a:t>This protocol is common in time domain signal processing, where each block is clocked at a particular sampling frequency and consumes one sample per clock. The valid bit indicates if the particular sample is valid.</a:t>
            </a:r>
          </a:p>
          <a:p>
            <a:pPr lvl="1"/>
            <a:r>
              <a:rPr lang="en-US" sz="1600" dirty="0" smtClean="0"/>
              <a:t>When a chain of filter blocks come out of reset, the first sample at the beginning of the chain will be valid, and input samples further down the chain will not be valid until the first valid sample propagates thru the chain.</a:t>
            </a:r>
          </a:p>
          <a:p>
            <a:pPr lvl="1"/>
            <a:r>
              <a:rPr lang="en-US" sz="1600" dirty="0" err="1" smtClean="0"/>
              <a:t>rdy</a:t>
            </a:r>
            <a:r>
              <a:rPr lang="en-US" sz="1600" dirty="0" smtClean="0"/>
              <a:t>/</a:t>
            </a:r>
            <a:r>
              <a:rPr lang="en-US" sz="1600" dirty="0" err="1" smtClean="0"/>
              <a:t>vld</a:t>
            </a:r>
            <a:r>
              <a:rPr lang="en-US" sz="1600" dirty="0" smtClean="0"/>
              <a:t> protocol is not suitable </a:t>
            </a:r>
            <a:r>
              <a:rPr lang="en-US" sz="1600" smtClean="0"/>
              <a:t>for such designs.</a:t>
            </a:r>
            <a:endParaRPr lang="en-US" sz="1600" dirty="0" smtClean="0"/>
          </a:p>
          <a:p>
            <a:endParaRPr lang="en-US" sz="2000" dirty="0"/>
          </a:p>
        </p:txBody>
      </p:sp>
    </p:spTree>
    <p:extLst>
      <p:ext uri="{BB962C8B-B14F-4D97-AF65-F5344CB8AC3E}">
        <p14:creationId xmlns:p14="http://schemas.microsoft.com/office/powerpoint/2010/main" val="3214544965"/>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Real World Design Example – 5G Receiver</a:t>
            </a:r>
            <a:endParaRPr lang="en-US" sz="2800" dirty="0"/>
          </a:p>
        </p:txBody>
      </p:sp>
      <p:sp>
        <p:nvSpPr>
          <p:cNvPr id="3" name="Slide Number Placeholder 2"/>
          <p:cNvSpPr>
            <a:spLocks noGrp="1"/>
          </p:cNvSpPr>
          <p:nvPr>
            <p:ph type="sldNum" sz="quarter" idx="11"/>
          </p:nvPr>
        </p:nvSpPr>
        <p:spPr>
          <a:xfrm>
            <a:off x="-92442" y="6508614"/>
            <a:ext cx="512064" cy="228600"/>
          </a:xfrm>
        </p:spPr>
        <p:txBody>
          <a:bodyPr/>
          <a:lstStyle/>
          <a:p>
            <a:fld id="{B8EE6C0D-8D49-4EF2-B5AB-91C9339EB8BA}" type="slidenum">
              <a:rPr lang="en-US" smtClean="0"/>
              <a:pPr/>
              <a:t>88</a:t>
            </a:fld>
            <a:endParaRPr lang="en-US" dirty="0"/>
          </a:p>
        </p:txBody>
      </p:sp>
      <p:sp>
        <p:nvSpPr>
          <p:cNvPr id="5" name="Rectangle 4"/>
          <p:cNvSpPr/>
          <p:nvPr/>
        </p:nvSpPr>
        <p:spPr>
          <a:xfrm>
            <a:off x="1005254" y="3810000"/>
            <a:ext cx="914400" cy="685800"/>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Analog</a:t>
            </a:r>
          </a:p>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FFFFFF"/>
                </a:solidFill>
                <a:effectLst/>
                <a:uLnTx/>
                <a:uFillTx/>
                <a:latin typeface="Tahoma"/>
                <a:ea typeface="+mn-ea"/>
                <a:cs typeface="+mn-cs"/>
              </a:rPr>
              <a:t>Radio</a:t>
            </a:r>
          </a:p>
        </p:txBody>
      </p:sp>
      <p:sp>
        <p:nvSpPr>
          <p:cNvPr id="6" name="Rectangle 5"/>
          <p:cNvSpPr/>
          <p:nvPr/>
        </p:nvSpPr>
        <p:spPr>
          <a:xfrm>
            <a:off x="2300654" y="3810000"/>
            <a:ext cx="914400" cy="685800"/>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ADC</a:t>
            </a:r>
            <a:endParaRPr kumimoji="0" lang="en-US" sz="1800" b="0" i="0" u="none" strike="noStrike" kern="0" cap="none" spc="0" normalizeH="0" baseline="0" noProof="0" dirty="0" smtClean="0">
              <a:ln>
                <a:noFill/>
              </a:ln>
              <a:solidFill>
                <a:srgbClr val="FFFFFF"/>
              </a:solidFill>
              <a:effectLst/>
              <a:uLnTx/>
              <a:uFillTx/>
              <a:latin typeface="Tahoma"/>
              <a:ea typeface="+mn-ea"/>
              <a:cs typeface="+mn-cs"/>
            </a:endParaRPr>
          </a:p>
        </p:txBody>
      </p:sp>
      <p:sp>
        <p:nvSpPr>
          <p:cNvPr id="7" name="Rectangle 6"/>
          <p:cNvSpPr/>
          <p:nvPr/>
        </p:nvSpPr>
        <p:spPr>
          <a:xfrm>
            <a:off x="3596054" y="3810000"/>
            <a:ext cx="1752600" cy="685800"/>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Time Domain</a:t>
            </a:r>
          </a:p>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Receiver</a:t>
            </a:r>
          </a:p>
        </p:txBody>
      </p:sp>
      <p:sp>
        <p:nvSpPr>
          <p:cNvPr id="8" name="Rectangle 7"/>
          <p:cNvSpPr/>
          <p:nvPr/>
        </p:nvSpPr>
        <p:spPr>
          <a:xfrm>
            <a:off x="5789612" y="3810000"/>
            <a:ext cx="914400" cy="685800"/>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FFT</a:t>
            </a:r>
            <a:endParaRPr kumimoji="0" lang="en-US" sz="1800" b="0" i="0" u="none" strike="noStrike" kern="0" cap="none" spc="0" normalizeH="0" baseline="0" noProof="0" dirty="0" smtClean="0">
              <a:ln>
                <a:noFill/>
              </a:ln>
              <a:solidFill>
                <a:srgbClr val="FFFFFF"/>
              </a:solidFill>
              <a:effectLst/>
              <a:uLnTx/>
              <a:uFillTx/>
              <a:latin typeface="Tahoma"/>
              <a:ea typeface="+mn-ea"/>
              <a:cs typeface="+mn-cs"/>
            </a:endParaRPr>
          </a:p>
        </p:txBody>
      </p:sp>
      <p:sp>
        <p:nvSpPr>
          <p:cNvPr id="9" name="Rectangle 8"/>
          <p:cNvSpPr/>
          <p:nvPr/>
        </p:nvSpPr>
        <p:spPr>
          <a:xfrm>
            <a:off x="7144970" y="3810000"/>
            <a:ext cx="1752600" cy="685800"/>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err="1" smtClean="0">
                <a:solidFill>
                  <a:srgbClr val="FFFFFF"/>
                </a:solidFill>
                <a:latin typeface="Tahoma"/>
                <a:ea typeface="+mn-ea"/>
              </a:rPr>
              <a:t>Freq</a:t>
            </a:r>
            <a:r>
              <a:rPr lang="en-US" sz="1800" kern="0" dirty="0" smtClean="0">
                <a:solidFill>
                  <a:srgbClr val="FFFFFF"/>
                </a:solidFill>
                <a:latin typeface="Tahoma"/>
                <a:ea typeface="+mn-ea"/>
              </a:rPr>
              <a:t> Domain</a:t>
            </a:r>
          </a:p>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Receiver</a:t>
            </a:r>
          </a:p>
        </p:txBody>
      </p:sp>
      <p:sp>
        <p:nvSpPr>
          <p:cNvPr id="10" name="Rectangle 9"/>
          <p:cNvSpPr/>
          <p:nvPr/>
        </p:nvSpPr>
        <p:spPr>
          <a:xfrm>
            <a:off x="9306045" y="3810000"/>
            <a:ext cx="1752600" cy="685800"/>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Error</a:t>
            </a:r>
          </a:p>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Correction</a:t>
            </a:r>
          </a:p>
        </p:txBody>
      </p:sp>
      <p:sp>
        <p:nvSpPr>
          <p:cNvPr id="11" name="Rectangle 10"/>
          <p:cNvSpPr/>
          <p:nvPr/>
        </p:nvSpPr>
        <p:spPr>
          <a:xfrm>
            <a:off x="3596054" y="4800600"/>
            <a:ext cx="1752600" cy="685800"/>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Automatic</a:t>
            </a:r>
          </a:p>
          <a:p>
            <a:pPr marL="0" marR="0" indent="0" algn="ctr" defTabSz="914400" eaLnBrk="1" fontAlgn="auto" latinLnBrk="0" hangingPunct="1">
              <a:lnSpc>
                <a:spcPct val="100000"/>
              </a:lnSpc>
              <a:spcBef>
                <a:spcPts val="0"/>
              </a:spcBef>
              <a:spcAft>
                <a:spcPts val="0"/>
              </a:spcAft>
              <a:buClrTx/>
              <a:buSzTx/>
              <a:buFontTx/>
              <a:buNone/>
              <a:tabLst/>
            </a:pPr>
            <a:r>
              <a:rPr lang="en-US" sz="1800" kern="0" dirty="0" smtClean="0">
                <a:solidFill>
                  <a:srgbClr val="FFFFFF"/>
                </a:solidFill>
                <a:latin typeface="Tahoma"/>
                <a:ea typeface="+mn-ea"/>
              </a:rPr>
              <a:t>Gain Control</a:t>
            </a:r>
          </a:p>
        </p:txBody>
      </p:sp>
      <p:cxnSp>
        <p:nvCxnSpPr>
          <p:cNvPr id="13" name="Straight Arrow Connector 12"/>
          <p:cNvCxnSpPr/>
          <p:nvPr/>
        </p:nvCxnSpPr>
        <p:spPr>
          <a:xfrm>
            <a:off x="1979612" y="4152900"/>
            <a:ext cx="321042" cy="0"/>
          </a:xfrm>
          <a:prstGeom prst="straightConnector1">
            <a:avLst/>
          </a:prstGeom>
          <a:noFill/>
          <a:ln w="19050" cap="flat" cmpd="sng" algn="ctr">
            <a:solidFill>
              <a:schemeClr val="tx1"/>
            </a:solidFill>
            <a:prstDash val="solid"/>
            <a:tailEnd type="triangle"/>
          </a:ln>
          <a:effectLst/>
        </p:spPr>
      </p:cxnSp>
      <p:cxnSp>
        <p:nvCxnSpPr>
          <p:cNvPr id="14" name="Straight Arrow Connector 13"/>
          <p:cNvCxnSpPr/>
          <p:nvPr/>
        </p:nvCxnSpPr>
        <p:spPr>
          <a:xfrm>
            <a:off x="3275012" y="4152900"/>
            <a:ext cx="321042" cy="0"/>
          </a:xfrm>
          <a:prstGeom prst="straightConnector1">
            <a:avLst/>
          </a:prstGeom>
          <a:noFill/>
          <a:ln w="19050" cap="flat" cmpd="sng" algn="ctr">
            <a:solidFill>
              <a:schemeClr val="tx1"/>
            </a:solidFill>
            <a:prstDash val="solid"/>
            <a:tailEnd type="triangle"/>
          </a:ln>
          <a:effectLst/>
        </p:spPr>
      </p:cxnSp>
      <p:cxnSp>
        <p:nvCxnSpPr>
          <p:cNvPr id="15" name="Straight Arrow Connector 14"/>
          <p:cNvCxnSpPr/>
          <p:nvPr/>
        </p:nvCxnSpPr>
        <p:spPr>
          <a:xfrm>
            <a:off x="5348654" y="4152900"/>
            <a:ext cx="321042" cy="0"/>
          </a:xfrm>
          <a:prstGeom prst="straightConnector1">
            <a:avLst/>
          </a:prstGeom>
          <a:noFill/>
          <a:ln w="19050" cap="flat" cmpd="sng" algn="ctr">
            <a:solidFill>
              <a:schemeClr val="tx1"/>
            </a:solidFill>
            <a:prstDash val="solid"/>
            <a:tailEnd type="triangle"/>
          </a:ln>
          <a:effectLst/>
        </p:spPr>
      </p:cxnSp>
      <p:cxnSp>
        <p:nvCxnSpPr>
          <p:cNvPr id="16" name="Straight Arrow Connector 15"/>
          <p:cNvCxnSpPr/>
          <p:nvPr/>
        </p:nvCxnSpPr>
        <p:spPr>
          <a:xfrm>
            <a:off x="6704012" y="4152900"/>
            <a:ext cx="321042" cy="0"/>
          </a:xfrm>
          <a:prstGeom prst="straightConnector1">
            <a:avLst/>
          </a:prstGeom>
          <a:noFill/>
          <a:ln w="19050" cap="flat" cmpd="sng" algn="ctr">
            <a:solidFill>
              <a:schemeClr val="tx1"/>
            </a:solidFill>
            <a:prstDash val="solid"/>
            <a:tailEnd type="triangle"/>
          </a:ln>
          <a:effectLst/>
        </p:spPr>
      </p:cxnSp>
      <p:cxnSp>
        <p:nvCxnSpPr>
          <p:cNvPr id="17" name="Straight Arrow Connector 16"/>
          <p:cNvCxnSpPr/>
          <p:nvPr/>
        </p:nvCxnSpPr>
        <p:spPr>
          <a:xfrm>
            <a:off x="8985003" y="4141177"/>
            <a:ext cx="321042" cy="0"/>
          </a:xfrm>
          <a:prstGeom prst="straightConnector1">
            <a:avLst/>
          </a:prstGeom>
          <a:noFill/>
          <a:ln w="19050" cap="flat" cmpd="sng" algn="ctr">
            <a:solidFill>
              <a:schemeClr val="tx1"/>
            </a:solidFill>
            <a:prstDash val="solid"/>
            <a:tailEnd type="triangle"/>
          </a:ln>
          <a:effectLst/>
        </p:spPr>
      </p:cxnSp>
      <p:cxnSp>
        <p:nvCxnSpPr>
          <p:cNvPr id="18" name="Straight Arrow Connector 17"/>
          <p:cNvCxnSpPr/>
          <p:nvPr/>
        </p:nvCxnSpPr>
        <p:spPr>
          <a:xfrm>
            <a:off x="11123612" y="4155831"/>
            <a:ext cx="321042" cy="0"/>
          </a:xfrm>
          <a:prstGeom prst="straightConnector1">
            <a:avLst/>
          </a:prstGeom>
          <a:noFill/>
          <a:ln w="19050" cap="flat" cmpd="sng" algn="ctr">
            <a:solidFill>
              <a:schemeClr val="tx1"/>
            </a:solidFill>
            <a:prstDash val="solid"/>
            <a:tailEnd type="triangle"/>
          </a:ln>
          <a:effectLst/>
        </p:spPr>
      </p:cxnSp>
      <p:sp>
        <p:nvSpPr>
          <p:cNvPr id="19" name="Isosceles Triangle 18"/>
          <p:cNvSpPr/>
          <p:nvPr/>
        </p:nvSpPr>
        <p:spPr>
          <a:xfrm rot="10800000">
            <a:off x="312772" y="2737364"/>
            <a:ext cx="457200" cy="304800"/>
          </a:xfrm>
          <a:prstGeom prst="triangle">
            <a:avLst/>
          </a:prstGeom>
          <a:solidFill>
            <a:schemeClr val="bg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rgbClr val="FFFFFF"/>
              </a:solidFill>
              <a:effectLst/>
              <a:uLnTx/>
              <a:uFillTx/>
              <a:latin typeface="Tahoma"/>
              <a:ea typeface="+mn-ea"/>
              <a:cs typeface="+mn-cs"/>
            </a:endParaRPr>
          </a:p>
        </p:txBody>
      </p:sp>
      <p:cxnSp>
        <p:nvCxnSpPr>
          <p:cNvPr id="21" name="Straight Connector 20"/>
          <p:cNvCxnSpPr>
            <a:stCxn id="19" idx="0"/>
          </p:cNvCxnSpPr>
          <p:nvPr/>
        </p:nvCxnSpPr>
        <p:spPr>
          <a:xfrm>
            <a:off x="541372" y="3042164"/>
            <a:ext cx="0" cy="1099013"/>
          </a:xfrm>
          <a:prstGeom prst="line">
            <a:avLst/>
          </a:prstGeom>
          <a:noFill/>
          <a:ln w="19050" cap="flat" cmpd="sng" algn="ctr">
            <a:solidFill>
              <a:schemeClr val="tx1"/>
            </a:solidFill>
            <a:prstDash val="solid"/>
            <a:tailEnd type="none"/>
          </a:ln>
          <a:effectLst/>
        </p:spPr>
      </p:cxnSp>
      <p:cxnSp>
        <p:nvCxnSpPr>
          <p:cNvPr id="22" name="Straight Arrow Connector 21"/>
          <p:cNvCxnSpPr/>
          <p:nvPr/>
        </p:nvCxnSpPr>
        <p:spPr>
          <a:xfrm>
            <a:off x="541372" y="4138246"/>
            <a:ext cx="321042" cy="0"/>
          </a:xfrm>
          <a:prstGeom prst="straightConnector1">
            <a:avLst/>
          </a:prstGeom>
          <a:noFill/>
          <a:ln w="19050" cap="flat" cmpd="sng" algn="ctr">
            <a:solidFill>
              <a:schemeClr val="tx1"/>
            </a:solidFill>
            <a:prstDash val="solid"/>
            <a:tailEnd type="triangle"/>
          </a:ln>
          <a:effectLst/>
        </p:spPr>
      </p:cxnSp>
      <p:cxnSp>
        <p:nvCxnSpPr>
          <p:cNvPr id="24" name="Straight Connector 23"/>
          <p:cNvCxnSpPr/>
          <p:nvPr/>
        </p:nvCxnSpPr>
        <p:spPr>
          <a:xfrm flipH="1">
            <a:off x="1462454" y="5143500"/>
            <a:ext cx="2133600" cy="0"/>
          </a:xfrm>
          <a:prstGeom prst="line">
            <a:avLst/>
          </a:prstGeom>
          <a:noFill/>
          <a:ln w="19050" cap="flat" cmpd="sng" algn="ctr">
            <a:solidFill>
              <a:schemeClr val="tx1"/>
            </a:solidFill>
            <a:prstDash val="solid"/>
            <a:tailEnd type="none"/>
          </a:ln>
          <a:effectLst/>
        </p:spPr>
      </p:cxnSp>
      <p:cxnSp>
        <p:nvCxnSpPr>
          <p:cNvPr id="26" name="Straight Arrow Connector 25"/>
          <p:cNvCxnSpPr/>
          <p:nvPr/>
        </p:nvCxnSpPr>
        <p:spPr>
          <a:xfrm flipV="1">
            <a:off x="1462454" y="4572000"/>
            <a:ext cx="0" cy="571500"/>
          </a:xfrm>
          <a:prstGeom prst="straightConnector1">
            <a:avLst/>
          </a:prstGeom>
          <a:noFill/>
          <a:ln w="19050" cap="flat" cmpd="sng" algn="ctr">
            <a:solidFill>
              <a:schemeClr val="tx1"/>
            </a:solidFill>
            <a:prstDash val="solid"/>
            <a:tailEnd type="triangle"/>
          </a:ln>
          <a:effectLst/>
        </p:spPr>
      </p:cxnSp>
      <p:cxnSp>
        <p:nvCxnSpPr>
          <p:cNvPr id="30" name="Straight Arrow Connector 29"/>
          <p:cNvCxnSpPr/>
          <p:nvPr/>
        </p:nvCxnSpPr>
        <p:spPr>
          <a:xfrm>
            <a:off x="4488351" y="4572000"/>
            <a:ext cx="0" cy="228600"/>
          </a:xfrm>
          <a:prstGeom prst="straightConnector1">
            <a:avLst/>
          </a:prstGeom>
          <a:noFill/>
          <a:ln w="19050" cap="flat" cmpd="sng" algn="ctr">
            <a:solidFill>
              <a:schemeClr val="tx1"/>
            </a:solidFill>
            <a:prstDash val="solid"/>
            <a:tailEnd type="triangle"/>
          </a:ln>
          <a:effectLst/>
        </p:spPr>
      </p:cxnSp>
      <p:cxnSp>
        <p:nvCxnSpPr>
          <p:cNvPr id="32" name="Straight Arrow Connector 31"/>
          <p:cNvCxnSpPr/>
          <p:nvPr/>
        </p:nvCxnSpPr>
        <p:spPr>
          <a:xfrm flipH="1">
            <a:off x="5561012" y="5143500"/>
            <a:ext cx="2362200" cy="0"/>
          </a:xfrm>
          <a:prstGeom prst="straightConnector1">
            <a:avLst/>
          </a:prstGeom>
          <a:noFill/>
          <a:ln w="19050" cap="flat" cmpd="sng" algn="ctr">
            <a:solidFill>
              <a:schemeClr val="tx1"/>
            </a:solidFill>
            <a:prstDash val="solid"/>
            <a:tailEnd type="triangle"/>
          </a:ln>
          <a:effectLst/>
        </p:spPr>
      </p:cxnSp>
      <p:cxnSp>
        <p:nvCxnSpPr>
          <p:cNvPr id="34" name="Straight Connector 33"/>
          <p:cNvCxnSpPr/>
          <p:nvPr/>
        </p:nvCxnSpPr>
        <p:spPr>
          <a:xfrm flipV="1">
            <a:off x="7923212" y="4686300"/>
            <a:ext cx="0" cy="457200"/>
          </a:xfrm>
          <a:prstGeom prst="line">
            <a:avLst/>
          </a:prstGeom>
          <a:noFill/>
          <a:ln w="19050" cap="flat" cmpd="sng" algn="ctr">
            <a:solidFill>
              <a:schemeClr val="tx1"/>
            </a:solidFill>
            <a:prstDash val="solid"/>
            <a:tailEnd type="none"/>
          </a:ln>
          <a:effectLst/>
        </p:spPr>
      </p:cxnSp>
      <p:sp>
        <p:nvSpPr>
          <p:cNvPr id="36" name="Rectangular Callout 35"/>
          <p:cNvSpPr/>
          <p:nvPr/>
        </p:nvSpPr>
        <p:spPr>
          <a:xfrm>
            <a:off x="3592878" y="2763743"/>
            <a:ext cx="1828800" cy="609599"/>
          </a:xfrm>
          <a:prstGeom prst="wedgeRectCallout">
            <a:avLst>
              <a:gd name="adj1" fmla="val -21314"/>
              <a:gd name="adj2" fmla="val 107212"/>
            </a:avLst>
          </a:prstGeom>
          <a:solidFill>
            <a:schemeClr val="bg2">
              <a:lumMod val="60000"/>
              <a:lumOff val="40000"/>
            </a:schemeClr>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Data Valid</a:t>
            </a:r>
            <a:r>
              <a:rPr kumimoji="0" lang="en-US" sz="1100" b="0" i="0" u="none" strike="noStrike" kern="0" cap="none" spc="0" normalizeH="0" noProof="0" dirty="0" smtClean="0">
                <a:ln>
                  <a:noFill/>
                </a:ln>
                <a:solidFill>
                  <a:srgbClr val="FFFFFF"/>
                </a:solidFill>
                <a:effectLst/>
                <a:uLnTx/>
                <a:uFillTx/>
                <a:latin typeface="Tahoma"/>
                <a:ea typeface="+mn-ea"/>
              </a:rPr>
              <a:t> Protocol</a:t>
            </a:r>
          </a:p>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IQ samples which are</a:t>
            </a:r>
          </a:p>
          <a:p>
            <a:pPr marL="0" marR="0" indent="0" defTabSz="914400" eaLnBrk="1" fontAlgn="auto" latinLnBrk="0" hangingPunct="1">
              <a:lnSpc>
                <a:spcPct val="100000"/>
              </a:lnSpc>
              <a:spcBef>
                <a:spcPts val="0"/>
              </a:spcBef>
              <a:spcAft>
                <a:spcPts val="0"/>
              </a:spcAft>
              <a:buClrTx/>
              <a:buSzTx/>
              <a:buFontTx/>
              <a:buNone/>
              <a:tabLst/>
            </a:pPr>
            <a:r>
              <a:rPr lang="en-US" sz="1100" kern="0" dirty="0" err="1" smtClean="0">
                <a:solidFill>
                  <a:srgbClr val="FFFFFF"/>
                </a:solidFill>
                <a:latin typeface="Tahoma"/>
                <a:ea typeface="+mn-ea"/>
              </a:rPr>
              <a:t>Ac_complex</a:t>
            </a:r>
            <a:r>
              <a:rPr lang="en-US" sz="1100" kern="0" dirty="0" smtClean="0">
                <a:solidFill>
                  <a:srgbClr val="FFFFFF"/>
                </a:solidFill>
                <a:latin typeface="Tahoma"/>
                <a:ea typeface="+mn-ea"/>
              </a:rPr>
              <a:t>&lt;</a:t>
            </a:r>
            <a:r>
              <a:rPr lang="en-US" sz="1100" kern="0" dirty="0" err="1" smtClean="0">
                <a:solidFill>
                  <a:srgbClr val="FFFFFF"/>
                </a:solidFill>
                <a:latin typeface="Tahoma"/>
                <a:ea typeface="+mn-ea"/>
              </a:rPr>
              <a:t>ac_fixed</a:t>
            </a:r>
            <a:r>
              <a:rPr lang="en-US" sz="1100" kern="0" dirty="0" smtClean="0">
                <a:solidFill>
                  <a:srgbClr val="FFFFFF"/>
                </a:solidFill>
                <a:latin typeface="Tahoma"/>
                <a:ea typeface="+mn-ea"/>
              </a:rPr>
              <a:t>&gt;&gt;</a:t>
            </a:r>
          </a:p>
        </p:txBody>
      </p:sp>
      <p:cxnSp>
        <p:nvCxnSpPr>
          <p:cNvPr id="38" name="Straight Connector 37"/>
          <p:cNvCxnSpPr/>
          <p:nvPr/>
        </p:nvCxnSpPr>
        <p:spPr>
          <a:xfrm>
            <a:off x="6246812" y="1295400"/>
            <a:ext cx="0" cy="2372470"/>
          </a:xfrm>
          <a:prstGeom prst="line">
            <a:avLst/>
          </a:prstGeom>
          <a:noFill/>
          <a:ln w="19050" cap="flat" cmpd="sng" algn="ctr">
            <a:solidFill>
              <a:schemeClr val="tx1"/>
            </a:solidFill>
            <a:prstDash val="sysDash"/>
            <a:tailEnd type="none"/>
          </a:ln>
          <a:effectLst/>
        </p:spPr>
      </p:cxnSp>
      <p:sp>
        <p:nvSpPr>
          <p:cNvPr id="39" name="Rectangular Callout 38"/>
          <p:cNvSpPr/>
          <p:nvPr/>
        </p:nvSpPr>
        <p:spPr>
          <a:xfrm>
            <a:off x="7068770" y="2776931"/>
            <a:ext cx="2089884" cy="609599"/>
          </a:xfrm>
          <a:prstGeom prst="wedgeRectCallout">
            <a:avLst>
              <a:gd name="adj1" fmla="val -21314"/>
              <a:gd name="adj2" fmla="val 107212"/>
            </a:avLst>
          </a:prstGeom>
          <a:solidFill>
            <a:schemeClr val="bg2">
              <a:lumMod val="60000"/>
              <a:lumOff val="40000"/>
            </a:schemeClr>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AXI4 and </a:t>
            </a:r>
            <a:r>
              <a:rPr kumimoji="0" lang="en-US" sz="1100" b="0" i="0" u="none" strike="noStrike" kern="0" cap="none" spc="0" normalizeH="0" baseline="0" noProof="0" dirty="0" err="1" smtClean="0">
                <a:ln>
                  <a:noFill/>
                </a:ln>
                <a:solidFill>
                  <a:srgbClr val="FFFFFF"/>
                </a:solidFill>
                <a:effectLst/>
                <a:uLnTx/>
                <a:uFillTx/>
                <a:latin typeface="Tahoma"/>
                <a:ea typeface="+mn-ea"/>
              </a:rPr>
              <a:t>Matchlib</a:t>
            </a:r>
            <a:r>
              <a:rPr kumimoji="0" lang="en-US" sz="1100" b="0" i="0" u="none" strike="noStrike" kern="0" cap="none" spc="0" normalizeH="0" baseline="0" noProof="0" dirty="0" smtClean="0">
                <a:ln>
                  <a:noFill/>
                </a:ln>
                <a:solidFill>
                  <a:srgbClr val="FFFFFF"/>
                </a:solidFill>
                <a:effectLst/>
                <a:uLnTx/>
                <a:uFillTx/>
                <a:latin typeface="Tahoma"/>
                <a:ea typeface="+mn-ea"/>
              </a:rPr>
              <a:t> Push/Pop</a:t>
            </a:r>
          </a:p>
          <a:p>
            <a:pPr marL="0" marR="0" indent="0" defTabSz="914400" eaLnBrk="1" fontAlgn="auto" latinLnBrk="0" hangingPunct="1">
              <a:lnSpc>
                <a:spcPct val="100000"/>
              </a:lnSpc>
              <a:spcBef>
                <a:spcPts val="0"/>
              </a:spcBef>
              <a:spcAft>
                <a:spcPts val="0"/>
              </a:spcAft>
              <a:buClrTx/>
              <a:buSzTx/>
              <a:buFontTx/>
              <a:buNone/>
              <a:tabLst/>
            </a:pPr>
            <a:r>
              <a:rPr lang="en-US" sz="1100" kern="0" dirty="0" smtClean="0">
                <a:solidFill>
                  <a:srgbClr val="FFFFFF"/>
                </a:solidFill>
                <a:latin typeface="Tahoma"/>
                <a:ea typeface="+mn-ea"/>
              </a:rPr>
              <a:t>Frames, Tones, Resource Units</a:t>
            </a:r>
            <a:endParaRPr kumimoji="0" lang="en-US" sz="1100" b="0" i="0" u="none" strike="noStrike" kern="0" cap="none" spc="0" normalizeH="0" noProof="0" dirty="0" smtClean="0">
              <a:ln>
                <a:noFill/>
              </a:ln>
              <a:solidFill>
                <a:srgbClr val="FFFFFF"/>
              </a:solidFill>
              <a:effectLst/>
              <a:uLnTx/>
              <a:uFillTx/>
              <a:latin typeface="Tahoma"/>
              <a:ea typeface="+mn-ea"/>
            </a:endParaRPr>
          </a:p>
        </p:txBody>
      </p:sp>
      <p:sp>
        <p:nvSpPr>
          <p:cNvPr id="40" name="Rectangular Callout 39"/>
          <p:cNvSpPr/>
          <p:nvPr/>
        </p:nvSpPr>
        <p:spPr>
          <a:xfrm>
            <a:off x="9370767" y="2776931"/>
            <a:ext cx="2073887" cy="609599"/>
          </a:xfrm>
          <a:prstGeom prst="wedgeRectCallout">
            <a:avLst>
              <a:gd name="adj1" fmla="val 21983"/>
              <a:gd name="adj2" fmla="val 105769"/>
            </a:avLst>
          </a:prstGeom>
          <a:solidFill>
            <a:schemeClr val="bg2">
              <a:lumMod val="60000"/>
              <a:lumOff val="40000"/>
            </a:schemeClr>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AXI4 and </a:t>
            </a:r>
            <a:r>
              <a:rPr kumimoji="0" lang="en-US" sz="1100" b="0" i="0" u="none" strike="noStrike" kern="0" cap="none" spc="0" normalizeH="0" baseline="0" noProof="0" dirty="0" err="1" smtClean="0">
                <a:ln>
                  <a:noFill/>
                </a:ln>
                <a:solidFill>
                  <a:srgbClr val="FFFFFF"/>
                </a:solidFill>
                <a:effectLst/>
                <a:uLnTx/>
                <a:uFillTx/>
                <a:latin typeface="Tahoma"/>
                <a:ea typeface="+mn-ea"/>
              </a:rPr>
              <a:t>Matchlib</a:t>
            </a:r>
            <a:r>
              <a:rPr kumimoji="0" lang="en-US" sz="1100" b="0" i="0" u="none" strike="noStrike" kern="0" cap="none" spc="0" normalizeH="0" baseline="0" noProof="0" dirty="0" smtClean="0">
                <a:ln>
                  <a:noFill/>
                </a:ln>
                <a:solidFill>
                  <a:srgbClr val="FFFFFF"/>
                </a:solidFill>
                <a:effectLst/>
                <a:uLnTx/>
                <a:uFillTx/>
                <a:latin typeface="Tahoma"/>
                <a:ea typeface="+mn-ea"/>
              </a:rPr>
              <a:t> Push/Pop </a:t>
            </a:r>
            <a:r>
              <a:rPr lang="en-US" sz="1100" kern="0" dirty="0" smtClean="0">
                <a:solidFill>
                  <a:srgbClr val="FFFFFF"/>
                </a:solidFill>
                <a:latin typeface="Tahoma"/>
                <a:ea typeface="+mn-ea"/>
              </a:rPr>
              <a:t>Packets</a:t>
            </a:r>
            <a:endParaRPr kumimoji="0" lang="en-US" sz="1100" b="0" i="0" u="none" strike="noStrike" kern="0" cap="none" spc="0" normalizeH="0" baseline="0" noProof="0" dirty="0" smtClean="0">
              <a:ln>
                <a:noFill/>
              </a:ln>
              <a:solidFill>
                <a:srgbClr val="FFFFFF"/>
              </a:solidFill>
              <a:effectLst/>
              <a:uLnTx/>
              <a:uFillTx/>
              <a:latin typeface="Tahoma"/>
              <a:ea typeface="+mn-ea"/>
            </a:endParaRPr>
          </a:p>
        </p:txBody>
      </p:sp>
      <p:cxnSp>
        <p:nvCxnSpPr>
          <p:cNvPr id="42" name="Straight Arrow Connector 41"/>
          <p:cNvCxnSpPr/>
          <p:nvPr/>
        </p:nvCxnSpPr>
        <p:spPr>
          <a:xfrm flipH="1">
            <a:off x="1462454" y="2209800"/>
            <a:ext cx="3886200" cy="0"/>
          </a:xfrm>
          <a:prstGeom prst="straightConnector1">
            <a:avLst/>
          </a:prstGeom>
          <a:noFill/>
          <a:ln w="19050" cap="flat" cmpd="sng" algn="ctr">
            <a:solidFill>
              <a:schemeClr val="tx1"/>
            </a:solidFill>
            <a:prstDash val="solid"/>
            <a:tailEnd type="triangle"/>
          </a:ln>
          <a:effectLst/>
        </p:spPr>
      </p:cxnSp>
      <p:sp>
        <p:nvSpPr>
          <p:cNvPr id="43" name="TextBox 42"/>
          <p:cNvSpPr txBox="1"/>
          <p:nvPr/>
        </p:nvSpPr>
        <p:spPr>
          <a:xfrm>
            <a:off x="1557863" y="1853645"/>
            <a:ext cx="3923125" cy="307777"/>
          </a:xfrm>
          <a:prstGeom prst="rect">
            <a:avLst/>
          </a:prstGeom>
          <a:noFill/>
        </p:spPr>
        <p:txBody>
          <a:bodyPr wrap="none" rtlCol="0">
            <a:spAutoFit/>
          </a:bodyPr>
          <a:lstStyle/>
          <a:p>
            <a:r>
              <a:rPr lang="en-US" sz="1400" dirty="0" smtClean="0"/>
              <a:t>You cannot apply backpressure to the antenna!</a:t>
            </a:r>
            <a:endParaRPr lang="en-US" sz="1400" dirty="0"/>
          </a:p>
        </p:txBody>
      </p:sp>
      <p:sp>
        <p:nvSpPr>
          <p:cNvPr id="44" name="Rectangular Callout 43"/>
          <p:cNvSpPr/>
          <p:nvPr/>
        </p:nvSpPr>
        <p:spPr>
          <a:xfrm>
            <a:off x="1469658" y="5351586"/>
            <a:ext cx="1828800" cy="381000"/>
          </a:xfrm>
          <a:prstGeom prst="wedgeRectCallout">
            <a:avLst>
              <a:gd name="adj1" fmla="val 59936"/>
              <a:gd name="adj2" fmla="val -45673"/>
            </a:avLst>
          </a:prstGeom>
          <a:solidFill>
            <a:schemeClr val="bg2">
              <a:lumMod val="60000"/>
              <a:lumOff val="40000"/>
            </a:schemeClr>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Data Valid</a:t>
            </a:r>
            <a:r>
              <a:rPr kumimoji="0" lang="en-US" sz="1100" b="0" i="0" u="none" strike="noStrike" kern="0" cap="none" spc="0" normalizeH="0" noProof="0" dirty="0" smtClean="0">
                <a:ln>
                  <a:noFill/>
                </a:ln>
                <a:solidFill>
                  <a:srgbClr val="FFFFFF"/>
                </a:solidFill>
                <a:effectLst/>
                <a:uLnTx/>
                <a:uFillTx/>
                <a:latin typeface="Tahoma"/>
                <a:ea typeface="+mn-ea"/>
              </a:rPr>
              <a:t> Protocol</a:t>
            </a:r>
          </a:p>
        </p:txBody>
      </p:sp>
      <p:sp>
        <p:nvSpPr>
          <p:cNvPr id="45" name="Rectangle 44"/>
          <p:cNvSpPr/>
          <p:nvPr/>
        </p:nvSpPr>
        <p:spPr>
          <a:xfrm>
            <a:off x="8527803" y="5339863"/>
            <a:ext cx="914400" cy="548053"/>
          </a:xfrm>
          <a:prstGeom prst="rect">
            <a:avLst/>
          </a:prstGeom>
          <a:solidFill>
            <a:schemeClr val="accent1"/>
          </a:soli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800" kern="0" noProof="0" dirty="0" smtClean="0">
                <a:solidFill>
                  <a:srgbClr val="FFFFFF"/>
                </a:solidFill>
                <a:latin typeface="Tahoma"/>
                <a:ea typeface="+mn-ea"/>
              </a:rPr>
              <a:t>CPU </a:t>
            </a:r>
          </a:p>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dirty="0" smtClean="0">
                <a:ln>
                  <a:noFill/>
                </a:ln>
                <a:solidFill>
                  <a:srgbClr val="FFFFFF"/>
                </a:solidFill>
                <a:effectLst/>
                <a:uLnTx/>
                <a:uFillTx/>
                <a:latin typeface="Tahoma"/>
                <a:ea typeface="+mn-ea"/>
                <a:cs typeface="+mn-cs"/>
              </a:rPr>
              <a:t>Control</a:t>
            </a:r>
            <a:endParaRPr kumimoji="0" lang="en-US" sz="1800" b="0" i="0" u="none" strike="noStrike" kern="0" cap="none" spc="0" normalizeH="0" baseline="0" noProof="0" dirty="0" smtClean="0">
              <a:ln>
                <a:noFill/>
              </a:ln>
              <a:solidFill>
                <a:srgbClr val="FFFFFF"/>
              </a:solidFill>
              <a:effectLst/>
              <a:uLnTx/>
              <a:uFillTx/>
              <a:latin typeface="Tahoma"/>
              <a:ea typeface="+mn-ea"/>
              <a:cs typeface="+mn-cs"/>
            </a:endParaRPr>
          </a:p>
        </p:txBody>
      </p:sp>
      <p:sp>
        <p:nvSpPr>
          <p:cNvPr id="46" name="Rectangular Callout 45"/>
          <p:cNvSpPr/>
          <p:nvPr/>
        </p:nvSpPr>
        <p:spPr>
          <a:xfrm>
            <a:off x="9621226" y="5143500"/>
            <a:ext cx="2089884" cy="609599"/>
          </a:xfrm>
          <a:prstGeom prst="wedgeRectCallout">
            <a:avLst>
              <a:gd name="adj1" fmla="val -57495"/>
              <a:gd name="adj2" fmla="val -5288"/>
            </a:avLst>
          </a:prstGeom>
          <a:solidFill>
            <a:schemeClr val="bg2">
              <a:lumMod val="60000"/>
              <a:lumOff val="40000"/>
            </a:schemeClr>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AXI4 and </a:t>
            </a:r>
          </a:p>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Interrupt lines (</a:t>
            </a:r>
            <a:r>
              <a:rPr kumimoji="0" lang="en-US" sz="1100" b="0" i="0" u="none" strike="noStrike" kern="0" cap="none" spc="0" normalizeH="0" baseline="0" noProof="0" dirty="0" err="1" smtClean="0">
                <a:ln>
                  <a:noFill/>
                </a:ln>
                <a:solidFill>
                  <a:srgbClr val="FFFFFF"/>
                </a:solidFill>
                <a:effectLst/>
                <a:uLnTx/>
                <a:uFillTx/>
                <a:latin typeface="Tahoma"/>
                <a:ea typeface="+mn-ea"/>
              </a:rPr>
              <a:t>sc_signal</a:t>
            </a:r>
            <a:r>
              <a:rPr kumimoji="0" lang="en-US" sz="1100" b="0" i="0" u="none" strike="noStrike" kern="0" cap="none" spc="0" normalizeH="0" baseline="0" noProof="0" dirty="0" smtClean="0">
                <a:ln>
                  <a:noFill/>
                </a:ln>
                <a:solidFill>
                  <a:srgbClr val="FFFFFF"/>
                </a:solidFill>
                <a:effectLst/>
                <a:uLnTx/>
                <a:uFillTx/>
                <a:latin typeface="Tahoma"/>
                <a:ea typeface="+mn-ea"/>
              </a:rPr>
              <a:t>)</a:t>
            </a:r>
          </a:p>
        </p:txBody>
      </p:sp>
      <p:cxnSp>
        <p:nvCxnSpPr>
          <p:cNvPr id="48" name="Straight Arrow Connector 47"/>
          <p:cNvCxnSpPr/>
          <p:nvPr/>
        </p:nvCxnSpPr>
        <p:spPr>
          <a:xfrm flipV="1">
            <a:off x="8985003" y="4925133"/>
            <a:ext cx="0" cy="339968"/>
          </a:xfrm>
          <a:prstGeom prst="straightConnector1">
            <a:avLst/>
          </a:prstGeom>
          <a:noFill/>
          <a:ln w="19050" cap="flat" cmpd="sng" algn="ctr">
            <a:solidFill>
              <a:schemeClr val="tx1"/>
            </a:solidFill>
            <a:prstDash val="solid"/>
            <a:tailEnd type="triangle"/>
          </a:ln>
          <a:effectLst/>
        </p:spPr>
      </p:cxnSp>
      <p:cxnSp>
        <p:nvCxnSpPr>
          <p:cNvPr id="50" name="Straight Arrow Connector 49"/>
          <p:cNvCxnSpPr/>
          <p:nvPr/>
        </p:nvCxnSpPr>
        <p:spPr>
          <a:xfrm>
            <a:off x="9158654" y="4925133"/>
            <a:ext cx="0" cy="339968"/>
          </a:xfrm>
          <a:prstGeom prst="straightConnector1">
            <a:avLst/>
          </a:prstGeom>
          <a:noFill/>
          <a:ln w="19050" cap="flat" cmpd="sng" algn="ctr">
            <a:solidFill>
              <a:schemeClr val="tx1"/>
            </a:solidFill>
            <a:prstDash val="solid"/>
            <a:tailEnd type="triangle"/>
          </a:ln>
          <a:effectLst/>
        </p:spPr>
      </p:cxnSp>
      <p:cxnSp>
        <p:nvCxnSpPr>
          <p:cNvPr id="52" name="Straight Arrow Connector 51"/>
          <p:cNvCxnSpPr/>
          <p:nvPr/>
        </p:nvCxnSpPr>
        <p:spPr>
          <a:xfrm>
            <a:off x="7025054" y="2209800"/>
            <a:ext cx="4419600" cy="0"/>
          </a:xfrm>
          <a:prstGeom prst="straightConnector1">
            <a:avLst/>
          </a:prstGeom>
          <a:noFill/>
          <a:ln w="19050" cap="flat" cmpd="sng" algn="ctr">
            <a:solidFill>
              <a:schemeClr val="tx1"/>
            </a:solidFill>
            <a:prstDash val="solid"/>
            <a:tailEnd type="triangle"/>
          </a:ln>
          <a:effectLst/>
        </p:spPr>
      </p:cxnSp>
      <p:sp>
        <p:nvSpPr>
          <p:cNvPr id="53" name="TextBox 52"/>
          <p:cNvSpPr txBox="1"/>
          <p:nvPr/>
        </p:nvSpPr>
        <p:spPr>
          <a:xfrm>
            <a:off x="6948887" y="1668251"/>
            <a:ext cx="4652877" cy="523220"/>
          </a:xfrm>
          <a:prstGeom prst="rect">
            <a:avLst/>
          </a:prstGeom>
          <a:noFill/>
        </p:spPr>
        <p:txBody>
          <a:bodyPr wrap="none" rtlCol="0">
            <a:spAutoFit/>
          </a:bodyPr>
          <a:lstStyle/>
          <a:p>
            <a:r>
              <a:rPr lang="en-US" sz="1400" dirty="0" err="1" smtClean="0"/>
              <a:t>Matchlib</a:t>
            </a:r>
            <a:r>
              <a:rPr lang="en-US" sz="1400" dirty="0" smtClean="0"/>
              <a:t> Push/Pop work over here due to discrete </a:t>
            </a:r>
          </a:p>
          <a:p>
            <a:r>
              <a:rPr lang="en-US" sz="1400" dirty="0" smtClean="0"/>
              <a:t>transactions and framing signals – backpressure is useful</a:t>
            </a:r>
            <a:endParaRPr lang="en-US" sz="1400" dirty="0"/>
          </a:p>
        </p:txBody>
      </p:sp>
      <p:sp>
        <p:nvSpPr>
          <p:cNvPr id="54" name="Rectangular Callout 53"/>
          <p:cNvSpPr/>
          <p:nvPr/>
        </p:nvSpPr>
        <p:spPr>
          <a:xfrm>
            <a:off x="1294058" y="2776930"/>
            <a:ext cx="1828800" cy="690171"/>
          </a:xfrm>
          <a:prstGeom prst="wedgeRectCallout">
            <a:avLst>
              <a:gd name="adj1" fmla="val 86379"/>
              <a:gd name="adj2" fmla="val 86566"/>
            </a:avLst>
          </a:prstGeom>
          <a:solidFill>
            <a:schemeClr val="bg2">
              <a:lumMod val="60000"/>
              <a:lumOff val="40000"/>
            </a:schemeClr>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FFFFFF"/>
                </a:solidFill>
                <a:effectLst/>
                <a:uLnTx/>
                <a:uFillTx/>
                <a:latin typeface="Tahoma"/>
                <a:ea typeface="+mn-ea"/>
              </a:rPr>
              <a:t>SC clock frequency</a:t>
            </a:r>
            <a:r>
              <a:rPr kumimoji="0" lang="en-US" sz="1100" b="0" i="0" u="none" strike="noStrike" kern="0" cap="none" spc="0" normalizeH="0" noProof="0" dirty="0" smtClean="0">
                <a:ln>
                  <a:noFill/>
                </a:ln>
                <a:solidFill>
                  <a:srgbClr val="FFFFFF"/>
                </a:solidFill>
                <a:effectLst/>
                <a:uLnTx/>
                <a:uFillTx/>
                <a:latin typeface="Tahoma"/>
                <a:ea typeface="+mn-ea"/>
              </a:rPr>
              <a:t> dynamically changes for certain blocks for different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FFFFFF"/>
                </a:solidFill>
                <a:latin typeface="Tahoma"/>
                <a:ea typeface="+mn-ea"/>
              </a:rPr>
              <a:t>b</a:t>
            </a:r>
            <a:r>
              <a:rPr lang="en-US" sz="1100" kern="0" dirty="0" smtClean="0">
                <a:solidFill>
                  <a:srgbClr val="FFFFFF"/>
                </a:solidFill>
                <a:latin typeface="Tahoma"/>
                <a:ea typeface="+mn-ea"/>
              </a:rPr>
              <a:t>andwidth modes</a:t>
            </a:r>
          </a:p>
        </p:txBody>
      </p:sp>
      <p:sp>
        <p:nvSpPr>
          <p:cNvPr id="41" name="Rectangular Callout 40"/>
          <p:cNvSpPr/>
          <p:nvPr/>
        </p:nvSpPr>
        <p:spPr>
          <a:xfrm>
            <a:off x="4289974" y="5791199"/>
            <a:ext cx="3913675" cy="845506"/>
          </a:xfrm>
          <a:prstGeom prst="wedgeRectCallout">
            <a:avLst>
              <a:gd name="adj1" fmla="val 56319"/>
              <a:gd name="adj2" fmla="val -135969"/>
            </a:avLst>
          </a:prstGeom>
          <a:solidFill>
            <a:schemeClr val="bg2">
              <a:lumMod val="60000"/>
              <a:lumOff val="40000"/>
            </a:schemeClr>
          </a:solidFill>
          <a:ln w="9525" cap="flat" cmpd="sng" algn="ctr">
            <a:solidFill>
              <a:schemeClr val="bg1"/>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050" b="0" i="0" u="none" strike="noStrike" kern="0" cap="none" spc="0" normalizeH="0" baseline="0" noProof="0" dirty="0" smtClean="0">
                <a:ln>
                  <a:noFill/>
                </a:ln>
                <a:solidFill>
                  <a:srgbClr val="FFFFFF"/>
                </a:solidFill>
                <a:effectLst/>
                <a:uLnTx/>
                <a:uFillTx/>
                <a:latin typeface="Tahoma"/>
                <a:ea typeface="+mn-ea"/>
              </a:rPr>
              <a:t>Approach to architectural analysis and refinement to production HLS code is presented in “car factory” tutorial </a:t>
            </a:r>
            <a:r>
              <a:rPr lang="en-US" sz="1050" kern="0" dirty="0" smtClean="0">
                <a:solidFill>
                  <a:srgbClr val="FFFFFF"/>
                </a:solidFill>
                <a:latin typeface="Tahoma"/>
                <a:ea typeface="+mn-ea"/>
              </a:rPr>
              <a:t>in Catapult </a:t>
            </a:r>
            <a:r>
              <a:rPr lang="en-US" sz="1050" kern="0" dirty="0" err="1" smtClean="0">
                <a:solidFill>
                  <a:srgbClr val="FFFFFF"/>
                </a:solidFill>
                <a:latin typeface="Tahoma"/>
                <a:ea typeface="+mn-ea"/>
              </a:rPr>
              <a:t>Matchlib</a:t>
            </a:r>
            <a:r>
              <a:rPr lang="en-US" sz="1050" kern="0" dirty="0" smtClean="0">
                <a:solidFill>
                  <a:srgbClr val="FFFFFF"/>
                </a:solidFill>
                <a:latin typeface="Tahoma"/>
                <a:ea typeface="+mn-ea"/>
              </a:rPr>
              <a:t> doc directory</a:t>
            </a:r>
            <a:endParaRPr kumimoji="0" lang="en-US" sz="1050" b="0" i="0" u="none" strike="noStrike" kern="0" cap="none" spc="0" normalizeH="0" baseline="0" noProof="0" dirty="0" smtClean="0">
              <a:ln>
                <a:noFill/>
              </a:ln>
              <a:solidFill>
                <a:srgbClr val="FFFFFF"/>
              </a:solidFill>
              <a:effectLst/>
              <a:uLnTx/>
              <a:uFillTx/>
              <a:latin typeface="Tahoma"/>
              <a:ea typeface="+mn-ea"/>
            </a:endParaRPr>
          </a:p>
        </p:txBody>
      </p:sp>
    </p:spTree>
    <p:extLst>
      <p:ext uri="{BB962C8B-B14F-4D97-AF65-F5344CB8AC3E}">
        <p14:creationId xmlns:p14="http://schemas.microsoft.com/office/powerpoint/2010/main" val="13946923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“RTL in </a:t>
            </a:r>
            <a:r>
              <a:rPr lang="en-US" sz="2800" dirty="0" err="1" smtClean="0"/>
              <a:t>SystemC</a:t>
            </a:r>
            <a:r>
              <a:rPr lang="en-US" sz="2800" dirty="0" smtClean="0"/>
              <a:t>”: example 02: SC Sequential Process</a:t>
            </a:r>
            <a:endParaRPr lang="en-US" sz="2800" dirty="0"/>
          </a:p>
        </p:txBody>
      </p:sp>
      <p:sp>
        <p:nvSpPr>
          <p:cNvPr id="5" name="Slide Number Placeholder 4"/>
          <p:cNvSpPr>
            <a:spLocks noGrp="1"/>
          </p:cNvSpPr>
          <p:nvPr>
            <p:ph type="sldNum" sz="quarter" idx="11"/>
          </p:nvPr>
        </p:nvSpPr>
        <p:spPr/>
        <p:txBody>
          <a:bodyPr/>
          <a:lstStyle/>
          <a:p>
            <a:fld id="{B8EE6C0D-8D49-4EF2-B5AB-91C9339EB8BA}" type="slidenum">
              <a:rPr lang="en-US" smtClean="0"/>
              <a:pPr/>
              <a:t>9</a:t>
            </a:fld>
            <a:endParaRPr lang="en-US" dirty="0"/>
          </a:p>
        </p:txBody>
      </p:sp>
      <p:sp>
        <p:nvSpPr>
          <p:cNvPr id="7" name="TextBox 6"/>
          <p:cNvSpPr txBox="1"/>
          <p:nvPr/>
        </p:nvSpPr>
        <p:spPr>
          <a:xfrm>
            <a:off x="1573670" y="5410200"/>
            <a:ext cx="1316707" cy="400110"/>
          </a:xfrm>
          <a:prstGeom prst="rect">
            <a:avLst/>
          </a:prstGeom>
          <a:noFill/>
        </p:spPr>
        <p:txBody>
          <a:bodyPr wrap="none" rtlCol="0">
            <a:spAutoFit/>
          </a:bodyPr>
          <a:lstStyle/>
          <a:p>
            <a:r>
              <a:rPr lang="en-US" sz="2000" dirty="0" smtClean="0"/>
              <a:t>HLS Input</a:t>
            </a:r>
            <a:endParaRPr lang="en-US" sz="2000" dirty="0"/>
          </a:p>
        </p:txBody>
      </p:sp>
      <p:sp>
        <p:nvSpPr>
          <p:cNvPr id="8" name="TextBox 7"/>
          <p:cNvSpPr txBox="1"/>
          <p:nvPr/>
        </p:nvSpPr>
        <p:spPr>
          <a:xfrm>
            <a:off x="8075612" y="5410200"/>
            <a:ext cx="1489510" cy="400110"/>
          </a:xfrm>
          <a:prstGeom prst="rect">
            <a:avLst/>
          </a:prstGeom>
          <a:noFill/>
        </p:spPr>
        <p:txBody>
          <a:bodyPr wrap="none" rtlCol="0">
            <a:spAutoFit/>
          </a:bodyPr>
          <a:lstStyle/>
          <a:p>
            <a:r>
              <a:rPr lang="en-US" sz="2000" dirty="0" smtClean="0"/>
              <a:t>HLS Output</a:t>
            </a:r>
            <a:endParaRPr lang="en-US" sz="2000" dirty="0"/>
          </a:p>
        </p:txBody>
      </p:sp>
      <p:pic>
        <p:nvPicPr>
          <p:cNvPr id="9" name="Picture 8"/>
          <p:cNvPicPr>
            <a:picLocks noChangeAspect="1"/>
          </p:cNvPicPr>
          <p:nvPr/>
        </p:nvPicPr>
        <p:blipFill>
          <a:blip r:embed="rId2"/>
          <a:stretch>
            <a:fillRect/>
          </a:stretch>
        </p:blipFill>
        <p:spPr>
          <a:xfrm>
            <a:off x="479479" y="1385095"/>
            <a:ext cx="3352800" cy="4019939"/>
          </a:xfrm>
          <a:prstGeom prst="rect">
            <a:avLst/>
          </a:prstGeom>
        </p:spPr>
      </p:pic>
      <p:pic>
        <p:nvPicPr>
          <p:cNvPr id="10" name="Picture 9"/>
          <p:cNvPicPr>
            <a:picLocks noChangeAspect="1"/>
          </p:cNvPicPr>
          <p:nvPr/>
        </p:nvPicPr>
        <p:blipFill>
          <a:blip r:embed="rId3"/>
          <a:stretch>
            <a:fillRect/>
          </a:stretch>
        </p:blipFill>
        <p:spPr>
          <a:xfrm>
            <a:off x="6399212" y="1385095"/>
            <a:ext cx="5105400" cy="3505200"/>
          </a:xfrm>
          <a:prstGeom prst="rect">
            <a:avLst/>
          </a:prstGeom>
        </p:spPr>
      </p:pic>
    </p:spTree>
    <p:extLst>
      <p:ext uri="{BB962C8B-B14F-4D97-AF65-F5344CB8AC3E}">
        <p14:creationId xmlns:p14="http://schemas.microsoft.com/office/powerpoint/2010/main" val="331303239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of Presentation Maximum Three Lines Aligned from the Bottom&amp;quot;&quot;/&gt;&lt;property id=&quot;20307&quot; value=&quot;266&quot;/&gt;&lt;/object&gt;&lt;object type=&quot;3&quot; unique_id=&quot;10005&quot;&gt;&lt;property id=&quot;20148&quot; value=&quot;5&quot;/&gt;&lt;property id=&quot;20300&quot; value=&quot;Slide 2 - &amp;quot;Titles Are Tahoma 30 pt, Bold, Flush Left, Initial Caps, Edit to Fit Two Lines Max.&amp;quot;&quot;/&gt;&lt;property id=&quot;20307&quot; value=&quot;259&quot;/&gt;&lt;/object&gt;&lt;object type=&quot;3&quot; unique_id=&quot;10006&quot;&gt;&lt;property id=&quot;20148&quot; value=&quot;5&quot;/&gt;&lt;property id=&quot;20300&quot; value=&quot;Slide 3 - &amp;quot;Titles Are Two Lines Maximum, Vertically Aligned from Bottom of Text Box&amp;quot;&quot;/&gt;&lt;property id=&quot;20307&quot; value=&quot;256&quot;/&gt;&lt;/object&gt;&lt;object type=&quot;3&quot; unique_id=&quot;10007&quot;&gt;&lt;property id=&quot;20148&quot; value=&quot;5&quot;/&gt;&lt;property id=&quot;20300&quot; value=&quot;Slide 4 - &amp;quot;Tips&amp;quot;&quot;/&gt;&lt;property id=&quot;20307&quot; value=&quot;272&quot;/&gt;&lt;/object&gt;&lt;object type=&quot;3&quot; unique_id=&quot;10008&quot;&gt;&lt;property id=&quot;20148&quot; value=&quot;5&quot;/&gt;&lt;property id=&quot;20300&quot; value=&quot;Slide 5 - &amp;quot;Tips&amp;quot;&quot;/&gt;&lt;property id=&quot;20307&quot; value=&quot;268&quot;/&gt;&lt;/object&gt;&lt;object type=&quot;3&quot; unique_id=&quot;10009&quot;&gt;&lt;property id=&quot;20148&quot; value=&quot;5&quot;/&gt;&lt;property id=&quot;20300&quot; value=&quot;Slide 6 - &amp;quot;TRANSITION OR &amp;#x0D;&amp;#x0A;SECTION HEADING  &amp;quot;&quot;/&gt;&lt;property id=&quot;20307&quot; value=&quot;260&quot;/&gt;&lt;/object&gt;&lt;object type=&quot;3&quot; unique_id=&quot;10010&quot;&gt;&lt;property id=&quot;20148&quot; value=&quot;5&quot;/&gt;&lt;property id=&quot;20300&quot; value=&quot;Slide 7 - &amp;quot;Graphic Tips&amp;quot;&quot;/&gt;&lt;property id=&quot;20307&quot; value=&quot;258&quot;/&gt;&lt;/object&gt;&lt;object type=&quot;3&quot; unique_id=&quot;10011&quot;&gt;&lt;property id=&quot;20148&quot; value=&quot;5&quot;/&gt;&lt;property id=&quot;20300&quot; value=&quot;Slide 8 - &amp;quot;Make your presentations easy to share&amp;quot;&quot;/&gt;&lt;property id=&quot;20307&quot; value=&quot;262&quot;/&gt;&lt;/object&gt;&lt;object type=&quot;3&quot; unique_id=&quot;10012&quot;&gt;&lt;property id=&quot;20148&quot; value=&quot;5&quot;/&gt;&lt;property id=&quot;20300&quot; value=&quot;Slide 9 - &amp;quot;Chart Slide&amp;quot;&quot;/&gt;&lt;property id=&quot;20307&quot; value=&quot;267&quot;/&gt;&lt;/object&gt;&lt;object type=&quot;3&quot; unique_id=&quot;10013&quot;&gt;&lt;property id=&quot;20148&quot; value=&quot;5&quot;/&gt;&lt;property id=&quot;20300&quot; value=&quot;Slide 10&quot;/&gt;&lt;property id=&quot;20307&quot; value=&quot;264&quot;/&gt;&lt;/object&gt;&lt;object type=&quot;3&quot; unique_id=&quot;10014&quot;&gt;&lt;property id=&quot;20148&quot; value=&quot;5&quot;/&gt;&lt;property id=&quot;20300&quot; value=&quot;Slide 12 - &amp;quot;A Few Basic Elements&amp;quot;&quot;/&gt;&lt;property id=&quot;20307&quot; value=&quot;269&quot;/&gt;&lt;/object&gt;&lt;object type=&quot;3&quot; unique_id=&quot;10015&quot;&gt;&lt;property id=&quot;20148&quot; value=&quot;5&quot;/&gt;&lt;property id=&quot;20300&quot; value=&quot;Slide 13 - &amp;quot;Example of Objectives &amp;amp; Results Slide&amp;quot;&quot;/&gt;&lt;property id=&quot;20307&quot; value=&quot;270&quot;/&gt;&lt;/object&gt;&lt;object type=&quot;3&quot; unique_id=&quot;10016&quot;&gt;&lt;property id=&quot;20148&quot; value=&quot;5&quot;/&gt;&lt;property id=&quot;20300&quot; value=&quot;Slide 14 - &amp;quot;Example of Objectives &amp;amp; Results Slide&amp;quot;&quot;/&gt;&lt;property id=&quot;20307&quot; value=&quot;271&quot;/&gt;&lt;/object&gt;&lt;object type=&quot;3&quot; unique_id=&quot;10152&quot;&gt;&lt;property id=&quot;20148&quot; value=&quot;5&quot;/&gt;&lt;property id=&quot;20300&quot; value=&quot;Slide 11 - &amp;quot;Title of Presentation Maximum Three Lines Aligned from the Bottom&amp;quot;&quot;/&gt;&lt;property id=&quot;20307&quot; value=&quot;273&quot;/&gt;&lt;/object&gt;&lt;/object&gt;&lt;/object&gt;&lt;/database&gt;"/>
  <p:tag name="SECTOMILLISECCONVERTED" val="1"/>
</p:tagLst>
</file>

<file path=ppt/theme/theme1.xml><?xml version="1.0" encoding="utf-8"?>
<a:theme xmlns:a="http://schemas.openxmlformats.org/drawingml/2006/main" name="Mentor_PP2007_Template_Corp_Rev-F2_mini">
  <a:themeElements>
    <a:clrScheme name="Mentor Template C April 2010">
      <a:dk1>
        <a:srgbClr val="333333"/>
      </a:dk1>
      <a:lt1>
        <a:srgbClr val="FFFFFF"/>
      </a:lt1>
      <a:dk2>
        <a:srgbClr val="333333"/>
      </a:dk2>
      <a:lt2>
        <a:srgbClr val="5F5F5F"/>
      </a:lt2>
      <a:accent1>
        <a:srgbClr val="3398FF"/>
      </a:accent1>
      <a:accent2>
        <a:srgbClr val="333399"/>
      </a:accent2>
      <a:accent3>
        <a:srgbClr val="009999"/>
      </a:accent3>
      <a:accent4>
        <a:srgbClr val="99CC00"/>
      </a:accent4>
      <a:accent5>
        <a:srgbClr val="AE67FF"/>
      </a:accent5>
      <a:accent6>
        <a:srgbClr val="F9A70F"/>
      </a:accent6>
      <a:hlink>
        <a:srgbClr val="1950FF"/>
      </a:hlink>
      <a:folHlink>
        <a:srgbClr val="EA0000"/>
      </a:folHlink>
    </a:clrScheme>
    <a:fontScheme name="Mentor2007  rev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9525" cap="flat" cmpd="sng" algn="ctr">
          <a:solidFill>
            <a:schemeClr val="bg1"/>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FFFFFF"/>
            </a:solidFill>
            <a:effectLst/>
            <a:uLnTx/>
            <a:uFillTx/>
            <a:latin typeface="Tahoma"/>
            <a:ea typeface="+mn-ea"/>
            <a:cs typeface="+mn-cs"/>
          </a:defRPr>
        </a:defPPr>
      </a:lstStyle>
    </a:spDef>
    <a:lnDef>
      <a:spPr>
        <a:noFill/>
        <a:ln w="19050" cap="flat" cmpd="sng" algn="ctr">
          <a:solidFill>
            <a:schemeClr val="tx1"/>
          </a:solidFill>
          <a:prstDash val="solid"/>
          <a:tailEnd type="none"/>
        </a:ln>
        <a:effectLst/>
      </a:spPr>
      <a:bodyPr/>
      <a:lstStyle/>
    </a:lnDef>
    <a:txDef>
      <a:spPr>
        <a:noFill/>
      </a:spPr>
      <a:bodyPr wrap="square" rtlCol="0">
        <a:spAutoFit/>
      </a:bodyPr>
      <a:lstStyle>
        <a:defPPr>
          <a:defRPr sz="2000" dirty="0"/>
        </a:defPPr>
      </a:lstStyle>
    </a:tx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1C1C1C"/>
        </a:dk1>
        <a:lt1>
          <a:srgbClr val="FFFFFF"/>
        </a:lt1>
        <a:dk2>
          <a:srgbClr val="1C1C1C"/>
        </a:dk2>
        <a:lt2>
          <a:srgbClr val="808080"/>
        </a:lt2>
        <a:accent1>
          <a:srgbClr val="FFCC00"/>
        </a:accent1>
        <a:accent2>
          <a:srgbClr val="6666FF"/>
        </a:accent2>
        <a:accent3>
          <a:srgbClr val="FFFFFF"/>
        </a:accent3>
        <a:accent4>
          <a:srgbClr val="161616"/>
        </a:accent4>
        <a:accent5>
          <a:srgbClr val="FFE2AA"/>
        </a:accent5>
        <a:accent6>
          <a:srgbClr val="5C5CE7"/>
        </a:accent6>
        <a:hlink>
          <a:srgbClr val="FF6600"/>
        </a:hlink>
        <a:folHlink>
          <a:srgbClr val="00CC99"/>
        </a:folHlink>
      </a:clrScheme>
      <a:clrMap bg1="lt1" tx1="dk1" bg2="lt2" tx2="dk2" accent1="accent1" accent2="accent2" accent3="accent3" accent4="accent4" accent5="accent5" accent6="accent6" hlink="hlink" folHlink="folHlink"/>
    </a:extraClrScheme>
    <a:extraClrScheme>
      <a:clrScheme name="Default Design 4">
        <a:dk1>
          <a:srgbClr val="1C1C1C"/>
        </a:dk1>
        <a:lt1>
          <a:srgbClr val="FFFFFF"/>
        </a:lt1>
        <a:dk2>
          <a:srgbClr val="1C1C1C"/>
        </a:dk2>
        <a:lt2>
          <a:srgbClr val="808080"/>
        </a:lt2>
        <a:accent1>
          <a:srgbClr val="FF9900"/>
        </a:accent1>
        <a:accent2>
          <a:srgbClr val="333399"/>
        </a:accent2>
        <a:accent3>
          <a:srgbClr val="FFFFFF"/>
        </a:accent3>
        <a:accent4>
          <a:srgbClr val="161616"/>
        </a:accent4>
        <a:accent5>
          <a:srgbClr val="FFCAAA"/>
        </a:accent5>
        <a:accent6>
          <a:srgbClr val="2D2D8A"/>
        </a:accent6>
        <a:hlink>
          <a:srgbClr val="A50021"/>
        </a:hlink>
        <a:folHlink>
          <a:srgbClr val="009999"/>
        </a:folHlink>
      </a:clrScheme>
      <a:clrMap bg1="lt1" tx1="dk1" bg2="lt2" tx2="dk2" accent1="accent1" accent2="accent2" accent3="accent3" accent4="accent4" accent5="accent5" accent6="accent6" hlink="hlink" folHlink="folHlink"/>
    </a:extraClrScheme>
    <a:extraClrScheme>
      <a:clrScheme name="Default Design 5">
        <a:dk1>
          <a:srgbClr val="1C1C1C"/>
        </a:dk1>
        <a:lt1>
          <a:srgbClr val="FFFFFF"/>
        </a:lt1>
        <a:dk2>
          <a:srgbClr val="1C1C1C"/>
        </a:dk2>
        <a:lt2>
          <a:srgbClr val="808080"/>
        </a:lt2>
        <a:accent1>
          <a:srgbClr val="99CC00"/>
        </a:accent1>
        <a:accent2>
          <a:srgbClr val="008BEA"/>
        </a:accent2>
        <a:accent3>
          <a:srgbClr val="FFFFFF"/>
        </a:accent3>
        <a:accent4>
          <a:srgbClr val="161616"/>
        </a:accent4>
        <a:accent5>
          <a:srgbClr val="CAE2AA"/>
        </a:accent5>
        <a:accent6>
          <a:srgbClr val="007DD4"/>
        </a:accent6>
        <a:hlink>
          <a:srgbClr val="F9A70F"/>
        </a:hlink>
        <a:folHlink>
          <a:srgbClr val="EA0000"/>
        </a:folHlink>
      </a:clrScheme>
      <a:clrMap bg1="lt1" tx1="dk1" bg2="lt2" tx2="dk2" accent1="accent1" accent2="accent2" accent3="accent3" accent4="accent4" accent5="accent5" accent6="accent6" hlink="hlink" folHlink="folHlink"/>
    </a:extraClrScheme>
    <a:extraClrScheme>
      <a:clrScheme name="Default Design 6">
        <a:dk1>
          <a:srgbClr val="1C1C1C"/>
        </a:dk1>
        <a:lt1>
          <a:srgbClr val="FFFFFF"/>
        </a:lt1>
        <a:dk2>
          <a:srgbClr val="1C1C1C"/>
        </a:dk2>
        <a:lt2>
          <a:srgbClr val="808080"/>
        </a:lt2>
        <a:accent1>
          <a:srgbClr val="99CC00"/>
        </a:accent1>
        <a:accent2>
          <a:srgbClr val="008BEA"/>
        </a:accent2>
        <a:accent3>
          <a:srgbClr val="FFFFFF"/>
        </a:accent3>
        <a:accent4>
          <a:srgbClr val="161616"/>
        </a:accent4>
        <a:accent5>
          <a:srgbClr val="CAE2AA"/>
        </a:accent5>
        <a:accent6>
          <a:srgbClr val="007DD4"/>
        </a:accent6>
        <a:hlink>
          <a:srgbClr val="F9A70F"/>
        </a:hlink>
        <a:folHlink>
          <a:srgbClr val="BB0ED8"/>
        </a:folHlink>
      </a:clrScheme>
      <a:clrMap bg1="lt1" tx1="dk1" bg2="lt2" tx2="dk2" accent1="accent1" accent2="accent2" accent3="accent3" accent4="accent4" accent5="accent5" accent6="accent6" hlink="hlink" folHlink="folHlink"/>
    </a:extraClrScheme>
    <a:extraClrScheme>
      <a:clrScheme name="Default Design 7">
        <a:dk1>
          <a:srgbClr val="333333"/>
        </a:dk1>
        <a:lt1>
          <a:srgbClr val="FFFFFF"/>
        </a:lt1>
        <a:dk2>
          <a:srgbClr val="333333"/>
        </a:dk2>
        <a:lt2>
          <a:srgbClr val="5F5F5F"/>
        </a:lt2>
        <a:accent1>
          <a:srgbClr val="BBE0E3"/>
        </a:accent1>
        <a:accent2>
          <a:srgbClr val="333399"/>
        </a:accent2>
        <a:accent3>
          <a:srgbClr val="FFFFFF"/>
        </a:accent3>
        <a:accent4>
          <a:srgbClr val="2A2A2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8">
        <a:dk1>
          <a:srgbClr val="333333"/>
        </a:dk1>
        <a:lt1>
          <a:srgbClr val="FFFFFF"/>
        </a:lt1>
        <a:dk2>
          <a:srgbClr val="333333"/>
        </a:dk2>
        <a:lt2>
          <a:srgbClr val="5F5F5F"/>
        </a:lt2>
        <a:accent1>
          <a:srgbClr val="99CCFF"/>
        </a:accent1>
        <a:accent2>
          <a:srgbClr val="333399"/>
        </a:accent2>
        <a:accent3>
          <a:srgbClr val="FFFFFF"/>
        </a:accent3>
        <a:accent4>
          <a:srgbClr val="2A2A2A"/>
        </a:accent4>
        <a:accent5>
          <a:srgbClr val="CAE2F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13725</TotalTime>
  <Words>5876</Words>
  <Application>Microsoft Office PowerPoint</Application>
  <PresentationFormat>Custom</PresentationFormat>
  <Paragraphs>837</Paragraphs>
  <Slides>88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ＭＳ Ｐゴシック</vt:lpstr>
      <vt:lpstr>Arial</vt:lpstr>
      <vt:lpstr>Courier New</vt:lpstr>
      <vt:lpstr>Tahoma</vt:lpstr>
      <vt:lpstr>Wingdings</vt:lpstr>
      <vt:lpstr>Mentor_PP2007_Template_Corp_Rev-F2_mini</vt:lpstr>
      <vt:lpstr>Catapult SystemC Matchlib Training July 2020</vt:lpstr>
      <vt:lpstr>Basic SystemC and Matchlib Training</vt:lpstr>
      <vt:lpstr>Why use SystemC + Matchlib for HLS?</vt:lpstr>
      <vt:lpstr>How does Catapult SC synthesis differ from  C++ synthesis ?</vt:lpstr>
      <vt:lpstr>Important to understand how HLS sees your SystemC model:</vt:lpstr>
      <vt:lpstr>How HLS sees your SC model (continued)</vt:lpstr>
      <vt:lpstr>Catapult supports two SystemC Coding Styles</vt:lpstr>
      <vt:lpstr>“RTL in SystemC”: example 01: SC Combinational Process</vt:lpstr>
      <vt:lpstr>“RTL in SystemC”: example 02: SC Sequential Process</vt:lpstr>
      <vt:lpstr>“RTL in SystemC”: example 04: SC signal level protocols</vt:lpstr>
      <vt:lpstr>“RTL in SystemC” Rules</vt:lpstr>
      <vt:lpstr>“RTL in SystemC” Rules (continued)</vt:lpstr>
      <vt:lpstr>“RTL in SystemC” Advantages/Disadvantages</vt:lpstr>
      <vt:lpstr>“Matchlib Coding Style”: example 05: Pop/Push</vt:lpstr>
      <vt:lpstr>05 Waveforms</vt:lpstr>
      <vt:lpstr>“Matchlib Coding Style”: example 06: Throughput Accurate</vt:lpstr>
      <vt:lpstr>06 Waveforms</vt:lpstr>
      <vt:lpstr>“Matchlib SystemC” Coding Style Rules</vt:lpstr>
      <vt:lpstr>“Matchlib SystemC” Coding Style Rules (continued)</vt:lpstr>
      <vt:lpstr>Matchlib: When do you need to use Non-blocking IO?</vt:lpstr>
      <vt:lpstr>Matchlib: Always prefer to use blocking IO over nonblocking IO.</vt:lpstr>
      <vt:lpstr>Matchlib: Methods for user-defined transactions (07*)</vt:lpstr>
      <vt:lpstr>Matchlib “gotchas”</vt:lpstr>
      <vt:lpstr>“Matchlib Coding Style” Advantages/Disadvantages</vt:lpstr>
      <vt:lpstr>Catapult SystemC / Matchlib Collateral</vt:lpstr>
      <vt:lpstr>How do I model “X” in Matchlib?</vt:lpstr>
      <vt:lpstr>Does Mentor support everything in Matchlib?</vt:lpstr>
      <vt:lpstr>Timing Accuracy of Matchlib Models vs Catapult RTL</vt:lpstr>
      <vt:lpstr>Matchlib QOR</vt:lpstr>
      <vt:lpstr>General Guidelines for Coding for Good QOR in SC</vt:lpstr>
      <vt:lpstr>Can I use “feature X” with Catapult SystemC Flow?</vt:lpstr>
      <vt:lpstr>AXI4 Introduction and Matchlib AXI4 Models</vt:lpstr>
      <vt:lpstr>Why should I learn about AXI4?</vt:lpstr>
      <vt:lpstr>AXI4 is a Message Passing Protocol</vt:lpstr>
      <vt:lpstr>AXI4 Protocol</vt:lpstr>
      <vt:lpstr>AXI4 Read Channels</vt:lpstr>
      <vt:lpstr>AXI4 Write Channels</vt:lpstr>
      <vt:lpstr>The Plot Thickens…</vt:lpstr>
      <vt:lpstr>Matchlib Automatic Burst Segmentation</vt:lpstr>
      <vt:lpstr>Encoding of AXI4 Beat Lengths</vt:lpstr>
      <vt:lpstr>Don’t forget…</vt:lpstr>
      <vt:lpstr>$MGC_HOME/shared/examples/matchlib/toolkit/include/ram.h</vt:lpstr>
      <vt:lpstr>$MGC_HOME/shared/examples/matchlib/toolkit/include/ram.h(cont)</vt:lpstr>
      <vt:lpstr>$MGC_HOME/shared/examples/matchlib/toolkit/include/ram.h(cont)</vt:lpstr>
      <vt:lpstr>Simple Example: AXI4 DMA using MatchLib</vt:lpstr>
      <vt:lpstr>The DMA performs a memory copy using AXI4 bursts</vt:lpstr>
      <vt:lpstr>AXI4 DMA Waveforms Before HLS (SystemC simulation)</vt:lpstr>
      <vt:lpstr>AXI4 DMA Waveforms After Catapult HLS (Verilog Sim)</vt:lpstr>
      <vt:lpstr>$MGC_HOME/shared/examples/matchlib/toolkit/include/dma.h</vt:lpstr>
      <vt:lpstr>$MGC_HOME/shared/examples/matchlib/toolkit/include/dma.h(cont)</vt:lpstr>
      <vt:lpstr>$MGC_HOME/shared/examples/matchlib/toolkit/include/dma.h(cont)</vt:lpstr>
      <vt:lpstr>$MGC_HOME/shared/examples/matchlib/toolkit/include/dma.h(cont)</vt:lpstr>
      <vt:lpstr>Miscellaneous AXI4 Stuff</vt:lpstr>
      <vt:lpstr>Scatter Gather DMA</vt:lpstr>
      <vt:lpstr>Scatter Gather DMA Introduction</vt:lpstr>
      <vt:lpstr>Scatter Gather DMA block diagram</vt:lpstr>
      <vt:lpstr>Scatter Gather Slave Address Map</vt:lpstr>
      <vt:lpstr>Scatter Operation</vt:lpstr>
      <vt:lpstr>Gather Operation</vt:lpstr>
      <vt:lpstr>Copy Operation</vt:lpstr>
      <vt:lpstr>SC Testbench</vt:lpstr>
      <vt:lpstr>Copy_mode = true, test_iterations = 1</vt:lpstr>
      <vt:lpstr>Same scenario, but in RTL</vt:lpstr>
      <vt:lpstr>Copy_mode = false, test_iterations = 1</vt:lpstr>
      <vt:lpstr>Same scenario, but in RTL</vt:lpstr>
      <vt:lpstr>Keeping things simple..</vt:lpstr>
      <vt:lpstr>COPY implementation in DMA</vt:lpstr>
      <vt:lpstr>SCATTER implementation in DMA</vt:lpstr>
      <vt:lpstr>Homework #1 - GATHER implementation in DMA</vt:lpstr>
      <vt:lpstr>Homework #2 – Optimize the beat rate</vt:lpstr>
      <vt:lpstr>Homework #3 – Compare SC and RTL sim performance #1</vt:lpstr>
      <vt:lpstr>Homework #4 – Compare SC and RTL sim performance #2</vt:lpstr>
      <vt:lpstr>Homework #5 – Matchlib SOC Verification and Debug Tutorial</vt:lpstr>
      <vt:lpstr>Matchlib Homework Wrap-Up and Miscellaneous Topics</vt:lpstr>
      <vt:lpstr>Homework Wrap Up and Q&amp;A</vt:lpstr>
      <vt:lpstr>Verilog Wrapper Generation</vt:lpstr>
      <vt:lpstr>Verilog Wrapper Generation for Scatter Gather DMA</vt:lpstr>
      <vt:lpstr>Verilog Wrapper Generation for Scatter Gather DMA</vt:lpstr>
      <vt:lpstr>Verilog Wrapper Generation for Scatter Gather DMA</vt:lpstr>
      <vt:lpstr>Simulating SC Matchlib DMA with a Verilog Testbench</vt:lpstr>
      <vt:lpstr>Shared Memories in SystemC Designs – Approach #1</vt:lpstr>
      <vt:lpstr>Shared Memories in SystemC Designs – Approach #2</vt:lpstr>
      <vt:lpstr>Shared Memories in SystemC Designs – Approach #2 (cont.)</vt:lpstr>
      <vt:lpstr>Shared Memories in SystemC Designs – Approach #3</vt:lpstr>
      <vt:lpstr>Toggle Protocol Converter – Matchlib Example 13*</vt:lpstr>
      <vt:lpstr>Toggle Protocol Converter – Matchlib Example 13*</vt:lpstr>
      <vt:lpstr>Data Valid Protocol – Matchlib Example 15*</vt:lpstr>
      <vt:lpstr>Real World Design Example – 5G Receiver</vt:lpstr>
    </vt:vector>
  </TitlesOfParts>
  <Company>MGC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Title – 36pt, Three Lines Max. Anchor: Bottom Left</dc:title>
  <dc:creator>Swan, Stuart</dc:creator>
  <cp:lastModifiedBy>Swan, Stuart</cp:lastModifiedBy>
  <cp:revision>651</cp:revision>
  <cp:lastPrinted>2019-04-25T16:58:10Z</cp:lastPrinted>
  <dcterms:created xsi:type="dcterms:W3CDTF">2012-05-10T20:45:25Z</dcterms:created>
  <dcterms:modified xsi:type="dcterms:W3CDTF">2020-07-14T22:52:27Z</dcterms:modified>
</cp:coreProperties>
</file>