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70" r:id="rId2"/>
    <p:sldId id="271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81" r:id="rId18"/>
    <p:sldId id="339" r:id="rId19"/>
    <p:sldId id="340" r:id="rId20"/>
    <p:sldId id="341" r:id="rId21"/>
    <p:sldId id="342" r:id="rId22"/>
    <p:sldId id="348" r:id="rId23"/>
    <p:sldId id="349" r:id="rId24"/>
    <p:sldId id="351" r:id="rId25"/>
    <p:sldId id="350" r:id="rId26"/>
    <p:sldId id="347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83951" autoAdjust="0"/>
  </p:normalViewPr>
  <p:slideViewPr>
    <p:cSldViewPr snapToGrid="0">
      <p:cViewPr varScale="1">
        <p:scale>
          <a:sx n="136" d="100"/>
          <a:sy n="136" d="100"/>
        </p:scale>
        <p:origin x="339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F5002E-EEB6-4F4C-9C35-0C7F72D3762B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ED1177-2160-47A9-90AC-3FA59D6F73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949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D1177-2160-47A9-90AC-3FA59D6F734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97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F4FF8F-EDBC-43CD-85E8-5FA4FB5321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CD4F40-0E01-4C88-9576-48E346953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390FC6-71F4-412A-ABD8-6474584D5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882C-E6BA-4E28-9B01-1CC17B6D8F27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5C2935-82AB-4E72-B1AC-7442E5BE0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506B43-7EF4-4005-8507-071FD06EC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10A29-BAA8-43F6-9A88-7125FBEC3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495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B9BD41-AAA3-46FF-9810-907112759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635C67-6813-440A-A9B8-B3AA8F2AF3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1E13F9-73A3-416C-92C0-C6E6A3511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882C-E6BA-4E28-9B01-1CC17B6D8F27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641599-3CAB-4872-8EF7-73D1CEA3A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86A8B3-5458-472D-AF71-D6A9F6BEE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10A29-BAA8-43F6-9A88-7125FBEC3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744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D2C9A16-B654-48EF-9A53-7EF02A4BA4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416F04-49FB-4038-A9F4-73F318048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A814A6-A7EC-466D-8686-882E9A09B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882C-E6BA-4E28-9B01-1CC17B6D8F27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453416-4A78-4C15-8659-1D51F272F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015C99-0D4E-4E60-A447-87B2D2BAE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10A29-BAA8-43F6-9A88-7125FBEC3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914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26A67E-C8A2-434F-AF0E-113204490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631"/>
            <a:ext cx="10515600" cy="2852737"/>
          </a:xfrm>
        </p:spPr>
        <p:txBody>
          <a:bodyPr anchor="ctr">
            <a:normAutofit/>
          </a:bodyPr>
          <a:lstStyle>
            <a:lvl1pPr algn="ctr">
              <a:defRPr sz="6600" b="0" i="0">
                <a:latin typeface="Century" panose="02040604050505020304" pitchFamily="18" charset="0"/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688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9B4882-73DC-43F3-9513-9DA0607CE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D349BB-2A76-420E-B06E-A94454244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7637AC-D21E-4BCB-AEE3-23F55717A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882C-E6BA-4E28-9B01-1CC17B6D8F27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4DDB8F-5D88-44AD-A5B4-D9C5450D3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C9D5F9-EB78-4F97-A6CE-9FC8E3BFA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10A29-BAA8-43F6-9A88-7125FBEC3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597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D895C-B774-46A6-87E8-B9DBECD47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AF0772-F4D4-473F-8184-3544A4731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2D5F05-5B76-4811-A07B-73D1AE6F2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882C-E6BA-4E28-9B01-1CC17B6D8F27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300AA5-7CAC-41B1-8209-46D22B0A5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306FF5-7051-4858-831D-9EC707059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10A29-BAA8-43F6-9A88-7125FBEC3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491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3077AB-6545-4189-BE4C-C19F8E54B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95CEE7-F557-4A1D-8FEF-687A149E10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582F10-948E-49D4-A45B-F689772EB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BF947C-82A1-4CA5-B427-E46728CFE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882C-E6BA-4E28-9B01-1CC17B6D8F27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7E0FFB-5197-4B40-AAD4-4CC59C5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BA718F-7332-4901-8F6F-9A3377366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10A29-BAA8-43F6-9A88-7125FBEC3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887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E0B061-3487-4DBA-A7AE-EA1D02092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F07B61-67CA-4372-A82A-2F43F9F75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6CE128-CDA4-4BDD-97F2-83CC75AE5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62F59F4-7FD8-4F4F-83AA-E0B62F8220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574980-5D3B-4BAB-A025-62D6AF76CE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AC6D6F4-377F-48DA-94B0-9A5147994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882C-E6BA-4E28-9B01-1CC17B6D8F27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63240C9-3592-4DBC-A7D5-FBCFEE2CB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EE5A9D5-26F3-4C5B-A28A-1BAE6C02F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10A29-BAA8-43F6-9A88-7125FBEC3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9F551A-889D-4FF5-AD87-67D587BAE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56BC430-F4BF-4C0E-A089-BC18CF516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882C-E6BA-4E28-9B01-1CC17B6D8F27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399C55-F2AB-4D4A-82B4-FA08F875D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B02C86-0799-4B4E-B14D-435D33D6D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10A29-BAA8-43F6-9A88-7125FBEC3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532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065A361-DF22-486D-A902-D09B69F0B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882C-E6BA-4E28-9B01-1CC17B6D8F27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CA8070-4FA4-423D-87CE-4CD957394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A1BFFC-8C74-44DC-993B-43750D44C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10A29-BAA8-43F6-9A88-7125FBEC3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41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D27FC-C690-471D-936B-55A279BA6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F63012-525E-4B79-BEBB-D62C64B37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25F7FC-F62E-4DCA-910C-A940404E8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B62D0D-CD2C-46CC-8DBF-313D9392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882C-E6BA-4E28-9B01-1CC17B6D8F27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CCD46E-9382-4776-9438-02BBCC11C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810E3D-73BA-4194-9826-516EF01D0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10A29-BAA8-43F6-9A88-7125FBEC3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714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12B093-D703-4680-A42C-7A278E415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4D5BCA-0AC0-4517-A120-A87B77200C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075A32-801E-41C6-ABED-4C426C3EF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003C72-DBF0-49F1-AEBF-0A55EEFBF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882C-E6BA-4E28-9B01-1CC17B6D8F27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67C71C-9699-47D7-B4D7-5B854CCA1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EAC72C-ABF0-4237-B89E-161396117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10A29-BAA8-43F6-9A88-7125FBEC3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083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84D3741-A9C5-4437-99B1-73FC47556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4AB71B-825F-4F74-94F8-7DE9A271C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75AF79-0615-404A-87B3-C36850F79E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C882C-E6BA-4E28-9B01-1CC17B6D8F27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6D4206-4463-4414-927B-4CD260D39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EC303A-8CD7-4739-9CC4-3F8F94A318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10A29-BAA8-43F6-9A88-7125FBEC3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76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g.cs.tsinghua.edu.cn/jittor/tutorial/2020-3-17-09-50-meta_op/" TargetMode="External"/><Relationship Id="rId2" Type="http://schemas.openxmlformats.org/officeDocument/2006/relationships/hyperlink" Target="http://graphics.cs.cmu.edu/projects/scene-completion/scene-completion.pdf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cg.cs.tsinghua.edu.cn/jittor/download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xjk21@mails.tsinghua.edu.c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cg.cs.tsinghua.edu.cn/jittor/tutorial/2020-5-15-00-00-docker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mailto:xjk@mails.Tsinghua.edu.cn" TargetMode="External"/><Relationship Id="rId2" Type="http://schemas.openxmlformats.org/officeDocument/2006/relationships/hyperlink" Target="mailto:xukun@Tsinghua.edu.cn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F5B14EB-B314-414F-B366-798AF1F753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作业说明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189645C3-F9A0-412F-8B8A-85DD8B5EE1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媒体计算</a:t>
            </a:r>
            <a:r>
              <a:rPr lang="en-US" altLang="zh-CN" dirty="0"/>
              <a:t>2022</a:t>
            </a:r>
            <a:r>
              <a:rPr lang="zh-CN" altLang="en-US" dirty="0"/>
              <a:t>秋</a:t>
            </a:r>
            <a:endParaRPr lang="en-US" altLang="zh-CN" dirty="0"/>
          </a:p>
          <a:p>
            <a:r>
              <a:rPr lang="zh-CN" altLang="en-US" dirty="0"/>
              <a:t>助教：邢健开</a:t>
            </a:r>
          </a:p>
        </p:txBody>
      </p:sp>
    </p:spTree>
    <p:extLst>
      <p:ext uri="{BB962C8B-B14F-4D97-AF65-F5344CB8AC3E}">
        <p14:creationId xmlns:p14="http://schemas.microsoft.com/office/powerpoint/2010/main" val="701831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8FE7E3-B1A6-4355-8A2C-7065F644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第四步</a:t>
            </a:r>
            <a:r>
              <a:rPr lang="en-US" altLang="zh-CN" dirty="0"/>
              <a:t>——</a:t>
            </a:r>
            <a:r>
              <a:rPr lang="zh-CN" altLang="en-US" dirty="0"/>
              <a:t>自然融合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F34193-F60D-47F4-8A5A-25B4C6E69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36325" cy="4351338"/>
          </a:xfrm>
        </p:spPr>
        <p:txBody>
          <a:bodyPr/>
          <a:lstStyle/>
          <a:p>
            <a:r>
              <a:rPr lang="zh-CN" altLang="en-US" dirty="0"/>
              <a:t>将图片</a:t>
            </a:r>
            <a:r>
              <a:rPr lang="en-US" altLang="zh-CN" dirty="0"/>
              <a:t>B</a:t>
            </a:r>
            <a:r>
              <a:rPr lang="zh-CN" altLang="en-US" dirty="0"/>
              <a:t>自然融入图片</a:t>
            </a:r>
            <a:r>
              <a:rPr lang="en-US" altLang="zh-CN" dirty="0"/>
              <a:t>A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zh-CN" altLang="en-US" dirty="0"/>
              <a:t>泊松融合算法（课上内容）</a:t>
            </a:r>
            <a:endParaRPr lang="en-US" altLang="zh-CN" dirty="0"/>
          </a:p>
          <a:p>
            <a:r>
              <a:rPr lang="zh-CN" altLang="en-US" dirty="0"/>
              <a:t>解线性方程组，变量为待补全区域的像素颜色</a:t>
            </a:r>
            <a:endParaRPr lang="en-US" altLang="zh-CN" dirty="0"/>
          </a:p>
          <a:p>
            <a:r>
              <a:rPr lang="zh-CN" altLang="en-US" dirty="0"/>
              <a:t>约束</a:t>
            </a:r>
            <a:endParaRPr lang="en-US" altLang="zh-CN" dirty="0"/>
          </a:p>
          <a:p>
            <a:pPr lvl="1"/>
            <a:r>
              <a:rPr lang="zh-CN" altLang="en-US" dirty="0"/>
              <a:t>让拼接的边界等于</a:t>
            </a:r>
            <a:r>
              <a:rPr lang="en-US" altLang="zh-CN" dirty="0"/>
              <a:t>A</a:t>
            </a:r>
            <a:r>
              <a:rPr lang="zh-CN" altLang="en-US" dirty="0"/>
              <a:t>的颜色</a:t>
            </a:r>
            <a:endParaRPr lang="en-US" altLang="zh-CN" dirty="0"/>
          </a:p>
          <a:p>
            <a:pPr lvl="1"/>
            <a:r>
              <a:rPr lang="zh-CN" altLang="en-US" dirty="0"/>
              <a:t>让内部区域的梯度等于</a:t>
            </a:r>
            <a:r>
              <a:rPr lang="en-US" altLang="zh-CN" dirty="0"/>
              <a:t>B</a:t>
            </a:r>
            <a:r>
              <a:rPr lang="zh-CN" altLang="en-US" dirty="0"/>
              <a:t>的梯度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0E74B4E-2798-42FD-8A3B-C73AE5C1A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214747"/>
            <a:ext cx="2713437" cy="3001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D2DE836-5939-4C1C-A447-45E201825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3805" y="2214747"/>
            <a:ext cx="2672415" cy="3001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73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C1597F-B69C-420D-9275-7F4F5012B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作业要求：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61D87D-A2D4-4C76-A9CB-46EDC3207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提供的文件：</a:t>
            </a:r>
            <a:endParaRPr lang="en-US" altLang="zh-CN" dirty="0"/>
          </a:p>
          <a:p>
            <a:pPr lvl="1"/>
            <a:r>
              <a:rPr lang="en-US" altLang="zh-CN" dirty="0"/>
              <a:t>4</a:t>
            </a:r>
            <a:r>
              <a:rPr lang="zh-CN" altLang="en-US" dirty="0"/>
              <a:t>张待补全图像以及掩膜</a:t>
            </a:r>
            <a:r>
              <a:rPr lang="en-US" altLang="zh-CN" dirty="0"/>
              <a:t>(mask)</a:t>
            </a:r>
          </a:p>
          <a:p>
            <a:pPr lvl="1"/>
            <a:r>
              <a:rPr lang="zh-CN" altLang="en-US" dirty="0"/>
              <a:t>对于每张图像给出约</a:t>
            </a:r>
            <a:r>
              <a:rPr lang="en-US" altLang="zh-CN" dirty="0"/>
              <a:t>20</a:t>
            </a:r>
            <a:r>
              <a:rPr lang="zh-CN" altLang="en-US" dirty="0"/>
              <a:t>张候选图像</a:t>
            </a:r>
            <a:endParaRPr lang="en-US" altLang="zh-CN" dirty="0"/>
          </a:p>
          <a:p>
            <a:r>
              <a:rPr lang="zh-CN" altLang="en-US" dirty="0"/>
              <a:t>需要实现的：</a:t>
            </a:r>
            <a:endParaRPr lang="en-US" altLang="zh-CN" dirty="0"/>
          </a:p>
          <a:p>
            <a:pPr lvl="1"/>
            <a:r>
              <a:rPr lang="zh-CN" altLang="en-US" dirty="0"/>
              <a:t>寻找最合适的匹配位置</a:t>
            </a:r>
            <a:endParaRPr lang="en-US" altLang="zh-CN" dirty="0"/>
          </a:p>
          <a:p>
            <a:pPr lvl="1"/>
            <a:r>
              <a:rPr lang="zh-CN" altLang="en-US" dirty="0"/>
              <a:t>计算融合边界</a:t>
            </a:r>
            <a:endParaRPr lang="en-US" altLang="zh-CN" dirty="0"/>
          </a:p>
          <a:p>
            <a:pPr lvl="1"/>
            <a:r>
              <a:rPr lang="zh-CN" altLang="en-US" dirty="0"/>
              <a:t>自然融合</a:t>
            </a:r>
            <a:endParaRPr lang="en-US" altLang="zh-CN" dirty="0"/>
          </a:p>
          <a:p>
            <a:r>
              <a:rPr lang="zh-CN" altLang="en-US" dirty="0"/>
              <a:t>提交内容：</a:t>
            </a:r>
            <a:endParaRPr lang="en-US" altLang="zh-CN" dirty="0"/>
          </a:p>
          <a:p>
            <a:pPr lvl="1"/>
            <a:r>
              <a:rPr lang="zh-CN" altLang="en-US" dirty="0"/>
              <a:t>对于每张待补全图片，分别输出用</a:t>
            </a:r>
            <a:r>
              <a:rPr lang="en-US" altLang="zh-CN" dirty="0"/>
              <a:t>20</a:t>
            </a:r>
            <a:r>
              <a:rPr lang="zh-CN" altLang="en-US" dirty="0"/>
              <a:t>张候选图像进行补全后的补全结果。</a:t>
            </a:r>
            <a:endParaRPr lang="en-US" altLang="zh-CN" dirty="0"/>
          </a:p>
          <a:p>
            <a:pPr lvl="1"/>
            <a:r>
              <a:rPr lang="zh-CN" altLang="en-US" dirty="0"/>
              <a:t>额外寻找至少一组补全结果</a:t>
            </a:r>
            <a:endParaRPr lang="en-US" altLang="zh-CN" dirty="0"/>
          </a:p>
          <a:p>
            <a:pPr lvl="1"/>
            <a:r>
              <a:rPr lang="zh-CN" altLang="en-US" dirty="0"/>
              <a:t>实验报告</a:t>
            </a:r>
            <a:endParaRPr lang="en-US" altLang="zh-CN" dirty="0"/>
          </a:p>
          <a:p>
            <a:pPr lvl="1"/>
            <a:r>
              <a:rPr lang="zh-CN" altLang="en-US" dirty="0"/>
              <a:t>代码</a:t>
            </a:r>
            <a:endParaRPr lang="en-US" altLang="zh-CN" dirty="0"/>
          </a:p>
          <a:p>
            <a:r>
              <a:rPr lang="zh-CN" altLang="en-US" dirty="0"/>
              <a:t>验收时间：</a:t>
            </a:r>
            <a:r>
              <a:rPr lang="en-US" altLang="zh-CN" dirty="0"/>
              <a:t>16</a:t>
            </a:r>
            <a:r>
              <a:rPr lang="zh-CN" altLang="en-US" dirty="0"/>
              <a:t>周周中</a:t>
            </a:r>
            <a:endParaRPr lang="en-US" altLang="zh-CN" dirty="0"/>
          </a:p>
          <a:p>
            <a:r>
              <a:rPr lang="zh-CN" altLang="en-US" dirty="0"/>
              <a:t>提交内容</a:t>
            </a:r>
            <a:r>
              <a:rPr lang="en-US" altLang="zh-CN" dirty="0"/>
              <a:t>DDL: 16</a:t>
            </a:r>
            <a:r>
              <a:rPr lang="zh-CN" altLang="en-US" dirty="0"/>
              <a:t>周周末</a:t>
            </a:r>
          </a:p>
        </p:txBody>
      </p:sp>
    </p:spTree>
    <p:extLst>
      <p:ext uri="{BB962C8B-B14F-4D97-AF65-F5344CB8AC3E}">
        <p14:creationId xmlns:p14="http://schemas.microsoft.com/office/powerpoint/2010/main" val="2896338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D5FB2-EC7D-41FF-9E6B-EC0C12834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95660" cy="1325563"/>
          </a:xfrm>
        </p:spPr>
        <p:txBody>
          <a:bodyPr/>
          <a:lstStyle/>
          <a:p>
            <a:r>
              <a:rPr lang="zh-CN" altLang="en-US" dirty="0"/>
              <a:t>评分点</a:t>
            </a:r>
            <a:r>
              <a:rPr lang="en-US" altLang="zh-CN" dirty="0"/>
              <a:t>1——</a:t>
            </a:r>
            <a:r>
              <a:rPr lang="zh-CN" altLang="en-US" dirty="0"/>
              <a:t>寻找最合适的匹配位置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975FB6A-C2A7-4137-BC25-24F66B82C4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目标：对于每张候选图像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zh-CN" altLang="en-US" dirty="0"/>
                  <a:t>，将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zh-CN" altLang="en-US" dirty="0"/>
                  <a:t>部分在候选图像上平移，计算每一个位置的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/>
                  <a:t>误差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𝑠𝑢𝑏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推荐使用计图框架实现</a:t>
                </a:r>
                <a:endParaRPr lang="en-US" altLang="zh-CN" dirty="0"/>
              </a:p>
              <a:p>
                <a:r>
                  <a:rPr lang="zh-CN" altLang="en-US" dirty="0"/>
                  <a:t>评分标准：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朴素的计算（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分）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利用</a:t>
                </a:r>
                <a:r>
                  <a:rPr lang="en-US" altLang="zh-CN" dirty="0"/>
                  <a:t>FFT</a:t>
                </a:r>
                <a:r>
                  <a:rPr lang="zh-CN" altLang="en-US" dirty="0"/>
                  <a:t>加速（</a:t>
                </a:r>
                <a:r>
                  <a:rPr lang="en-US" altLang="zh-CN" dirty="0"/>
                  <a:t>6</a:t>
                </a:r>
                <a:r>
                  <a:rPr lang="zh-CN" altLang="en-US" dirty="0"/>
                  <a:t>分）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使用计图实现卷积（</a:t>
                </a:r>
                <a:r>
                  <a:rPr lang="en-US" altLang="zh-CN" dirty="0"/>
                  <a:t>10</a:t>
                </a:r>
                <a:r>
                  <a:rPr lang="zh-CN" altLang="en-US" dirty="0"/>
                  <a:t>分）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可参考计图教程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预计代码</a:t>
                </a:r>
                <a:r>
                  <a:rPr lang="en-US" altLang="zh-CN" dirty="0"/>
                  <a:t>15</a:t>
                </a:r>
                <a:r>
                  <a:rPr lang="zh-CN" altLang="en-US" dirty="0"/>
                  <a:t>行内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975FB6A-C2A7-4137-BC25-24F66B82C4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849F7E43-F7D6-4D87-AE35-3D0BDA512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4242" y="3617763"/>
            <a:ext cx="5027845" cy="191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811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5BB5B8-198E-4609-9BBE-E2FF2671B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评分点</a:t>
            </a:r>
            <a:r>
              <a:rPr lang="en-US" altLang="zh-CN" dirty="0"/>
              <a:t>2——</a:t>
            </a:r>
            <a:r>
              <a:rPr lang="zh-CN" altLang="en-US" dirty="0"/>
              <a:t>计算融合边界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7AA2B1-4141-48A9-8EA2-DDA1D5CDA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目标：使用</a:t>
            </a:r>
            <a:r>
              <a:rPr lang="en-US" altLang="zh-CN" dirty="0"/>
              <a:t>Graph-Cut</a:t>
            </a:r>
            <a:r>
              <a:rPr lang="zh-CN" altLang="en-US" dirty="0"/>
              <a:t>算法求解融合边界</a:t>
            </a:r>
            <a:endParaRPr lang="en-US" altLang="zh-CN" dirty="0"/>
          </a:p>
          <a:p>
            <a:r>
              <a:rPr lang="zh-CN" altLang="en-US" dirty="0"/>
              <a:t>评分标准：</a:t>
            </a:r>
            <a:endParaRPr lang="en-US" altLang="zh-CN" dirty="0"/>
          </a:p>
          <a:p>
            <a:pPr lvl="1"/>
            <a:r>
              <a:rPr lang="zh-CN" altLang="en-US" dirty="0"/>
              <a:t>自主完成建图，但可使用开源库如</a:t>
            </a:r>
            <a:r>
              <a:rPr lang="en-US" altLang="zh-CN" dirty="0"/>
              <a:t>maxflow</a:t>
            </a:r>
            <a:r>
              <a:rPr lang="zh-CN" altLang="en-US" dirty="0"/>
              <a:t>完成</a:t>
            </a:r>
            <a:r>
              <a:rPr lang="en-US" altLang="zh-CN" dirty="0" err="1"/>
              <a:t>GraphCut</a:t>
            </a:r>
            <a:r>
              <a:rPr lang="zh-CN" altLang="en-US" dirty="0"/>
              <a:t>：</a:t>
            </a:r>
            <a:r>
              <a:rPr lang="en-US" altLang="zh-CN" dirty="0"/>
              <a:t>6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自主完成建图， 并自主实现</a:t>
            </a:r>
            <a:r>
              <a:rPr lang="en-US" altLang="zh-CN" dirty="0" err="1"/>
              <a:t>GraphCut</a:t>
            </a:r>
            <a:r>
              <a:rPr lang="zh-CN" altLang="en-US" dirty="0"/>
              <a:t>算法：</a:t>
            </a:r>
            <a:r>
              <a:rPr lang="en-US" altLang="zh-CN" dirty="0"/>
              <a:t>10</a:t>
            </a:r>
            <a:r>
              <a:rPr lang="zh-CN" altLang="en-US" dirty="0"/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3573159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A5C2CB-2C6B-46B2-9C67-F6D6F15B8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评分点</a:t>
            </a:r>
            <a:r>
              <a:rPr lang="en-US" altLang="zh-CN" dirty="0"/>
              <a:t>3——</a:t>
            </a:r>
            <a:r>
              <a:rPr lang="zh-CN" altLang="en-US" dirty="0"/>
              <a:t>自然融合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10E1E3-162B-4E5E-9898-5E0971658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目标：使用</a:t>
            </a:r>
            <a:r>
              <a:rPr lang="en-US" altLang="zh-CN" dirty="0"/>
              <a:t>Poisson Blending</a:t>
            </a:r>
            <a:r>
              <a:rPr lang="zh-CN" altLang="en-US" dirty="0"/>
              <a:t>自然融合两张图像</a:t>
            </a:r>
            <a:endParaRPr lang="en-US" altLang="zh-CN" dirty="0"/>
          </a:p>
          <a:p>
            <a:r>
              <a:rPr lang="zh-CN" altLang="en-US" dirty="0"/>
              <a:t>评分标准：</a:t>
            </a:r>
            <a:endParaRPr lang="en-US" altLang="zh-CN" dirty="0"/>
          </a:p>
          <a:p>
            <a:pPr lvl="1"/>
            <a:r>
              <a:rPr lang="zh-CN" altLang="en-US" dirty="0"/>
              <a:t>自主构建泊松融合矩阵、通过开源算法进行矩阵求解：</a:t>
            </a:r>
            <a:r>
              <a:rPr lang="en-US" altLang="zh-CN" dirty="0"/>
              <a:t>6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自主构建泊松融合矩阵、实现稀疏矩阵迭代求解算法：</a:t>
            </a:r>
            <a:r>
              <a:rPr lang="en-US" altLang="zh-CN" dirty="0"/>
              <a:t>8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使用计图实现稀疏矩阵计算（可使用计图的</a:t>
            </a:r>
            <a:r>
              <a:rPr lang="en-US" altLang="zh-CN" dirty="0" err="1"/>
              <a:t>JSparse</a:t>
            </a:r>
            <a:r>
              <a:rPr lang="zh-CN" altLang="en-US" dirty="0"/>
              <a:t>库）：</a:t>
            </a:r>
            <a:r>
              <a:rPr lang="en-US" altLang="zh-CN" dirty="0"/>
              <a:t>12</a:t>
            </a:r>
            <a:r>
              <a:rPr lang="zh-CN" altLang="en-US" dirty="0"/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1586051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6859E-50BA-47D2-9D6E-EF54BCEF2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评分点</a:t>
            </a:r>
            <a:r>
              <a:rPr lang="en-US" altLang="zh-CN" dirty="0"/>
              <a:t>4——</a:t>
            </a:r>
            <a:r>
              <a:rPr lang="zh-CN" altLang="en-US" dirty="0"/>
              <a:t>实验报告 </a:t>
            </a:r>
            <a:r>
              <a:rPr lang="en-US" altLang="zh-CN" dirty="0"/>
              <a:t>&amp; </a:t>
            </a:r>
            <a:r>
              <a:rPr lang="zh-CN" altLang="en-US" dirty="0"/>
              <a:t>代码 </a:t>
            </a:r>
            <a:r>
              <a:rPr lang="en-US" altLang="zh-CN" dirty="0"/>
              <a:t>&amp; </a:t>
            </a:r>
            <a:r>
              <a:rPr lang="zh-CN" altLang="en-US" dirty="0"/>
              <a:t>其他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E6B8C8-EE4A-4F7A-B298-68E29939A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实验报告（</a:t>
            </a:r>
            <a:r>
              <a:rPr lang="en-US" altLang="zh-CN" dirty="0"/>
              <a:t>4</a:t>
            </a:r>
            <a:r>
              <a:rPr lang="zh-CN" altLang="en-US" dirty="0"/>
              <a:t>分）</a:t>
            </a:r>
          </a:p>
          <a:p>
            <a:pPr lvl="1"/>
            <a:r>
              <a:rPr lang="zh-CN" altLang="en-US" dirty="0"/>
              <a:t>清晰描述算法思路和步骤</a:t>
            </a:r>
            <a:endParaRPr lang="en-US" altLang="zh-CN" dirty="0"/>
          </a:p>
          <a:p>
            <a:pPr lvl="1"/>
            <a:r>
              <a:rPr lang="zh-CN" altLang="en-US" dirty="0"/>
              <a:t>分析清楚，列出实现的基本算法以及加分项并给出运行结果和对比图</a:t>
            </a:r>
            <a:endParaRPr lang="en-US" altLang="zh-CN" dirty="0"/>
          </a:p>
          <a:p>
            <a:pPr lvl="1"/>
            <a:r>
              <a:rPr lang="zh-CN" altLang="en-US" dirty="0"/>
              <a:t>逻辑清晰</a:t>
            </a:r>
            <a:r>
              <a:rPr lang="en-US" altLang="zh-CN" dirty="0"/>
              <a:t>, </a:t>
            </a:r>
            <a:r>
              <a:rPr lang="zh-CN" altLang="en-US" dirty="0"/>
              <a:t>语言流畅</a:t>
            </a:r>
            <a:r>
              <a:rPr lang="en-US" altLang="zh-CN" dirty="0"/>
              <a:t>, </a:t>
            </a:r>
            <a:r>
              <a:rPr lang="zh-CN" altLang="en-US" dirty="0"/>
              <a:t>结构完整</a:t>
            </a:r>
            <a:endParaRPr lang="en-US" altLang="zh-CN" dirty="0"/>
          </a:p>
          <a:p>
            <a:r>
              <a:rPr lang="zh-CN" altLang="en-US" dirty="0"/>
              <a:t>代码易读、有注释（</a:t>
            </a:r>
            <a:r>
              <a:rPr lang="en-US" altLang="zh-CN" dirty="0"/>
              <a:t>2</a:t>
            </a:r>
            <a:r>
              <a:rPr lang="zh-CN" altLang="en-US" dirty="0"/>
              <a:t>分）</a:t>
            </a:r>
            <a:endParaRPr lang="en-US" altLang="zh-CN" dirty="0"/>
          </a:p>
          <a:p>
            <a:r>
              <a:rPr lang="zh-CN" altLang="en-US" dirty="0"/>
              <a:t>实验结果好（</a:t>
            </a:r>
            <a:r>
              <a:rPr lang="en-US" altLang="zh-CN" dirty="0"/>
              <a:t>2</a:t>
            </a:r>
            <a:r>
              <a:rPr lang="zh-CN" altLang="en-US" dirty="0"/>
              <a:t>分）</a:t>
            </a:r>
            <a:endParaRPr lang="en-US" altLang="zh-CN" dirty="0"/>
          </a:p>
          <a:p>
            <a:pPr lvl="1"/>
            <a:r>
              <a:rPr lang="zh-CN" altLang="en-US" dirty="0"/>
              <a:t>速度快、结果质量高</a:t>
            </a:r>
            <a:endParaRPr lang="en-US" altLang="zh-CN" dirty="0"/>
          </a:p>
          <a:p>
            <a:r>
              <a:rPr lang="zh-CN" altLang="en-US" dirty="0"/>
              <a:t>有改进或新</a:t>
            </a:r>
            <a:r>
              <a:rPr lang="en-US" altLang="zh-CN" dirty="0"/>
              <a:t>idea</a:t>
            </a:r>
            <a:r>
              <a:rPr lang="zh-CN" altLang="en-US" dirty="0"/>
              <a:t> （具体加分可以和助教确认）</a:t>
            </a:r>
            <a:endParaRPr lang="en-US" altLang="zh-CN" dirty="0"/>
          </a:p>
          <a:p>
            <a:pPr lvl="1"/>
            <a:r>
              <a:rPr lang="zh-CN" altLang="en-US" dirty="0"/>
              <a:t>如自行收集图像数据库，并完成筛选图像；或其他算法改进；</a:t>
            </a:r>
            <a:endParaRPr lang="en-US" altLang="zh-CN" dirty="0"/>
          </a:p>
          <a:p>
            <a:pPr lvl="1"/>
            <a:r>
              <a:rPr lang="zh-CN" altLang="en-US" dirty="0"/>
              <a:t>需要在实验报告中清晰说明、对比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28677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B1A5AB-865D-4B74-BA23-0840FEEE7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B71312-CF32-4B85-A36F-0FA6539A5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scene-completion.pdf (cmu.edu)</a:t>
            </a:r>
            <a:endParaRPr lang="en-US" altLang="zh-CN" dirty="0"/>
          </a:p>
          <a:p>
            <a:r>
              <a:rPr lang="zh-CN" altLang="en-US" dirty="0">
                <a:hlinkClick r:id="rId3"/>
              </a:rPr>
              <a:t>元算子：通过元算子实现自己的卷积层 </a:t>
            </a:r>
            <a:r>
              <a:rPr lang="en-US" altLang="zh-CN" dirty="0">
                <a:hlinkClick r:id="rId3"/>
              </a:rPr>
              <a:t>— </a:t>
            </a:r>
            <a:r>
              <a:rPr lang="en-US" altLang="zh-CN" dirty="0" err="1">
                <a:hlinkClick r:id="rId3"/>
              </a:rPr>
              <a:t>Jittor</a:t>
            </a:r>
            <a:r>
              <a:rPr lang="en-US" altLang="zh-CN" dirty="0">
                <a:hlinkClick r:id="rId3"/>
              </a:rPr>
              <a:t> (tsinghua.edu.cn)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5075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49B21E0-A9C2-4489-BCD2-B2094E5C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计图 </a:t>
            </a:r>
            <a:r>
              <a:rPr lang="en-US" altLang="zh-CN" dirty="0"/>
              <a:t>( </a:t>
            </a:r>
            <a:r>
              <a:rPr lang="en-US" altLang="zh-CN" dirty="0" err="1"/>
              <a:t>Jittor</a:t>
            </a:r>
            <a:r>
              <a:rPr lang="en-US" altLang="zh-CN" dirty="0"/>
              <a:t> )</a:t>
            </a:r>
            <a:r>
              <a:rPr lang="zh-CN" altLang="en-US" dirty="0"/>
              <a:t> 使用简介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012827B-A06A-44CB-A456-EDC6E065C8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AA47FC42-CC05-49DB-9C3A-32871A536A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69571" y="304014"/>
            <a:ext cx="4764741" cy="175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677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DB6F81-F2BC-45B4-8405-5C66146E9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723482-F6D8-4EB8-BCF4-BA6534982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Jittor</a:t>
            </a:r>
            <a:r>
              <a:rPr lang="zh-CN" altLang="en-US" dirty="0"/>
              <a:t>：基于即时编译和元算子的高性能深度学习框架</a:t>
            </a:r>
            <a:endParaRPr lang="en-US" altLang="zh-CN" dirty="0"/>
          </a:p>
          <a:p>
            <a:r>
              <a:rPr lang="zh-CN" altLang="en-US" sz="2800" dirty="0"/>
              <a:t>前端语言为 </a:t>
            </a:r>
            <a:r>
              <a:rPr lang="en-US" altLang="zh-CN" sz="2800" dirty="0"/>
              <a:t>Python</a:t>
            </a:r>
            <a:r>
              <a:rPr lang="zh-CN" altLang="en-US" sz="2800" dirty="0"/>
              <a:t>，采用模块化的设计</a:t>
            </a:r>
            <a:endParaRPr lang="en-US" altLang="zh-CN" sz="2800" dirty="0"/>
          </a:p>
          <a:p>
            <a:pPr lvl="1"/>
            <a:r>
              <a:rPr lang="zh-CN" altLang="en-US" sz="2400" dirty="0"/>
              <a:t>类似于 </a:t>
            </a:r>
            <a:r>
              <a:rPr lang="en-US" altLang="zh-CN" sz="2400" dirty="0" err="1"/>
              <a:t>PyTorch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Keras</a:t>
            </a:r>
            <a:endParaRPr lang="en-US" altLang="zh-CN" sz="2400" dirty="0"/>
          </a:p>
          <a:p>
            <a:r>
              <a:rPr lang="zh-CN" altLang="en-US" sz="2800" dirty="0"/>
              <a:t>后端使用高性能语言编写，如 </a:t>
            </a:r>
            <a:r>
              <a:rPr lang="en-US" altLang="zh-CN" sz="2800" dirty="0"/>
              <a:t>CUDA</a:t>
            </a:r>
            <a:r>
              <a:rPr lang="zh-CN" altLang="en-US" sz="2800" dirty="0"/>
              <a:t>，</a:t>
            </a:r>
            <a:r>
              <a:rPr lang="en-US" altLang="zh-CN" sz="2800" dirty="0"/>
              <a:t>C++</a:t>
            </a:r>
          </a:p>
          <a:p>
            <a:r>
              <a:rPr lang="zh-CN" altLang="en-US" sz="2800" dirty="0"/>
              <a:t>运行时组合元算子，生成高性能 </a:t>
            </a:r>
            <a:r>
              <a:rPr lang="en-US" altLang="zh-CN" sz="2800" dirty="0"/>
              <a:t>CUDA/C++</a:t>
            </a:r>
            <a:r>
              <a:rPr lang="zh-CN" altLang="en-US" sz="2800" dirty="0"/>
              <a:t> 代码并 </a:t>
            </a:r>
            <a:r>
              <a:rPr lang="en-US" altLang="zh-CN" sz="2800" dirty="0"/>
              <a:t>JIT</a:t>
            </a:r>
            <a:r>
              <a:rPr lang="zh-CN" altLang="en-US" sz="2800" dirty="0"/>
              <a:t> 编译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217346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BE780-AAFA-41F4-8C66-A7758582C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1F4AA5-114D-4D3B-A4DC-BF17CBB09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/>
              <a:t>Jittor</a:t>
            </a:r>
            <a:r>
              <a:rPr lang="zh-CN" altLang="en-US" dirty="0"/>
              <a:t> 目前支持 </a:t>
            </a:r>
            <a:r>
              <a:rPr lang="en-US" altLang="zh-CN" dirty="0"/>
              <a:t>Linux</a:t>
            </a:r>
            <a:r>
              <a:rPr lang="zh-CN" altLang="en-US" dirty="0"/>
              <a:t>、</a:t>
            </a:r>
            <a:r>
              <a:rPr lang="en-US" altLang="zh-CN" dirty="0"/>
              <a:t>MacOS</a:t>
            </a:r>
            <a:r>
              <a:rPr lang="zh-CN" altLang="en-US" dirty="0"/>
              <a:t>、</a:t>
            </a:r>
            <a:r>
              <a:rPr lang="en-US" altLang="zh-CN" dirty="0"/>
              <a:t>Windows</a:t>
            </a:r>
            <a:r>
              <a:rPr lang="zh-CN" altLang="en-US" dirty="0"/>
              <a:t> 操作系统，并且在 </a:t>
            </a:r>
            <a:r>
              <a:rPr lang="en-US" altLang="zh-CN" dirty="0"/>
              <a:t>Linux</a:t>
            </a:r>
            <a:r>
              <a:rPr lang="zh-CN" altLang="en-US" dirty="0"/>
              <a:t> 和 </a:t>
            </a:r>
            <a:r>
              <a:rPr lang="en-US" altLang="zh-CN" dirty="0"/>
              <a:t>Windows</a:t>
            </a:r>
            <a:r>
              <a:rPr lang="zh-CN" altLang="en-US" dirty="0"/>
              <a:t> 上支持 </a:t>
            </a:r>
            <a:r>
              <a:rPr lang="en-US" altLang="zh-CN" dirty="0"/>
              <a:t>GPU</a:t>
            </a:r>
            <a:r>
              <a:rPr lang="zh-CN" altLang="en-US" dirty="0"/>
              <a:t> 计算</a:t>
            </a:r>
            <a:endParaRPr lang="en-US" altLang="zh-CN" dirty="0"/>
          </a:p>
          <a:p>
            <a:r>
              <a:rPr lang="zh-CN" altLang="en-US" dirty="0"/>
              <a:t>在三个平台上都支持直接使用 </a:t>
            </a:r>
            <a:r>
              <a:rPr lang="en-US" altLang="zh-CN" dirty="0">
                <a:solidFill>
                  <a:srgbClr val="C00000"/>
                </a:solidFill>
              </a:rPr>
              <a:t>pip</a:t>
            </a:r>
            <a:r>
              <a:rPr lang="zh-CN" altLang="en-US" dirty="0"/>
              <a:t> 安装，以 </a:t>
            </a:r>
            <a:r>
              <a:rPr lang="en-US" altLang="zh-CN" dirty="0"/>
              <a:t>Ubuntu</a:t>
            </a:r>
            <a:r>
              <a:rPr lang="zh-CN" altLang="en-US" dirty="0"/>
              <a:t> 为例：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如果你有 </a:t>
            </a:r>
            <a:r>
              <a:rPr lang="en-US" altLang="zh-CN" dirty="0"/>
              <a:t>NVIDIA</a:t>
            </a:r>
            <a:r>
              <a:rPr lang="zh-CN" altLang="en-US" dirty="0"/>
              <a:t> 显卡，希望能够使用 </a:t>
            </a:r>
            <a:r>
              <a:rPr lang="en-US" altLang="zh-CN" dirty="0"/>
              <a:t>GPU</a:t>
            </a:r>
            <a:r>
              <a:rPr lang="zh-CN" altLang="en-US" dirty="0"/>
              <a:t> 计算，还需要额外安装 </a:t>
            </a:r>
            <a:r>
              <a:rPr lang="en-US" altLang="zh-CN" dirty="0" err="1"/>
              <a:t>CuDNN</a:t>
            </a:r>
            <a:r>
              <a:rPr lang="zh-CN" altLang="en-US" dirty="0"/>
              <a:t> 加速相关的依赖</a:t>
            </a:r>
            <a:endParaRPr lang="en-US" altLang="zh-CN" dirty="0"/>
          </a:p>
          <a:p>
            <a:r>
              <a:rPr lang="zh-CN" altLang="en-US" dirty="0"/>
              <a:t>安装 </a:t>
            </a:r>
            <a:r>
              <a:rPr lang="en-US" altLang="zh-CN" dirty="0" err="1"/>
              <a:t>Jittor</a:t>
            </a:r>
            <a:r>
              <a:rPr lang="zh-CN" altLang="en-US" dirty="0"/>
              <a:t> 可能需要一些额外的依赖项，具体内容可以参考：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https://cg.cs.tsinghua.edu.cn/jittor/download/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9157F63-6A5E-4428-AA2B-108A400B5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184" y="2956207"/>
            <a:ext cx="7125632" cy="144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801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2E3EF0-77CF-4B8F-A6D3-F4F49B1D9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分数构成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C00052-FA14-4061-A4A5-BD2A832FA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76641" cy="4351338"/>
          </a:xfrm>
        </p:spPr>
        <p:txBody>
          <a:bodyPr/>
          <a:lstStyle/>
          <a:p>
            <a:r>
              <a:rPr lang="zh-CN" altLang="en-US" dirty="0"/>
              <a:t>课堂问答 </a:t>
            </a:r>
            <a:r>
              <a:rPr lang="en-US" altLang="zh-CN" dirty="0"/>
              <a:t>10%</a:t>
            </a:r>
          </a:p>
          <a:p>
            <a:pPr lvl="1"/>
            <a:r>
              <a:rPr lang="zh-CN" altLang="en-US" dirty="0"/>
              <a:t>雨课堂交互，只统计参与情况</a:t>
            </a:r>
            <a:endParaRPr lang="en-US" altLang="zh-CN" dirty="0"/>
          </a:p>
          <a:p>
            <a:pPr lvl="1"/>
            <a:r>
              <a:rPr lang="zh-CN" altLang="en-US" dirty="0"/>
              <a:t>如有回答问题失败的情况，请将回答页面截图并课后通过邮件发送给助教</a:t>
            </a:r>
            <a:endParaRPr lang="en-US" altLang="zh-CN" dirty="0"/>
          </a:p>
          <a:p>
            <a:pPr lvl="1"/>
            <a:r>
              <a:rPr lang="zh-CN" altLang="en-US" dirty="0"/>
              <a:t>助教邮箱：</a:t>
            </a:r>
            <a:r>
              <a:rPr lang="en-US" altLang="zh-CN" dirty="0">
                <a:hlinkClick r:id="rId2"/>
              </a:rPr>
              <a:t>xjk21@mails.tsinghua.edu.cn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次小作业</a:t>
            </a:r>
            <a:r>
              <a:rPr lang="en-US" altLang="zh-CN" dirty="0"/>
              <a:t>25%</a:t>
            </a:r>
            <a:r>
              <a:rPr lang="zh-CN" altLang="en-US" dirty="0"/>
              <a:t>：形式为代码填空或回答问题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次编程实验</a:t>
            </a:r>
            <a:r>
              <a:rPr lang="en-US" altLang="zh-CN" dirty="0"/>
              <a:t>65%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基于数据驱动的图像补全 </a:t>
            </a:r>
            <a:r>
              <a:rPr lang="en-US" altLang="zh-CN" dirty="0"/>
              <a:t>40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基于调色板的图像重着色 </a:t>
            </a:r>
            <a:r>
              <a:rPr lang="en-US" altLang="zh-CN" dirty="0"/>
              <a:t>25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含有一定附加分</a:t>
            </a:r>
          </a:p>
        </p:txBody>
      </p:sp>
    </p:spTree>
    <p:extLst>
      <p:ext uri="{BB962C8B-B14F-4D97-AF65-F5344CB8AC3E}">
        <p14:creationId xmlns:p14="http://schemas.microsoft.com/office/powerpoint/2010/main" val="4386397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BE780-AAFA-41F4-8C66-A7758582C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1F4AA5-114D-4D3B-A4DC-BF17CBB09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Jittor</a:t>
            </a:r>
            <a:r>
              <a:rPr lang="zh-CN" altLang="en-US" dirty="0"/>
              <a:t> 还支持通过 </a:t>
            </a:r>
            <a:r>
              <a:rPr lang="en-US" altLang="zh-CN" dirty="0"/>
              <a:t>Docker</a:t>
            </a:r>
            <a:r>
              <a:rPr lang="zh-CN" altLang="en-US" dirty="0"/>
              <a:t> 的方式进行安装，例如：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Docker</a:t>
            </a:r>
            <a:r>
              <a:rPr lang="zh-CN" altLang="en-US" dirty="0"/>
              <a:t> 安装的详细教程，可以参考：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https://cg.cs.tsinghua.edu.cn/jittor/tutorial/2020-5-15-00-00-docker/</a:t>
            </a:r>
            <a:endParaRPr lang="en-US" altLang="zh-CN" dirty="0"/>
          </a:p>
          <a:p>
            <a:pPr lvl="1"/>
            <a:endParaRPr lang="zh-CN" altLang="en-US" sz="2200" dirty="0"/>
          </a:p>
          <a:p>
            <a:pPr>
              <a:buFont typeface="Wingdings" panose="05000000000000000000" pitchFamily="2" charset="2"/>
              <a:buChar char="Ø"/>
            </a:pPr>
            <a:endParaRPr lang="zh-CN" alt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E07DA8C-135B-403B-86A3-D43992AB7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576" y="2505226"/>
            <a:ext cx="8210543" cy="224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989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BE780-AAFA-41F4-8C66-A7758582C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类型与算子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1F4AA5-114D-4D3B-A4DC-BF17CBB09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dirty="0" err="1"/>
              <a:t>Jittor</a:t>
            </a:r>
            <a:r>
              <a:rPr lang="zh-CN" altLang="en-US" sz="2800" dirty="0"/>
              <a:t> 的基本数据类型称为 </a:t>
            </a:r>
            <a:r>
              <a:rPr lang="en-US" altLang="zh-CN" sz="2800" dirty="0">
                <a:solidFill>
                  <a:srgbClr val="C00000"/>
                </a:solidFill>
              </a:rPr>
              <a:t>Var</a:t>
            </a:r>
            <a:r>
              <a:rPr lang="zh-CN" altLang="en-US" sz="2800" dirty="0"/>
              <a:t>，为</a:t>
            </a:r>
            <a:br>
              <a:rPr lang="en-US" altLang="zh-CN" sz="2800" dirty="0"/>
            </a:br>
            <a:r>
              <a:rPr lang="zh-CN" altLang="en-US" sz="2800" dirty="0"/>
              <a:t>高效采用异步运算的方式进行。访问</a:t>
            </a:r>
            <a:br>
              <a:rPr lang="en-US" altLang="zh-CN" sz="2800" dirty="0"/>
            </a:br>
            <a:r>
              <a:rPr lang="zh-CN" altLang="en-US" sz="2800" dirty="0"/>
              <a:t>数据可以通过 </a:t>
            </a:r>
            <a:r>
              <a:rPr lang="en-US" altLang="zh-CN" sz="2800" dirty="0" err="1">
                <a:solidFill>
                  <a:srgbClr val="C00000"/>
                </a:solidFill>
              </a:rPr>
              <a:t>Var.data</a:t>
            </a:r>
            <a:r>
              <a:rPr lang="zh-CN" altLang="en-US" sz="2800" dirty="0">
                <a:solidFill>
                  <a:srgbClr val="C00000"/>
                </a:solidFill>
              </a:rPr>
              <a:t> </a:t>
            </a:r>
            <a:r>
              <a:rPr lang="zh-CN" altLang="en-US" sz="2800" dirty="0"/>
              <a:t>进行。例子：</a:t>
            </a:r>
            <a:endParaRPr lang="en-US" altLang="zh-CN" sz="2800" dirty="0"/>
          </a:p>
          <a:p>
            <a:r>
              <a:rPr lang="en-US" altLang="zh-CN" sz="2800" dirty="0" err="1"/>
              <a:t>Jittor</a:t>
            </a:r>
            <a:r>
              <a:rPr lang="zh-CN" altLang="en-US" sz="2800" dirty="0"/>
              <a:t> 的算子和 </a:t>
            </a:r>
            <a:r>
              <a:rPr lang="en-US" altLang="zh-CN" sz="2800" dirty="0" err="1"/>
              <a:t>numpy</a:t>
            </a:r>
            <a:r>
              <a:rPr lang="zh-CN" altLang="en-US" sz="2800" dirty="0"/>
              <a:t> 类似，支持</a:t>
            </a:r>
            <a:br>
              <a:rPr lang="en-US" altLang="zh-CN" sz="2800" dirty="0"/>
            </a:br>
            <a:r>
              <a:rPr lang="zh-CN" altLang="en-US" sz="2800" dirty="0"/>
              <a:t>四则运算重载之外也支持大量函数</a:t>
            </a:r>
            <a:endParaRPr lang="en-US" altLang="zh-CN" sz="2800" dirty="0"/>
          </a:p>
          <a:p>
            <a:pPr lvl="1"/>
            <a:r>
              <a:rPr lang="zh-CN" altLang="en-US" sz="2400" dirty="0"/>
              <a:t>所有算子 </a:t>
            </a:r>
            <a:r>
              <a:rPr lang="en-US" altLang="zh-CN" sz="2400" dirty="0" err="1">
                <a:solidFill>
                  <a:srgbClr val="C00000"/>
                </a:solidFill>
              </a:rPr>
              <a:t>jittor.xxx</a:t>
            </a:r>
            <a:r>
              <a:rPr lang="en-US" altLang="zh-CN" sz="2400" dirty="0">
                <a:solidFill>
                  <a:srgbClr val="C00000"/>
                </a:solidFill>
              </a:rPr>
              <a:t>(Var, …)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zh-CN" altLang="en-US" sz="2400" dirty="0"/>
              <a:t>都具有别名 </a:t>
            </a:r>
            <a:r>
              <a:rPr lang="en-US" altLang="zh-CN" sz="2400" dirty="0" err="1">
                <a:solidFill>
                  <a:srgbClr val="C00000"/>
                </a:solidFill>
              </a:rPr>
              <a:t>Var.xxx</a:t>
            </a:r>
            <a:r>
              <a:rPr lang="en-US" altLang="zh-CN" sz="2400" dirty="0">
                <a:solidFill>
                  <a:srgbClr val="C00000"/>
                </a:solidFill>
              </a:rPr>
              <a:t>(…)</a:t>
            </a:r>
            <a:r>
              <a:rPr lang="zh-CN" altLang="en-US" sz="2400" dirty="0"/>
              <a:t>，例如：</a:t>
            </a:r>
            <a:endParaRPr lang="en-US" altLang="zh-CN" sz="24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关于 </a:t>
            </a:r>
            <a:r>
              <a:rPr lang="en-US" altLang="zh-CN" sz="2800" dirty="0" err="1"/>
              <a:t>Jittor</a:t>
            </a:r>
            <a:r>
              <a:rPr lang="zh-CN" altLang="en-US" sz="2800" dirty="0"/>
              <a:t> 支持的全部操作，可以运行 </a:t>
            </a:r>
            <a:r>
              <a:rPr lang="en-US" altLang="zh-CN" sz="2800" dirty="0">
                <a:solidFill>
                  <a:srgbClr val="C00000"/>
                </a:solidFill>
              </a:rPr>
              <a:t>help(</a:t>
            </a:r>
            <a:r>
              <a:rPr lang="en-US" altLang="zh-CN" sz="2800" dirty="0" err="1">
                <a:solidFill>
                  <a:srgbClr val="C00000"/>
                </a:solidFill>
              </a:rPr>
              <a:t>jittor.ops</a:t>
            </a:r>
            <a:r>
              <a:rPr lang="en-US" altLang="zh-CN" sz="2800" dirty="0">
                <a:solidFill>
                  <a:srgbClr val="C00000"/>
                </a:solidFill>
              </a:rPr>
              <a:t>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DDE3890-A1CA-4359-BAD1-5F4E9AA95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501" y="971806"/>
            <a:ext cx="4190556" cy="261273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2823951-61C4-49C6-8A92-1F0C9C388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008" y="4147360"/>
            <a:ext cx="8869984" cy="126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043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2D7F9E-E7EF-47B2-AB0F-C39143B5E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元算子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AFEDAC-636F-484F-9936-A4872D860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46423" cy="4351338"/>
          </a:xfrm>
        </p:spPr>
        <p:txBody>
          <a:bodyPr/>
          <a:lstStyle/>
          <a:p>
            <a:r>
              <a:rPr lang="zh-CN" altLang="en-US" b="0" i="0" dirty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重索引算子</a:t>
            </a:r>
            <a:endParaRPr lang="en-US" altLang="zh-CN" b="0" i="0" dirty="0">
              <a:solidFill>
                <a:srgbClr val="212529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zh-CN" altLang="en-US" b="0" i="0" dirty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输入和输出之间的一对多映射</a:t>
            </a:r>
            <a:endParaRPr lang="en-US" altLang="zh-CN" b="0" i="0" dirty="0">
              <a:solidFill>
                <a:srgbClr val="212529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zh-CN" altLang="en-US" dirty="0">
                <a:solidFill>
                  <a:srgbClr val="212529"/>
                </a:solidFill>
                <a:latin typeface="Arial" panose="020B0604020202020204" pitchFamily="34" charset="0"/>
              </a:rPr>
              <a:t>广播、填补、切分</a:t>
            </a:r>
            <a:endParaRPr lang="en-US" altLang="zh-CN" b="0" i="0" dirty="0">
              <a:solidFill>
                <a:srgbClr val="212529"/>
              </a:solidFill>
              <a:effectLst/>
              <a:latin typeface="Arial" panose="020B0604020202020204" pitchFamily="34" charset="0"/>
            </a:endParaRPr>
          </a:p>
          <a:p>
            <a:r>
              <a:rPr lang="zh-CN" altLang="en-US" b="0" i="0" dirty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重索引化简算子</a:t>
            </a:r>
            <a:endParaRPr lang="en-US" altLang="zh-CN" b="0" i="0" dirty="0">
              <a:solidFill>
                <a:srgbClr val="212529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zh-CN" altLang="en-US" b="0" i="0" dirty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输入和输出之间的多对一映射</a:t>
            </a:r>
            <a:endParaRPr lang="en-US" altLang="zh-CN" b="0" i="0" dirty="0">
              <a:solidFill>
                <a:srgbClr val="212529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zh-CN" altLang="en-US" b="0" i="0" dirty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化简，累乘，累加</a:t>
            </a:r>
            <a:endParaRPr lang="en-US" altLang="zh-CN" b="0" i="0" dirty="0">
              <a:solidFill>
                <a:srgbClr val="212529"/>
              </a:solidFill>
              <a:effectLst/>
              <a:latin typeface="Arial" panose="020B0604020202020204" pitchFamily="34" charset="0"/>
            </a:endParaRPr>
          </a:p>
          <a:p>
            <a:r>
              <a:rPr lang="zh-CN" altLang="en-US" b="0" i="0" dirty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元素级算子</a:t>
            </a:r>
            <a:endParaRPr lang="en-US" altLang="zh-CN" b="0" i="0" dirty="0">
              <a:solidFill>
                <a:srgbClr val="212529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zh-CN" altLang="en-US" dirty="0">
                <a:solidFill>
                  <a:srgbClr val="212529"/>
                </a:solidFill>
                <a:latin typeface="Arial" panose="020B0604020202020204" pitchFamily="34" charset="0"/>
              </a:rPr>
              <a:t>输入输出形状相同</a:t>
            </a:r>
            <a:endParaRPr lang="en-US" altLang="zh-CN" dirty="0">
              <a:solidFill>
                <a:srgbClr val="212529"/>
              </a:solidFill>
              <a:latin typeface="Arial" panose="020B0604020202020204" pitchFamily="34" charset="0"/>
            </a:endParaRPr>
          </a:p>
          <a:p>
            <a:pPr lvl="1"/>
            <a:r>
              <a:rPr lang="zh-CN" altLang="en-US" b="0" i="0" dirty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两个变量的加法是一个二进制的逐元素算子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F355DB3-D6E1-4C45-BEB8-786AD15FF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1899" y="2116317"/>
            <a:ext cx="2997872" cy="402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9363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D5DFF0-D36A-44F6-ABDC-28D29295D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矩阵乘法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69EA413-D3AB-4009-8993-B7EC20B0D3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dirty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b="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矩阵</a:t>
                </a:r>
                <a:endParaRPr lang="en-US" altLang="zh-CN" dirty="0"/>
              </a:p>
              <a:p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dirty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 b="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矩阵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69EA413-D3AB-4009-8993-B7EC20B0D3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F0681892-D9EB-4199-A910-08017DFF3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749" y="3061688"/>
            <a:ext cx="9407951" cy="187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4867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27486D-C8B1-4641-9C8C-58F8D5056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卷积</a:t>
            </a:r>
            <a:r>
              <a:rPr lang="en-US" altLang="zh-CN" dirty="0"/>
              <a:t>——</a:t>
            </a:r>
            <a:r>
              <a:rPr lang="zh-CN" altLang="en-US" dirty="0"/>
              <a:t>朴素版本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A46159-A419-4485-81F2-896803712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1DA689C-FB02-4283-82CD-7B0D7AFE9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833" y="1825625"/>
            <a:ext cx="8759785" cy="416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74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E040B-CE67-4500-AC1E-E95D5CF7A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卷积</a:t>
            </a:r>
            <a:r>
              <a:rPr lang="en-US" altLang="zh-CN" dirty="0"/>
              <a:t>——</a:t>
            </a:r>
            <a:r>
              <a:rPr lang="zh-CN" altLang="en-US" dirty="0"/>
              <a:t>元算子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3D3D18-7277-4F96-B991-E573092E3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F1D9007-CF43-4ED4-A3E6-73B37A841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6992151" cy="376129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24E262E-FE93-455A-9116-B29160F6D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7682" y="3157980"/>
            <a:ext cx="6529802" cy="2375341"/>
          </a:xfrm>
          <a:prstGeom prst="rect">
            <a:avLst/>
          </a:prstGeom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38CF497F-4DA4-42D5-B660-4BAF0B376FB3}"/>
              </a:ext>
            </a:extLst>
          </p:cNvPr>
          <p:cNvSpPr/>
          <p:nvPr/>
        </p:nvSpPr>
        <p:spPr>
          <a:xfrm>
            <a:off x="4029959" y="3706272"/>
            <a:ext cx="1649690" cy="1917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93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2C45E124-83CC-F949-85C9-96C45BDD8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Thanks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sz="4000" dirty="0"/>
              <a:t>联系方式：</a:t>
            </a:r>
            <a:br>
              <a:rPr lang="en-US" altLang="zh-CN" sz="4000" dirty="0"/>
            </a:br>
            <a:r>
              <a:rPr lang="zh-CN" altLang="en-US" sz="4000" dirty="0"/>
              <a:t>徐昆 </a:t>
            </a:r>
            <a:r>
              <a:rPr lang="en-US" altLang="zh-CN" sz="4000" dirty="0">
                <a:hlinkClick r:id="rId2"/>
              </a:rPr>
              <a:t>xukun@tsinghua.edu.cn</a:t>
            </a:r>
            <a:br>
              <a:rPr lang="en-US" altLang="zh-CN" sz="4000" dirty="0"/>
            </a:br>
            <a:r>
              <a:rPr lang="zh-CN" altLang="en-US" sz="4000" dirty="0"/>
              <a:t>助教 邢健开</a:t>
            </a:r>
            <a:r>
              <a:rPr lang="en-US" altLang="zh-CN" sz="4000" dirty="0"/>
              <a:t> </a:t>
            </a:r>
            <a:r>
              <a:rPr lang="en-US" altLang="zh-CN" sz="4000" dirty="0">
                <a:hlinkClick r:id="rId3"/>
              </a:rPr>
              <a:t>xjk@mails.tsinghua.edu.cn</a:t>
            </a:r>
            <a:r>
              <a:rPr lang="en-US" altLang="zh-CN" sz="4000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0046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1D4FF4-341F-4E94-B399-6765DCE75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基于数据驱动的图像补全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8FF3ED-3D3F-4CA6-BFA2-2D627C36C9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媒体计算</a:t>
            </a:r>
            <a:r>
              <a:rPr lang="en-US" altLang="zh-CN" dirty="0"/>
              <a:t>2022 </a:t>
            </a:r>
            <a:r>
              <a:rPr lang="zh-CN" altLang="en-US" dirty="0"/>
              <a:t>编程实验一</a:t>
            </a:r>
          </a:p>
        </p:txBody>
      </p:sp>
    </p:spTree>
    <p:extLst>
      <p:ext uri="{BB962C8B-B14F-4D97-AF65-F5344CB8AC3E}">
        <p14:creationId xmlns:p14="http://schemas.microsoft.com/office/powerpoint/2010/main" val="1002690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FEBB9C-0F7D-4B25-A3AD-C720DEB48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图像补全问题描述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C531DC-7E21-41AE-A986-F82F1412F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输入：缺失部分区域的图片</a:t>
            </a:r>
            <a:endParaRPr lang="en-US" altLang="zh-CN" dirty="0"/>
          </a:p>
          <a:p>
            <a:r>
              <a:rPr lang="zh-CN" altLang="en-US" dirty="0"/>
              <a:t>输出：通过某种方式填充缺失区域后的结果</a:t>
            </a:r>
            <a:endParaRPr lang="en-US" altLang="zh-CN" dirty="0"/>
          </a:p>
          <a:p>
            <a:r>
              <a:rPr lang="zh-CN" altLang="en-US" dirty="0"/>
              <a:t>应用：去除图片中多余物体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41AA48D-78FC-4CBD-AF81-B343AFF71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36" y="3632942"/>
            <a:ext cx="10883728" cy="2411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317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295F00-DAA7-492C-8EAF-99B1A8642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图像补全方法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8ED330-8C47-4FEF-AAC4-85A95DD0E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利用图片重复性、冗余性（课上内容）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基于互联网上的海量图像</a:t>
            </a:r>
          </a:p>
        </p:txBody>
      </p:sp>
    </p:spTree>
    <p:extLst>
      <p:ext uri="{BB962C8B-B14F-4D97-AF65-F5344CB8AC3E}">
        <p14:creationId xmlns:p14="http://schemas.microsoft.com/office/powerpoint/2010/main" val="1661267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C1984-9B07-46A9-A62B-18C05023D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969232-29EA-4C81-BA78-E136F7D4D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从互联网上找到与待补全场景整体上较为相似的若干张图像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精细比对候选图像与缺失区域附近的若干像素，找到最合适的匹配位置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找到匹配位置后，计算最优的融合边界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自然的融合两张图像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5797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51923A-2DD8-409A-B798-44FB1FA97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第一步</a:t>
            </a:r>
            <a:r>
              <a:rPr lang="en-US" altLang="zh-CN" dirty="0"/>
              <a:t>——</a:t>
            </a:r>
            <a:r>
              <a:rPr lang="zh-CN" altLang="en-US" dirty="0"/>
              <a:t>筛选图像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D4B2DE-80FE-4365-8BE4-FABF3F37E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33364" cy="4351338"/>
          </a:xfrm>
        </p:spPr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/>
              <a:t>gist</a:t>
            </a:r>
            <a:r>
              <a:rPr lang="zh-CN" altLang="en-US" dirty="0"/>
              <a:t>等全局场景描述子，提取数据库中图片特征，存储为低维向量</a:t>
            </a:r>
            <a:endParaRPr lang="en-US" altLang="zh-CN" dirty="0"/>
          </a:p>
          <a:p>
            <a:r>
              <a:rPr lang="zh-CN" altLang="en-US" dirty="0"/>
              <a:t>通过</a:t>
            </a:r>
            <a:r>
              <a:rPr lang="en-US" altLang="zh-CN" dirty="0"/>
              <a:t>KD</a:t>
            </a:r>
            <a:r>
              <a:rPr lang="zh-CN" altLang="en-US" dirty="0"/>
              <a:t>树等加速结构寻找与待补全图像特征向量相似的向量</a:t>
            </a:r>
            <a:endParaRPr lang="en-US" altLang="zh-CN" dirty="0"/>
          </a:p>
          <a:p>
            <a:r>
              <a:rPr lang="zh-CN" altLang="en-US" dirty="0"/>
              <a:t>作业提供</a:t>
            </a:r>
            <a:r>
              <a:rPr lang="en-US" altLang="zh-CN" dirty="0"/>
              <a:t>20</a:t>
            </a:r>
            <a:r>
              <a:rPr lang="zh-CN" altLang="en-US" dirty="0"/>
              <a:t>组筛选后的图像，故此项不作要求</a:t>
            </a:r>
            <a:endParaRPr lang="en-US" altLang="zh-CN" dirty="0"/>
          </a:p>
          <a:p>
            <a:r>
              <a:rPr lang="zh-CN" altLang="en-US" dirty="0"/>
              <a:t>如自行收集图像数据库，并完成筛选图像和更多结果，可加分。</a:t>
            </a:r>
          </a:p>
        </p:txBody>
      </p:sp>
    </p:spTree>
    <p:extLst>
      <p:ext uri="{BB962C8B-B14F-4D97-AF65-F5344CB8AC3E}">
        <p14:creationId xmlns:p14="http://schemas.microsoft.com/office/powerpoint/2010/main" val="301967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42A0E7-C8D8-4E26-9F94-7701C7F94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第二步</a:t>
            </a:r>
            <a:r>
              <a:rPr lang="en-US" altLang="zh-CN" dirty="0"/>
              <a:t>——</a:t>
            </a:r>
            <a:r>
              <a:rPr lang="zh-CN" altLang="en-US" dirty="0"/>
              <a:t>精细匹配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F5C7E9B-333B-4194-84B7-3789EB5056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提取待补全图像距离缺失区域在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 dirty="0"/>
                  <a:t>个像素内的区域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BFS</a:t>
                </a:r>
                <a:r>
                  <a:rPr lang="zh-CN" altLang="en-US" dirty="0"/>
                  <a:t>搜索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OpenCV-Dilate</a:t>
                </a:r>
              </a:p>
              <a:p>
                <a:r>
                  <a:rPr lang="zh-CN" altLang="en-US" dirty="0"/>
                  <a:t>对于每张候选图像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，将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zh-CN" altLang="en-US" dirty="0"/>
                  <a:t>部分在候选图像上平移，计算每一个位置的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/>
                  <a:t>误差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𝑠𝑢𝑏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计算方法：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朴素计算：复杂度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Ο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FFT</a:t>
                </a:r>
                <a:r>
                  <a:rPr lang="zh-CN" altLang="en-US" dirty="0"/>
                  <a:t>加速：复杂度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Ο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选择误差最小的位置作为匹配位置</a:t>
                </a:r>
                <a:endParaRPr lang="en-US" altLang="zh-CN" dirty="0"/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F5C7E9B-333B-4194-84B7-3789EB5056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6594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212674-554A-480A-879A-441BBB91B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第三步</a:t>
            </a:r>
            <a:r>
              <a:rPr lang="en-US" altLang="zh-CN" dirty="0"/>
              <a:t>——</a:t>
            </a:r>
            <a:r>
              <a:rPr lang="zh-CN" altLang="en-US" dirty="0"/>
              <a:t>计算融合边界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B53F3FA-A662-4F3F-A440-5D870308FD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Graph-Cut</a:t>
                </a:r>
                <a:r>
                  <a:rPr lang="zh-CN" altLang="en-US" dirty="0"/>
                  <a:t>算法（课上内容）</a:t>
                </a:r>
                <a:endParaRPr lang="en-US" altLang="zh-CN" dirty="0"/>
              </a:p>
              <a:p>
                <a:r>
                  <a:rPr lang="zh-CN" altLang="en-US" dirty="0"/>
                  <a:t>对上一步得到模糊区域进行分割，确定最优边界，边界内的部分用候选图像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补充，边界外的部分用原始图像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两个像素点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之间的边权值可通过下式计算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B53F3FA-A662-4F3F-A440-5D870308FD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D0F3C95-5924-4A29-BC3C-F581576E1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171" y="4289326"/>
            <a:ext cx="6500700" cy="2084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24211D34-90DE-40BE-BCE6-1E587F4C9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925" y="3713262"/>
            <a:ext cx="6003193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599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1975</TotalTime>
  <Words>1293</Words>
  <Application>Microsoft Office PowerPoint</Application>
  <PresentationFormat>宽屏</PresentationFormat>
  <Paragraphs>152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等线</vt:lpstr>
      <vt:lpstr>等线 Light</vt:lpstr>
      <vt:lpstr>Arial</vt:lpstr>
      <vt:lpstr>Cambria Math</vt:lpstr>
      <vt:lpstr>Century</vt:lpstr>
      <vt:lpstr>Wingdings</vt:lpstr>
      <vt:lpstr>Office 主题​​</vt:lpstr>
      <vt:lpstr>作业说明</vt:lpstr>
      <vt:lpstr>分数构成</vt:lpstr>
      <vt:lpstr>基于数据驱动的图像补全</vt:lpstr>
      <vt:lpstr>图像补全问题描述</vt:lpstr>
      <vt:lpstr>图像补全方法</vt:lpstr>
      <vt:lpstr>算法思路</vt:lpstr>
      <vt:lpstr>第一步——筛选图像</vt:lpstr>
      <vt:lpstr>第二步——精细匹配</vt:lpstr>
      <vt:lpstr>第三步——计算融合边界</vt:lpstr>
      <vt:lpstr>第四步——自然融合</vt:lpstr>
      <vt:lpstr>作业要求：</vt:lpstr>
      <vt:lpstr>评分点1——寻找最合适的匹配位置</vt:lpstr>
      <vt:lpstr>评分点2——计算融合边界</vt:lpstr>
      <vt:lpstr>评分点3——自然融合</vt:lpstr>
      <vt:lpstr>评分点4——实验报告 &amp; 代码 &amp; 其他</vt:lpstr>
      <vt:lpstr>参考资料</vt:lpstr>
      <vt:lpstr>计图 ( Jittor ) 使用简介</vt:lpstr>
      <vt:lpstr>简介</vt:lpstr>
      <vt:lpstr>安装</vt:lpstr>
      <vt:lpstr>安装</vt:lpstr>
      <vt:lpstr>类型与算子</vt:lpstr>
      <vt:lpstr>元算子</vt:lpstr>
      <vt:lpstr>矩阵乘法</vt:lpstr>
      <vt:lpstr>卷积——朴素版本</vt:lpstr>
      <vt:lpstr>卷积——元算子</vt:lpstr>
      <vt:lpstr>Thanks  联系方式： 徐昆 xukun@tsinghua.edu.cn 助教 邢健开 xjk@mails.tsinghua.edu.cn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数据驱动的图像补全</dc:title>
  <dc:creator>xing jiankai</dc:creator>
  <cp:lastModifiedBy>test</cp:lastModifiedBy>
  <cp:revision>46</cp:revision>
  <dcterms:created xsi:type="dcterms:W3CDTF">2022-10-05T08:18:42Z</dcterms:created>
  <dcterms:modified xsi:type="dcterms:W3CDTF">2022-11-18T12:12:34Z</dcterms:modified>
</cp:coreProperties>
</file>