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63FC"/>
    <a:srgbClr val="00D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17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03CB8-882E-4F0B-B0F6-5B4D6406F740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81B72-78EE-44B3-BE42-2D723095C7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832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03CB8-882E-4F0B-B0F6-5B4D6406F740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81B72-78EE-44B3-BE42-2D723095C7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831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03CB8-882E-4F0B-B0F6-5B4D6406F740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81B72-78EE-44B3-BE42-2D723095C7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00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03CB8-882E-4F0B-B0F6-5B4D6406F740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81B72-78EE-44B3-BE42-2D723095C7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204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03CB8-882E-4F0B-B0F6-5B4D6406F740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81B72-78EE-44B3-BE42-2D723095C7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361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03CB8-882E-4F0B-B0F6-5B4D6406F740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81B72-78EE-44B3-BE42-2D723095C7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698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03CB8-882E-4F0B-B0F6-5B4D6406F740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81B72-78EE-44B3-BE42-2D723095C71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79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03CB8-882E-4F0B-B0F6-5B4D6406F740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81B72-78EE-44B3-BE42-2D723095C71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586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03CB8-882E-4F0B-B0F6-5B4D6406F740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81B72-78EE-44B3-BE42-2D723095C7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399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03CB8-882E-4F0B-B0F6-5B4D6406F740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81B72-78EE-44B3-BE42-2D723095C7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867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03CB8-882E-4F0B-B0F6-5B4D6406F740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81B72-78EE-44B3-BE42-2D723095C7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656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3403CB8-882E-4F0B-B0F6-5B4D6406F740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81B72-78EE-44B3-BE42-2D723095C7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423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9B3EB-A239-47AC-BE03-8C4D2811CC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6364A8-D9C2-42B3-9E45-7350D83EAB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355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06E0AE2-543D-44CF-95FE-7CB6D43FAB1E}"/>
              </a:ext>
            </a:extLst>
          </p:cNvPr>
          <p:cNvSpPr txBox="1"/>
          <p:nvPr/>
        </p:nvSpPr>
        <p:spPr>
          <a:xfrm>
            <a:off x="408709" y="235526"/>
            <a:ext cx="2112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Dubbo</a:t>
            </a:r>
            <a:r>
              <a:rPr lang="zh-CN" altLang="en-US" dirty="0"/>
              <a:t>介绍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2626ED3-66FD-40EA-8203-234D0790C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09" y="2198132"/>
            <a:ext cx="5738876" cy="446116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248DEAC-FBF3-4E7C-83EC-6A16FB6F6AD5}"/>
              </a:ext>
            </a:extLst>
          </p:cNvPr>
          <p:cNvSpPr/>
          <p:nvPr/>
        </p:nvSpPr>
        <p:spPr>
          <a:xfrm>
            <a:off x="315576" y="997803"/>
            <a:ext cx="59751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Dubbo</a:t>
            </a:r>
            <a:r>
              <a:rPr lang="zh-CN" altLang="en-US" dirty="0"/>
              <a:t>是阿里巴巴公司开源的一个高性能优秀的服务框架，使得应用可通过高性能的 </a:t>
            </a:r>
            <a:r>
              <a:rPr lang="en-US" altLang="zh-CN" dirty="0"/>
              <a:t>RPC </a:t>
            </a:r>
            <a:r>
              <a:rPr lang="zh-CN" altLang="en-US" dirty="0"/>
              <a:t>实现服务的输出和输入功能，可以和</a:t>
            </a:r>
            <a:r>
              <a:rPr lang="en-US" altLang="zh-CN" dirty="0"/>
              <a:t>Spring</a:t>
            </a:r>
            <a:r>
              <a:rPr lang="zh-CN" altLang="en-US" dirty="0"/>
              <a:t>框架无缝集成。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4C871D8-F859-496E-9F72-29A28913E2E4}"/>
              </a:ext>
            </a:extLst>
          </p:cNvPr>
          <p:cNvSpPr/>
          <p:nvPr/>
        </p:nvSpPr>
        <p:spPr>
          <a:xfrm>
            <a:off x="6942625" y="909302"/>
            <a:ext cx="41571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它提供了三大核心能力：面向接口的远程方法调用，智能容错和负载均衡，以及服务自动注册和发现。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FBF7D33-765B-4476-8F53-904AAEFC9574}"/>
              </a:ext>
            </a:extLst>
          </p:cNvPr>
          <p:cNvCxnSpPr>
            <a:cxnSpLocks/>
          </p:cNvCxnSpPr>
          <p:nvPr/>
        </p:nvCxnSpPr>
        <p:spPr>
          <a:xfrm>
            <a:off x="3598333" y="3649133"/>
            <a:ext cx="3344292" cy="0"/>
          </a:xfrm>
          <a:prstGeom prst="straightConnector1">
            <a:avLst/>
          </a:prstGeom>
          <a:ln w="28575">
            <a:solidFill>
              <a:srgbClr val="7A63FC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E759C3D-2235-4501-B044-E15C2FBC08C4}"/>
              </a:ext>
            </a:extLst>
          </p:cNvPr>
          <p:cNvCxnSpPr>
            <a:cxnSpLocks/>
          </p:cNvCxnSpPr>
          <p:nvPr/>
        </p:nvCxnSpPr>
        <p:spPr>
          <a:xfrm>
            <a:off x="5071533" y="5300133"/>
            <a:ext cx="1871092" cy="0"/>
          </a:xfrm>
          <a:prstGeom prst="straightConnector1">
            <a:avLst/>
          </a:prstGeom>
          <a:ln w="28575">
            <a:solidFill>
              <a:srgbClr val="7A63FC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5813B63C-B2D9-46A3-8115-80CE95AC8BDA}"/>
              </a:ext>
            </a:extLst>
          </p:cNvPr>
          <p:cNvSpPr/>
          <p:nvPr/>
        </p:nvSpPr>
        <p:spPr>
          <a:xfrm>
            <a:off x="7222066" y="5025369"/>
            <a:ext cx="2767061" cy="474886"/>
          </a:xfrm>
          <a:prstGeom prst="roundRect">
            <a:avLst/>
          </a:prstGeom>
          <a:solidFill>
            <a:srgbClr val="00D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/>
              <a:t>com.alibaba.dubbo.container.Main</a:t>
            </a:r>
            <a:r>
              <a:rPr lang="en-US" altLang="zh-CN" sz="1400" dirty="0"/>
              <a:t> </a:t>
            </a:r>
            <a:endParaRPr lang="zh-CN" altLang="en-US" sz="1400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B1533D54-8E34-44F3-8BD8-5E10E73BEB95}"/>
              </a:ext>
            </a:extLst>
          </p:cNvPr>
          <p:cNvSpPr/>
          <p:nvPr/>
        </p:nvSpPr>
        <p:spPr>
          <a:xfrm>
            <a:off x="7111231" y="3429000"/>
            <a:ext cx="1000606" cy="474886"/>
          </a:xfrm>
          <a:prstGeom prst="roundRect">
            <a:avLst/>
          </a:prstGeom>
          <a:solidFill>
            <a:srgbClr val="7A63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Zookeeper</a:t>
            </a:r>
            <a:endParaRPr lang="zh-CN" altLang="en-US" sz="1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D574DB7-4ADA-45AD-9E4F-05C0C23C5EF8}"/>
              </a:ext>
            </a:extLst>
          </p:cNvPr>
          <p:cNvSpPr txBox="1"/>
          <p:nvPr/>
        </p:nvSpPr>
        <p:spPr>
          <a:xfrm>
            <a:off x="8264235" y="5500255"/>
            <a:ext cx="47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OR</a:t>
            </a:r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F556D5E1-F824-4D3A-A855-A00F9723E0E4}"/>
              </a:ext>
            </a:extLst>
          </p:cNvPr>
          <p:cNvSpPr/>
          <p:nvPr/>
        </p:nvSpPr>
        <p:spPr>
          <a:xfrm>
            <a:off x="7533792" y="5948698"/>
            <a:ext cx="2143607" cy="474886"/>
          </a:xfrm>
          <a:prstGeom prst="roundRect">
            <a:avLst/>
          </a:prstGeom>
          <a:solidFill>
            <a:srgbClr val="00D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/>
              <a:t>dubbo</a:t>
            </a:r>
            <a:r>
              <a:rPr lang="en-US" altLang="zh-CN" sz="1400" dirty="0"/>
              <a:t>-spring-boot-starter</a:t>
            </a:r>
          </a:p>
        </p:txBody>
      </p:sp>
    </p:spTree>
    <p:extLst>
      <p:ext uri="{BB962C8B-B14F-4D97-AF65-F5344CB8AC3E}">
        <p14:creationId xmlns:p14="http://schemas.microsoft.com/office/powerpoint/2010/main" val="1188984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F0C8869-8350-43BE-81FC-04EF3D789A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" t="3866"/>
          <a:stretch/>
        </p:blipFill>
        <p:spPr>
          <a:xfrm>
            <a:off x="292895" y="788169"/>
            <a:ext cx="11114702" cy="320886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5746851-D40D-4AA7-AA7C-5C69877D54F0}"/>
              </a:ext>
            </a:extLst>
          </p:cNvPr>
          <p:cNvSpPr/>
          <p:nvPr/>
        </p:nvSpPr>
        <p:spPr>
          <a:xfrm>
            <a:off x="252845" y="265606"/>
            <a:ext cx="1754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Dubbo</a:t>
            </a:r>
            <a:r>
              <a:rPr lang="zh-CN" altLang="en-US" b="1" dirty="0"/>
              <a:t>调用模型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3DBD1A1-D2D3-4275-9AF8-6D69B0AACBD0}"/>
              </a:ext>
            </a:extLst>
          </p:cNvPr>
          <p:cNvCxnSpPr>
            <a:cxnSpLocks/>
          </p:cNvCxnSpPr>
          <p:nvPr/>
        </p:nvCxnSpPr>
        <p:spPr>
          <a:xfrm flipH="1">
            <a:off x="1271588" y="2971800"/>
            <a:ext cx="162357" cy="305497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0729D58-9495-43D3-A59B-27A58E60812D}"/>
              </a:ext>
            </a:extLst>
          </p:cNvPr>
          <p:cNvCxnSpPr>
            <a:cxnSpLocks/>
          </p:cNvCxnSpPr>
          <p:nvPr/>
        </p:nvCxnSpPr>
        <p:spPr>
          <a:xfrm>
            <a:off x="2909454" y="3581400"/>
            <a:ext cx="841015" cy="11466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A33CA90-9108-44CB-9489-0AC330F619EC}"/>
              </a:ext>
            </a:extLst>
          </p:cNvPr>
          <p:cNvCxnSpPr>
            <a:cxnSpLocks/>
          </p:cNvCxnSpPr>
          <p:nvPr/>
        </p:nvCxnSpPr>
        <p:spPr>
          <a:xfrm flipH="1">
            <a:off x="1433945" y="3110346"/>
            <a:ext cx="3602182" cy="28456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7D13F60A-2ED1-41F9-8181-33A07F17DE8B}"/>
              </a:ext>
            </a:extLst>
          </p:cNvPr>
          <p:cNvCxnSpPr/>
          <p:nvPr/>
        </p:nvCxnSpPr>
        <p:spPr>
          <a:xfrm>
            <a:off x="6407727" y="3581399"/>
            <a:ext cx="0" cy="21613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AB64BD1-38BD-4CA8-9CF8-923B2F665889}"/>
              </a:ext>
            </a:extLst>
          </p:cNvPr>
          <p:cNvCxnSpPr>
            <a:cxnSpLocks/>
          </p:cNvCxnSpPr>
          <p:nvPr/>
        </p:nvCxnSpPr>
        <p:spPr>
          <a:xfrm>
            <a:off x="9531927" y="2916381"/>
            <a:ext cx="0" cy="33083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E22672A3-D515-490A-A181-73246AD926C7}"/>
              </a:ext>
            </a:extLst>
          </p:cNvPr>
          <p:cNvSpPr/>
          <p:nvPr/>
        </p:nvSpPr>
        <p:spPr>
          <a:xfrm>
            <a:off x="7248525" y="6180666"/>
            <a:ext cx="5133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80"/>
                </a:solidFill>
                <a:latin typeface="SFMono-Regular"/>
              </a:rPr>
              <a:t>&lt;</a:t>
            </a:r>
            <a:r>
              <a:rPr lang="en-US" altLang="zh-CN" sz="1400" dirty="0" err="1">
                <a:solidFill>
                  <a:srgbClr val="000080"/>
                </a:solidFill>
                <a:latin typeface="SFMono-Regular"/>
              </a:rPr>
              <a:t>dubbo:service</a:t>
            </a:r>
            <a:r>
              <a:rPr lang="en-US" altLang="zh-CN" sz="1400" dirty="0">
                <a:solidFill>
                  <a:srgbClr val="000080"/>
                </a:solidFill>
                <a:latin typeface="SFMono-Regular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SFMono-Regular"/>
              </a:rPr>
              <a:t>interface</a:t>
            </a:r>
            <a:r>
              <a:rPr lang="en-US" altLang="zh-CN" sz="1400" dirty="0">
                <a:solidFill>
                  <a:srgbClr val="000080"/>
                </a:solidFill>
                <a:latin typeface="SFMono-Regular"/>
              </a:rPr>
              <a:t>=</a:t>
            </a:r>
            <a:r>
              <a:rPr lang="en-US" altLang="zh-CN" sz="1400" dirty="0">
                <a:solidFill>
                  <a:srgbClr val="DD1144"/>
                </a:solidFill>
                <a:latin typeface="SFMono-Regular"/>
              </a:rPr>
              <a:t>"</a:t>
            </a:r>
            <a:r>
              <a:rPr lang="en-US" altLang="zh-CN" sz="1400" dirty="0" err="1">
                <a:solidFill>
                  <a:srgbClr val="DD1144"/>
                </a:solidFill>
                <a:latin typeface="SFMono-Regular"/>
              </a:rPr>
              <a:t>com.foo.BarService</a:t>
            </a:r>
            <a:r>
              <a:rPr lang="en-US" altLang="zh-CN" sz="1400" dirty="0">
                <a:solidFill>
                  <a:srgbClr val="DD1144"/>
                </a:solidFill>
                <a:latin typeface="SFMono-Regular"/>
              </a:rPr>
              <a:t>"</a:t>
            </a:r>
            <a:r>
              <a:rPr lang="en-US" altLang="zh-CN" sz="1400" dirty="0">
                <a:solidFill>
                  <a:srgbClr val="000080"/>
                </a:solidFill>
                <a:latin typeface="SFMono-Regular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SFMono-Regular"/>
              </a:rPr>
              <a:t>executes</a:t>
            </a:r>
            <a:r>
              <a:rPr lang="en-US" altLang="zh-CN" sz="1400" dirty="0">
                <a:solidFill>
                  <a:srgbClr val="000080"/>
                </a:solidFill>
                <a:latin typeface="SFMono-Regular"/>
              </a:rPr>
              <a:t>=</a:t>
            </a:r>
            <a:r>
              <a:rPr lang="en-US" altLang="zh-CN" sz="1400" dirty="0">
                <a:solidFill>
                  <a:srgbClr val="DD1144"/>
                </a:solidFill>
                <a:latin typeface="SFMono-Regular"/>
              </a:rPr>
              <a:t>"10"</a:t>
            </a:r>
            <a:r>
              <a:rPr lang="en-US" altLang="zh-CN" sz="1400" dirty="0">
                <a:solidFill>
                  <a:srgbClr val="000080"/>
                </a:solidFill>
                <a:latin typeface="SFMono-Regular"/>
              </a:rPr>
              <a:t> /&gt;</a:t>
            </a:r>
            <a:endParaRPr lang="zh-CN" altLang="en-US" sz="1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50D5846-4586-403D-B7F4-A155E4100879}"/>
              </a:ext>
            </a:extLst>
          </p:cNvPr>
          <p:cNvSpPr txBox="1"/>
          <p:nvPr/>
        </p:nvSpPr>
        <p:spPr>
          <a:xfrm>
            <a:off x="7640187" y="6469150"/>
            <a:ext cx="3416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服务提供者每服务每方法最大可并行执行请求数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D6B20A1-6C1E-43AE-9CA6-8B2119E832FD}"/>
              </a:ext>
            </a:extLst>
          </p:cNvPr>
          <p:cNvSpPr/>
          <p:nvPr/>
        </p:nvSpPr>
        <p:spPr>
          <a:xfrm>
            <a:off x="-60892" y="6224737"/>
            <a:ext cx="47998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000080"/>
                </a:solidFill>
                <a:latin typeface="SFMono-Regular"/>
              </a:rPr>
              <a:t>&lt;</a:t>
            </a:r>
            <a:r>
              <a:rPr lang="en-US" altLang="zh-CN" sz="1400" dirty="0" err="1">
                <a:solidFill>
                  <a:srgbClr val="000080"/>
                </a:solidFill>
                <a:latin typeface="SFMono-Regular"/>
              </a:rPr>
              <a:t>dubbo:service</a:t>
            </a:r>
            <a:r>
              <a:rPr lang="en-US" altLang="zh-CN" sz="1400" dirty="0">
                <a:solidFill>
                  <a:srgbClr val="000080"/>
                </a:solidFill>
                <a:latin typeface="SFMono-Regular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SFMono-Regular"/>
              </a:rPr>
              <a:t>interface</a:t>
            </a:r>
            <a:r>
              <a:rPr lang="en-US" altLang="zh-CN" sz="1400" dirty="0">
                <a:solidFill>
                  <a:srgbClr val="000080"/>
                </a:solidFill>
                <a:latin typeface="SFMono-Regular"/>
              </a:rPr>
              <a:t>=</a:t>
            </a:r>
            <a:r>
              <a:rPr lang="en-US" altLang="zh-CN" sz="1400" dirty="0">
                <a:solidFill>
                  <a:srgbClr val="DD1144"/>
                </a:solidFill>
                <a:latin typeface="SFMono-Regular"/>
              </a:rPr>
              <a:t>"</a:t>
            </a:r>
            <a:r>
              <a:rPr lang="en-US" altLang="zh-CN" sz="1400" dirty="0" err="1">
                <a:solidFill>
                  <a:srgbClr val="DD1144"/>
                </a:solidFill>
                <a:latin typeface="SFMono-Regular"/>
              </a:rPr>
              <a:t>com.foo.BarService</a:t>
            </a:r>
            <a:r>
              <a:rPr lang="en-US" altLang="zh-CN" sz="1400" dirty="0">
                <a:solidFill>
                  <a:srgbClr val="DD1144"/>
                </a:solidFill>
                <a:latin typeface="SFMono-Regular"/>
              </a:rPr>
              <a:t>"</a:t>
            </a:r>
            <a:r>
              <a:rPr lang="en-US" altLang="zh-CN" sz="1400" dirty="0">
                <a:solidFill>
                  <a:srgbClr val="000080"/>
                </a:solidFill>
                <a:latin typeface="SFMono-Regular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SFMono-Regular"/>
              </a:rPr>
              <a:t>actives</a:t>
            </a:r>
            <a:r>
              <a:rPr lang="en-US" altLang="zh-CN" sz="1400" dirty="0">
                <a:solidFill>
                  <a:srgbClr val="000080"/>
                </a:solidFill>
                <a:latin typeface="SFMono-Regular"/>
              </a:rPr>
              <a:t>=</a:t>
            </a:r>
            <a:r>
              <a:rPr lang="en-US" altLang="zh-CN" sz="1400" dirty="0">
                <a:solidFill>
                  <a:srgbClr val="DD1144"/>
                </a:solidFill>
                <a:latin typeface="SFMono-Regular"/>
              </a:rPr>
              <a:t>"10"</a:t>
            </a:r>
            <a:r>
              <a:rPr lang="en-US" altLang="zh-CN" sz="1400" dirty="0">
                <a:solidFill>
                  <a:srgbClr val="000080"/>
                </a:solidFill>
                <a:latin typeface="SFMono-Regular"/>
              </a:rPr>
              <a:t> /&gt;</a:t>
            </a:r>
            <a:endParaRPr lang="zh-CN" altLang="en-US" sz="14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46FB47F-7E83-49CF-8253-FC68BCA48E8E}"/>
              </a:ext>
            </a:extLst>
          </p:cNvPr>
          <p:cNvSpPr/>
          <p:nvPr/>
        </p:nvSpPr>
        <p:spPr>
          <a:xfrm>
            <a:off x="74972" y="6524243"/>
            <a:ext cx="26468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/>
              <a:t>消费者每服务每方法最大并发调用数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7038BF0-309F-423F-98D3-FAA8A2CBA67D}"/>
              </a:ext>
            </a:extLst>
          </p:cNvPr>
          <p:cNvSpPr/>
          <p:nvPr/>
        </p:nvSpPr>
        <p:spPr>
          <a:xfrm>
            <a:off x="-60892" y="6026778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>
                <a:solidFill>
                  <a:srgbClr val="000080"/>
                </a:solidFill>
                <a:latin typeface="SFMono-Regular"/>
              </a:rPr>
              <a:t>&lt;</a:t>
            </a:r>
            <a:r>
              <a:rPr lang="en-US" altLang="zh-CN" sz="1400" dirty="0" err="1">
                <a:solidFill>
                  <a:srgbClr val="000080"/>
                </a:solidFill>
                <a:latin typeface="SFMono-Regular"/>
              </a:rPr>
              <a:t>dubbo:reference</a:t>
            </a:r>
            <a:r>
              <a:rPr lang="en-US" altLang="zh-CN" sz="1400" dirty="0">
                <a:solidFill>
                  <a:srgbClr val="000080"/>
                </a:solidFill>
                <a:latin typeface="SFMono-Regular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SFMono-Regular"/>
              </a:rPr>
              <a:t>interface</a:t>
            </a:r>
            <a:r>
              <a:rPr lang="en-US" altLang="zh-CN" sz="1400" dirty="0">
                <a:solidFill>
                  <a:srgbClr val="000080"/>
                </a:solidFill>
                <a:latin typeface="SFMono-Regular"/>
              </a:rPr>
              <a:t>=</a:t>
            </a:r>
            <a:r>
              <a:rPr lang="en-US" altLang="zh-CN" sz="1400" dirty="0">
                <a:solidFill>
                  <a:srgbClr val="DD1144"/>
                </a:solidFill>
                <a:latin typeface="SFMono-Regular"/>
              </a:rPr>
              <a:t>"</a:t>
            </a:r>
            <a:r>
              <a:rPr lang="en-US" altLang="zh-CN" sz="1400" dirty="0" err="1">
                <a:solidFill>
                  <a:srgbClr val="DD1144"/>
                </a:solidFill>
                <a:latin typeface="SFMono-Regular"/>
              </a:rPr>
              <a:t>com.foo.BarService</a:t>
            </a:r>
            <a:r>
              <a:rPr lang="en-US" altLang="zh-CN" sz="1400" dirty="0">
                <a:solidFill>
                  <a:srgbClr val="DD1144"/>
                </a:solidFill>
                <a:latin typeface="SFMono-Regular"/>
              </a:rPr>
              <a:t>"</a:t>
            </a:r>
            <a:r>
              <a:rPr lang="en-US" altLang="zh-CN" sz="1400" dirty="0">
                <a:solidFill>
                  <a:srgbClr val="000080"/>
                </a:solidFill>
                <a:latin typeface="SFMono-Regular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SFMono-Regular"/>
              </a:rPr>
              <a:t>actives</a:t>
            </a:r>
            <a:r>
              <a:rPr lang="en-US" altLang="zh-CN" sz="1400" dirty="0">
                <a:solidFill>
                  <a:srgbClr val="000080"/>
                </a:solidFill>
                <a:latin typeface="SFMono-Regular"/>
              </a:rPr>
              <a:t>=</a:t>
            </a:r>
            <a:r>
              <a:rPr lang="en-US" altLang="zh-CN" sz="1400" dirty="0">
                <a:solidFill>
                  <a:srgbClr val="DD1144"/>
                </a:solidFill>
                <a:latin typeface="SFMono-Regular"/>
              </a:rPr>
              <a:t>"10"</a:t>
            </a:r>
            <a:r>
              <a:rPr lang="en-US" altLang="zh-CN" sz="1400" dirty="0">
                <a:solidFill>
                  <a:srgbClr val="000080"/>
                </a:solidFill>
                <a:latin typeface="SFMono-Regular"/>
              </a:rPr>
              <a:t> /&gt;</a:t>
            </a:r>
            <a:endParaRPr lang="zh-CN" altLang="en-US" sz="14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2422331-393A-46D0-BEE5-38068580BB81}"/>
              </a:ext>
            </a:extLst>
          </p:cNvPr>
          <p:cNvSpPr/>
          <p:nvPr/>
        </p:nvSpPr>
        <p:spPr>
          <a:xfrm>
            <a:off x="2872160" y="4728017"/>
            <a:ext cx="38340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80"/>
                </a:solidFill>
                <a:latin typeface="SFMono-Regular"/>
              </a:rPr>
              <a:t>&lt;</a:t>
            </a:r>
            <a:r>
              <a:rPr lang="en-US" altLang="zh-CN" sz="1400" dirty="0" err="1">
                <a:solidFill>
                  <a:srgbClr val="000080"/>
                </a:solidFill>
                <a:latin typeface="SFMono-Regular"/>
              </a:rPr>
              <a:t>dubbo:service</a:t>
            </a:r>
            <a:r>
              <a:rPr lang="en-US" altLang="zh-CN" sz="1400" dirty="0">
                <a:solidFill>
                  <a:srgbClr val="000080"/>
                </a:solidFill>
                <a:latin typeface="SFMono-Regular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SFMono-Regular"/>
              </a:rPr>
              <a:t>interface</a:t>
            </a:r>
            <a:r>
              <a:rPr lang="en-US" altLang="zh-CN" sz="1400" dirty="0">
                <a:solidFill>
                  <a:srgbClr val="000080"/>
                </a:solidFill>
                <a:latin typeface="SFMono-Regular"/>
              </a:rPr>
              <a:t>=</a:t>
            </a:r>
            <a:r>
              <a:rPr lang="en-US" altLang="zh-CN" sz="1400" dirty="0">
                <a:solidFill>
                  <a:srgbClr val="DD1144"/>
                </a:solidFill>
                <a:latin typeface="SFMono-Regular"/>
              </a:rPr>
              <a:t>"</a:t>
            </a:r>
            <a:r>
              <a:rPr lang="en-US" altLang="zh-CN" sz="1400" dirty="0" err="1">
                <a:solidFill>
                  <a:srgbClr val="DD1144"/>
                </a:solidFill>
                <a:latin typeface="SFMono-Regular"/>
              </a:rPr>
              <a:t>com.foo.BarService</a:t>
            </a:r>
            <a:r>
              <a:rPr lang="en-US" altLang="zh-CN" sz="1400" dirty="0">
                <a:solidFill>
                  <a:srgbClr val="DD1144"/>
                </a:solidFill>
                <a:latin typeface="SFMono-Regular"/>
              </a:rPr>
              <a:t>"</a:t>
            </a:r>
            <a:r>
              <a:rPr lang="en-US" altLang="zh-CN" sz="1400" dirty="0">
                <a:solidFill>
                  <a:srgbClr val="000080"/>
                </a:solidFill>
                <a:latin typeface="SFMono-Regular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SFMono-Regular"/>
              </a:rPr>
              <a:t>connections</a:t>
            </a:r>
            <a:r>
              <a:rPr lang="en-US" altLang="zh-CN" sz="1400" dirty="0">
                <a:solidFill>
                  <a:srgbClr val="000080"/>
                </a:solidFill>
                <a:latin typeface="SFMono-Regular"/>
              </a:rPr>
              <a:t>=</a:t>
            </a:r>
            <a:r>
              <a:rPr lang="en-US" altLang="zh-CN" sz="1400" dirty="0">
                <a:solidFill>
                  <a:srgbClr val="DD1144"/>
                </a:solidFill>
                <a:latin typeface="SFMono-Regular"/>
              </a:rPr>
              <a:t>"10"</a:t>
            </a:r>
            <a:r>
              <a:rPr lang="en-US" altLang="zh-CN" sz="1400" dirty="0">
                <a:solidFill>
                  <a:srgbClr val="000080"/>
                </a:solidFill>
                <a:latin typeface="SFMono-Regular"/>
              </a:rPr>
              <a:t> /&gt;</a:t>
            </a:r>
            <a:endParaRPr lang="zh-CN" altLang="en-US" sz="14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A2F4B7E-9777-43CC-9331-FC2449ABF37D}"/>
              </a:ext>
            </a:extLst>
          </p:cNvPr>
          <p:cNvSpPr/>
          <p:nvPr/>
        </p:nvSpPr>
        <p:spPr>
          <a:xfrm>
            <a:off x="2540300" y="5125085"/>
            <a:ext cx="34948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对每个提供者的最大连接数，</a:t>
            </a:r>
            <a:r>
              <a:rPr lang="en-US" altLang="zh-CN" sz="1200" dirty="0" err="1"/>
              <a:t>rmi</a:t>
            </a:r>
            <a:r>
              <a:rPr lang="zh-CN" altLang="en-US" sz="1200" dirty="0"/>
              <a:t>、</a:t>
            </a:r>
            <a:r>
              <a:rPr lang="en-US" altLang="zh-CN" sz="1200" dirty="0"/>
              <a:t>http</a:t>
            </a:r>
            <a:r>
              <a:rPr lang="zh-CN" altLang="en-US" sz="1200" dirty="0"/>
              <a:t>、</a:t>
            </a:r>
            <a:r>
              <a:rPr lang="en-US" altLang="zh-CN" sz="1200" dirty="0"/>
              <a:t>hessian</a:t>
            </a:r>
            <a:r>
              <a:rPr lang="zh-CN" altLang="en-US" sz="1200" dirty="0"/>
              <a:t>等短连接协议表示限制连接数，</a:t>
            </a:r>
            <a:r>
              <a:rPr lang="en-US" altLang="zh-CN" sz="1200" dirty="0"/>
              <a:t>Dubbo</a:t>
            </a:r>
            <a:r>
              <a:rPr lang="zh-CN" altLang="en-US" sz="1200" dirty="0"/>
              <a:t>等长连接协表示建立的长连接个数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B6FB498-4FEF-4AD0-A994-1D133A65997E}"/>
              </a:ext>
            </a:extLst>
          </p:cNvPr>
          <p:cNvSpPr/>
          <p:nvPr/>
        </p:nvSpPr>
        <p:spPr>
          <a:xfrm>
            <a:off x="5872163" y="5749779"/>
            <a:ext cx="10711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err="1"/>
              <a:t>io</a:t>
            </a:r>
            <a:r>
              <a:rPr lang="zh-CN" altLang="en-US" sz="1200" dirty="0"/>
              <a:t>线程池大小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8F8C719F-37D4-4A0A-BBCC-E70CD24E69BA}"/>
              </a:ext>
            </a:extLst>
          </p:cNvPr>
          <p:cNvCxnSpPr>
            <a:cxnSpLocks/>
          </p:cNvCxnSpPr>
          <p:nvPr/>
        </p:nvCxnSpPr>
        <p:spPr>
          <a:xfrm>
            <a:off x="8046027" y="3750469"/>
            <a:ext cx="0" cy="5572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7A083538-C19B-44FE-AC49-BD7D3A21C1E5}"/>
              </a:ext>
            </a:extLst>
          </p:cNvPr>
          <p:cNvSpPr/>
          <p:nvPr/>
        </p:nvSpPr>
        <p:spPr>
          <a:xfrm>
            <a:off x="7198166" y="4478097"/>
            <a:ext cx="16957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Fixed</a:t>
            </a:r>
            <a:r>
              <a:rPr lang="zh-CN" altLang="en-US" sz="1200" dirty="0"/>
              <a:t>，</a:t>
            </a:r>
            <a:r>
              <a:rPr lang="en-US" altLang="zh-CN" sz="1200" dirty="0"/>
              <a:t>cached</a:t>
            </a:r>
            <a:r>
              <a:rPr lang="zh-CN" altLang="en-US" sz="1200" dirty="0"/>
              <a:t>，</a:t>
            </a:r>
            <a:r>
              <a:rPr lang="en-US" altLang="zh-CN" sz="1200" dirty="0"/>
              <a:t>limited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94190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5778539-320B-44DE-B1D1-E23144A09500}"/>
              </a:ext>
            </a:extLst>
          </p:cNvPr>
          <p:cNvSpPr txBox="1"/>
          <p:nvPr/>
        </p:nvSpPr>
        <p:spPr>
          <a:xfrm>
            <a:off x="408709" y="235526"/>
            <a:ext cx="2112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Dubbo</a:t>
            </a:r>
            <a:r>
              <a:rPr lang="zh-CN" altLang="en-US" dirty="0"/>
              <a:t>性能参数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4C18E88-5A0B-4E38-B50A-525A8A786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520" y="571353"/>
            <a:ext cx="7956959" cy="571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221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3905291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TM02892315[[fn=丝状]]</Template>
  <TotalTime>0</TotalTime>
  <Words>217</Words>
  <Application>Microsoft Office PowerPoint</Application>
  <PresentationFormat>宽屏</PresentationFormat>
  <Paragraphs>18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SFMono-Regular</vt:lpstr>
      <vt:lpstr>Arial</vt:lpstr>
      <vt:lpstr>Calibri</vt:lpstr>
      <vt:lpstr>Calibri Light</vt:lpstr>
      <vt:lpstr>Wingdings 2</vt:lpstr>
      <vt:lpstr>HDOfficeLightV0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 </dc:creator>
  <cp:lastModifiedBy> </cp:lastModifiedBy>
  <cp:revision>10</cp:revision>
  <dcterms:created xsi:type="dcterms:W3CDTF">2019-08-25T08:25:28Z</dcterms:created>
  <dcterms:modified xsi:type="dcterms:W3CDTF">2019-08-25T17:15:50Z</dcterms:modified>
</cp:coreProperties>
</file>