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joVFUFxXHcH+ScozXVtwEMhUsg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18CCCC1-2E2B-465A-A367-20844EC7131F}">
  <a:tblStyle styleId="{B18CCCC1-2E2B-465A-A367-20844EC7131F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rgbClr val="000000">
              <a:alpha val="20000"/>
            </a:srgbClr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000000">
              <a:alpha val="20000"/>
            </a:srgb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941500"/>
            <a:ext cx="85206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Week 4 Assignment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Mentor: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Team Members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Team 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2140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Challenge Statement  (HMW)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Market Research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Journey Map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SWOT Analysis 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152475"/>
            <a:ext cx="3999900" cy="1711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0" name="Google Shape;80;p5"/>
          <p:cNvSpPr txBox="1"/>
          <p:nvPr>
            <p:ph idx="2" type="body"/>
          </p:nvPr>
        </p:nvSpPr>
        <p:spPr>
          <a:xfrm>
            <a:off x="4832400" y="1152475"/>
            <a:ext cx="3999900" cy="17115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11700" y="3197775"/>
            <a:ext cx="3999900" cy="1711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82" name="Google Shape;82;p5"/>
          <p:cNvSpPr txBox="1"/>
          <p:nvPr>
            <p:ph idx="2" type="body"/>
          </p:nvPr>
        </p:nvSpPr>
        <p:spPr>
          <a:xfrm>
            <a:off x="4832400" y="3197775"/>
            <a:ext cx="3999900" cy="17115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Business Model Canvas</a:t>
            </a:r>
            <a:endParaRPr/>
          </a:p>
        </p:txBody>
      </p:sp>
      <p:graphicFrame>
        <p:nvGraphicFramePr>
          <p:cNvPr id="88" name="Google Shape;88;p6"/>
          <p:cNvGraphicFramePr/>
          <p:nvPr/>
        </p:nvGraphicFramePr>
        <p:xfrm>
          <a:off x="0" y="70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{B18CCCC1-2E2B-465A-A367-20844EC7131F}</a:tableStyleId>
              </a:tblPr>
              <a:tblGrid>
                <a:gridCol w="1720950"/>
                <a:gridCol w="1545875"/>
                <a:gridCol w="1382650"/>
                <a:gridCol w="445375"/>
                <a:gridCol w="2538575"/>
                <a:gridCol w="1510575"/>
              </a:tblGrid>
              <a:tr h="18915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0B5394"/>
                          </a:solidFill>
                        </a:rPr>
                        <a:t> Key Partners</a:t>
                      </a:r>
                      <a:endParaRPr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82300" marL="823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0B5394"/>
                          </a:solidFill>
                        </a:rPr>
                        <a:t>Key Activities</a:t>
                      </a:r>
                      <a:endParaRPr b="1" sz="1400" u="none" cap="none" strike="noStrike">
                        <a:solidFill>
                          <a:srgbClr val="0B539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82300" marL="82300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" sz="1400" u="none" cap="none" strike="noStrike">
                          <a:solidFill>
                            <a:srgbClr val="0B5394"/>
                          </a:solidFill>
                        </a:rPr>
                        <a:t> Value Propositions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Comic Sans MS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82300" marL="82300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0B5394"/>
                          </a:solidFill>
                        </a:rPr>
                        <a:t>Customer Relationships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82300" marL="823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0B5394"/>
                          </a:solidFill>
                        </a:rPr>
                        <a:t>Customer Segments</a:t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82300" marL="823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6270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D85C6"/>
                          </a:solidFill>
                        </a:rPr>
                        <a:t>Key Resources</a:t>
                      </a:r>
                      <a:endParaRPr b="0" sz="1400" u="none" cap="none" strike="noStrike">
                        <a:solidFill>
                          <a:srgbClr val="3D85C6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82300" marL="823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0B5394"/>
                          </a:solidFill>
                        </a:rPr>
                        <a:t>Channels</a:t>
                      </a:r>
                      <a:endParaRPr b="0" sz="1400" u="none" cap="none" strike="noStrike">
                        <a:solidFill>
                          <a:srgbClr val="0B5394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82300" marL="823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 vMerge="1"/>
              </a:tr>
              <a:tr h="8680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0B5394"/>
                          </a:solidFill>
                        </a:rPr>
                        <a:t>Cost Structure</a:t>
                      </a:r>
                      <a:endParaRPr b="0" sz="1400" u="none" cap="none" strike="noStrike">
                        <a:solidFill>
                          <a:srgbClr val="0B5394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82300" marL="823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0B5394"/>
                          </a:solidFill>
                        </a:rPr>
                        <a:t>Revenue Streams</a:t>
                      </a:r>
                      <a:endParaRPr b="0" sz="1400" u="none" cap="none" strike="noStrike">
                        <a:solidFill>
                          <a:srgbClr val="0B5394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34300" marB="34300" marR="82300" marL="8230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