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notesMasterIdLst>
    <p:notesMasterId r:id="rId12"/>
  </p:notesMasterIdLst>
  <p:handoutMasterIdLst>
    <p:handoutMasterId r:id="rId13"/>
  </p:handoutMasterIdLst>
  <p:sldIdLst>
    <p:sldId id="256" r:id="rId4"/>
    <p:sldId id="265" r:id="rId5"/>
    <p:sldId id="258" r:id="rId6"/>
    <p:sldId id="259" r:id="rId7"/>
    <p:sldId id="262" r:id="rId8"/>
    <p:sldId id="263" r:id="rId9"/>
    <p:sldId id="264" r:id="rId10"/>
    <p:sldId id="26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883" autoAdjust="0"/>
  </p:normalViewPr>
  <p:slideViewPr>
    <p:cSldViewPr>
      <p:cViewPr varScale="1">
        <p:scale>
          <a:sx n="62" d="100"/>
          <a:sy n="62" d="100"/>
        </p:scale>
        <p:origin x="-20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5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5D304-ED26-4A8A-80FF-926B81A59F41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EE1EB-E679-4F71-84A9-0910BB86A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32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F52ED-D796-4D7C-BDAC-1FFC67622436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6B516-3A16-47DC-A79F-949A34896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5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Hello".intersect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("World") // Yields "lo"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expression,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java.lang.String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"Hello" is implicitly converted to a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StringOps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object, and then the intersect method of the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StringOps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is applied.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Similarly, there are classes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RichInt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RichDouble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RichChar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so on. </a:t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6B516-3A16-47DC-A79F-949A34896D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75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6B516-3A16-47DC-A79F-949A34896D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05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argument is even more convincing for maps. As you will see in Chapter 4, you look up a map value for a given key as map(key). Conceptually, a map is a function from keys to values, and it makes sense to use the function notation.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6B516-3A16-47DC-A79F-949A34896D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9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709B-531B-4EEF-A1A2-AE09ABFDBFEB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1E1B-E52B-4330-A7DD-F06F6DF9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0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709B-531B-4EEF-A1A2-AE09ABFDBFEB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1E1B-E52B-4330-A7DD-F06F6DF9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63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709B-531B-4EEF-A1A2-AE09ABFDBFEB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1E1B-E52B-4330-A7DD-F06F6DF9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74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709B-531B-4EEF-A1A2-AE09ABFDBFEB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1E1B-E52B-4330-A7DD-F06F6DF9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709B-531B-4EEF-A1A2-AE09ABFDBFEB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1E1B-E52B-4330-A7DD-F06F6DF9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66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709B-531B-4EEF-A1A2-AE09ABFDBFEB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1E1B-E52B-4330-A7DD-F06F6DF9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74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709B-531B-4EEF-A1A2-AE09ABFDBFEB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1E1B-E52B-4330-A7DD-F06F6DF9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8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yt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709B-531B-4EEF-A1A2-AE09ABFDBFEB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1E1B-E52B-4330-A7DD-F06F6DF9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242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709B-531B-4EEF-A1A2-AE09ABFDBFEB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1E1B-E52B-4330-A7DD-F06F6DF9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455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709B-531B-4EEF-A1A2-AE09ABFDBFEB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1E1B-E52B-4330-A7DD-F06F6DF9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7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709B-531B-4EEF-A1A2-AE09ABFDBFEB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1E1B-E52B-4330-A7DD-F06F6DF9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072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CF1C-101B-4B57-B373-27431C5D726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CA2C-0B38-492A-A559-DE1E993A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033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CF1C-101B-4B57-B373-27431C5D726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CA2C-0B38-492A-A559-DE1E993A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063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CF1C-101B-4B57-B373-27431C5D726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CA2C-0B38-492A-A559-DE1E993A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63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CF1C-101B-4B57-B373-27431C5D726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CA2C-0B38-492A-A559-DE1E993A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735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CF1C-101B-4B57-B373-27431C5D726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CA2C-0B38-492A-A559-DE1E993A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100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CF1C-101B-4B57-B373-27431C5D726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CA2C-0B38-492A-A559-DE1E993A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5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CF1C-101B-4B57-B373-27431C5D726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CA2C-0B38-492A-A559-DE1E993A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394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CF1C-101B-4B57-B373-27431C5D726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CA2C-0B38-492A-A559-DE1E993A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113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CF1C-101B-4B57-B373-27431C5D726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CA2C-0B38-492A-A559-DE1E993A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04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CF1C-101B-4B57-B373-27431C5D726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CA2C-0B38-492A-A559-DE1E993A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356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CF1C-101B-4B57-B373-27431C5D726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CA2C-0B38-492A-A559-DE1E993A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1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B709B-531B-4EEF-A1A2-AE09ABFDBFEB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1E1B-E52B-4330-A7DD-F06F6DF9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3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B709B-531B-4EEF-A1A2-AE09ABFDBFEB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81E1B-E52B-4330-A7DD-F06F6DF99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6" r:id="rId9"/>
    <p:sldLayoutId id="2147483696" r:id="rId10"/>
    <p:sldLayoutId id="2147483682" r:id="rId11"/>
    <p:sldLayoutId id="214748368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FCF1C-101B-4B57-B373-27431C5D726A}" type="datetimeFigureOut">
              <a:rPr lang="en-US" smtClean="0"/>
              <a:t>10/29/2017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ECA2C-0B38-492A-A559-DE1E993A5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2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The Basic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4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Declaring Values and Variables</a:t>
            </a:r>
            <a:endParaRPr 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0701" y="178335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Var</a:t>
            </a:r>
            <a:endParaRPr lang="en-US" dirty="0" smtClean="0"/>
          </a:p>
          <a:p>
            <a:r>
              <a:rPr lang="en-US" dirty="0" smtClean="0"/>
              <a:t>Val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 smtClean="0"/>
              <a:t>val</a:t>
            </a:r>
            <a:r>
              <a:rPr lang="en-US" dirty="0" smtClean="0"/>
              <a:t> greeting: String = null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 smtClean="0"/>
              <a:t>val</a:t>
            </a:r>
            <a:r>
              <a:rPr lang="en-US" dirty="0" smtClean="0"/>
              <a:t> greeting: Any = "Hello"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7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Types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Byte, Char, Short, </a:t>
            </a:r>
            <a:r>
              <a:rPr lang="en-US" dirty="0" err="1"/>
              <a:t>Int</a:t>
            </a:r>
            <a:r>
              <a:rPr lang="en-US" dirty="0"/>
              <a:t>, Long, Float, and Double, </a:t>
            </a:r>
            <a:r>
              <a:rPr lang="en-US" dirty="0" smtClean="0"/>
              <a:t>and a </a:t>
            </a:r>
            <a:r>
              <a:rPr lang="en-US" dirty="0"/>
              <a:t>Boolean type. 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There is no </a:t>
            </a:r>
            <a:r>
              <a:rPr lang="en-US" sz="2400" dirty="0" smtClean="0"/>
              <a:t>distinction between </a:t>
            </a:r>
            <a:r>
              <a:rPr lang="en-US" sz="2400" dirty="0"/>
              <a:t>primitive types and class types in </a:t>
            </a:r>
            <a:r>
              <a:rPr lang="en-US" sz="2400" dirty="0" err="1"/>
              <a:t>Scala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dirty="0" err="1"/>
              <a:t>RichInt</a:t>
            </a:r>
            <a:r>
              <a:rPr lang="en-US" dirty="0"/>
              <a:t>, </a:t>
            </a:r>
            <a:r>
              <a:rPr lang="en-US" dirty="0" err="1"/>
              <a:t>RichDouble</a:t>
            </a:r>
            <a:r>
              <a:rPr lang="en-US" dirty="0"/>
              <a:t>, </a:t>
            </a:r>
            <a:r>
              <a:rPr lang="en-US" dirty="0" err="1"/>
              <a:t>RichChar</a:t>
            </a:r>
            <a:r>
              <a:rPr lang="en-US" dirty="0"/>
              <a:t>, and so on. </a:t>
            </a:r>
            <a:endParaRPr lang="en-US" dirty="0" smtClean="0"/>
          </a:p>
          <a:p>
            <a:r>
              <a:rPr lang="en-US" dirty="0" smtClean="0"/>
              <a:t>To</a:t>
            </a:r>
          </a:p>
          <a:p>
            <a:pPr marL="0" indent="0">
              <a:buNone/>
            </a:pPr>
            <a:r>
              <a:rPr lang="en-US" sz="2400" dirty="0" smtClean="0"/>
              <a:t>1 to 10</a:t>
            </a:r>
          </a:p>
          <a:p>
            <a:pPr marL="0" indent="0">
              <a:buNone/>
            </a:pPr>
            <a:r>
              <a:rPr lang="en-US" sz="2400" dirty="0" err="1" smtClean="0"/>
              <a:t>scala.collection.immutable.Range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Inclusive</a:t>
            </a:r>
          </a:p>
        </p:txBody>
      </p:sp>
    </p:spTree>
    <p:extLst>
      <p:ext uri="{BB962C8B-B14F-4D97-AF65-F5344CB8AC3E}">
        <p14:creationId xmlns:p14="http://schemas.microsoft.com/office/powerpoint/2010/main" val="386691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Arithmetic and Operator Overloading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+ - * / </a:t>
            </a:r>
            <a:r>
              <a:rPr lang="en-US" dirty="0" smtClean="0"/>
              <a:t>%</a:t>
            </a:r>
          </a:p>
          <a:p>
            <a:pPr marL="0" indent="0">
              <a:buNone/>
            </a:pPr>
            <a:r>
              <a:rPr lang="en-US" dirty="0"/>
              <a:t>a + b</a:t>
            </a:r>
          </a:p>
          <a:p>
            <a:pPr marL="0" indent="0">
              <a:buNone/>
            </a:pPr>
            <a:r>
              <a:rPr lang="en-US" dirty="0"/>
              <a:t>is a shorthand for</a:t>
            </a:r>
          </a:p>
          <a:p>
            <a:pPr marL="0" indent="0">
              <a:buNone/>
            </a:pPr>
            <a:r>
              <a:rPr lang="en-US" dirty="0"/>
              <a:t>a.+(b)</a:t>
            </a:r>
          </a:p>
        </p:txBody>
      </p:sp>
    </p:spTree>
    <p:extLst>
      <p:ext uri="{BB962C8B-B14F-4D97-AF65-F5344CB8AC3E}">
        <p14:creationId xmlns:p14="http://schemas.microsoft.com/office/powerpoint/2010/main" val="252369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about Calling Methods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92500"/>
          </a:bodyPr>
          <a:lstStyle/>
          <a:p>
            <a:r>
              <a:rPr lang="en-US" dirty="0"/>
              <a:t>"</a:t>
            </a:r>
            <a:r>
              <a:rPr lang="en-US" dirty="0" err="1"/>
              <a:t>Hello".intersect</a:t>
            </a:r>
            <a:r>
              <a:rPr lang="en-US" dirty="0"/>
              <a:t>("World</a:t>
            </a:r>
            <a:r>
              <a:rPr lang="en-US" dirty="0" smtClean="0"/>
              <a:t>")</a:t>
            </a:r>
          </a:p>
          <a:p>
            <a:r>
              <a:rPr lang="en-US" dirty="0"/>
              <a:t>"</a:t>
            </a:r>
            <a:r>
              <a:rPr lang="en-US" dirty="0" err="1"/>
              <a:t>Bonjour".</a:t>
            </a:r>
            <a:r>
              <a:rPr lang="en-US" dirty="0" err="1" smtClean="0"/>
              <a:t>sorted</a:t>
            </a:r>
            <a:r>
              <a:rPr lang="en-US" dirty="0"/>
              <a:t>     // no </a:t>
            </a:r>
            <a:r>
              <a:rPr lang="en-US" dirty="0" smtClean="0"/>
              <a:t>parameters</a:t>
            </a:r>
          </a:p>
          <a:p>
            <a:pPr marL="0" indent="0">
              <a:buNone/>
            </a:pPr>
            <a:r>
              <a:rPr lang="en-US" dirty="0"/>
              <a:t>The rule of thumb is that a </a:t>
            </a:r>
            <a:r>
              <a:rPr lang="en-US" dirty="0" err="1"/>
              <a:t>parameterless</a:t>
            </a:r>
            <a:r>
              <a:rPr lang="en-US" dirty="0"/>
              <a:t> method that </a:t>
            </a:r>
            <a:r>
              <a:rPr lang="en-US" b="1" dirty="0"/>
              <a:t>doesn’t modify the </a:t>
            </a:r>
            <a:r>
              <a:rPr lang="en-US" b="1" dirty="0" smtClean="0"/>
              <a:t>object </a:t>
            </a:r>
            <a:r>
              <a:rPr lang="en-US" dirty="0" smtClean="0"/>
              <a:t>has </a:t>
            </a:r>
            <a:r>
              <a:rPr lang="en-US" dirty="0"/>
              <a:t>no parentheses. We discuss this further in Chapter 5</a:t>
            </a:r>
            <a:r>
              <a:rPr lang="en-US" dirty="0" smtClean="0"/>
              <a:t>.</a:t>
            </a:r>
          </a:p>
          <a:p>
            <a:r>
              <a:rPr lang="en-US" dirty="0"/>
              <a:t>import </a:t>
            </a:r>
            <a:r>
              <a:rPr lang="en-US" dirty="0" err="1"/>
              <a:t>scala.math</a:t>
            </a:r>
            <a:r>
              <a:rPr lang="en-US" dirty="0"/>
              <a:t>._</a:t>
            </a:r>
          </a:p>
          <a:p>
            <a:pPr marL="0" indent="0">
              <a:buNone/>
            </a:pPr>
            <a:r>
              <a:rPr lang="en-US" dirty="0" err="1" smtClean="0"/>
              <a:t>sqrt</a:t>
            </a:r>
            <a:r>
              <a:rPr lang="en-US" dirty="0" smtClean="0"/>
              <a:t>(2) </a:t>
            </a:r>
          </a:p>
          <a:p>
            <a:pPr marL="0" indent="0">
              <a:buNone/>
            </a:pPr>
            <a:r>
              <a:rPr lang="en-US" dirty="0"/>
              <a:t>you can import the package and use the methods of the package object </a:t>
            </a:r>
            <a:r>
              <a:rPr lang="en-US" dirty="0" smtClean="0"/>
              <a:t>without any prefix</a:t>
            </a:r>
          </a:p>
          <a:p>
            <a:r>
              <a:rPr lang="en-US" dirty="0" err="1"/>
              <a:t>scala.math.sqrt</a:t>
            </a:r>
            <a:r>
              <a:rPr lang="en-US" dirty="0"/>
              <a:t>(2)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5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apply Method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altLang="zh-CN" dirty="0" smtClean="0"/>
              <a:t>Val s = “hello”</a:t>
            </a:r>
          </a:p>
          <a:p>
            <a:pPr marL="0" indent="0">
              <a:buNone/>
            </a:pPr>
            <a:r>
              <a:rPr lang="en-US" dirty="0" smtClean="0"/>
              <a:t>s(4) //yields ‘o’</a:t>
            </a:r>
          </a:p>
          <a:p>
            <a:pPr marL="0" indent="0">
              <a:buNone/>
            </a:pPr>
            <a:r>
              <a:rPr lang="en-US" dirty="0"/>
              <a:t>It is </a:t>
            </a:r>
            <a:r>
              <a:rPr lang="en-US" dirty="0" smtClean="0"/>
              <a:t>implemented as </a:t>
            </a:r>
            <a:r>
              <a:rPr lang="en-US" dirty="0"/>
              <a:t>a method with the name apply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apply( n: </a:t>
            </a:r>
            <a:r>
              <a:rPr lang="en-US" dirty="0" err="1" smtClean="0"/>
              <a:t>Int</a:t>
            </a:r>
            <a:r>
              <a:rPr lang="en-US" dirty="0" smtClean="0"/>
              <a:t>): Char</a:t>
            </a:r>
          </a:p>
          <a:p>
            <a:pPr marL="0" indent="0">
              <a:buNone/>
            </a:pPr>
            <a:r>
              <a:rPr lang="en-US" dirty="0" smtClean="0"/>
              <a:t>This is a shortcut for</a:t>
            </a:r>
          </a:p>
          <a:p>
            <a:pPr marL="0" indent="0">
              <a:buNone/>
            </a:pPr>
            <a:r>
              <a:rPr lang="en-US" dirty="0" err="1" smtClean="0"/>
              <a:t>s.app</a:t>
            </a:r>
            <a:r>
              <a:rPr lang="en-US" altLang="zh-CN" dirty="0" err="1" smtClean="0"/>
              <a:t>ly</a:t>
            </a:r>
            <a:r>
              <a:rPr lang="en-US" altLang="zh-CN" dirty="0" smtClean="0"/>
              <a:t>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4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-171400"/>
            <a:ext cx="5472608" cy="908720"/>
          </a:xfrm>
        </p:spPr>
        <p:txBody>
          <a:bodyPr/>
          <a:lstStyle/>
          <a:p>
            <a:r>
              <a:rPr lang="en-US" dirty="0" err="1" smtClean="0"/>
              <a:t>Scaladoc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1" y="620688"/>
            <a:ext cx="9144000" cy="5616624"/>
          </a:xfrm>
        </p:spPr>
      </p:pic>
      <p:sp>
        <p:nvSpPr>
          <p:cNvPr id="5" name="TextBox 4"/>
          <p:cNvSpPr txBox="1"/>
          <p:nvPr/>
        </p:nvSpPr>
        <p:spPr>
          <a:xfrm>
            <a:off x="1259632" y="6237312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http://scala-lang.org/download/</a:t>
            </a:r>
          </a:p>
        </p:txBody>
      </p:sp>
    </p:spTree>
    <p:extLst>
      <p:ext uri="{BB962C8B-B14F-4D97-AF65-F5344CB8AC3E}">
        <p14:creationId xmlns:p14="http://schemas.microsoft.com/office/powerpoint/2010/main" val="47658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"hello".</a:t>
            </a:r>
            <a:r>
              <a:rPr lang="en-US" dirty="0" err="1"/>
              <a:t>toCharArray</a:t>
            </a:r>
            <a:r>
              <a:rPr lang="en-US" dirty="0"/>
              <a:t> </a:t>
            </a:r>
            <a:r>
              <a:rPr lang="en-US" dirty="0" err="1"/>
              <a:t>foreach</a:t>
            </a:r>
            <a:r>
              <a:rPr lang="en-US" dirty="0"/>
              <a:t>(print</a:t>
            </a:r>
            <a:r>
              <a:rPr lang="en-US" dirty="0" smtClean="0"/>
              <a:t>) //ok</a:t>
            </a:r>
          </a:p>
          <a:p>
            <a:r>
              <a:rPr lang="en-US" dirty="0" smtClean="0"/>
              <a:t>hello" </a:t>
            </a:r>
            <a:r>
              <a:rPr lang="en-US" dirty="0" err="1" smtClean="0"/>
              <a:t>toCharArray</a:t>
            </a:r>
            <a:r>
              <a:rPr lang="en-US" dirty="0" smtClean="0"/>
              <a:t> </a:t>
            </a:r>
            <a:r>
              <a:rPr lang="en-US" dirty="0" err="1"/>
              <a:t>foreach</a:t>
            </a:r>
            <a:r>
              <a:rPr lang="en-US" dirty="0"/>
              <a:t>(print</a:t>
            </a:r>
            <a:r>
              <a:rPr lang="en-US" dirty="0" smtClean="0"/>
              <a:t>) //not</a:t>
            </a:r>
          </a:p>
          <a:p>
            <a:r>
              <a:rPr lang="en-US" dirty="0"/>
              <a:t>"hello world" substring(0, 3) </a:t>
            </a:r>
            <a:r>
              <a:rPr lang="en-US" dirty="0" err="1"/>
              <a:t>toUpperCase</a:t>
            </a:r>
            <a:r>
              <a:rPr lang="en-US" dirty="0"/>
              <a:t>() </a:t>
            </a:r>
            <a:r>
              <a:rPr lang="en-US" dirty="0" err="1"/>
              <a:t>indexOf</a:t>
            </a:r>
            <a:r>
              <a:rPr lang="en-US" dirty="0"/>
              <a:t> "</a:t>
            </a:r>
            <a:r>
              <a:rPr lang="en-US" dirty="0" smtClean="0"/>
              <a:t>h“ // 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1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y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356</Words>
  <Application>Microsoft Office PowerPoint</Application>
  <PresentationFormat>全屏显示(4:3)</PresentationFormat>
  <Paragraphs>49</Paragraphs>
  <Slides>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Office 主题</vt:lpstr>
      <vt:lpstr>自定义设计方案</vt:lpstr>
      <vt:lpstr>mynew</vt:lpstr>
      <vt:lpstr>The Basic</vt:lpstr>
      <vt:lpstr>PowerPoint 演示文稿</vt:lpstr>
      <vt:lpstr>Commonly Used Types</vt:lpstr>
      <vt:lpstr>Arithmetic and Operator Overloading</vt:lpstr>
      <vt:lpstr>More about Calling Methods</vt:lpstr>
      <vt:lpstr>The apply Method</vt:lpstr>
      <vt:lpstr>Scaladoc</vt:lpstr>
      <vt:lpstr>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Basic</dc:title>
  <dc:creator>Hailong</dc:creator>
  <cp:lastModifiedBy>hailong yuan</cp:lastModifiedBy>
  <cp:revision>14</cp:revision>
  <dcterms:created xsi:type="dcterms:W3CDTF">2017-10-28T12:48:48Z</dcterms:created>
  <dcterms:modified xsi:type="dcterms:W3CDTF">2017-10-29T11:47:20Z</dcterms:modified>
</cp:coreProperties>
</file>