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67" r:id="rId5"/>
    <p:sldId id="303" r:id="rId6"/>
    <p:sldId id="304" r:id="rId7"/>
    <p:sldId id="305" r:id="rId8"/>
    <p:sldId id="30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IN"/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Atomic</a:t>
            </a:r>
            <a:r>
              <a:rPr lang="en-US" baseline="0" dirty="0" smtClean="0"/>
              <a:t> Number of Light Elements</a:t>
            </a:r>
            <a:endParaRPr lang="en-US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Sheet1!$A$2:$A$12</c:f>
              <c:strCache>
                <c:ptCount val="11"/>
                <c:pt idx="0">
                  <c:v>H</c:v>
                </c:pt>
                <c:pt idx="1">
                  <c:v>Li</c:v>
                </c:pt>
                <c:pt idx="2">
                  <c:v>Be</c:v>
                </c:pt>
                <c:pt idx="3">
                  <c:v>Bo</c:v>
                </c:pt>
                <c:pt idx="4">
                  <c:v>C</c:v>
                </c:pt>
                <c:pt idx="5">
                  <c:v>N</c:v>
                </c:pt>
                <c:pt idx="6">
                  <c:v>O</c:v>
                </c:pt>
                <c:pt idx="7">
                  <c:v>F</c:v>
                </c:pt>
                <c:pt idx="8">
                  <c:v>Al</c:v>
                </c:pt>
                <c:pt idx="9">
                  <c:v>S</c:v>
                </c:pt>
                <c:pt idx="10">
                  <c:v>Cl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  <c:pt idx="8">
                  <c:v>13</c:v>
                </c:pt>
                <c:pt idx="9">
                  <c:v>16</c:v>
                </c:pt>
                <c:pt idx="10">
                  <c:v>17</c:v>
                </c:pt>
              </c:numCache>
            </c:numRef>
          </c:val>
        </c:ser>
        <c:dLbls>
          <c:showVal val="1"/>
        </c:dLbls>
        <c:axId val="102108544"/>
        <c:axId val="102114432"/>
      </c:barChart>
      <c:catAx>
        <c:axId val="102108544"/>
        <c:scaling>
          <c:orientation val="minMax"/>
        </c:scaling>
        <c:axPos val="b"/>
        <c:tickLblPos val="nextTo"/>
        <c:crossAx val="102114432"/>
        <c:crosses val="autoZero"/>
        <c:auto val="1"/>
        <c:lblAlgn val="ctr"/>
        <c:lblOffset val="100"/>
      </c:catAx>
      <c:valAx>
        <c:axId val="102114432"/>
        <c:scaling>
          <c:orientation val="minMax"/>
        </c:scaling>
        <c:axPos val="l"/>
        <c:majorGridlines/>
        <c:numFmt formatCode="General" sourceLinked="1"/>
        <c:tickLblPos val="nextTo"/>
        <c:crossAx val="10210854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2000K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He</c:v>
                </c:pt>
                <c:pt idx="1">
                  <c:v>He</c:v>
                </c:pt>
                <c:pt idx="2">
                  <c:v>O</c:v>
                </c:pt>
                <c:pt idx="3">
                  <c:v>H2</c:v>
                </c:pt>
                <c:pt idx="4">
                  <c:v>OH</c:v>
                </c:pt>
                <c:pt idx="5">
                  <c:v>Hcl</c:v>
                </c:pt>
                <c:pt idx="6">
                  <c:v>N2</c:v>
                </c:pt>
                <c:pt idx="7">
                  <c:v>CO</c:v>
                </c:pt>
                <c:pt idx="8">
                  <c:v>NO</c:v>
                </c:pt>
                <c:pt idx="9">
                  <c:v>O2</c:v>
                </c:pt>
                <c:pt idx="10">
                  <c:v>H2O</c:v>
                </c:pt>
                <c:pt idx="11">
                  <c:v>CO2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20.8</c:v>
                </c:pt>
                <c:pt idx="1">
                  <c:v>20.8</c:v>
                </c:pt>
                <c:pt idx="2">
                  <c:v>20.8</c:v>
                </c:pt>
                <c:pt idx="3">
                  <c:v>34.300000000000004</c:v>
                </c:pt>
                <c:pt idx="4">
                  <c:v>34.700000000000003</c:v>
                </c:pt>
                <c:pt idx="5">
                  <c:v>35.6</c:v>
                </c:pt>
                <c:pt idx="6">
                  <c:v>36</c:v>
                </c:pt>
                <c:pt idx="7">
                  <c:v>36.4</c:v>
                </c:pt>
                <c:pt idx="8">
                  <c:v>36.800000000000004</c:v>
                </c:pt>
                <c:pt idx="9">
                  <c:v>37.700000000000003</c:v>
                </c:pt>
                <c:pt idx="10">
                  <c:v>51</c:v>
                </c:pt>
                <c:pt idx="11">
                  <c:v>60.2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3000K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He</c:v>
                </c:pt>
                <c:pt idx="1">
                  <c:v>He</c:v>
                </c:pt>
                <c:pt idx="2">
                  <c:v>O</c:v>
                </c:pt>
                <c:pt idx="3">
                  <c:v>H2</c:v>
                </c:pt>
                <c:pt idx="4">
                  <c:v>OH</c:v>
                </c:pt>
                <c:pt idx="5">
                  <c:v>Hcl</c:v>
                </c:pt>
                <c:pt idx="6">
                  <c:v>N2</c:v>
                </c:pt>
                <c:pt idx="7">
                  <c:v>CO</c:v>
                </c:pt>
                <c:pt idx="8">
                  <c:v>NO</c:v>
                </c:pt>
                <c:pt idx="9">
                  <c:v>O2</c:v>
                </c:pt>
                <c:pt idx="10">
                  <c:v>H2O</c:v>
                </c:pt>
                <c:pt idx="11">
                  <c:v>CO2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20.8</c:v>
                </c:pt>
                <c:pt idx="1">
                  <c:v>20.8</c:v>
                </c:pt>
                <c:pt idx="2">
                  <c:v>20.8</c:v>
                </c:pt>
                <c:pt idx="3">
                  <c:v>20.9</c:v>
                </c:pt>
                <c:pt idx="4">
                  <c:v>38.9</c:v>
                </c:pt>
                <c:pt idx="5">
                  <c:v>38.1</c:v>
                </c:pt>
                <c:pt idx="6">
                  <c:v>38.1</c:v>
                </c:pt>
                <c:pt idx="7">
                  <c:v>37.700000000000003</c:v>
                </c:pt>
                <c:pt idx="8">
                  <c:v>38.1</c:v>
                </c:pt>
                <c:pt idx="9">
                  <c:v>41.4</c:v>
                </c:pt>
                <c:pt idx="10">
                  <c:v>58.2</c:v>
                </c:pt>
                <c:pt idx="11">
                  <c:v>63.6</c:v>
                </c:pt>
              </c:numCache>
            </c:numRef>
          </c:val>
        </c:ser>
        <c:dLbls>
          <c:showVal val="1"/>
        </c:dLbls>
        <c:axId val="102169216"/>
        <c:axId val="102224256"/>
      </c:barChart>
      <c:catAx>
        <c:axId val="102169216"/>
        <c:scaling>
          <c:orientation val="minMax"/>
        </c:scaling>
        <c:axPos val="b"/>
        <c:tickLblPos val="nextTo"/>
        <c:crossAx val="102224256"/>
        <c:crosses val="autoZero"/>
        <c:auto val="1"/>
        <c:lblAlgn val="ctr"/>
        <c:lblOffset val="100"/>
      </c:catAx>
      <c:valAx>
        <c:axId val="102224256"/>
        <c:scaling>
          <c:orientation val="minMax"/>
        </c:scaling>
        <c:axPos val="l"/>
        <c:majorGridlines/>
        <c:numFmt formatCode="General" sourceLinked="1"/>
        <c:tickLblPos val="nextTo"/>
        <c:crossAx val="10216921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9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5BB1C-F05B-4204-A410-873E90731E75}" type="datetimeFigureOut">
              <a:rPr lang="en-IN" smtClean="0"/>
              <a:pPr/>
              <a:t>29-02-2016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D3BE5-19B4-4059-BF18-D47E2C7E856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69D4-7D3E-4296-9328-9E47A02F97E2}" type="datetimeFigureOut">
              <a:rPr lang="en-IN" smtClean="0"/>
              <a:pPr/>
              <a:t>29-02-2016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2ACC-9251-4A1D-B907-D964D631CC5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69D4-7D3E-4296-9328-9E47A02F97E2}" type="datetimeFigureOut">
              <a:rPr lang="en-IN" smtClean="0"/>
              <a:pPr/>
              <a:t>29-02-2016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2ACC-9251-4A1D-B907-D964D631CC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69D4-7D3E-4296-9328-9E47A02F97E2}" type="datetimeFigureOut">
              <a:rPr lang="en-IN" smtClean="0"/>
              <a:pPr/>
              <a:t>29-02-2016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2ACC-9251-4A1D-B907-D964D631CC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69D4-7D3E-4296-9328-9E47A02F97E2}" type="datetimeFigureOut">
              <a:rPr lang="en-IN" smtClean="0"/>
              <a:pPr/>
              <a:t>29-02-2016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2ACC-9251-4A1D-B907-D964D631CC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69D4-7D3E-4296-9328-9E47A02F97E2}" type="datetimeFigureOut">
              <a:rPr lang="en-IN" smtClean="0"/>
              <a:pPr/>
              <a:t>29-02-2016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2ACC-9251-4A1D-B907-D964D631CC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69D4-7D3E-4296-9328-9E47A02F97E2}" type="datetimeFigureOut">
              <a:rPr lang="en-IN" smtClean="0"/>
              <a:pPr/>
              <a:t>29-02-2016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2ACC-9251-4A1D-B907-D964D631CC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69D4-7D3E-4296-9328-9E47A02F97E2}" type="datetimeFigureOut">
              <a:rPr lang="en-IN" smtClean="0"/>
              <a:pPr/>
              <a:t>29-02-2016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2ACC-9251-4A1D-B907-D964D631CC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69D4-7D3E-4296-9328-9E47A02F97E2}" type="datetimeFigureOut">
              <a:rPr lang="en-IN" smtClean="0"/>
              <a:pPr/>
              <a:t>29-02-2016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2ACC-9251-4A1D-B907-D964D631CC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69D4-7D3E-4296-9328-9E47A02F97E2}" type="datetimeFigureOut">
              <a:rPr lang="en-IN" smtClean="0"/>
              <a:pPr/>
              <a:t>29-02-2016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2ACC-9251-4A1D-B907-D964D631CC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969D4-7D3E-4296-9328-9E47A02F97E2}" type="datetimeFigureOut">
              <a:rPr lang="en-IN" smtClean="0"/>
              <a:pPr/>
              <a:t>29-02-2016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2ACC-9251-4A1D-B907-D964D631CC5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84969D4-7D3E-4296-9328-9E47A02F97E2}" type="datetimeFigureOut">
              <a:rPr lang="en-IN" smtClean="0"/>
              <a:pPr/>
              <a:t>29-02-2016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B4302ACC-9251-4A1D-B907-D964D631CC5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84969D4-7D3E-4296-9328-9E47A02F97E2}" type="datetimeFigureOut">
              <a:rPr lang="en-IN" smtClean="0"/>
              <a:pPr/>
              <a:t>29-02-2016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B4302ACC-9251-4A1D-B907-D964D631CC5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8077200" cy="167335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UNIT-2</a:t>
            </a:r>
            <a:br>
              <a:rPr lang="en-IN" sz="4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CHEMICAL PROPELLANTS</a:t>
            </a:r>
            <a:endParaRPr lang="en-IN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5229200"/>
            <a:ext cx="8077200" cy="1499616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/>
              <a:t>A.VinothKumar</a:t>
            </a:r>
            <a:endParaRPr lang="en-IN" dirty="0" smtClean="0"/>
          </a:p>
          <a:p>
            <a:r>
              <a:rPr lang="en-IN" dirty="0" smtClean="0"/>
              <a:t>Assistant Professor</a:t>
            </a:r>
          </a:p>
          <a:p>
            <a:r>
              <a:rPr lang="en-IN" dirty="0" smtClean="0"/>
              <a:t>Department of Aerospace Engineering</a:t>
            </a:r>
          </a:p>
          <a:p>
            <a:r>
              <a:rPr lang="en-IN" dirty="0" smtClean="0"/>
              <a:t>SRM University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UNIT-2 SYLLABUS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Molecular mass.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Specific heat ratio.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Energy release during combustion.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Stoichiometry &amp; mixture ratio.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Criterion for choice of propellant.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Solid propellants - requirement, composition and processing.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Liquid propellants- energy content, storability.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Types and classifications.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Numerical problems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Molecular mass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230188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b="1" dirty="0" smtClean="0"/>
              <a:t>Molecular mass</a:t>
            </a:r>
            <a:r>
              <a:rPr lang="en-IN" dirty="0" smtClean="0"/>
              <a:t> or </a:t>
            </a:r>
            <a:r>
              <a:rPr lang="en-IN" b="1" dirty="0" smtClean="0"/>
              <a:t>molecular weight</a:t>
            </a:r>
            <a:r>
              <a:rPr lang="en-IN" dirty="0" smtClean="0"/>
              <a:t> is the </a:t>
            </a:r>
            <a:r>
              <a:rPr lang="en-IN" b="1" dirty="0" smtClean="0"/>
              <a:t>mass</a:t>
            </a:r>
            <a:r>
              <a:rPr lang="en-IN" dirty="0" smtClean="0"/>
              <a:t> of a </a:t>
            </a:r>
            <a:r>
              <a:rPr lang="en-IN" b="1" dirty="0" smtClean="0"/>
              <a:t>molecule</a:t>
            </a:r>
            <a:r>
              <a:rPr lang="en-IN" dirty="0" smtClean="0"/>
              <a:t>. </a:t>
            </a:r>
          </a:p>
          <a:p>
            <a:pPr algn="just"/>
            <a:r>
              <a:rPr lang="en-IN" dirty="0" smtClean="0"/>
              <a:t>It is calculated as the sum of the </a:t>
            </a:r>
            <a:r>
              <a:rPr lang="en-IN" b="1" dirty="0" smtClean="0"/>
              <a:t>mass</a:t>
            </a:r>
            <a:r>
              <a:rPr lang="en-IN" dirty="0" smtClean="0"/>
              <a:t> of each constituent atom multiplied by the number of atoms of that element in the </a:t>
            </a:r>
            <a:r>
              <a:rPr lang="en-IN" b="1" dirty="0" smtClean="0"/>
              <a:t>molecular</a:t>
            </a:r>
            <a:r>
              <a:rPr lang="en-IN" dirty="0" smtClean="0"/>
              <a:t> formula.</a:t>
            </a:r>
          </a:p>
          <a:p>
            <a:pPr algn="just"/>
            <a:r>
              <a:rPr lang="en-IN" dirty="0" smtClean="0"/>
              <a:t>Elements having lower atomic mass are preferred to obtain lower molecular mass of the combustion gases.</a:t>
            </a:r>
            <a:endParaRPr lang="en-IN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1043608" y="4077072"/>
          <a:ext cx="6600056" cy="27809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Specific heat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3"/>
            <a:ext cx="8712968" cy="1800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sz="2400" dirty="0" smtClean="0"/>
              <a:t>The </a:t>
            </a:r>
            <a:r>
              <a:rPr lang="en-IN" sz="2400" b="1" dirty="0" smtClean="0"/>
              <a:t>specific heat</a:t>
            </a:r>
            <a:r>
              <a:rPr lang="en-IN" sz="2400" dirty="0" smtClean="0"/>
              <a:t> is the amount of </a:t>
            </a:r>
            <a:r>
              <a:rPr lang="en-IN" sz="2400" b="1" dirty="0" smtClean="0"/>
              <a:t>heat</a:t>
            </a:r>
            <a:r>
              <a:rPr lang="en-IN" sz="2400" dirty="0" smtClean="0"/>
              <a:t> per unit mass required to raise the temperature by one degree Celsius. </a:t>
            </a:r>
            <a:endParaRPr lang="en-IN" sz="2400" dirty="0" smtClean="0"/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The specific heat of a gas increases as its molecular structure become more complex. So the gases having lower specific heat are preferred.</a:t>
            </a:r>
          </a:p>
          <a:p>
            <a:pPr algn="just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0" y="3284984"/>
          <a:ext cx="9144000" cy="3573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dirty="0" smtClean="0">
                <a:latin typeface="Times New Roman" pitchFamily="18" charset="0"/>
                <a:cs typeface="Times New Roman" pitchFamily="18" charset="0"/>
              </a:rPr>
              <a:t>Specific heat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991215"/>
            <a:ext cx="8686800" cy="2589913"/>
          </a:xfrm>
        </p:spPr>
        <p:txBody>
          <a:bodyPr>
            <a:normAutofit/>
          </a:bodyPr>
          <a:lstStyle/>
          <a:p>
            <a:pPr algn="just"/>
            <a:r>
              <a:rPr lang="en-IN" sz="2400" b="1" dirty="0" smtClean="0"/>
              <a:t>It is defined as</a:t>
            </a:r>
            <a:r>
              <a:rPr lang="en-IN" sz="2400" dirty="0" smtClean="0"/>
              <a:t> the </a:t>
            </a:r>
            <a:r>
              <a:rPr lang="en-IN" sz="2400" b="1" dirty="0" smtClean="0"/>
              <a:t>ratio</a:t>
            </a:r>
            <a:r>
              <a:rPr lang="en-IN" sz="2400" dirty="0" smtClean="0"/>
              <a:t> of the </a:t>
            </a:r>
            <a:r>
              <a:rPr lang="en-IN" sz="2400" b="1" dirty="0" smtClean="0"/>
              <a:t>Specific heat </a:t>
            </a:r>
            <a:r>
              <a:rPr lang="en-IN" sz="2400" dirty="0" smtClean="0"/>
              <a:t>at constant pressure to the </a:t>
            </a:r>
            <a:r>
              <a:rPr lang="en-IN" sz="2400" b="1" dirty="0" smtClean="0"/>
              <a:t>Specific heat </a:t>
            </a:r>
            <a:r>
              <a:rPr lang="en-IN" sz="2400" dirty="0" smtClean="0"/>
              <a:t>at constant volume</a:t>
            </a:r>
            <a:r>
              <a:rPr lang="en-IN" sz="2400" dirty="0" smtClean="0"/>
              <a:t>.</a:t>
            </a:r>
          </a:p>
          <a:p>
            <a:pPr algn="just"/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Smaller values of specific heat is preferred to obtain higher values of characteristic velocity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127250" y="3802087"/>
          <a:ext cx="4791075" cy="2435225"/>
        </p:xfrm>
        <a:graphic>
          <a:graphicData uri="http://schemas.openxmlformats.org/presentationml/2006/ole">
            <p:oleObj spid="_x0000_s58370" name="Equation" r:id="rId3" imgW="2197080" imgH="11174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Energy release during combustion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79712" y="1700808"/>
          <a:ext cx="4464496" cy="1892237"/>
        </p:xfrm>
        <a:graphic>
          <a:graphicData uri="http://schemas.openxmlformats.org/presentationml/2006/ole">
            <p:oleObj spid="_x0000_s68610" name="Equation" r:id="rId3" imgW="1917360" imgH="812520" progId="Equation.DSMT4">
              <p:embed/>
            </p:oleObj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1805582" y="4077072"/>
          <a:ext cx="5646738" cy="1892300"/>
        </p:xfrm>
        <a:graphic>
          <a:graphicData uri="http://schemas.openxmlformats.org/presentationml/2006/ole">
            <p:oleObj spid="_x0000_s68611" name="Equation" r:id="rId4" imgW="2425680" imgH="812520" progId="Equation.DSMT4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560" y="1844824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Case 1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4221088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Case 2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6165304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The heat released by case 1 is higher than that of case2 because of formation of carbon monoxide in case2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Stoichiometry &amp; mixture ratio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91264" cy="5373216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Stoichiometry</a:t>
            </a:r>
          </a:p>
          <a:p>
            <a:pPr marL="704088" lvl="2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term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Stoichiometry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refers to the amount of fuel and oxidizer which leads to fuel being completely oxidised by forming the completely oxidised product, which in turn releases maximum amount of energy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Mixture Ratio(MR)</a:t>
            </a: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It is defined as the ratio of mass of the oxidiser to the mass of fuel taking part in combustion.</a:t>
            </a:r>
          </a:p>
          <a:p>
            <a:pPr lvl="1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mixture ratio corresponds to stoichiometric composition is called as stoichiometric mixture ratio(MR)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</a:rPr>
              <a:t>stoi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Fuel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rich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MR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&lt;(MR)</a:t>
            </a:r>
            <a:r>
              <a:rPr lang="en-IN" baseline="-250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stoi</a:t>
            </a:r>
            <a:endParaRPr lang="en-IN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923929" y="4070526"/>
          <a:ext cx="1368152" cy="870642"/>
        </p:xfrm>
        <a:graphic>
          <a:graphicData uri="http://schemas.openxmlformats.org/presentationml/2006/ole">
            <p:oleObj spid="_x0000_s69634" name="Equation" r:id="rId3" imgW="698400" imgH="4442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Equivalence ratio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defined as the ratio of actual fuel to air mass ratio to that of stoichiometric fuel to air mass ratio.</a:t>
            </a:r>
            <a:endParaRPr lang="en-IN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203848" y="3284984"/>
          <a:ext cx="1944216" cy="972108"/>
        </p:xfrm>
        <a:graphic>
          <a:graphicData uri="http://schemas.openxmlformats.org/presentationml/2006/ole">
            <p:oleObj spid="_x0000_s70658" name="Equation" r:id="rId3" imgW="1117440" imgH="558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1619</TotalTime>
  <Words>343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Module</vt:lpstr>
      <vt:lpstr>MathType 6.0 Equation</vt:lpstr>
      <vt:lpstr>UNIT-2 CHEMICAL PROPELLANTS</vt:lpstr>
      <vt:lpstr>UNIT-2 SYLLABUS</vt:lpstr>
      <vt:lpstr>Molecular mass</vt:lpstr>
      <vt:lpstr>Specific heat</vt:lpstr>
      <vt:lpstr>Specific heat ratio</vt:lpstr>
      <vt:lpstr>Energy release during combustion</vt:lpstr>
      <vt:lpstr>Stoichiometry &amp; mixture ratio</vt:lpstr>
      <vt:lpstr>Equivalence ratio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ANNAMALAI</dc:creator>
  <cp:lastModifiedBy>ANNAMALAI</cp:lastModifiedBy>
  <cp:revision>113</cp:revision>
  <dcterms:created xsi:type="dcterms:W3CDTF">2016-02-04T04:00:57Z</dcterms:created>
  <dcterms:modified xsi:type="dcterms:W3CDTF">2016-02-29T10:58:51Z</dcterms:modified>
</cp:coreProperties>
</file>