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23"/>
  </p:notesMasterIdLst>
  <p:sldIdLst>
    <p:sldId id="256" r:id="rId2"/>
    <p:sldId id="257" r:id="rId3"/>
    <p:sldId id="376" r:id="rId4"/>
    <p:sldId id="324" r:id="rId5"/>
    <p:sldId id="362" r:id="rId6"/>
    <p:sldId id="375" r:id="rId7"/>
    <p:sldId id="364" r:id="rId8"/>
    <p:sldId id="307" r:id="rId9"/>
    <p:sldId id="310" r:id="rId10"/>
    <p:sldId id="378" r:id="rId11"/>
    <p:sldId id="358" r:id="rId12"/>
    <p:sldId id="360" r:id="rId13"/>
    <p:sldId id="359" r:id="rId14"/>
    <p:sldId id="366" r:id="rId15"/>
    <p:sldId id="367" r:id="rId16"/>
    <p:sldId id="373" r:id="rId17"/>
    <p:sldId id="374" r:id="rId18"/>
    <p:sldId id="368" r:id="rId19"/>
    <p:sldId id="372" r:id="rId20"/>
    <p:sldId id="379" r:id="rId21"/>
    <p:sldId id="38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9" autoAdjust="0"/>
    <p:restoredTop sz="94660"/>
  </p:normalViewPr>
  <p:slideViewPr>
    <p:cSldViewPr>
      <p:cViewPr>
        <p:scale>
          <a:sx n="70" d="100"/>
          <a:sy n="70" d="100"/>
        </p:scale>
        <p:origin x="-1386"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35BB1C-F05B-4204-A410-873E90731E75}" type="datetimeFigureOut">
              <a:rPr lang="en-IN" smtClean="0"/>
              <a:pPr/>
              <a:t>23-04-2016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9D3BE5-19B4-4059-BF18-D47E2C7E8565}"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484969D4-7D3E-4296-9328-9E47A02F97E2}" type="datetimeFigureOut">
              <a:rPr lang="en-IN" smtClean="0"/>
              <a:pPr/>
              <a:t>23-04-2016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302ACC-9251-4A1D-B907-D964D631CC5D}" type="slidenum">
              <a:rPr lang="en-IN" smtClean="0"/>
              <a:pPr/>
              <a:t>‹#›</a:t>
            </a:fld>
            <a:endParaRPr lang="en-IN"/>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4969D4-7D3E-4296-9328-9E47A02F97E2}" type="datetimeFigureOut">
              <a:rPr lang="en-IN" smtClean="0"/>
              <a:pPr/>
              <a:t>23-04-2016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302ACC-9251-4A1D-B907-D964D631CC5D}" type="slidenum">
              <a:rPr lang="en-IN" smtClean="0"/>
              <a:pPr/>
              <a:t>‹#›</a:t>
            </a:fld>
            <a:endParaRPr lang="en-I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4969D4-7D3E-4296-9328-9E47A02F97E2}" type="datetimeFigureOut">
              <a:rPr lang="en-IN" smtClean="0"/>
              <a:pPr/>
              <a:t>23-04-2016</a:t>
            </a:fld>
            <a:endParaRPr lang="en-IN"/>
          </a:p>
        </p:txBody>
      </p:sp>
      <p:sp>
        <p:nvSpPr>
          <p:cNvPr id="5" name="Footer Placeholder 4"/>
          <p:cNvSpPr>
            <a:spLocks noGrp="1"/>
          </p:cNvSpPr>
          <p:nvPr>
            <p:ph type="ftr" sz="quarter" idx="11"/>
          </p:nvPr>
        </p:nvSpPr>
        <p:spPr>
          <a:xfrm>
            <a:off x="2640597" y="6377459"/>
            <a:ext cx="3836404" cy="365125"/>
          </a:xfrm>
        </p:spPr>
        <p:txBody>
          <a:bodyPr/>
          <a:lstStyle/>
          <a:p>
            <a:endParaRPr lang="en-IN"/>
          </a:p>
        </p:txBody>
      </p:sp>
      <p:sp>
        <p:nvSpPr>
          <p:cNvPr id="6" name="Slide Number Placeholder 5"/>
          <p:cNvSpPr>
            <a:spLocks noGrp="1"/>
          </p:cNvSpPr>
          <p:nvPr>
            <p:ph type="sldNum" sz="quarter" idx="12"/>
          </p:nvPr>
        </p:nvSpPr>
        <p:spPr/>
        <p:txBody>
          <a:bodyPr/>
          <a:lstStyle/>
          <a:p>
            <a:fld id="{B4302ACC-9251-4A1D-B907-D964D631CC5D}" type="slidenum">
              <a:rPr lang="en-IN" smtClean="0"/>
              <a:pPr/>
              <a:t>‹#›</a:t>
            </a:fld>
            <a:endParaRPr lang="en-I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66738" y="1752600"/>
            <a:ext cx="8001000" cy="4267200"/>
          </a:xfrm>
        </p:spPr>
        <p:txBody>
          <a:bodyPr/>
          <a:lstStyle/>
          <a:p>
            <a:endParaRPr lang="en-US"/>
          </a:p>
        </p:txBody>
      </p:sp>
      <p:sp>
        <p:nvSpPr>
          <p:cNvPr id="4" name="Date Placeholder 3"/>
          <p:cNvSpPr>
            <a:spLocks noGrp="1"/>
          </p:cNvSpPr>
          <p:nvPr>
            <p:ph type="dt" sz="half" idx="10"/>
          </p:nvPr>
        </p:nvSpPr>
        <p:spPr>
          <a:xfrm>
            <a:off x="609600" y="6245225"/>
            <a:ext cx="19812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1981200" cy="476250"/>
          </a:xfrm>
        </p:spPr>
        <p:txBody>
          <a:bodyPr/>
          <a:lstStyle>
            <a:lvl1pPr>
              <a:defRPr/>
            </a:lvl1pPr>
          </a:lstStyle>
          <a:p>
            <a:fld id="{B3B0239E-52D3-43AA-A7E1-27BE7D64619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4969D4-7D3E-4296-9328-9E47A02F97E2}" type="datetimeFigureOut">
              <a:rPr lang="en-IN" smtClean="0"/>
              <a:pPr/>
              <a:t>23-04-2016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302ACC-9251-4A1D-B907-D964D631CC5D}" type="slidenum">
              <a:rPr lang="en-IN" smtClean="0"/>
              <a:pPr/>
              <a:t>‹#›</a:t>
            </a:fld>
            <a:endParaRPr lang="en-I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84969D4-7D3E-4296-9328-9E47A02F97E2}" type="datetimeFigureOut">
              <a:rPr lang="en-IN" smtClean="0"/>
              <a:pPr/>
              <a:t>23-04-2016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302ACC-9251-4A1D-B907-D964D631CC5D}"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4969D4-7D3E-4296-9328-9E47A02F97E2}" type="datetimeFigureOut">
              <a:rPr lang="en-IN" smtClean="0"/>
              <a:pPr/>
              <a:t>23-04-2016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302ACC-9251-4A1D-B907-D964D631CC5D}" type="slidenum">
              <a:rPr lang="en-IN" smtClean="0"/>
              <a:pPr/>
              <a:t>‹#›</a:t>
            </a:fld>
            <a:endParaRPr lang="en-I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84969D4-7D3E-4296-9328-9E47A02F97E2}" type="datetimeFigureOut">
              <a:rPr lang="en-IN" smtClean="0"/>
              <a:pPr/>
              <a:t>23-04-2016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302ACC-9251-4A1D-B907-D964D631CC5D}" type="slidenum">
              <a:rPr lang="en-IN" smtClean="0"/>
              <a:pPr/>
              <a:t>‹#›</a:t>
            </a:fld>
            <a:endParaRPr lang="en-I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84969D4-7D3E-4296-9328-9E47A02F97E2}" type="datetimeFigureOut">
              <a:rPr lang="en-IN" smtClean="0"/>
              <a:pPr/>
              <a:t>23-04-2016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302ACC-9251-4A1D-B907-D964D631CC5D}" type="slidenum">
              <a:rPr lang="en-IN" smtClean="0"/>
              <a:pPr/>
              <a:t>‹#›</a:t>
            </a:fld>
            <a:endParaRPr lang="en-I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4969D4-7D3E-4296-9328-9E47A02F97E2}" type="datetimeFigureOut">
              <a:rPr lang="en-IN" smtClean="0"/>
              <a:pPr/>
              <a:t>23-04-2016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302ACC-9251-4A1D-B907-D964D631CC5D}" type="slidenum">
              <a:rPr lang="en-IN" smtClean="0"/>
              <a:pPr/>
              <a:t>‹#›</a:t>
            </a:fld>
            <a:endParaRPr lang="en-I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84969D4-7D3E-4296-9328-9E47A02F97E2}" type="datetimeFigureOut">
              <a:rPr lang="en-IN" smtClean="0"/>
              <a:pPr/>
              <a:t>23-04-2016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302ACC-9251-4A1D-B907-D964D631CC5D}" type="slidenum">
              <a:rPr lang="en-IN" smtClean="0"/>
              <a:pPr/>
              <a:t>‹#›</a:t>
            </a:fld>
            <a:endParaRPr lang="en-IN"/>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484969D4-7D3E-4296-9328-9E47A02F97E2}" type="datetimeFigureOut">
              <a:rPr lang="en-IN" smtClean="0"/>
              <a:pPr/>
              <a:t>23-04-2016</a:t>
            </a:fld>
            <a:endParaRPr lang="en-IN"/>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IN"/>
          </a:p>
        </p:txBody>
      </p:sp>
      <p:sp>
        <p:nvSpPr>
          <p:cNvPr id="7" name="Slide Number Placeholder 6"/>
          <p:cNvSpPr>
            <a:spLocks noGrp="1"/>
          </p:cNvSpPr>
          <p:nvPr>
            <p:ph type="sldNum" sz="quarter" idx="12"/>
          </p:nvPr>
        </p:nvSpPr>
        <p:spPr>
          <a:xfrm>
            <a:off x="8339328" y="1170432"/>
            <a:ext cx="733864" cy="201168"/>
          </a:xfrm>
        </p:spPr>
        <p:txBody>
          <a:bodyPr/>
          <a:lstStyle/>
          <a:p>
            <a:fld id="{B4302ACC-9251-4A1D-B907-D964D631CC5D}"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484969D4-7D3E-4296-9328-9E47A02F97E2}" type="datetimeFigureOut">
              <a:rPr lang="en-IN" smtClean="0"/>
              <a:pPr/>
              <a:t>23-04-2016</a:t>
            </a:fld>
            <a:endParaRPr lang="en-IN"/>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IN"/>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4302ACC-9251-4A1D-B907-D964D631CC5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video" Target="file:///C:\Users\ANNAMALAI\Desktop\Rocket%20Propulsion-AS1018\liquid%20propulsion%20system.mp4"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548680"/>
            <a:ext cx="8077200" cy="1673352"/>
          </a:xfrm>
        </p:spPr>
        <p:txBody>
          <a:bodyPr>
            <a:normAutofit fontScale="90000"/>
          </a:bodyPr>
          <a:lstStyle/>
          <a:p>
            <a:pPr algn="ctr"/>
            <a:r>
              <a:rPr lang="en-IN" sz="4800" dirty="0" smtClean="0">
                <a:latin typeface="Times New Roman" pitchFamily="18" charset="0"/>
                <a:cs typeface="Times New Roman" pitchFamily="18" charset="0"/>
              </a:rPr>
              <a:t>UNIT-4</a:t>
            </a:r>
            <a:br>
              <a:rPr lang="en-IN" sz="4800" dirty="0" smtClean="0">
                <a:latin typeface="Times New Roman" pitchFamily="18" charset="0"/>
                <a:cs typeface="Times New Roman" pitchFamily="18" charset="0"/>
              </a:rPr>
            </a:br>
            <a:r>
              <a:rPr lang="en-US" sz="4400" dirty="0" smtClean="0"/>
              <a:t> LIQUID PROPULSION SYSTEMS</a:t>
            </a:r>
            <a:endParaRPr lang="en-IN" sz="48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liquid propulsion system.mp4">
            <a:hlinkClick r:id="" action="ppaction://media"/>
          </p:cNvPr>
          <p:cNvPicPr>
            <a:picLocks noRot="1" noChangeAspect="1"/>
          </p:cNvPicPr>
          <p:nvPr>
            <a:videoFile r:link="rId1"/>
          </p:nvPr>
        </p:nvPicPr>
        <p:blipFill>
          <a:blip r:embed="rId3" cstate="print"/>
          <a:stretch>
            <a:fillRect/>
          </a:stretch>
        </p:blipFill>
        <p:spPr>
          <a:xfrm>
            <a:off x="0" y="0"/>
            <a:ext cx="9144000" cy="68580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smtClean="0"/>
              <a:t>Hardware components and </a:t>
            </a:r>
            <a:br>
              <a:rPr lang="en-IN" dirty="0" smtClean="0"/>
            </a:br>
            <a:r>
              <a:rPr lang="en-IN" dirty="0" smtClean="0"/>
              <a:t>its functions</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Tanks</a:t>
            </a:r>
            <a:r>
              <a:rPr lang="en-IN" dirty="0" smtClean="0">
                <a:sym typeface="Wingdings" pitchFamily="2" charset="2"/>
              </a:rPr>
              <a:t></a:t>
            </a:r>
            <a:r>
              <a:rPr lang="en-IN" dirty="0" smtClean="0"/>
              <a:t> one or more to store the propellants</a:t>
            </a:r>
          </a:p>
          <a:p>
            <a:r>
              <a:rPr lang="en-IN" dirty="0" smtClean="0"/>
              <a:t>suitable plumbing or piping</a:t>
            </a:r>
            <a:r>
              <a:rPr lang="en-IN" dirty="0" smtClean="0">
                <a:sym typeface="Wingdings" pitchFamily="2" charset="2"/>
              </a:rPr>
              <a:t></a:t>
            </a:r>
            <a:r>
              <a:rPr lang="en-IN" dirty="0" smtClean="0"/>
              <a:t> to transfer the liquids</a:t>
            </a:r>
          </a:p>
          <a:p>
            <a:r>
              <a:rPr lang="en-IN" dirty="0" smtClean="0"/>
              <a:t>Feed mechanism</a:t>
            </a:r>
            <a:r>
              <a:rPr lang="en-IN" dirty="0" smtClean="0">
                <a:sym typeface="Wingdings" pitchFamily="2" charset="2"/>
              </a:rPr>
              <a:t></a:t>
            </a:r>
            <a:r>
              <a:rPr lang="en-IN" dirty="0" smtClean="0"/>
              <a:t> to force the propellants from the tanks into the thrust chamber(s)</a:t>
            </a:r>
          </a:p>
          <a:p>
            <a:r>
              <a:rPr lang="en-IN" dirty="0" smtClean="0"/>
              <a:t>Power source</a:t>
            </a:r>
            <a:r>
              <a:rPr lang="en-IN" dirty="0" smtClean="0">
                <a:sym typeface="Wingdings" pitchFamily="2" charset="2"/>
              </a:rPr>
              <a:t></a:t>
            </a:r>
            <a:r>
              <a:rPr lang="en-IN" dirty="0" smtClean="0"/>
              <a:t> to furnish the energy for the feed mechanism</a:t>
            </a:r>
          </a:p>
          <a:p>
            <a:r>
              <a:rPr lang="en-IN" dirty="0" smtClean="0"/>
              <a:t>Thrust chambers </a:t>
            </a:r>
            <a:r>
              <a:rPr lang="en-IN" dirty="0" smtClean="0">
                <a:sym typeface="Wingdings" pitchFamily="2" charset="2"/>
              </a:rPr>
              <a:t> </a:t>
            </a:r>
            <a:r>
              <a:rPr lang="en-IN" dirty="0" smtClean="0"/>
              <a:t>one or more to burn propellant</a:t>
            </a:r>
          </a:p>
          <a:p>
            <a:r>
              <a:rPr lang="en-IN" dirty="0" smtClean="0"/>
              <a:t>Structure</a:t>
            </a:r>
            <a:r>
              <a:rPr lang="en-IN" dirty="0" smtClean="0">
                <a:sym typeface="Wingdings" pitchFamily="2" charset="2"/>
              </a:rPr>
              <a:t></a:t>
            </a:r>
            <a:r>
              <a:rPr lang="en-IN" dirty="0" smtClean="0"/>
              <a:t> to transmit the thrust force and</a:t>
            </a:r>
          </a:p>
          <a:p>
            <a:r>
              <a:rPr lang="en-IN" dirty="0" smtClean="0"/>
              <a:t>Control devices</a:t>
            </a:r>
            <a:r>
              <a:rPr lang="en-IN" dirty="0" smtClean="0">
                <a:sym typeface="Wingdings" pitchFamily="2" charset="2"/>
              </a:rPr>
              <a:t></a:t>
            </a:r>
            <a:r>
              <a:rPr lang="en-IN" dirty="0" smtClean="0"/>
              <a:t> to initiate and regulate the propellant flow and the thrust</a:t>
            </a:r>
          </a:p>
          <a:p>
            <a:r>
              <a:rPr lang="en-IN" dirty="0" smtClean="0"/>
              <a:t>In some applications an engine may also include a thrust vector control system.</a:t>
            </a:r>
            <a:endParaRPr lang="en-IN"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and Disadvantages</a:t>
            </a:r>
            <a:endParaRPr lang="en-IN" dirty="0"/>
          </a:p>
        </p:txBody>
      </p:sp>
      <p:sp>
        <p:nvSpPr>
          <p:cNvPr id="4" name="Text Placeholder 3"/>
          <p:cNvSpPr>
            <a:spLocks noGrp="1"/>
          </p:cNvSpPr>
          <p:nvPr>
            <p:ph type="body" idx="1"/>
          </p:nvPr>
        </p:nvSpPr>
        <p:spPr/>
        <p:txBody>
          <a:bodyPr/>
          <a:lstStyle/>
          <a:p>
            <a:r>
              <a:rPr lang="en-IN" dirty="0" smtClean="0"/>
              <a:t>        Advantages</a:t>
            </a:r>
          </a:p>
          <a:p>
            <a:endParaRPr lang="en-US" dirty="0"/>
          </a:p>
        </p:txBody>
      </p:sp>
      <p:sp>
        <p:nvSpPr>
          <p:cNvPr id="5" name="Content Placeholder 4"/>
          <p:cNvSpPr>
            <a:spLocks noGrp="1"/>
          </p:cNvSpPr>
          <p:nvPr>
            <p:ph sz="half" idx="2"/>
          </p:nvPr>
        </p:nvSpPr>
        <p:spPr/>
        <p:txBody>
          <a:bodyPr>
            <a:normAutofit lnSpcReduction="10000"/>
          </a:bodyPr>
          <a:lstStyle/>
          <a:p>
            <a:pPr lvl="1"/>
            <a:r>
              <a:rPr lang="en-IN" sz="2400" dirty="0" smtClean="0"/>
              <a:t>They provide a relatively higher thrust than solid propellants</a:t>
            </a:r>
          </a:p>
          <a:p>
            <a:pPr lvl="1"/>
            <a:r>
              <a:rPr lang="en-IN" sz="2400" dirty="0" smtClean="0"/>
              <a:t>Thrust can be controlled.</a:t>
            </a:r>
          </a:p>
          <a:p>
            <a:pPr lvl="1"/>
            <a:r>
              <a:rPr lang="en-IN" sz="2400" dirty="0" smtClean="0"/>
              <a:t>Engine can be stopped or ignited at any time.</a:t>
            </a:r>
          </a:p>
          <a:p>
            <a:pPr lvl="1"/>
            <a:r>
              <a:rPr lang="en-IN" sz="2400" dirty="0" smtClean="0"/>
              <a:t>Used for short and medium range applications</a:t>
            </a:r>
          </a:p>
          <a:p>
            <a:pPr lvl="1"/>
            <a:r>
              <a:rPr lang="en-IN" sz="2400" dirty="0" smtClean="0"/>
              <a:t>Low signature plume</a:t>
            </a:r>
          </a:p>
          <a:p>
            <a:pPr lvl="1"/>
            <a:endParaRPr lang="en-IN" sz="800" dirty="0" smtClean="0"/>
          </a:p>
          <a:p>
            <a:endParaRPr lang="en-US" dirty="0"/>
          </a:p>
        </p:txBody>
      </p:sp>
      <p:sp>
        <p:nvSpPr>
          <p:cNvPr id="6" name="Text Placeholder 5"/>
          <p:cNvSpPr>
            <a:spLocks noGrp="1"/>
          </p:cNvSpPr>
          <p:nvPr>
            <p:ph type="body" sz="quarter" idx="3"/>
          </p:nvPr>
        </p:nvSpPr>
        <p:spPr/>
        <p:txBody>
          <a:bodyPr/>
          <a:lstStyle/>
          <a:p>
            <a:r>
              <a:rPr lang="en-IN" dirty="0" smtClean="0"/>
              <a:t>       Disadvantages</a:t>
            </a:r>
          </a:p>
          <a:p>
            <a:endParaRPr lang="en-US" dirty="0"/>
          </a:p>
        </p:txBody>
      </p:sp>
      <p:sp>
        <p:nvSpPr>
          <p:cNvPr id="7" name="Content Placeholder 6"/>
          <p:cNvSpPr>
            <a:spLocks noGrp="1"/>
          </p:cNvSpPr>
          <p:nvPr>
            <p:ph sz="quarter" idx="4"/>
          </p:nvPr>
        </p:nvSpPr>
        <p:spPr/>
        <p:txBody>
          <a:bodyPr>
            <a:normAutofit fontScale="92500" lnSpcReduction="10000"/>
          </a:bodyPr>
          <a:lstStyle/>
          <a:p>
            <a:pPr lvl="1"/>
            <a:r>
              <a:rPr lang="en-IN" sz="2400" dirty="0" smtClean="0"/>
              <a:t>Liquid</a:t>
            </a:r>
            <a:r>
              <a:rPr lang="en-IN" sz="2400" b="1" dirty="0" smtClean="0"/>
              <a:t> </a:t>
            </a:r>
            <a:r>
              <a:rPr lang="en-IN" sz="2400" dirty="0" smtClean="0"/>
              <a:t>propellants are difficult to handle</a:t>
            </a:r>
          </a:p>
          <a:p>
            <a:pPr lvl="1"/>
            <a:r>
              <a:rPr lang="en-IN" sz="2400" dirty="0" smtClean="0"/>
              <a:t>It requires separate storage tanks.</a:t>
            </a:r>
          </a:p>
          <a:p>
            <a:pPr lvl="1"/>
            <a:r>
              <a:rPr lang="en-IN" sz="2400" dirty="0" smtClean="0"/>
              <a:t>They demand a complex engine with pumps and turbo-pump for combustion </a:t>
            </a:r>
          </a:p>
          <a:p>
            <a:pPr lvl="1"/>
            <a:r>
              <a:rPr lang="en-IN" sz="2400" dirty="0" smtClean="0"/>
              <a:t>Costly  system</a:t>
            </a:r>
          </a:p>
          <a:p>
            <a:pPr lvl="1"/>
            <a:r>
              <a:rPr lang="en-IN" sz="2400" dirty="0" smtClean="0"/>
              <a:t>Complexity</a:t>
            </a:r>
          </a:p>
          <a:p>
            <a:pPr lvl="1"/>
            <a:r>
              <a:rPr lang="en-IN" sz="2400" dirty="0" smtClean="0"/>
              <a:t>Reduced reliability</a:t>
            </a:r>
          </a:p>
          <a:p>
            <a:pPr lvl="1"/>
            <a:r>
              <a:rPr lang="en-IN" sz="2400" dirty="0" smtClean="0"/>
              <a:t>High fuelling time</a:t>
            </a:r>
          </a:p>
          <a:p>
            <a:endParaRPr lang="en-US" dirty="0"/>
          </a:p>
        </p:txBody>
      </p:sp>
      <p:graphicFrame>
        <p:nvGraphicFramePr>
          <p:cNvPr id="8" name="Table 7"/>
          <p:cNvGraphicFramePr>
            <a:graphicFrameLocks noGrp="1"/>
          </p:cNvGraphicFramePr>
          <p:nvPr/>
        </p:nvGraphicFramePr>
        <p:xfrm>
          <a:off x="428596" y="1643051"/>
          <a:ext cx="4178104" cy="4815120"/>
        </p:xfrm>
        <a:graphic>
          <a:graphicData uri="http://schemas.openxmlformats.org/drawingml/2006/table">
            <a:tbl>
              <a:tblPr/>
              <a:tblGrid>
                <a:gridCol w="4178104"/>
              </a:tblGrid>
              <a:tr h="4815120">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9" name="Table 8"/>
          <p:cNvGraphicFramePr>
            <a:graphicFrameLocks noGrp="1"/>
          </p:cNvGraphicFramePr>
          <p:nvPr/>
        </p:nvGraphicFramePr>
        <p:xfrm>
          <a:off x="4670474" y="1643050"/>
          <a:ext cx="3812344" cy="4786346"/>
        </p:xfrm>
        <a:graphic>
          <a:graphicData uri="http://schemas.openxmlformats.org/drawingml/2006/table">
            <a:tbl>
              <a:tblPr/>
              <a:tblGrid>
                <a:gridCol w="3812344"/>
              </a:tblGrid>
              <a:tr h="4786346">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55448"/>
            <a:ext cx="8964488" cy="1252728"/>
          </a:xfrm>
        </p:spPr>
        <p:txBody>
          <a:bodyPr>
            <a:normAutofit fontScale="90000"/>
          </a:bodyPr>
          <a:lstStyle/>
          <a:p>
            <a:pPr algn="ctr"/>
            <a:r>
              <a:rPr lang="en-IN" dirty="0" smtClean="0"/>
              <a:t>Pump Fed And Pressure Fed System</a:t>
            </a:r>
            <a:endParaRPr lang="en-IN" dirty="0"/>
          </a:p>
        </p:txBody>
      </p:sp>
      <p:pic>
        <p:nvPicPr>
          <p:cNvPr id="54274" name="Picture 2" descr="http://history.nasa.gov/conghand/fig5d2.gif"/>
          <p:cNvPicPr>
            <a:picLocks noChangeAspect="1" noChangeArrowheads="1"/>
          </p:cNvPicPr>
          <p:nvPr/>
        </p:nvPicPr>
        <p:blipFill>
          <a:blip r:embed="rId2" cstate="print"/>
          <a:srcRect/>
          <a:stretch>
            <a:fillRect/>
          </a:stretch>
        </p:blipFill>
        <p:spPr bwMode="auto">
          <a:xfrm>
            <a:off x="1763688" y="1700808"/>
            <a:ext cx="5688632" cy="4808248"/>
          </a:xfrm>
          <a:prstGeom prst="rect">
            <a:avLst/>
          </a:prstGeom>
          <a:noFill/>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229600" cy="792162"/>
          </a:xfrm>
        </p:spPr>
        <p:txBody>
          <a:bodyPr>
            <a:normAutofit fontScale="90000"/>
          </a:bodyPr>
          <a:lstStyle/>
          <a:p>
            <a:r>
              <a:rPr lang="en-US" smtClean="0"/>
              <a:t>PRESSURE &amp; PUMP FED SYSTEM</a:t>
            </a:r>
          </a:p>
        </p:txBody>
      </p:sp>
      <p:pic>
        <p:nvPicPr>
          <p:cNvPr id="5123" name="Picture 2" descr="http://image.slidesharecdn.com/santhucryogenicppt-141114222017-conversion-gate01/95/cryogenic-engine-ppt-by-santosh-16-638.jpg?cb=1416003677"/>
          <p:cNvPicPr>
            <a:picLocks noChangeAspect="1" noChangeArrowheads="1"/>
          </p:cNvPicPr>
          <p:nvPr/>
        </p:nvPicPr>
        <p:blipFill>
          <a:blip r:embed="rId2" cstate="print"/>
          <a:srcRect/>
          <a:stretch>
            <a:fillRect/>
          </a:stretch>
        </p:blipFill>
        <p:spPr bwMode="auto">
          <a:xfrm>
            <a:off x="1097536" y="1512168"/>
            <a:ext cx="7005063" cy="5373216"/>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PUMP FED SYSTEM</a:t>
            </a:r>
          </a:p>
        </p:txBody>
      </p:sp>
      <p:pic>
        <p:nvPicPr>
          <p:cNvPr id="6147" name="Picture 2" descr="http://www.lr.tudelft.nl/fileadmin/Faculteit/LR/Organisatie/Afdelingen_en_Leerstoelen/Afdeling_SpE/Space_Systems_Eng./Expertise_areas/Space_propulsion/Propulsion_options/Chemical_rockets/liquid/img/Bipropellant_schematic.jpg"/>
          <p:cNvPicPr>
            <a:picLocks noChangeAspect="1" noChangeArrowheads="1"/>
          </p:cNvPicPr>
          <p:nvPr/>
        </p:nvPicPr>
        <p:blipFill>
          <a:blip r:embed="rId2" cstate="print"/>
          <a:srcRect/>
          <a:stretch>
            <a:fillRect/>
          </a:stretch>
        </p:blipFill>
        <p:spPr bwMode="auto">
          <a:xfrm>
            <a:off x="586680" y="1556792"/>
            <a:ext cx="8305800" cy="50355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5" y="228601"/>
            <a:ext cx="8001000" cy="1143000"/>
          </a:xfrm>
        </p:spPr>
        <p:txBody>
          <a:bodyPr>
            <a:normAutofit fontScale="90000"/>
          </a:bodyPr>
          <a:lstStyle/>
          <a:p>
            <a:r>
              <a:rPr lang="en-US" dirty="0" smtClean="0"/>
              <a:t/>
            </a:r>
            <a:br>
              <a:rPr lang="en-US" dirty="0" smtClean="0"/>
            </a:br>
            <a:r>
              <a:rPr lang="en-US" sz="4900" dirty="0" smtClean="0"/>
              <a:t>Pump fed system</a:t>
            </a:r>
            <a:r>
              <a:rPr lang="en-US" dirty="0" smtClean="0"/>
              <a:t/>
            </a:r>
            <a:br>
              <a:rPr lang="en-US" dirty="0" smtClean="0"/>
            </a:br>
            <a:endParaRPr lang="en-US" dirty="0"/>
          </a:p>
        </p:txBody>
      </p:sp>
      <p:sp>
        <p:nvSpPr>
          <p:cNvPr id="4" name="Rectangle 3"/>
          <p:cNvSpPr/>
          <p:nvPr/>
        </p:nvSpPr>
        <p:spPr>
          <a:xfrm>
            <a:off x="457200" y="1124744"/>
            <a:ext cx="8229600" cy="5693866"/>
          </a:xfrm>
          <a:prstGeom prst="rect">
            <a:avLst/>
          </a:prstGeom>
        </p:spPr>
        <p:txBody>
          <a:bodyPr wrap="square">
            <a:spAutoFit/>
          </a:bodyPr>
          <a:lstStyle/>
          <a:p>
            <a:endParaRPr lang="en-US" sz="2800" dirty="0"/>
          </a:p>
          <a:p>
            <a:pPr>
              <a:buFont typeface="Wingdings" pitchFamily="2" charset="2"/>
              <a:buChar char="§"/>
            </a:pPr>
            <a:r>
              <a:rPr lang="en-US" sz="2800" dirty="0" smtClean="0"/>
              <a:t>Used </a:t>
            </a:r>
            <a:r>
              <a:rPr lang="en-US" sz="2800" dirty="0"/>
              <a:t>in high thrust engines requiring </a:t>
            </a:r>
            <a:r>
              <a:rPr lang="en-US" sz="2800" dirty="0">
                <a:solidFill>
                  <a:srgbClr val="FF0000"/>
                </a:solidFill>
              </a:rPr>
              <a:t>high </a:t>
            </a:r>
            <a:r>
              <a:rPr lang="en-US" sz="2800" dirty="0" smtClean="0">
                <a:solidFill>
                  <a:srgbClr val="FF0000"/>
                </a:solidFill>
              </a:rPr>
              <a:t>propellant </a:t>
            </a:r>
            <a:r>
              <a:rPr lang="en-US" sz="2800" dirty="0">
                <a:solidFill>
                  <a:srgbClr val="FF0000"/>
                </a:solidFill>
              </a:rPr>
              <a:t>flow </a:t>
            </a:r>
            <a:r>
              <a:rPr lang="en-US" sz="2800" dirty="0" smtClean="0">
                <a:solidFill>
                  <a:srgbClr val="FF0000"/>
                </a:solidFill>
              </a:rPr>
              <a:t>rate</a:t>
            </a:r>
          </a:p>
          <a:p>
            <a:pPr>
              <a:buFont typeface="Wingdings" pitchFamily="2" charset="2"/>
              <a:buChar char="§"/>
            </a:pPr>
            <a:r>
              <a:rPr lang="en-US" sz="2800" dirty="0" smtClean="0">
                <a:solidFill>
                  <a:srgbClr val="FF0000"/>
                </a:solidFill>
              </a:rPr>
              <a:t>Larger </a:t>
            </a:r>
            <a:r>
              <a:rPr lang="en-US" sz="2800" dirty="0" err="1" smtClean="0">
                <a:solidFill>
                  <a:srgbClr val="FF0000"/>
                </a:solidFill>
              </a:rPr>
              <a:t>pressurant</a:t>
            </a:r>
            <a:r>
              <a:rPr lang="en-US" sz="2800" dirty="0" smtClean="0">
                <a:solidFill>
                  <a:srgbClr val="FF0000"/>
                </a:solidFill>
              </a:rPr>
              <a:t> </a:t>
            </a:r>
            <a:r>
              <a:rPr lang="en-US" sz="2800" dirty="0">
                <a:solidFill>
                  <a:srgbClr val="FF0000"/>
                </a:solidFill>
              </a:rPr>
              <a:t>flow rate &amp; larger tank volume </a:t>
            </a:r>
            <a:r>
              <a:rPr lang="en-US" sz="2800" dirty="0"/>
              <a:t>make tank weight highly </a:t>
            </a:r>
            <a:r>
              <a:rPr lang="en-US" sz="2800" dirty="0" smtClean="0"/>
              <a:t>non-optimal </a:t>
            </a:r>
          </a:p>
          <a:p>
            <a:pPr>
              <a:buFont typeface="Wingdings" pitchFamily="2" charset="2"/>
              <a:buChar char="§"/>
            </a:pPr>
            <a:r>
              <a:rPr lang="en-US" sz="2800" dirty="0" smtClean="0"/>
              <a:t>Tank pressures are kept at low pressure levels just sufficient enough to meet the requirements of pumps </a:t>
            </a:r>
            <a:r>
              <a:rPr lang="en-US" sz="2800" dirty="0" smtClean="0">
                <a:solidFill>
                  <a:srgbClr val="FF0000"/>
                </a:solidFill>
              </a:rPr>
              <a:t>(0.4-0.5 </a:t>
            </a:r>
            <a:r>
              <a:rPr lang="en-US" sz="2800" dirty="0" err="1" smtClean="0">
                <a:solidFill>
                  <a:srgbClr val="FF0000"/>
                </a:solidFill>
              </a:rPr>
              <a:t>MPa</a:t>
            </a:r>
            <a:r>
              <a:rPr lang="en-US" sz="2800" dirty="0" smtClean="0">
                <a:solidFill>
                  <a:srgbClr val="FF0000"/>
                </a:solidFill>
              </a:rPr>
              <a:t>)</a:t>
            </a:r>
          </a:p>
          <a:p>
            <a:pPr>
              <a:buFont typeface="Wingdings" pitchFamily="2" charset="2"/>
              <a:buChar char="§"/>
            </a:pPr>
            <a:r>
              <a:rPr lang="en-US" sz="2800" dirty="0" smtClean="0"/>
              <a:t>Classified into either </a:t>
            </a:r>
            <a:r>
              <a:rPr lang="en-US" sz="2800" dirty="0" smtClean="0">
                <a:solidFill>
                  <a:srgbClr val="FF0000"/>
                </a:solidFill>
              </a:rPr>
              <a:t>open or closed </a:t>
            </a:r>
            <a:r>
              <a:rPr lang="en-US" sz="2800" dirty="0" smtClean="0"/>
              <a:t>system depending on the </a:t>
            </a:r>
            <a:r>
              <a:rPr lang="en-US" sz="2800" dirty="0" smtClean="0">
                <a:solidFill>
                  <a:srgbClr val="FF0000"/>
                </a:solidFill>
              </a:rPr>
              <a:t>way the power</a:t>
            </a:r>
            <a:r>
              <a:rPr lang="en-US" sz="2800" dirty="0" smtClean="0"/>
              <a:t> is supplied to turbine and how the energy of the working fluid is dumped from turbine exhaust.</a:t>
            </a:r>
          </a:p>
          <a:p>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Cycle &amp; Closed Cycle</a:t>
            </a:r>
            <a:endParaRPr lang="en-US" dirty="0"/>
          </a:p>
        </p:txBody>
      </p:sp>
      <p:sp>
        <p:nvSpPr>
          <p:cNvPr id="4" name="Rectangle 3"/>
          <p:cNvSpPr/>
          <p:nvPr/>
        </p:nvSpPr>
        <p:spPr>
          <a:xfrm>
            <a:off x="457200" y="1524000"/>
            <a:ext cx="8382000" cy="4678204"/>
          </a:xfrm>
          <a:prstGeom prst="rect">
            <a:avLst/>
          </a:prstGeom>
        </p:spPr>
        <p:txBody>
          <a:bodyPr wrap="square">
            <a:spAutoFit/>
          </a:bodyPr>
          <a:lstStyle/>
          <a:p>
            <a:r>
              <a:rPr lang="en-US" sz="2800" dirty="0" smtClean="0">
                <a:solidFill>
                  <a:srgbClr val="FF0000"/>
                </a:solidFill>
              </a:rPr>
              <a:t>Open </a:t>
            </a:r>
            <a:r>
              <a:rPr lang="en-US" sz="2800" dirty="0">
                <a:solidFill>
                  <a:srgbClr val="FF0000"/>
                </a:solidFill>
              </a:rPr>
              <a:t>cycle</a:t>
            </a:r>
            <a:r>
              <a:rPr lang="en-US" sz="2800" dirty="0"/>
              <a:t>: </a:t>
            </a:r>
            <a:endParaRPr lang="en-US" sz="2800" dirty="0" smtClean="0"/>
          </a:p>
          <a:p>
            <a:r>
              <a:rPr lang="en-US" sz="2800" dirty="0" smtClean="0">
                <a:solidFill>
                  <a:srgbClr val="FF0000"/>
                </a:solidFill>
              </a:rPr>
              <a:t>Turbine </a:t>
            </a:r>
            <a:r>
              <a:rPr lang="en-US" sz="2800" dirty="0">
                <a:solidFill>
                  <a:srgbClr val="FF0000"/>
                </a:solidFill>
              </a:rPr>
              <a:t>exhaust is directly discharged </a:t>
            </a:r>
            <a:r>
              <a:rPr lang="en-US" sz="2800" dirty="0"/>
              <a:t>in a separate nozzle or into main thrust chamber nozzle at some point near exit where pressure levels are compatible</a:t>
            </a:r>
            <a:r>
              <a:rPr lang="en-US" sz="2800" dirty="0" smtClean="0"/>
              <a:t>. </a:t>
            </a:r>
          </a:p>
          <a:p>
            <a:endParaRPr lang="en-US" sz="2800" dirty="0"/>
          </a:p>
          <a:p>
            <a:r>
              <a:rPr lang="en-US" sz="2800" dirty="0" smtClean="0">
                <a:solidFill>
                  <a:srgbClr val="FF0000"/>
                </a:solidFill>
              </a:rPr>
              <a:t>Closed cycle</a:t>
            </a:r>
            <a:r>
              <a:rPr lang="en-US" sz="2800" dirty="0" smtClean="0"/>
              <a:t>: </a:t>
            </a:r>
          </a:p>
          <a:p>
            <a:r>
              <a:rPr lang="en-US" sz="2800" dirty="0" smtClean="0">
                <a:solidFill>
                  <a:srgbClr val="FF0000"/>
                </a:solidFill>
              </a:rPr>
              <a:t>Partially burnt turbine gas </a:t>
            </a:r>
            <a:r>
              <a:rPr lang="en-US" sz="2800" dirty="0" smtClean="0"/>
              <a:t>is introduced into main thrust chamber for complete burning. Very effective due to maximum energy conversion of propellants and therefore a complex system.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rtlCol="0">
            <a:normAutofit fontScale="90000"/>
          </a:bodyPr>
          <a:lstStyle/>
          <a:p>
            <a:pPr fontAlgn="auto">
              <a:spcAft>
                <a:spcPts val="0"/>
              </a:spcAft>
              <a:defRPr/>
            </a:pPr>
            <a:r>
              <a:rPr lang="en-US" dirty="0" smtClean="0"/>
              <a:t>PRESSURE FED SYSTEM</a:t>
            </a:r>
          </a:p>
        </p:txBody>
      </p:sp>
      <p:pic>
        <p:nvPicPr>
          <p:cNvPr id="7171" name="Picture 2" descr="https://upload.wikimedia.org/wikipedia/commons/thumb/f/ff/Pressure_fed_rocket_cycle.png/250px-Pressure_fed_rocket_cycle.png"/>
          <p:cNvPicPr>
            <a:picLocks noChangeAspect="1" noChangeArrowheads="1"/>
          </p:cNvPicPr>
          <p:nvPr/>
        </p:nvPicPr>
        <p:blipFill>
          <a:blip r:embed="rId2" cstate="print"/>
          <a:srcRect/>
          <a:stretch>
            <a:fillRect/>
          </a:stretch>
        </p:blipFill>
        <p:spPr bwMode="auto">
          <a:xfrm>
            <a:off x="2133599" y="1571612"/>
            <a:ext cx="4522298" cy="5065727"/>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5" y="1"/>
            <a:ext cx="8001000" cy="990600"/>
          </a:xfrm>
        </p:spPr>
        <p:txBody>
          <a:bodyPr>
            <a:normAutofit fontScale="90000"/>
          </a:bodyPr>
          <a:lstStyle/>
          <a:p>
            <a:r>
              <a:rPr lang="en-US" dirty="0" smtClean="0"/>
              <a:t/>
            </a:r>
            <a:br>
              <a:rPr lang="en-US" dirty="0" smtClean="0"/>
            </a:br>
            <a:r>
              <a:rPr lang="en-US" sz="4900" dirty="0" smtClean="0"/>
              <a:t>Pressure –fed system</a:t>
            </a:r>
            <a:r>
              <a:rPr lang="en-US" dirty="0" smtClean="0"/>
              <a:t/>
            </a:r>
            <a:br>
              <a:rPr lang="en-US" dirty="0" smtClean="0"/>
            </a:br>
            <a:endParaRPr lang="en-US" dirty="0"/>
          </a:p>
        </p:txBody>
      </p:sp>
      <p:sp>
        <p:nvSpPr>
          <p:cNvPr id="4" name="Rectangle 3"/>
          <p:cNvSpPr/>
          <p:nvPr/>
        </p:nvSpPr>
        <p:spPr>
          <a:xfrm>
            <a:off x="533400" y="1668742"/>
            <a:ext cx="8229600" cy="4832092"/>
          </a:xfrm>
          <a:prstGeom prst="rect">
            <a:avLst/>
          </a:prstGeom>
        </p:spPr>
        <p:txBody>
          <a:bodyPr wrap="square">
            <a:spAutoFit/>
          </a:bodyPr>
          <a:lstStyle/>
          <a:p>
            <a:pPr>
              <a:buFont typeface="Arial" pitchFamily="34" charset="0"/>
              <a:buChar char="•"/>
            </a:pPr>
            <a:r>
              <a:rPr lang="en-US" sz="2800" dirty="0" smtClean="0"/>
              <a:t>Pressurant </a:t>
            </a:r>
            <a:r>
              <a:rPr lang="en-US" sz="2800" dirty="0"/>
              <a:t>gas is </a:t>
            </a:r>
            <a:r>
              <a:rPr lang="en-US" sz="2800" dirty="0" smtClean="0"/>
              <a:t>used- </a:t>
            </a:r>
            <a:r>
              <a:rPr lang="en-US" sz="2800" dirty="0" smtClean="0">
                <a:solidFill>
                  <a:srgbClr val="FF0000"/>
                </a:solidFill>
              </a:rPr>
              <a:t>Inert Gas</a:t>
            </a:r>
            <a:endParaRPr lang="en-US" sz="2800" dirty="0">
              <a:solidFill>
                <a:srgbClr val="FF0000"/>
              </a:solidFill>
            </a:endParaRPr>
          </a:p>
          <a:p>
            <a:pPr>
              <a:buFont typeface="Arial" pitchFamily="34" charset="0"/>
              <a:buChar char="•"/>
            </a:pPr>
            <a:r>
              <a:rPr lang="en-US" sz="2800" dirty="0" smtClean="0"/>
              <a:t>Tank </a:t>
            </a:r>
            <a:r>
              <a:rPr lang="en-US" sz="2800" dirty="0"/>
              <a:t>pressure higher than engine chamber pressure</a:t>
            </a:r>
          </a:p>
          <a:p>
            <a:pPr>
              <a:buFont typeface="Arial" pitchFamily="34" charset="0"/>
              <a:buChar char="•"/>
            </a:pPr>
            <a:r>
              <a:rPr lang="en-US" sz="2800" dirty="0" smtClean="0"/>
              <a:t>Flow </a:t>
            </a:r>
            <a:r>
              <a:rPr lang="en-US" sz="2800" dirty="0"/>
              <a:t>rate governed by feed line resistance</a:t>
            </a:r>
          </a:p>
          <a:p>
            <a:pPr>
              <a:buFont typeface="Arial" pitchFamily="34" charset="0"/>
              <a:buChar char="•"/>
            </a:pPr>
            <a:r>
              <a:rPr lang="en-US" sz="2800" dirty="0" smtClean="0"/>
              <a:t>For </a:t>
            </a:r>
            <a:r>
              <a:rPr lang="en-US" sz="2800" dirty="0"/>
              <a:t>higher engine thrusts above </a:t>
            </a:r>
            <a:r>
              <a:rPr lang="en-US" sz="2800" dirty="0">
                <a:solidFill>
                  <a:srgbClr val="FF0000"/>
                </a:solidFill>
              </a:rPr>
              <a:t>220 </a:t>
            </a:r>
            <a:r>
              <a:rPr lang="en-US" sz="2800" dirty="0" err="1">
                <a:solidFill>
                  <a:srgbClr val="FF0000"/>
                </a:solidFill>
              </a:rPr>
              <a:t>kN</a:t>
            </a:r>
            <a:r>
              <a:rPr lang="en-US" sz="2800" dirty="0"/>
              <a:t>, not </a:t>
            </a:r>
            <a:r>
              <a:rPr lang="en-US" sz="2800" dirty="0" smtClean="0"/>
              <a:t>effective</a:t>
            </a:r>
          </a:p>
          <a:p>
            <a:pPr>
              <a:buFont typeface="Arial" pitchFamily="34" charset="0"/>
              <a:buChar char="•"/>
            </a:pPr>
            <a:endParaRPr lang="en-US" sz="2800" dirty="0"/>
          </a:p>
          <a:p>
            <a:r>
              <a:rPr lang="en-US" sz="2800" u="sng" dirty="0" smtClean="0">
                <a:solidFill>
                  <a:srgbClr val="FF0000"/>
                </a:solidFill>
              </a:rPr>
              <a:t>Stored </a:t>
            </a:r>
            <a:r>
              <a:rPr lang="en-US" sz="2800" u="sng" dirty="0">
                <a:solidFill>
                  <a:srgbClr val="FF0000"/>
                </a:solidFill>
              </a:rPr>
              <a:t>gas </a:t>
            </a:r>
            <a:r>
              <a:rPr lang="en-US" sz="2800" u="sng" dirty="0" smtClean="0">
                <a:solidFill>
                  <a:srgbClr val="FF0000"/>
                </a:solidFill>
              </a:rPr>
              <a:t>system</a:t>
            </a:r>
          </a:p>
          <a:p>
            <a:pPr>
              <a:buFont typeface="Arial" pitchFamily="34" charset="0"/>
              <a:buChar char="•"/>
            </a:pPr>
            <a:endParaRPr lang="en-US" sz="2800" dirty="0" smtClean="0"/>
          </a:p>
          <a:p>
            <a:pPr>
              <a:buFont typeface="Arial" pitchFamily="34" charset="0"/>
              <a:buChar char="•"/>
            </a:pPr>
            <a:r>
              <a:rPr lang="en-US" sz="2800" dirty="0" smtClean="0"/>
              <a:t>High </a:t>
            </a:r>
            <a:r>
              <a:rPr lang="en-US" sz="2800" dirty="0"/>
              <a:t>pressure storage gas bottles are used</a:t>
            </a:r>
          </a:p>
          <a:p>
            <a:pPr>
              <a:buFont typeface="Arial" pitchFamily="34" charset="0"/>
              <a:buChar char="•"/>
            </a:pPr>
            <a:r>
              <a:rPr lang="en-US" sz="2800" dirty="0" smtClean="0"/>
              <a:t>Pressure </a:t>
            </a:r>
            <a:r>
              <a:rPr lang="en-US" sz="2800" dirty="0"/>
              <a:t>&amp; flow rate are regulated for a specified tank pressure</a:t>
            </a:r>
          </a:p>
          <a:p>
            <a:pPr>
              <a:buFont typeface="Arial" pitchFamily="34" charset="0"/>
              <a:buChar char="•"/>
            </a:pPr>
            <a:r>
              <a:rPr lang="en-US" sz="2800" dirty="0" smtClean="0">
                <a:solidFill>
                  <a:srgbClr val="FF0000"/>
                </a:solidFill>
              </a:rPr>
              <a:t>Helium</a:t>
            </a:r>
            <a:r>
              <a:rPr lang="en-US" sz="2800" dirty="0" smtClean="0"/>
              <a:t> </a:t>
            </a:r>
            <a:r>
              <a:rPr lang="en-US" sz="2800" dirty="0"/>
              <a:t>gas is the most common gas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itchFamily="18" charset="0"/>
                <a:cs typeface="Times New Roman" pitchFamily="18" charset="0"/>
              </a:rPr>
              <a:t>CONTENTS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75191"/>
            <a:ext cx="8229600" cy="4822161"/>
          </a:xfrm>
        </p:spPr>
        <p:txBody>
          <a:bodyPr>
            <a:normAutofit/>
          </a:bodyPr>
          <a:lstStyle/>
          <a:p>
            <a:r>
              <a:rPr lang="en-IN" dirty="0" smtClean="0"/>
              <a:t>Classifications- Booster stage and upper stage rockets.</a:t>
            </a:r>
          </a:p>
          <a:p>
            <a:r>
              <a:rPr lang="en-IN" dirty="0" smtClean="0"/>
              <a:t>Hardware components and it’s functions.</a:t>
            </a:r>
          </a:p>
          <a:p>
            <a:r>
              <a:rPr lang="en-IN" dirty="0" smtClean="0"/>
              <a:t>Thrust chamber and its cooling</a:t>
            </a:r>
          </a:p>
          <a:p>
            <a:r>
              <a:rPr lang="en-IN" dirty="0" smtClean="0"/>
              <a:t>Injectors and its types</a:t>
            </a:r>
          </a:p>
          <a:p>
            <a:r>
              <a:rPr lang="en-IN" dirty="0" smtClean="0"/>
              <a:t>Propellant feed systems-Turbo pumps.</a:t>
            </a:r>
          </a:p>
          <a:p>
            <a:r>
              <a:rPr lang="en-IN" dirty="0" smtClean="0"/>
              <a:t>Cryogenic propulsion system</a:t>
            </a:r>
          </a:p>
          <a:p>
            <a:r>
              <a:rPr lang="en-IN" dirty="0" smtClean="0"/>
              <a:t>Special features of cryogenic systems.</a:t>
            </a:r>
          </a:p>
          <a:p>
            <a:r>
              <a:rPr lang="en-IN" dirty="0" smtClean="0"/>
              <a:t>Numerical problems.</a:t>
            </a:r>
            <a:endParaRPr lang="en-IN"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ChangeAspect="1" noChangeArrowheads="1"/>
          </p:cNvPicPr>
          <p:nvPr/>
        </p:nvPicPr>
        <p:blipFill>
          <a:blip r:embed="rId2" cstate="print"/>
          <a:srcRect/>
          <a:stretch>
            <a:fillRect/>
          </a:stretch>
        </p:blipFill>
        <p:spPr bwMode="auto">
          <a:xfrm>
            <a:off x="467544" y="1844824"/>
            <a:ext cx="4373736" cy="1224136"/>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788024" y="1844824"/>
            <a:ext cx="3960440" cy="1505510"/>
          </a:xfrm>
          <a:prstGeom prst="rect">
            <a:avLst/>
          </a:prstGeom>
          <a:noFill/>
          <a:ln w="9525">
            <a:noFill/>
            <a:miter lim="800000"/>
            <a:headEnd/>
            <a:tailEnd/>
          </a:ln>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Functions Of Injector</a:t>
            </a:r>
            <a:endParaRPr lang="en-IN" dirty="0"/>
          </a:p>
        </p:txBody>
      </p:sp>
      <p:sp>
        <p:nvSpPr>
          <p:cNvPr id="3" name="Content Placeholder 2"/>
          <p:cNvSpPr>
            <a:spLocks noGrp="1"/>
          </p:cNvSpPr>
          <p:nvPr>
            <p:ph idx="1"/>
          </p:nvPr>
        </p:nvSpPr>
        <p:spPr/>
        <p:txBody>
          <a:bodyPr>
            <a:normAutofit lnSpcReduction="10000"/>
          </a:bodyPr>
          <a:lstStyle/>
          <a:p>
            <a:r>
              <a:rPr lang="en-IN" dirty="0" smtClean="0"/>
              <a:t>The injector has to fulfil three functions:</a:t>
            </a:r>
          </a:p>
          <a:p>
            <a:pPr lvl="1"/>
            <a:r>
              <a:rPr lang="en-IN" dirty="0" smtClean="0"/>
              <a:t>it should ensure that the fuel and oxidiser</a:t>
            </a:r>
            <a:br>
              <a:rPr lang="en-IN" dirty="0" smtClean="0"/>
            </a:br>
            <a:r>
              <a:rPr lang="en-IN" dirty="0" smtClean="0"/>
              <a:t>enter the chamber in a </a:t>
            </a:r>
            <a:r>
              <a:rPr lang="en-IN" dirty="0" smtClean="0">
                <a:solidFill>
                  <a:srgbClr val="FF0000"/>
                </a:solidFill>
              </a:rPr>
              <a:t>fine spray</a:t>
            </a:r>
            <a:r>
              <a:rPr lang="en-IN" dirty="0" smtClean="0"/>
              <a:t>, so that evaporation is fast; </a:t>
            </a:r>
          </a:p>
          <a:p>
            <a:pPr lvl="1"/>
            <a:r>
              <a:rPr lang="en-IN" dirty="0" smtClean="0"/>
              <a:t>it should </a:t>
            </a:r>
            <a:r>
              <a:rPr lang="en-IN" dirty="0" smtClean="0">
                <a:solidFill>
                  <a:srgbClr val="FF0000"/>
                </a:solidFill>
              </a:rPr>
              <a:t>enable rapid mixing </a:t>
            </a:r>
            <a:r>
              <a:rPr lang="en-IN" dirty="0" smtClean="0"/>
              <a:t>of the fuel and oxidiser, in the liquid or gaseous phase and</a:t>
            </a:r>
          </a:p>
          <a:p>
            <a:pPr lvl="1"/>
            <a:r>
              <a:rPr lang="en-IN" dirty="0" smtClean="0"/>
              <a:t> it should deliver the propellants to the chamber at </a:t>
            </a:r>
            <a:r>
              <a:rPr lang="en-IN" dirty="0" smtClean="0">
                <a:solidFill>
                  <a:srgbClr val="FF0000"/>
                </a:solidFill>
              </a:rPr>
              <a:t>high pressure</a:t>
            </a:r>
            <a:r>
              <a:rPr lang="en-IN" dirty="0" smtClean="0"/>
              <a:t>, with a high flow rate. </a:t>
            </a:r>
            <a:br>
              <a:rPr lang="en-IN" dirty="0" smtClean="0"/>
            </a:br>
            <a:r>
              <a:rPr lang="en-IN" dirty="0" smtClean="0"/>
              <a:t/>
            </a:r>
            <a:br>
              <a:rPr lang="en-IN" dirty="0" smtClean="0"/>
            </a:br>
            <a:endParaRPr lang="en-IN"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NNAMALAI\Desktop\Rocket Propulsion-AS1018\Capture1.PNG"/>
          <p:cNvPicPr>
            <a:picLocks noChangeAspect="1" noChangeArrowheads="1"/>
          </p:cNvPicPr>
          <p:nvPr/>
        </p:nvPicPr>
        <p:blipFill>
          <a:blip r:embed="rId2" cstate="print"/>
          <a:srcRect/>
          <a:stretch>
            <a:fillRect/>
          </a:stretch>
        </p:blipFill>
        <p:spPr bwMode="auto">
          <a:xfrm>
            <a:off x="4927" y="0"/>
            <a:ext cx="9139073" cy="6858000"/>
          </a:xfrm>
          <a:prstGeom prst="rect">
            <a:avLst/>
          </a:prstGeom>
          <a:noFill/>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BOOSTER STAGE &amp; UPPER STAGE SYSTEM</a:t>
            </a:r>
            <a:endParaRPr lang="en-IN" dirty="0"/>
          </a:p>
        </p:txBody>
      </p:sp>
      <p:sp>
        <p:nvSpPr>
          <p:cNvPr id="3" name="Content Placeholder 2"/>
          <p:cNvSpPr>
            <a:spLocks noGrp="1"/>
          </p:cNvSpPr>
          <p:nvPr>
            <p:ph idx="1"/>
          </p:nvPr>
        </p:nvSpPr>
        <p:spPr>
          <a:xfrm>
            <a:off x="457200" y="1484785"/>
            <a:ext cx="8229600" cy="5373216"/>
          </a:xfrm>
        </p:spPr>
        <p:txBody>
          <a:bodyPr>
            <a:noAutofit/>
          </a:bodyPr>
          <a:lstStyle/>
          <a:p>
            <a:r>
              <a:rPr lang="en-IN" sz="2350" b="1" dirty="0" smtClean="0"/>
              <a:t>Booster stage </a:t>
            </a:r>
          </a:p>
          <a:p>
            <a:pPr lvl="1"/>
            <a:r>
              <a:rPr lang="en-IN" sz="2350" dirty="0" smtClean="0"/>
              <a:t>A booster rocket is the first stage of a multistage launch vehicle</a:t>
            </a:r>
          </a:p>
          <a:p>
            <a:pPr lvl="1"/>
            <a:r>
              <a:rPr lang="en-IN" sz="2350" dirty="0" smtClean="0"/>
              <a:t>Boosters are traditionally necessary to launch spacecraft into low Earth orbit, and are certainly necessary for a space vehicle to go beyond Earth orbit.</a:t>
            </a:r>
          </a:p>
          <a:p>
            <a:r>
              <a:rPr lang="en-IN" sz="2350" b="1" dirty="0" smtClean="0"/>
              <a:t>Upper stage rockets</a:t>
            </a:r>
          </a:p>
          <a:p>
            <a:pPr lvl="1"/>
            <a:r>
              <a:rPr lang="en-IN" sz="2350" dirty="0" smtClean="0"/>
              <a:t>An upper stage is designed to operate at high altitude, with little or no atmospheric pressure. This allows the use of lower pressure combustion chambers and engine nozzles with optimal expansion ratios. </a:t>
            </a:r>
          </a:p>
          <a:p>
            <a:pPr lvl="1"/>
            <a:r>
              <a:rPr lang="en-IN" sz="2350" dirty="0" smtClean="0"/>
              <a:t>The upper stages are usually tasked with completing orbital injection and accelerating payloads into higher energy orbits</a:t>
            </a:r>
            <a:endParaRPr lang="en-IN" sz="2350"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5" y="0"/>
            <a:ext cx="8001000" cy="1357297"/>
          </a:xfrm>
        </p:spPr>
        <p:txBody>
          <a:bodyPr>
            <a:normAutofit fontScale="90000"/>
          </a:bodyPr>
          <a:lstStyle/>
          <a:p>
            <a:r>
              <a:rPr lang="en-US" b="1" i="1" dirty="0" smtClean="0"/>
              <a:t/>
            </a:r>
            <a:br>
              <a:rPr lang="en-US" b="1" i="1" dirty="0" smtClean="0"/>
            </a:br>
            <a:r>
              <a:rPr lang="en-IN" dirty="0" smtClean="0"/>
              <a:t>BOOSTER STAGE &amp; UPPER STAGE SYSTEM</a:t>
            </a:r>
            <a:r>
              <a:rPr lang="en-US" b="1" i="1" dirty="0" smtClean="0"/>
              <a:t/>
            </a:r>
            <a:br>
              <a:rPr lang="en-US" b="1" i="1" dirty="0" smtClean="0"/>
            </a:br>
            <a:endParaRPr lang="en-US" dirty="0"/>
          </a:p>
        </p:txBody>
      </p:sp>
      <p:sp>
        <p:nvSpPr>
          <p:cNvPr id="4" name="Rectangle 3"/>
          <p:cNvSpPr/>
          <p:nvPr/>
        </p:nvSpPr>
        <p:spPr>
          <a:xfrm>
            <a:off x="304800" y="1500174"/>
            <a:ext cx="8839200" cy="5924699"/>
          </a:xfrm>
          <a:prstGeom prst="rect">
            <a:avLst/>
          </a:prstGeom>
        </p:spPr>
        <p:txBody>
          <a:bodyPr wrap="square">
            <a:spAutoFit/>
          </a:bodyPr>
          <a:lstStyle/>
          <a:p>
            <a:r>
              <a:rPr lang="en-US" sz="2700" dirty="0" smtClean="0"/>
              <a:t>General </a:t>
            </a:r>
            <a:r>
              <a:rPr lang="en-US" sz="2700" dirty="0"/>
              <a:t>Categorization:</a:t>
            </a:r>
          </a:p>
          <a:p>
            <a:r>
              <a:rPr lang="en-US" sz="2700" dirty="0" smtClean="0"/>
              <a:t>               a</a:t>
            </a:r>
            <a:r>
              <a:rPr lang="en-US" sz="2700" dirty="0"/>
              <a:t>) Booster stage system</a:t>
            </a:r>
          </a:p>
          <a:p>
            <a:r>
              <a:rPr lang="en-US" sz="2700" dirty="0" smtClean="0"/>
              <a:t>               b</a:t>
            </a:r>
            <a:r>
              <a:rPr lang="en-US" sz="2700" dirty="0"/>
              <a:t>) Upper stage </a:t>
            </a:r>
            <a:r>
              <a:rPr lang="en-US" sz="2700" dirty="0" smtClean="0"/>
              <a:t>system</a:t>
            </a:r>
          </a:p>
          <a:p>
            <a:r>
              <a:rPr lang="en-US" sz="2700" dirty="0" smtClean="0"/>
              <a:t>a)</a:t>
            </a:r>
            <a:r>
              <a:rPr lang="en-US" sz="2700" dirty="0" smtClean="0">
                <a:solidFill>
                  <a:srgbClr val="FF0000"/>
                </a:solidFill>
              </a:rPr>
              <a:t>Booster </a:t>
            </a:r>
            <a:r>
              <a:rPr lang="en-US" sz="2700" dirty="0">
                <a:solidFill>
                  <a:srgbClr val="FF0000"/>
                </a:solidFill>
              </a:rPr>
              <a:t>Stage System</a:t>
            </a:r>
          </a:p>
          <a:p>
            <a:pPr lvl="1"/>
            <a:r>
              <a:rPr lang="en-US" sz="2700" dirty="0"/>
              <a:t>-Large volumes</a:t>
            </a:r>
          </a:p>
          <a:p>
            <a:pPr lvl="1"/>
            <a:r>
              <a:rPr lang="en-US" sz="2700" dirty="0"/>
              <a:t>-Pump-fed system</a:t>
            </a:r>
          </a:p>
          <a:p>
            <a:pPr lvl="1"/>
            <a:r>
              <a:rPr lang="en-US" sz="2700" dirty="0"/>
              <a:t>-Self supporting walls reinforced by skin stringers</a:t>
            </a:r>
          </a:p>
          <a:p>
            <a:pPr lvl="1"/>
            <a:r>
              <a:rPr lang="en-US" sz="2700" dirty="0"/>
              <a:t>-Independent </a:t>
            </a:r>
            <a:r>
              <a:rPr lang="en-US" sz="2700" dirty="0" smtClean="0"/>
              <a:t>designer</a:t>
            </a:r>
          </a:p>
          <a:p>
            <a:r>
              <a:rPr lang="en-US" sz="2700" dirty="0" smtClean="0"/>
              <a:t>b)</a:t>
            </a:r>
            <a:r>
              <a:rPr lang="en-US" sz="2700" dirty="0" smtClean="0">
                <a:solidFill>
                  <a:srgbClr val="FF0000"/>
                </a:solidFill>
              </a:rPr>
              <a:t>Upper Stage System</a:t>
            </a:r>
          </a:p>
          <a:p>
            <a:pPr lvl="1"/>
            <a:r>
              <a:rPr lang="en-US" sz="2700" dirty="0" smtClean="0"/>
              <a:t>-Smaller volumes</a:t>
            </a:r>
          </a:p>
          <a:p>
            <a:pPr lvl="1"/>
            <a:r>
              <a:rPr lang="en-US" sz="2700" dirty="0" smtClean="0"/>
              <a:t>-Pressure-fed system</a:t>
            </a:r>
          </a:p>
          <a:p>
            <a:pPr lvl="1"/>
            <a:r>
              <a:rPr lang="en-US" sz="2700" dirty="0" smtClean="0"/>
              <a:t>-Waffle / </a:t>
            </a:r>
            <a:r>
              <a:rPr lang="en-US" sz="2700" dirty="0" err="1" smtClean="0"/>
              <a:t>Iso</a:t>
            </a:r>
            <a:r>
              <a:rPr lang="en-US" sz="2700" dirty="0" smtClean="0"/>
              <a:t> grid walls</a:t>
            </a:r>
          </a:p>
          <a:p>
            <a:pPr lvl="1"/>
            <a:r>
              <a:rPr lang="en-US" sz="2700" dirty="0" smtClean="0"/>
              <a:t>-Most likely engine designer</a:t>
            </a:r>
          </a:p>
          <a:p>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ANNAMALAI\Desktop\Rocket Propulsion-AS1018\Capture.PNG"/>
          <p:cNvPicPr>
            <a:picLocks noChangeAspect="1" noChangeArrowheads="1"/>
          </p:cNvPicPr>
          <p:nvPr/>
        </p:nvPicPr>
        <p:blipFill>
          <a:blip r:embed="rId2" cstate="print"/>
          <a:srcRect/>
          <a:stretch>
            <a:fillRect/>
          </a:stretch>
        </p:blipFill>
        <p:spPr bwMode="auto">
          <a:xfrm>
            <a:off x="-36512" y="0"/>
            <a:ext cx="9180512" cy="6885384"/>
          </a:xfrm>
          <a:prstGeom prst="rect">
            <a:avLst/>
          </a:prstGeom>
          <a:noFill/>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nb-NO"/>
              <a:t>The Liquid Propellant Rocket</a:t>
            </a:r>
          </a:p>
        </p:txBody>
      </p:sp>
      <p:graphicFrame>
        <p:nvGraphicFramePr>
          <p:cNvPr id="85029" name="Group 37"/>
          <p:cNvGraphicFramePr>
            <a:graphicFrameLocks noGrp="1"/>
          </p:cNvGraphicFramePr>
          <p:nvPr>
            <p:ph idx="1"/>
          </p:nvPr>
        </p:nvGraphicFramePr>
        <p:xfrm>
          <a:off x="990600" y="1523997"/>
          <a:ext cx="7315200" cy="4648203"/>
        </p:xfrm>
        <a:graphic>
          <a:graphicData uri="http://schemas.openxmlformats.org/drawingml/2006/table">
            <a:tbl>
              <a:tblPr/>
              <a:tblGrid>
                <a:gridCol w="3658406"/>
                <a:gridCol w="3656794"/>
              </a:tblGrid>
              <a:tr h="516467">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smtClean="0">
                          <a:ln>
                            <a:noFill/>
                          </a:ln>
                          <a:solidFill>
                            <a:schemeClr val="bg1"/>
                          </a:solidFill>
                          <a:effectLst/>
                          <a:latin typeface="Verdana" pitchFamily="34" charset="0"/>
                        </a:rPr>
                        <a:t>PARAMETER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bg1"/>
                          </a:solidFill>
                          <a:effectLst/>
                          <a:latin typeface="Verdana" pitchFamily="34" charset="0"/>
                        </a:rPr>
                        <a:t>CHARACTERISTIC VALUE RANGE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516467">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Specific Impulse [m/s]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2500-3800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6467">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smtClean="0">
                          <a:ln>
                            <a:noFill/>
                          </a:ln>
                          <a:solidFill>
                            <a:schemeClr val="tx1"/>
                          </a:solidFill>
                          <a:effectLst/>
                          <a:latin typeface="Verdana" pitchFamily="34" charset="0"/>
                        </a:rPr>
                        <a:t>Burn Rate [mm/s]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6467">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Chamber Pressure [MPa]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2-10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6467">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Combustion Efficiency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0.95-0.98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6467">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Thrust to Weight Ratio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Low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6467">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smtClean="0">
                          <a:ln>
                            <a:noFill/>
                          </a:ln>
                          <a:solidFill>
                            <a:schemeClr val="tx1"/>
                          </a:solidFill>
                          <a:effectLst/>
                          <a:latin typeface="Verdana" pitchFamily="34" charset="0"/>
                        </a:rPr>
                        <a:t>Throttle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Easy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6467">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smtClean="0">
                          <a:ln>
                            <a:noFill/>
                          </a:ln>
                          <a:solidFill>
                            <a:schemeClr val="tx1"/>
                          </a:solidFill>
                          <a:effectLst/>
                          <a:latin typeface="Verdana" pitchFamily="34" charset="0"/>
                        </a:rPr>
                        <a:t>Stop and Restart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Easy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6467">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smtClean="0">
                          <a:ln>
                            <a:noFill/>
                          </a:ln>
                          <a:solidFill>
                            <a:schemeClr val="tx1"/>
                          </a:solidFill>
                          <a:effectLst/>
                          <a:latin typeface="Verdana" pitchFamily="34" charset="0"/>
                        </a:rPr>
                        <a:t>Lifetime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smtClean="0">
                          <a:ln>
                            <a:noFill/>
                          </a:ln>
                          <a:solidFill>
                            <a:schemeClr val="tx1"/>
                          </a:solidFill>
                          <a:effectLst/>
                          <a:latin typeface="Verdana" pitchFamily="34" charset="0"/>
                        </a:rPr>
                        <a:t>Very Long (&gt; 10 years)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chemeClr val="accent1">
                    <a:satMod val="150000"/>
                  </a:schemeClr>
                </a:solidFill>
              </a:rPr>
              <a:t>Liquid Rocket Motor Components</a:t>
            </a:r>
            <a:endParaRPr lang="en-US" dirty="0">
              <a:solidFill>
                <a:schemeClr val="accent1">
                  <a:satMod val="150000"/>
                </a:schemeClr>
              </a:solidFill>
            </a:endParaRPr>
          </a:p>
        </p:txBody>
      </p:sp>
      <p:sp>
        <p:nvSpPr>
          <p:cNvPr id="12291" name="Content Placeholder 2"/>
          <p:cNvSpPr>
            <a:spLocks noGrp="1"/>
          </p:cNvSpPr>
          <p:nvPr>
            <p:ph idx="1"/>
          </p:nvPr>
        </p:nvSpPr>
        <p:spPr/>
        <p:txBody>
          <a:bodyPr>
            <a:normAutofit lnSpcReduction="10000"/>
          </a:bodyPr>
          <a:lstStyle/>
          <a:p>
            <a:r>
              <a:rPr lang="en-US" dirty="0" smtClean="0"/>
              <a:t>Liquid Propulsion system consists of</a:t>
            </a:r>
          </a:p>
          <a:p>
            <a:pPr lvl="1"/>
            <a:r>
              <a:rPr lang="en-IN" dirty="0" smtClean="0"/>
              <a:t>Tanks</a:t>
            </a:r>
          </a:p>
          <a:p>
            <a:pPr lvl="1"/>
            <a:r>
              <a:rPr lang="en-IN" dirty="0" smtClean="0"/>
              <a:t>suitable plumbing or piping</a:t>
            </a:r>
          </a:p>
          <a:p>
            <a:pPr lvl="1"/>
            <a:r>
              <a:rPr lang="en-IN" dirty="0" smtClean="0"/>
              <a:t>Feed mechanism</a:t>
            </a:r>
          </a:p>
          <a:p>
            <a:pPr lvl="1"/>
            <a:r>
              <a:rPr lang="en-IN" dirty="0" smtClean="0"/>
              <a:t>Injector</a:t>
            </a:r>
          </a:p>
          <a:p>
            <a:pPr lvl="1"/>
            <a:r>
              <a:rPr lang="en-IN" dirty="0" smtClean="0"/>
              <a:t>Power source</a:t>
            </a:r>
          </a:p>
          <a:p>
            <a:pPr lvl="1"/>
            <a:r>
              <a:rPr lang="en-IN" dirty="0" smtClean="0"/>
              <a:t>Thrust chambers</a:t>
            </a:r>
          </a:p>
          <a:p>
            <a:pPr lvl="1"/>
            <a:r>
              <a:rPr lang="en-IN" dirty="0" smtClean="0"/>
              <a:t>Structure</a:t>
            </a:r>
          </a:p>
          <a:p>
            <a:pPr lvl="1"/>
            <a:r>
              <a:rPr lang="en-IN" dirty="0" smtClean="0"/>
              <a:t>Control devices</a:t>
            </a:r>
          </a:p>
          <a:p>
            <a:pPr>
              <a:buNone/>
            </a:pPr>
            <a:endParaRPr lang="en-US" dirty="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304800"/>
            <a:ext cx="8229600" cy="914400"/>
          </a:xfrm>
        </p:spPr>
        <p:txBody>
          <a:bodyPr/>
          <a:lstStyle/>
          <a:p>
            <a:pPr algn="ctr" fontAlgn="auto">
              <a:spcAft>
                <a:spcPts val="0"/>
              </a:spcAft>
              <a:defRPr/>
            </a:pPr>
            <a:r>
              <a:rPr lang="en-US" sz="4000" dirty="0" smtClean="0">
                <a:solidFill>
                  <a:schemeClr val="accent1">
                    <a:satMod val="150000"/>
                  </a:schemeClr>
                </a:solidFill>
              </a:rPr>
              <a:t>Liquid Propulsion System</a:t>
            </a:r>
          </a:p>
        </p:txBody>
      </p:sp>
      <p:pic>
        <p:nvPicPr>
          <p:cNvPr id="22530" name="Picture 2" descr="http://www.daviddarling.info/images/liquid_engine.jpg"/>
          <p:cNvPicPr>
            <a:picLocks noChangeAspect="1" noChangeArrowheads="1"/>
          </p:cNvPicPr>
          <p:nvPr/>
        </p:nvPicPr>
        <p:blipFill>
          <a:blip r:embed="rId2" cstate="print"/>
          <a:srcRect l="1905" t="3922" r="1606"/>
          <a:stretch>
            <a:fillRect/>
          </a:stretch>
        </p:blipFill>
        <p:spPr bwMode="auto">
          <a:xfrm>
            <a:off x="214282" y="1844824"/>
            <a:ext cx="8929718" cy="3528392"/>
          </a:xfrm>
          <a:prstGeom prst="rect">
            <a:avLst/>
          </a:prstGeom>
          <a:noFill/>
        </p:spPr>
      </p:pic>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Custom 1">
      <a:majorFont>
        <a:latin typeface="Times New Roman"/>
        <a:ea typeface=""/>
        <a:cs typeface=""/>
      </a:majorFont>
      <a:minorFont>
        <a:latin typeface="Times New Roman"/>
        <a:ea typeface=""/>
        <a:cs typeface=""/>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3109</TotalTime>
  <Words>671</Words>
  <Application>Microsoft Office PowerPoint</Application>
  <PresentationFormat>On-screen Show (4:3)</PresentationFormat>
  <Paragraphs>117</Paragraphs>
  <Slides>21</Slides>
  <Notes>0</Notes>
  <HiddenSlides>0</HiddenSlides>
  <MMClips>1</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Module</vt:lpstr>
      <vt:lpstr>UNIT-4  LIQUID PROPULSION SYSTEMS</vt:lpstr>
      <vt:lpstr>CONTENTS</vt:lpstr>
      <vt:lpstr>Slide 3</vt:lpstr>
      <vt:lpstr>BOOSTER STAGE &amp; UPPER STAGE SYSTEM</vt:lpstr>
      <vt:lpstr> BOOSTER STAGE &amp; UPPER STAGE SYSTEM </vt:lpstr>
      <vt:lpstr>Slide 6</vt:lpstr>
      <vt:lpstr>The Liquid Propellant Rocket</vt:lpstr>
      <vt:lpstr>Liquid Rocket Motor Components</vt:lpstr>
      <vt:lpstr>Liquid Propulsion System</vt:lpstr>
      <vt:lpstr>Slide 10</vt:lpstr>
      <vt:lpstr>Hardware components and  its functions</vt:lpstr>
      <vt:lpstr>Advantages and Disadvantages</vt:lpstr>
      <vt:lpstr>Pump Fed And Pressure Fed System</vt:lpstr>
      <vt:lpstr>PRESSURE &amp; PUMP FED SYSTEM</vt:lpstr>
      <vt:lpstr>PUMP FED SYSTEM</vt:lpstr>
      <vt:lpstr> Pump fed system </vt:lpstr>
      <vt:lpstr>Open Cycle &amp; Closed Cycle</vt:lpstr>
      <vt:lpstr>PRESSURE FED SYSTEM</vt:lpstr>
      <vt:lpstr> Pressure –fed system </vt:lpstr>
      <vt:lpstr>Slide 20</vt:lpstr>
      <vt:lpstr>Functions Of Injector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ANNAMALAI</dc:creator>
  <cp:lastModifiedBy>ANNAMALAI</cp:lastModifiedBy>
  <cp:revision>187</cp:revision>
  <dcterms:created xsi:type="dcterms:W3CDTF">2016-02-04T04:00:57Z</dcterms:created>
  <dcterms:modified xsi:type="dcterms:W3CDTF">2016-04-23T14:09:10Z</dcterms:modified>
</cp:coreProperties>
</file>