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93" r:id="rId2"/>
    <p:sldId id="303" r:id="rId3"/>
    <p:sldId id="292" r:id="rId4"/>
    <p:sldId id="291" r:id="rId5"/>
    <p:sldId id="282" r:id="rId6"/>
    <p:sldId id="296" r:id="rId7"/>
    <p:sldId id="299" r:id="rId8"/>
    <p:sldId id="305" r:id="rId9"/>
    <p:sldId id="284" r:id="rId10"/>
    <p:sldId id="274" r:id="rId11"/>
    <p:sldId id="306" r:id="rId12"/>
    <p:sldId id="275" r:id="rId13"/>
    <p:sldId id="307" r:id="rId14"/>
    <p:sldId id="308" r:id="rId15"/>
    <p:sldId id="309" r:id="rId16"/>
    <p:sldId id="313" r:id="rId17"/>
    <p:sldId id="314" r:id="rId18"/>
    <p:sldId id="310" r:id="rId19"/>
    <p:sldId id="311" r:id="rId20"/>
    <p:sldId id="312" r:id="rId21"/>
    <p:sldId id="315" r:id="rId22"/>
    <p:sldId id="316" r:id="rId23"/>
    <p:sldId id="297" r:id="rId24"/>
    <p:sldId id="298" r:id="rId25"/>
    <p:sldId id="286" r:id="rId26"/>
    <p:sldId id="295" r:id="rId27"/>
    <p:sldId id="271" r:id="rId28"/>
    <p:sldId id="272" r:id="rId29"/>
    <p:sldId id="288" r:id="rId30"/>
    <p:sldId id="289" r:id="rId31"/>
    <p:sldId id="273" r:id="rId32"/>
    <p:sldId id="265" r:id="rId33"/>
    <p:sldId id="263" r:id="rId34"/>
    <p:sldId id="317" r:id="rId35"/>
    <p:sldId id="318" r:id="rId36"/>
    <p:sldId id="319" r:id="rId37"/>
    <p:sldId id="320" r:id="rId38"/>
    <p:sldId id="321" r:id="rId39"/>
    <p:sldId id="322" r:id="rId40"/>
    <p:sldId id="323" r:id="rId41"/>
    <p:sldId id="324" r:id="rId42"/>
    <p:sldId id="325" r:id="rId43"/>
    <p:sldId id="326" r:id="rId44"/>
    <p:sldId id="32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FC3CAB-1D9D-4A32-89F7-F5CA020E1EB9}" type="doc">
      <dgm:prSet loTypeId="urn:microsoft.com/office/officeart/2005/8/layout/hierarchy6" loCatId="hierarchy" qsTypeId="urn:microsoft.com/office/officeart/2005/8/quickstyle/simple1" qsCatId="simple" csTypeId="urn:microsoft.com/office/officeart/2005/8/colors/accent2_1" csCatId="accent2" phldr="1"/>
      <dgm:spPr/>
      <dgm:t>
        <a:bodyPr/>
        <a:lstStyle/>
        <a:p>
          <a:endParaRPr lang="en-US"/>
        </a:p>
      </dgm:t>
    </dgm:pt>
    <dgm:pt modelId="{EF7CC1E9-9127-4C5D-9CB7-56094B7BAE83}">
      <dgm:prSet phldrT="[Text]" custT="1"/>
      <dgm:spPr/>
      <dgm:t>
        <a:bodyPr/>
        <a:lstStyle/>
        <a:p>
          <a:r>
            <a:rPr lang="en-US" sz="1800" dirty="0" smtClean="0"/>
            <a:t>Advanced Propulsion System</a:t>
          </a:r>
          <a:endParaRPr lang="en-US" sz="1800" dirty="0"/>
        </a:p>
      </dgm:t>
    </dgm:pt>
    <dgm:pt modelId="{C40C41D4-F359-4D66-899A-C0CE06E598B5}" type="parTrans" cxnId="{F191187D-CFDC-4F3C-B9F5-04CD08CA7BA8}">
      <dgm:prSet/>
      <dgm:spPr/>
      <dgm:t>
        <a:bodyPr/>
        <a:lstStyle/>
        <a:p>
          <a:endParaRPr lang="en-US"/>
        </a:p>
      </dgm:t>
    </dgm:pt>
    <dgm:pt modelId="{141B647F-8AE1-4E53-AD9D-71EC4F8DD7F3}" type="sibTrans" cxnId="{F191187D-CFDC-4F3C-B9F5-04CD08CA7BA8}">
      <dgm:prSet/>
      <dgm:spPr/>
      <dgm:t>
        <a:bodyPr/>
        <a:lstStyle/>
        <a:p>
          <a:endParaRPr lang="en-US"/>
        </a:p>
      </dgm:t>
    </dgm:pt>
    <dgm:pt modelId="{25D1D4DF-6DF9-448E-8E33-E0AB0E21A863}">
      <dgm:prSet phldrT="[Text]" custT="1"/>
      <dgm:spPr/>
      <dgm:t>
        <a:bodyPr/>
        <a:lstStyle/>
        <a:p>
          <a:r>
            <a:rPr lang="en-US" sz="1800" dirty="0" smtClean="0"/>
            <a:t>Electrical</a:t>
          </a:r>
          <a:endParaRPr lang="en-US" sz="1800" dirty="0"/>
        </a:p>
      </dgm:t>
    </dgm:pt>
    <dgm:pt modelId="{9C16DE86-E854-4A46-B496-FBCDE58B5F66}" type="parTrans" cxnId="{593E9195-AD61-4308-8DE7-6B4CC41C28CE}">
      <dgm:prSet/>
      <dgm:spPr/>
      <dgm:t>
        <a:bodyPr/>
        <a:lstStyle/>
        <a:p>
          <a:endParaRPr lang="en-US" dirty="0"/>
        </a:p>
      </dgm:t>
    </dgm:pt>
    <dgm:pt modelId="{F63E0064-EF2A-4410-BD54-1EA1994C1260}" type="sibTrans" cxnId="{593E9195-AD61-4308-8DE7-6B4CC41C28CE}">
      <dgm:prSet/>
      <dgm:spPr/>
      <dgm:t>
        <a:bodyPr/>
        <a:lstStyle/>
        <a:p>
          <a:endParaRPr lang="en-US"/>
        </a:p>
      </dgm:t>
    </dgm:pt>
    <dgm:pt modelId="{86F98009-2813-4CA9-8B75-F0EE43EC2247}">
      <dgm:prSet phldrT="[Text]" custT="1"/>
      <dgm:spPr/>
      <dgm:t>
        <a:bodyPr/>
        <a:lstStyle/>
        <a:p>
          <a:r>
            <a:rPr lang="en-US" sz="1800" dirty="0" smtClean="0"/>
            <a:t>Solar</a:t>
          </a:r>
          <a:endParaRPr lang="en-US" sz="1800" dirty="0"/>
        </a:p>
      </dgm:t>
    </dgm:pt>
    <dgm:pt modelId="{CAFF3281-722F-4F8C-95A5-B4982529539F}" type="parTrans" cxnId="{2A4FD0BB-B262-4C6C-AF4E-7128E83BD73F}">
      <dgm:prSet/>
      <dgm:spPr/>
      <dgm:t>
        <a:bodyPr/>
        <a:lstStyle/>
        <a:p>
          <a:endParaRPr lang="en-US" dirty="0"/>
        </a:p>
      </dgm:t>
    </dgm:pt>
    <dgm:pt modelId="{03D3E747-08A3-40E6-B4C5-A0C1D79BCF66}" type="sibTrans" cxnId="{2A4FD0BB-B262-4C6C-AF4E-7128E83BD73F}">
      <dgm:prSet/>
      <dgm:spPr/>
      <dgm:t>
        <a:bodyPr/>
        <a:lstStyle/>
        <a:p>
          <a:endParaRPr lang="en-US"/>
        </a:p>
      </dgm:t>
    </dgm:pt>
    <dgm:pt modelId="{8B7ADD4B-03D3-41D0-95A6-A497C72DFB22}">
      <dgm:prSet phldrT="[Text]" custT="1"/>
      <dgm:spPr/>
      <dgm:t>
        <a:bodyPr/>
        <a:lstStyle/>
        <a:p>
          <a:r>
            <a:rPr lang="en-US" sz="1800" dirty="0" smtClean="0"/>
            <a:t>Electro-thermal</a:t>
          </a:r>
          <a:endParaRPr lang="en-US" sz="1800" dirty="0"/>
        </a:p>
      </dgm:t>
    </dgm:pt>
    <dgm:pt modelId="{4AAC6CC3-867B-474A-A4D0-0669D3077D9C}" type="parTrans" cxnId="{0CBDB4E9-D0AF-4AE2-8759-E7CEF98126EC}">
      <dgm:prSet/>
      <dgm:spPr/>
      <dgm:t>
        <a:bodyPr/>
        <a:lstStyle/>
        <a:p>
          <a:endParaRPr lang="en-US" dirty="0"/>
        </a:p>
      </dgm:t>
    </dgm:pt>
    <dgm:pt modelId="{440513D6-874C-4FD4-8378-3EB8E6E2C293}" type="sibTrans" cxnId="{0CBDB4E9-D0AF-4AE2-8759-E7CEF98126EC}">
      <dgm:prSet/>
      <dgm:spPr/>
      <dgm:t>
        <a:bodyPr/>
        <a:lstStyle/>
        <a:p>
          <a:endParaRPr lang="en-US"/>
        </a:p>
      </dgm:t>
    </dgm:pt>
    <dgm:pt modelId="{318D751F-06F4-4B11-916C-2D7452FD5B69}">
      <dgm:prSet phldrT="[Text]" custT="1"/>
      <dgm:spPr/>
      <dgm:t>
        <a:bodyPr/>
        <a:lstStyle/>
        <a:p>
          <a:r>
            <a:rPr lang="en-US" sz="1800" dirty="0" smtClean="0"/>
            <a:t>Electro-static</a:t>
          </a:r>
          <a:endParaRPr lang="en-US" sz="1800" dirty="0"/>
        </a:p>
      </dgm:t>
    </dgm:pt>
    <dgm:pt modelId="{9400F2D6-5416-446D-A792-79DB5876E06F}" type="parTrans" cxnId="{02F59C39-0565-4E18-A5BA-84C2635F311D}">
      <dgm:prSet/>
      <dgm:spPr/>
      <dgm:t>
        <a:bodyPr/>
        <a:lstStyle/>
        <a:p>
          <a:endParaRPr lang="en-US" dirty="0"/>
        </a:p>
      </dgm:t>
    </dgm:pt>
    <dgm:pt modelId="{3A5D6F0C-725C-4F39-A46F-53467EA7C2C4}" type="sibTrans" cxnId="{02F59C39-0565-4E18-A5BA-84C2635F311D}">
      <dgm:prSet/>
      <dgm:spPr/>
      <dgm:t>
        <a:bodyPr/>
        <a:lstStyle/>
        <a:p>
          <a:endParaRPr lang="en-US"/>
        </a:p>
      </dgm:t>
    </dgm:pt>
    <dgm:pt modelId="{E808B1D0-8B95-40D5-AE20-DDD9EF9B4088}">
      <dgm:prSet phldrT="[Text]" custT="1"/>
      <dgm:spPr/>
      <dgm:t>
        <a:bodyPr/>
        <a:lstStyle/>
        <a:p>
          <a:r>
            <a:rPr lang="en-US" sz="1800" dirty="0" smtClean="0"/>
            <a:t>Electro-magnetic</a:t>
          </a:r>
          <a:endParaRPr lang="en-US" sz="1800" dirty="0"/>
        </a:p>
      </dgm:t>
    </dgm:pt>
    <dgm:pt modelId="{74156AFD-905D-4BB9-A5E5-779D53084E8B}" type="parTrans" cxnId="{FC003348-E94C-428D-8350-F3C9696B23DB}">
      <dgm:prSet/>
      <dgm:spPr/>
      <dgm:t>
        <a:bodyPr/>
        <a:lstStyle/>
        <a:p>
          <a:endParaRPr lang="en-US" dirty="0"/>
        </a:p>
      </dgm:t>
    </dgm:pt>
    <dgm:pt modelId="{E806D382-CDCA-4906-9E7C-F852FE82E08B}" type="sibTrans" cxnId="{FC003348-E94C-428D-8350-F3C9696B23DB}">
      <dgm:prSet/>
      <dgm:spPr/>
      <dgm:t>
        <a:bodyPr/>
        <a:lstStyle/>
        <a:p>
          <a:endParaRPr lang="en-US"/>
        </a:p>
      </dgm:t>
    </dgm:pt>
    <dgm:pt modelId="{F6D9C0DD-9055-4AC8-927E-7E55D2E09C78}">
      <dgm:prSet phldrT="[Text]" custT="1"/>
      <dgm:spPr/>
      <dgm:t>
        <a:bodyPr/>
        <a:lstStyle/>
        <a:p>
          <a:r>
            <a:rPr lang="en-US" sz="1800" dirty="0" smtClean="0"/>
            <a:t>Nuclear </a:t>
          </a:r>
          <a:endParaRPr lang="en-US" sz="1800" dirty="0"/>
        </a:p>
      </dgm:t>
    </dgm:pt>
    <dgm:pt modelId="{ED73CD24-5472-4872-BF66-A4CD3F98DB33}" type="parTrans" cxnId="{8317350A-C384-484F-BD1B-1B30092168DF}">
      <dgm:prSet/>
      <dgm:spPr/>
      <dgm:t>
        <a:bodyPr/>
        <a:lstStyle/>
        <a:p>
          <a:endParaRPr lang="en-US" dirty="0"/>
        </a:p>
      </dgm:t>
    </dgm:pt>
    <dgm:pt modelId="{1D8CB561-5D04-4A39-9B36-9EEB7DEEB29F}" type="sibTrans" cxnId="{8317350A-C384-484F-BD1B-1B30092168DF}">
      <dgm:prSet/>
      <dgm:spPr/>
      <dgm:t>
        <a:bodyPr/>
        <a:lstStyle/>
        <a:p>
          <a:endParaRPr lang="en-US"/>
        </a:p>
      </dgm:t>
    </dgm:pt>
    <dgm:pt modelId="{82498510-8328-48E4-A973-FC98694CABB4}" type="pres">
      <dgm:prSet presAssocID="{13FC3CAB-1D9D-4A32-89F7-F5CA020E1EB9}" presName="mainComposite" presStyleCnt="0">
        <dgm:presLayoutVars>
          <dgm:chPref val="1"/>
          <dgm:dir/>
          <dgm:animOne val="branch"/>
          <dgm:animLvl val="lvl"/>
          <dgm:resizeHandles val="exact"/>
        </dgm:presLayoutVars>
      </dgm:prSet>
      <dgm:spPr/>
      <dgm:t>
        <a:bodyPr/>
        <a:lstStyle/>
        <a:p>
          <a:endParaRPr lang="en-IN"/>
        </a:p>
      </dgm:t>
    </dgm:pt>
    <dgm:pt modelId="{CE46A1D4-9C6D-4DFC-AA9F-5A241D069A8F}" type="pres">
      <dgm:prSet presAssocID="{13FC3CAB-1D9D-4A32-89F7-F5CA020E1EB9}" presName="hierFlow" presStyleCnt="0"/>
      <dgm:spPr/>
    </dgm:pt>
    <dgm:pt modelId="{23408433-2D21-4512-80D4-CBECBEEA6199}" type="pres">
      <dgm:prSet presAssocID="{13FC3CAB-1D9D-4A32-89F7-F5CA020E1EB9}" presName="hierChild1" presStyleCnt="0">
        <dgm:presLayoutVars>
          <dgm:chPref val="1"/>
          <dgm:animOne val="branch"/>
          <dgm:animLvl val="lvl"/>
        </dgm:presLayoutVars>
      </dgm:prSet>
      <dgm:spPr/>
    </dgm:pt>
    <dgm:pt modelId="{541790E0-2742-4A0B-9697-F6682FC675D9}" type="pres">
      <dgm:prSet presAssocID="{EF7CC1E9-9127-4C5D-9CB7-56094B7BAE83}" presName="Name14" presStyleCnt="0"/>
      <dgm:spPr/>
    </dgm:pt>
    <dgm:pt modelId="{C81E3574-1FDF-4FC3-821C-88F6954E1DD0}" type="pres">
      <dgm:prSet presAssocID="{EF7CC1E9-9127-4C5D-9CB7-56094B7BAE83}" presName="level1Shape" presStyleLbl="node0" presStyleIdx="0" presStyleCnt="1">
        <dgm:presLayoutVars>
          <dgm:chPref val="3"/>
        </dgm:presLayoutVars>
      </dgm:prSet>
      <dgm:spPr/>
      <dgm:t>
        <a:bodyPr/>
        <a:lstStyle/>
        <a:p>
          <a:endParaRPr lang="en-IN"/>
        </a:p>
      </dgm:t>
    </dgm:pt>
    <dgm:pt modelId="{7F979A15-1216-4D1B-928C-710CC183697E}" type="pres">
      <dgm:prSet presAssocID="{EF7CC1E9-9127-4C5D-9CB7-56094B7BAE83}" presName="hierChild2" presStyleCnt="0"/>
      <dgm:spPr/>
    </dgm:pt>
    <dgm:pt modelId="{E6C0D67D-17FE-45FF-9E0D-07C005063576}" type="pres">
      <dgm:prSet presAssocID="{ED73CD24-5472-4872-BF66-A4CD3F98DB33}" presName="Name19" presStyleLbl="parChTrans1D2" presStyleIdx="0" presStyleCnt="3"/>
      <dgm:spPr/>
      <dgm:t>
        <a:bodyPr/>
        <a:lstStyle/>
        <a:p>
          <a:endParaRPr lang="en-IN"/>
        </a:p>
      </dgm:t>
    </dgm:pt>
    <dgm:pt modelId="{FB4DF1AD-95E3-4771-8CF3-3A06B500C88C}" type="pres">
      <dgm:prSet presAssocID="{F6D9C0DD-9055-4AC8-927E-7E55D2E09C78}" presName="Name21" presStyleCnt="0"/>
      <dgm:spPr/>
    </dgm:pt>
    <dgm:pt modelId="{103970D8-9A2A-403F-8A88-2ACC240B54DC}" type="pres">
      <dgm:prSet presAssocID="{F6D9C0DD-9055-4AC8-927E-7E55D2E09C78}" presName="level2Shape" presStyleLbl="node2" presStyleIdx="0" presStyleCnt="3"/>
      <dgm:spPr/>
      <dgm:t>
        <a:bodyPr/>
        <a:lstStyle/>
        <a:p>
          <a:endParaRPr lang="en-IN"/>
        </a:p>
      </dgm:t>
    </dgm:pt>
    <dgm:pt modelId="{79C217F6-4C11-47B4-9BC7-1FCC94EE47C1}" type="pres">
      <dgm:prSet presAssocID="{F6D9C0DD-9055-4AC8-927E-7E55D2E09C78}" presName="hierChild3" presStyleCnt="0"/>
      <dgm:spPr/>
    </dgm:pt>
    <dgm:pt modelId="{3C342B3D-6C7B-4757-906F-66F60F065C90}" type="pres">
      <dgm:prSet presAssocID="{9C16DE86-E854-4A46-B496-FBCDE58B5F66}" presName="Name19" presStyleLbl="parChTrans1D2" presStyleIdx="1" presStyleCnt="3"/>
      <dgm:spPr/>
      <dgm:t>
        <a:bodyPr/>
        <a:lstStyle/>
        <a:p>
          <a:endParaRPr lang="en-IN"/>
        </a:p>
      </dgm:t>
    </dgm:pt>
    <dgm:pt modelId="{630C619B-E5E4-468B-BA18-4F71EB940E76}" type="pres">
      <dgm:prSet presAssocID="{25D1D4DF-6DF9-448E-8E33-E0AB0E21A863}" presName="Name21" presStyleCnt="0"/>
      <dgm:spPr/>
    </dgm:pt>
    <dgm:pt modelId="{DDFDFE7D-E315-4DD1-8C5B-B19301B7E9CA}" type="pres">
      <dgm:prSet presAssocID="{25D1D4DF-6DF9-448E-8E33-E0AB0E21A863}" presName="level2Shape" presStyleLbl="node2" presStyleIdx="1" presStyleCnt="3"/>
      <dgm:spPr/>
      <dgm:t>
        <a:bodyPr/>
        <a:lstStyle/>
        <a:p>
          <a:endParaRPr lang="en-IN"/>
        </a:p>
      </dgm:t>
    </dgm:pt>
    <dgm:pt modelId="{84C9DC0F-D392-4A3A-B84B-F61F65A1FBAB}" type="pres">
      <dgm:prSet presAssocID="{25D1D4DF-6DF9-448E-8E33-E0AB0E21A863}" presName="hierChild3" presStyleCnt="0"/>
      <dgm:spPr/>
    </dgm:pt>
    <dgm:pt modelId="{01620D79-CF46-4EAF-89CD-CFC4EAA04672}" type="pres">
      <dgm:prSet presAssocID="{4AAC6CC3-867B-474A-A4D0-0669D3077D9C}" presName="Name19" presStyleLbl="parChTrans1D3" presStyleIdx="0" presStyleCnt="3"/>
      <dgm:spPr/>
      <dgm:t>
        <a:bodyPr/>
        <a:lstStyle/>
        <a:p>
          <a:endParaRPr lang="en-IN"/>
        </a:p>
      </dgm:t>
    </dgm:pt>
    <dgm:pt modelId="{EF5F261C-C91A-48DA-8DA9-7193D796E9BF}" type="pres">
      <dgm:prSet presAssocID="{8B7ADD4B-03D3-41D0-95A6-A497C72DFB22}" presName="Name21" presStyleCnt="0"/>
      <dgm:spPr/>
    </dgm:pt>
    <dgm:pt modelId="{D205B203-E456-4548-850D-3CE58F9BE2EF}" type="pres">
      <dgm:prSet presAssocID="{8B7ADD4B-03D3-41D0-95A6-A497C72DFB22}" presName="level2Shape" presStyleLbl="node3" presStyleIdx="0" presStyleCnt="3"/>
      <dgm:spPr/>
      <dgm:t>
        <a:bodyPr/>
        <a:lstStyle/>
        <a:p>
          <a:endParaRPr lang="en-IN"/>
        </a:p>
      </dgm:t>
    </dgm:pt>
    <dgm:pt modelId="{A3F89C53-0B0D-461D-9835-1AD74E4636C8}" type="pres">
      <dgm:prSet presAssocID="{8B7ADD4B-03D3-41D0-95A6-A497C72DFB22}" presName="hierChild3" presStyleCnt="0"/>
      <dgm:spPr/>
    </dgm:pt>
    <dgm:pt modelId="{D1B000D5-70E0-4BEC-9CD0-E034683D617A}" type="pres">
      <dgm:prSet presAssocID="{9400F2D6-5416-446D-A792-79DB5876E06F}" presName="Name19" presStyleLbl="parChTrans1D3" presStyleIdx="1" presStyleCnt="3"/>
      <dgm:spPr/>
      <dgm:t>
        <a:bodyPr/>
        <a:lstStyle/>
        <a:p>
          <a:endParaRPr lang="en-IN"/>
        </a:p>
      </dgm:t>
    </dgm:pt>
    <dgm:pt modelId="{02600563-5AF2-45DA-9920-04F1AB2F55F9}" type="pres">
      <dgm:prSet presAssocID="{318D751F-06F4-4B11-916C-2D7452FD5B69}" presName="Name21" presStyleCnt="0"/>
      <dgm:spPr/>
    </dgm:pt>
    <dgm:pt modelId="{8781807F-E50E-4F85-9EDC-632B28AE0456}" type="pres">
      <dgm:prSet presAssocID="{318D751F-06F4-4B11-916C-2D7452FD5B69}" presName="level2Shape" presStyleLbl="node3" presStyleIdx="1" presStyleCnt="3"/>
      <dgm:spPr/>
      <dgm:t>
        <a:bodyPr/>
        <a:lstStyle/>
        <a:p>
          <a:endParaRPr lang="en-IN"/>
        </a:p>
      </dgm:t>
    </dgm:pt>
    <dgm:pt modelId="{2ED20E18-A917-4770-B402-5D2491D335A5}" type="pres">
      <dgm:prSet presAssocID="{318D751F-06F4-4B11-916C-2D7452FD5B69}" presName="hierChild3" presStyleCnt="0"/>
      <dgm:spPr/>
    </dgm:pt>
    <dgm:pt modelId="{FDF2CC3E-2E5E-46CF-A668-986AEE25094E}" type="pres">
      <dgm:prSet presAssocID="{74156AFD-905D-4BB9-A5E5-779D53084E8B}" presName="Name19" presStyleLbl="parChTrans1D3" presStyleIdx="2" presStyleCnt="3"/>
      <dgm:spPr/>
      <dgm:t>
        <a:bodyPr/>
        <a:lstStyle/>
        <a:p>
          <a:endParaRPr lang="en-IN"/>
        </a:p>
      </dgm:t>
    </dgm:pt>
    <dgm:pt modelId="{0D6CE76C-8511-49AB-9028-C38F8D0ED627}" type="pres">
      <dgm:prSet presAssocID="{E808B1D0-8B95-40D5-AE20-DDD9EF9B4088}" presName="Name21" presStyleCnt="0"/>
      <dgm:spPr/>
    </dgm:pt>
    <dgm:pt modelId="{71FF4082-3F1C-45CD-8B83-EBB2547CCB70}" type="pres">
      <dgm:prSet presAssocID="{E808B1D0-8B95-40D5-AE20-DDD9EF9B4088}" presName="level2Shape" presStyleLbl="node3" presStyleIdx="2" presStyleCnt="3"/>
      <dgm:spPr/>
      <dgm:t>
        <a:bodyPr/>
        <a:lstStyle/>
        <a:p>
          <a:endParaRPr lang="en-IN"/>
        </a:p>
      </dgm:t>
    </dgm:pt>
    <dgm:pt modelId="{24DFB4D7-FE43-4272-8377-5AA0D1E90DD9}" type="pres">
      <dgm:prSet presAssocID="{E808B1D0-8B95-40D5-AE20-DDD9EF9B4088}" presName="hierChild3" presStyleCnt="0"/>
      <dgm:spPr/>
    </dgm:pt>
    <dgm:pt modelId="{21FF14A3-925A-4C94-BF63-73553F604DE0}" type="pres">
      <dgm:prSet presAssocID="{CAFF3281-722F-4F8C-95A5-B4982529539F}" presName="Name19" presStyleLbl="parChTrans1D2" presStyleIdx="2" presStyleCnt="3"/>
      <dgm:spPr/>
      <dgm:t>
        <a:bodyPr/>
        <a:lstStyle/>
        <a:p>
          <a:endParaRPr lang="en-IN"/>
        </a:p>
      </dgm:t>
    </dgm:pt>
    <dgm:pt modelId="{33214152-252B-4082-A50E-A02B55A9F046}" type="pres">
      <dgm:prSet presAssocID="{86F98009-2813-4CA9-8B75-F0EE43EC2247}" presName="Name21" presStyleCnt="0"/>
      <dgm:spPr/>
    </dgm:pt>
    <dgm:pt modelId="{32A8B916-7EFF-4B66-9EEF-71DD1CAF4DCB}" type="pres">
      <dgm:prSet presAssocID="{86F98009-2813-4CA9-8B75-F0EE43EC2247}" presName="level2Shape" presStyleLbl="node2" presStyleIdx="2" presStyleCnt="3"/>
      <dgm:spPr/>
      <dgm:t>
        <a:bodyPr/>
        <a:lstStyle/>
        <a:p>
          <a:endParaRPr lang="en-IN"/>
        </a:p>
      </dgm:t>
    </dgm:pt>
    <dgm:pt modelId="{F6214B52-EC8A-42B7-85B7-E9BF39069E46}" type="pres">
      <dgm:prSet presAssocID="{86F98009-2813-4CA9-8B75-F0EE43EC2247}" presName="hierChild3" presStyleCnt="0"/>
      <dgm:spPr/>
    </dgm:pt>
    <dgm:pt modelId="{BE569F17-5D59-4C10-8533-2C0099E309A1}" type="pres">
      <dgm:prSet presAssocID="{13FC3CAB-1D9D-4A32-89F7-F5CA020E1EB9}" presName="bgShapesFlow" presStyleCnt="0"/>
      <dgm:spPr/>
    </dgm:pt>
  </dgm:ptLst>
  <dgm:cxnLst>
    <dgm:cxn modelId="{FC003348-E94C-428D-8350-F3C9696B23DB}" srcId="{25D1D4DF-6DF9-448E-8E33-E0AB0E21A863}" destId="{E808B1D0-8B95-40D5-AE20-DDD9EF9B4088}" srcOrd="2" destOrd="0" parTransId="{74156AFD-905D-4BB9-A5E5-779D53084E8B}" sibTransId="{E806D382-CDCA-4906-9E7C-F852FE82E08B}"/>
    <dgm:cxn modelId="{27DB85B6-F439-420D-83A3-6312922E84EA}" type="presOf" srcId="{25D1D4DF-6DF9-448E-8E33-E0AB0E21A863}" destId="{DDFDFE7D-E315-4DD1-8C5B-B19301B7E9CA}" srcOrd="0" destOrd="0" presId="urn:microsoft.com/office/officeart/2005/8/layout/hierarchy6"/>
    <dgm:cxn modelId="{02F59C39-0565-4E18-A5BA-84C2635F311D}" srcId="{25D1D4DF-6DF9-448E-8E33-E0AB0E21A863}" destId="{318D751F-06F4-4B11-916C-2D7452FD5B69}" srcOrd="1" destOrd="0" parTransId="{9400F2D6-5416-446D-A792-79DB5876E06F}" sibTransId="{3A5D6F0C-725C-4F39-A46F-53467EA7C2C4}"/>
    <dgm:cxn modelId="{2A4FD0BB-B262-4C6C-AF4E-7128E83BD73F}" srcId="{EF7CC1E9-9127-4C5D-9CB7-56094B7BAE83}" destId="{86F98009-2813-4CA9-8B75-F0EE43EC2247}" srcOrd="2" destOrd="0" parTransId="{CAFF3281-722F-4F8C-95A5-B4982529539F}" sibTransId="{03D3E747-08A3-40E6-B4C5-A0C1D79BCF66}"/>
    <dgm:cxn modelId="{1416BEA3-E362-407A-A3A8-99CB2169B174}" type="presOf" srcId="{4AAC6CC3-867B-474A-A4D0-0669D3077D9C}" destId="{01620D79-CF46-4EAF-89CD-CFC4EAA04672}" srcOrd="0" destOrd="0" presId="urn:microsoft.com/office/officeart/2005/8/layout/hierarchy6"/>
    <dgm:cxn modelId="{F481840A-C448-4491-A649-F5F5CE28172F}" type="presOf" srcId="{318D751F-06F4-4B11-916C-2D7452FD5B69}" destId="{8781807F-E50E-4F85-9EDC-632B28AE0456}" srcOrd="0" destOrd="0" presId="urn:microsoft.com/office/officeart/2005/8/layout/hierarchy6"/>
    <dgm:cxn modelId="{F191187D-CFDC-4F3C-B9F5-04CD08CA7BA8}" srcId="{13FC3CAB-1D9D-4A32-89F7-F5CA020E1EB9}" destId="{EF7CC1E9-9127-4C5D-9CB7-56094B7BAE83}" srcOrd="0" destOrd="0" parTransId="{C40C41D4-F359-4D66-899A-C0CE06E598B5}" sibTransId="{141B647F-8AE1-4E53-AD9D-71EC4F8DD7F3}"/>
    <dgm:cxn modelId="{448004A6-FCDE-42A0-978C-0C9DE0CD26B8}" type="presOf" srcId="{E808B1D0-8B95-40D5-AE20-DDD9EF9B4088}" destId="{71FF4082-3F1C-45CD-8B83-EBB2547CCB70}" srcOrd="0" destOrd="0" presId="urn:microsoft.com/office/officeart/2005/8/layout/hierarchy6"/>
    <dgm:cxn modelId="{5520A6DB-AA27-4521-842E-71853770D512}" type="presOf" srcId="{9400F2D6-5416-446D-A792-79DB5876E06F}" destId="{D1B000D5-70E0-4BEC-9CD0-E034683D617A}" srcOrd="0" destOrd="0" presId="urn:microsoft.com/office/officeart/2005/8/layout/hierarchy6"/>
    <dgm:cxn modelId="{0CBDB4E9-D0AF-4AE2-8759-E7CEF98126EC}" srcId="{25D1D4DF-6DF9-448E-8E33-E0AB0E21A863}" destId="{8B7ADD4B-03D3-41D0-95A6-A497C72DFB22}" srcOrd="0" destOrd="0" parTransId="{4AAC6CC3-867B-474A-A4D0-0669D3077D9C}" sibTransId="{440513D6-874C-4FD4-8378-3EB8E6E2C293}"/>
    <dgm:cxn modelId="{A821B866-B955-4CC9-B0F3-8A1533FC6E28}" type="presOf" srcId="{8B7ADD4B-03D3-41D0-95A6-A497C72DFB22}" destId="{D205B203-E456-4548-850D-3CE58F9BE2EF}" srcOrd="0" destOrd="0" presId="urn:microsoft.com/office/officeart/2005/8/layout/hierarchy6"/>
    <dgm:cxn modelId="{A129D482-C555-4DAE-ABF7-2385FC98636D}" type="presOf" srcId="{ED73CD24-5472-4872-BF66-A4CD3F98DB33}" destId="{E6C0D67D-17FE-45FF-9E0D-07C005063576}" srcOrd="0" destOrd="0" presId="urn:microsoft.com/office/officeart/2005/8/layout/hierarchy6"/>
    <dgm:cxn modelId="{2B3B5FA8-8422-4D32-AD30-E7D901DAA56A}" type="presOf" srcId="{9C16DE86-E854-4A46-B496-FBCDE58B5F66}" destId="{3C342B3D-6C7B-4757-906F-66F60F065C90}" srcOrd="0" destOrd="0" presId="urn:microsoft.com/office/officeart/2005/8/layout/hierarchy6"/>
    <dgm:cxn modelId="{EFBAD4B8-FC5B-4078-8767-7C749DF4A737}" type="presOf" srcId="{CAFF3281-722F-4F8C-95A5-B4982529539F}" destId="{21FF14A3-925A-4C94-BF63-73553F604DE0}" srcOrd="0" destOrd="0" presId="urn:microsoft.com/office/officeart/2005/8/layout/hierarchy6"/>
    <dgm:cxn modelId="{8317350A-C384-484F-BD1B-1B30092168DF}" srcId="{EF7CC1E9-9127-4C5D-9CB7-56094B7BAE83}" destId="{F6D9C0DD-9055-4AC8-927E-7E55D2E09C78}" srcOrd="0" destOrd="0" parTransId="{ED73CD24-5472-4872-BF66-A4CD3F98DB33}" sibTransId="{1D8CB561-5D04-4A39-9B36-9EEB7DEEB29F}"/>
    <dgm:cxn modelId="{A84447F0-2814-46D7-B73A-05E6A479B3FD}" type="presOf" srcId="{F6D9C0DD-9055-4AC8-927E-7E55D2E09C78}" destId="{103970D8-9A2A-403F-8A88-2ACC240B54DC}" srcOrd="0" destOrd="0" presId="urn:microsoft.com/office/officeart/2005/8/layout/hierarchy6"/>
    <dgm:cxn modelId="{593E9195-AD61-4308-8DE7-6B4CC41C28CE}" srcId="{EF7CC1E9-9127-4C5D-9CB7-56094B7BAE83}" destId="{25D1D4DF-6DF9-448E-8E33-E0AB0E21A863}" srcOrd="1" destOrd="0" parTransId="{9C16DE86-E854-4A46-B496-FBCDE58B5F66}" sibTransId="{F63E0064-EF2A-4410-BD54-1EA1994C1260}"/>
    <dgm:cxn modelId="{1BE3C8ED-455B-4117-875A-2D7502825F90}" type="presOf" srcId="{EF7CC1E9-9127-4C5D-9CB7-56094B7BAE83}" destId="{C81E3574-1FDF-4FC3-821C-88F6954E1DD0}" srcOrd="0" destOrd="0" presId="urn:microsoft.com/office/officeart/2005/8/layout/hierarchy6"/>
    <dgm:cxn modelId="{051CD831-82F8-47C8-B7D4-64AA298D51AA}" type="presOf" srcId="{13FC3CAB-1D9D-4A32-89F7-F5CA020E1EB9}" destId="{82498510-8328-48E4-A973-FC98694CABB4}" srcOrd="0" destOrd="0" presId="urn:microsoft.com/office/officeart/2005/8/layout/hierarchy6"/>
    <dgm:cxn modelId="{3BEA270B-241F-4D5A-B669-5CB22D5CD9D9}" type="presOf" srcId="{74156AFD-905D-4BB9-A5E5-779D53084E8B}" destId="{FDF2CC3E-2E5E-46CF-A668-986AEE25094E}" srcOrd="0" destOrd="0" presId="urn:microsoft.com/office/officeart/2005/8/layout/hierarchy6"/>
    <dgm:cxn modelId="{D7D558CD-F915-46CD-80FF-24C15DB971F8}" type="presOf" srcId="{86F98009-2813-4CA9-8B75-F0EE43EC2247}" destId="{32A8B916-7EFF-4B66-9EEF-71DD1CAF4DCB}" srcOrd="0" destOrd="0" presId="urn:microsoft.com/office/officeart/2005/8/layout/hierarchy6"/>
    <dgm:cxn modelId="{9611E88E-E1D2-4A5A-B786-65EFA944F164}" type="presParOf" srcId="{82498510-8328-48E4-A973-FC98694CABB4}" destId="{CE46A1D4-9C6D-4DFC-AA9F-5A241D069A8F}" srcOrd="0" destOrd="0" presId="urn:microsoft.com/office/officeart/2005/8/layout/hierarchy6"/>
    <dgm:cxn modelId="{436FC018-1F17-45F9-B456-0EC2DDEA07C3}" type="presParOf" srcId="{CE46A1D4-9C6D-4DFC-AA9F-5A241D069A8F}" destId="{23408433-2D21-4512-80D4-CBECBEEA6199}" srcOrd="0" destOrd="0" presId="urn:microsoft.com/office/officeart/2005/8/layout/hierarchy6"/>
    <dgm:cxn modelId="{09EA925F-BDEE-493A-88AE-AC559B6E0D8E}" type="presParOf" srcId="{23408433-2D21-4512-80D4-CBECBEEA6199}" destId="{541790E0-2742-4A0B-9697-F6682FC675D9}" srcOrd="0" destOrd="0" presId="urn:microsoft.com/office/officeart/2005/8/layout/hierarchy6"/>
    <dgm:cxn modelId="{5979B5CB-1A75-4415-AA59-489936E8979D}" type="presParOf" srcId="{541790E0-2742-4A0B-9697-F6682FC675D9}" destId="{C81E3574-1FDF-4FC3-821C-88F6954E1DD0}" srcOrd="0" destOrd="0" presId="urn:microsoft.com/office/officeart/2005/8/layout/hierarchy6"/>
    <dgm:cxn modelId="{D229AA72-C425-4EC0-AAAC-36C0A92624E4}" type="presParOf" srcId="{541790E0-2742-4A0B-9697-F6682FC675D9}" destId="{7F979A15-1216-4D1B-928C-710CC183697E}" srcOrd="1" destOrd="0" presId="urn:microsoft.com/office/officeart/2005/8/layout/hierarchy6"/>
    <dgm:cxn modelId="{DCC0F3AD-26E6-48BE-9F26-FC8A470D6716}" type="presParOf" srcId="{7F979A15-1216-4D1B-928C-710CC183697E}" destId="{E6C0D67D-17FE-45FF-9E0D-07C005063576}" srcOrd="0" destOrd="0" presId="urn:microsoft.com/office/officeart/2005/8/layout/hierarchy6"/>
    <dgm:cxn modelId="{2EC69400-EC7A-42AB-AFD2-9482C9DDBF00}" type="presParOf" srcId="{7F979A15-1216-4D1B-928C-710CC183697E}" destId="{FB4DF1AD-95E3-4771-8CF3-3A06B500C88C}" srcOrd="1" destOrd="0" presId="urn:microsoft.com/office/officeart/2005/8/layout/hierarchy6"/>
    <dgm:cxn modelId="{5F64E200-E833-4CC6-893D-C6F93276ABEC}" type="presParOf" srcId="{FB4DF1AD-95E3-4771-8CF3-3A06B500C88C}" destId="{103970D8-9A2A-403F-8A88-2ACC240B54DC}" srcOrd="0" destOrd="0" presId="urn:microsoft.com/office/officeart/2005/8/layout/hierarchy6"/>
    <dgm:cxn modelId="{919B5421-19D3-40A9-B91B-644AB60D0CF2}" type="presParOf" srcId="{FB4DF1AD-95E3-4771-8CF3-3A06B500C88C}" destId="{79C217F6-4C11-47B4-9BC7-1FCC94EE47C1}" srcOrd="1" destOrd="0" presId="urn:microsoft.com/office/officeart/2005/8/layout/hierarchy6"/>
    <dgm:cxn modelId="{C146CE6B-CFAD-4C7B-A4D3-0CA30BC70335}" type="presParOf" srcId="{7F979A15-1216-4D1B-928C-710CC183697E}" destId="{3C342B3D-6C7B-4757-906F-66F60F065C90}" srcOrd="2" destOrd="0" presId="urn:microsoft.com/office/officeart/2005/8/layout/hierarchy6"/>
    <dgm:cxn modelId="{448C4468-89F1-4A03-8A70-2617770EB67F}" type="presParOf" srcId="{7F979A15-1216-4D1B-928C-710CC183697E}" destId="{630C619B-E5E4-468B-BA18-4F71EB940E76}" srcOrd="3" destOrd="0" presId="urn:microsoft.com/office/officeart/2005/8/layout/hierarchy6"/>
    <dgm:cxn modelId="{3342B2C6-2740-4AD4-BE03-1520D7FDBFA3}" type="presParOf" srcId="{630C619B-E5E4-468B-BA18-4F71EB940E76}" destId="{DDFDFE7D-E315-4DD1-8C5B-B19301B7E9CA}" srcOrd="0" destOrd="0" presId="urn:microsoft.com/office/officeart/2005/8/layout/hierarchy6"/>
    <dgm:cxn modelId="{F5A2F666-9F0E-4F09-A449-6115D70324BA}" type="presParOf" srcId="{630C619B-E5E4-468B-BA18-4F71EB940E76}" destId="{84C9DC0F-D392-4A3A-B84B-F61F65A1FBAB}" srcOrd="1" destOrd="0" presId="urn:microsoft.com/office/officeart/2005/8/layout/hierarchy6"/>
    <dgm:cxn modelId="{990EF948-7B2C-4EDA-8BE7-179B83389663}" type="presParOf" srcId="{84C9DC0F-D392-4A3A-B84B-F61F65A1FBAB}" destId="{01620D79-CF46-4EAF-89CD-CFC4EAA04672}" srcOrd="0" destOrd="0" presId="urn:microsoft.com/office/officeart/2005/8/layout/hierarchy6"/>
    <dgm:cxn modelId="{272A8546-8A82-4FE0-8F02-B1851BA55361}" type="presParOf" srcId="{84C9DC0F-D392-4A3A-B84B-F61F65A1FBAB}" destId="{EF5F261C-C91A-48DA-8DA9-7193D796E9BF}" srcOrd="1" destOrd="0" presId="urn:microsoft.com/office/officeart/2005/8/layout/hierarchy6"/>
    <dgm:cxn modelId="{6BD70012-3DDC-4183-AEA3-A17FB5857588}" type="presParOf" srcId="{EF5F261C-C91A-48DA-8DA9-7193D796E9BF}" destId="{D205B203-E456-4548-850D-3CE58F9BE2EF}" srcOrd="0" destOrd="0" presId="urn:microsoft.com/office/officeart/2005/8/layout/hierarchy6"/>
    <dgm:cxn modelId="{B33198B6-ECDF-44DA-B777-7F27F126672F}" type="presParOf" srcId="{EF5F261C-C91A-48DA-8DA9-7193D796E9BF}" destId="{A3F89C53-0B0D-461D-9835-1AD74E4636C8}" srcOrd="1" destOrd="0" presId="urn:microsoft.com/office/officeart/2005/8/layout/hierarchy6"/>
    <dgm:cxn modelId="{27EFDC34-AADB-4A0F-84A7-ECA4DBAFCA02}" type="presParOf" srcId="{84C9DC0F-D392-4A3A-B84B-F61F65A1FBAB}" destId="{D1B000D5-70E0-4BEC-9CD0-E034683D617A}" srcOrd="2" destOrd="0" presId="urn:microsoft.com/office/officeart/2005/8/layout/hierarchy6"/>
    <dgm:cxn modelId="{EA73E8E4-AFB2-479E-A0DB-D06A1321B7D1}" type="presParOf" srcId="{84C9DC0F-D392-4A3A-B84B-F61F65A1FBAB}" destId="{02600563-5AF2-45DA-9920-04F1AB2F55F9}" srcOrd="3" destOrd="0" presId="urn:microsoft.com/office/officeart/2005/8/layout/hierarchy6"/>
    <dgm:cxn modelId="{13A64DAE-6983-47DD-94B6-596B508D6A71}" type="presParOf" srcId="{02600563-5AF2-45DA-9920-04F1AB2F55F9}" destId="{8781807F-E50E-4F85-9EDC-632B28AE0456}" srcOrd="0" destOrd="0" presId="urn:microsoft.com/office/officeart/2005/8/layout/hierarchy6"/>
    <dgm:cxn modelId="{19D619F4-2D7E-4411-9B23-6972EFAB8E18}" type="presParOf" srcId="{02600563-5AF2-45DA-9920-04F1AB2F55F9}" destId="{2ED20E18-A917-4770-B402-5D2491D335A5}" srcOrd="1" destOrd="0" presId="urn:microsoft.com/office/officeart/2005/8/layout/hierarchy6"/>
    <dgm:cxn modelId="{8B66439D-7F2C-4D1A-A690-2C752CFA3DB0}" type="presParOf" srcId="{84C9DC0F-D392-4A3A-B84B-F61F65A1FBAB}" destId="{FDF2CC3E-2E5E-46CF-A668-986AEE25094E}" srcOrd="4" destOrd="0" presId="urn:microsoft.com/office/officeart/2005/8/layout/hierarchy6"/>
    <dgm:cxn modelId="{8BB33F20-08E4-43FB-A7A8-D4D3D2A91CE7}" type="presParOf" srcId="{84C9DC0F-D392-4A3A-B84B-F61F65A1FBAB}" destId="{0D6CE76C-8511-49AB-9028-C38F8D0ED627}" srcOrd="5" destOrd="0" presId="urn:microsoft.com/office/officeart/2005/8/layout/hierarchy6"/>
    <dgm:cxn modelId="{3AADC34B-7BBC-4A23-9184-BF05BDC13E0E}" type="presParOf" srcId="{0D6CE76C-8511-49AB-9028-C38F8D0ED627}" destId="{71FF4082-3F1C-45CD-8B83-EBB2547CCB70}" srcOrd="0" destOrd="0" presId="urn:microsoft.com/office/officeart/2005/8/layout/hierarchy6"/>
    <dgm:cxn modelId="{4BC7233B-E9C5-4E51-8CDE-9E4A33A59908}" type="presParOf" srcId="{0D6CE76C-8511-49AB-9028-C38F8D0ED627}" destId="{24DFB4D7-FE43-4272-8377-5AA0D1E90DD9}" srcOrd="1" destOrd="0" presId="urn:microsoft.com/office/officeart/2005/8/layout/hierarchy6"/>
    <dgm:cxn modelId="{9CF99476-CB9B-478A-BBEA-3FDB05F53AE0}" type="presParOf" srcId="{7F979A15-1216-4D1B-928C-710CC183697E}" destId="{21FF14A3-925A-4C94-BF63-73553F604DE0}" srcOrd="4" destOrd="0" presId="urn:microsoft.com/office/officeart/2005/8/layout/hierarchy6"/>
    <dgm:cxn modelId="{D6FDB1DD-338F-4C30-B81F-C21ED7501FA1}" type="presParOf" srcId="{7F979A15-1216-4D1B-928C-710CC183697E}" destId="{33214152-252B-4082-A50E-A02B55A9F046}" srcOrd="5" destOrd="0" presId="urn:microsoft.com/office/officeart/2005/8/layout/hierarchy6"/>
    <dgm:cxn modelId="{72B26C1A-6347-400B-9433-B06C13770350}" type="presParOf" srcId="{33214152-252B-4082-A50E-A02B55A9F046}" destId="{32A8B916-7EFF-4B66-9EEF-71DD1CAF4DCB}" srcOrd="0" destOrd="0" presId="urn:microsoft.com/office/officeart/2005/8/layout/hierarchy6"/>
    <dgm:cxn modelId="{B93A177B-EFB8-4A56-AE10-9235272E6714}" type="presParOf" srcId="{33214152-252B-4082-A50E-A02B55A9F046}" destId="{F6214B52-EC8A-42B7-85B7-E9BF39069E46}" srcOrd="1" destOrd="0" presId="urn:microsoft.com/office/officeart/2005/8/layout/hierarchy6"/>
    <dgm:cxn modelId="{80E43FF2-87A1-479D-B0D8-C70508944F68}" type="presParOf" srcId="{82498510-8328-48E4-A973-FC98694CABB4}" destId="{BE569F17-5D59-4C10-8533-2C0099E309A1}" srcOrd="1" destOrd="0" presId="urn:microsoft.com/office/officeart/2005/8/layout/hierarchy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1E3574-1FDF-4FC3-821C-88F6954E1DD0}">
      <dsp:nvSpPr>
        <dsp:cNvPr id="0" name=""/>
        <dsp:cNvSpPr/>
      </dsp:nvSpPr>
      <dsp:spPr>
        <a:xfrm>
          <a:off x="3526110" y="2172"/>
          <a:ext cx="1863179" cy="124211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Advanced Propulsion System</a:t>
          </a:r>
          <a:endParaRPr lang="en-US" sz="1800" kern="1200" dirty="0"/>
        </a:p>
      </dsp:txBody>
      <dsp:txXfrm>
        <a:off x="3526110" y="2172"/>
        <a:ext cx="1863179" cy="1242119"/>
      </dsp:txXfrm>
    </dsp:sp>
    <dsp:sp modelId="{E6C0D67D-17FE-45FF-9E0D-07C005063576}">
      <dsp:nvSpPr>
        <dsp:cNvPr id="0" name=""/>
        <dsp:cNvSpPr/>
      </dsp:nvSpPr>
      <dsp:spPr>
        <a:xfrm>
          <a:off x="2035566" y="1244292"/>
          <a:ext cx="2422133" cy="496847"/>
        </a:xfrm>
        <a:custGeom>
          <a:avLst/>
          <a:gdLst/>
          <a:ahLst/>
          <a:cxnLst/>
          <a:rect l="0" t="0" r="0" b="0"/>
          <a:pathLst>
            <a:path>
              <a:moveTo>
                <a:pt x="2422133" y="0"/>
              </a:moveTo>
              <a:lnTo>
                <a:pt x="2422133" y="248423"/>
              </a:lnTo>
              <a:lnTo>
                <a:pt x="0" y="248423"/>
              </a:lnTo>
              <a:lnTo>
                <a:pt x="0" y="496847"/>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3970D8-9A2A-403F-8A88-2ACC240B54DC}">
      <dsp:nvSpPr>
        <dsp:cNvPr id="0" name=""/>
        <dsp:cNvSpPr/>
      </dsp:nvSpPr>
      <dsp:spPr>
        <a:xfrm>
          <a:off x="1103977" y="1741140"/>
          <a:ext cx="1863179" cy="124211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Nuclear </a:t>
          </a:r>
          <a:endParaRPr lang="en-US" sz="1800" kern="1200" dirty="0"/>
        </a:p>
      </dsp:txBody>
      <dsp:txXfrm>
        <a:off x="1103977" y="1741140"/>
        <a:ext cx="1863179" cy="1242119"/>
      </dsp:txXfrm>
    </dsp:sp>
    <dsp:sp modelId="{3C342B3D-6C7B-4757-906F-66F60F065C90}">
      <dsp:nvSpPr>
        <dsp:cNvPr id="0" name=""/>
        <dsp:cNvSpPr/>
      </dsp:nvSpPr>
      <dsp:spPr>
        <a:xfrm>
          <a:off x="4411979" y="1244292"/>
          <a:ext cx="91440" cy="496847"/>
        </a:xfrm>
        <a:custGeom>
          <a:avLst/>
          <a:gdLst/>
          <a:ahLst/>
          <a:cxnLst/>
          <a:rect l="0" t="0" r="0" b="0"/>
          <a:pathLst>
            <a:path>
              <a:moveTo>
                <a:pt x="45720" y="0"/>
              </a:moveTo>
              <a:lnTo>
                <a:pt x="45720" y="496847"/>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FDFE7D-E315-4DD1-8C5B-B19301B7E9CA}">
      <dsp:nvSpPr>
        <dsp:cNvPr id="0" name=""/>
        <dsp:cNvSpPr/>
      </dsp:nvSpPr>
      <dsp:spPr>
        <a:xfrm>
          <a:off x="3526110" y="1741140"/>
          <a:ext cx="1863179" cy="124211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Electrical</a:t>
          </a:r>
          <a:endParaRPr lang="en-US" sz="1800" kern="1200" dirty="0"/>
        </a:p>
      </dsp:txBody>
      <dsp:txXfrm>
        <a:off x="3526110" y="1741140"/>
        <a:ext cx="1863179" cy="1242119"/>
      </dsp:txXfrm>
    </dsp:sp>
    <dsp:sp modelId="{01620D79-CF46-4EAF-89CD-CFC4EAA04672}">
      <dsp:nvSpPr>
        <dsp:cNvPr id="0" name=""/>
        <dsp:cNvSpPr/>
      </dsp:nvSpPr>
      <dsp:spPr>
        <a:xfrm>
          <a:off x="2035566" y="2983259"/>
          <a:ext cx="2422133" cy="496847"/>
        </a:xfrm>
        <a:custGeom>
          <a:avLst/>
          <a:gdLst/>
          <a:ahLst/>
          <a:cxnLst/>
          <a:rect l="0" t="0" r="0" b="0"/>
          <a:pathLst>
            <a:path>
              <a:moveTo>
                <a:pt x="2422133" y="0"/>
              </a:moveTo>
              <a:lnTo>
                <a:pt x="2422133" y="248423"/>
              </a:lnTo>
              <a:lnTo>
                <a:pt x="0" y="248423"/>
              </a:lnTo>
              <a:lnTo>
                <a:pt x="0" y="49684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05B203-E456-4548-850D-3CE58F9BE2EF}">
      <dsp:nvSpPr>
        <dsp:cNvPr id="0" name=""/>
        <dsp:cNvSpPr/>
      </dsp:nvSpPr>
      <dsp:spPr>
        <a:xfrm>
          <a:off x="1103977" y="3480107"/>
          <a:ext cx="1863179" cy="124211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Electro-thermal</a:t>
          </a:r>
          <a:endParaRPr lang="en-US" sz="1800" kern="1200" dirty="0"/>
        </a:p>
      </dsp:txBody>
      <dsp:txXfrm>
        <a:off x="1103977" y="3480107"/>
        <a:ext cx="1863179" cy="1242119"/>
      </dsp:txXfrm>
    </dsp:sp>
    <dsp:sp modelId="{D1B000D5-70E0-4BEC-9CD0-E034683D617A}">
      <dsp:nvSpPr>
        <dsp:cNvPr id="0" name=""/>
        <dsp:cNvSpPr/>
      </dsp:nvSpPr>
      <dsp:spPr>
        <a:xfrm>
          <a:off x="4411980" y="2983259"/>
          <a:ext cx="91440" cy="496847"/>
        </a:xfrm>
        <a:custGeom>
          <a:avLst/>
          <a:gdLst/>
          <a:ahLst/>
          <a:cxnLst/>
          <a:rect l="0" t="0" r="0" b="0"/>
          <a:pathLst>
            <a:path>
              <a:moveTo>
                <a:pt x="45720" y="0"/>
              </a:moveTo>
              <a:lnTo>
                <a:pt x="45720" y="49684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1807F-E50E-4F85-9EDC-632B28AE0456}">
      <dsp:nvSpPr>
        <dsp:cNvPr id="0" name=""/>
        <dsp:cNvSpPr/>
      </dsp:nvSpPr>
      <dsp:spPr>
        <a:xfrm>
          <a:off x="3526110" y="3480107"/>
          <a:ext cx="1863179" cy="124211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Electro-static</a:t>
          </a:r>
          <a:endParaRPr lang="en-US" sz="1800" kern="1200" dirty="0"/>
        </a:p>
      </dsp:txBody>
      <dsp:txXfrm>
        <a:off x="3526110" y="3480107"/>
        <a:ext cx="1863179" cy="1242119"/>
      </dsp:txXfrm>
    </dsp:sp>
    <dsp:sp modelId="{FDF2CC3E-2E5E-46CF-A668-986AEE25094E}">
      <dsp:nvSpPr>
        <dsp:cNvPr id="0" name=""/>
        <dsp:cNvSpPr/>
      </dsp:nvSpPr>
      <dsp:spPr>
        <a:xfrm>
          <a:off x="4457700" y="2983259"/>
          <a:ext cx="2422133" cy="496847"/>
        </a:xfrm>
        <a:custGeom>
          <a:avLst/>
          <a:gdLst/>
          <a:ahLst/>
          <a:cxnLst/>
          <a:rect l="0" t="0" r="0" b="0"/>
          <a:pathLst>
            <a:path>
              <a:moveTo>
                <a:pt x="0" y="0"/>
              </a:moveTo>
              <a:lnTo>
                <a:pt x="0" y="248423"/>
              </a:lnTo>
              <a:lnTo>
                <a:pt x="2422133" y="248423"/>
              </a:lnTo>
              <a:lnTo>
                <a:pt x="2422133" y="496847"/>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FF4082-3F1C-45CD-8B83-EBB2547CCB70}">
      <dsp:nvSpPr>
        <dsp:cNvPr id="0" name=""/>
        <dsp:cNvSpPr/>
      </dsp:nvSpPr>
      <dsp:spPr>
        <a:xfrm>
          <a:off x="5948243" y="3480107"/>
          <a:ext cx="1863179" cy="124211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Electro-magnetic</a:t>
          </a:r>
          <a:endParaRPr lang="en-US" sz="1800" kern="1200" dirty="0"/>
        </a:p>
      </dsp:txBody>
      <dsp:txXfrm>
        <a:off x="5948243" y="3480107"/>
        <a:ext cx="1863179" cy="1242119"/>
      </dsp:txXfrm>
    </dsp:sp>
    <dsp:sp modelId="{21FF14A3-925A-4C94-BF63-73553F604DE0}">
      <dsp:nvSpPr>
        <dsp:cNvPr id="0" name=""/>
        <dsp:cNvSpPr/>
      </dsp:nvSpPr>
      <dsp:spPr>
        <a:xfrm>
          <a:off x="4457699" y="1244292"/>
          <a:ext cx="2422133" cy="496847"/>
        </a:xfrm>
        <a:custGeom>
          <a:avLst/>
          <a:gdLst/>
          <a:ahLst/>
          <a:cxnLst/>
          <a:rect l="0" t="0" r="0" b="0"/>
          <a:pathLst>
            <a:path>
              <a:moveTo>
                <a:pt x="0" y="0"/>
              </a:moveTo>
              <a:lnTo>
                <a:pt x="0" y="248423"/>
              </a:lnTo>
              <a:lnTo>
                <a:pt x="2422133" y="248423"/>
              </a:lnTo>
              <a:lnTo>
                <a:pt x="2422133" y="496847"/>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A8B916-7EFF-4B66-9EEF-71DD1CAF4DCB}">
      <dsp:nvSpPr>
        <dsp:cNvPr id="0" name=""/>
        <dsp:cNvSpPr/>
      </dsp:nvSpPr>
      <dsp:spPr>
        <a:xfrm>
          <a:off x="5948243" y="1741140"/>
          <a:ext cx="1863179" cy="124211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Solar</a:t>
          </a:r>
          <a:endParaRPr lang="en-US" sz="1800" kern="1200" dirty="0"/>
        </a:p>
      </dsp:txBody>
      <dsp:txXfrm>
        <a:off x="5948243" y="1741140"/>
        <a:ext cx="1863179" cy="12421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F2FEC6-1ECB-46DD-BEAC-1A23DF08FEC8}" type="datetimeFigureOut">
              <a:rPr lang="en-US" smtClean="0"/>
              <a:pPr/>
              <a:t>4/20/2016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D91CB8-39C9-4060-A6BB-BFD19DFB66E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4388835-AA3F-49A2-9705-881BF052F184}" type="datetime4">
              <a:rPr lang="en-US" smtClean="0"/>
              <a:pPr/>
              <a:t>April 20, 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B6D14C3-057C-41E7-92B8-D1AEFCA14FA7}"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AA473C-9044-4520-9CCE-D34C7809FFC6}" type="datetime4">
              <a:rPr lang="en-US" smtClean="0"/>
              <a:pPr/>
              <a:t>April 20,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6D14C3-057C-41E7-92B8-D1AEFCA14FA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61BD2D-6D62-4149-B155-A29271AE3E52}" type="datetime4">
              <a:rPr lang="en-US" smtClean="0"/>
              <a:pPr/>
              <a:t>April 20,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6D14C3-057C-41E7-92B8-D1AEFCA14FA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8DEE063-6AB7-4D11-9855-790AA0FE6DBC}" type="datetime4">
              <a:rPr lang="en-US" smtClean="0"/>
              <a:pPr/>
              <a:t>April 20,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6D14C3-057C-41E7-92B8-D1AEFCA14FA7}"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3A2335-25B5-429F-902B-10B317BAC880}" type="datetime4">
              <a:rPr lang="en-US" smtClean="0"/>
              <a:pPr/>
              <a:t>April 20, 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1B6D14C3-057C-41E7-92B8-D1AEFCA14FA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10FF701-7A6E-4C46-A9B6-D4FB84CF211D}" type="datetime4">
              <a:rPr lang="en-US" smtClean="0"/>
              <a:pPr/>
              <a:t>April 20,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6D14C3-057C-41E7-92B8-D1AEFCA14FA7}"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A0337D2-1A57-4179-9C98-D4B9F66A6D63}" type="datetime4">
              <a:rPr lang="en-US" smtClean="0"/>
              <a:pPr/>
              <a:t>April 20, 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6D14C3-057C-41E7-92B8-D1AEFCA14FA7}"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DA5BDF-5F7D-4245-9026-4C5FDD0E7D96}" type="datetime4">
              <a:rPr lang="en-US" smtClean="0"/>
              <a:pPr/>
              <a:t>April 20, 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B6D14C3-057C-41E7-92B8-D1AEFCA14FA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A8F23-0F47-4464-8C1D-D6EEC25DC92F}" type="datetime4">
              <a:rPr lang="en-US" smtClean="0"/>
              <a:pPr/>
              <a:t>April 20, 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B6D14C3-057C-41E7-92B8-D1AEFCA14FA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09035A-0321-4C13-B5D2-07BAD656F570}" type="datetime4">
              <a:rPr lang="en-US" smtClean="0"/>
              <a:pPr/>
              <a:t>April 20,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6D14C3-057C-41E7-92B8-D1AEFCA14FA7}"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331CA97-E98B-4058-ABF1-FC5DADB1771D}" type="datetime4">
              <a:rPr lang="en-US" smtClean="0"/>
              <a:pPr/>
              <a:t>April 20, 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1B6D14C3-057C-41E7-92B8-D1AEFCA14FA7}"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D4E7983-8F62-4F63-BCC2-F8D3A7A761BD}" type="datetime4">
              <a:rPr lang="en-US" smtClean="0"/>
              <a:pPr/>
              <a:t>April 20, 2016</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B6D14C3-057C-41E7-92B8-D1AEFCA14FA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hyperlink" Target="http://en.wikipedia.org/wiki/Rocket_engine_nozzle" TargetMode="External"/><Relationship Id="rId3" Type="http://schemas.openxmlformats.org/officeDocument/2006/relationships/hyperlink" Target="http://en.wikipedia.org/wiki/Fission_product" TargetMode="External"/><Relationship Id="rId7" Type="http://schemas.openxmlformats.org/officeDocument/2006/relationships/hyperlink" Target="http://en.wikipedia.org/wiki/Nuclear_reactor" TargetMode="External"/><Relationship Id="rId2" Type="http://schemas.openxmlformats.org/officeDocument/2006/relationships/hyperlink" Target="http://en.wikipedia.org/wiki/Rocket_engine" TargetMode="External"/><Relationship Id="rId1" Type="http://schemas.openxmlformats.org/officeDocument/2006/relationships/slideLayout" Target="../slideLayouts/slideLayout2.xml"/><Relationship Id="rId6" Type="http://schemas.openxmlformats.org/officeDocument/2006/relationships/hyperlink" Target="http://en.wikipedia.org/wiki/Hydrogen" TargetMode="External"/><Relationship Id="rId5" Type="http://schemas.openxmlformats.org/officeDocument/2006/relationships/hyperlink" Target="http://en.wikipedia.org/wiki/Working_mass" TargetMode="External"/><Relationship Id="rId4" Type="http://schemas.openxmlformats.org/officeDocument/2006/relationships/hyperlink" Target="http://en.wikipedia.org/wiki/Thrus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ideo" Target="file:///C:\Users\ANNAMALAI\Desktop\LightSail%20The%20Planetary%20Society.mp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B6D14C3-057C-41E7-92B8-D1AEFCA14FA7}" type="slidenum">
              <a:rPr lang="en-US" smtClean="0"/>
              <a:pPr/>
              <a:t>1</a:t>
            </a:fld>
            <a:endParaRPr lang="en-US" dirty="0"/>
          </a:p>
        </p:txBody>
      </p:sp>
      <p:sp>
        <p:nvSpPr>
          <p:cNvPr id="2" name="Title 1"/>
          <p:cNvSpPr>
            <a:spLocks noGrp="1"/>
          </p:cNvSpPr>
          <p:nvPr>
            <p:ph type="ctrTitle"/>
          </p:nvPr>
        </p:nvSpPr>
        <p:spPr/>
        <p:txBody>
          <a:bodyPr/>
          <a:lstStyle/>
          <a:p>
            <a:r>
              <a:rPr lang="en-US" dirty="0" smtClean="0"/>
              <a:t>ADVANCED PROPULSION SYSTEMS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4" descr="data:image/jpeg;base64,/9j/4AAQSkZJRgABAQAAAQABAAD/2wCEAAkGBxQTEBUUEhQUExUWFhUXGBcYFR0bGxUXFxgcHBYXHRoYHCggGh4lHBcYIjYiMTUrLi4uGCEzODMsNyguLisBCgoKDg0OGxAQGzAlHyQsLDQ3NDYvOC80NDI0LCw0LywsNyw3MS8sLCwsLSwvLCwtLCwsLC0sLDQwLCwtLCwsLP/AABEIAMIBAwMBIgACEQEDEQH/xAAbAAEAAwEBAQEAAAAAAAAAAAAABAUGAwIHAf/EAEsQAAIBAgMFAwcHCAcIAwAAAAECAwARBBIhBRMiMUEGUWEVIzJicaHhFEJTgZGS0xYzNFJUY7HRJHKTorPS8AdDc3SClLLBJUTi/8QAGAEBAAMBAAAAAAAAAAAAAAAAAAECAwT/xAAxEQEAAgECAwUIAQQDAAAAAAAAAQIRAxITIVEEMaGx0TJBUmFxgZHw4RQiM8EFkrL/2gAMAwEAAhEDEQA/APplKUrZwFKUoFKUoM9P2ywyyyR+fZomKPkw8jhWHS6qRU/D7bheZYAWEjwDEBSjL5onLc3GhufR5ivnkGMSLG48SY3E4PNimIWOLMHGUDNcxNr059Kn7YllbHvLhS7udjOYnykMzGUFSAQOM87d/Sq5abIfRrV4nlVFZ3IVVBZmOgVQLkk9ABXyfY0k26nOCkLP8hYuib9yZtLOTKLLP6XCNTfQaVMw0OElw2JjwvyyRmwLNKC0hi3qi4DZzm35YchoQCKnJw30nB4lZY0kjOZHVXU2OqsLqdddQa7Wr5VsbARYgbJhVpdycNiN8qySLmkVUzKxuDYPfTlpYaV4249pMbvmxK45ZbYFYzLrHZdzuwvAwJvmvfr1pk2c30jE7ahj3+ZxfDxiSUAElEIJBNhzIUm3P7RUvCYhZI0kTVXVWU2tdWFxoeWhr5bjsIqYnawkDCeTAh0F3IctC2/IF8pAa1u7kLVYbHwLQT4LcGTPNs+UvmdmDyqiGO4YkCzGwGlhpypk2Rh9HtS1fI+yjyF0KysJfk+J+VITOzs2Q2MokGSN1fkRa407q6+SsuzdmuHxG8xOLwQnffSZipEotfNwABraW5DupuOH831e1LV8i27s4xYbaTxNOrYXEw/JgJZCIs7R5yoLa3zHnflXvtvjb4nEsmaKaGaAKTJMZCgK5njRbRxxWJuTe/gSKbiNPL6bhNqRyTTQoSZICgkFiAN4uZbE6HTuqbWU7NKfKm1DY2LYSxtz8z0q3wxh+WTZS++3cWcHNlC65CL8N+d7a99TlWYdNu7ahwkJmxDZEBC3sSSW5AAan4VMglDqrocysAykdQRcH7DWH7W77E7RhghhWdMKjTSo75EZ5VKRgtlbVVJa3rVng0/yLC4GUyJLh9pYfDuUcgmBw5Qh1tpY2v6oqMrRTMPrtqV817QQYeHFNFiziEwqYVfkojeX85mbPlYHim5WzX6XrY4janyfACfdYiXJFGxRgN+QbAlwNMwBu3sNMqzVMg2pG+IkgUneRKjOLGwDi668jUnETKiM7kKqgszHQKoFySe4CvmuIxkk7bWxOA3jBsPh0ikVWUsyg73JcA5lUnlre3hUPB4US4bHLC+8hOBJMcZxDD5QvEjZpbWcgWZBzsLg60ytsfVcLiFkjSRDdHVXU2tdWF1NjryNdaz/AGBMfk3Dbkkru1vcsbSW84OPXR8wtyHTStBUqTGJKUpRBSlKBSlKCz8k+t7vjTyT63u+NWVKy3S6+FXorfJPre741GxsEUKhpp0iUmwLkKCbE2uzDWwOnhV3VXtvZzzNhyjmPdTF2YWzBTDKnCGVlJvIvMcr9bU3ScKvR5g2erqGSQMrAFWWxDA8iCDYiunkn1/d8arJOzzo14yWUMnA0zrvF4zLe2ikyOHNhxZbGwqBFsbFneIHaN1AVZjNI1r4TJZVI4wJWBznUlSSLgU3ScKvRfSYNFIVpQpb0QbAtYgGwJ11ZR9Y766eSvX93xqii7O4jeRuWHA0hCvKXyBjhyFUrGul4XPtbnrYecP2dxJRld7XDEATyaOYQgNwAbZxm1JPzr3puk4Vei8Ozl1O8GhsdOR8defKvfkr1/d8ar32I5w+IjIQmSYSjjaz+gxubcGqkaX6HwqHgtgYkygzON2TEXRZ5CCVTECS2gNi0sPMknJryApuk4Vei5TZ6ksBICVNmAHomwax10NmB9hFe/JXr+741U9m9h4mGYyTSCQMkYYZ2NnXDwI0g4RnZmicHNfQKRlu4Oopuk4deit8lev7vjTyV6/u+NWVKbpOFXorfJXr+7408lev7vjUvHsRFIV5hGIt3gG1ZrAYrEQCKSc+al3StmkaTId1KzSFii5MziJLajusTq3ScKvRdeSvX93xp5K9f3fGs+3aDGGJpAkQsmYIYpCSRhY5zrnHNmaO1tLA6kEVabK2xJJiGjO7KhsQCFVg0e6kCJnYkg5wSRy9E2vY2bpOFXomeSvX93xp5K9f3fGrKlN0nCr0Vvkr1/d8aeSvX93xqypTdJwq9Fb5K9f3fGnkr1/d8asqU3ScKvRW+SfX93xp5K9f3fGrKlN0nCr0Vvkn1vd8aeSfW93xqypTdJwq9Fb5J9b3fGnkn1vd8asqU3ScKvRW+SfW93xp5J9b3fGrKlN0nCr0Vvkn1vd8aVZUpuk4VehSlKhoUpSgUpSg5zTqgu7Kova5IGvdrXHyjD9LH99f51E2rNkljPqS/wAY64+UvGgsPKcP0sX31/nTypD9NF99f51X+UvGnlLxoJ/lSD6aL76/zp5Vg+mi++v86geUvGv0bS8aC5BqHj9ppFYHMzEXCKLm3fqQAPEkcqz2C27iliRY9mzSKEUK4mgUOALBgC9wCNbHWqnBbXxbYh82AcFpbMTiIuAA2GgJ5Jblz59a6I7LeYzmP+1fVG6GqTtCL8UMoHeMpsPYGufYL1bYedXUMhDKeRHv+vpaq+aJADbU1B7OYob+aK/zUky+JLKx8PRTTxv1rCImUtFXiGFVBCgKCWY2HViSx9pJJ+uvdKgKUpQKUpQKUr8ZgASSABqSeg76D9pWb2ptDE/Knjw4LZYYHUBUylpHlB3jMwYLaMejc+lz0FecR2qZWIWENczBLSEk7iURSZlWNmBubhVDkgG4WxoNNSsk3ah2lAjCGIi+bPrqMIUy8NitsSb316+FdZO1/ACkJY8QYFiMrxoGmS6o2qFgvdcPcrloNRSvMb3APeAftr1QKUpQKUpQKUpQKjpjoySBIhI5gOCRrbUX010qRWSwOx51ieNg+pJGYw5B54PpkUScu8mg1teWcAEkgAczflWPwmy8YEAleWTWPeKs5QyEJKHZGz3RTI0TWugsh4RybodhYjNIQ0i3E7C2IbK0siwhCRcXAyyixAGt7crBf7V2YJgvEyMt7EWOh5ggjloPHT23rvybP07fcWuuyA8Ib5QWBOQZmmL72TiLmOPXIpFiFHiMoy3awTaKEgcS3NhnjdASdAAXUC57qCq/Js/TH7g/nT8nD9MfuD+daClBQfk4fpv7n/6p+Tp+m+xNfe1qv6UHLCYcRxqi3siqovzsosL/AGVA2hsosxeJgjm2YEXV7cibahrWGbu5g2FrSlBnk2ZiSbFolHeGZ/7uVf41y2bg1i2kyrc/0RCWPNmMz3Y29gHgAANBWmrNbNP/AMgP+Qh/xHrbSjlb6KX74+rS0pSsVylKUClKUH47AAkkADUk9B31CVTMQzAiMaqp+eejMO7uX6z0A/cRhHeZSXG5Cm8WTVpLgq5a/IAHhtqTfoKm0ESfGxJJlZlEhA00zEcWUfWQ1u83t1qAmMwciszbkZ0WSQOFvlChxvOl1VlOvIEHlXvHdn45ZxM3pWjBGVDfdMzRkFlJUhmJ0I5CoidkIRezN6IAOWPMrCNYw4cpmvZQbcrk6W0oO42xg2ky5o8y5CCVHpPnVVBt6fmWBHMZa9z7RwZjJZoXQNmtwkFiGYMAeZIDNm7gTfQ0TYA36zPLK7jKdcgBKiYDRVFhbEMLeqvjfhF2XVQuWaUMiJGj8F1jjWRVSxSx0lfUi97d1qCywe1YpCoVxmKhshIzAFQ1iB1yspt6w76m1S7P7NxRSiRSSRyBVLg7tY75smb0V5XtxHpYC6oFKUoFKUoFKUoFZPD9rGbKLQjOVGfekpDm3ukpsMp80AB1Z7dLtrKp9n7Uw2RVjuEzFF4GsSqsxAJGtgjey1uooKlO2Dlo13IBkEVuMmxnVfk59H0GcTrm0tur210/dndq5JmjVYUXePGBmlW6B453ZWVCWDqILWOXViNMpq0btNhwGJL2UXvunsTu1kyrw8TZGBsLnn1Bt+p2gi3uQ3UHNcspGV1zFlYEcPChOY6HS3MXCZhlvNIx5qQi+ClFY27rs2vflHcK/YMSsudCjgDRhJEyqwN+RYWcWHS/PWvwx58ssTZCyr6SmzLzAZTYgi57iL/VRo5W0LKg6lLliPAmwX7D/wC6CDhNpELlzQnKzoC89mIR2UZhkOtgNetSocZI18gga3O05Nr8uUfhU2KMKoVRYAAAdwHIVAnPnZR+7g/xJKDtvJ/o4v7ZvwqjzbRdXCMMOrEFgpxBBKggE2MXK5FVOysHLiN65xeIS086BUKZQqOQAMyE8hU3yDL+3Yr7Ivw66J0aVnFrx4+jPfMxmISfKL92G/7k/hV+pj5CbBcOSegxB/CqL5Dm/bsT92H8OnkSf9vxH3Ifw6jh0+OPH0N1vh8vVPaacC+6i0/fN/6hrO7JnlbGqypGScDDYGRhw7xrHWK4Phb66s+z0ku+xMUkrTCJogrMqg8UYY+gAOZqq27t6HB7TVpywEsMECZVv5ySWUqD3DhOtXrXZur38vT1RM5xPzW22dsy4ePO0KPc2CrMxZrAs1gYtcqK7W52U2ubCvD9orM65UYoyKcrTNdnQOqrlw5znIQ1luQNTYVYbT2fDJledVdYw5AcAoL2u2U6XAFgegZu+oWztgxrCAoeI51kSzXaMrEIU9IEX3ShSNRqefOuVqnQ4mZlDLHEQwBB3rciLjnFXveTfRxf2rfhV3giCKqgkhQACzFibC2rMSWPidTXSgi7yb9SP+1b8OukTPfiVAPByT9hQV2pQKUpQKUpQKUpQKUpQKUpQKUpQKUpQKqD2bguTZ8xIObevm0V1AzXvbLK4/6vAWt6UGfk7KRlZVzuM/o8TWiG7SPhGbRsqWzCx4j3m/XHdmo5Ey9GZTIWLMZFD5ytywsSQBfXh0ta1rulApSlAqqxSsZZsgDNuoLAmwNpJetjbSvW3Np7gRnMq53y6qWJ4GbhVSCTdR31VYHa8jPI7BY/RQZkvnVbkOMsptfORY66VMTiRL7H/mZPHE4r/Gar2sOuzgpbJipkDMz5VLAAuxZrAP3k10iwxVgflk5sQbFmINjexGfUV0avDtabRbv+TOu6IiMNdisUkalnYKACTfuHPTmaLikLZAy5yubLfiy9+XnaqNsWCbkxa8/NHX2+c1r9O1AgvnhQd+6tp/aVhERPKO9fm5/LRhcViHmSRY5mjZZQmZBljVSGK3K6jqLVgv8AafiUxGLwjwOkijEYC5V1sPOzDqed3XTpe/Ktme2qZjGrCVmACMiWUMbjiLva18vLvpi9mfKAd+kABABCxKSdNWzOCUa+gsTYC97kZce3/wDK9m7Dy7TmLTXu+XLnj+Vaadr+zPLK1n2tAz8c0KxxnrIvHIPaeSn+93ZdfEna3DaiIviG/VhjZz9oGUfWazHZDsfEpyyRJOIzkzliEGUCyiO3GddSdL3F7g1tcRiYsOqjLlXWwRQAALdBbqQPrrqrqdltSL6czaJ+0evkjGp78R4qwYzHTHzcMeGX9aZs728I4yAD7TWhFQYdph/RR2te44RlszLrdu9DyvX620bc4pPtT/PVNTVrbGIiI/eq9aTHWU6lVrbYUc45P7n+eoWK7RlWXJEWXizZmCkcrZbXv87nblzrCdWkd8w1ro6lu6sr+osW0I2aRQwvEQHvoFuLg3OhHPXvBHMGo+A25DKQobK5+Y/C1+4dG+omoP5N2AKynNoXLAssjiUSg5S3CM4bQdHI7jU7sxmvNatKxmNTlK7+UJpxLqMw4hqvf7PGufy6O9s6+iHvfhyk2BzcuYqpxHZ4uGBkQB7FrRWIYAjhIbhTXlz9Li4jXk9mtPzljcNyexOdm+kz/O/W5i/hTNui0U0ffbwXbYpBe7oLWJuw0B5E9168JjoySA63Vsh1+cQCF8TYiqmLs3kjyI4B3iuTkOoWIR5b5845XuGv01F7xh2R4VUyggKU9FhdWjiRr5JBc+ZBHQZiLHnTNuiYpoe+/g0IxaGTdhgXsWIHQAgG/d6Q0rvVXgNkmOUvmUi0gACWbzkmc5mzcVjpyFWlWjPvY3isT/bOSlKVKhSlKBSlKBSqTtBFOZYDAWBTeOVuQkllAEcnQBgWAPQ2OtrGhwe18cES0TAbouFmVwxvE78b5CiMHCrYuLAcuJTQbmlYaftDisk25EkpjdwhOFdSxWCB1jdcpYFmlewyrcD0ltdu+Fx2LTetkllyMRZo2BkzYjFIoW9lsv8AR2zAehrqMtg108wRczcvYST3AAak+AqNmlk5eZXvNi59i6qvTU38VFVezcZiji2jlA3ahhfI4vZUyuG3eTiJbTMe6wymtDQQW2TCw40EhvfM/ExNiOZ15MdOQubVxbZeFF7xwi3PQadde7SrSq3F7Bw0r7ySCJ3NrsyAk25Xvzq1duf7kTn3MHg1w7JmlxeSQvKN1HFG7ALIypZVjLaqAfrrsux5X/MJiW9aaKCFPsKFz9lajsREq4U2UDz2IGgtoJnAH1DSr8Gu/W7RWmpataxyme+I/wBRHmwppzasTMsVjezkxQs+6RdTkw0IZ/ABn5/UAanYDslArANAky5TeSV2dr6WG7cWXr7q1FK5v6m+MRy+nLy7/u04ce9l9srhISqKd3KOJY4Yw7sbELdQpOXiPcPGsb297SYrC4eGVYpQHnjjIkCxq2ZXJVcj7xTdRYk2sDmvet9sA3nxhOpE4UHrlEUZC37gSdPGoX+0XsyuPwgRpDHuZBiAQAcxjRwF1PI5ufhXNr9h7LfUidTTi1sRznn38+X85TW98ZieT82ZjnjXNHs+UI4VrxyxMGFtGy7wakW1trXvHbZw72+UriMPa485Eyrrbm4BXmAefSp/ZrEg4eBLNcYaBr24eJbWv36e+rdhcEcv9eNdV+HW01mnd0n1yiu6YzE/vgqtnQRMuaCcsDzZGRs12ZteEgaseVqkNs+/OWT7E/yVXYzs5GzZwmV/pITupPrscr/Xp4VHGNxOHYKWGLU3shAjxFhzspssth3W+uq8Cl/Yn7T+4/OE8S1e/wDf37rVtjqeckn93/JULF9nCzLklKrxZsyhieVstrW+dzvz5VY7L2tFiFJja5XRkIs6HuZTqpqdXLfQrnbavg3pr3jnW3iq8FsCGMhsu8YWOZ+IgjkQPRU+wCqVExLojqJWI4xmaMHPuplzJ3DijGo7tPSNa6lOHERiOS9Nea5mYzM9WZhTGBo77wgSG4uguhZLEnOToM+hzX9U2Ne8Nh8WuVi0jHJGWUsls5WTejl37rvHd1rR0ps+aZ7RPwx+FT2fWcK+/wA3pApmIJy5FuOFj8/N3eAAtVtSlWiMMb23WzjBSlKlUpSlApSlApSlBWba23HhsudXYsHICWvlQDM3EwvbMosLk5hYGq+DtVGXMbq188ikgAqqiWSNCwJzG+7ubAgX1sKusbgI5QBIoa1+8aEWYacwRzHI9a5DZEOfOI1DXJ9pLM1yOTWZ3IvyLG1r0FQu3VhVAmEkjjKSyWAiXRQhBCq9jmMlu8Ea251IPaZBa8MwLNkUeb45QwVohaQgMrEgk2XgYgkWJmJsPDgACJbC9ufUBbc+VgBbkMotyFepdjQMzM0YJbmddDdTmGvC10U5hY3UHoKCuwPahWZI3jdXY2IGUiO8jogbiuTwalQwF9TbWtBUCLY8ClSsYBW1rX6EkXF7NYsxBN7FjbnUuedUF3IUePeeQ8Se6g6VwxOKVLZjqeSgXZu+yjU/+q455JPRBiX9Zhxn2IdF9ra9CtdsNhVS+UanmxN2b2sdT7OQ6UGeTsrmYne4nDoWZt3HiXBJckm+U5U1JNlvr87pXTCdjIYlyRS4uNbsbLiXAuxJY6HmSSSfGtJStePqfEpw69FF+S6ftGN/7qT+dPyXT9oxv/dSfzq9pU/1Gp8Rw69FfsjZCYcPkaRs7ZmMjlyTYC9zryA+yuu1v0eX/hyf+JqXUTa36PL/AMOT/wATVYtNrxM96cREYhB7M/o8H/Kwe5fjVzVN2b/R8N/ysXuVf51c1Ov/AJJ+sop7MFeSgJBIFxy8K9UrJdVbW2IsrCRGMM6+jMnpf1WHJ19U+6uOzdstmaHErknRS1lBKzIPnx9T4rzBq7qs27szfx8JySxnPFJ1RxyPip5EdRW9LxaNl+73T0/j5fhSa451dMNtIuiusE4DKrWYKjLcXsyu4IIvYjoakRPITqiqv9e5H1Zbe+o+w8fv8PHKRlLrcjuPI/wqfWNqzWZrPfC0TmMsdiNtFFmZsQ2/U4v+jALokQkMRIClkGVEbeHQlwPnKKmL2gkzgPuYw0uIVcxbiEM+5VB3yMLtoNNBY8xOXtFCSQBJcMyKMhvIyymJgt+dnFr6C2vLWv1dvRlkVVkYuHK2T6PSQEE3XK3Cb2FyBzIqEqHEdrmOQqUGRUeUA3AZocWWiewJXK0CE9R1onaaVpIhdArMUKjLdyMThkzAhnFgkxuAT7R0s/yuhvdrqjLEY2YgGQyNMLANYAZcOzBr2YHTpeXL2jw6xxSZ7pKiyRsFJDIzRqG0GgvKhPcCTyBsFPH2olyRl1hj3kcEmdiwSJZkmYK1+uaEKDprIOoAbR7JxRlw8UpGUyRxuQOhZQSPfVRtfbWHIVXDEsHePUpmKpIdGBDWKo+ouLHXnY2Ww8YJYQwQRgPLGFBuAIpGjFtBzCXt0vagsKUpQKUpQKjJtCIyGISxmQc0DjMLd63vUmstjezcrpiCJnDs2IeBAyqsckkTRpJmVN4GGdvnG1720Fg1NKx+2tl4lUmMLSkBZclsRIWZDh8qRAalX3tnzi5056kV0k2Rii6lXdUzMVTfteK7RniY33g4XNje2bKBYkgNTHMreiwb2EH+Fema3PT48qxeM2DiwjLCVUmNgGErqVkA82eGwygk3uG6WGpIkYrs/Ow1ZnvM8jKZ5NQuNjmgC62W0KsthYXIGo1AabEmTQRhdebNqF/6Rqx8Lj29D5gwSqcxJd/121Iv0AGijwAF7a3NVG29n4h5HMROsYCNv3jEbWfNdFFiTmWza256ZReI+ycTrlZ1Ult0pxD3gJ3dmY388LrI2U3AzZeRJAalHBFwQR3g3org3sQbGx15GwNj3aEH66yE2wsXciOUx8DBCJSFQne80sQ1y6G9r+zIL2uzYHw8WIcxsc0hkWPe52IEUa2Lued0PU2FqmIzyF5XD5Uvc/8AZv8A5aoFSefF4pVxMsKRNEFVVjI4olY+khPMn7aleRZ/26f7kX4dbzo1j2rR3RPv98Z6M98z3Qtfla9z/wBm/wDlrxJj0W18+pCjzT8zy+b76rfIs/7dP9yL8OnkWf8Abp/uRfh1HD0/jjx9Ddbp5eq8qJtb9Hl/4cn/AImq7yLP+3T/AHIvw68S7BmZSrY6cgggjJFqDof93U106RMTvjx9CbWx7Pkmdm1HyPDHruIh/cX+VWdR9n4URRRxgkiNFQE8yFAAPuqRWWpaLXmY6r1jERBUXylDmy72PNe1s63v3WvVTtqfPNub8ARWcA+kWJAU+AC3t1zDuqNj4oIEBmdI1bQZtAdOQ+qorWbTiI5kzEc5amo6jzrf1E/i9ZTZPabDRSFN+m5Kki7aIwI0HcCCdOQy6c6sU7TYMSs/yuLKVRQtxoVLEm/W+YaeFax2fV+GfxKk6lOsO3Yr9Ah8Aw+x2FXlUXYhgcDGRqLy2PeN69qvajtP+a/1nzTp+xH0V0mxISPRIsWIIdwQXk3rEENcHOL+7lpULGdm8IEcuJFVowklsRMoZBm0bLJrcu5J5kuSbkk1Gbs212JWB/OmRgyn+kAtIVWU2Ism8FtG1QHQaCMeyD2AzoTZfOkNnCrAIjANT5rMM9iTqToTxViuvG2BAdSHzDLZ99JnGQyZbPnzD89IOeoYjlpXrE7Lglyxuufcg2GdrqHjaM3INzdC3O+uvMA1TR9lGMrtIYmV3VmXIOMLKzjMAovo1tcx56m9WOwNifJ2Y8BzRwpdRZvNBgAdNQFK27rUHRuzmHJHARZVUASOFsiFF4Q1jZGIvU/BYRIkyRjKuZ2tcnV2Lsbkk6sxP113pQKUpQKUpQKy2P2niGZkRlRhNGoXcyFkQYiNM7sGysrozNbhNjoTlYjU0oMZju0uJQCyKzBGzDctxMN6Ay+dzBS0aaWI4rZrkW647aeMAmUmPhzBXSGQG4WFw/5xrraRlKjU5CQRyGupQZQbfxG8jULGylgM+7YCYGbITHxkrlTivxg3B0XWpXlTELgo52RXdsjNGsbAgSLZFALE3DslydLBtBzrQ0oMee0mJtGTGqlnCsu6bXK8cc1iZARZ98QQGGUKxsNTa9mppGD70sbCO2bxXX31d0oFccYt42A1uLfbXalTE4FFsX9Nx/8AXg/wFq9rGYXtBFDjcYXElnkjCkLe+7jCN1/WRvsqw/LPD90v3Pb4+BrXXmJtGOlf/MKUjEfefNo6VnB2zw/dL9z2ePiKHtph+6X7nhfvrFdo6VnT2yw/dL1+Z3c+vhX5+WeHva0v3PEDv7yKDR1zxBsjEcwp/hVD+WWH7pfuezx8RXKftdh3Rl88AVYEhbEXuCQb6HQ/ZSBDhw7nF4uVAXs8Ssg5/mUIZe86m46jlqLGWdrdMr3/AFd2+b7uW9cOy21oziZ1Afz0imMsOapCqm5vzujVr621pzfl0jyhSkcvz5qXZGAYyGaRcnCVRTz1ILM3dyFhzAvfnYXGQdw+ysfgNi4iFBMuQSBhdI4QrvG2JRpd4xdhKwiVgNAeI21NSY1xrvcvLEmZbKFi9Fp5wxN1JuIdx8TescrtQBX7WT2Hi8W0qLI0hZDCswKxhFvhVaS5UXz71hoNNRYWvbWUClKUClKUClKUClKUClKUClKUClKUFR2lSRokWLNczRg5XdOG/Fd4+JR41RJtTEwwouVzIGmLIyPKFyOlo1lLZnBViVYgkjU5cpWtpSgxUe1sTvi7K7AJETGsMoEbiPGM6elaVgViXuN10F1I/V21iyxa2iGZRaBysnm4HV7A8WXPNops27Kg31raUoKHYmOxEs8gfLuURcrbllMpaSUFgWawACLpbW+a9mFX1KUHx7bUf9Mn0P52Tp4yfuz3jrUQx6nnzbp4SfuvH/XX7ZSg+JrHoefMdP6n7rwrw8fCdDyPT1R+6r7fSg+KSx6deb9PFv3Vfhj4uvPu9dP3VfbKUHxQpxHn9niv7qvMUejaHkenrP8AuvH/AF1+20oPl3YxP6dFz/3nT1ZPUFfUaUoFKUoFKUoFKUoFKUoFKUoFKUoFKUoFKUoFKUoFKUoFKUoFKUoFKUoFVuNnnWXgVXjsLjKQ17OTx3I+aumX53PrVlSgpk2tMR+jMp09JrAa2NyFIAA/jpcXI9ttKVliMcJ85kN2vwIzakgDQ5NbEixPWxq2pQVDY3EKzExKyZiFtmDABytyAGzXBVtADYNodL8/LMpUlcO97uBzIul9DZetraXGuhOtXdKClXa05/8ArN821yRzAvc5TyN/HUacyLlDcA8vDur9pQKUpQKUpQKUpQKUpQK4Y+R1idowGcKxUHqwGg0rvSg4YZ3JcMAAHspHzlyqb/aSPqrvSlApSlApSlApSlApSlApSlApSlApSlApSlApSlApSlApSlApSlApSlApSlApSlApSlApSlApSlB//9k="/>
          <p:cNvSpPr>
            <a:spLocks noChangeAspect="1" noChangeArrowheads="1"/>
          </p:cNvSpPr>
          <p:nvPr/>
        </p:nvSpPr>
        <p:spPr bwMode="auto">
          <a:xfrm>
            <a:off x="155575" y="-1881188"/>
            <a:ext cx="5229225" cy="3924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50" name="Picture 6" descr="http://image.slidesharecdn.com/electricpropulsion-141216005456-conversion-gate01/95/electric-propulsion-11-638.jpg?cb=1418691726"/>
          <p:cNvPicPr>
            <a:picLocks noChangeAspect="1" noChangeArrowheads="1"/>
          </p:cNvPicPr>
          <p:nvPr/>
        </p:nvPicPr>
        <p:blipFill>
          <a:blip r:embed="rId2" cstate="print"/>
          <a:srcRect/>
          <a:stretch>
            <a:fillRect/>
          </a:stretch>
        </p:blipFill>
        <p:spPr bwMode="auto">
          <a:xfrm>
            <a:off x="-302846" y="0"/>
            <a:ext cx="9446846" cy="6886486"/>
          </a:xfrm>
          <a:prstGeom prst="rect">
            <a:avLst/>
          </a:prstGeom>
          <a:noFill/>
        </p:spPr>
      </p:pic>
      <p:sp>
        <p:nvSpPr>
          <p:cNvPr id="8" name="Slide Number Placeholder 7"/>
          <p:cNvSpPr>
            <a:spLocks noGrp="1"/>
          </p:cNvSpPr>
          <p:nvPr>
            <p:ph type="sldNum" sz="quarter" idx="12"/>
          </p:nvPr>
        </p:nvSpPr>
        <p:spPr/>
        <p:txBody>
          <a:bodyPr/>
          <a:lstStyle/>
          <a:p>
            <a:fld id="{1B6D14C3-057C-41E7-92B8-D1AEFCA14FA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RESISTO JET</a:t>
            </a:r>
            <a:endParaRPr lang="en-IN" dirty="0"/>
          </a:p>
        </p:txBody>
      </p:sp>
      <p:sp>
        <p:nvSpPr>
          <p:cNvPr id="4" name="Slide Number Placeholder 3"/>
          <p:cNvSpPr>
            <a:spLocks noGrp="1"/>
          </p:cNvSpPr>
          <p:nvPr>
            <p:ph type="sldNum" sz="quarter" idx="12"/>
          </p:nvPr>
        </p:nvSpPr>
        <p:spPr/>
        <p:txBody>
          <a:bodyPr/>
          <a:lstStyle/>
          <a:p>
            <a:fld id="{1B6D14C3-057C-41E7-92B8-D1AEFCA14FA7}" type="slidenum">
              <a:rPr lang="en-US" smtClean="0"/>
              <a:pPr/>
              <a:t>11</a:t>
            </a:fld>
            <a:endParaRPr lang="en-US"/>
          </a:p>
        </p:txBody>
      </p:sp>
      <p:sp>
        <p:nvSpPr>
          <p:cNvPr id="3" name="Content Placeholder 2"/>
          <p:cNvSpPr>
            <a:spLocks noGrp="1"/>
          </p:cNvSpPr>
          <p:nvPr>
            <p:ph sz="quarter" idx="1"/>
          </p:nvPr>
        </p:nvSpPr>
        <p:spPr/>
        <p:txBody>
          <a:bodyPr/>
          <a:lstStyle/>
          <a:p>
            <a:pPr marL="342900" lvl="0" indent="-342900">
              <a:spcBef>
                <a:spcPct val="20000"/>
              </a:spcBef>
              <a:buClrTx/>
              <a:buSzTx/>
              <a:buFont typeface="Arial" pitchFamily="34" charset="0"/>
              <a:buChar char="•"/>
              <a:defRPr/>
            </a:pPr>
            <a:r>
              <a:rPr lang="en-US" sz="2800" dirty="0" err="1" smtClean="0">
                <a:solidFill>
                  <a:srgbClr val="D32000"/>
                </a:solidFill>
                <a:latin typeface="Times New Roman" pitchFamily="18" charset="0"/>
                <a:cs typeface="Times New Roman" pitchFamily="18" charset="0"/>
              </a:rPr>
              <a:t>Resistojet</a:t>
            </a:r>
            <a:endParaRPr lang="en-US" sz="2800" dirty="0" smtClean="0">
              <a:solidFill>
                <a:srgbClr val="D32000"/>
              </a:solidFill>
              <a:latin typeface="Times New Roman" pitchFamily="18" charset="0"/>
              <a:cs typeface="Times New Roman" pitchFamily="18" charset="0"/>
            </a:endParaRPr>
          </a:p>
          <a:p>
            <a:pPr marL="742950" lvl="1" indent="-285750">
              <a:buClrTx/>
              <a:buSzTx/>
              <a:buFont typeface="Arial" pitchFamily="34" charset="0"/>
              <a:buChar char="–"/>
              <a:defRPr/>
            </a:pPr>
            <a:r>
              <a:rPr lang="en-US" dirty="0" smtClean="0">
                <a:latin typeface="Times New Roman" pitchFamily="18" charset="0"/>
                <a:cs typeface="Times New Roman" pitchFamily="18" charset="0"/>
              </a:rPr>
              <a:t>Catalytic decomposition of</a:t>
            </a:r>
            <a:r>
              <a:rPr lang="en-US" dirty="0" smtClean="0">
                <a:solidFill>
                  <a:srgbClr val="FF0000"/>
                </a:solidFill>
                <a:latin typeface="Times New Roman" pitchFamily="18" charset="0"/>
                <a:cs typeface="Times New Roman" pitchFamily="18" charset="0"/>
              </a:rPr>
              <a:t> hydrazine </a:t>
            </a:r>
            <a:r>
              <a:rPr lang="en-US" dirty="0" smtClean="0">
                <a:latin typeface="Times New Roman" pitchFamily="18" charset="0"/>
                <a:cs typeface="Times New Roman" pitchFamily="18" charset="0"/>
              </a:rPr>
              <a:t>is augmented with high power electric heater</a:t>
            </a:r>
          </a:p>
          <a:p>
            <a:pPr marL="742950" lvl="1" indent="-285750">
              <a:buClrTx/>
              <a:buSzTx/>
              <a:buFont typeface="Arial" pitchFamily="34" charset="0"/>
              <a:buChar char="–"/>
              <a:defRPr/>
            </a:pPr>
            <a:r>
              <a:rPr lang="en-US" dirty="0" smtClean="0">
                <a:latin typeface="Times New Roman" pitchFamily="18" charset="0"/>
                <a:cs typeface="Times New Roman" pitchFamily="18" charset="0"/>
              </a:rPr>
              <a:t>800 – 5,000 W</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RESISTOJET</a:t>
            </a:r>
            <a:endParaRPr lang="en-US" dirty="0"/>
          </a:p>
        </p:txBody>
      </p:sp>
      <p:sp>
        <p:nvSpPr>
          <p:cNvPr id="7" name="Slide Number Placeholder 6"/>
          <p:cNvSpPr>
            <a:spLocks noGrp="1"/>
          </p:cNvSpPr>
          <p:nvPr>
            <p:ph type="sldNum" sz="quarter" idx="12"/>
          </p:nvPr>
        </p:nvSpPr>
        <p:spPr/>
        <p:txBody>
          <a:bodyPr/>
          <a:lstStyle/>
          <a:p>
            <a:fld id="{1B6D14C3-057C-41E7-92B8-D1AEFCA14FA7}" type="slidenum">
              <a:rPr lang="en-US" smtClean="0"/>
              <a:pPr/>
              <a:t>12</a:t>
            </a:fld>
            <a:endParaRPr lang="en-US"/>
          </a:p>
        </p:txBody>
      </p:sp>
      <p:pic>
        <p:nvPicPr>
          <p:cNvPr id="32770" name="Picture 2" descr="Picture"/>
          <p:cNvPicPr>
            <a:picLocks noChangeAspect="1" noChangeArrowheads="1"/>
          </p:cNvPicPr>
          <p:nvPr/>
        </p:nvPicPr>
        <p:blipFill>
          <a:blip r:embed="rId2" cstate="print"/>
          <a:srcRect/>
          <a:stretch>
            <a:fillRect/>
          </a:stretch>
        </p:blipFill>
        <p:spPr bwMode="auto">
          <a:xfrm>
            <a:off x="990601" y="1565528"/>
            <a:ext cx="7315200" cy="453047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03238"/>
            <a:ext cx="8229600" cy="563562"/>
          </a:xfrm>
        </p:spPr>
        <p:txBody>
          <a:bodyPr>
            <a:normAutofit fontScale="90000"/>
          </a:bodyPr>
          <a:lstStyle/>
          <a:p>
            <a:pPr algn="ctr"/>
            <a:r>
              <a:rPr lang="en-US" dirty="0" smtClean="0">
                <a:latin typeface="Times New Roman" pitchFamily="18" charset="0"/>
                <a:cs typeface="Times New Roman" pitchFamily="18" charset="0"/>
              </a:rPr>
              <a:t>ELECTRO-STATIC PROPULSION</a:t>
            </a:r>
            <a:endParaRPr lang="en-US"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1B6D14C3-057C-41E7-92B8-D1AEFCA14FA7}" type="slidenum">
              <a:rPr lang="en-US" smtClean="0"/>
              <a:pPr/>
              <a:t>13</a:t>
            </a:fld>
            <a:endParaRPr lang="en-US"/>
          </a:p>
        </p:txBody>
      </p:sp>
      <p:sp>
        <p:nvSpPr>
          <p:cNvPr id="5" name="Rectangle 4"/>
          <p:cNvSpPr/>
          <p:nvPr/>
        </p:nvSpPr>
        <p:spPr>
          <a:xfrm>
            <a:off x="304800" y="1600200"/>
            <a:ext cx="8686800" cy="5262979"/>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The production of </a:t>
            </a:r>
            <a:r>
              <a:rPr lang="en-US" sz="2400" dirty="0" smtClean="0">
                <a:solidFill>
                  <a:srgbClr val="FF0000"/>
                </a:solidFill>
                <a:latin typeface="Times New Roman" pitchFamily="18" charset="0"/>
                <a:cs typeface="Times New Roman" pitchFamily="18" charset="0"/>
              </a:rPr>
              <a:t>ions </a:t>
            </a:r>
            <a:r>
              <a:rPr lang="en-US" sz="2400" dirty="0" smtClean="0">
                <a:latin typeface="Times New Roman" pitchFamily="18" charset="0"/>
                <a:cs typeface="Times New Roman" pitchFamily="18" charset="0"/>
              </a:rPr>
              <a:t>for acceleration is achieved by</a:t>
            </a:r>
          </a:p>
          <a:p>
            <a:pPr lvl="1">
              <a:buFontTx/>
              <a:buChar char="-"/>
            </a:pPr>
            <a:r>
              <a:rPr lang="en-US" sz="2400" dirty="0" smtClean="0">
                <a:latin typeface="Times New Roman" pitchFamily="18" charset="0"/>
                <a:cs typeface="Times New Roman" pitchFamily="18" charset="0"/>
              </a:rPr>
              <a:t>conventional </a:t>
            </a:r>
            <a:r>
              <a:rPr lang="en-US" sz="2400" dirty="0" smtClean="0">
                <a:solidFill>
                  <a:srgbClr val="FF0000"/>
                </a:solidFill>
                <a:latin typeface="Times New Roman" pitchFamily="18" charset="0"/>
                <a:cs typeface="Times New Roman" pitchFamily="18" charset="0"/>
              </a:rPr>
              <a:t>electron bombardment method </a:t>
            </a:r>
          </a:p>
          <a:p>
            <a:pPr lvl="1">
              <a:buFontTx/>
              <a:buChar char="-"/>
            </a:pPr>
            <a:r>
              <a:rPr lang="en-US" sz="2400" dirty="0" smtClean="0">
                <a:solidFill>
                  <a:srgbClr val="FF0000"/>
                </a:solidFill>
                <a:latin typeface="Times New Roman" pitchFamily="18" charset="0"/>
                <a:cs typeface="Times New Roman" pitchFamily="18" charset="0"/>
              </a:rPr>
              <a:t>electron cyclotron resonance </a:t>
            </a:r>
            <a:r>
              <a:rPr lang="en-US" sz="2400" dirty="0" smtClean="0">
                <a:latin typeface="Times New Roman" pitchFamily="18" charset="0"/>
                <a:cs typeface="Times New Roman" pitchFamily="18" charset="0"/>
              </a:rPr>
              <a:t>method, which electrically charges atoms from an onboard fuel supply </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This fuel supply is </a:t>
            </a:r>
            <a:r>
              <a:rPr lang="en-US" sz="2400" dirty="0" smtClean="0">
                <a:solidFill>
                  <a:srgbClr val="FF0000"/>
                </a:solidFill>
                <a:latin typeface="Times New Roman" pitchFamily="18" charset="0"/>
                <a:cs typeface="Times New Roman" pitchFamily="18" charset="0"/>
              </a:rPr>
              <a:t>an inert gas</a:t>
            </a:r>
            <a:r>
              <a:rPr lang="en-US" sz="2400" dirty="0" smtClean="0">
                <a:latin typeface="Times New Roman" pitchFamily="18" charset="0"/>
                <a:cs typeface="Times New Roman" pitchFamily="18" charset="0"/>
              </a:rPr>
              <a:t>, often xenon or krypton, which is injected into the ionization chamber then expelled for propulsion</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Electrostatic thrusters provide relatively </a:t>
            </a:r>
            <a:r>
              <a:rPr lang="en-US" sz="2400" dirty="0" smtClean="0">
                <a:solidFill>
                  <a:srgbClr val="FF0000"/>
                </a:solidFill>
                <a:latin typeface="Times New Roman" pitchFamily="18" charset="0"/>
                <a:cs typeface="Times New Roman" pitchFamily="18" charset="0"/>
              </a:rPr>
              <a:t>large </a:t>
            </a:r>
            <a:r>
              <a:rPr lang="en-US" sz="2400" dirty="0" err="1" smtClean="0">
                <a:solidFill>
                  <a:srgbClr val="FF0000"/>
                </a:solidFill>
                <a:latin typeface="Times New Roman" pitchFamily="18" charset="0"/>
                <a:cs typeface="Times New Roman" pitchFamily="18" charset="0"/>
              </a:rPr>
              <a:t>Isp</a:t>
            </a:r>
            <a:r>
              <a:rPr lang="en-US" sz="2400" dirty="0" smtClean="0">
                <a:latin typeface="Times New Roman" pitchFamily="18" charset="0"/>
                <a:cs typeface="Times New Roman" pitchFamily="18" charset="0"/>
              </a:rPr>
              <a:t> values, ranging from 1,000 to approximately 10,000 sec, and also have relatively </a:t>
            </a:r>
            <a:r>
              <a:rPr lang="en-US" sz="2400" dirty="0" smtClean="0">
                <a:solidFill>
                  <a:srgbClr val="FF0000"/>
                </a:solidFill>
                <a:latin typeface="Times New Roman" pitchFamily="18" charset="0"/>
                <a:cs typeface="Times New Roman" pitchFamily="18" charset="0"/>
              </a:rPr>
              <a:t>high efficiencies </a:t>
            </a:r>
            <a:r>
              <a:rPr lang="en-US" sz="2400" dirty="0" smtClean="0">
                <a:latin typeface="Times New Roman" pitchFamily="18" charset="0"/>
                <a:cs typeface="Times New Roman" pitchFamily="18" charset="0"/>
              </a:rPr>
              <a:t>ranging between 55% - 98% </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Electrostatic thrusters produce </a:t>
            </a:r>
            <a:r>
              <a:rPr lang="en-US" sz="2400" dirty="0" smtClean="0">
                <a:solidFill>
                  <a:srgbClr val="FF0000"/>
                </a:solidFill>
                <a:latin typeface="Times New Roman" pitchFamily="18" charset="0"/>
                <a:cs typeface="Times New Roman" pitchFamily="18" charset="0"/>
              </a:rPr>
              <a:t>minimal thrust </a:t>
            </a:r>
            <a:r>
              <a:rPr lang="en-US" sz="2400" dirty="0" smtClean="0">
                <a:latin typeface="Times New Roman" pitchFamily="18" charset="0"/>
                <a:cs typeface="Times New Roman" pitchFamily="18" charset="0"/>
              </a:rPr>
              <a:t>relative to alternative propulsion methods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waynesthisandthat.com/images/ion%20diagram.gif"/>
          <p:cNvPicPr>
            <a:picLocks noChangeAspect="1" noChangeArrowheads="1"/>
          </p:cNvPicPr>
          <p:nvPr/>
        </p:nvPicPr>
        <p:blipFill>
          <a:blip r:embed="rId2" cstate="print"/>
          <a:srcRect/>
          <a:stretch>
            <a:fillRect/>
          </a:stretch>
        </p:blipFill>
        <p:spPr bwMode="auto">
          <a:xfrm>
            <a:off x="1219200" y="1676400"/>
            <a:ext cx="6200187" cy="4870240"/>
          </a:xfrm>
          <a:prstGeom prst="rect">
            <a:avLst/>
          </a:prstGeom>
          <a:noFill/>
        </p:spPr>
      </p:pic>
      <p:sp>
        <p:nvSpPr>
          <p:cNvPr id="3" name="Title 2"/>
          <p:cNvSpPr>
            <a:spLocks noGrp="1"/>
          </p:cNvSpPr>
          <p:nvPr>
            <p:ph type="title"/>
          </p:nvPr>
        </p:nvSpPr>
        <p:spPr/>
        <p:txBody>
          <a:bodyPr/>
          <a:lstStyle/>
          <a:p>
            <a:pPr algn="ctr"/>
            <a:r>
              <a:rPr lang="en-US" dirty="0" smtClean="0"/>
              <a:t>Ion Engine Diagram</a:t>
            </a:r>
            <a:endParaRPr lang="en-US" dirty="0"/>
          </a:p>
        </p:txBody>
      </p:sp>
      <p:sp>
        <p:nvSpPr>
          <p:cNvPr id="5" name="Slide Number Placeholder 4"/>
          <p:cNvSpPr>
            <a:spLocks noGrp="1"/>
          </p:cNvSpPr>
          <p:nvPr>
            <p:ph type="sldNum" sz="quarter" idx="12"/>
          </p:nvPr>
        </p:nvSpPr>
        <p:spPr/>
        <p:txBody>
          <a:bodyPr/>
          <a:lstStyle/>
          <a:p>
            <a:fld id="{1B6D14C3-057C-41E7-92B8-D1AEFCA14FA7}"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pPr algn="ctr" eaLnBrk="1" hangingPunct="1">
              <a:defRPr/>
            </a:pPr>
            <a:r>
              <a:rPr lang="en-US" dirty="0" smtClean="0"/>
              <a:t>ION THRUSTER</a:t>
            </a:r>
          </a:p>
        </p:txBody>
      </p:sp>
      <p:sp>
        <p:nvSpPr>
          <p:cNvPr id="6" name="Slide Number Placeholder 5"/>
          <p:cNvSpPr>
            <a:spLocks noGrp="1"/>
          </p:cNvSpPr>
          <p:nvPr>
            <p:ph type="sldNum" sz="quarter" idx="12"/>
          </p:nvPr>
        </p:nvSpPr>
        <p:spPr/>
        <p:txBody>
          <a:bodyPr/>
          <a:lstStyle/>
          <a:p>
            <a:fld id="{1B6D14C3-057C-41E7-92B8-D1AEFCA14FA7}" type="slidenum">
              <a:rPr lang="en-US" smtClean="0"/>
              <a:pPr/>
              <a:t>15</a:t>
            </a:fld>
            <a:endParaRPr lang="en-US"/>
          </a:p>
        </p:txBody>
      </p:sp>
      <p:sp>
        <p:nvSpPr>
          <p:cNvPr id="22530" name="AutoShape 2" descr="File:Ion engine.svg"/>
          <p:cNvSpPr>
            <a:spLocks noChangeAspect="1" noChangeArrowheads="1"/>
          </p:cNvSpPr>
          <p:nvPr/>
        </p:nvSpPr>
        <p:spPr bwMode="auto">
          <a:xfrm>
            <a:off x="155575" y="-2414588"/>
            <a:ext cx="7620000" cy="5038726"/>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31" name="Picture 3" descr="C:\Users\ANNAMALAI\Desktop\Rocket Propulsion-AS1018\800px-Ion_engine.svg.png"/>
          <p:cNvPicPr>
            <a:picLocks noChangeAspect="1" noChangeArrowheads="1"/>
          </p:cNvPicPr>
          <p:nvPr/>
        </p:nvPicPr>
        <p:blipFill>
          <a:blip r:embed="rId2" cstate="print"/>
          <a:srcRect/>
          <a:stretch>
            <a:fillRect/>
          </a:stretch>
        </p:blipFill>
        <p:spPr bwMode="auto">
          <a:xfrm>
            <a:off x="685800" y="1590675"/>
            <a:ext cx="7620000" cy="503872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ION THRUSTER</a:t>
            </a:r>
            <a:endParaRPr lang="en-IN" dirty="0"/>
          </a:p>
        </p:txBody>
      </p:sp>
      <p:sp>
        <p:nvSpPr>
          <p:cNvPr id="4" name="Slide Number Placeholder 3"/>
          <p:cNvSpPr>
            <a:spLocks noGrp="1"/>
          </p:cNvSpPr>
          <p:nvPr>
            <p:ph type="sldNum" sz="quarter" idx="12"/>
          </p:nvPr>
        </p:nvSpPr>
        <p:spPr/>
        <p:txBody>
          <a:bodyPr/>
          <a:lstStyle/>
          <a:p>
            <a:fld id="{1B6D14C3-057C-41E7-92B8-D1AEFCA14FA7}" type="slidenum">
              <a:rPr lang="en-US" smtClean="0"/>
              <a:pPr/>
              <a:t>16</a:t>
            </a:fld>
            <a:endParaRPr lang="en-US"/>
          </a:p>
        </p:txBody>
      </p:sp>
      <p:sp>
        <p:nvSpPr>
          <p:cNvPr id="3" name="Content Placeholder 2"/>
          <p:cNvSpPr>
            <a:spLocks noGrp="1"/>
          </p:cNvSpPr>
          <p:nvPr>
            <p:ph sz="quarter" idx="1"/>
          </p:nvPr>
        </p:nvSpPr>
        <p:spPr>
          <a:xfrm>
            <a:off x="0" y="1371600"/>
            <a:ext cx="9144000" cy="5333999"/>
          </a:xfrm>
        </p:spPr>
        <p:txBody>
          <a:bodyPr>
            <a:noAutofit/>
          </a:bodyPr>
          <a:lstStyle/>
          <a:p>
            <a:r>
              <a:rPr lang="en-IN" sz="2200" dirty="0" smtClean="0">
                <a:latin typeface="Times New Roman" pitchFamily="18" charset="0"/>
                <a:cs typeface="Times New Roman" pitchFamily="18" charset="0"/>
              </a:rPr>
              <a:t>Gridded electrostatic ion thrusters commonly utilize </a:t>
            </a:r>
            <a:r>
              <a:rPr lang="en-IN" sz="2200" dirty="0" smtClean="0">
                <a:solidFill>
                  <a:srgbClr val="FF0000"/>
                </a:solidFill>
                <a:latin typeface="Times New Roman" pitchFamily="18" charset="0"/>
                <a:cs typeface="Times New Roman" pitchFamily="18" charset="0"/>
              </a:rPr>
              <a:t>xenon gas</a:t>
            </a:r>
            <a:r>
              <a:rPr lang="en-IN" sz="2200" dirty="0" smtClean="0">
                <a:latin typeface="Times New Roman" pitchFamily="18" charset="0"/>
                <a:cs typeface="Times New Roman" pitchFamily="18" charset="0"/>
              </a:rPr>
              <a:t>. </a:t>
            </a:r>
          </a:p>
          <a:p>
            <a:r>
              <a:rPr lang="en-IN" sz="2200" dirty="0" smtClean="0">
                <a:latin typeface="Times New Roman" pitchFamily="18" charset="0"/>
                <a:cs typeface="Times New Roman" pitchFamily="18" charset="0"/>
              </a:rPr>
              <a:t>This gas has no charge and is </a:t>
            </a:r>
            <a:r>
              <a:rPr lang="en-IN" sz="2200" dirty="0" smtClean="0">
                <a:solidFill>
                  <a:srgbClr val="FF0000"/>
                </a:solidFill>
                <a:latin typeface="Times New Roman" pitchFamily="18" charset="0"/>
                <a:cs typeface="Times New Roman" pitchFamily="18" charset="0"/>
              </a:rPr>
              <a:t>ionized by bombarding </a:t>
            </a:r>
            <a:r>
              <a:rPr lang="en-IN" sz="2200" dirty="0" smtClean="0">
                <a:latin typeface="Times New Roman" pitchFamily="18" charset="0"/>
                <a:cs typeface="Times New Roman" pitchFamily="18" charset="0"/>
              </a:rPr>
              <a:t>it with energetic electrons.</a:t>
            </a:r>
          </a:p>
          <a:p>
            <a:r>
              <a:rPr lang="en-IN" sz="2200" dirty="0" smtClean="0">
                <a:latin typeface="Times New Roman" pitchFamily="18" charset="0"/>
                <a:cs typeface="Times New Roman" pitchFamily="18" charset="0"/>
              </a:rPr>
              <a:t>These electrons can be provided from a </a:t>
            </a:r>
            <a:r>
              <a:rPr lang="en-IN" sz="2200" dirty="0" smtClean="0">
                <a:solidFill>
                  <a:srgbClr val="FF0000"/>
                </a:solidFill>
                <a:latin typeface="Times New Roman" pitchFamily="18" charset="0"/>
                <a:cs typeface="Times New Roman" pitchFamily="18" charset="0"/>
              </a:rPr>
              <a:t>hot cathode filament </a:t>
            </a:r>
            <a:r>
              <a:rPr lang="en-IN" sz="2200" dirty="0" smtClean="0">
                <a:latin typeface="Times New Roman" pitchFamily="18" charset="0"/>
                <a:cs typeface="Times New Roman" pitchFamily="18" charset="0"/>
              </a:rPr>
              <a:t>and when accelerated in the electrical field of the cathode.</a:t>
            </a:r>
          </a:p>
          <a:p>
            <a:r>
              <a:rPr lang="en-IN" sz="2200" dirty="0" smtClean="0">
                <a:latin typeface="Times New Roman" pitchFamily="18" charset="0"/>
                <a:cs typeface="Times New Roman" pitchFamily="18" charset="0"/>
              </a:rPr>
              <a:t>The </a:t>
            </a:r>
            <a:r>
              <a:rPr lang="en-IN" sz="2200" dirty="0" smtClean="0">
                <a:solidFill>
                  <a:srgbClr val="FF0000"/>
                </a:solidFill>
                <a:latin typeface="Times New Roman" pitchFamily="18" charset="0"/>
                <a:cs typeface="Times New Roman" pitchFamily="18" charset="0"/>
              </a:rPr>
              <a:t>positively charged ions are extracted </a:t>
            </a:r>
            <a:r>
              <a:rPr lang="en-IN" sz="2200" dirty="0" smtClean="0">
                <a:latin typeface="Times New Roman" pitchFamily="18" charset="0"/>
                <a:cs typeface="Times New Roman" pitchFamily="18" charset="0"/>
              </a:rPr>
              <a:t>by an extraction system consisting of 2 or 3 multi-aperture grids.</a:t>
            </a:r>
          </a:p>
          <a:p>
            <a:r>
              <a:rPr lang="en-IN" sz="2200" dirty="0" smtClean="0">
                <a:latin typeface="Times New Roman" pitchFamily="18" charset="0"/>
                <a:cs typeface="Times New Roman" pitchFamily="18" charset="0"/>
              </a:rPr>
              <a:t> After entering the grid system via the plasma sheath the </a:t>
            </a:r>
            <a:r>
              <a:rPr lang="en-IN" sz="2200" dirty="0" smtClean="0">
                <a:solidFill>
                  <a:srgbClr val="FF0000"/>
                </a:solidFill>
                <a:latin typeface="Times New Roman" pitchFamily="18" charset="0"/>
                <a:cs typeface="Times New Roman" pitchFamily="18" charset="0"/>
              </a:rPr>
              <a:t>ions are accelerated due to the potential difference</a:t>
            </a:r>
            <a:r>
              <a:rPr lang="en-IN" sz="2200" dirty="0" smtClean="0">
                <a:latin typeface="Times New Roman" pitchFamily="18" charset="0"/>
                <a:cs typeface="Times New Roman" pitchFamily="18" charset="0"/>
              </a:rPr>
              <a:t> between the first and second grid to the final ion energy of typically </a:t>
            </a:r>
            <a:r>
              <a:rPr lang="en-IN" sz="2200" dirty="0" smtClean="0">
                <a:solidFill>
                  <a:srgbClr val="FF0000"/>
                </a:solidFill>
                <a:latin typeface="Times New Roman" pitchFamily="18" charset="0"/>
                <a:cs typeface="Times New Roman" pitchFamily="18" charset="0"/>
              </a:rPr>
              <a:t>1–2 </a:t>
            </a:r>
            <a:r>
              <a:rPr lang="en-IN" sz="2200" dirty="0" err="1" smtClean="0">
                <a:solidFill>
                  <a:srgbClr val="FF0000"/>
                </a:solidFill>
                <a:latin typeface="Times New Roman" pitchFamily="18" charset="0"/>
                <a:cs typeface="Times New Roman" pitchFamily="18" charset="0"/>
              </a:rPr>
              <a:t>keV</a:t>
            </a:r>
            <a:r>
              <a:rPr lang="en-IN" sz="2200" dirty="0" smtClean="0">
                <a:latin typeface="Times New Roman" pitchFamily="18" charset="0"/>
                <a:cs typeface="Times New Roman" pitchFamily="18" charset="0"/>
              </a:rPr>
              <a:t>, thereby generating the thrust.</a:t>
            </a:r>
          </a:p>
          <a:p>
            <a:r>
              <a:rPr lang="en-IN" sz="2200" dirty="0" smtClean="0">
                <a:latin typeface="Times New Roman" pitchFamily="18" charset="0"/>
                <a:cs typeface="Times New Roman" pitchFamily="18" charset="0"/>
              </a:rPr>
              <a:t>Ion thrusters emit a beam of positive charged xenon ions only. </a:t>
            </a:r>
          </a:p>
          <a:p>
            <a:r>
              <a:rPr lang="en-IN" sz="2200" dirty="0" smtClean="0">
                <a:latin typeface="Times New Roman" pitchFamily="18" charset="0"/>
                <a:cs typeface="Times New Roman" pitchFamily="18" charset="0"/>
              </a:rPr>
              <a:t>To </a:t>
            </a:r>
            <a:r>
              <a:rPr lang="en-IN" sz="2200" dirty="0" smtClean="0">
                <a:solidFill>
                  <a:srgbClr val="FF0000"/>
                </a:solidFill>
                <a:latin typeface="Times New Roman" pitchFamily="18" charset="0"/>
                <a:cs typeface="Times New Roman" pitchFamily="18" charset="0"/>
              </a:rPr>
              <a:t>avoid charging up the spacecraft</a:t>
            </a:r>
            <a:r>
              <a:rPr lang="en-IN" sz="2200" dirty="0" smtClean="0">
                <a:latin typeface="Times New Roman" pitchFamily="18" charset="0"/>
                <a:cs typeface="Times New Roman" pitchFamily="18" charset="0"/>
              </a:rPr>
              <a:t>, another cathode is placed near the engine, which emits electrons into the ion beam.</a:t>
            </a:r>
          </a:p>
          <a:p>
            <a:r>
              <a:rPr lang="en-IN" sz="2200" dirty="0" smtClean="0">
                <a:latin typeface="Times New Roman" pitchFamily="18" charset="0"/>
                <a:cs typeface="Times New Roman" pitchFamily="18" charset="0"/>
              </a:rPr>
              <a:t> This also </a:t>
            </a:r>
            <a:r>
              <a:rPr lang="en-IN" sz="2200" dirty="0" smtClean="0">
                <a:solidFill>
                  <a:srgbClr val="FF0000"/>
                </a:solidFill>
                <a:latin typeface="Times New Roman" pitchFamily="18" charset="0"/>
                <a:cs typeface="Times New Roman" pitchFamily="18" charset="0"/>
              </a:rPr>
              <a:t>prevents the beam of ions from returning to the spacecraft </a:t>
            </a:r>
            <a:r>
              <a:rPr lang="en-IN" sz="2200" dirty="0" smtClean="0">
                <a:latin typeface="Times New Roman" pitchFamily="18" charset="0"/>
                <a:cs typeface="Times New Roman" pitchFamily="18" charset="0"/>
              </a:rPr>
              <a:t>and cancelling the thrust.</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3"/>
          <p:cNvSpPr>
            <a:spLocks noGrp="1"/>
          </p:cNvSpPr>
          <p:nvPr>
            <p:ph type="sldNum" sz="quarter" idx="12"/>
          </p:nvPr>
        </p:nvSpPr>
        <p:spPr>
          <a:noFill/>
          <a:ln>
            <a:miter lim="800000"/>
            <a:headEnd/>
            <a:tailEnd/>
          </a:ln>
        </p:spPr>
        <p:txBody>
          <a:bodyPr/>
          <a:lstStyle/>
          <a:p>
            <a:fld id="{60E76975-8E50-40E5-A576-A528EA977C61}" type="slidenum">
              <a:rPr lang="en-US" altLang="en-US"/>
              <a:pPr/>
              <a:t>17</a:t>
            </a:fld>
            <a:endParaRPr lang="en-US" altLang="en-US"/>
          </a:p>
        </p:txBody>
      </p:sp>
      <p:grpSp>
        <p:nvGrpSpPr>
          <p:cNvPr id="2" name="Group 78"/>
          <p:cNvGrpSpPr>
            <a:grpSpLocks noChangeAspect="1"/>
          </p:cNvGrpSpPr>
          <p:nvPr/>
        </p:nvGrpSpPr>
        <p:grpSpPr bwMode="auto">
          <a:xfrm>
            <a:off x="4114800" y="76200"/>
            <a:ext cx="5257800" cy="3473450"/>
            <a:chOff x="2527" y="6992"/>
            <a:chExt cx="6901" cy="4558"/>
          </a:xfrm>
        </p:grpSpPr>
        <p:sp>
          <p:nvSpPr>
            <p:cNvPr id="22549" name="AutoShape 79"/>
            <p:cNvSpPr>
              <a:spLocks noChangeAspect="1" noChangeArrowheads="1"/>
            </p:cNvSpPr>
            <p:nvPr/>
          </p:nvSpPr>
          <p:spPr bwMode="auto">
            <a:xfrm>
              <a:off x="2527" y="6992"/>
              <a:ext cx="6901" cy="4558"/>
            </a:xfrm>
            <a:prstGeom prst="rect">
              <a:avLst/>
            </a:prstGeom>
            <a:noFill/>
            <a:ln w="9525">
              <a:noFill/>
              <a:miter lim="800000"/>
              <a:headEnd/>
              <a:tailEnd/>
            </a:ln>
          </p:spPr>
          <p:txBody>
            <a:bodyPr/>
            <a:lstStyle/>
            <a:p>
              <a:pPr eaLnBrk="1" hangingPunct="1">
                <a:spcBef>
                  <a:spcPct val="20000"/>
                </a:spcBef>
                <a:buFontTx/>
                <a:buChar char="•"/>
              </a:pPr>
              <a:endParaRPr lang="en-IN"/>
            </a:p>
          </p:txBody>
        </p:sp>
        <p:sp>
          <p:nvSpPr>
            <p:cNvPr id="22550" name="Rectangle 80" descr="Large checker board"/>
            <p:cNvSpPr>
              <a:spLocks noChangeArrowheads="1"/>
            </p:cNvSpPr>
            <p:nvPr/>
          </p:nvSpPr>
          <p:spPr bwMode="auto">
            <a:xfrm>
              <a:off x="7877" y="8006"/>
              <a:ext cx="59" cy="2562"/>
            </a:xfrm>
            <a:prstGeom prst="rect">
              <a:avLst/>
            </a:prstGeom>
            <a:pattFill prst="lgCheck">
              <a:fgClr>
                <a:srgbClr val="000000"/>
              </a:fgClr>
              <a:bgClr>
                <a:srgbClr val="FFFFFF"/>
              </a:bgClr>
            </a:pattFill>
            <a:ln w="9525">
              <a:solidFill>
                <a:srgbClr val="000000"/>
              </a:solidFill>
              <a:miter lim="800000"/>
              <a:headEnd/>
              <a:tailEnd/>
            </a:ln>
          </p:spPr>
          <p:txBody>
            <a:bodyPr/>
            <a:lstStyle/>
            <a:p>
              <a:pPr eaLnBrk="1" hangingPunct="1">
                <a:spcBef>
                  <a:spcPct val="20000"/>
                </a:spcBef>
                <a:buFontTx/>
                <a:buChar char="•"/>
              </a:pPr>
              <a:endParaRPr lang="en-IN"/>
            </a:p>
          </p:txBody>
        </p:sp>
        <p:sp>
          <p:nvSpPr>
            <p:cNvPr id="22551" name="Line 81"/>
            <p:cNvSpPr>
              <a:spLocks noChangeShapeType="1"/>
            </p:cNvSpPr>
            <p:nvPr/>
          </p:nvSpPr>
          <p:spPr bwMode="auto">
            <a:xfrm flipV="1">
              <a:off x="3065" y="10567"/>
              <a:ext cx="6037" cy="25"/>
            </a:xfrm>
            <a:prstGeom prst="line">
              <a:avLst/>
            </a:prstGeom>
            <a:noFill/>
            <a:ln w="9525">
              <a:solidFill>
                <a:srgbClr val="000000"/>
              </a:solidFill>
              <a:prstDash val="sysDot"/>
              <a:round/>
              <a:headEnd/>
              <a:tailEnd/>
            </a:ln>
          </p:spPr>
          <p:txBody>
            <a:bodyPr/>
            <a:lstStyle/>
            <a:p>
              <a:endParaRPr lang="en-IN"/>
            </a:p>
          </p:txBody>
        </p:sp>
        <p:sp>
          <p:nvSpPr>
            <p:cNvPr id="22552" name="Oval 82"/>
            <p:cNvSpPr>
              <a:spLocks noChangeArrowheads="1"/>
            </p:cNvSpPr>
            <p:nvPr/>
          </p:nvSpPr>
          <p:spPr bwMode="auto">
            <a:xfrm>
              <a:off x="4652" y="8656"/>
              <a:ext cx="151" cy="150"/>
            </a:xfrm>
            <a:prstGeom prst="ellipse">
              <a:avLst/>
            </a:prstGeom>
            <a:solidFill>
              <a:schemeClr val="accent1"/>
            </a:solidFill>
            <a:ln w="9525">
              <a:solidFill>
                <a:srgbClr val="000000"/>
              </a:solidFill>
              <a:round/>
              <a:headEnd/>
              <a:tailEnd/>
            </a:ln>
          </p:spPr>
          <p:txBody>
            <a:bodyPr/>
            <a:lstStyle/>
            <a:p>
              <a:pPr eaLnBrk="1" hangingPunct="1">
                <a:spcBef>
                  <a:spcPct val="20000"/>
                </a:spcBef>
                <a:buFontTx/>
                <a:buChar char="•"/>
              </a:pPr>
              <a:endParaRPr lang="en-IN"/>
            </a:p>
          </p:txBody>
        </p:sp>
        <p:sp>
          <p:nvSpPr>
            <p:cNvPr id="22553" name="Oval 83"/>
            <p:cNvSpPr>
              <a:spLocks noChangeArrowheads="1"/>
            </p:cNvSpPr>
            <p:nvPr/>
          </p:nvSpPr>
          <p:spPr bwMode="auto">
            <a:xfrm>
              <a:off x="5014" y="9615"/>
              <a:ext cx="151" cy="150"/>
            </a:xfrm>
            <a:prstGeom prst="ellipse">
              <a:avLst/>
            </a:prstGeom>
            <a:solidFill>
              <a:schemeClr val="accent1"/>
            </a:solidFill>
            <a:ln w="9525">
              <a:solidFill>
                <a:srgbClr val="000000"/>
              </a:solidFill>
              <a:round/>
              <a:headEnd/>
              <a:tailEnd/>
            </a:ln>
          </p:spPr>
          <p:txBody>
            <a:bodyPr/>
            <a:lstStyle/>
            <a:p>
              <a:pPr eaLnBrk="1" hangingPunct="1">
                <a:spcBef>
                  <a:spcPct val="20000"/>
                </a:spcBef>
                <a:buFontTx/>
                <a:buChar char="•"/>
              </a:pPr>
              <a:endParaRPr lang="en-IN"/>
            </a:p>
          </p:txBody>
        </p:sp>
        <p:sp>
          <p:nvSpPr>
            <p:cNvPr id="22554" name="Oval 84"/>
            <p:cNvSpPr>
              <a:spLocks noChangeArrowheads="1"/>
            </p:cNvSpPr>
            <p:nvPr/>
          </p:nvSpPr>
          <p:spPr bwMode="auto">
            <a:xfrm>
              <a:off x="6089" y="8903"/>
              <a:ext cx="151" cy="150"/>
            </a:xfrm>
            <a:prstGeom prst="ellipse">
              <a:avLst/>
            </a:prstGeom>
            <a:solidFill>
              <a:schemeClr val="accent1"/>
            </a:solidFill>
            <a:ln w="9525">
              <a:solidFill>
                <a:srgbClr val="000000"/>
              </a:solidFill>
              <a:round/>
              <a:headEnd/>
              <a:tailEnd/>
            </a:ln>
          </p:spPr>
          <p:txBody>
            <a:bodyPr/>
            <a:lstStyle/>
            <a:p>
              <a:pPr eaLnBrk="1" hangingPunct="1">
                <a:spcBef>
                  <a:spcPct val="20000"/>
                </a:spcBef>
                <a:buFontTx/>
                <a:buChar char="•"/>
              </a:pPr>
              <a:endParaRPr lang="en-IN"/>
            </a:p>
          </p:txBody>
        </p:sp>
        <p:sp>
          <p:nvSpPr>
            <p:cNvPr id="22555" name="Oval 85"/>
            <p:cNvSpPr>
              <a:spLocks noChangeArrowheads="1"/>
            </p:cNvSpPr>
            <p:nvPr/>
          </p:nvSpPr>
          <p:spPr bwMode="auto">
            <a:xfrm>
              <a:off x="6014" y="10190"/>
              <a:ext cx="151" cy="150"/>
            </a:xfrm>
            <a:prstGeom prst="ellipse">
              <a:avLst/>
            </a:prstGeom>
            <a:solidFill>
              <a:schemeClr val="accent1"/>
            </a:solidFill>
            <a:ln w="9525">
              <a:solidFill>
                <a:srgbClr val="000000"/>
              </a:solidFill>
              <a:round/>
              <a:headEnd/>
              <a:tailEnd/>
            </a:ln>
          </p:spPr>
          <p:txBody>
            <a:bodyPr/>
            <a:lstStyle/>
            <a:p>
              <a:pPr eaLnBrk="1" hangingPunct="1">
                <a:spcBef>
                  <a:spcPct val="20000"/>
                </a:spcBef>
                <a:buFontTx/>
                <a:buChar char="•"/>
              </a:pPr>
              <a:endParaRPr lang="en-IN"/>
            </a:p>
          </p:txBody>
        </p:sp>
        <p:sp>
          <p:nvSpPr>
            <p:cNvPr id="22556" name="Oval 86"/>
            <p:cNvSpPr>
              <a:spLocks noChangeArrowheads="1"/>
            </p:cNvSpPr>
            <p:nvPr/>
          </p:nvSpPr>
          <p:spPr bwMode="auto">
            <a:xfrm>
              <a:off x="7089" y="9578"/>
              <a:ext cx="151" cy="150"/>
            </a:xfrm>
            <a:prstGeom prst="ellipse">
              <a:avLst/>
            </a:prstGeom>
            <a:solidFill>
              <a:schemeClr val="accent1"/>
            </a:solidFill>
            <a:ln w="9525">
              <a:solidFill>
                <a:srgbClr val="000000"/>
              </a:solidFill>
              <a:round/>
              <a:headEnd/>
              <a:tailEnd/>
            </a:ln>
          </p:spPr>
          <p:txBody>
            <a:bodyPr/>
            <a:lstStyle/>
            <a:p>
              <a:pPr eaLnBrk="1" hangingPunct="1">
                <a:spcBef>
                  <a:spcPct val="20000"/>
                </a:spcBef>
                <a:buFontTx/>
                <a:buChar char="•"/>
              </a:pPr>
              <a:endParaRPr lang="en-IN"/>
            </a:p>
          </p:txBody>
        </p:sp>
        <p:sp>
          <p:nvSpPr>
            <p:cNvPr id="22557" name="Oval 87"/>
            <p:cNvSpPr>
              <a:spLocks noChangeArrowheads="1"/>
            </p:cNvSpPr>
            <p:nvPr/>
          </p:nvSpPr>
          <p:spPr bwMode="auto">
            <a:xfrm>
              <a:off x="7151" y="10265"/>
              <a:ext cx="151" cy="150"/>
            </a:xfrm>
            <a:prstGeom prst="ellipse">
              <a:avLst/>
            </a:prstGeom>
            <a:solidFill>
              <a:schemeClr val="accent1"/>
            </a:solidFill>
            <a:ln w="9525">
              <a:solidFill>
                <a:srgbClr val="000000"/>
              </a:solidFill>
              <a:round/>
              <a:headEnd/>
              <a:tailEnd/>
            </a:ln>
          </p:spPr>
          <p:txBody>
            <a:bodyPr/>
            <a:lstStyle/>
            <a:p>
              <a:pPr eaLnBrk="1" hangingPunct="1">
                <a:spcBef>
                  <a:spcPct val="20000"/>
                </a:spcBef>
                <a:buFontTx/>
                <a:buChar char="•"/>
              </a:pPr>
              <a:endParaRPr lang="en-IN"/>
            </a:p>
          </p:txBody>
        </p:sp>
        <p:sp>
          <p:nvSpPr>
            <p:cNvPr id="22558" name="Oval 88"/>
            <p:cNvSpPr>
              <a:spLocks noChangeArrowheads="1"/>
            </p:cNvSpPr>
            <p:nvPr/>
          </p:nvSpPr>
          <p:spPr bwMode="auto">
            <a:xfrm>
              <a:off x="4240" y="9581"/>
              <a:ext cx="150" cy="150"/>
            </a:xfrm>
            <a:prstGeom prst="ellipse">
              <a:avLst/>
            </a:prstGeom>
            <a:solidFill>
              <a:schemeClr val="accent1"/>
            </a:solidFill>
            <a:ln w="9525">
              <a:solidFill>
                <a:srgbClr val="000000"/>
              </a:solidFill>
              <a:round/>
              <a:headEnd/>
              <a:tailEnd/>
            </a:ln>
          </p:spPr>
          <p:txBody>
            <a:bodyPr/>
            <a:lstStyle/>
            <a:p>
              <a:pPr eaLnBrk="1" hangingPunct="1">
                <a:spcBef>
                  <a:spcPct val="20000"/>
                </a:spcBef>
                <a:buFontTx/>
                <a:buChar char="•"/>
              </a:pPr>
              <a:endParaRPr lang="en-IN"/>
            </a:p>
          </p:txBody>
        </p:sp>
        <p:sp>
          <p:nvSpPr>
            <p:cNvPr id="22559" name="Line 89"/>
            <p:cNvSpPr>
              <a:spLocks noChangeShapeType="1"/>
            </p:cNvSpPr>
            <p:nvPr/>
          </p:nvSpPr>
          <p:spPr bwMode="auto">
            <a:xfrm>
              <a:off x="4440" y="9668"/>
              <a:ext cx="175" cy="1"/>
            </a:xfrm>
            <a:prstGeom prst="line">
              <a:avLst/>
            </a:prstGeom>
            <a:noFill/>
            <a:ln w="9525">
              <a:solidFill>
                <a:srgbClr val="000000"/>
              </a:solidFill>
              <a:round/>
              <a:headEnd/>
              <a:tailEnd type="triangle" w="med" len="med"/>
            </a:ln>
          </p:spPr>
          <p:txBody>
            <a:bodyPr/>
            <a:lstStyle/>
            <a:p>
              <a:endParaRPr lang="en-IN"/>
            </a:p>
          </p:txBody>
        </p:sp>
        <p:sp>
          <p:nvSpPr>
            <p:cNvPr id="22560" name="Text Box 90"/>
            <p:cNvSpPr txBox="1">
              <a:spLocks noChangeArrowheads="1"/>
            </p:cNvSpPr>
            <p:nvPr/>
          </p:nvSpPr>
          <p:spPr bwMode="auto">
            <a:xfrm>
              <a:off x="3177" y="7218"/>
              <a:ext cx="1938" cy="562"/>
            </a:xfrm>
            <a:prstGeom prst="rect">
              <a:avLst/>
            </a:prstGeom>
            <a:solidFill>
              <a:srgbClr val="FFFFFF"/>
            </a:solidFill>
            <a:ln w="9525">
              <a:noFill/>
              <a:miter lim="800000"/>
              <a:headEnd/>
              <a:tailEnd/>
            </a:ln>
          </p:spPr>
          <p:txBody>
            <a:bodyPr/>
            <a:lstStyle/>
            <a:p>
              <a:pPr eaLnBrk="1" hangingPunct="1"/>
              <a:r>
                <a:rPr lang="en-US" altLang="en-US" sz="1800" b="1">
                  <a:latin typeface="Times New Roman" pitchFamily="18" charset="0"/>
                </a:rPr>
                <a:t>V=V</a:t>
              </a:r>
              <a:r>
                <a:rPr lang="en-US" altLang="en-US" sz="1800" b="1" baseline="-25000">
                  <a:latin typeface="Times New Roman" pitchFamily="18" charset="0"/>
                </a:rPr>
                <a:t>0</a:t>
              </a:r>
              <a:endParaRPr lang="en-US" altLang="en-US" sz="1800" b="1">
                <a:latin typeface="Times New Roman" pitchFamily="18" charset="0"/>
              </a:endParaRPr>
            </a:p>
            <a:p>
              <a:pPr eaLnBrk="1" hangingPunct="1"/>
              <a:r>
                <a:rPr lang="en-US" altLang="en-US" sz="1800" b="1">
                  <a:latin typeface="Times New Roman" pitchFamily="18" charset="0"/>
                </a:rPr>
                <a:t>x=0</a:t>
              </a:r>
              <a:endParaRPr lang="en-US" altLang="en-US" sz="1800" b="1"/>
            </a:p>
          </p:txBody>
        </p:sp>
        <p:sp>
          <p:nvSpPr>
            <p:cNvPr id="22561" name="Text Box 91"/>
            <p:cNvSpPr txBox="1">
              <a:spLocks noChangeArrowheads="1"/>
            </p:cNvSpPr>
            <p:nvPr/>
          </p:nvSpPr>
          <p:spPr bwMode="auto">
            <a:xfrm>
              <a:off x="7627" y="7193"/>
              <a:ext cx="1238" cy="663"/>
            </a:xfrm>
            <a:prstGeom prst="rect">
              <a:avLst/>
            </a:prstGeom>
            <a:noFill/>
            <a:ln w="9525">
              <a:noFill/>
              <a:miter lim="800000"/>
              <a:headEnd/>
              <a:tailEnd/>
            </a:ln>
          </p:spPr>
          <p:txBody>
            <a:bodyPr/>
            <a:lstStyle/>
            <a:p>
              <a:pPr eaLnBrk="1" hangingPunct="1"/>
              <a:r>
                <a:rPr lang="en-US" altLang="en-US" sz="1800" b="1" dirty="0">
                  <a:latin typeface="Times New Roman" pitchFamily="18" charset="0"/>
                </a:rPr>
                <a:t>V=0</a:t>
              </a:r>
            </a:p>
            <a:p>
              <a:pPr eaLnBrk="1" hangingPunct="1"/>
              <a:r>
                <a:rPr lang="en-US" altLang="en-US" sz="1800" b="1" dirty="0" smtClean="0">
                  <a:latin typeface="Times New Roman" pitchFamily="18" charset="0"/>
                </a:rPr>
                <a:t>X=L</a:t>
              </a:r>
              <a:endParaRPr lang="en-US" altLang="en-US" sz="1800" b="1" dirty="0"/>
            </a:p>
          </p:txBody>
        </p:sp>
        <p:sp>
          <p:nvSpPr>
            <p:cNvPr id="22562" name="Text Box 92"/>
            <p:cNvSpPr txBox="1">
              <a:spLocks noChangeArrowheads="1"/>
            </p:cNvSpPr>
            <p:nvPr/>
          </p:nvSpPr>
          <p:spPr bwMode="auto">
            <a:xfrm>
              <a:off x="3190" y="10931"/>
              <a:ext cx="1937" cy="375"/>
            </a:xfrm>
            <a:prstGeom prst="rect">
              <a:avLst/>
            </a:prstGeom>
            <a:noFill/>
            <a:ln w="9525">
              <a:noFill/>
              <a:miter lim="800000"/>
              <a:headEnd/>
              <a:tailEnd/>
            </a:ln>
          </p:spPr>
          <p:txBody>
            <a:bodyPr/>
            <a:lstStyle/>
            <a:p>
              <a:pPr eaLnBrk="1" hangingPunct="1"/>
              <a:r>
                <a:rPr lang="en-US" altLang="en-US" sz="1800" b="1">
                  <a:latin typeface="Times New Roman" pitchFamily="18" charset="0"/>
                </a:rPr>
                <a:t>Ion source</a:t>
              </a:r>
              <a:endParaRPr lang="en-US" altLang="en-US" sz="1800" b="1"/>
            </a:p>
          </p:txBody>
        </p:sp>
        <p:sp>
          <p:nvSpPr>
            <p:cNvPr id="22563" name="Text Box 93"/>
            <p:cNvSpPr txBox="1">
              <a:spLocks noChangeArrowheads="1"/>
            </p:cNvSpPr>
            <p:nvPr/>
          </p:nvSpPr>
          <p:spPr bwMode="auto">
            <a:xfrm>
              <a:off x="7078" y="10918"/>
              <a:ext cx="2350" cy="362"/>
            </a:xfrm>
            <a:prstGeom prst="rect">
              <a:avLst/>
            </a:prstGeom>
            <a:noFill/>
            <a:ln w="9525">
              <a:noFill/>
              <a:miter lim="800000"/>
              <a:headEnd/>
              <a:tailEnd/>
            </a:ln>
          </p:spPr>
          <p:txBody>
            <a:bodyPr/>
            <a:lstStyle/>
            <a:p>
              <a:pPr eaLnBrk="1" hangingPunct="1"/>
              <a:r>
                <a:rPr lang="en-US" altLang="en-US" sz="1800" b="1">
                  <a:latin typeface="Times New Roman" pitchFamily="18" charset="0"/>
                </a:rPr>
                <a:t>Accelerating grid</a:t>
              </a:r>
              <a:endParaRPr lang="en-US" altLang="en-US" sz="1800" b="1"/>
            </a:p>
          </p:txBody>
        </p:sp>
        <p:sp>
          <p:nvSpPr>
            <p:cNvPr id="22564" name="Text Box 94"/>
            <p:cNvSpPr txBox="1">
              <a:spLocks noChangeArrowheads="1"/>
            </p:cNvSpPr>
            <p:nvPr/>
          </p:nvSpPr>
          <p:spPr bwMode="auto">
            <a:xfrm>
              <a:off x="4953" y="7105"/>
              <a:ext cx="2549" cy="650"/>
            </a:xfrm>
            <a:prstGeom prst="rect">
              <a:avLst/>
            </a:prstGeom>
            <a:noFill/>
            <a:ln w="9525">
              <a:noFill/>
              <a:miter lim="800000"/>
              <a:headEnd/>
              <a:tailEnd/>
            </a:ln>
          </p:spPr>
          <p:txBody>
            <a:bodyPr/>
            <a:lstStyle/>
            <a:p>
              <a:pPr eaLnBrk="1" hangingPunct="1"/>
              <a:r>
                <a:rPr lang="en-US" altLang="en-US" sz="1800" b="1">
                  <a:latin typeface="Times New Roman" pitchFamily="18" charset="0"/>
                </a:rPr>
                <a:t>Electric field</a:t>
              </a:r>
            </a:p>
            <a:p>
              <a:pPr eaLnBrk="1" hangingPunct="1"/>
              <a:r>
                <a:rPr lang="en-US" altLang="en-US" sz="1800" b="1">
                  <a:latin typeface="Times New Roman" pitchFamily="18" charset="0"/>
                </a:rPr>
                <a:t>E=dV/dx</a:t>
              </a:r>
              <a:endParaRPr lang="en-US" altLang="en-US" sz="1800" b="1"/>
            </a:p>
          </p:txBody>
        </p:sp>
        <p:sp>
          <p:nvSpPr>
            <p:cNvPr id="22565" name="Text Box 95"/>
            <p:cNvSpPr txBox="1">
              <a:spLocks noChangeArrowheads="1"/>
            </p:cNvSpPr>
            <p:nvPr/>
          </p:nvSpPr>
          <p:spPr bwMode="auto">
            <a:xfrm>
              <a:off x="5340" y="9156"/>
              <a:ext cx="2300" cy="425"/>
            </a:xfrm>
            <a:prstGeom prst="rect">
              <a:avLst/>
            </a:prstGeom>
            <a:noFill/>
            <a:ln w="9525">
              <a:noFill/>
              <a:miter lim="800000"/>
              <a:headEnd/>
              <a:tailEnd/>
            </a:ln>
          </p:spPr>
          <p:txBody>
            <a:bodyPr/>
            <a:lstStyle/>
            <a:p>
              <a:pPr eaLnBrk="1" hangingPunct="1"/>
              <a:r>
                <a:rPr lang="en-US" altLang="en-US" sz="1800" b="1" dirty="0">
                  <a:latin typeface="Times New Roman" pitchFamily="18" charset="0"/>
                </a:rPr>
                <a:t>Ion stream</a:t>
              </a:r>
              <a:endParaRPr lang="en-US" altLang="en-US" sz="1800" b="1" dirty="0"/>
            </a:p>
          </p:txBody>
        </p:sp>
        <p:sp>
          <p:nvSpPr>
            <p:cNvPr id="22566" name="Rectangle 96"/>
            <p:cNvSpPr>
              <a:spLocks noChangeArrowheads="1"/>
            </p:cNvSpPr>
            <p:nvPr/>
          </p:nvSpPr>
          <p:spPr bwMode="auto">
            <a:xfrm>
              <a:off x="3265" y="7967"/>
              <a:ext cx="275" cy="2625"/>
            </a:xfrm>
            <a:prstGeom prst="rect">
              <a:avLst/>
            </a:prstGeom>
            <a:solidFill>
              <a:schemeClr val="accent1"/>
            </a:solidFill>
            <a:ln w="9525">
              <a:solidFill>
                <a:srgbClr val="000000"/>
              </a:solidFill>
              <a:miter lim="800000"/>
              <a:headEnd/>
              <a:tailEnd/>
            </a:ln>
          </p:spPr>
          <p:txBody>
            <a:bodyPr/>
            <a:lstStyle/>
            <a:p>
              <a:pPr eaLnBrk="1" hangingPunct="1">
                <a:spcBef>
                  <a:spcPct val="20000"/>
                </a:spcBef>
                <a:buFontTx/>
                <a:buChar char="•"/>
              </a:pPr>
              <a:endParaRPr lang="en-IN"/>
            </a:p>
          </p:txBody>
        </p:sp>
      </p:grpSp>
      <p:sp>
        <p:nvSpPr>
          <p:cNvPr id="22533" name="Line 97"/>
          <p:cNvSpPr>
            <a:spLocks noChangeShapeType="1"/>
          </p:cNvSpPr>
          <p:nvPr/>
        </p:nvSpPr>
        <p:spPr bwMode="auto">
          <a:xfrm>
            <a:off x="4572000" y="838200"/>
            <a:ext cx="4343400" cy="0"/>
          </a:xfrm>
          <a:prstGeom prst="line">
            <a:avLst/>
          </a:prstGeom>
          <a:noFill/>
          <a:ln w="6350">
            <a:solidFill>
              <a:schemeClr val="tx1"/>
            </a:solidFill>
            <a:prstDash val="sysDot"/>
            <a:round/>
            <a:headEnd/>
            <a:tailEnd/>
          </a:ln>
          <a:effectLst/>
        </p:spPr>
        <p:txBody>
          <a:bodyPr/>
          <a:lstStyle/>
          <a:p>
            <a:endParaRPr lang="en-IN"/>
          </a:p>
        </p:txBody>
      </p:sp>
      <p:sp>
        <p:nvSpPr>
          <p:cNvPr id="22534" name="Line 98"/>
          <p:cNvSpPr>
            <a:spLocks noChangeShapeType="1"/>
          </p:cNvSpPr>
          <p:nvPr/>
        </p:nvSpPr>
        <p:spPr bwMode="auto">
          <a:xfrm>
            <a:off x="5867400" y="1371600"/>
            <a:ext cx="228600" cy="0"/>
          </a:xfrm>
          <a:prstGeom prst="line">
            <a:avLst/>
          </a:prstGeom>
          <a:noFill/>
          <a:ln w="9525">
            <a:solidFill>
              <a:schemeClr val="tx1"/>
            </a:solidFill>
            <a:round/>
            <a:headEnd/>
            <a:tailEnd type="triangle" w="med" len="med"/>
          </a:ln>
          <a:effectLst/>
        </p:spPr>
        <p:txBody>
          <a:bodyPr/>
          <a:lstStyle/>
          <a:p>
            <a:endParaRPr lang="en-IN"/>
          </a:p>
        </p:txBody>
      </p:sp>
      <p:sp>
        <p:nvSpPr>
          <p:cNvPr id="22535" name="Line 99"/>
          <p:cNvSpPr>
            <a:spLocks noChangeShapeType="1"/>
          </p:cNvSpPr>
          <p:nvPr/>
        </p:nvSpPr>
        <p:spPr bwMode="auto">
          <a:xfrm>
            <a:off x="7696200" y="2133600"/>
            <a:ext cx="838200" cy="0"/>
          </a:xfrm>
          <a:prstGeom prst="line">
            <a:avLst/>
          </a:prstGeom>
          <a:noFill/>
          <a:ln w="9525">
            <a:solidFill>
              <a:schemeClr val="tx1"/>
            </a:solidFill>
            <a:round/>
            <a:headEnd/>
            <a:tailEnd type="triangle" w="med" len="med"/>
          </a:ln>
          <a:effectLst/>
        </p:spPr>
        <p:txBody>
          <a:bodyPr/>
          <a:lstStyle/>
          <a:p>
            <a:endParaRPr lang="en-IN"/>
          </a:p>
        </p:txBody>
      </p:sp>
      <p:sp>
        <p:nvSpPr>
          <p:cNvPr id="22536" name="Line 100"/>
          <p:cNvSpPr>
            <a:spLocks noChangeShapeType="1"/>
          </p:cNvSpPr>
          <p:nvPr/>
        </p:nvSpPr>
        <p:spPr bwMode="auto">
          <a:xfrm>
            <a:off x="7772400" y="2590800"/>
            <a:ext cx="914400" cy="0"/>
          </a:xfrm>
          <a:prstGeom prst="line">
            <a:avLst/>
          </a:prstGeom>
          <a:noFill/>
          <a:ln w="9525">
            <a:solidFill>
              <a:schemeClr val="tx1"/>
            </a:solidFill>
            <a:round/>
            <a:headEnd/>
            <a:tailEnd type="triangle" w="med" len="med"/>
          </a:ln>
          <a:effectLst/>
        </p:spPr>
        <p:txBody>
          <a:bodyPr/>
          <a:lstStyle/>
          <a:p>
            <a:endParaRPr lang="en-IN"/>
          </a:p>
        </p:txBody>
      </p:sp>
      <p:sp>
        <p:nvSpPr>
          <p:cNvPr id="22537" name="Line 101"/>
          <p:cNvSpPr>
            <a:spLocks noChangeShapeType="1"/>
          </p:cNvSpPr>
          <p:nvPr/>
        </p:nvSpPr>
        <p:spPr bwMode="auto">
          <a:xfrm>
            <a:off x="6934200" y="2590800"/>
            <a:ext cx="533400" cy="0"/>
          </a:xfrm>
          <a:prstGeom prst="line">
            <a:avLst/>
          </a:prstGeom>
          <a:noFill/>
          <a:ln w="9525">
            <a:solidFill>
              <a:schemeClr val="tx1"/>
            </a:solidFill>
            <a:round/>
            <a:headEnd/>
            <a:tailEnd type="triangle" w="med" len="med"/>
          </a:ln>
          <a:effectLst/>
        </p:spPr>
        <p:txBody>
          <a:bodyPr/>
          <a:lstStyle/>
          <a:p>
            <a:endParaRPr lang="en-IN"/>
          </a:p>
        </p:txBody>
      </p:sp>
      <p:sp>
        <p:nvSpPr>
          <p:cNvPr id="22538" name="Line 102"/>
          <p:cNvSpPr>
            <a:spLocks noChangeShapeType="1"/>
          </p:cNvSpPr>
          <p:nvPr/>
        </p:nvSpPr>
        <p:spPr bwMode="auto">
          <a:xfrm>
            <a:off x="7010400" y="1600200"/>
            <a:ext cx="381000" cy="0"/>
          </a:xfrm>
          <a:prstGeom prst="line">
            <a:avLst/>
          </a:prstGeom>
          <a:noFill/>
          <a:ln w="9525">
            <a:solidFill>
              <a:schemeClr val="tx1"/>
            </a:solidFill>
            <a:round/>
            <a:headEnd/>
            <a:tailEnd type="triangle" w="med" len="med"/>
          </a:ln>
          <a:effectLst/>
        </p:spPr>
        <p:txBody>
          <a:bodyPr/>
          <a:lstStyle/>
          <a:p>
            <a:endParaRPr lang="en-IN"/>
          </a:p>
        </p:txBody>
      </p:sp>
      <p:sp>
        <p:nvSpPr>
          <p:cNvPr id="22539" name="Line 103"/>
          <p:cNvSpPr>
            <a:spLocks noChangeShapeType="1"/>
          </p:cNvSpPr>
          <p:nvPr/>
        </p:nvSpPr>
        <p:spPr bwMode="auto">
          <a:xfrm>
            <a:off x="6096000" y="2133600"/>
            <a:ext cx="457200" cy="0"/>
          </a:xfrm>
          <a:prstGeom prst="line">
            <a:avLst/>
          </a:prstGeom>
          <a:noFill/>
          <a:ln w="9525">
            <a:solidFill>
              <a:schemeClr val="tx1"/>
            </a:solidFill>
            <a:round/>
            <a:headEnd/>
            <a:tailEnd type="triangle" w="med" len="med"/>
          </a:ln>
          <a:effectLst/>
        </p:spPr>
        <p:txBody>
          <a:bodyPr/>
          <a:lstStyle/>
          <a:p>
            <a:endParaRPr lang="en-IN"/>
          </a:p>
        </p:txBody>
      </p:sp>
      <p:graphicFrame>
        <p:nvGraphicFramePr>
          <p:cNvPr id="22541" name="Object 105"/>
          <p:cNvGraphicFramePr>
            <a:graphicFrameLocks noChangeAspect="1"/>
          </p:cNvGraphicFramePr>
          <p:nvPr/>
        </p:nvGraphicFramePr>
        <p:xfrm>
          <a:off x="0" y="0"/>
          <a:ext cx="6561138" cy="6446838"/>
        </p:xfrm>
        <a:graphic>
          <a:graphicData uri="http://schemas.openxmlformats.org/presentationml/2006/ole">
            <p:oleObj spid="_x0000_s51202" name="Equation" r:id="rId3" imgW="3479760" imgH="3403440" progId="Equation.DSMT4">
              <p:embed/>
            </p:oleObj>
          </a:graphicData>
        </a:graphic>
      </p:graphicFrame>
      <p:sp>
        <p:nvSpPr>
          <p:cNvPr id="22545" name="Text Box 111"/>
          <p:cNvSpPr txBox="1">
            <a:spLocks noChangeArrowheads="1"/>
          </p:cNvSpPr>
          <p:nvPr/>
        </p:nvSpPr>
        <p:spPr bwMode="auto">
          <a:xfrm>
            <a:off x="8686800" y="1295400"/>
            <a:ext cx="990600" cy="366713"/>
          </a:xfrm>
          <a:prstGeom prst="rect">
            <a:avLst/>
          </a:prstGeom>
          <a:noFill/>
          <a:ln w="9525">
            <a:noFill/>
            <a:miter lim="800000"/>
            <a:headEnd/>
            <a:tailEnd/>
          </a:ln>
          <a:effectLst/>
        </p:spPr>
        <p:txBody>
          <a:bodyPr>
            <a:spAutoFit/>
          </a:bodyPr>
          <a:lstStyle/>
          <a:p>
            <a:pPr eaLnBrk="1" hangingPunct="1">
              <a:spcBef>
                <a:spcPct val="50000"/>
              </a:spcBef>
            </a:pPr>
            <a:endParaRPr lang="en-US" altLang="en-US" sz="1800"/>
          </a:p>
        </p:txBody>
      </p:sp>
      <p:sp>
        <p:nvSpPr>
          <p:cNvPr id="22546" name="Oval 112"/>
          <p:cNvSpPr>
            <a:spLocks noChangeArrowheads="1"/>
          </p:cNvSpPr>
          <p:nvPr/>
        </p:nvSpPr>
        <p:spPr bwMode="auto">
          <a:xfrm>
            <a:off x="8229600" y="1295400"/>
            <a:ext cx="152400" cy="152400"/>
          </a:xfrm>
          <a:prstGeom prst="ellipse">
            <a:avLst/>
          </a:prstGeom>
          <a:solidFill>
            <a:schemeClr val="accent1"/>
          </a:solidFill>
          <a:ln w="9525">
            <a:solidFill>
              <a:schemeClr val="tx1"/>
            </a:solidFill>
            <a:round/>
            <a:headEnd/>
            <a:tailEnd/>
          </a:ln>
          <a:effectLst/>
        </p:spPr>
        <p:txBody>
          <a:bodyPr wrap="none" anchor="ctr"/>
          <a:lstStyle/>
          <a:p>
            <a:pPr eaLnBrk="1" hangingPunct="1">
              <a:spcBef>
                <a:spcPct val="20000"/>
              </a:spcBef>
              <a:buFontTx/>
              <a:buChar char="•"/>
            </a:pPr>
            <a:endParaRPr lang="en-IN"/>
          </a:p>
        </p:txBody>
      </p:sp>
      <p:sp>
        <p:nvSpPr>
          <p:cNvPr id="22547" name="Line 113"/>
          <p:cNvSpPr>
            <a:spLocks noChangeShapeType="1"/>
          </p:cNvSpPr>
          <p:nvPr/>
        </p:nvSpPr>
        <p:spPr bwMode="auto">
          <a:xfrm>
            <a:off x="8458200" y="1371600"/>
            <a:ext cx="457200" cy="0"/>
          </a:xfrm>
          <a:prstGeom prst="line">
            <a:avLst/>
          </a:prstGeom>
          <a:noFill/>
          <a:ln w="9525">
            <a:solidFill>
              <a:schemeClr val="tx1"/>
            </a:solidFill>
            <a:round/>
            <a:headEnd/>
            <a:tailEnd type="triangle" w="med" len="med"/>
          </a:ln>
          <a:effectLst/>
        </p:spPr>
        <p:txBody>
          <a:bodyPr/>
          <a:lstStyle/>
          <a:p>
            <a:endParaRPr lang="en-IN"/>
          </a:p>
        </p:txBody>
      </p:sp>
      <p:sp>
        <p:nvSpPr>
          <p:cNvPr id="22548" name="Text Box 114"/>
          <p:cNvSpPr txBox="1">
            <a:spLocks noChangeArrowheads="1"/>
          </p:cNvSpPr>
          <p:nvPr/>
        </p:nvSpPr>
        <p:spPr bwMode="auto">
          <a:xfrm>
            <a:off x="8610600" y="990600"/>
            <a:ext cx="1066800" cy="366713"/>
          </a:xfrm>
          <a:prstGeom prst="rect">
            <a:avLst/>
          </a:prstGeom>
          <a:noFill/>
          <a:ln w="9525">
            <a:noFill/>
            <a:miter lim="800000"/>
            <a:headEnd/>
            <a:tailEnd/>
          </a:ln>
          <a:effectLst/>
        </p:spPr>
        <p:txBody>
          <a:bodyPr>
            <a:spAutoFit/>
          </a:bodyPr>
          <a:lstStyle/>
          <a:p>
            <a:pPr eaLnBrk="1" hangingPunct="1">
              <a:spcBef>
                <a:spcPct val="50000"/>
              </a:spcBef>
            </a:pPr>
            <a:r>
              <a:rPr lang="en-US" altLang="en-US" b="1" dirty="0" smtClean="0"/>
              <a:t>V</a:t>
            </a:r>
            <a:r>
              <a:rPr lang="en-US" altLang="en-US" b="1" baseline="-25000" dirty="0" smtClean="0"/>
              <a:t>J</a:t>
            </a:r>
            <a:endParaRPr lang="en-US" altLang="en-US" sz="1800" b="1" baseline="-25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HALL EFFECT THRUSTER</a:t>
            </a:r>
            <a:endParaRPr lang="en-US" dirty="0"/>
          </a:p>
        </p:txBody>
      </p:sp>
      <p:sp>
        <p:nvSpPr>
          <p:cNvPr id="8" name="Slide Number Placeholder 7"/>
          <p:cNvSpPr>
            <a:spLocks noGrp="1"/>
          </p:cNvSpPr>
          <p:nvPr>
            <p:ph type="sldNum" sz="quarter" idx="12"/>
          </p:nvPr>
        </p:nvSpPr>
        <p:spPr/>
        <p:txBody>
          <a:bodyPr/>
          <a:lstStyle/>
          <a:p>
            <a:fld id="{1B6D14C3-057C-41E7-92B8-D1AEFCA14FA7}" type="slidenum">
              <a:rPr lang="en-US" smtClean="0"/>
              <a:pPr/>
              <a:t>18</a:t>
            </a:fld>
            <a:endParaRPr lang="en-US"/>
          </a:p>
        </p:txBody>
      </p:sp>
      <p:pic>
        <p:nvPicPr>
          <p:cNvPr id="21505" name="Picture 1" descr="C:\Users\ANNAMALAI\Desktop\Rocket Propulsion-AS1018\800px-Wfm_hall_thruster.svg.png"/>
          <p:cNvPicPr>
            <a:picLocks noChangeAspect="1" noChangeArrowheads="1"/>
          </p:cNvPicPr>
          <p:nvPr/>
        </p:nvPicPr>
        <p:blipFill>
          <a:blip r:embed="rId2" cstate="print"/>
          <a:srcRect/>
          <a:stretch>
            <a:fillRect/>
          </a:stretch>
        </p:blipFill>
        <p:spPr bwMode="auto">
          <a:xfrm>
            <a:off x="838200" y="1219200"/>
            <a:ext cx="7620000" cy="53911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pPr algn="ctr" eaLnBrk="1" hangingPunct="1">
              <a:defRPr/>
            </a:pPr>
            <a:r>
              <a:rPr lang="en-US" dirty="0" smtClean="0"/>
              <a:t>HALL THRUSTER</a:t>
            </a:r>
          </a:p>
        </p:txBody>
      </p:sp>
      <p:sp>
        <p:nvSpPr>
          <p:cNvPr id="8" name="Slide Number Placeholder 7"/>
          <p:cNvSpPr>
            <a:spLocks noGrp="1"/>
          </p:cNvSpPr>
          <p:nvPr>
            <p:ph type="sldNum" sz="quarter" idx="12"/>
          </p:nvPr>
        </p:nvSpPr>
        <p:spPr/>
        <p:txBody>
          <a:bodyPr/>
          <a:lstStyle/>
          <a:p>
            <a:fld id="{1B6D14C3-057C-41E7-92B8-D1AEFCA14FA7}" type="slidenum">
              <a:rPr lang="en-US" smtClean="0"/>
              <a:pPr/>
              <a:t>19</a:t>
            </a:fld>
            <a:endParaRPr lang="en-US"/>
          </a:p>
        </p:txBody>
      </p:sp>
      <p:pic>
        <p:nvPicPr>
          <p:cNvPr id="14339" name="Picture 4" descr="hallengine2"/>
          <p:cNvPicPr>
            <a:picLocks noChangeAspect="1" noChangeArrowheads="1"/>
          </p:cNvPicPr>
          <p:nvPr/>
        </p:nvPicPr>
        <p:blipFill>
          <a:blip r:embed="rId2" cstate="print"/>
          <a:srcRect/>
          <a:stretch>
            <a:fillRect/>
          </a:stretch>
        </p:blipFill>
        <p:spPr bwMode="auto">
          <a:xfrm>
            <a:off x="1524000" y="1676400"/>
            <a:ext cx="6324600" cy="4938969"/>
          </a:xfrm>
          <a:prstGeom prst="rect">
            <a:avLst/>
          </a:prstGeom>
          <a:noFill/>
          <a:ln w="9525">
            <a:noFill/>
            <a:miter lim="800000"/>
            <a:headEnd/>
            <a:tailEnd/>
          </a:ln>
        </p:spPr>
      </p:pic>
      <p:sp>
        <p:nvSpPr>
          <p:cNvPr id="14340" name="Oval 5"/>
          <p:cNvSpPr>
            <a:spLocks noChangeArrowheads="1"/>
          </p:cNvSpPr>
          <p:nvPr/>
        </p:nvSpPr>
        <p:spPr bwMode="auto">
          <a:xfrm>
            <a:off x="5562600" y="5867400"/>
            <a:ext cx="63500" cy="63500"/>
          </a:xfrm>
          <a:prstGeom prst="ellipse">
            <a:avLst/>
          </a:prstGeom>
          <a:solidFill>
            <a:schemeClr val="tx2"/>
          </a:solidFill>
          <a:ln w="9525">
            <a:solidFill>
              <a:schemeClr val="tx1"/>
            </a:solidFill>
            <a:round/>
            <a:headEnd/>
            <a:tailEnd/>
          </a:ln>
        </p:spPr>
        <p:txBody>
          <a:bodyPr wrap="none" anchor="ctr"/>
          <a:lstStyle/>
          <a:p>
            <a:pPr eaLnBrk="1" hangingPunct="1"/>
            <a:endParaRPr lang="en-US" sz="2400" b="1">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Classification</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B6D14C3-057C-41E7-92B8-D1AEFCA14FA7}" type="slidenum">
              <a:rPr lang="en-US" smtClean="0"/>
              <a:pPr/>
              <a:t>2</a:t>
            </a:fld>
            <a:endParaRPr lang="en-US" dirty="0"/>
          </a:p>
        </p:txBody>
      </p:sp>
      <p:graphicFrame>
        <p:nvGraphicFramePr>
          <p:cNvPr id="4" name="Content Placeholder 3"/>
          <p:cNvGraphicFramePr>
            <a:graphicFrameLocks noGrp="1"/>
          </p:cNvGraphicFramePr>
          <p:nvPr>
            <p:ph sz="quarter" idx="1"/>
          </p:nvPr>
        </p:nvGraphicFramePr>
        <p:xfrm>
          <a:off x="0" y="1676401"/>
          <a:ext cx="89154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HALL THRUSTER</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B6D14C3-057C-41E7-92B8-D1AEFCA14FA7}" type="slidenum">
              <a:rPr lang="en-US" smtClean="0"/>
              <a:pPr/>
              <a:t>20</a:t>
            </a:fld>
            <a:endParaRPr lang="en-US"/>
          </a:p>
        </p:txBody>
      </p:sp>
      <p:sp>
        <p:nvSpPr>
          <p:cNvPr id="3" name="Content Placeholder 2"/>
          <p:cNvSpPr>
            <a:spLocks noGrp="1"/>
          </p:cNvSpPr>
          <p:nvPr>
            <p:ph sz="quarter" idx="1"/>
          </p:nvPr>
        </p:nvSpPr>
        <p:spPr/>
        <p:txBody>
          <a:bodyPr>
            <a:normAutofit/>
          </a:bodyPr>
          <a:lstStyle/>
          <a:p>
            <a:r>
              <a:rPr lang="en-US" dirty="0" smtClean="0"/>
              <a:t>Electromagnets around the outside cylinder and inside core create a magnetic field pointing </a:t>
            </a:r>
            <a:r>
              <a:rPr lang="en-US" dirty="0" err="1" smtClean="0"/>
              <a:t>radially</a:t>
            </a:r>
            <a:r>
              <a:rPr lang="en-US" dirty="0" smtClean="0"/>
              <a:t> inward.</a:t>
            </a:r>
          </a:p>
          <a:p>
            <a:r>
              <a:rPr lang="en-US" dirty="0" smtClean="0"/>
              <a:t> The interplay of this magnetic field and the electric field between the anode propellant injectors and the electron cloud created outside of the thruster causes a current called </a:t>
            </a:r>
            <a:r>
              <a:rPr lang="en-US" dirty="0" smtClean="0">
                <a:solidFill>
                  <a:srgbClr val="FF0000"/>
                </a:solidFill>
              </a:rPr>
              <a:t>the Hall current</a:t>
            </a:r>
            <a:r>
              <a:rPr lang="en-US" dirty="0" smtClean="0"/>
              <a:t>, to be induced to flow azimuthally around the open annulus in the thruster.</a:t>
            </a:r>
          </a:p>
          <a:p>
            <a:r>
              <a:rPr lang="en-US" dirty="0" smtClean="0"/>
              <a:t> The magnetic field pushes on the current and accelerates it out of the thruster to create thrust.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HALL THRUSTER</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B6D14C3-057C-41E7-92B8-D1AEFCA14FA7}" type="slidenum">
              <a:rPr lang="en-US" smtClean="0"/>
              <a:pPr/>
              <a:t>21</a:t>
            </a:fld>
            <a:endParaRPr lang="en-US"/>
          </a:p>
        </p:txBody>
      </p:sp>
      <p:sp>
        <p:nvSpPr>
          <p:cNvPr id="3" name="Content Placeholder 2"/>
          <p:cNvSpPr>
            <a:spLocks noGrp="1"/>
          </p:cNvSpPr>
          <p:nvPr>
            <p:ph sz="quarter" idx="1"/>
          </p:nvPr>
        </p:nvSpPr>
        <p:spPr>
          <a:xfrm>
            <a:off x="0" y="1371601"/>
            <a:ext cx="9144000" cy="5333999"/>
          </a:xfrm>
        </p:spPr>
        <p:txBody>
          <a:bodyPr>
            <a:noAutofit/>
          </a:bodyPr>
          <a:lstStyle/>
          <a:p>
            <a:r>
              <a:rPr lang="en-IN" sz="2500" dirty="0" smtClean="0">
                <a:latin typeface="Times New Roman" pitchFamily="18" charset="0"/>
                <a:cs typeface="Times New Roman" pitchFamily="18" charset="0"/>
              </a:rPr>
              <a:t>It uses an </a:t>
            </a:r>
            <a:r>
              <a:rPr lang="en-IN" sz="2500" dirty="0" smtClean="0">
                <a:solidFill>
                  <a:srgbClr val="FF0000"/>
                </a:solidFill>
                <a:latin typeface="Times New Roman" pitchFamily="18" charset="0"/>
                <a:cs typeface="Times New Roman" pitchFamily="18" charset="0"/>
              </a:rPr>
              <a:t>electrostatic potential </a:t>
            </a:r>
            <a:r>
              <a:rPr lang="en-IN" sz="2500" dirty="0" smtClean="0">
                <a:latin typeface="Times New Roman" pitchFamily="18" charset="0"/>
                <a:cs typeface="Times New Roman" pitchFamily="18" charset="0"/>
              </a:rPr>
              <a:t>to accelerate ions up to high speeds. </a:t>
            </a:r>
          </a:p>
          <a:p>
            <a:r>
              <a:rPr lang="en-IN" sz="2500" dirty="0" smtClean="0">
                <a:latin typeface="Times New Roman" pitchFamily="18" charset="0"/>
                <a:cs typeface="Times New Roman" pitchFamily="18" charset="0"/>
              </a:rPr>
              <a:t>In a Hall </a:t>
            </a:r>
            <a:r>
              <a:rPr lang="en-IN" sz="2500" dirty="0" err="1" smtClean="0">
                <a:latin typeface="Times New Roman" pitchFamily="18" charset="0"/>
                <a:cs typeface="Times New Roman" pitchFamily="18" charset="0"/>
              </a:rPr>
              <a:t>thruster</a:t>
            </a:r>
            <a:r>
              <a:rPr lang="en-IN" sz="2500" dirty="0" smtClean="0">
                <a:latin typeface="Times New Roman" pitchFamily="18" charset="0"/>
                <a:cs typeface="Times New Roman" pitchFamily="18" charset="0"/>
              </a:rPr>
              <a:t> the negative charge is provided by an </a:t>
            </a:r>
            <a:r>
              <a:rPr lang="en-IN" sz="2500" dirty="0" smtClean="0">
                <a:solidFill>
                  <a:srgbClr val="FF0000"/>
                </a:solidFill>
                <a:latin typeface="Times New Roman" pitchFamily="18" charset="0"/>
                <a:cs typeface="Times New Roman" pitchFamily="18" charset="0"/>
              </a:rPr>
              <a:t>electron plasma at the open end</a:t>
            </a:r>
            <a:r>
              <a:rPr lang="en-IN" sz="2500" dirty="0" smtClean="0">
                <a:latin typeface="Times New Roman" pitchFamily="18" charset="0"/>
                <a:cs typeface="Times New Roman" pitchFamily="18" charset="0"/>
              </a:rPr>
              <a:t> of the </a:t>
            </a:r>
            <a:r>
              <a:rPr lang="en-IN" sz="2500" dirty="0" err="1" smtClean="0">
                <a:latin typeface="Times New Roman" pitchFamily="18" charset="0"/>
                <a:cs typeface="Times New Roman" pitchFamily="18" charset="0"/>
              </a:rPr>
              <a:t>thruster</a:t>
            </a:r>
            <a:r>
              <a:rPr lang="en-IN" sz="2500" dirty="0" smtClean="0">
                <a:latin typeface="Times New Roman" pitchFamily="18" charset="0"/>
                <a:cs typeface="Times New Roman" pitchFamily="18" charset="0"/>
              </a:rPr>
              <a:t> instead of a grid. </a:t>
            </a:r>
          </a:p>
          <a:p>
            <a:r>
              <a:rPr lang="en-IN" sz="2500" dirty="0" smtClean="0">
                <a:latin typeface="Times New Roman" pitchFamily="18" charset="0"/>
                <a:cs typeface="Times New Roman" pitchFamily="18" charset="0"/>
              </a:rPr>
              <a:t>A radial magnetic field of about </a:t>
            </a:r>
            <a:r>
              <a:rPr lang="en-IN" sz="2500" dirty="0" smtClean="0">
                <a:solidFill>
                  <a:srgbClr val="FF0000"/>
                </a:solidFill>
                <a:latin typeface="Times New Roman" pitchFamily="18" charset="0"/>
                <a:cs typeface="Times New Roman" pitchFamily="18" charset="0"/>
              </a:rPr>
              <a:t>100–300 G</a:t>
            </a:r>
            <a:r>
              <a:rPr lang="en-IN" sz="2500" dirty="0" smtClean="0">
                <a:latin typeface="Times New Roman" pitchFamily="18" charset="0"/>
                <a:cs typeface="Times New Roman" pitchFamily="18" charset="0"/>
              </a:rPr>
              <a:t> (0.01–0.03 T) is used to confine the electrons, where the combination of the </a:t>
            </a:r>
            <a:r>
              <a:rPr lang="en-IN" sz="2500" dirty="0" smtClean="0">
                <a:solidFill>
                  <a:srgbClr val="FF0000"/>
                </a:solidFill>
                <a:latin typeface="Times New Roman" pitchFamily="18" charset="0"/>
                <a:cs typeface="Times New Roman" pitchFamily="18" charset="0"/>
              </a:rPr>
              <a:t>radial magnetic field and axial electric field </a:t>
            </a:r>
            <a:r>
              <a:rPr lang="en-IN" sz="2500" dirty="0" smtClean="0">
                <a:latin typeface="Times New Roman" pitchFamily="18" charset="0"/>
                <a:cs typeface="Times New Roman" pitchFamily="18" charset="0"/>
              </a:rPr>
              <a:t>cause the electrons to drift in and forming the Hall current.</a:t>
            </a:r>
          </a:p>
          <a:p>
            <a:r>
              <a:rPr lang="en-IN" sz="2500" dirty="0" smtClean="0">
                <a:latin typeface="Times New Roman" pitchFamily="18" charset="0"/>
                <a:cs typeface="Times New Roman" pitchFamily="18" charset="0"/>
              </a:rPr>
              <a:t>An electric potential between </a:t>
            </a:r>
            <a:r>
              <a:rPr lang="en-IN" sz="2500" dirty="0" smtClean="0">
                <a:solidFill>
                  <a:srgbClr val="FF0000"/>
                </a:solidFill>
                <a:latin typeface="Times New Roman" pitchFamily="18" charset="0"/>
                <a:cs typeface="Times New Roman" pitchFamily="18" charset="0"/>
              </a:rPr>
              <a:t>150 and 800 volts </a:t>
            </a:r>
            <a:r>
              <a:rPr lang="en-IN" sz="2500" dirty="0" smtClean="0">
                <a:latin typeface="Times New Roman" pitchFamily="18" charset="0"/>
                <a:cs typeface="Times New Roman" pitchFamily="18" charset="0"/>
              </a:rPr>
              <a:t>is applied between the anode and cathode.</a:t>
            </a:r>
          </a:p>
          <a:p>
            <a:r>
              <a:rPr lang="en-IN" sz="2500" dirty="0" smtClean="0">
                <a:latin typeface="Times New Roman" pitchFamily="18" charset="0"/>
                <a:cs typeface="Times New Roman" pitchFamily="18" charset="0"/>
              </a:rPr>
              <a:t>The </a:t>
            </a:r>
            <a:r>
              <a:rPr lang="en-IN" sz="2500" dirty="0" smtClean="0">
                <a:solidFill>
                  <a:srgbClr val="FF0000"/>
                </a:solidFill>
                <a:latin typeface="Times New Roman" pitchFamily="18" charset="0"/>
                <a:cs typeface="Times New Roman" pitchFamily="18" charset="0"/>
              </a:rPr>
              <a:t>central spike </a:t>
            </a:r>
            <a:r>
              <a:rPr lang="en-IN" sz="2500" dirty="0" smtClean="0">
                <a:latin typeface="Times New Roman" pitchFamily="18" charset="0"/>
                <a:cs typeface="Times New Roman" pitchFamily="18" charset="0"/>
              </a:rPr>
              <a:t>forms one pole of an electromagnet and is surrounded by an annular space, and around that is the other pole of the electromagnet, with a radial magnetic field in between.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HALL THRUSTER</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B6D14C3-057C-41E7-92B8-D1AEFCA14FA7}" type="slidenum">
              <a:rPr lang="en-US" smtClean="0"/>
              <a:pPr/>
              <a:t>22</a:t>
            </a:fld>
            <a:endParaRPr lang="en-US"/>
          </a:p>
        </p:txBody>
      </p:sp>
      <p:sp>
        <p:nvSpPr>
          <p:cNvPr id="3" name="Content Placeholder 2"/>
          <p:cNvSpPr>
            <a:spLocks noGrp="1"/>
          </p:cNvSpPr>
          <p:nvPr>
            <p:ph sz="quarter" idx="1"/>
          </p:nvPr>
        </p:nvSpPr>
        <p:spPr>
          <a:xfrm>
            <a:off x="0" y="1371601"/>
            <a:ext cx="9144000" cy="5333999"/>
          </a:xfrm>
        </p:spPr>
        <p:txBody>
          <a:bodyPr>
            <a:noAutofit/>
          </a:bodyPr>
          <a:lstStyle/>
          <a:p>
            <a:r>
              <a:rPr lang="en-IN" sz="2400" dirty="0" smtClean="0">
                <a:latin typeface="Times New Roman" pitchFamily="18" charset="0"/>
                <a:cs typeface="Times New Roman" pitchFamily="18" charset="0"/>
              </a:rPr>
              <a:t>The propellant is fed through the anode, which has numerous small holes in it.</a:t>
            </a:r>
          </a:p>
          <a:p>
            <a:r>
              <a:rPr lang="en-IN" sz="2400" dirty="0" smtClean="0">
                <a:solidFill>
                  <a:srgbClr val="FF0000"/>
                </a:solidFill>
                <a:latin typeface="Times New Roman" pitchFamily="18" charset="0"/>
                <a:cs typeface="Times New Roman" pitchFamily="18" charset="0"/>
              </a:rPr>
              <a:t>Xenon propellant </a:t>
            </a:r>
            <a:r>
              <a:rPr lang="en-IN" sz="2400" dirty="0" smtClean="0">
                <a:latin typeface="Times New Roman" pitchFamily="18" charset="0"/>
                <a:cs typeface="Times New Roman" pitchFamily="18" charset="0"/>
              </a:rPr>
              <a:t>is used because of its high atomic weight and low ionization potential. </a:t>
            </a:r>
          </a:p>
          <a:p>
            <a:r>
              <a:rPr lang="en-IN" sz="2400" dirty="0" smtClean="0">
                <a:latin typeface="Times New Roman" pitchFamily="18" charset="0"/>
                <a:cs typeface="Times New Roman" pitchFamily="18" charset="0"/>
              </a:rPr>
              <a:t> Gas is </a:t>
            </a:r>
            <a:r>
              <a:rPr lang="en-IN" sz="2400" dirty="0" smtClean="0">
                <a:solidFill>
                  <a:srgbClr val="FF0000"/>
                </a:solidFill>
                <a:latin typeface="Times New Roman" pitchFamily="18" charset="0"/>
                <a:cs typeface="Times New Roman" pitchFamily="18" charset="0"/>
              </a:rPr>
              <a:t>ionized by collisions with circulating high-energy electrons </a:t>
            </a:r>
            <a:r>
              <a:rPr lang="en-IN" sz="2400" dirty="0" smtClean="0">
                <a:latin typeface="Times New Roman" pitchFamily="18" charset="0"/>
                <a:cs typeface="Times New Roman" pitchFamily="18" charset="0"/>
              </a:rPr>
              <a:t>(typically 10–40 </a:t>
            </a:r>
            <a:r>
              <a:rPr lang="en-IN" sz="2400" dirty="0" err="1" smtClean="0">
                <a:latin typeface="Times New Roman" pitchFamily="18" charset="0"/>
                <a:cs typeface="Times New Roman" pitchFamily="18" charset="0"/>
              </a:rPr>
              <a:t>eV</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The Xenon ions are then </a:t>
            </a:r>
            <a:r>
              <a:rPr lang="en-IN" sz="2400" dirty="0" smtClean="0">
                <a:solidFill>
                  <a:srgbClr val="FF0000"/>
                </a:solidFill>
                <a:latin typeface="Times New Roman" pitchFamily="18" charset="0"/>
                <a:cs typeface="Times New Roman" pitchFamily="18" charset="0"/>
              </a:rPr>
              <a:t>accelerated by the electric field</a:t>
            </a:r>
            <a:r>
              <a:rPr lang="en-IN" sz="2400" dirty="0" smtClean="0">
                <a:latin typeface="Times New Roman" pitchFamily="18" charset="0"/>
                <a:cs typeface="Times New Roman" pitchFamily="18" charset="0"/>
              </a:rPr>
              <a:t> between the anode and the cathode.</a:t>
            </a:r>
          </a:p>
          <a:p>
            <a:r>
              <a:rPr lang="en-IN" sz="2400" dirty="0" smtClean="0">
                <a:latin typeface="Times New Roman" pitchFamily="18" charset="0"/>
                <a:cs typeface="Times New Roman" pitchFamily="18" charset="0"/>
              </a:rPr>
              <a:t> For discharge voltages of 300 V, the ions reach speeds of around </a:t>
            </a:r>
            <a:r>
              <a:rPr lang="en-IN" sz="2400" dirty="0" smtClean="0">
                <a:solidFill>
                  <a:srgbClr val="FF0000"/>
                </a:solidFill>
                <a:latin typeface="Times New Roman" pitchFamily="18" charset="0"/>
                <a:cs typeface="Times New Roman" pitchFamily="18" charset="0"/>
              </a:rPr>
              <a:t>15 km/s (9.3 mps) for a specific impulse of 1,500 seconds </a:t>
            </a:r>
            <a:r>
              <a:rPr lang="en-IN" sz="2400" dirty="0" smtClean="0">
                <a:latin typeface="Times New Roman" pitchFamily="18" charset="0"/>
                <a:cs typeface="Times New Roman" pitchFamily="18" charset="0"/>
              </a:rPr>
              <a:t>(15 </a:t>
            </a:r>
            <a:r>
              <a:rPr lang="en-IN" sz="2400" dirty="0" err="1" smtClean="0">
                <a:latin typeface="Times New Roman" pitchFamily="18" charset="0"/>
                <a:cs typeface="Times New Roman" pitchFamily="18" charset="0"/>
              </a:rPr>
              <a:t>kN·s</a:t>
            </a:r>
            <a:r>
              <a:rPr lang="en-IN" sz="2400" dirty="0" smtClean="0">
                <a:latin typeface="Times New Roman" pitchFamily="18" charset="0"/>
                <a:cs typeface="Times New Roman" pitchFamily="18" charset="0"/>
              </a:rPr>
              <a:t>/kg). </a:t>
            </a:r>
          </a:p>
          <a:p>
            <a:r>
              <a:rPr lang="en-IN" sz="2400" dirty="0" smtClean="0">
                <a:latin typeface="Times New Roman" pitchFamily="18" charset="0"/>
                <a:cs typeface="Times New Roman" pitchFamily="18" charset="0"/>
              </a:rPr>
              <a:t>Upon exiting, the ions pull an equal number of electrons with them, creating a plasma plume with no net charge.</a:t>
            </a:r>
          </a:p>
          <a:p>
            <a:r>
              <a:rPr lang="en-IN" sz="2400" dirty="0" smtClean="0">
                <a:latin typeface="Times New Roman" pitchFamily="18" charset="0"/>
                <a:cs typeface="Times New Roman" pitchFamily="18" charset="0"/>
              </a:rPr>
              <a:t>the thrust is very small, on the order of 83 </a:t>
            </a:r>
            <a:r>
              <a:rPr lang="en-IN" sz="2400" dirty="0" err="1" smtClean="0">
                <a:latin typeface="Times New Roman" pitchFamily="18" charset="0"/>
                <a:cs typeface="Times New Roman" pitchFamily="18" charset="0"/>
              </a:rPr>
              <a:t>mN</a:t>
            </a:r>
            <a:r>
              <a:rPr lang="en-IN" sz="2400" dirty="0" smtClean="0">
                <a:latin typeface="Times New Roman" pitchFamily="18" charset="0"/>
                <a:cs typeface="Times New Roman" pitchFamily="18" charset="0"/>
              </a:rPr>
              <a:t> for a typical </a:t>
            </a:r>
            <a:r>
              <a:rPr lang="en-IN" sz="2400" dirty="0" err="1" smtClean="0">
                <a:latin typeface="Times New Roman" pitchFamily="18" charset="0"/>
                <a:cs typeface="Times New Roman" pitchFamily="18" charset="0"/>
              </a:rPr>
              <a:t>thruster</a:t>
            </a:r>
            <a:r>
              <a:rPr lang="en-IN" sz="2400" dirty="0" smtClean="0">
                <a:latin typeface="Times New Roman" pitchFamily="18" charset="0"/>
                <a:cs typeface="Times New Roman" pitchFamily="18" charset="0"/>
              </a:rPr>
              <a:t> operating at 300 V, 1.5 kW</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52600"/>
            <a:ext cx="8534400" cy="4832092"/>
          </a:xfrm>
          <a:prstGeom prst="rect">
            <a:avLst/>
          </a:prstGeom>
        </p:spPr>
        <p:txBody>
          <a:bodyPr wrap="square">
            <a:spAutoFit/>
          </a:bodyPr>
          <a:lstStyle/>
          <a:p>
            <a:pPr algn="just">
              <a:buFont typeface="Arial" pitchFamily="34" charset="0"/>
              <a:buChar char="•"/>
            </a:pPr>
            <a:r>
              <a:rPr lang="en-US" sz="2800" dirty="0" smtClean="0">
                <a:latin typeface="Times New Roman" pitchFamily="18" charset="0"/>
                <a:cs typeface="Times New Roman" pitchFamily="18" charset="0"/>
              </a:rPr>
              <a:t>Electromagnetic propulsion systems expel charged plasma particles, similar to electrostatic thrusters</a:t>
            </a:r>
          </a:p>
          <a:p>
            <a:pPr algn="just">
              <a:buFont typeface="Arial" pitchFamily="34" charset="0"/>
              <a:buChar char="•"/>
            </a:pPr>
            <a:endParaRPr lang="en-US" sz="2800"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The temperature and density of plasma generated and expelled by electromagnetic thrusters are, however, considerably larger and produce significantly higher exhaust velocities </a:t>
            </a:r>
          </a:p>
          <a:p>
            <a:pPr algn="just">
              <a:buFont typeface="Arial" pitchFamily="34" charset="0"/>
              <a:buChar char="•"/>
            </a:pPr>
            <a:endParaRPr lang="en-US" sz="2800"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The basic operating principle for all electromagnet thrusters is the production, acceleration, and expulsion of plasma through the use of powerful electromagnetic fields </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US" sz="4800" dirty="0" smtClean="0">
                <a:latin typeface="Times New Roman" pitchFamily="18" charset="0"/>
                <a:cs typeface="Times New Roman" pitchFamily="18" charset="0"/>
              </a:rPr>
              <a:t> ELECTRO-MAGNETIC PROPULSION</a:t>
            </a:r>
            <a:endParaRPr lang="en-US" dirty="0"/>
          </a:p>
        </p:txBody>
      </p:sp>
      <p:sp>
        <p:nvSpPr>
          <p:cNvPr id="5" name="Slide Number Placeholder 4"/>
          <p:cNvSpPr>
            <a:spLocks noGrp="1"/>
          </p:cNvSpPr>
          <p:nvPr>
            <p:ph type="sldNum" sz="quarter" idx="12"/>
          </p:nvPr>
        </p:nvSpPr>
        <p:spPr/>
        <p:txBody>
          <a:bodyPr/>
          <a:lstStyle/>
          <a:p>
            <a:fld id="{1B6D14C3-057C-41E7-92B8-D1AEFCA14FA7}"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772400" cy="5632311"/>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A conductive propellant, typically a high mass gas such as xenon, is injected into the primary chamber. </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Once inside, perpendicular electric and magnetic fields interact with the propellant, and electrons traversing across or trapped within said fields ionize the injected particles </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The horizontally located magnetic field accelerates the positively charged ions, and collisions from trapped electrons further contribute to the acceleratory effects </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Powerful magnetic fields allow for denser, higher temperature plasma to be accelerated and expelled, while maintaining high exhaust velocities and high mass efficiencies</a:t>
            </a:r>
            <a:endParaRPr lang="en-US" sz="2400" dirty="0"/>
          </a:p>
        </p:txBody>
      </p:sp>
      <p:sp>
        <p:nvSpPr>
          <p:cNvPr id="4" name="Slide Number Placeholder 3"/>
          <p:cNvSpPr>
            <a:spLocks noGrp="1"/>
          </p:cNvSpPr>
          <p:nvPr>
            <p:ph type="sldNum" sz="quarter" idx="12"/>
          </p:nvPr>
        </p:nvSpPr>
        <p:spPr/>
        <p:txBody>
          <a:bodyPr/>
          <a:lstStyle/>
          <a:p>
            <a:fld id="{1B6D14C3-057C-41E7-92B8-D1AEFCA14FA7}"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8"/>
            <a:ext cx="8229600" cy="792162"/>
          </a:xfrm>
        </p:spPr>
        <p:txBody>
          <a:bodyPr>
            <a:normAutofit/>
          </a:bodyPr>
          <a:lstStyle/>
          <a:p>
            <a:pPr algn="ctr" eaLnBrk="1" hangingPunct="1"/>
            <a:r>
              <a:rPr lang="en-US" altLang="en-US" sz="3600" dirty="0" smtClean="0">
                <a:latin typeface="Times New Roman" pitchFamily="18" charset="0"/>
                <a:cs typeface="Times New Roman" pitchFamily="18" charset="0"/>
              </a:rPr>
              <a:t>ELECTROMAGNETIC: MPD</a:t>
            </a:r>
          </a:p>
        </p:txBody>
      </p:sp>
      <p:sp>
        <p:nvSpPr>
          <p:cNvPr id="6" name="Slide Number Placeholder 5"/>
          <p:cNvSpPr>
            <a:spLocks noGrp="1"/>
          </p:cNvSpPr>
          <p:nvPr>
            <p:ph type="sldNum" sz="quarter" idx="12"/>
          </p:nvPr>
        </p:nvSpPr>
        <p:spPr/>
        <p:txBody>
          <a:bodyPr/>
          <a:lstStyle/>
          <a:p>
            <a:fld id="{1B6D14C3-057C-41E7-92B8-D1AEFCA14FA7}" type="slidenum">
              <a:rPr lang="en-US" smtClean="0"/>
              <a:pPr/>
              <a:t>25</a:t>
            </a:fld>
            <a:endParaRPr lang="en-US"/>
          </a:p>
        </p:txBody>
      </p:sp>
      <p:sp>
        <p:nvSpPr>
          <p:cNvPr id="56323" name="Rectangle 3"/>
          <p:cNvSpPr>
            <a:spLocks noGrp="1" noChangeArrowheads="1"/>
          </p:cNvSpPr>
          <p:nvPr>
            <p:ph sz="quarter" idx="1"/>
          </p:nvPr>
        </p:nvSpPr>
        <p:spPr>
          <a:xfrm>
            <a:off x="609600" y="1524000"/>
            <a:ext cx="8229600" cy="5257800"/>
          </a:xfrm>
        </p:spPr>
        <p:txBody>
          <a:bodyPr>
            <a:noAutofit/>
          </a:bodyPr>
          <a:lstStyle/>
          <a:p>
            <a:pPr eaLnBrk="1" hangingPunct="1"/>
            <a:r>
              <a:rPr lang="en-US" altLang="en-US" sz="2800" dirty="0" smtClean="0">
                <a:latin typeface="Times New Roman" pitchFamily="18" charset="0"/>
                <a:cs typeface="Times New Roman" pitchFamily="18" charset="0"/>
              </a:rPr>
              <a:t>Electromagnetic devices pass a large current through a small amount of gas to ionize propellant</a:t>
            </a:r>
          </a:p>
          <a:p>
            <a:pPr eaLnBrk="1" hangingPunct="1"/>
            <a:r>
              <a:rPr lang="en-US" altLang="en-US" sz="2800" dirty="0" smtClean="0">
                <a:latin typeface="Times New Roman" pitchFamily="18" charset="0"/>
                <a:cs typeface="Times New Roman" pitchFamily="18" charset="0"/>
              </a:rPr>
              <a:t>Once ionized, plasma is accelerated by electromagnetic body force called Lorentz force which is created by interaction of a current (j) with magnetic field (B):</a:t>
            </a:r>
          </a:p>
          <a:p>
            <a:pPr algn="ctr" eaLnBrk="1" hangingPunct="1">
              <a:buFontTx/>
              <a:buNone/>
            </a:pPr>
            <a:r>
              <a:rPr lang="en-US" altLang="en-US" sz="2800" b="1" i="1" dirty="0" smtClean="0">
                <a:latin typeface="Times New Roman" pitchFamily="18" charset="0"/>
                <a:cs typeface="Times New Roman" pitchFamily="18" charset="0"/>
              </a:rPr>
              <a:t>F</a:t>
            </a:r>
            <a:r>
              <a:rPr lang="en-US" altLang="en-US" sz="2800" dirty="0" smtClean="0">
                <a:latin typeface="Times New Roman" pitchFamily="18" charset="0"/>
                <a:cs typeface="Times New Roman" pitchFamily="18" charset="0"/>
              </a:rPr>
              <a:t>=</a:t>
            </a:r>
            <a:r>
              <a:rPr lang="en-US" altLang="en-US" sz="2800" b="1" i="1" dirty="0" smtClean="0">
                <a:latin typeface="Times New Roman" pitchFamily="18" charset="0"/>
                <a:cs typeface="Times New Roman" pitchFamily="18" charset="0"/>
              </a:rPr>
              <a:t>j</a:t>
            </a:r>
            <a:r>
              <a:rPr lang="en-US" altLang="en-US" sz="2800" dirty="0" smtClean="0">
                <a:latin typeface="Times New Roman" pitchFamily="18" charset="0"/>
                <a:cs typeface="Times New Roman" pitchFamily="18" charset="0"/>
              </a:rPr>
              <a:t> x </a:t>
            </a:r>
            <a:r>
              <a:rPr lang="en-US" altLang="en-US" sz="2800" b="1" i="1" dirty="0" smtClean="0">
                <a:latin typeface="Times New Roman" pitchFamily="18" charset="0"/>
                <a:cs typeface="Times New Roman" pitchFamily="18" charset="0"/>
              </a:rPr>
              <a:t>B</a:t>
            </a:r>
            <a:endParaRPr lang="en-US" altLang="en-US" sz="2800" dirty="0" smtClean="0">
              <a:latin typeface="Times New Roman" pitchFamily="18" charset="0"/>
              <a:cs typeface="Times New Roman" pitchFamily="18" charset="0"/>
            </a:endParaRPr>
          </a:p>
          <a:p>
            <a:pPr eaLnBrk="1" hangingPunct="1"/>
            <a:r>
              <a:rPr lang="en-US" altLang="en-US" sz="2800" dirty="0" smtClean="0">
                <a:latin typeface="Times New Roman" pitchFamily="18" charset="0"/>
                <a:cs typeface="Times New Roman" pitchFamily="18" charset="0"/>
              </a:rPr>
              <a:t>Current provided between energized positive and negative electrodes, while magnetic field is either induced by (created from) current itself, applied externally via an electromagnet or both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sz="4800" dirty="0" smtClean="0">
                <a:latin typeface="Times New Roman" pitchFamily="18" charset="0"/>
                <a:cs typeface="Times New Roman" pitchFamily="18" charset="0"/>
              </a:rPr>
              <a:t>ELECTROMAGNETIC: MPD</a:t>
            </a:r>
            <a:endParaRPr lang="en-US" dirty="0"/>
          </a:p>
        </p:txBody>
      </p:sp>
      <p:sp>
        <p:nvSpPr>
          <p:cNvPr id="6" name="Slide Number Placeholder 5"/>
          <p:cNvSpPr>
            <a:spLocks noGrp="1"/>
          </p:cNvSpPr>
          <p:nvPr>
            <p:ph type="sldNum" sz="quarter" idx="12"/>
          </p:nvPr>
        </p:nvSpPr>
        <p:spPr/>
        <p:txBody>
          <a:bodyPr/>
          <a:lstStyle/>
          <a:p>
            <a:fld id="{1B6D14C3-057C-41E7-92B8-D1AEFCA14FA7}" type="slidenum">
              <a:rPr lang="en-US" smtClean="0"/>
              <a:pPr/>
              <a:t>26</a:t>
            </a:fld>
            <a:endParaRPr lang="en-US"/>
          </a:p>
        </p:txBody>
      </p:sp>
      <p:sp>
        <p:nvSpPr>
          <p:cNvPr id="3" name="Content Placeholder 2"/>
          <p:cNvSpPr>
            <a:spLocks noGrp="1"/>
          </p:cNvSpPr>
          <p:nvPr>
            <p:ph idx="4294967295"/>
          </p:nvPr>
        </p:nvSpPr>
        <p:spPr>
          <a:xfrm>
            <a:off x="0" y="1774825"/>
            <a:ext cx="8229600" cy="4625975"/>
          </a:xfrm>
        </p:spPr>
        <p:txBody>
          <a:bodyPr>
            <a:normAutofit/>
          </a:bodyPr>
          <a:lstStyle/>
          <a:p>
            <a:r>
              <a:rPr lang="en-US" altLang="en-US" dirty="0" smtClean="0">
                <a:latin typeface="Times New Roman" pitchFamily="18" charset="0"/>
                <a:cs typeface="Times New Roman" pitchFamily="18" charset="0"/>
              </a:rPr>
              <a:t>Strength of Lorentz force for an MPD thruster with a self-induced magnetic field is roughly proportional to ratio J</a:t>
            </a:r>
            <a:r>
              <a:rPr lang="en-US" altLang="en-US" baseline="30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 </a:t>
            </a:r>
            <a:r>
              <a:rPr lang="en-US" altLang="en-US" dirty="0" err="1" smtClean="0">
                <a:latin typeface="Times New Roman" pitchFamily="18" charset="0"/>
                <a:cs typeface="Times New Roman" pitchFamily="18" charset="0"/>
              </a:rPr>
              <a:t>mdot</a:t>
            </a:r>
            <a:r>
              <a:rPr lang="en-US" altLang="en-US" dirty="0" smtClean="0">
                <a:latin typeface="Times New Roman" pitchFamily="18" charset="0"/>
                <a:cs typeface="Times New Roman" pitchFamily="18" charset="0"/>
              </a:rPr>
              <a:t>, where J is total thruster current</a:t>
            </a:r>
          </a:p>
          <a:p>
            <a:r>
              <a:rPr lang="en-US" altLang="en-US" dirty="0" smtClean="0">
                <a:latin typeface="Times New Roman" pitchFamily="18" charset="0"/>
                <a:cs typeface="Times New Roman" pitchFamily="18" charset="0"/>
              </a:rPr>
              <a:t>While gas-phase propellants like hydrogen and lithium (after vaporization) can be used, solid propellants can also be used in pulsed electromagnetic accelerators called pulsed plasma thrusters (PPTs).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mpd"/>
          <p:cNvPicPr>
            <a:picLocks noChangeAspect="1" noChangeArrowheads="1"/>
          </p:cNvPicPr>
          <p:nvPr/>
        </p:nvPicPr>
        <p:blipFill>
          <a:blip r:embed="rId2" cstate="print"/>
          <a:srcRect/>
          <a:stretch>
            <a:fillRect/>
          </a:stretch>
        </p:blipFill>
        <p:spPr bwMode="auto">
          <a:xfrm>
            <a:off x="609600" y="1517650"/>
            <a:ext cx="8153400" cy="5035550"/>
          </a:xfrm>
          <a:prstGeom prst="rect">
            <a:avLst/>
          </a:prstGeom>
          <a:noFill/>
          <a:ln w="9525">
            <a:noFill/>
            <a:miter lim="800000"/>
            <a:headEnd/>
            <a:tailEnd/>
          </a:ln>
        </p:spPr>
      </p:pic>
      <p:sp>
        <p:nvSpPr>
          <p:cNvPr id="5" name="Title 4"/>
          <p:cNvSpPr>
            <a:spLocks noGrp="1"/>
          </p:cNvSpPr>
          <p:nvPr>
            <p:ph type="title"/>
          </p:nvPr>
        </p:nvSpPr>
        <p:spPr/>
        <p:txBody>
          <a:bodyPr>
            <a:normAutofit/>
          </a:bodyPr>
          <a:lstStyle/>
          <a:p>
            <a:r>
              <a:rPr lang="en-US" dirty="0" smtClean="0">
                <a:latin typeface="Times New Roman" pitchFamily="18" charset="0"/>
                <a:cs typeface="Times New Roman" pitchFamily="18" charset="0"/>
              </a:rPr>
              <a:t>Magneto Plasma Dynamic Thruster</a:t>
            </a:r>
            <a:endParaRPr lang="en-US"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1B6D14C3-057C-41E7-92B8-D1AEFCA14FA7}"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740786" y="1752599"/>
            <a:ext cx="7717414" cy="4495801"/>
          </a:xfrm>
          <a:prstGeom prst="rect">
            <a:avLst/>
          </a:prstGeom>
          <a:noFill/>
          <a:ln w="9525">
            <a:noFill/>
            <a:miter lim="800000"/>
            <a:headEnd/>
            <a:tailEnd/>
          </a:ln>
        </p:spPr>
      </p:pic>
      <p:sp>
        <p:nvSpPr>
          <p:cNvPr id="5" name="Title 4"/>
          <p:cNvSpPr>
            <a:spLocks noGrp="1"/>
          </p:cNvSpPr>
          <p:nvPr>
            <p:ph type="title"/>
          </p:nvPr>
        </p:nvSpPr>
        <p:spPr/>
        <p:txBody>
          <a:bodyPr>
            <a:normAutofit/>
          </a:bodyPr>
          <a:lstStyle/>
          <a:p>
            <a:r>
              <a:rPr lang="en-US" sz="4800" kern="0" dirty="0" smtClean="0">
                <a:solidFill>
                  <a:srgbClr val="FFC000"/>
                </a:solidFill>
                <a:effectLst>
                  <a:outerShdw blurRad="38100" dist="38100" dir="2700000" algn="tl">
                    <a:srgbClr val="000000"/>
                  </a:outerShdw>
                </a:effectLst>
                <a:latin typeface="Times New Roman" pitchFamily="18" charset="0"/>
                <a:cs typeface="Times New Roman" pitchFamily="18" charset="0"/>
              </a:rPr>
              <a:t>Magneto Plasma Acceleration</a:t>
            </a:r>
            <a:endParaRPr lang="en-US" dirty="0">
              <a:solidFill>
                <a:srgbClr val="FFC000"/>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1B6D14C3-057C-41E7-92B8-D1AEFCA14FA7}"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427038"/>
            <a:ext cx="8229600" cy="715962"/>
          </a:xfrm>
        </p:spPr>
        <p:txBody>
          <a:bodyPr>
            <a:normAutofit/>
          </a:bodyPr>
          <a:lstStyle/>
          <a:p>
            <a:pPr algn="ctr" eaLnBrk="1" hangingPunct="1"/>
            <a:r>
              <a:rPr lang="en-US" altLang="en-US" sz="3600" dirty="0" smtClean="0">
                <a:latin typeface="Times New Roman" pitchFamily="18" charset="0"/>
                <a:cs typeface="Times New Roman" pitchFamily="18" charset="0"/>
              </a:rPr>
              <a:t>PULSED PLASMA THRUSTER(PPT)</a:t>
            </a:r>
          </a:p>
        </p:txBody>
      </p:sp>
      <p:sp>
        <p:nvSpPr>
          <p:cNvPr id="6" name="Slide Number Placeholder 5"/>
          <p:cNvSpPr>
            <a:spLocks noGrp="1"/>
          </p:cNvSpPr>
          <p:nvPr>
            <p:ph type="sldNum" sz="quarter" idx="12"/>
          </p:nvPr>
        </p:nvSpPr>
        <p:spPr/>
        <p:txBody>
          <a:bodyPr/>
          <a:lstStyle/>
          <a:p>
            <a:fld id="{1B6D14C3-057C-41E7-92B8-D1AEFCA14FA7}" type="slidenum">
              <a:rPr lang="en-US" smtClean="0"/>
              <a:pPr/>
              <a:t>29</a:t>
            </a:fld>
            <a:endParaRPr lang="en-US"/>
          </a:p>
        </p:txBody>
      </p:sp>
      <p:sp>
        <p:nvSpPr>
          <p:cNvPr id="58371" name="Rectangle 3"/>
          <p:cNvSpPr>
            <a:spLocks noGrp="1" noChangeArrowheads="1"/>
          </p:cNvSpPr>
          <p:nvPr>
            <p:ph sz="quarter" idx="1"/>
          </p:nvPr>
        </p:nvSpPr>
        <p:spPr>
          <a:xfrm>
            <a:off x="457200" y="1493837"/>
            <a:ext cx="8229600" cy="5364163"/>
          </a:xfrm>
        </p:spPr>
        <p:txBody>
          <a:bodyPr>
            <a:normAutofit fontScale="25000" lnSpcReduction="20000"/>
          </a:bodyPr>
          <a:lstStyle/>
          <a:p>
            <a:pPr eaLnBrk="1" hangingPunct="1"/>
            <a:r>
              <a:rPr lang="en-US" altLang="en-US" sz="11200" dirty="0" smtClean="0">
                <a:latin typeface="Times New Roman" pitchFamily="18" charset="0"/>
                <a:cs typeface="Times New Roman" pitchFamily="18" charset="0"/>
              </a:rPr>
              <a:t>PPTs use solid Teflon propellant to deliver specific impulses in the 900 - 1,200 s range and very low, precise impulse "bits" (10-1,000 </a:t>
            </a:r>
            <a:r>
              <a:rPr lang="en-US" altLang="en-US" sz="11200" dirty="0" err="1" smtClean="0">
                <a:latin typeface="Times New Roman" pitchFamily="18" charset="0"/>
                <a:cs typeface="Times New Roman" pitchFamily="18" charset="0"/>
              </a:rPr>
              <a:t>μNs</a:t>
            </a:r>
            <a:r>
              <a:rPr lang="en-US" altLang="en-US" sz="11200" dirty="0" smtClean="0">
                <a:latin typeface="Times New Roman" pitchFamily="18" charset="0"/>
                <a:cs typeface="Times New Roman" pitchFamily="18" charset="0"/>
              </a:rPr>
              <a:t>) at low average power (&lt; 1 to 100 W)</a:t>
            </a:r>
          </a:p>
          <a:p>
            <a:pPr eaLnBrk="1" hangingPunct="1"/>
            <a:endParaRPr lang="en-US" altLang="en-US" sz="11200" dirty="0" smtClean="0">
              <a:latin typeface="Times New Roman" pitchFamily="18" charset="0"/>
              <a:cs typeface="Times New Roman" pitchFamily="18" charset="0"/>
            </a:endParaRPr>
          </a:p>
          <a:p>
            <a:pPr eaLnBrk="1" hangingPunct="1"/>
            <a:r>
              <a:rPr lang="en-US" altLang="en-US" sz="11200" dirty="0" smtClean="0">
                <a:latin typeface="Times New Roman" pitchFamily="18" charset="0"/>
                <a:cs typeface="Times New Roman" pitchFamily="18" charset="0"/>
              </a:rPr>
              <a:t>PPTs inherently inefficient (η ~5%)</a:t>
            </a:r>
          </a:p>
          <a:p>
            <a:pPr lvl="1" eaLnBrk="1" hangingPunct="1"/>
            <a:r>
              <a:rPr lang="en-US" altLang="en-US" sz="11200" dirty="0" smtClean="0">
                <a:latin typeface="Times New Roman" pitchFamily="18" charset="0"/>
                <a:cs typeface="Times New Roman" pitchFamily="18" charset="0"/>
              </a:rPr>
              <a:t>Simplicity and low impulse bits provide highly useful</a:t>
            </a:r>
          </a:p>
          <a:p>
            <a:pPr lvl="1" eaLnBrk="1" hangingPunct="1"/>
            <a:r>
              <a:rPr lang="en-US" altLang="en-US" sz="11200" dirty="0" smtClean="0">
                <a:latin typeface="Times New Roman" pitchFamily="18" charset="0"/>
                <a:cs typeface="Times New Roman" pitchFamily="18" charset="0"/>
              </a:rPr>
              <a:t>Precision-flying of a spacecraft constellation</a:t>
            </a:r>
          </a:p>
          <a:p>
            <a:pPr lvl="1" eaLnBrk="1" hangingPunct="1"/>
            <a:endParaRPr lang="en-US" altLang="en-US" sz="11200" dirty="0" smtClean="0">
              <a:latin typeface="Times New Roman" pitchFamily="18" charset="0"/>
              <a:cs typeface="Times New Roman" pitchFamily="18" charset="0"/>
            </a:endParaRPr>
          </a:p>
          <a:p>
            <a:pPr eaLnBrk="1" hangingPunct="1"/>
            <a:r>
              <a:rPr lang="en-US" altLang="en-US" sz="11200" dirty="0" smtClean="0">
                <a:latin typeface="Times New Roman" pitchFamily="18" charset="0"/>
                <a:cs typeface="Times New Roman" pitchFamily="18" charset="0"/>
              </a:rPr>
              <a:t>PPT consists of a coiled spring that feeds Teflon propellant bar, an igniter plug to initiate a small-trigger electrical discharge, a capacitor, and electrodes through which current flows</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442621"/>
            <a:ext cx="8610600" cy="5262979"/>
          </a:xfrm>
          <a:prstGeom prst="rect">
            <a:avLst/>
          </a:prstGeom>
        </p:spPr>
        <p:txBody>
          <a:bodyPr wrap="square">
            <a:spAutoFit/>
          </a:bodyPr>
          <a:lstStyle/>
          <a:p>
            <a:pPr>
              <a:buFont typeface="Arial" pitchFamily="34" charset="0"/>
              <a:buChar char="•"/>
            </a:pPr>
            <a:r>
              <a:rPr lang="en-US" sz="2800" dirty="0" smtClean="0">
                <a:latin typeface="Times New Roman" pitchFamily="18" charset="0"/>
                <a:cs typeface="Times New Roman" pitchFamily="18" charset="0"/>
              </a:rPr>
              <a:t>The basic operating principle behind the operation of an electric propulsion system is the</a:t>
            </a:r>
          </a:p>
          <a:p>
            <a:pPr lvl="1">
              <a:buFont typeface="Arial" pitchFamily="34" charset="0"/>
              <a:buChar char="•"/>
            </a:pPr>
            <a:r>
              <a:rPr lang="en-US" sz="2800" dirty="0" smtClean="0">
                <a:solidFill>
                  <a:srgbClr val="FF0000"/>
                </a:solidFill>
                <a:latin typeface="Times New Roman" pitchFamily="18" charset="0"/>
                <a:cs typeface="Times New Roman" pitchFamily="18" charset="0"/>
              </a:rPr>
              <a:t> creation,</a:t>
            </a:r>
          </a:p>
          <a:p>
            <a:pPr lvl="1">
              <a:buFont typeface="Arial" pitchFamily="34" charset="0"/>
              <a:buChar char="•"/>
            </a:pPr>
            <a:r>
              <a:rPr lang="en-US" sz="2800" dirty="0" smtClean="0">
                <a:solidFill>
                  <a:srgbClr val="FF0000"/>
                </a:solidFill>
                <a:latin typeface="Times New Roman" pitchFamily="18" charset="0"/>
                <a:cs typeface="Times New Roman" pitchFamily="18" charset="0"/>
              </a:rPr>
              <a:t> acceleration, and </a:t>
            </a:r>
          </a:p>
          <a:p>
            <a:pPr lvl="1">
              <a:buFont typeface="Arial" pitchFamily="34" charset="0"/>
              <a:buChar char="•"/>
            </a:pPr>
            <a:r>
              <a:rPr lang="en-US" sz="2800" dirty="0" smtClean="0">
                <a:solidFill>
                  <a:srgbClr val="FF0000"/>
                </a:solidFill>
                <a:latin typeface="Times New Roman" pitchFamily="18" charset="0"/>
                <a:cs typeface="Times New Roman" pitchFamily="18" charset="0"/>
              </a:rPr>
              <a:t>expulsion </a:t>
            </a:r>
            <a:r>
              <a:rPr lang="en-US" sz="2800" dirty="0" smtClean="0">
                <a:latin typeface="Times New Roman" pitchFamily="18" charset="0"/>
                <a:cs typeface="Times New Roman" pitchFamily="18" charset="0"/>
              </a:rPr>
              <a:t>of charged particles, </a:t>
            </a:r>
          </a:p>
          <a:p>
            <a:r>
              <a:rPr lang="en-US" sz="2800" dirty="0" smtClean="0">
                <a:latin typeface="Times New Roman" pitchFamily="18" charset="0"/>
                <a:cs typeface="Times New Roman" pitchFamily="18" charset="0"/>
              </a:rPr>
              <a:t>using primarily electricity to accomplish said functions. </a:t>
            </a:r>
          </a:p>
          <a:p>
            <a:pPr>
              <a:buFont typeface="Arial" pitchFamily="34" charset="0"/>
              <a:buChar char="•"/>
            </a:pP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Electric thrusters have significant advantages-extremely </a:t>
            </a:r>
            <a:r>
              <a:rPr lang="en-US" sz="2800" dirty="0" smtClean="0">
                <a:solidFill>
                  <a:srgbClr val="FF0000"/>
                </a:solidFill>
                <a:latin typeface="Times New Roman" pitchFamily="18" charset="0"/>
                <a:cs typeface="Times New Roman" pitchFamily="18" charset="0"/>
              </a:rPr>
              <a:t>high specific impulse ranges</a:t>
            </a:r>
            <a:r>
              <a:rPr lang="en-US" sz="2800" dirty="0" smtClean="0">
                <a:latin typeface="Times New Roman" pitchFamily="18" charset="0"/>
                <a:cs typeface="Times New Roman" pitchFamily="18" charset="0"/>
              </a:rPr>
              <a:t>. </a:t>
            </a:r>
          </a:p>
          <a:p>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A contrasting drawback with the electric propulsion system is extremely </a:t>
            </a:r>
            <a:r>
              <a:rPr lang="en-US" sz="2800" dirty="0" smtClean="0">
                <a:solidFill>
                  <a:srgbClr val="FF0000"/>
                </a:solidFill>
                <a:latin typeface="Times New Roman" pitchFamily="18" charset="0"/>
                <a:cs typeface="Times New Roman" pitchFamily="18" charset="0"/>
              </a:rPr>
              <a:t>low thrust </a:t>
            </a:r>
            <a:r>
              <a:rPr lang="en-US" sz="2800" dirty="0" smtClean="0">
                <a:latin typeface="Times New Roman" pitchFamily="18" charset="0"/>
                <a:cs typeface="Times New Roman" pitchFamily="18" charset="0"/>
              </a:rPr>
              <a:t>ranges generated</a:t>
            </a:r>
            <a:r>
              <a:rPr lang="en-US" sz="2800" dirty="0" smtClean="0"/>
              <a:t>.</a:t>
            </a:r>
            <a:endParaRPr lang="en-US" sz="2800" dirty="0"/>
          </a:p>
        </p:txBody>
      </p:sp>
      <p:sp>
        <p:nvSpPr>
          <p:cNvPr id="3" name="Title 2"/>
          <p:cNvSpPr>
            <a:spLocks noGrp="1"/>
          </p:cNvSpPr>
          <p:nvPr>
            <p:ph type="title"/>
          </p:nvPr>
        </p:nvSpPr>
        <p:spPr/>
        <p:txBody>
          <a:bodyPr/>
          <a:lstStyle/>
          <a:p>
            <a:pPr algn="ctr"/>
            <a:r>
              <a:rPr lang="en-US" sz="4800" dirty="0" smtClean="0">
                <a:latin typeface="Times New Roman" pitchFamily="18" charset="0"/>
                <a:cs typeface="Times New Roman" pitchFamily="18" charset="0"/>
              </a:rPr>
              <a:t>Electric Propulsion System</a:t>
            </a:r>
            <a:endParaRPr lang="en-US" dirty="0"/>
          </a:p>
        </p:txBody>
      </p:sp>
      <p:sp>
        <p:nvSpPr>
          <p:cNvPr id="6" name="Slide Number Placeholder 5"/>
          <p:cNvSpPr>
            <a:spLocks noGrp="1"/>
          </p:cNvSpPr>
          <p:nvPr>
            <p:ph type="sldNum" sz="quarter" idx="12"/>
          </p:nvPr>
        </p:nvSpPr>
        <p:spPr/>
        <p:txBody>
          <a:bodyPr/>
          <a:lstStyle/>
          <a:p>
            <a:fld id="{1B6D14C3-057C-41E7-92B8-D1AEFCA14FA7}"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en-US" sz="3600" dirty="0" smtClean="0">
                <a:latin typeface="Times New Roman" pitchFamily="18" charset="0"/>
                <a:cs typeface="Times New Roman" pitchFamily="18" charset="0"/>
              </a:rPr>
              <a:t>PULSED PLASMA THRUSTER(PPT)</a:t>
            </a:r>
            <a:endParaRPr lang="en-US" sz="3600" dirty="0"/>
          </a:p>
        </p:txBody>
      </p:sp>
      <p:sp>
        <p:nvSpPr>
          <p:cNvPr id="6" name="Slide Number Placeholder 5"/>
          <p:cNvSpPr>
            <a:spLocks noGrp="1"/>
          </p:cNvSpPr>
          <p:nvPr>
            <p:ph type="sldNum" sz="quarter" idx="12"/>
          </p:nvPr>
        </p:nvSpPr>
        <p:spPr/>
        <p:txBody>
          <a:bodyPr/>
          <a:lstStyle/>
          <a:p>
            <a:fld id="{1B6D14C3-057C-41E7-92B8-D1AEFCA14FA7}" type="slidenum">
              <a:rPr lang="en-US" smtClean="0"/>
              <a:pPr/>
              <a:t>30</a:t>
            </a:fld>
            <a:endParaRPr lang="en-US"/>
          </a:p>
        </p:txBody>
      </p:sp>
      <p:sp>
        <p:nvSpPr>
          <p:cNvPr id="3" name="Content Placeholder 2"/>
          <p:cNvSpPr>
            <a:spLocks noGrp="1"/>
          </p:cNvSpPr>
          <p:nvPr>
            <p:ph sz="quarter" idx="1"/>
          </p:nvPr>
        </p:nvSpPr>
        <p:spPr/>
        <p:txBody>
          <a:bodyPr>
            <a:normAutofit fontScale="32500" lnSpcReduction="20000"/>
          </a:bodyPr>
          <a:lstStyle/>
          <a:p>
            <a:r>
              <a:rPr lang="en-US" altLang="en-US" sz="9600" dirty="0" smtClean="0">
                <a:latin typeface="Times New Roman" pitchFamily="18" charset="0"/>
                <a:cs typeface="Times New Roman" pitchFamily="18" charset="0"/>
              </a:rPr>
              <a:t>Plasma is created by ablating Teflon from discharge of capacitor across electrodes</a:t>
            </a:r>
          </a:p>
          <a:p>
            <a:r>
              <a:rPr lang="en-US" altLang="en-US" sz="9600" dirty="0" smtClean="0">
                <a:latin typeface="Times New Roman" pitchFamily="18" charset="0"/>
                <a:cs typeface="Times New Roman" pitchFamily="18" charset="0"/>
              </a:rPr>
              <a:t>Plasma is then accelerated to generate thrust by Lorenz force that is established by current and its induced magnetic field</a:t>
            </a:r>
          </a:p>
          <a:p>
            <a:r>
              <a:rPr lang="en-US" altLang="en-US" sz="9600" dirty="0" smtClean="0">
                <a:latin typeface="Times New Roman" pitchFamily="18" charset="0"/>
                <a:cs typeface="Times New Roman" pitchFamily="18" charset="0"/>
              </a:rPr>
              <a:t>PPT flown on both American and Soviet/Russian spacecraft since the 1960s</a:t>
            </a:r>
          </a:p>
          <a:p>
            <a:r>
              <a:rPr lang="en-US" altLang="en-US" sz="9600" dirty="0" smtClean="0">
                <a:latin typeface="Times New Roman" pitchFamily="18" charset="0"/>
                <a:cs typeface="Times New Roman" pitchFamily="18" charset="0"/>
              </a:rPr>
              <a:t>PPT was used to maintain fine pitch attitude control for NASA New Millennium Program's Earth Observing-1 mission launched in 2000</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7"/>
          <p:cNvPicPr>
            <a:picLocks noChangeAspect="1" noChangeArrowheads="1"/>
          </p:cNvPicPr>
          <p:nvPr/>
        </p:nvPicPr>
        <p:blipFill>
          <a:blip r:embed="rId2" cstate="print"/>
          <a:srcRect/>
          <a:stretch>
            <a:fillRect/>
          </a:stretch>
        </p:blipFill>
        <p:spPr bwMode="auto">
          <a:xfrm>
            <a:off x="452438" y="1981200"/>
            <a:ext cx="8081962" cy="3941762"/>
          </a:xfrm>
          <a:prstGeom prst="rect">
            <a:avLst/>
          </a:prstGeom>
          <a:noFill/>
          <a:ln w="9525">
            <a:noFill/>
            <a:miter lim="800000"/>
            <a:headEnd/>
            <a:tailEnd/>
          </a:ln>
        </p:spPr>
      </p:pic>
      <p:sp>
        <p:nvSpPr>
          <p:cNvPr id="7" name="Title 6"/>
          <p:cNvSpPr>
            <a:spLocks noGrp="1"/>
          </p:cNvSpPr>
          <p:nvPr>
            <p:ph type="title"/>
          </p:nvPr>
        </p:nvSpPr>
        <p:spPr/>
        <p:txBody>
          <a:bodyPr>
            <a:noAutofit/>
          </a:bodyPr>
          <a:lstStyle/>
          <a:p>
            <a:r>
              <a:rPr lang="en-US" sz="3600" dirty="0" err="1" smtClean="0">
                <a:latin typeface="Times New Roman" pitchFamily="18" charset="0"/>
                <a:cs typeface="Times New Roman" pitchFamily="18" charset="0"/>
              </a:rPr>
              <a:t>Plasmoid</a:t>
            </a:r>
            <a:r>
              <a:rPr lang="en-US" sz="3600" dirty="0" smtClean="0">
                <a:latin typeface="Times New Roman" pitchFamily="18" charset="0"/>
                <a:cs typeface="Times New Roman" pitchFamily="18" charset="0"/>
              </a:rPr>
              <a:t> Thruster Experiment (PTX)</a:t>
            </a:r>
            <a:endParaRPr lang="en-US" sz="3600"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1B6D14C3-057C-41E7-92B8-D1AEFCA14FA7}"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Electromagnetic Propulsion</a:t>
            </a:r>
          </a:p>
        </p:txBody>
      </p:sp>
      <p:sp>
        <p:nvSpPr>
          <p:cNvPr id="7" name="Slide Number Placeholder 6"/>
          <p:cNvSpPr>
            <a:spLocks noGrp="1"/>
          </p:cNvSpPr>
          <p:nvPr>
            <p:ph type="sldNum" sz="quarter" idx="12"/>
          </p:nvPr>
        </p:nvSpPr>
        <p:spPr/>
        <p:txBody>
          <a:bodyPr/>
          <a:lstStyle/>
          <a:p>
            <a:fld id="{1B6D14C3-057C-41E7-92B8-D1AEFCA14FA7}" type="slidenum">
              <a:rPr lang="en-US" smtClean="0"/>
              <a:pPr/>
              <a:t>32</a:t>
            </a:fld>
            <a:endParaRPr lang="en-US"/>
          </a:p>
        </p:txBody>
      </p:sp>
      <p:sp>
        <p:nvSpPr>
          <p:cNvPr id="96261" name="Rectangle 5"/>
          <p:cNvSpPr>
            <a:spLocks noGrp="1" noChangeArrowheads="1"/>
          </p:cNvSpPr>
          <p:nvPr>
            <p:ph sz="quarter" idx="1"/>
          </p:nvPr>
        </p:nvSpPr>
        <p:spPr>
          <a:xfrm>
            <a:off x="3670300" y="1473200"/>
            <a:ext cx="5156200" cy="5308600"/>
          </a:xfrm>
        </p:spPr>
        <p:txBody>
          <a:bodyPr/>
          <a:lstStyle/>
          <a:p>
            <a:pPr>
              <a:buFontTx/>
              <a:buChar char="•"/>
            </a:pPr>
            <a:r>
              <a:rPr lang="en-US" sz="2000" dirty="0"/>
              <a:t>Electromagnetic forces are used to accelerate a </a:t>
            </a:r>
            <a:r>
              <a:rPr lang="en-US" sz="2000" i="1" dirty="0">
                <a:solidFill>
                  <a:schemeClr val="hlink"/>
                </a:solidFill>
              </a:rPr>
              <a:t>plasma</a:t>
            </a:r>
          </a:p>
          <a:p>
            <a:pPr lvl="1">
              <a:buFontTx/>
              <a:buChar char="•"/>
            </a:pPr>
            <a:r>
              <a:rPr lang="en-US" sz="1800" dirty="0"/>
              <a:t>A gas consisting of positive ions, electrons</a:t>
            </a:r>
          </a:p>
          <a:p>
            <a:pPr lvl="1">
              <a:buFontTx/>
              <a:buChar char="•"/>
            </a:pPr>
            <a:r>
              <a:rPr lang="en-US" sz="1800" dirty="0"/>
              <a:t>5000 – 9000 </a:t>
            </a:r>
            <a:r>
              <a:rPr lang="en-US" sz="1800" dirty="0">
                <a:cs typeface="Arial" charset="0"/>
              </a:rPr>
              <a:t>º</a:t>
            </a:r>
            <a:r>
              <a:rPr lang="en-US" sz="1800" dirty="0"/>
              <a:t>R</a:t>
            </a:r>
          </a:p>
          <a:p>
            <a:pPr>
              <a:buFontTx/>
              <a:buChar char="•"/>
            </a:pPr>
            <a:r>
              <a:rPr lang="en-US" sz="2000" dirty="0"/>
              <a:t>Neutral beam is produced</a:t>
            </a:r>
          </a:p>
          <a:p>
            <a:pPr>
              <a:buFontTx/>
              <a:buChar char="•"/>
            </a:pPr>
            <a:r>
              <a:rPr lang="en-US" sz="2000" dirty="0"/>
              <a:t>Higher thrust per unit area than electrostatic thruster</a:t>
            </a:r>
          </a:p>
          <a:p>
            <a:pPr>
              <a:buFontTx/>
              <a:buChar char="•"/>
            </a:pPr>
            <a:r>
              <a:rPr lang="en-US" sz="2000" dirty="0">
                <a:solidFill>
                  <a:srgbClr val="D32000"/>
                </a:solidFill>
              </a:rPr>
              <a:t>Classifications</a:t>
            </a:r>
          </a:p>
          <a:p>
            <a:pPr lvl="1">
              <a:buFontTx/>
              <a:buChar char="•"/>
            </a:pPr>
            <a:r>
              <a:rPr lang="en-US" sz="1800" dirty="0" err="1">
                <a:solidFill>
                  <a:srgbClr val="171A8B"/>
                </a:solidFill>
              </a:rPr>
              <a:t>Magnetoplasmadynamic</a:t>
            </a:r>
            <a:endParaRPr lang="en-US" sz="1800" dirty="0">
              <a:solidFill>
                <a:srgbClr val="171A8B"/>
              </a:solidFill>
            </a:endParaRPr>
          </a:p>
          <a:p>
            <a:pPr lvl="1">
              <a:buFontTx/>
              <a:buChar char="•"/>
            </a:pPr>
            <a:r>
              <a:rPr lang="en-US" sz="1800" dirty="0">
                <a:solidFill>
                  <a:srgbClr val="171A8B"/>
                </a:solidFill>
              </a:rPr>
              <a:t>Pulsed plasma</a:t>
            </a:r>
          </a:p>
          <a:p>
            <a:pPr lvl="2">
              <a:buFontTx/>
              <a:buChar char="•"/>
            </a:pPr>
            <a:r>
              <a:rPr lang="en-US" sz="1800" dirty="0"/>
              <a:t>Electric discharge creates </a:t>
            </a:r>
            <a:r>
              <a:rPr lang="en-US" sz="1800" dirty="0" err="1"/>
              <a:t>plasam</a:t>
            </a:r>
            <a:r>
              <a:rPr lang="en-US" sz="1800" dirty="0"/>
              <a:t> from solid </a:t>
            </a:r>
            <a:r>
              <a:rPr lang="en-US" sz="1800" dirty="0" err="1"/>
              <a:t>Telfon</a:t>
            </a:r>
            <a:endParaRPr lang="en-US" sz="1800" dirty="0"/>
          </a:p>
          <a:p>
            <a:pPr lvl="1">
              <a:buFontTx/>
              <a:buChar char="•"/>
            </a:pPr>
            <a:r>
              <a:rPr lang="en-US" sz="1800" dirty="0">
                <a:solidFill>
                  <a:srgbClr val="171A8B"/>
                </a:solidFill>
              </a:rPr>
              <a:t>Hall effect</a:t>
            </a:r>
            <a:r>
              <a:rPr lang="en-US" sz="1800" dirty="0"/>
              <a:t> </a:t>
            </a:r>
          </a:p>
          <a:p>
            <a:pPr lvl="2">
              <a:buFontTx/>
              <a:buChar char="•"/>
            </a:pPr>
            <a:r>
              <a:rPr lang="en-US" sz="1800" dirty="0"/>
              <a:t>Developed in Russia</a:t>
            </a:r>
          </a:p>
          <a:p>
            <a:pPr lvl="2">
              <a:buFontTx/>
              <a:buChar char="•"/>
            </a:pPr>
            <a:r>
              <a:rPr lang="en-US" sz="1800" dirty="0"/>
              <a:t>Flew on U.S. </a:t>
            </a:r>
            <a:r>
              <a:rPr lang="en-US" sz="1800" dirty="0" err="1"/>
              <a:t>STEx</a:t>
            </a:r>
            <a:r>
              <a:rPr lang="en-US" sz="1800" dirty="0"/>
              <a:t> mission (1998)</a:t>
            </a:r>
          </a:p>
        </p:txBody>
      </p:sp>
      <p:pic>
        <p:nvPicPr>
          <p:cNvPr id="96277" name="Picture 21" descr="105908main_fs022figs3and4"/>
          <p:cNvPicPr>
            <a:picLocks noChangeAspect="1" noChangeArrowheads="1"/>
          </p:cNvPicPr>
          <p:nvPr/>
        </p:nvPicPr>
        <p:blipFill>
          <a:blip r:embed="rId2" cstate="print"/>
          <a:srcRect/>
          <a:stretch>
            <a:fillRect/>
          </a:stretch>
        </p:blipFill>
        <p:spPr bwMode="auto">
          <a:xfrm>
            <a:off x="327025" y="1657350"/>
            <a:ext cx="3181350" cy="4895850"/>
          </a:xfrm>
          <a:prstGeom prst="rect">
            <a:avLst/>
          </a:prstGeom>
          <a:noFill/>
        </p:spPr>
      </p:pic>
      <p:sp>
        <p:nvSpPr>
          <p:cNvPr id="96278" name="Rectangle 22"/>
          <p:cNvSpPr>
            <a:spLocks noChangeArrowheads="1"/>
          </p:cNvSpPr>
          <p:nvPr/>
        </p:nvSpPr>
        <p:spPr bwMode="auto">
          <a:xfrm>
            <a:off x="320675" y="6099175"/>
            <a:ext cx="1287463" cy="274638"/>
          </a:xfrm>
          <a:prstGeom prst="rect">
            <a:avLst/>
          </a:prstGeom>
          <a:noFill/>
          <a:ln w="9525">
            <a:noFill/>
            <a:miter lim="800000"/>
            <a:headEnd/>
            <a:tailEnd/>
          </a:ln>
          <a:effectLst/>
        </p:spPr>
        <p:txBody>
          <a:bodyPr wrap="none" anchor="ctr">
            <a:spAutoFit/>
          </a:bodyPr>
          <a:lstStyle/>
          <a:p>
            <a:r>
              <a:rPr lang="en-US">
                <a:solidFill>
                  <a:srgbClr val="FFFAA4"/>
                </a:solidFill>
              </a:rPr>
              <a:t>www.nasa.gov</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62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6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6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26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26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626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626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261">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6261">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626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Electrostatic Propulsion</a:t>
            </a:r>
          </a:p>
        </p:txBody>
      </p:sp>
      <p:sp>
        <p:nvSpPr>
          <p:cNvPr id="12" name="Slide Number Placeholder 11"/>
          <p:cNvSpPr>
            <a:spLocks noGrp="1"/>
          </p:cNvSpPr>
          <p:nvPr>
            <p:ph type="sldNum" sz="quarter" idx="12"/>
          </p:nvPr>
        </p:nvSpPr>
        <p:spPr/>
        <p:txBody>
          <a:bodyPr/>
          <a:lstStyle/>
          <a:p>
            <a:fld id="{1B6D14C3-057C-41E7-92B8-D1AEFCA14FA7}" type="slidenum">
              <a:rPr lang="en-US" smtClean="0"/>
              <a:pPr/>
              <a:t>33</a:t>
            </a:fld>
            <a:endParaRPr lang="en-US"/>
          </a:p>
        </p:txBody>
      </p:sp>
      <p:sp>
        <p:nvSpPr>
          <p:cNvPr id="94213" name="Rectangle 5"/>
          <p:cNvSpPr>
            <a:spLocks noGrp="1" noChangeArrowheads="1"/>
          </p:cNvSpPr>
          <p:nvPr>
            <p:ph sz="quarter" idx="1"/>
          </p:nvPr>
        </p:nvSpPr>
        <p:spPr>
          <a:xfrm>
            <a:off x="4648200" y="1193800"/>
            <a:ext cx="4292600" cy="4724400"/>
          </a:xfrm>
        </p:spPr>
        <p:txBody>
          <a:bodyPr/>
          <a:lstStyle/>
          <a:p>
            <a:r>
              <a:rPr lang="en-US" sz="2000">
                <a:solidFill>
                  <a:srgbClr val="D32000"/>
                </a:solidFill>
              </a:rPr>
              <a:t>Xenon Ion Thruster</a:t>
            </a:r>
          </a:p>
          <a:p>
            <a:pPr lvl="1"/>
            <a:r>
              <a:rPr lang="en-US" sz="1800"/>
              <a:t>Xenon propellant</a:t>
            </a:r>
          </a:p>
          <a:p>
            <a:pPr lvl="1"/>
            <a:r>
              <a:rPr lang="en-US" sz="1800"/>
              <a:t>Electrostatic forces are used to accelerate charged particles to very high velocities</a:t>
            </a:r>
          </a:p>
          <a:p>
            <a:pPr lvl="1"/>
            <a:r>
              <a:rPr lang="en-US" sz="1800"/>
              <a:t>Xenon is ionized by electron bombardment</a:t>
            </a:r>
          </a:p>
          <a:p>
            <a:pPr lvl="2"/>
            <a:r>
              <a:rPr lang="en-US" sz="1800" i="1">
                <a:solidFill>
                  <a:srgbClr val="171A8B"/>
                </a:solidFill>
              </a:rPr>
              <a:t>Thermionic cathode</a:t>
            </a:r>
          </a:p>
          <a:p>
            <a:pPr lvl="1"/>
            <a:r>
              <a:rPr lang="en-US" sz="1800"/>
              <a:t>Positively charged particles accelerated by grid</a:t>
            </a:r>
          </a:p>
          <a:p>
            <a:pPr lvl="1"/>
            <a:r>
              <a:rPr lang="en-US" sz="1800"/>
              <a:t>Electrons routed to second anode and injected into beam to neutralize</a:t>
            </a:r>
          </a:p>
        </p:txBody>
      </p:sp>
      <p:pic>
        <p:nvPicPr>
          <p:cNvPr id="94217" name="Picture 9" descr="Ion_Thruster"/>
          <p:cNvPicPr>
            <a:picLocks noChangeAspect="1" noChangeArrowheads="1"/>
          </p:cNvPicPr>
          <p:nvPr/>
        </p:nvPicPr>
        <p:blipFill>
          <a:blip r:embed="rId2" cstate="print"/>
          <a:srcRect/>
          <a:stretch>
            <a:fillRect/>
          </a:stretch>
        </p:blipFill>
        <p:spPr bwMode="auto">
          <a:xfrm>
            <a:off x="606425" y="1409700"/>
            <a:ext cx="3714750" cy="2857500"/>
          </a:xfrm>
          <a:prstGeom prst="rect">
            <a:avLst/>
          </a:prstGeom>
          <a:noFill/>
        </p:spPr>
      </p:pic>
      <p:sp>
        <p:nvSpPr>
          <p:cNvPr id="94218" name="Rectangle 10"/>
          <p:cNvSpPr>
            <a:spLocks noChangeArrowheads="1"/>
          </p:cNvSpPr>
          <p:nvPr/>
        </p:nvSpPr>
        <p:spPr bwMode="auto">
          <a:xfrm>
            <a:off x="520700" y="3811588"/>
            <a:ext cx="1660525" cy="274637"/>
          </a:xfrm>
          <a:prstGeom prst="rect">
            <a:avLst/>
          </a:prstGeom>
          <a:noFill/>
          <a:ln w="9525">
            <a:noFill/>
            <a:miter lim="800000"/>
            <a:headEnd/>
            <a:tailEnd/>
          </a:ln>
          <a:effectLst/>
        </p:spPr>
        <p:txBody>
          <a:bodyPr wrap="none" anchor="ctr">
            <a:spAutoFit/>
          </a:bodyPr>
          <a:lstStyle/>
          <a:p>
            <a:r>
              <a:rPr lang="en-US"/>
              <a:t>www.plasma.inpe.br</a:t>
            </a:r>
          </a:p>
        </p:txBody>
      </p:sp>
      <p:pic>
        <p:nvPicPr>
          <p:cNvPr id="94220" name="Picture 12" descr="fmt_small"/>
          <p:cNvPicPr>
            <a:picLocks noChangeAspect="1" noChangeArrowheads="1"/>
          </p:cNvPicPr>
          <p:nvPr/>
        </p:nvPicPr>
        <p:blipFill>
          <a:blip r:embed="rId3" cstate="print"/>
          <a:srcRect/>
          <a:stretch>
            <a:fillRect/>
          </a:stretch>
        </p:blipFill>
        <p:spPr bwMode="auto">
          <a:xfrm>
            <a:off x="673100" y="4202113"/>
            <a:ext cx="2286000" cy="2439987"/>
          </a:xfrm>
          <a:prstGeom prst="rect">
            <a:avLst/>
          </a:prstGeom>
          <a:noFill/>
        </p:spPr>
      </p:pic>
      <p:sp>
        <p:nvSpPr>
          <p:cNvPr id="94221" name="Rectangle 13"/>
          <p:cNvSpPr>
            <a:spLocks noChangeArrowheads="1"/>
          </p:cNvSpPr>
          <p:nvPr/>
        </p:nvSpPr>
        <p:spPr bwMode="auto">
          <a:xfrm>
            <a:off x="682625" y="6378575"/>
            <a:ext cx="2235200" cy="274638"/>
          </a:xfrm>
          <a:prstGeom prst="rect">
            <a:avLst/>
          </a:prstGeom>
          <a:noFill/>
          <a:ln w="9525">
            <a:noFill/>
            <a:miter lim="800000"/>
            <a:headEnd/>
            <a:tailEnd/>
          </a:ln>
          <a:effectLst/>
        </p:spPr>
        <p:txBody>
          <a:bodyPr wrap="none" anchor="ctr">
            <a:spAutoFit/>
          </a:bodyPr>
          <a:lstStyle/>
          <a:p>
            <a:r>
              <a:rPr lang="en-US"/>
              <a:t>aerospace.engin.umich.edu </a:t>
            </a:r>
          </a:p>
        </p:txBody>
      </p:sp>
      <p:grpSp>
        <p:nvGrpSpPr>
          <p:cNvPr id="2" name="Group 17"/>
          <p:cNvGrpSpPr>
            <a:grpSpLocks/>
          </p:cNvGrpSpPr>
          <p:nvPr/>
        </p:nvGrpSpPr>
        <p:grpSpPr bwMode="auto">
          <a:xfrm>
            <a:off x="3387725" y="4286250"/>
            <a:ext cx="5218113" cy="2344738"/>
            <a:chOff x="2134" y="2700"/>
            <a:chExt cx="3287" cy="1477"/>
          </a:xfrm>
        </p:grpSpPr>
        <p:pic>
          <p:nvPicPr>
            <p:cNvPr id="94223" name="Picture 15" descr="SMART-1"/>
            <p:cNvPicPr>
              <a:picLocks noChangeAspect="1" noChangeArrowheads="1"/>
            </p:cNvPicPr>
            <p:nvPr/>
          </p:nvPicPr>
          <p:blipFill>
            <a:blip r:embed="rId4" cstate="print"/>
            <a:srcRect/>
            <a:stretch>
              <a:fillRect/>
            </a:stretch>
          </p:blipFill>
          <p:spPr bwMode="auto">
            <a:xfrm>
              <a:off x="2182" y="2700"/>
              <a:ext cx="990" cy="1188"/>
            </a:xfrm>
            <a:prstGeom prst="rect">
              <a:avLst/>
            </a:prstGeom>
            <a:noFill/>
          </p:spPr>
        </p:pic>
        <p:sp>
          <p:nvSpPr>
            <p:cNvPr id="94224" name="Rectangle 16"/>
            <p:cNvSpPr>
              <a:spLocks noChangeArrowheads="1"/>
            </p:cNvSpPr>
            <p:nvPr/>
          </p:nvSpPr>
          <p:spPr bwMode="auto">
            <a:xfrm>
              <a:off x="2134" y="3985"/>
              <a:ext cx="3287" cy="192"/>
            </a:xfrm>
            <a:prstGeom prst="rect">
              <a:avLst/>
            </a:prstGeom>
            <a:noFill/>
            <a:ln w="9525">
              <a:noFill/>
              <a:miter lim="800000"/>
              <a:headEnd/>
              <a:tailEnd/>
            </a:ln>
            <a:effectLst/>
          </p:spPr>
          <p:txBody>
            <a:bodyPr wrap="none" anchor="ctr">
              <a:spAutoFit/>
            </a:bodyPr>
            <a:lstStyle/>
            <a:p>
              <a:r>
                <a:rPr lang="en-US" sz="1400"/>
                <a:t>ESA’s SMART-1 uses a xenon ion propulsion system (XIPS)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42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21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21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421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2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smtClean="0"/>
              <a:t>NUCLEAR ROCKET PROPULSION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rtlCol="0">
            <a:normAutofit/>
          </a:bodyPr>
          <a:lstStyle/>
          <a:p>
            <a:pPr fontAlgn="auto">
              <a:spcAft>
                <a:spcPts val="0"/>
              </a:spcAft>
              <a:defRPr/>
            </a:pPr>
            <a:r>
              <a:rPr lang="en-US" b="1" dirty="0" smtClean="0"/>
              <a:t>Nuclear</a:t>
            </a:r>
            <a:r>
              <a:rPr lang="en-US" dirty="0" smtClean="0"/>
              <a:t> pulse </a:t>
            </a:r>
            <a:r>
              <a:rPr lang="en-US" b="1" dirty="0" smtClean="0"/>
              <a:t>propulsion</a:t>
            </a:r>
            <a:r>
              <a:rPr lang="en-US" dirty="0" smtClean="0"/>
              <a:t> or external pulsed plasma </a:t>
            </a:r>
            <a:r>
              <a:rPr lang="en-US" b="1" dirty="0" smtClean="0"/>
              <a:t>propulsion</a:t>
            </a:r>
            <a:r>
              <a:rPr lang="en-US" dirty="0" smtClean="0"/>
              <a:t>, is a hypothetical method of spacecraft </a:t>
            </a:r>
            <a:r>
              <a:rPr lang="en-US" b="1" dirty="0" smtClean="0"/>
              <a:t>propulsion</a:t>
            </a:r>
            <a:r>
              <a:rPr lang="en-US" dirty="0" smtClean="0"/>
              <a:t> that uses </a:t>
            </a:r>
            <a:r>
              <a:rPr lang="en-US" b="1" dirty="0" smtClean="0"/>
              <a:t>nuclear</a:t>
            </a:r>
            <a:r>
              <a:rPr lang="en-US" dirty="0" smtClean="0"/>
              <a:t> explosions for thrust</a:t>
            </a:r>
            <a:r>
              <a:rPr lang="en-US" dirty="0" smtClean="0">
                <a:latin typeface="Helvetica" charset="0"/>
              </a:rPr>
              <a:t> </a:t>
            </a:r>
          </a:p>
          <a:p>
            <a:pPr fontAlgn="auto">
              <a:spcAft>
                <a:spcPts val="0"/>
              </a:spcAft>
              <a:defRPr/>
            </a:pPr>
            <a:r>
              <a:rPr lang="en-US" dirty="0" smtClean="0">
                <a:latin typeface="Helvetica" charset="0"/>
              </a:rPr>
              <a:t>The </a:t>
            </a:r>
            <a:r>
              <a:rPr lang="en-US" b="1" dirty="0" smtClean="0">
                <a:latin typeface="Helvetica" charset="0"/>
              </a:rPr>
              <a:t>fission-fragment rocket</a:t>
            </a:r>
            <a:r>
              <a:rPr lang="en-US" dirty="0" smtClean="0">
                <a:latin typeface="Helvetica" charset="0"/>
              </a:rPr>
              <a:t> is a </a:t>
            </a:r>
            <a:r>
              <a:rPr lang="en-US" dirty="0" smtClean="0">
                <a:solidFill>
                  <a:srgbClr val="002AA7"/>
                </a:solidFill>
                <a:latin typeface="Helvetica" charset="0"/>
                <a:hlinkClick r:id="rId2"/>
              </a:rPr>
              <a:t>rocket engine</a:t>
            </a:r>
            <a:r>
              <a:rPr lang="en-US" dirty="0" smtClean="0">
                <a:latin typeface="Helvetica" charset="0"/>
              </a:rPr>
              <a:t> design that directly harnesses hot nuclear </a:t>
            </a:r>
            <a:r>
              <a:rPr lang="en-US" dirty="0" smtClean="0">
                <a:solidFill>
                  <a:srgbClr val="002AA7"/>
                </a:solidFill>
                <a:latin typeface="Helvetica" charset="0"/>
                <a:hlinkClick r:id="rId3"/>
              </a:rPr>
              <a:t>fission products</a:t>
            </a:r>
            <a:r>
              <a:rPr lang="en-US" dirty="0" smtClean="0">
                <a:latin typeface="Helvetica" charset="0"/>
              </a:rPr>
              <a:t> for </a:t>
            </a:r>
            <a:r>
              <a:rPr lang="en-US" dirty="0" smtClean="0">
                <a:solidFill>
                  <a:srgbClr val="002AA7"/>
                </a:solidFill>
                <a:latin typeface="Helvetica" charset="0"/>
                <a:hlinkClick r:id="rId4"/>
              </a:rPr>
              <a:t>thrust</a:t>
            </a:r>
            <a:r>
              <a:rPr lang="en-US" dirty="0" smtClean="0">
                <a:latin typeface="Helvetica" charset="0"/>
              </a:rPr>
              <a:t>, as opposed to using a separate fluid as </a:t>
            </a:r>
            <a:r>
              <a:rPr lang="en-US" dirty="0" smtClean="0">
                <a:solidFill>
                  <a:srgbClr val="002AA7"/>
                </a:solidFill>
                <a:latin typeface="Helvetica" charset="0"/>
                <a:hlinkClick r:id="rId5"/>
              </a:rPr>
              <a:t>working mass</a:t>
            </a:r>
            <a:r>
              <a:rPr lang="en-US" dirty="0" smtClean="0">
                <a:latin typeface="Helvetica" charset="0"/>
              </a:rPr>
              <a:t>.</a:t>
            </a:r>
            <a:endParaRPr lang="en-US" dirty="0" smtClean="0"/>
          </a:p>
          <a:p>
            <a:pPr fontAlgn="auto">
              <a:spcAft>
                <a:spcPts val="0"/>
              </a:spcAft>
              <a:defRPr/>
            </a:pPr>
            <a:r>
              <a:rPr lang="en-US" dirty="0" smtClean="0">
                <a:latin typeface="Helvetica" charset="0"/>
              </a:rPr>
              <a:t>In a </a:t>
            </a:r>
            <a:r>
              <a:rPr lang="en-US" b="1" dirty="0" smtClean="0">
                <a:latin typeface="Helvetica" charset="0"/>
              </a:rPr>
              <a:t>nuclear thermal rocket</a:t>
            </a:r>
            <a:r>
              <a:rPr lang="en-US" dirty="0" smtClean="0">
                <a:latin typeface="Helvetica" charset="0"/>
              </a:rPr>
              <a:t> a working fluid, usually </a:t>
            </a:r>
            <a:r>
              <a:rPr lang="en-US" dirty="0" smtClean="0">
                <a:solidFill>
                  <a:srgbClr val="002AA7"/>
                </a:solidFill>
                <a:latin typeface="Helvetica" charset="0"/>
                <a:hlinkClick r:id="rId6"/>
              </a:rPr>
              <a:t>hydrogen</a:t>
            </a:r>
            <a:r>
              <a:rPr lang="en-US" dirty="0" smtClean="0">
                <a:latin typeface="Helvetica" charset="0"/>
              </a:rPr>
              <a:t>, is heated to a high temperature in a </a:t>
            </a:r>
            <a:r>
              <a:rPr lang="en-US" dirty="0" smtClean="0">
                <a:solidFill>
                  <a:srgbClr val="002AA7"/>
                </a:solidFill>
                <a:latin typeface="Helvetica" charset="0"/>
                <a:hlinkClick r:id="rId7"/>
              </a:rPr>
              <a:t>nuclear reactor</a:t>
            </a:r>
            <a:r>
              <a:rPr lang="en-US" dirty="0" smtClean="0">
                <a:latin typeface="Helvetica" charset="0"/>
              </a:rPr>
              <a:t>, and then expands through a </a:t>
            </a:r>
            <a:r>
              <a:rPr lang="en-US" dirty="0" smtClean="0">
                <a:solidFill>
                  <a:srgbClr val="002AA7"/>
                </a:solidFill>
                <a:latin typeface="Helvetica" charset="0"/>
                <a:hlinkClick r:id="rId8"/>
              </a:rPr>
              <a:t>rocket nozzle</a:t>
            </a:r>
            <a:r>
              <a:rPr lang="en-US" dirty="0" smtClean="0">
                <a:latin typeface="Helvetica" charset="0"/>
              </a:rPr>
              <a:t> to create </a:t>
            </a:r>
            <a:r>
              <a:rPr lang="en-US" dirty="0" smtClean="0">
                <a:solidFill>
                  <a:srgbClr val="002AA7"/>
                </a:solidFill>
                <a:latin typeface="Helvetica" charset="0"/>
                <a:hlinkClick r:id="rId4"/>
              </a:rPr>
              <a:t>thrust</a:t>
            </a:r>
            <a:r>
              <a:rPr lang="en-US" dirty="0" smtClean="0">
                <a:latin typeface="Helvetica" charset="0"/>
              </a:rPr>
              <a:t>.</a:t>
            </a:r>
          </a:p>
          <a:p>
            <a:pPr fontAlgn="auto">
              <a:spcAft>
                <a:spcPts val="0"/>
              </a:spcAft>
              <a:defRPr/>
            </a:pP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7772400" cy="731838"/>
          </a:xfrm>
        </p:spPr>
        <p:txBody>
          <a:bodyPr/>
          <a:lstStyle/>
          <a:p>
            <a:pPr fontAlgn="auto">
              <a:lnSpc>
                <a:spcPct val="90000"/>
              </a:lnSpc>
              <a:spcAft>
                <a:spcPts val="0"/>
              </a:spcAft>
              <a:defRPr/>
            </a:pPr>
            <a:r>
              <a:rPr lang="en-US" dirty="0" smtClean="0"/>
              <a:t>Nuclear Thermal Propulsion (NTP)</a:t>
            </a:r>
          </a:p>
        </p:txBody>
      </p:sp>
      <p:sp>
        <p:nvSpPr>
          <p:cNvPr id="3" name="Content Placeholder 2"/>
          <p:cNvSpPr>
            <a:spLocks noGrp="1"/>
          </p:cNvSpPr>
          <p:nvPr>
            <p:ph sz="quarter" idx="1"/>
          </p:nvPr>
        </p:nvSpPr>
        <p:spPr>
          <a:xfrm>
            <a:off x="381000" y="914400"/>
            <a:ext cx="8458200" cy="5105400"/>
          </a:xfrm>
        </p:spPr>
        <p:txBody>
          <a:bodyPr rtlCol="0">
            <a:noAutofit/>
          </a:bodyPr>
          <a:lstStyle/>
          <a:p>
            <a:pPr lvl="1" fontAlgn="auto">
              <a:lnSpc>
                <a:spcPct val="90000"/>
              </a:lnSpc>
              <a:spcAft>
                <a:spcPts val="0"/>
              </a:spcAft>
              <a:defRPr/>
            </a:pPr>
            <a:r>
              <a:rPr lang="en-US" sz="2800" dirty="0" smtClean="0"/>
              <a:t>System </a:t>
            </a:r>
            <a:r>
              <a:rPr lang="en-US" sz="2800" dirty="0" smtClean="0"/>
              <a:t>that utilizes a nuclear fission reactor</a:t>
            </a:r>
          </a:p>
          <a:p>
            <a:pPr lvl="1" fontAlgn="auto">
              <a:lnSpc>
                <a:spcPct val="90000"/>
              </a:lnSpc>
              <a:spcAft>
                <a:spcPts val="0"/>
              </a:spcAft>
              <a:defRPr/>
            </a:pPr>
            <a:r>
              <a:rPr lang="en-US" sz="2800" dirty="0" smtClean="0"/>
              <a:t>Energy released from controlled fission of material is transferred to a propellant gas</a:t>
            </a:r>
          </a:p>
          <a:p>
            <a:pPr lvl="1" fontAlgn="auto">
              <a:lnSpc>
                <a:spcPct val="90000"/>
              </a:lnSpc>
              <a:spcAft>
                <a:spcPts val="0"/>
              </a:spcAft>
              <a:defRPr/>
            </a:pPr>
            <a:r>
              <a:rPr lang="en-US" sz="2800" dirty="0" smtClean="0"/>
              <a:t>Fission</a:t>
            </a:r>
          </a:p>
          <a:p>
            <a:pPr lvl="2" fontAlgn="auto">
              <a:lnSpc>
                <a:spcPct val="90000"/>
              </a:lnSpc>
              <a:spcAft>
                <a:spcPts val="0"/>
              </a:spcAft>
              <a:defRPr/>
            </a:pPr>
            <a:r>
              <a:rPr lang="en-US" sz="2400" dirty="0" smtClean="0"/>
              <a:t>Absorption of neutrons in a fuel material</a:t>
            </a:r>
          </a:p>
          <a:p>
            <a:pPr lvl="2" fontAlgn="auto">
              <a:lnSpc>
                <a:spcPct val="90000"/>
              </a:lnSpc>
              <a:spcAft>
                <a:spcPts val="0"/>
              </a:spcAft>
              <a:defRPr/>
            </a:pPr>
            <a:r>
              <a:rPr lang="en-US" sz="2400" dirty="0" smtClean="0"/>
              <a:t>Excitation of nucleus causes fuel atoms to split</a:t>
            </a:r>
          </a:p>
          <a:p>
            <a:pPr lvl="3" fontAlgn="auto">
              <a:lnSpc>
                <a:spcPct val="90000"/>
              </a:lnSpc>
              <a:spcAft>
                <a:spcPts val="0"/>
              </a:spcAft>
              <a:defRPr/>
            </a:pPr>
            <a:r>
              <a:rPr lang="en-US" sz="2400" dirty="0" smtClean="0"/>
              <a:t>Two new </a:t>
            </a:r>
            <a:r>
              <a:rPr lang="en-US" sz="2400" dirty="0" err="1" smtClean="0"/>
              <a:t>nulcei</a:t>
            </a:r>
            <a:r>
              <a:rPr lang="en-US" sz="2400" dirty="0" smtClean="0"/>
              <a:t> on average (Fission Fragments)</a:t>
            </a:r>
          </a:p>
          <a:p>
            <a:pPr lvl="4" fontAlgn="auto">
              <a:lnSpc>
                <a:spcPct val="90000"/>
              </a:lnSpc>
              <a:spcAft>
                <a:spcPts val="0"/>
              </a:spcAft>
              <a:defRPr/>
            </a:pPr>
            <a:r>
              <a:rPr lang="en-US" sz="2400" dirty="0" smtClean="0"/>
              <a:t>High KE from release of nuclear binding energy</a:t>
            </a:r>
          </a:p>
          <a:p>
            <a:pPr lvl="4" fontAlgn="auto">
              <a:lnSpc>
                <a:spcPct val="90000"/>
              </a:lnSpc>
              <a:spcAft>
                <a:spcPts val="0"/>
              </a:spcAft>
              <a:defRPr/>
            </a:pPr>
            <a:r>
              <a:rPr lang="en-US" sz="2400" dirty="0" smtClean="0"/>
              <a:t>Usually radioactive</a:t>
            </a:r>
          </a:p>
          <a:p>
            <a:pPr lvl="3" fontAlgn="auto">
              <a:lnSpc>
                <a:spcPct val="90000"/>
              </a:lnSpc>
              <a:spcAft>
                <a:spcPts val="0"/>
              </a:spcAft>
              <a:defRPr/>
            </a:pPr>
            <a:r>
              <a:rPr lang="en-US" sz="2400" dirty="0" smtClean="0"/>
              <a:t>1 to 3 free neutrons</a:t>
            </a:r>
          </a:p>
          <a:p>
            <a:pPr lvl="4" fontAlgn="auto">
              <a:lnSpc>
                <a:spcPct val="90000"/>
              </a:lnSpc>
              <a:spcAft>
                <a:spcPts val="0"/>
              </a:spcAft>
              <a:defRPr/>
            </a:pPr>
            <a:r>
              <a:rPr lang="en-US" sz="2400" dirty="0" smtClean="0"/>
              <a:t>Necessary to keep reaction going</a:t>
            </a:r>
          </a:p>
          <a:p>
            <a:pPr lvl="4" fontAlgn="auto">
              <a:lnSpc>
                <a:spcPct val="90000"/>
              </a:lnSpc>
              <a:spcAft>
                <a:spcPts val="0"/>
              </a:spcAft>
              <a:defRPr/>
            </a:pPr>
            <a:r>
              <a:rPr lang="en-US" sz="2400" dirty="0" smtClean="0"/>
              <a:t>Critical if each fission events leads to another</a:t>
            </a:r>
          </a:p>
          <a:p>
            <a:pPr lvl="4" fontAlgn="auto">
              <a:lnSpc>
                <a:spcPct val="90000"/>
              </a:lnSpc>
              <a:spcAft>
                <a:spcPts val="0"/>
              </a:spcAft>
              <a:defRPr/>
            </a:pPr>
            <a:r>
              <a:rPr lang="en-US" sz="2400" dirty="0" smtClean="0"/>
              <a:t>Can be absorbed by reactor material or leak from reactor</a:t>
            </a:r>
          </a:p>
          <a:p>
            <a:pPr fontAlgn="auto">
              <a:spcAft>
                <a:spcPts val="0"/>
              </a:spcAft>
              <a:defRPr/>
            </a:pPr>
            <a:endParaRPr lang="en-US" sz="28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Picture"/>
          <p:cNvPicPr>
            <a:picLocks noGrp="1" noChangeAspect="1" noChangeArrowheads="1"/>
          </p:cNvPicPr>
          <p:nvPr>
            <p:ph sz="quarter" idx="1"/>
          </p:nvPr>
        </p:nvPicPr>
        <p:blipFill>
          <a:blip r:embed="rId2" cstate="print"/>
          <a:srcRect/>
          <a:stretch>
            <a:fillRect/>
          </a:stretch>
        </p:blipFill>
        <p:spPr>
          <a:xfrm>
            <a:off x="268288" y="762000"/>
            <a:ext cx="8647112" cy="53340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omponent drawing od a nuclear rocket engine"/>
          <p:cNvPicPr>
            <a:picLocks noChangeAspect="1" noChangeArrowheads="1"/>
          </p:cNvPicPr>
          <p:nvPr/>
        </p:nvPicPr>
        <p:blipFill>
          <a:blip r:embed="rId2" cstate="print"/>
          <a:srcRect/>
          <a:stretch>
            <a:fillRect/>
          </a:stretch>
        </p:blipFill>
        <p:spPr bwMode="auto">
          <a:xfrm>
            <a:off x="1905000" y="381000"/>
            <a:ext cx="5349875" cy="613886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dirty="0" smtClean="0"/>
              <a:t>ADVANTAGES</a:t>
            </a:r>
            <a:endParaRPr lang="en-US" dirty="0" smtClean="0"/>
          </a:p>
        </p:txBody>
      </p:sp>
      <p:sp>
        <p:nvSpPr>
          <p:cNvPr id="4099" name="Content Placeholder 2"/>
          <p:cNvSpPr>
            <a:spLocks noGrp="1"/>
          </p:cNvSpPr>
          <p:nvPr>
            <p:ph sz="quarter" idx="1"/>
          </p:nvPr>
        </p:nvSpPr>
        <p:spPr/>
        <p:txBody>
          <a:bodyPr/>
          <a:lstStyle/>
          <a:p>
            <a:pPr lvl="1"/>
            <a:r>
              <a:rPr lang="en-US" dirty="0" smtClean="0"/>
              <a:t>High </a:t>
            </a:r>
            <a:r>
              <a:rPr lang="en-US" dirty="0" err="1" smtClean="0"/>
              <a:t>Isp</a:t>
            </a:r>
            <a:r>
              <a:rPr lang="en-US" dirty="0" smtClean="0"/>
              <a:t> (2-10x that of chemical systems)</a:t>
            </a:r>
          </a:p>
          <a:p>
            <a:pPr lvl="1"/>
            <a:r>
              <a:rPr lang="en-US" dirty="0" smtClean="0"/>
              <a:t>Low Specific Mass (kg/kW)</a:t>
            </a:r>
          </a:p>
          <a:p>
            <a:pPr lvl="1"/>
            <a:r>
              <a:rPr lang="en-US" dirty="0" smtClean="0"/>
              <a:t>High Power Allows High Thrust</a:t>
            </a:r>
          </a:p>
          <a:p>
            <a:pPr lvl="1"/>
            <a:r>
              <a:rPr lang="en-US" dirty="0" smtClean="0"/>
              <a:t>High F/W</a:t>
            </a:r>
          </a:p>
          <a:p>
            <a:pPr lvl="1"/>
            <a:r>
              <a:rPr lang="en-US" dirty="0" smtClean="0"/>
              <a:t>Use of Any Propellant</a:t>
            </a:r>
          </a:p>
          <a:p>
            <a:pPr lvl="1"/>
            <a:r>
              <a:rPr lang="en-US" dirty="0" smtClean="0"/>
              <a:t>Safety</a:t>
            </a:r>
          </a:p>
          <a:p>
            <a:pPr lvl="1"/>
            <a:r>
              <a:rPr lang="en-US" dirty="0" smtClean="0"/>
              <a:t>Reduced Radiation for Some Missions</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lgn="ctr" eaLnBrk="1" hangingPunct="1">
              <a:defRPr/>
            </a:pPr>
            <a:r>
              <a:rPr lang="en-US" dirty="0" smtClean="0"/>
              <a:t>Electric Propulsion </a:t>
            </a:r>
            <a:endParaRPr lang="en-US" i="1" dirty="0" smtClean="0"/>
          </a:p>
        </p:txBody>
      </p:sp>
      <p:sp>
        <p:nvSpPr>
          <p:cNvPr id="5" name="Slide Number Placeholder 4"/>
          <p:cNvSpPr>
            <a:spLocks noGrp="1"/>
          </p:cNvSpPr>
          <p:nvPr>
            <p:ph type="sldNum" sz="quarter" idx="12"/>
          </p:nvPr>
        </p:nvSpPr>
        <p:spPr/>
        <p:txBody>
          <a:bodyPr/>
          <a:lstStyle/>
          <a:p>
            <a:fld id="{1B6D14C3-057C-41E7-92B8-D1AEFCA14FA7}" type="slidenum">
              <a:rPr lang="en-US" smtClean="0"/>
              <a:pPr/>
              <a:t>4</a:t>
            </a:fld>
            <a:endParaRPr lang="en-US" dirty="0"/>
          </a:p>
        </p:txBody>
      </p:sp>
      <p:sp>
        <p:nvSpPr>
          <p:cNvPr id="95235" name="Rectangle 3"/>
          <p:cNvSpPr>
            <a:spLocks noGrp="1" noChangeArrowheads="1"/>
          </p:cNvSpPr>
          <p:nvPr>
            <p:ph sz="quarter" idx="1"/>
          </p:nvPr>
        </p:nvSpPr>
        <p:spPr/>
        <p:txBody>
          <a:bodyPr>
            <a:normAutofit/>
          </a:bodyPr>
          <a:lstStyle/>
          <a:p>
            <a:pPr eaLnBrk="1" hangingPunct="1">
              <a:buFontTx/>
              <a:buNone/>
              <a:defRPr/>
            </a:pPr>
            <a:r>
              <a:rPr lang="en-US" b="1" dirty="0" smtClean="0">
                <a:ea typeface="Arial Unicode MS" pitchFamily="34" charset="-128"/>
                <a:cs typeface="Arial Unicode MS" pitchFamily="34" charset="-128"/>
              </a:rPr>
              <a:t>Features:</a:t>
            </a:r>
          </a:p>
          <a:p>
            <a:pPr>
              <a:defRPr/>
            </a:pPr>
            <a:r>
              <a:rPr lang="en-US" dirty="0" smtClean="0">
                <a:ea typeface="Arial Unicode MS" pitchFamily="34" charset="-128"/>
                <a:cs typeface="Arial Unicode MS" pitchFamily="34" charset="-128"/>
              </a:rPr>
              <a:t>High exhaust speed (</a:t>
            </a:r>
            <a:r>
              <a:rPr lang="en-US" i="1" dirty="0" smtClean="0">
                <a:ea typeface="Arial Unicode MS" pitchFamily="34" charset="-128"/>
                <a:cs typeface="Arial Unicode MS" pitchFamily="34" charset="-128"/>
              </a:rPr>
              <a:t>i.e.</a:t>
            </a:r>
            <a:r>
              <a:rPr lang="en-US" dirty="0" smtClean="0">
                <a:ea typeface="Arial Unicode MS" pitchFamily="34" charset="-128"/>
                <a:cs typeface="Arial Unicode MS" pitchFamily="34" charset="-128"/>
              </a:rPr>
              <a:t> </a:t>
            </a:r>
            <a:r>
              <a:rPr lang="en-US" dirty="0" smtClean="0">
                <a:solidFill>
                  <a:srgbClr val="FF0000"/>
                </a:solidFill>
                <a:ea typeface="Arial Unicode MS" pitchFamily="34" charset="-128"/>
                <a:cs typeface="Arial Unicode MS" pitchFamily="34" charset="-128"/>
              </a:rPr>
              <a:t>high specific impulse</a:t>
            </a:r>
            <a:r>
              <a:rPr lang="en-US" dirty="0" smtClean="0">
                <a:ea typeface="Arial Unicode MS" pitchFamily="34" charset="-128"/>
                <a:cs typeface="Arial Unicode MS" pitchFamily="34" charset="-128"/>
              </a:rPr>
              <a:t>), much greater than in conventional (chemical) rockets</a:t>
            </a:r>
          </a:p>
          <a:p>
            <a:pPr>
              <a:defRPr/>
            </a:pPr>
            <a:r>
              <a:rPr lang="en-US" dirty="0" smtClean="0">
                <a:ea typeface="Arial Unicode MS" pitchFamily="34" charset="-128"/>
                <a:cs typeface="Arial Unicode MS" pitchFamily="34" charset="-128"/>
              </a:rPr>
              <a:t>Much </a:t>
            </a:r>
            <a:r>
              <a:rPr lang="en-US" dirty="0" smtClean="0">
                <a:solidFill>
                  <a:srgbClr val="FF0000"/>
                </a:solidFill>
                <a:ea typeface="Arial Unicode MS" pitchFamily="34" charset="-128"/>
                <a:cs typeface="Arial Unicode MS" pitchFamily="34" charset="-128"/>
              </a:rPr>
              <a:t>less propellant consumption</a:t>
            </a:r>
            <a:r>
              <a:rPr lang="en-US" dirty="0" smtClean="0">
                <a:ea typeface="Arial Unicode MS" pitchFamily="34" charset="-128"/>
                <a:cs typeface="Arial Unicode MS" pitchFamily="34" charset="-128"/>
              </a:rPr>
              <a:t> (much higher efficiency in the fuel utilization)</a:t>
            </a:r>
          </a:p>
          <a:p>
            <a:pPr>
              <a:buClr>
                <a:schemeClr val="tx1"/>
              </a:buClr>
              <a:defRPr/>
            </a:pPr>
            <a:r>
              <a:rPr lang="en-US" dirty="0" smtClean="0">
                <a:solidFill>
                  <a:srgbClr val="FF0000"/>
                </a:solidFill>
                <a:cs typeface="Times New Roman" pitchFamily="18" charset="0"/>
              </a:rPr>
              <a:t>Continuous propulsion</a:t>
            </a:r>
            <a:r>
              <a:rPr lang="en-US" dirty="0" smtClean="0">
                <a:cs typeface="Times New Roman" pitchFamily="18" charset="0"/>
              </a:rPr>
              <a:t>: apply a smaller thrust for a longer time</a:t>
            </a:r>
          </a:p>
          <a:p>
            <a:pPr>
              <a:buClr>
                <a:schemeClr val="tx1"/>
              </a:buClr>
              <a:defRPr/>
            </a:pPr>
            <a:r>
              <a:rPr lang="en-US" dirty="0" smtClean="0">
                <a:cs typeface="Times New Roman" pitchFamily="18" charset="0"/>
              </a:rPr>
              <a:t>Mission </a:t>
            </a:r>
            <a:r>
              <a:rPr lang="en-US" dirty="0" smtClean="0">
                <a:solidFill>
                  <a:srgbClr val="FF0000"/>
                </a:solidFill>
                <a:cs typeface="Times New Roman" pitchFamily="18" charset="0"/>
              </a:rPr>
              <a:t>flexibility</a:t>
            </a:r>
            <a:r>
              <a:rPr lang="en-US" dirty="0" smtClean="0">
                <a:cs typeface="Times New Roman" pitchFamily="18" charset="0"/>
              </a:rPr>
              <a:t> (Interplanetary travel, defense)</a:t>
            </a:r>
          </a:p>
          <a:p>
            <a:pPr>
              <a:buClr>
                <a:schemeClr val="tx1"/>
              </a:buClr>
              <a:defRPr/>
            </a:pPr>
            <a:r>
              <a:rPr lang="en-US" dirty="0" smtClean="0">
                <a:ea typeface="Arial Unicode MS" pitchFamily="34" charset="-128"/>
                <a:cs typeface="Arial Unicode MS" pitchFamily="34" charset="-128"/>
              </a:rPr>
              <a:t>Endurance (</a:t>
            </a:r>
            <a:r>
              <a:rPr lang="en-US" dirty="0" smtClean="0">
                <a:solidFill>
                  <a:srgbClr val="FF0000"/>
                </a:solidFill>
                <a:ea typeface="Arial Unicode MS" pitchFamily="34" charset="-128"/>
                <a:cs typeface="Arial Unicode MS" pitchFamily="34" charset="-128"/>
              </a:rPr>
              <a:t>commercial satellites</a:t>
            </a:r>
            <a:r>
              <a:rPr lang="en-US" dirty="0" smtClean="0">
                <a:ea typeface="Arial Unicode MS" pitchFamily="34" charset="-128"/>
                <a:cs typeface="Arial Unicode MS" pitchFamily="34" charset="-128"/>
              </a:rPr>
              <a:t>)</a:t>
            </a: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r>
              <a:rPr lang="en-US" dirty="0" smtClean="0"/>
              <a:t>DISADVANTAGES</a:t>
            </a:r>
            <a:r>
              <a:rPr lang="en-US" dirty="0" smtClean="0"/>
              <a:t>:</a:t>
            </a:r>
            <a:endParaRPr lang="en-US" dirty="0" smtClean="0"/>
          </a:p>
        </p:txBody>
      </p:sp>
      <p:sp>
        <p:nvSpPr>
          <p:cNvPr id="5123" name="Content Placeholder 2"/>
          <p:cNvSpPr>
            <a:spLocks noGrp="1"/>
          </p:cNvSpPr>
          <p:nvPr>
            <p:ph sz="quarter" idx="1"/>
          </p:nvPr>
        </p:nvSpPr>
        <p:spPr/>
        <p:txBody>
          <a:bodyPr/>
          <a:lstStyle/>
          <a:p>
            <a:pPr lvl="1"/>
            <a:r>
              <a:rPr lang="en-US" dirty="0" smtClean="0"/>
              <a:t>Political </a:t>
            </a:r>
            <a:r>
              <a:rPr lang="en-US" dirty="0" smtClean="0"/>
              <a:t>Issues</a:t>
            </a:r>
          </a:p>
          <a:p>
            <a:pPr lvl="1"/>
            <a:r>
              <a:rPr lang="en-US" dirty="0" smtClean="0"/>
              <a:t>Social Issues</a:t>
            </a:r>
          </a:p>
          <a:p>
            <a:pPr lvl="1"/>
            <a:r>
              <a:rPr lang="en-US" dirty="0" smtClean="0"/>
              <a:t>Low Technology Readiness Level (Maturity)</a:t>
            </a:r>
          </a:p>
          <a:p>
            <a:pPr lvl="1"/>
            <a:r>
              <a:rPr lang="en-US" dirty="0" smtClean="0"/>
              <a:t>Radiation issues (Shielding)</a:t>
            </a:r>
          </a:p>
          <a:p>
            <a:pPr lvl="1"/>
            <a:r>
              <a:rPr lang="en-US" dirty="0" smtClean="0"/>
              <a:t>High Inert Mass</a:t>
            </a:r>
          </a:p>
          <a:p>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IN"/>
          </a:p>
        </p:txBody>
      </p:sp>
      <p:sp>
        <p:nvSpPr>
          <p:cNvPr id="3" name="Slide Number Placeholder 2"/>
          <p:cNvSpPr>
            <a:spLocks noGrp="1"/>
          </p:cNvSpPr>
          <p:nvPr>
            <p:ph type="sldNum" sz="quarter" idx="12"/>
          </p:nvPr>
        </p:nvSpPr>
        <p:spPr/>
        <p:txBody>
          <a:bodyPr/>
          <a:lstStyle/>
          <a:p>
            <a:fld id="{1B6D14C3-057C-41E7-92B8-D1AEFCA14FA7}" type="slidenum">
              <a:rPr lang="en-US" smtClean="0"/>
              <a:pPr/>
              <a:t>41</a:t>
            </a:fld>
            <a:endParaRPr lang="en-US"/>
          </a:p>
        </p:txBody>
      </p:sp>
      <p:sp>
        <p:nvSpPr>
          <p:cNvPr id="4" name="Title 3"/>
          <p:cNvSpPr>
            <a:spLocks noGrp="1"/>
          </p:cNvSpPr>
          <p:nvPr>
            <p:ph type="ctrTitle"/>
          </p:nvPr>
        </p:nvSpPr>
        <p:spPr/>
        <p:txBody>
          <a:bodyPr/>
          <a:lstStyle/>
          <a:p>
            <a:r>
              <a:rPr lang="en-IN" dirty="0" smtClean="0"/>
              <a:t>Solar sails</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lstStyle/>
          <a:p>
            <a:r>
              <a:rPr lang="en-IN" dirty="0" smtClean="0"/>
              <a:t>Solar sails</a:t>
            </a:r>
            <a:endParaRPr lang="en-IN" dirty="0"/>
          </a:p>
        </p:txBody>
      </p:sp>
      <p:sp>
        <p:nvSpPr>
          <p:cNvPr id="3" name="Slide Number Placeholder 2"/>
          <p:cNvSpPr>
            <a:spLocks noGrp="1"/>
          </p:cNvSpPr>
          <p:nvPr>
            <p:ph type="sldNum" sz="quarter" idx="12"/>
          </p:nvPr>
        </p:nvSpPr>
        <p:spPr/>
        <p:txBody>
          <a:bodyPr/>
          <a:lstStyle/>
          <a:p>
            <a:fld id="{1B6D14C3-057C-41E7-92B8-D1AEFCA14FA7}" type="slidenum">
              <a:rPr lang="en-US" smtClean="0"/>
              <a:pPr/>
              <a:t>42</a:t>
            </a:fld>
            <a:endParaRPr lang="en-US"/>
          </a:p>
        </p:txBody>
      </p:sp>
      <p:sp>
        <p:nvSpPr>
          <p:cNvPr id="4" name="Content Placeholder 3"/>
          <p:cNvSpPr>
            <a:spLocks noGrp="1"/>
          </p:cNvSpPr>
          <p:nvPr>
            <p:ph sz="quarter" idx="1"/>
          </p:nvPr>
        </p:nvSpPr>
        <p:spPr>
          <a:xfrm>
            <a:off x="914400" y="1143000"/>
            <a:ext cx="7772400" cy="4572000"/>
          </a:xfrm>
        </p:spPr>
        <p:txBody>
          <a:bodyPr/>
          <a:lstStyle/>
          <a:p>
            <a:r>
              <a:rPr lang="en-IN" dirty="0" smtClean="0"/>
              <a:t>Solar </a:t>
            </a:r>
            <a:r>
              <a:rPr lang="en-IN" dirty="0" smtClean="0"/>
              <a:t>sails use the sun’s energy as a method of propulsion—flight by light. Light is made of packets of energy called photons. While photons have no mass, a photon </a:t>
            </a:r>
            <a:r>
              <a:rPr lang="en-IN" dirty="0" err="1" smtClean="0"/>
              <a:t>traveling</a:t>
            </a:r>
            <a:r>
              <a:rPr lang="en-IN" dirty="0" smtClean="0"/>
              <a:t> as a packet of light has energy and momentum.</a:t>
            </a:r>
            <a:endParaRPr lang="en-IN" dirty="0"/>
          </a:p>
        </p:txBody>
      </p:sp>
      <p:sp>
        <p:nvSpPr>
          <p:cNvPr id="81922" name="AutoShape 2" descr="momentum transfer solar sail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1924" name="Picture 4" descr="C:\Users\ANNAMALAI\Desktop\Capture.PNG"/>
          <p:cNvPicPr>
            <a:picLocks noChangeAspect="1" noChangeArrowheads="1"/>
          </p:cNvPicPr>
          <p:nvPr/>
        </p:nvPicPr>
        <p:blipFill>
          <a:blip r:embed="rId2" cstate="print"/>
          <a:srcRect/>
          <a:stretch>
            <a:fillRect/>
          </a:stretch>
        </p:blipFill>
        <p:spPr bwMode="auto">
          <a:xfrm>
            <a:off x="1447800" y="2971800"/>
            <a:ext cx="5945188" cy="3686175"/>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Solar sails</a:t>
            </a:r>
            <a:endParaRPr lang="en-IN" dirty="0"/>
          </a:p>
        </p:txBody>
      </p:sp>
      <p:sp>
        <p:nvSpPr>
          <p:cNvPr id="3" name="Slide Number Placeholder 2"/>
          <p:cNvSpPr>
            <a:spLocks noGrp="1"/>
          </p:cNvSpPr>
          <p:nvPr>
            <p:ph type="sldNum" sz="quarter" idx="12"/>
          </p:nvPr>
        </p:nvSpPr>
        <p:spPr/>
        <p:txBody>
          <a:bodyPr/>
          <a:lstStyle/>
          <a:p>
            <a:fld id="{1B6D14C3-057C-41E7-92B8-D1AEFCA14FA7}" type="slidenum">
              <a:rPr lang="en-US" smtClean="0"/>
              <a:pPr/>
              <a:t>43</a:t>
            </a:fld>
            <a:endParaRPr lang="en-US" dirty="0"/>
          </a:p>
        </p:txBody>
      </p:sp>
      <p:sp>
        <p:nvSpPr>
          <p:cNvPr id="4" name="Content Placeholder 3"/>
          <p:cNvSpPr>
            <a:spLocks noGrp="1"/>
          </p:cNvSpPr>
          <p:nvPr>
            <p:ph sz="quarter" idx="1"/>
          </p:nvPr>
        </p:nvSpPr>
        <p:spPr/>
        <p:txBody>
          <a:bodyPr/>
          <a:lstStyle/>
          <a:p>
            <a:r>
              <a:rPr lang="en-IN" dirty="0" smtClean="0"/>
              <a:t>Solar sail spacecraft capture light momentum with large, lightweight mirrored surfaces—sails. As light reflects off a sail, most of its momentum is transferred, pushing on the sail. The resulting acceleration is small, but continuous. Unlike chemical rockets that provide short bursts of thrust, solar sails thrust continuously and can reach higher speeds over time.</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6D14C3-057C-41E7-92B8-D1AEFCA14FA7}" type="slidenum">
              <a:rPr lang="en-US" smtClean="0"/>
              <a:pPr/>
              <a:t>44</a:t>
            </a:fld>
            <a:endParaRPr lang="en-US" dirty="0"/>
          </a:p>
        </p:txBody>
      </p:sp>
      <p:pic>
        <p:nvPicPr>
          <p:cNvPr id="3" name="LightSail The Planetary Society.mp4">
            <a:hlinkClick r:id="" action="ppaction://media"/>
          </p:cNvPr>
          <p:cNvPicPr>
            <a:picLocks noRot="1" noChangeAspect="1"/>
          </p:cNvPicPr>
          <p:nvPr>
            <a:videoFile r:link="rId1"/>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algn="ctr" eaLnBrk="1" hangingPunct="1"/>
            <a:r>
              <a:rPr lang="en-US" altLang="en-US" sz="3600" b="1" dirty="0" smtClean="0">
                <a:latin typeface="Times New Roman" pitchFamily="18" charset="0"/>
                <a:cs typeface="Times New Roman" pitchFamily="18" charset="0"/>
              </a:rPr>
              <a:t>TYPES OF ELECTRIC PROPULSION</a:t>
            </a:r>
          </a:p>
        </p:txBody>
      </p:sp>
      <p:sp>
        <p:nvSpPr>
          <p:cNvPr id="6" name="Slide Number Placeholder 5"/>
          <p:cNvSpPr>
            <a:spLocks noGrp="1"/>
          </p:cNvSpPr>
          <p:nvPr>
            <p:ph type="sldNum" sz="quarter" idx="12"/>
          </p:nvPr>
        </p:nvSpPr>
        <p:spPr/>
        <p:txBody>
          <a:bodyPr/>
          <a:lstStyle/>
          <a:p>
            <a:fld id="{1B6D14C3-057C-41E7-92B8-D1AEFCA14FA7}" type="slidenum">
              <a:rPr lang="en-US" smtClean="0"/>
              <a:pPr/>
              <a:t>5</a:t>
            </a:fld>
            <a:endParaRPr lang="en-US" dirty="0"/>
          </a:p>
        </p:txBody>
      </p:sp>
      <p:sp>
        <p:nvSpPr>
          <p:cNvPr id="7171" name="Rectangle 3"/>
          <p:cNvSpPr>
            <a:spLocks noGrp="1" noChangeArrowheads="1"/>
          </p:cNvSpPr>
          <p:nvPr>
            <p:ph sz="quarter" idx="1"/>
          </p:nvPr>
        </p:nvSpPr>
        <p:spPr>
          <a:xfrm>
            <a:off x="457200" y="1524000"/>
            <a:ext cx="8229600" cy="5105400"/>
          </a:xfrm>
        </p:spPr>
        <p:txBody>
          <a:bodyPr>
            <a:noAutofit/>
          </a:bodyPr>
          <a:lstStyle/>
          <a:p>
            <a:pPr marL="381000" indent="-381000" eaLnBrk="1" hangingPunct="1">
              <a:buFontTx/>
              <a:buAutoNum type="arabicPeriod"/>
            </a:pPr>
            <a:r>
              <a:rPr lang="en-US" altLang="en-US" sz="2400" b="1" dirty="0" err="1" smtClean="0">
                <a:latin typeface="Times New Roman" pitchFamily="18" charset="0"/>
                <a:cs typeface="Times New Roman" pitchFamily="18" charset="0"/>
              </a:rPr>
              <a:t>Electrothermal</a:t>
            </a:r>
            <a:endParaRPr lang="en-US" altLang="en-US" sz="2400" b="1" dirty="0" smtClean="0">
              <a:latin typeface="Times New Roman" pitchFamily="18" charset="0"/>
              <a:cs typeface="Times New Roman" pitchFamily="18" charset="0"/>
            </a:endParaRPr>
          </a:p>
          <a:p>
            <a:pPr marL="838200" lvl="1" indent="-381000" eaLnBrk="1" hangingPunct="1"/>
            <a:r>
              <a:rPr lang="en-US" altLang="en-US" sz="2400" dirty="0" smtClean="0">
                <a:latin typeface="Times New Roman" pitchFamily="18" charset="0"/>
                <a:cs typeface="Times New Roman" pitchFamily="18" charset="0"/>
              </a:rPr>
              <a:t>Propellant is electrically heated through wall </a:t>
            </a:r>
            <a:r>
              <a:rPr lang="en-US" altLang="en-US" sz="2400" dirty="0" smtClean="0">
                <a:solidFill>
                  <a:srgbClr val="FF0000"/>
                </a:solidFill>
                <a:latin typeface="Times New Roman" pitchFamily="18" charset="0"/>
                <a:cs typeface="Times New Roman" pitchFamily="18" charset="0"/>
              </a:rPr>
              <a:t>(</a:t>
            </a:r>
            <a:r>
              <a:rPr lang="en-US" altLang="en-US" sz="2400" dirty="0" err="1" smtClean="0">
                <a:solidFill>
                  <a:srgbClr val="FF0000"/>
                </a:solidFill>
                <a:latin typeface="Times New Roman" pitchFamily="18" charset="0"/>
                <a:cs typeface="Times New Roman" pitchFamily="18" charset="0"/>
              </a:rPr>
              <a:t>resistojet</a:t>
            </a:r>
            <a:r>
              <a:rPr lang="en-US" altLang="en-US" sz="2400" dirty="0" smtClean="0">
                <a:solidFill>
                  <a:srgbClr val="FF0000"/>
                </a:solidFill>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or by </a:t>
            </a:r>
            <a:r>
              <a:rPr lang="en-US" altLang="en-US" sz="2400" dirty="0" smtClean="0">
                <a:solidFill>
                  <a:srgbClr val="FF0000"/>
                </a:solidFill>
                <a:latin typeface="Times New Roman" pitchFamily="18" charset="0"/>
                <a:cs typeface="Times New Roman" pitchFamily="18" charset="0"/>
              </a:rPr>
              <a:t>electrical arc discharge (</a:t>
            </a:r>
            <a:r>
              <a:rPr lang="en-US" altLang="en-US" sz="2400" dirty="0" err="1" smtClean="0">
                <a:solidFill>
                  <a:srgbClr val="FF0000"/>
                </a:solidFill>
                <a:latin typeface="Times New Roman" pitchFamily="18" charset="0"/>
                <a:cs typeface="Times New Roman" pitchFamily="18" charset="0"/>
              </a:rPr>
              <a:t>arcjet</a:t>
            </a:r>
            <a:r>
              <a:rPr lang="en-US" altLang="en-US" sz="2400" dirty="0" smtClean="0">
                <a:solidFill>
                  <a:srgbClr val="FF0000"/>
                </a:solidFill>
                <a:latin typeface="Times New Roman" pitchFamily="18" charset="0"/>
                <a:cs typeface="Times New Roman" pitchFamily="18" charset="0"/>
              </a:rPr>
              <a:t>)</a:t>
            </a:r>
          </a:p>
          <a:p>
            <a:pPr marL="838200" lvl="1" indent="-381000" eaLnBrk="1" hangingPunct="1"/>
            <a:endParaRPr lang="en-US" altLang="en-US" sz="2400" dirty="0" smtClean="0">
              <a:solidFill>
                <a:schemeClr val="accent2"/>
              </a:solidFill>
              <a:latin typeface="Times New Roman" pitchFamily="18" charset="0"/>
              <a:cs typeface="Times New Roman" pitchFamily="18" charset="0"/>
            </a:endParaRPr>
          </a:p>
          <a:p>
            <a:pPr marL="381000" indent="-381000" eaLnBrk="1" hangingPunct="1">
              <a:buFontTx/>
              <a:buAutoNum type="arabicPeriod"/>
            </a:pPr>
            <a:r>
              <a:rPr lang="en-US" altLang="en-US" sz="2400" b="1" dirty="0" smtClean="0">
                <a:latin typeface="Times New Roman" pitchFamily="18" charset="0"/>
                <a:cs typeface="Times New Roman" pitchFamily="18" charset="0"/>
              </a:rPr>
              <a:t>Electrostatic</a:t>
            </a:r>
          </a:p>
          <a:p>
            <a:pPr marL="838200" lvl="1" indent="-381000" eaLnBrk="1" hangingPunct="1"/>
            <a:r>
              <a:rPr lang="en-US" altLang="en-US" sz="2400" dirty="0" smtClean="0">
                <a:latin typeface="Times New Roman" pitchFamily="18" charset="0"/>
                <a:cs typeface="Times New Roman" pitchFamily="18" charset="0"/>
              </a:rPr>
              <a:t>Charged particles (ions) accelerated by </a:t>
            </a:r>
            <a:r>
              <a:rPr lang="en-US" altLang="en-US" sz="2400" dirty="0" smtClean="0">
                <a:solidFill>
                  <a:srgbClr val="FF0000"/>
                </a:solidFill>
                <a:latin typeface="Times New Roman" pitchFamily="18" charset="0"/>
                <a:cs typeface="Times New Roman" pitchFamily="18" charset="0"/>
              </a:rPr>
              <a:t>electrostatic forces (Ion, Hall Effect thrusters)</a:t>
            </a:r>
          </a:p>
          <a:p>
            <a:pPr marL="838200" lvl="1" indent="-381000" eaLnBrk="1" hangingPunct="1"/>
            <a:endParaRPr lang="en-US" altLang="en-US" sz="2400" dirty="0" smtClean="0">
              <a:solidFill>
                <a:schemeClr val="accent2"/>
              </a:solidFill>
              <a:latin typeface="Times New Roman" pitchFamily="18" charset="0"/>
              <a:cs typeface="Times New Roman" pitchFamily="18" charset="0"/>
            </a:endParaRPr>
          </a:p>
          <a:p>
            <a:pPr marL="381000" indent="-381000" eaLnBrk="1" hangingPunct="1">
              <a:buFontTx/>
              <a:buAutoNum type="arabicPeriod"/>
            </a:pPr>
            <a:r>
              <a:rPr lang="en-US" altLang="en-US" sz="2400" b="1" dirty="0" smtClean="0">
                <a:latin typeface="Times New Roman" pitchFamily="18" charset="0"/>
                <a:cs typeface="Times New Roman" pitchFamily="18" charset="0"/>
              </a:rPr>
              <a:t>Electromagnetic</a:t>
            </a:r>
          </a:p>
          <a:p>
            <a:pPr marL="838200" lvl="1" indent="-381000"/>
            <a:r>
              <a:rPr lang="en-US" altLang="en-US" sz="2400" dirty="0" smtClean="0">
                <a:latin typeface="Times New Roman" pitchFamily="18" charset="0"/>
                <a:cs typeface="Times New Roman" pitchFamily="18" charset="0"/>
              </a:rPr>
              <a:t>Electrically conducting fluid accelerated by </a:t>
            </a:r>
            <a:r>
              <a:rPr lang="en-US" altLang="en-US" sz="2400" dirty="0" smtClean="0">
                <a:solidFill>
                  <a:srgbClr val="FF0000"/>
                </a:solidFill>
                <a:latin typeface="Times New Roman" pitchFamily="18" charset="0"/>
                <a:cs typeface="Times New Roman" pitchFamily="18" charset="0"/>
              </a:rPr>
              <a:t>electromagnetic</a:t>
            </a:r>
            <a:r>
              <a:rPr lang="en-US" altLang="en-US" sz="2400" dirty="0" smtClean="0">
                <a:latin typeface="Times New Roman" pitchFamily="18" charset="0"/>
                <a:cs typeface="Times New Roman" pitchFamily="18" charset="0"/>
              </a:rPr>
              <a:t> and pressure forces </a:t>
            </a:r>
            <a:r>
              <a:rPr lang="en-US" altLang="en-US" sz="2400" dirty="0" smtClean="0">
                <a:solidFill>
                  <a:srgbClr val="FF0000"/>
                </a:solidFill>
                <a:latin typeface="Times New Roman" pitchFamily="18" charset="0"/>
                <a:cs typeface="Times New Roman" pitchFamily="18" charset="0"/>
              </a:rPr>
              <a:t>(</a:t>
            </a:r>
            <a:r>
              <a:rPr lang="en-US" altLang="en-US" sz="2400" dirty="0" err="1" smtClean="0">
                <a:solidFill>
                  <a:srgbClr val="FF0000"/>
                </a:solidFill>
                <a:latin typeface="Times New Roman" pitchFamily="18" charset="0"/>
                <a:cs typeface="Times New Roman" pitchFamily="18" charset="0"/>
              </a:rPr>
              <a:t>Magnetoplasma</a:t>
            </a:r>
            <a:r>
              <a:rPr lang="en-US" altLang="en-US" sz="2400" dirty="0" smtClean="0">
                <a:solidFill>
                  <a:srgbClr val="FF0000"/>
                </a:solidFill>
                <a:latin typeface="Times New Roman" pitchFamily="18" charset="0"/>
                <a:cs typeface="Times New Roman" pitchFamily="18" charset="0"/>
              </a:rPr>
              <a:t> dynamic Thruster</a:t>
            </a:r>
            <a:r>
              <a:rPr lang="en-US" altLang="en-US" sz="2400" dirty="0" smtClean="0">
                <a:solidFill>
                  <a:srgbClr val="FF0000"/>
                </a:solidFill>
              </a:rPr>
              <a:t> ,pulsed plasma thrusters</a:t>
            </a:r>
            <a:r>
              <a:rPr lang="en-US" altLang="en-US" sz="2400" dirty="0" smtClean="0">
                <a:solidFill>
                  <a:srgbClr val="FF0000"/>
                </a:solidFill>
                <a:latin typeface="Times New Roman" pitchFamily="18" charset="0"/>
                <a:cs typeface="Times New Roman" pitchFamily="18" charset="0"/>
              </a:rPr>
              <a:t> (MPD, PPT))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ELECTRO-THERMAL PROPULSION</a:t>
            </a:r>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1B6D14C3-057C-41E7-92B8-D1AEFCA14FA7}" type="slidenum">
              <a:rPr lang="en-US" smtClean="0"/>
              <a:pPr/>
              <a:t>6</a:t>
            </a:fld>
            <a:endParaRPr lang="en-US"/>
          </a:p>
        </p:txBody>
      </p:sp>
      <p:sp>
        <p:nvSpPr>
          <p:cNvPr id="5" name="Rectangle 5"/>
          <p:cNvSpPr txBox="1">
            <a:spLocks noChangeArrowheads="1"/>
          </p:cNvSpPr>
          <p:nvPr/>
        </p:nvSpPr>
        <p:spPr>
          <a:xfrm>
            <a:off x="381000" y="1447800"/>
            <a:ext cx="8382000" cy="5105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Electrical power is used to add energy to exhaust products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134612"/>
            <a:ext cx="8686800" cy="3046988"/>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Electromagnetic and electrostatic systems propel charged ions through the use of electric and magnetic fields, while electro-thermal systems heat the propellant, and rely upon thermal dynamics to propel the system </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In typical operation, a propellant is electrically heated, which increases the pressure and expands the gas, forcing the energized mass out of the nozzle and providing thrust to the spacecraft </a:t>
            </a:r>
          </a:p>
        </p:txBody>
      </p:sp>
      <p:sp>
        <p:nvSpPr>
          <p:cNvPr id="4" name="Title 3"/>
          <p:cNvSpPr>
            <a:spLocks noGrp="1"/>
          </p:cNvSpPr>
          <p:nvPr>
            <p:ph type="title"/>
          </p:nvPr>
        </p:nvSpPr>
        <p:spPr/>
        <p:txBody>
          <a:bodyPr/>
          <a:lstStyle/>
          <a:p>
            <a:endParaRPr lang="en-IN"/>
          </a:p>
        </p:txBody>
      </p:sp>
      <p:sp>
        <p:nvSpPr>
          <p:cNvPr id="5" name="Slide Number Placeholder 4"/>
          <p:cNvSpPr>
            <a:spLocks noGrp="1"/>
          </p:cNvSpPr>
          <p:nvPr>
            <p:ph type="sldNum" sz="quarter" idx="12"/>
          </p:nvPr>
        </p:nvSpPr>
        <p:spPr/>
        <p:txBody>
          <a:bodyPr/>
          <a:lstStyle/>
          <a:p>
            <a:fld id="{1B6D14C3-057C-41E7-92B8-D1AEFCA14FA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ARCJET</a:t>
            </a:r>
            <a:endParaRPr lang="en-IN" dirty="0"/>
          </a:p>
        </p:txBody>
      </p:sp>
      <p:sp>
        <p:nvSpPr>
          <p:cNvPr id="4" name="Slide Number Placeholder 3"/>
          <p:cNvSpPr>
            <a:spLocks noGrp="1"/>
          </p:cNvSpPr>
          <p:nvPr>
            <p:ph type="sldNum" sz="quarter" idx="12"/>
          </p:nvPr>
        </p:nvSpPr>
        <p:spPr/>
        <p:txBody>
          <a:bodyPr/>
          <a:lstStyle/>
          <a:p>
            <a:fld id="{1B6D14C3-057C-41E7-92B8-D1AEFCA14FA7}" type="slidenum">
              <a:rPr lang="en-US" smtClean="0"/>
              <a:pPr/>
              <a:t>8</a:t>
            </a:fld>
            <a:endParaRPr lang="en-US"/>
          </a:p>
        </p:txBody>
      </p:sp>
      <p:sp>
        <p:nvSpPr>
          <p:cNvPr id="3" name="Content Placeholder 2"/>
          <p:cNvSpPr>
            <a:spLocks noGrp="1"/>
          </p:cNvSpPr>
          <p:nvPr>
            <p:ph sz="quarter" idx="1"/>
          </p:nvPr>
        </p:nvSpPr>
        <p:spPr/>
        <p:txBody>
          <a:bodyPr/>
          <a:lstStyle/>
          <a:p>
            <a:pPr marL="342900" lvl="0" indent="-342900">
              <a:spcBef>
                <a:spcPct val="20000"/>
              </a:spcBef>
              <a:buClrTx/>
              <a:buSzTx/>
              <a:buFont typeface="Arial" pitchFamily="34" charset="0"/>
              <a:buChar char="•"/>
              <a:defRPr/>
            </a:pPr>
            <a:r>
              <a:rPr lang="en-US" sz="2800" dirty="0" err="1" smtClean="0">
                <a:solidFill>
                  <a:srgbClr val="D32000"/>
                </a:solidFill>
                <a:latin typeface="Times New Roman" pitchFamily="18" charset="0"/>
                <a:cs typeface="Times New Roman" pitchFamily="18" charset="0"/>
              </a:rPr>
              <a:t>Arcjet</a:t>
            </a:r>
            <a:endParaRPr lang="en-US" sz="2800" dirty="0" smtClean="0">
              <a:solidFill>
                <a:srgbClr val="D32000"/>
              </a:solidFill>
              <a:latin typeface="Times New Roman" pitchFamily="18" charset="0"/>
              <a:cs typeface="Times New Roman" pitchFamily="18" charset="0"/>
            </a:endParaRPr>
          </a:p>
          <a:p>
            <a:pPr marL="742950" lvl="1" indent="-285750">
              <a:buClrTx/>
              <a:buSzTx/>
              <a:buFont typeface="Arial" pitchFamily="34" charset="0"/>
              <a:buChar char="–"/>
              <a:defRPr/>
            </a:pPr>
            <a:r>
              <a:rPr lang="en-US" dirty="0" smtClean="0">
                <a:solidFill>
                  <a:srgbClr val="FF0000"/>
                </a:solidFill>
                <a:latin typeface="Times New Roman" pitchFamily="18" charset="0"/>
                <a:cs typeface="Times New Roman" pitchFamily="18" charset="0"/>
              </a:rPr>
              <a:t>High voltage arc </a:t>
            </a:r>
            <a:r>
              <a:rPr lang="en-US" dirty="0" smtClean="0">
                <a:latin typeface="Times New Roman" pitchFamily="18" charset="0"/>
                <a:cs typeface="Times New Roman" pitchFamily="18" charset="0"/>
              </a:rPr>
              <a:t>at nozzle throat adds thermal energy to exhaust</a:t>
            </a:r>
          </a:p>
          <a:p>
            <a:pPr marL="742950" lvl="1" indent="-285750">
              <a:buClrTx/>
              <a:buSzTx/>
              <a:buFont typeface="Arial" pitchFamily="34" charset="0"/>
              <a:buChar char="–"/>
              <a:defRPr/>
            </a:pPr>
            <a:r>
              <a:rPr lang="en-US" dirty="0" smtClean="0">
                <a:latin typeface="Times New Roman" pitchFamily="18" charset="0"/>
                <a:cs typeface="Times New Roman" pitchFamily="18" charset="0"/>
              </a:rPr>
              <a:t>Various gaseous or vaporized propellants can be used.</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ARCJET</a:t>
            </a:r>
            <a:endParaRPr lang="en-US" dirty="0"/>
          </a:p>
        </p:txBody>
      </p:sp>
      <p:sp>
        <p:nvSpPr>
          <p:cNvPr id="7" name="Slide Number Placeholder 6"/>
          <p:cNvSpPr>
            <a:spLocks noGrp="1"/>
          </p:cNvSpPr>
          <p:nvPr>
            <p:ph type="sldNum" sz="quarter" idx="12"/>
          </p:nvPr>
        </p:nvSpPr>
        <p:spPr/>
        <p:txBody>
          <a:bodyPr/>
          <a:lstStyle/>
          <a:p>
            <a:fld id="{1B6D14C3-057C-41E7-92B8-D1AEFCA14FA7}" type="slidenum">
              <a:rPr lang="en-US" smtClean="0"/>
              <a:pPr/>
              <a:t>9</a:t>
            </a:fld>
            <a:endParaRPr lang="en-US"/>
          </a:p>
        </p:txBody>
      </p:sp>
      <p:pic>
        <p:nvPicPr>
          <p:cNvPr id="5" name="Picture 8" descr="4-ET3"/>
          <p:cNvPicPr>
            <a:picLocks noChangeAspect="1" noChangeArrowheads="1"/>
          </p:cNvPicPr>
          <p:nvPr/>
        </p:nvPicPr>
        <p:blipFill>
          <a:blip r:embed="rId2" cstate="print"/>
          <a:srcRect l="1157" t="3479" r="1608" b="2727"/>
          <a:stretch>
            <a:fillRect/>
          </a:stretch>
        </p:blipFill>
        <p:spPr bwMode="auto">
          <a:xfrm>
            <a:off x="762000" y="1676400"/>
            <a:ext cx="7620000" cy="430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1136</TotalTime>
  <Words>1926</Words>
  <Application>Microsoft Office PowerPoint</Application>
  <PresentationFormat>On-screen Show (4:3)</PresentationFormat>
  <Paragraphs>236</Paragraphs>
  <Slides>44</Slides>
  <Notes>0</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Equity</vt:lpstr>
      <vt:lpstr>Equation</vt:lpstr>
      <vt:lpstr>ADVANCED PROPULSION SYSTEMS</vt:lpstr>
      <vt:lpstr>Classification</vt:lpstr>
      <vt:lpstr>Electric Propulsion System</vt:lpstr>
      <vt:lpstr>Electric Propulsion </vt:lpstr>
      <vt:lpstr>TYPES OF ELECTRIC PROPULSION</vt:lpstr>
      <vt:lpstr>ELECTRO-THERMAL PROPULSION</vt:lpstr>
      <vt:lpstr>Slide 7</vt:lpstr>
      <vt:lpstr>ARCJET</vt:lpstr>
      <vt:lpstr>ARCJET</vt:lpstr>
      <vt:lpstr>Slide 10</vt:lpstr>
      <vt:lpstr>RESISTO JET</vt:lpstr>
      <vt:lpstr>RESISTOJET</vt:lpstr>
      <vt:lpstr>ELECTRO-STATIC PROPULSION</vt:lpstr>
      <vt:lpstr>Ion Engine Diagram</vt:lpstr>
      <vt:lpstr>ION THRUSTER</vt:lpstr>
      <vt:lpstr>ION THRUSTER</vt:lpstr>
      <vt:lpstr>Slide 17</vt:lpstr>
      <vt:lpstr>HALL EFFECT THRUSTER</vt:lpstr>
      <vt:lpstr>HALL THRUSTER</vt:lpstr>
      <vt:lpstr>HALL THRUSTER</vt:lpstr>
      <vt:lpstr>HALL THRUSTER</vt:lpstr>
      <vt:lpstr>HALL THRUSTER</vt:lpstr>
      <vt:lpstr> ELECTRO-MAGNETIC PROPULSION</vt:lpstr>
      <vt:lpstr>Slide 24</vt:lpstr>
      <vt:lpstr>ELECTROMAGNETIC: MPD</vt:lpstr>
      <vt:lpstr>ELECTROMAGNETIC: MPD</vt:lpstr>
      <vt:lpstr>Magneto Plasma Dynamic Thruster</vt:lpstr>
      <vt:lpstr>Magneto Plasma Acceleration</vt:lpstr>
      <vt:lpstr>PULSED PLASMA THRUSTER(PPT)</vt:lpstr>
      <vt:lpstr>PULSED PLASMA THRUSTER(PPT)</vt:lpstr>
      <vt:lpstr>Plasmoid Thruster Experiment (PTX)</vt:lpstr>
      <vt:lpstr>Electromagnetic Propulsion</vt:lpstr>
      <vt:lpstr>Electrostatic Propulsion</vt:lpstr>
      <vt:lpstr>NUCLEAR ROCKET PROPULSION</vt:lpstr>
      <vt:lpstr>Slide 35</vt:lpstr>
      <vt:lpstr>Nuclear Thermal Propulsion (NTP)</vt:lpstr>
      <vt:lpstr>Slide 37</vt:lpstr>
      <vt:lpstr>Slide 38</vt:lpstr>
      <vt:lpstr>ADVANTAGES</vt:lpstr>
      <vt:lpstr>DISADVANTAGES:</vt:lpstr>
      <vt:lpstr>Solar sails</vt:lpstr>
      <vt:lpstr>Solar sails</vt:lpstr>
      <vt:lpstr>Solar sails</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vinothkumar</dc:creator>
  <cp:lastModifiedBy>ANNAMALAI</cp:lastModifiedBy>
  <cp:revision>18</cp:revision>
  <dcterms:created xsi:type="dcterms:W3CDTF">2016-03-16T04:40:24Z</dcterms:created>
  <dcterms:modified xsi:type="dcterms:W3CDTF">2016-04-20T09:55:36Z</dcterms:modified>
</cp:coreProperties>
</file>