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7"/>
  </p:notesMasterIdLst>
  <p:sldIdLst>
    <p:sldId id="273" r:id="rId2"/>
    <p:sldId id="526" r:id="rId3"/>
    <p:sldId id="417" r:id="rId4"/>
    <p:sldId id="420" r:id="rId5"/>
    <p:sldId id="425" r:id="rId6"/>
    <p:sldId id="421" r:id="rId7"/>
    <p:sldId id="422" r:id="rId8"/>
    <p:sldId id="426" r:id="rId9"/>
    <p:sldId id="429" r:id="rId10"/>
    <p:sldId id="430" r:id="rId11"/>
    <p:sldId id="367" r:id="rId12"/>
    <p:sldId id="415" r:id="rId13"/>
    <p:sldId id="416" r:id="rId14"/>
    <p:sldId id="423" r:id="rId15"/>
    <p:sldId id="431" r:id="rId16"/>
    <p:sldId id="432" r:id="rId17"/>
    <p:sldId id="433" r:id="rId18"/>
    <p:sldId id="441" r:id="rId19"/>
    <p:sldId id="442" r:id="rId20"/>
    <p:sldId id="434" r:id="rId21"/>
    <p:sldId id="424" r:id="rId22"/>
    <p:sldId id="435" r:id="rId23"/>
    <p:sldId id="487" r:id="rId24"/>
    <p:sldId id="436" r:id="rId25"/>
    <p:sldId id="488" r:id="rId26"/>
    <p:sldId id="489" r:id="rId27"/>
    <p:sldId id="490" r:id="rId28"/>
    <p:sldId id="496" r:id="rId29"/>
    <p:sldId id="497" r:id="rId30"/>
    <p:sldId id="498" r:id="rId31"/>
    <p:sldId id="499" r:id="rId32"/>
    <p:sldId id="500" r:id="rId33"/>
    <p:sldId id="445" r:id="rId34"/>
    <p:sldId id="446" r:id="rId35"/>
    <p:sldId id="447" r:id="rId36"/>
    <p:sldId id="448" r:id="rId37"/>
    <p:sldId id="451" r:id="rId38"/>
    <p:sldId id="449" r:id="rId39"/>
    <p:sldId id="450" r:id="rId40"/>
    <p:sldId id="463" r:id="rId41"/>
    <p:sldId id="479" r:id="rId42"/>
    <p:sldId id="437" r:id="rId43"/>
    <p:sldId id="438" r:id="rId44"/>
    <p:sldId id="462" r:id="rId45"/>
    <p:sldId id="465" r:id="rId46"/>
    <p:sldId id="464" r:id="rId47"/>
    <p:sldId id="456" r:id="rId48"/>
    <p:sldId id="527" r:id="rId49"/>
    <p:sldId id="528" r:id="rId50"/>
    <p:sldId id="529" r:id="rId51"/>
    <p:sldId id="459" r:id="rId52"/>
    <p:sldId id="460" r:id="rId53"/>
    <p:sldId id="461" r:id="rId54"/>
    <p:sldId id="458" r:id="rId55"/>
    <p:sldId id="457" r:id="rId56"/>
  </p:sldIdLst>
  <p:sldSz cx="9144000" cy="6858000" type="screen4x3"/>
  <p:notesSz cx="6858000" cy="9144000"/>
  <p:defaultTextStyle>
    <a:defPPr>
      <a:defRPr lang="en-US"/>
    </a:defPPr>
    <a:lvl1pPr algn="ctr" rtl="0" fontAlgn="base">
      <a:spcBef>
        <a:spcPct val="0"/>
      </a:spcBef>
      <a:spcAft>
        <a:spcPct val="0"/>
      </a:spcAft>
      <a:defRPr sz="2000" kern="1200">
        <a:solidFill>
          <a:schemeClr val="tx1"/>
        </a:solidFill>
        <a:latin typeface="Dotum" pitchFamily="34" charset="-127"/>
        <a:ea typeface="+mn-ea"/>
        <a:cs typeface="+mn-cs"/>
      </a:defRPr>
    </a:lvl1pPr>
    <a:lvl2pPr marL="457200" algn="ctr" rtl="0" fontAlgn="base">
      <a:spcBef>
        <a:spcPct val="0"/>
      </a:spcBef>
      <a:spcAft>
        <a:spcPct val="0"/>
      </a:spcAft>
      <a:defRPr sz="2000" kern="1200">
        <a:solidFill>
          <a:schemeClr val="tx1"/>
        </a:solidFill>
        <a:latin typeface="Dotum" pitchFamily="34" charset="-127"/>
        <a:ea typeface="+mn-ea"/>
        <a:cs typeface="+mn-cs"/>
      </a:defRPr>
    </a:lvl2pPr>
    <a:lvl3pPr marL="914400" algn="ctr" rtl="0" fontAlgn="base">
      <a:spcBef>
        <a:spcPct val="0"/>
      </a:spcBef>
      <a:spcAft>
        <a:spcPct val="0"/>
      </a:spcAft>
      <a:defRPr sz="2000" kern="1200">
        <a:solidFill>
          <a:schemeClr val="tx1"/>
        </a:solidFill>
        <a:latin typeface="Dotum" pitchFamily="34" charset="-127"/>
        <a:ea typeface="+mn-ea"/>
        <a:cs typeface="+mn-cs"/>
      </a:defRPr>
    </a:lvl3pPr>
    <a:lvl4pPr marL="1371600" algn="ctr" rtl="0" fontAlgn="base">
      <a:spcBef>
        <a:spcPct val="0"/>
      </a:spcBef>
      <a:spcAft>
        <a:spcPct val="0"/>
      </a:spcAft>
      <a:defRPr sz="2000" kern="1200">
        <a:solidFill>
          <a:schemeClr val="tx1"/>
        </a:solidFill>
        <a:latin typeface="Dotum" pitchFamily="34" charset="-127"/>
        <a:ea typeface="+mn-ea"/>
        <a:cs typeface="+mn-cs"/>
      </a:defRPr>
    </a:lvl4pPr>
    <a:lvl5pPr marL="1828800" algn="ctr" rtl="0" fontAlgn="base">
      <a:spcBef>
        <a:spcPct val="0"/>
      </a:spcBef>
      <a:spcAft>
        <a:spcPct val="0"/>
      </a:spcAft>
      <a:defRPr sz="2000" kern="1200">
        <a:solidFill>
          <a:schemeClr val="tx1"/>
        </a:solidFill>
        <a:latin typeface="Dotum" pitchFamily="34" charset="-127"/>
        <a:ea typeface="+mn-ea"/>
        <a:cs typeface="+mn-cs"/>
      </a:defRPr>
    </a:lvl5pPr>
    <a:lvl6pPr marL="2286000" algn="l" defTabSz="914400" rtl="0" eaLnBrk="1" latinLnBrk="0" hangingPunct="1">
      <a:defRPr sz="2000" kern="1200">
        <a:solidFill>
          <a:schemeClr val="tx1"/>
        </a:solidFill>
        <a:latin typeface="Dotum" pitchFamily="34" charset="-127"/>
        <a:ea typeface="+mn-ea"/>
        <a:cs typeface="+mn-cs"/>
      </a:defRPr>
    </a:lvl6pPr>
    <a:lvl7pPr marL="2743200" algn="l" defTabSz="914400" rtl="0" eaLnBrk="1" latinLnBrk="0" hangingPunct="1">
      <a:defRPr sz="2000" kern="1200">
        <a:solidFill>
          <a:schemeClr val="tx1"/>
        </a:solidFill>
        <a:latin typeface="Dotum" pitchFamily="34" charset="-127"/>
        <a:ea typeface="+mn-ea"/>
        <a:cs typeface="+mn-cs"/>
      </a:defRPr>
    </a:lvl7pPr>
    <a:lvl8pPr marL="3200400" algn="l" defTabSz="914400" rtl="0" eaLnBrk="1" latinLnBrk="0" hangingPunct="1">
      <a:defRPr sz="2000" kern="1200">
        <a:solidFill>
          <a:schemeClr val="tx1"/>
        </a:solidFill>
        <a:latin typeface="Dotum" pitchFamily="34" charset="-127"/>
        <a:ea typeface="+mn-ea"/>
        <a:cs typeface="+mn-cs"/>
      </a:defRPr>
    </a:lvl8pPr>
    <a:lvl9pPr marL="3657600" algn="l" defTabSz="914400" rtl="0" eaLnBrk="1" latinLnBrk="0" hangingPunct="1">
      <a:defRPr sz="2000" kern="1200">
        <a:solidFill>
          <a:schemeClr val="tx1"/>
        </a:solidFill>
        <a:latin typeface="Dotum" pitchFamily="34" charset="-127"/>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6600"/>
    <a:srgbClr val="990000"/>
    <a:srgbClr val="6600CC"/>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93" autoAdjust="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52D3F44-06E8-4916-B7BE-9F5603CE260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A187B-BD94-41EA-A6E8-8293435F773B}" type="datetimeFigureOut">
              <a:rPr lang="en-US" smtClean="0"/>
              <a:pPr/>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A187B-BD94-41EA-A6E8-8293435F773B}" type="datetimeFigureOut">
              <a:rPr lang="en-US" smtClean="0"/>
              <a:pPr/>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A187B-BD94-41EA-A6E8-8293435F773B}" type="datetimeFigureOut">
              <a:rPr lang="en-US" smtClean="0"/>
              <a:pPr/>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727825" y="6408738"/>
            <a:ext cx="1919288" cy="365125"/>
          </a:xfrm>
          <a:prstGeom prst="rect">
            <a:avLst/>
          </a:prstGeom>
        </p:spPr>
        <p:txBody>
          <a:bodyPr/>
          <a:lstStyle>
            <a:lvl1pPr>
              <a:defRPr/>
            </a:lvl1pPr>
          </a:lstStyle>
          <a:p>
            <a:pPr>
              <a:defRPr/>
            </a:pPr>
            <a:endParaRPr lang="en-US" altLang="en-US"/>
          </a:p>
        </p:txBody>
      </p:sp>
      <p:sp>
        <p:nvSpPr>
          <p:cNvPr id="6" name="Footer Placeholder 5"/>
          <p:cNvSpPr>
            <a:spLocks noGrp="1" noChangeArrowheads="1"/>
          </p:cNvSpPr>
          <p:nvPr>
            <p:ph type="ftr" sz="quarter" idx="11"/>
          </p:nvPr>
        </p:nvSpPr>
        <p:spPr>
          <a:xfrm>
            <a:off x="4379913" y="6408738"/>
            <a:ext cx="2351087" cy="365125"/>
          </a:xfrm>
          <a:prstGeom prst="rect">
            <a:avLst/>
          </a:prstGeom>
        </p:spPr>
        <p:txBody>
          <a:bodyPr/>
          <a:lstStyle>
            <a:lvl1pPr>
              <a:defRPr/>
            </a:lvl1pPr>
          </a:lstStyle>
          <a:p>
            <a:pPr>
              <a:defRPr/>
            </a:pPr>
            <a:endParaRPr lang="en-US" altLang="en-US"/>
          </a:p>
        </p:txBody>
      </p:sp>
      <p:sp>
        <p:nvSpPr>
          <p:cNvPr id="7" name="Slide Number Placeholder 6"/>
          <p:cNvSpPr>
            <a:spLocks noGrp="1" noChangeArrowheads="1"/>
          </p:cNvSpPr>
          <p:nvPr>
            <p:ph type="sldNum" sz="quarter" idx="12"/>
          </p:nvPr>
        </p:nvSpPr>
        <p:spPr>
          <a:xfrm>
            <a:off x="6553200" y="6356350"/>
            <a:ext cx="2133600" cy="365125"/>
          </a:xfrm>
          <a:prstGeom prst="rect">
            <a:avLst/>
          </a:prstGeom>
        </p:spPr>
        <p:txBody>
          <a:bodyPr/>
          <a:lstStyle>
            <a:lvl1pPr>
              <a:defRPr/>
            </a:lvl1pPr>
          </a:lstStyle>
          <a:p>
            <a:pPr>
              <a:defRPr/>
            </a:pPr>
            <a:fld id="{1BE8E363-C013-41A8-9153-493C3BF476BC}"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D49B7214-3125-4810-95FD-0F176A1BE0A3}"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A187B-BD94-41EA-A6E8-8293435F773B}" type="datetimeFigureOut">
              <a:rPr lang="en-US" smtClean="0"/>
              <a:pPr/>
              <a:t>8/27/2013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A187B-BD94-41EA-A6E8-8293435F773B}" type="datetimeFigureOut">
              <a:rPr lang="en-US" smtClean="0"/>
              <a:pPr/>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A187B-BD94-41EA-A6E8-8293435F773B}" type="datetimeFigureOut">
              <a:rPr lang="en-US" smtClean="0"/>
              <a:pPr/>
              <a:t>8/27/2013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A187B-BD94-41EA-A6E8-8293435F773B}" type="datetimeFigureOut">
              <a:rPr lang="en-US" smtClean="0"/>
              <a:pPr/>
              <a:t>8/27/2013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A187B-BD94-41EA-A6E8-8293435F773B}" type="datetimeFigureOut">
              <a:rPr lang="en-US" smtClean="0"/>
              <a:pPr/>
              <a:t>8/27/2013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A187B-BD94-41EA-A6E8-8293435F773B}" type="datetimeFigureOut">
              <a:rPr lang="en-US" smtClean="0"/>
              <a:pPr/>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A187B-BD94-41EA-A6E8-8293435F773B}" type="datetimeFigureOut">
              <a:rPr lang="en-US" smtClean="0"/>
              <a:pPr/>
              <a:t>8/27/2013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2E5B5-28E8-4D98-A641-B9668F7A95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A187B-BD94-41EA-A6E8-8293435F773B}" type="datetimeFigureOut">
              <a:rPr lang="en-US" smtClean="0"/>
              <a:pPr/>
              <a:t>8/27/2013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2E5B5-28E8-4D98-A641-B9668F7A95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7813"/>
            <a:ext cx="8229600" cy="712787"/>
          </a:xfrm>
        </p:spPr>
        <p:txBody>
          <a:bodyPr/>
          <a:lstStyle/>
          <a:p>
            <a:pPr eaLnBrk="1" hangingPunct="1"/>
            <a:r>
              <a:rPr lang="en-US" sz="3200" b="1" smtClean="0"/>
              <a:t>MANUFACTURING TECHNOLOGY</a:t>
            </a:r>
          </a:p>
        </p:txBody>
      </p:sp>
      <p:sp>
        <p:nvSpPr>
          <p:cNvPr id="18434" name="Rectangle 3"/>
          <p:cNvSpPr>
            <a:spLocks noGrp="1" noChangeArrowheads="1"/>
          </p:cNvSpPr>
          <p:nvPr>
            <p:ph idx="1"/>
          </p:nvPr>
        </p:nvSpPr>
        <p:spPr>
          <a:xfrm>
            <a:off x="381000" y="2438400"/>
            <a:ext cx="8305800" cy="3733800"/>
          </a:xfrm>
        </p:spPr>
        <p:txBody>
          <a:bodyPr/>
          <a:lstStyle/>
          <a:p>
            <a:pPr algn="ctr" eaLnBrk="1" hangingPunct="1">
              <a:lnSpc>
                <a:spcPct val="80000"/>
              </a:lnSpc>
              <a:buFont typeface="Wingdings" pitchFamily="2" charset="2"/>
              <a:buNone/>
            </a:pPr>
            <a:endParaRPr lang="en-US" sz="4000" smtClean="0">
              <a:solidFill>
                <a:srgbClr val="FF6600"/>
              </a:solidFill>
              <a:latin typeface="Book Antiqua" pitchFamily="18" charset="0"/>
            </a:endParaRPr>
          </a:p>
          <a:p>
            <a:pPr algn="ctr" eaLnBrk="1" hangingPunct="1">
              <a:lnSpc>
                <a:spcPct val="80000"/>
              </a:lnSpc>
              <a:buFont typeface="Wingdings" pitchFamily="2" charset="2"/>
              <a:buNone/>
            </a:pPr>
            <a:r>
              <a:rPr lang="en-US" sz="4000" smtClean="0">
                <a:solidFill>
                  <a:srgbClr val="FF6600"/>
                </a:solidFill>
                <a:latin typeface="Book Antiqua" pitchFamily="18" charset="0"/>
              </a:rPr>
              <a:t>UNIT – III</a:t>
            </a:r>
          </a:p>
          <a:p>
            <a:pPr algn="ctr" eaLnBrk="1" hangingPunct="1">
              <a:lnSpc>
                <a:spcPct val="80000"/>
              </a:lnSpc>
              <a:buFont typeface="Wingdings" pitchFamily="2" charset="2"/>
              <a:buNone/>
            </a:pPr>
            <a:endParaRPr lang="en-US" sz="4000" smtClean="0">
              <a:solidFill>
                <a:srgbClr val="FF6600"/>
              </a:solidFill>
              <a:latin typeface="Book Antiqua" pitchFamily="18" charset="0"/>
            </a:endParaRPr>
          </a:p>
          <a:p>
            <a:pPr algn="ctr" eaLnBrk="1" hangingPunct="1">
              <a:lnSpc>
                <a:spcPct val="80000"/>
              </a:lnSpc>
              <a:buFont typeface="Wingdings" pitchFamily="2" charset="2"/>
              <a:buNone/>
            </a:pPr>
            <a:endParaRPr lang="en-US" sz="4000" smtClean="0">
              <a:solidFill>
                <a:srgbClr val="FF6600"/>
              </a:solidFill>
            </a:endParaRPr>
          </a:p>
          <a:p>
            <a:pPr algn="ctr" eaLnBrk="1" hangingPunct="1">
              <a:lnSpc>
                <a:spcPct val="80000"/>
              </a:lnSpc>
              <a:buFont typeface="Wingdings" pitchFamily="2" charset="2"/>
              <a:buNone/>
            </a:pPr>
            <a:endParaRPr lang="en-US" smtClean="0">
              <a:solidFill>
                <a:srgbClr val="990000"/>
              </a:solidFill>
              <a:latin typeface="Times New Roman" pitchFamily="18" charset="0"/>
            </a:endParaRPr>
          </a:p>
          <a:p>
            <a:pPr algn="ctr" eaLnBrk="1" hangingPunct="1">
              <a:lnSpc>
                <a:spcPct val="80000"/>
              </a:lnSpc>
              <a:buFont typeface="Wingdings" pitchFamily="2" charset="2"/>
              <a:buNone/>
            </a:pPr>
            <a:r>
              <a:rPr lang="en-US" smtClean="0">
                <a:solidFill>
                  <a:srgbClr val="990000"/>
                </a:solidFill>
                <a:latin typeface="Times New Roman" pitchFamily="18" charset="0"/>
              </a:rPr>
              <a:t>THEORY OF METAL CUTTING</a:t>
            </a:r>
            <a:r>
              <a:rPr 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9699" name="Rectangle 3"/>
          <p:cNvSpPr>
            <a:spLocks noGrp="1" noChangeArrowheads="1"/>
          </p:cNvSpPr>
          <p:nvPr>
            <p:ph type="body" sz="half" idx="1"/>
          </p:nvPr>
        </p:nvSpPr>
        <p:spPr>
          <a:xfrm>
            <a:off x="431800" y="914400"/>
            <a:ext cx="8382000" cy="5257800"/>
          </a:xfrm>
        </p:spPr>
        <p:txBody>
          <a:bodyPr/>
          <a:lstStyle/>
          <a:p>
            <a:pPr eaLnBrk="1" hangingPunct="1">
              <a:spcBef>
                <a:spcPct val="0"/>
              </a:spcBef>
              <a:buFontTx/>
              <a:buNone/>
            </a:pPr>
            <a:r>
              <a:rPr lang="en-US" sz="2400" smtClean="0">
                <a:solidFill>
                  <a:srgbClr val="990000"/>
                </a:solidFill>
                <a:latin typeface="Book Antiqua" pitchFamily="18" charset="0"/>
              </a:rPr>
              <a:t>Milling</a:t>
            </a:r>
          </a:p>
        </p:txBody>
      </p:sp>
      <p:sp>
        <p:nvSpPr>
          <p:cNvPr id="29700" name="Rectangle 4"/>
          <p:cNvSpPr>
            <a:spLocks noChangeArrowheads="1"/>
          </p:cNvSpPr>
          <p:nvPr/>
        </p:nvSpPr>
        <p:spPr bwMode="auto">
          <a:xfrm>
            <a:off x="457200" y="6159500"/>
            <a:ext cx="8229600" cy="641350"/>
          </a:xfrm>
          <a:prstGeom prst="rect">
            <a:avLst/>
          </a:prstGeom>
          <a:noFill/>
          <a:ln w="9525">
            <a:noFill/>
            <a:miter lim="800000"/>
            <a:headEnd/>
            <a:tailEnd/>
          </a:ln>
        </p:spPr>
        <p:txBody>
          <a:bodyPr>
            <a:spAutoFit/>
          </a:bodyPr>
          <a:lstStyle/>
          <a:p>
            <a:r>
              <a:rPr lang="en-US" sz="1800">
                <a:solidFill>
                  <a:srgbClr val="990000"/>
                </a:solidFill>
                <a:latin typeface="Book Antiqua" pitchFamily="18" charset="0"/>
              </a:rPr>
              <a:t>Rotating multiple-cutting-edge tool is moved across</a:t>
            </a:r>
          </a:p>
          <a:p>
            <a:r>
              <a:rPr lang="en-US" sz="1800">
                <a:solidFill>
                  <a:srgbClr val="990000"/>
                </a:solidFill>
                <a:latin typeface="Book Antiqua" pitchFamily="18" charset="0"/>
              </a:rPr>
              <a:t> work to cut a plane or straight surface</a:t>
            </a:r>
          </a:p>
        </p:txBody>
      </p:sp>
      <p:pic>
        <p:nvPicPr>
          <p:cNvPr id="29701" name="Picture 6" descr="21"/>
          <p:cNvPicPr>
            <a:picLocks noChangeAspect="1" noChangeArrowheads="1"/>
          </p:cNvPicPr>
          <p:nvPr/>
        </p:nvPicPr>
        <p:blipFill>
          <a:blip r:embed="rId2" cstate="print"/>
          <a:srcRect/>
          <a:stretch>
            <a:fillRect/>
          </a:stretch>
        </p:blipFill>
        <p:spPr bwMode="auto">
          <a:xfrm>
            <a:off x="762000" y="1447800"/>
            <a:ext cx="7391400" cy="3886200"/>
          </a:xfrm>
          <a:prstGeom prst="rect">
            <a:avLst/>
          </a:prstGeom>
          <a:noFill/>
          <a:ln w="9525">
            <a:noFill/>
            <a:miter lim="800000"/>
            <a:headEnd/>
            <a:tailEnd/>
          </a:ln>
        </p:spPr>
      </p:pic>
      <p:sp>
        <p:nvSpPr>
          <p:cNvPr id="29702" name="Rectangle 7"/>
          <p:cNvSpPr>
            <a:spLocks noChangeArrowheads="1"/>
          </p:cNvSpPr>
          <p:nvPr/>
        </p:nvSpPr>
        <p:spPr bwMode="auto">
          <a:xfrm>
            <a:off x="990600" y="5562600"/>
            <a:ext cx="7010400" cy="396875"/>
          </a:xfrm>
          <a:prstGeom prst="rect">
            <a:avLst/>
          </a:prstGeom>
          <a:noFill/>
          <a:ln w="9525">
            <a:noFill/>
            <a:miter lim="800000"/>
            <a:headEnd/>
            <a:tailEnd/>
          </a:ln>
        </p:spPr>
        <p:txBody>
          <a:bodyPr>
            <a:spAutoFit/>
          </a:bodyPr>
          <a:lstStyle/>
          <a:p>
            <a:pPr algn="l">
              <a:spcBef>
                <a:spcPct val="50000"/>
              </a:spcBef>
            </a:pPr>
            <a:r>
              <a:rPr lang="en-US">
                <a:solidFill>
                  <a:srgbClr val="990000"/>
                </a:solidFill>
                <a:latin typeface="Book Antiqua" pitchFamily="18" charset="0"/>
              </a:rPr>
              <a:t>(c) peripheral milling                                (d) face milling.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0723" name="Rectangle 3"/>
          <p:cNvSpPr>
            <a:spLocks noGrp="1" noChangeArrowheads="1"/>
          </p:cNvSpPr>
          <p:nvPr>
            <p:ph type="body" sz="half" idx="1"/>
          </p:nvPr>
        </p:nvSpPr>
        <p:spPr>
          <a:xfrm>
            <a:off x="431800" y="914400"/>
            <a:ext cx="8382000" cy="5257800"/>
          </a:xfrm>
        </p:spPr>
        <p:txBody>
          <a:bodyPr/>
          <a:lstStyle/>
          <a:p>
            <a:pPr algn="just" eaLnBrk="1" hangingPunct="1">
              <a:lnSpc>
                <a:spcPct val="130000"/>
              </a:lnSpc>
              <a:spcBef>
                <a:spcPct val="10000"/>
              </a:spcBef>
              <a:buFont typeface="Wingdings" pitchFamily="2" charset="2"/>
              <a:buNone/>
            </a:pPr>
            <a:r>
              <a:rPr lang="en-US" sz="1800" smtClean="0">
                <a:solidFill>
                  <a:srgbClr val="990000"/>
                </a:solidFill>
                <a:latin typeface="Book Antiqua" pitchFamily="18" charset="0"/>
              </a:rPr>
              <a:t>Machining requirements</a:t>
            </a:r>
            <a:endParaRPr lang="en-US" sz="2000" b="1" smtClean="0">
              <a:solidFill>
                <a:srgbClr val="990000"/>
              </a:solidFill>
              <a:latin typeface="Book Antiqua" pitchFamily="18" charset="0"/>
            </a:endParaRPr>
          </a:p>
        </p:txBody>
      </p:sp>
      <p:pic>
        <p:nvPicPr>
          <p:cNvPr id="30724" name="Picture 19"/>
          <p:cNvPicPr>
            <a:picLocks noChangeAspect="1" noChangeArrowheads="1"/>
          </p:cNvPicPr>
          <p:nvPr/>
        </p:nvPicPr>
        <p:blipFill>
          <a:blip r:embed="rId2" cstate="print"/>
          <a:srcRect/>
          <a:stretch>
            <a:fillRect/>
          </a:stretch>
        </p:blipFill>
        <p:spPr bwMode="auto">
          <a:xfrm>
            <a:off x="609600" y="1371600"/>
            <a:ext cx="7848600" cy="3200400"/>
          </a:xfrm>
          <a:prstGeom prst="rect">
            <a:avLst/>
          </a:prstGeom>
          <a:noFill/>
          <a:ln w="9525">
            <a:noFill/>
            <a:miter lim="800000"/>
            <a:headEnd/>
            <a:tailEnd/>
          </a:ln>
        </p:spPr>
      </p:pic>
      <p:sp>
        <p:nvSpPr>
          <p:cNvPr id="30725" name="Rectangle 20"/>
          <p:cNvSpPr>
            <a:spLocks noChangeArrowheads="1"/>
          </p:cNvSpPr>
          <p:nvPr/>
        </p:nvSpPr>
        <p:spPr bwMode="auto">
          <a:xfrm>
            <a:off x="457200" y="4575175"/>
            <a:ext cx="8382000" cy="1624013"/>
          </a:xfrm>
          <a:prstGeom prst="rect">
            <a:avLst/>
          </a:prstGeom>
          <a:noFill/>
          <a:ln w="9525">
            <a:noFill/>
            <a:miter lim="800000"/>
            <a:headEnd/>
            <a:tailEnd/>
          </a:ln>
        </p:spPr>
        <p:txBody>
          <a:bodyPr>
            <a:spAutoFit/>
          </a:bodyPr>
          <a:lstStyle/>
          <a:p>
            <a:pPr algn="just">
              <a:lnSpc>
                <a:spcPct val="125000"/>
              </a:lnSpc>
              <a:spcBef>
                <a:spcPct val="10000"/>
              </a:spcBef>
              <a:buClr>
                <a:schemeClr val="accent1"/>
              </a:buClr>
              <a:buFont typeface="Wingdings" pitchFamily="2" charset="2"/>
              <a:buNone/>
            </a:pPr>
            <a:r>
              <a:rPr lang="en-US" sz="1600">
                <a:solidFill>
                  <a:srgbClr val="990000"/>
                </a:solidFill>
                <a:latin typeface="Book Antiqua" pitchFamily="18" charset="0"/>
              </a:rPr>
              <a:t>The blank and the cutting tool</a:t>
            </a:r>
            <a:r>
              <a:rPr lang="en-US" sz="1600">
                <a:latin typeface="Book Antiqua" pitchFamily="18" charset="0"/>
              </a:rPr>
              <a:t> are properly mounted (in </a:t>
            </a:r>
            <a:r>
              <a:rPr lang="en-US" sz="1600">
                <a:solidFill>
                  <a:srgbClr val="990000"/>
                </a:solidFill>
                <a:latin typeface="Book Antiqua" pitchFamily="18" charset="0"/>
              </a:rPr>
              <a:t>fixtures</a:t>
            </a:r>
            <a:r>
              <a:rPr lang="en-US" sz="1600">
                <a:latin typeface="Book Antiqua" pitchFamily="18" charset="0"/>
              </a:rPr>
              <a:t>) and moved in a powerful device called machine tool enabling gradual removal of layer of material from the work surface resulting in its desired dimensions and surface finish. Additionally some </a:t>
            </a:r>
            <a:r>
              <a:rPr lang="en-US" sz="1600">
                <a:solidFill>
                  <a:srgbClr val="990000"/>
                </a:solidFill>
                <a:latin typeface="Book Antiqua" pitchFamily="18" charset="0"/>
              </a:rPr>
              <a:t>environment</a:t>
            </a:r>
            <a:r>
              <a:rPr lang="en-US" sz="1600">
                <a:latin typeface="Book Antiqua" pitchFamily="18" charset="0"/>
              </a:rPr>
              <a:t> called cutting fluid is generally used to ease machining by cooling and lubrication.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1747"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buFont typeface="Wingdings" pitchFamily="2" charset="2"/>
              <a:buNone/>
            </a:pPr>
            <a:r>
              <a:rPr lang="en-US" sz="2000" smtClean="0">
                <a:solidFill>
                  <a:srgbClr val="990000"/>
                </a:solidFill>
                <a:latin typeface="Book Antiqua" pitchFamily="18" charset="0"/>
              </a:rPr>
              <a:t>Machine Tool - Definition </a:t>
            </a:r>
          </a:p>
          <a:p>
            <a:pPr algn="just" eaLnBrk="1" hangingPunct="1">
              <a:lnSpc>
                <a:spcPct val="150000"/>
              </a:lnSpc>
            </a:pPr>
            <a:r>
              <a:rPr lang="en-US" sz="2000" smtClean="0">
                <a:latin typeface="Book Antiqua" pitchFamily="18" charset="0"/>
              </a:rPr>
              <a:t>A </a:t>
            </a:r>
            <a:r>
              <a:rPr lang="en-US" sz="2000" smtClean="0">
                <a:solidFill>
                  <a:srgbClr val="990000"/>
                </a:solidFill>
                <a:latin typeface="Book Antiqua" pitchFamily="18" charset="0"/>
              </a:rPr>
              <a:t>machine tool</a:t>
            </a:r>
            <a:r>
              <a:rPr lang="en-US" sz="2000" smtClean="0">
                <a:latin typeface="Book Antiqua" pitchFamily="18" charset="0"/>
              </a:rPr>
              <a:t> is a non-portable power operated and reasonably valued device or system of devices in which energy is expended to produce jobs of desired size, shape and surface finish by removing excess material from the preformed blanks in the form of chips with the help of cutting tools moved past the work surface's. </a:t>
            </a:r>
          </a:p>
          <a:p>
            <a:pPr algn="just" eaLnBrk="1" hangingPunct="1">
              <a:lnSpc>
                <a:spcPct val="150000"/>
              </a:lnSpc>
              <a:spcBef>
                <a:spcPct val="10000"/>
              </a:spcBef>
              <a:buFont typeface="Wingdings" pitchFamily="2" charset="2"/>
              <a:buNone/>
            </a:pPr>
            <a:r>
              <a:rPr lang="en-US" sz="2000" smtClean="0">
                <a:solidFill>
                  <a:srgbClr val="990000"/>
                </a:solidFill>
                <a:latin typeface="Book Antiqua" pitchFamily="18" charset="0"/>
              </a:rPr>
              <a:t>Basic functions of Machine Tools </a:t>
            </a:r>
          </a:p>
          <a:p>
            <a:pPr algn="just" eaLnBrk="1" hangingPunct="1">
              <a:lnSpc>
                <a:spcPct val="150000"/>
              </a:lnSpc>
            </a:pPr>
            <a:r>
              <a:rPr lang="en-US" sz="2000" smtClean="0">
                <a:latin typeface="Book Antiqua" pitchFamily="18" charset="0"/>
              </a:rPr>
              <a:t>Machine Tools basically produce geometrical surfaces like flat, cylindrical or any contour on the preformed blanks by machining work with the help of cutting tools. </a:t>
            </a:r>
          </a:p>
          <a:p>
            <a:pPr algn="just" eaLnBrk="1" hangingPunct="1">
              <a:lnSpc>
                <a:spcPct val="140000"/>
              </a:lnSpc>
            </a:pPr>
            <a:endParaRPr lang="en-US" sz="2000" smtClean="0">
              <a:latin typeface="Book Antiq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2771"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buFont typeface="Wingdings" pitchFamily="2" charset="2"/>
              <a:buNone/>
            </a:pPr>
            <a:r>
              <a:rPr lang="en-US" sz="2000" smtClean="0">
                <a:solidFill>
                  <a:srgbClr val="990000"/>
                </a:solidFill>
                <a:latin typeface="Book Antiqua" pitchFamily="18" charset="0"/>
              </a:rPr>
              <a:t>The physical functions of a Machine Tool in machining are </a:t>
            </a:r>
          </a:p>
          <a:p>
            <a:pPr algn="just" eaLnBrk="1" hangingPunct="1">
              <a:lnSpc>
                <a:spcPct val="150000"/>
              </a:lnSpc>
            </a:pPr>
            <a:r>
              <a:rPr lang="en-US" sz="2000" smtClean="0">
                <a:latin typeface="Book Antiqua" pitchFamily="18" charset="0"/>
              </a:rPr>
              <a:t>Firmly holding the blank and the tool </a:t>
            </a:r>
          </a:p>
          <a:p>
            <a:pPr algn="just" eaLnBrk="1" hangingPunct="1">
              <a:lnSpc>
                <a:spcPct val="150000"/>
              </a:lnSpc>
            </a:pPr>
            <a:r>
              <a:rPr lang="en-US" sz="2000" smtClean="0">
                <a:latin typeface="Book Antiqua" pitchFamily="18" charset="0"/>
              </a:rPr>
              <a:t>Transmit motions to the tool and the blank </a:t>
            </a:r>
          </a:p>
          <a:p>
            <a:pPr algn="just" eaLnBrk="1" hangingPunct="1">
              <a:lnSpc>
                <a:spcPct val="150000"/>
              </a:lnSpc>
            </a:pPr>
            <a:r>
              <a:rPr lang="en-US" sz="2000" smtClean="0">
                <a:latin typeface="Book Antiqua" pitchFamily="18" charset="0"/>
              </a:rPr>
              <a:t>Provide power to the tool-work pair for the machining action. </a:t>
            </a:r>
          </a:p>
          <a:p>
            <a:pPr algn="just" eaLnBrk="1" hangingPunct="1">
              <a:lnSpc>
                <a:spcPct val="150000"/>
              </a:lnSpc>
            </a:pPr>
            <a:r>
              <a:rPr lang="en-US" sz="2000" smtClean="0">
                <a:latin typeface="Book Antiqua" pitchFamily="18" charset="0"/>
              </a:rPr>
              <a:t>Control of the machining parameters, (</a:t>
            </a:r>
            <a:r>
              <a:rPr lang="en-US" sz="2000" smtClean="0">
                <a:solidFill>
                  <a:srgbClr val="990000"/>
                </a:solidFill>
                <a:latin typeface="Book Antiqua" pitchFamily="18" charset="0"/>
              </a:rPr>
              <a:t>speed, feed and depth of cut</a:t>
            </a:r>
            <a:r>
              <a:rPr lang="en-US" sz="2000" smtClean="0">
                <a:latin typeface="Book Antiqua" pitchFamily="18" charset="0"/>
              </a:rPr>
              <a:t>).</a:t>
            </a:r>
          </a:p>
          <a:p>
            <a:pPr algn="just" eaLnBrk="1" hangingPunct="1">
              <a:lnSpc>
                <a:spcPct val="150000"/>
              </a:lnSpc>
            </a:pPr>
            <a:endParaRPr lang="en-US" sz="2000" smtClean="0">
              <a:latin typeface="Book Antiqu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3795"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000" smtClean="0">
                <a:solidFill>
                  <a:srgbClr val="990000"/>
                </a:solidFill>
                <a:latin typeface="Book Antiqua" pitchFamily="18" charset="0"/>
              </a:rPr>
              <a:t>Classification of cutting tools </a:t>
            </a:r>
          </a:p>
          <a:p>
            <a:pPr algn="just" eaLnBrk="1" hangingPunct="1">
              <a:lnSpc>
                <a:spcPct val="150000"/>
              </a:lnSpc>
              <a:buFont typeface="Wingdings" pitchFamily="2" charset="2"/>
              <a:buChar char="§"/>
            </a:pPr>
            <a:r>
              <a:rPr lang="en-US" sz="2000" smtClean="0">
                <a:solidFill>
                  <a:srgbClr val="990000"/>
                </a:solidFill>
                <a:latin typeface="Book Antiqua" pitchFamily="18" charset="0"/>
              </a:rPr>
              <a:t>Single-Point Cutting Edge Tools</a:t>
            </a:r>
          </a:p>
          <a:p>
            <a:pPr lvl="1" algn="just" eaLnBrk="1" hangingPunct="1">
              <a:lnSpc>
                <a:spcPct val="150000"/>
              </a:lnSpc>
              <a:buClr>
                <a:schemeClr val="accent1"/>
              </a:buClr>
              <a:buFont typeface="Wingdings" pitchFamily="2" charset="2"/>
              <a:buChar char="§"/>
            </a:pPr>
            <a:r>
              <a:rPr lang="en-US" sz="2000" smtClean="0">
                <a:latin typeface="Book Antiqua" pitchFamily="18" charset="0"/>
                <a:cs typeface="Times New Roman" pitchFamily="18" charset="0"/>
              </a:rPr>
              <a:t>One dominant cutting edge</a:t>
            </a:r>
          </a:p>
          <a:p>
            <a:pPr lvl="1" algn="just" eaLnBrk="1" hangingPunct="1">
              <a:lnSpc>
                <a:spcPct val="150000"/>
              </a:lnSpc>
              <a:buClr>
                <a:schemeClr val="accent1"/>
              </a:buClr>
              <a:buFont typeface="Wingdings" pitchFamily="2" charset="2"/>
              <a:buChar char="§"/>
            </a:pPr>
            <a:r>
              <a:rPr lang="en-US" sz="2000" smtClean="0">
                <a:latin typeface="Book Antiqua" pitchFamily="18" charset="0"/>
                <a:cs typeface="Times New Roman" pitchFamily="18" charset="0"/>
              </a:rPr>
              <a:t>Point is usually rounded to form a nose radius</a:t>
            </a:r>
            <a:endParaRPr lang="en-US" sz="2000" smtClean="0">
              <a:latin typeface="Book Antiqua" pitchFamily="18" charset="0"/>
            </a:endParaRPr>
          </a:p>
          <a:p>
            <a:pPr lvl="1" algn="just" eaLnBrk="1" hangingPunct="1">
              <a:lnSpc>
                <a:spcPct val="150000"/>
              </a:lnSpc>
              <a:buClr>
                <a:schemeClr val="accent1"/>
              </a:buClr>
              <a:buFont typeface="Wingdings" pitchFamily="2" charset="2"/>
              <a:buChar char="§"/>
            </a:pPr>
            <a:r>
              <a:rPr lang="en-US" sz="2000" smtClean="0">
                <a:latin typeface="Book Antiqua" pitchFamily="18" charset="0"/>
                <a:cs typeface="Times New Roman" pitchFamily="18" charset="0"/>
              </a:rPr>
              <a:t>Turning uses single point tools</a:t>
            </a:r>
          </a:p>
          <a:p>
            <a:pPr algn="just" eaLnBrk="1" hangingPunct="1">
              <a:lnSpc>
                <a:spcPct val="150000"/>
              </a:lnSpc>
              <a:buFont typeface="Wingdings" pitchFamily="2" charset="2"/>
              <a:buChar char="§"/>
            </a:pPr>
            <a:r>
              <a:rPr lang="en-US" sz="2000" smtClean="0">
                <a:solidFill>
                  <a:srgbClr val="990000"/>
                </a:solidFill>
                <a:latin typeface="Book Antiqua" pitchFamily="18" charset="0"/>
              </a:rPr>
              <a:t>Multiple Point Cutting Edge Tools</a:t>
            </a:r>
          </a:p>
          <a:p>
            <a:pPr lvl="1" algn="just" eaLnBrk="1" hangingPunct="1">
              <a:lnSpc>
                <a:spcPct val="150000"/>
              </a:lnSpc>
              <a:buClr>
                <a:schemeClr val="accent1"/>
              </a:buClr>
              <a:buFont typeface="Wingdings" pitchFamily="2" charset="2"/>
              <a:buChar char="§"/>
            </a:pPr>
            <a:r>
              <a:rPr lang="en-US" sz="2000" smtClean="0">
                <a:latin typeface="Book Antiqua" pitchFamily="18" charset="0"/>
                <a:cs typeface="Times New Roman" pitchFamily="18" charset="0"/>
              </a:rPr>
              <a:t>More than one cutting edge</a:t>
            </a:r>
            <a:endParaRPr lang="en-US" sz="2000" smtClean="0">
              <a:latin typeface="Book Antiqua" pitchFamily="18" charset="0"/>
              <a:cs typeface="Courier New" pitchFamily="49" charset="0"/>
            </a:endParaRPr>
          </a:p>
          <a:p>
            <a:pPr lvl="1" algn="just" eaLnBrk="1" hangingPunct="1">
              <a:lnSpc>
                <a:spcPct val="150000"/>
              </a:lnSpc>
              <a:buClr>
                <a:schemeClr val="accent1"/>
              </a:buClr>
              <a:buFont typeface="Wingdings" pitchFamily="2" charset="2"/>
              <a:buChar char="§"/>
            </a:pPr>
            <a:r>
              <a:rPr lang="en-US" sz="2000" smtClean="0">
                <a:latin typeface="Book Antiqua" pitchFamily="18" charset="0"/>
                <a:cs typeface="Times New Roman" pitchFamily="18" charset="0"/>
              </a:rPr>
              <a:t>Motion relative to work achieved by rotating </a:t>
            </a:r>
            <a:endParaRPr lang="en-US" sz="2000" smtClean="0">
              <a:latin typeface="Book Antiqua" pitchFamily="18" charset="0"/>
              <a:cs typeface="Courier New" pitchFamily="49" charset="0"/>
            </a:endParaRPr>
          </a:p>
          <a:p>
            <a:pPr lvl="1" algn="just" eaLnBrk="1" hangingPunct="1">
              <a:lnSpc>
                <a:spcPct val="150000"/>
              </a:lnSpc>
              <a:buClr>
                <a:schemeClr val="accent1"/>
              </a:buClr>
              <a:buFont typeface="Wingdings" pitchFamily="2" charset="2"/>
              <a:buChar char="§"/>
            </a:pPr>
            <a:r>
              <a:rPr lang="en-US" sz="2000" smtClean="0">
                <a:latin typeface="Book Antiqua" pitchFamily="18" charset="0"/>
                <a:cs typeface="Times New Roman" pitchFamily="18" charset="0"/>
              </a:rPr>
              <a:t>Drilling and milling use rotating multiple cutting edge tools</a:t>
            </a:r>
            <a:endParaRPr lang="en-US" sz="1800" smtClean="0">
              <a:solidFill>
                <a:srgbClr val="990000"/>
              </a:solidFill>
              <a:latin typeface="Book Antiqua" pitchFamily="18" charset="0"/>
            </a:endParaRPr>
          </a:p>
          <a:p>
            <a:pPr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4819"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Char char="§"/>
            </a:pPr>
            <a:r>
              <a:rPr lang="en-US" sz="2000" smtClean="0">
                <a:solidFill>
                  <a:srgbClr val="990000"/>
                </a:solidFill>
                <a:latin typeface="Book Antiqua" pitchFamily="18" charset="0"/>
              </a:rPr>
              <a:t>Cutting Tools</a:t>
            </a:r>
          </a:p>
          <a:p>
            <a:pPr algn="just" eaLnBrk="1" hangingPunct="1">
              <a:lnSpc>
                <a:spcPct val="150000"/>
              </a:lnSpc>
              <a:spcBef>
                <a:spcPct val="10000"/>
              </a:spcBef>
              <a:buFont typeface="Wingdings" pitchFamily="2" charset="2"/>
              <a:buChar char="§"/>
            </a:pPr>
            <a:endParaRPr lang="en-US" sz="2000" smtClean="0">
              <a:solidFill>
                <a:srgbClr val="990000"/>
              </a:solidFill>
              <a:latin typeface="Book Antiqua" pitchFamily="18" charset="0"/>
            </a:endParaRPr>
          </a:p>
          <a:p>
            <a:pPr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pic>
        <p:nvPicPr>
          <p:cNvPr id="34820" name="Picture 4" descr="w0331c"/>
          <p:cNvPicPr>
            <a:picLocks noChangeAspect="1" noChangeArrowheads="1"/>
          </p:cNvPicPr>
          <p:nvPr/>
        </p:nvPicPr>
        <p:blipFill>
          <a:blip r:embed="rId2" cstate="print"/>
          <a:srcRect/>
          <a:stretch>
            <a:fillRect/>
          </a:stretch>
        </p:blipFill>
        <p:spPr bwMode="auto">
          <a:xfrm>
            <a:off x="838200" y="1524000"/>
            <a:ext cx="7391400" cy="3429000"/>
          </a:xfrm>
          <a:prstGeom prst="rect">
            <a:avLst/>
          </a:prstGeom>
          <a:noFill/>
          <a:ln w="9525">
            <a:noFill/>
            <a:miter lim="800000"/>
            <a:headEnd/>
            <a:tailEnd/>
          </a:ln>
        </p:spPr>
      </p:pic>
      <p:sp>
        <p:nvSpPr>
          <p:cNvPr id="34821" name="Text Box 5"/>
          <p:cNvSpPr txBox="1">
            <a:spLocks noChangeArrowheads="1"/>
          </p:cNvSpPr>
          <p:nvPr/>
        </p:nvSpPr>
        <p:spPr bwMode="auto">
          <a:xfrm>
            <a:off x="762000" y="6149975"/>
            <a:ext cx="8001000" cy="581025"/>
          </a:xfrm>
          <a:prstGeom prst="rect">
            <a:avLst/>
          </a:prstGeom>
          <a:noFill/>
          <a:ln w="9525">
            <a:noFill/>
            <a:miter lim="800000"/>
            <a:headEnd/>
            <a:tailEnd/>
          </a:ln>
        </p:spPr>
        <p:txBody>
          <a:bodyPr>
            <a:spAutoFit/>
          </a:bodyPr>
          <a:lstStyle/>
          <a:p>
            <a:pPr algn="just">
              <a:spcBef>
                <a:spcPts val="600"/>
              </a:spcBef>
            </a:pPr>
            <a:r>
              <a:rPr lang="en-US" sz="1600">
                <a:solidFill>
                  <a:srgbClr val="990000"/>
                </a:solidFill>
                <a:latin typeface="Book Antiqua" pitchFamily="18" charset="0"/>
                <a:cs typeface="Times New Roman" pitchFamily="18" charset="0"/>
              </a:rPr>
              <a:t>Figure (a) A single‑point tool showing rake face, flank, and tool point; and (b) a helical milling cutter, representative of tools with multiple cutting edges.</a:t>
            </a:r>
            <a:endParaRPr lang="en-US" sz="1600">
              <a:solidFill>
                <a:srgbClr val="990000"/>
              </a:solidFill>
              <a:latin typeface="Book Antiqua" pitchFamily="18" charset="0"/>
            </a:endParaRPr>
          </a:p>
        </p:txBody>
      </p:sp>
      <p:sp>
        <p:nvSpPr>
          <p:cNvPr id="34822" name="Rectangle 6"/>
          <p:cNvSpPr>
            <a:spLocks noChangeArrowheads="1"/>
          </p:cNvSpPr>
          <p:nvPr/>
        </p:nvSpPr>
        <p:spPr bwMode="auto">
          <a:xfrm>
            <a:off x="955675" y="5181600"/>
            <a:ext cx="3306763" cy="396875"/>
          </a:xfrm>
          <a:prstGeom prst="rect">
            <a:avLst/>
          </a:prstGeom>
          <a:noFill/>
          <a:ln w="9525">
            <a:noFill/>
            <a:miter lim="800000"/>
            <a:headEnd/>
            <a:tailEnd/>
          </a:ln>
        </p:spPr>
        <p:txBody>
          <a:bodyPr wrap="none">
            <a:spAutoFit/>
          </a:bodyPr>
          <a:lstStyle/>
          <a:p>
            <a:r>
              <a:rPr lang="en-US">
                <a:solidFill>
                  <a:srgbClr val="990000"/>
                </a:solidFill>
                <a:latin typeface="Book Antiqua" pitchFamily="18" charset="0"/>
              </a:rPr>
              <a:t>a. Single-Point Cutting Tool</a:t>
            </a:r>
          </a:p>
        </p:txBody>
      </p:sp>
      <p:sp>
        <p:nvSpPr>
          <p:cNvPr id="34823" name="Rectangle 7"/>
          <p:cNvSpPr>
            <a:spLocks noChangeArrowheads="1"/>
          </p:cNvSpPr>
          <p:nvPr/>
        </p:nvSpPr>
        <p:spPr bwMode="auto">
          <a:xfrm>
            <a:off x="4827588" y="5143500"/>
            <a:ext cx="3251200" cy="396875"/>
          </a:xfrm>
          <a:prstGeom prst="rect">
            <a:avLst/>
          </a:prstGeom>
          <a:noFill/>
          <a:ln w="9525">
            <a:noFill/>
            <a:miter lim="800000"/>
            <a:headEnd/>
            <a:tailEnd/>
          </a:ln>
        </p:spPr>
        <p:txBody>
          <a:bodyPr wrap="none">
            <a:spAutoFit/>
          </a:bodyPr>
          <a:lstStyle/>
          <a:p>
            <a:r>
              <a:rPr lang="en-US">
                <a:solidFill>
                  <a:srgbClr val="990000"/>
                </a:solidFill>
                <a:latin typeface="Book Antiqua" pitchFamily="18" charset="0"/>
              </a:rPr>
              <a:t>b. Multi-Point Cutting Tool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5843"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000" smtClean="0">
                <a:solidFill>
                  <a:srgbClr val="990000"/>
                </a:solidFill>
                <a:latin typeface="Book Antiqua" pitchFamily="18" charset="0"/>
              </a:rPr>
              <a:t>Tool signature for single point cutting tool</a:t>
            </a:r>
            <a:endParaRPr lang="en-US" sz="1800" smtClean="0">
              <a:latin typeface="Book Antiqua" pitchFamily="18" charset="0"/>
            </a:endParaRPr>
          </a:p>
        </p:txBody>
      </p:sp>
      <p:pic>
        <p:nvPicPr>
          <p:cNvPr id="35844" name="Picture 4"/>
          <p:cNvPicPr>
            <a:picLocks noChangeAspect="1" noChangeArrowheads="1"/>
          </p:cNvPicPr>
          <p:nvPr/>
        </p:nvPicPr>
        <p:blipFill>
          <a:blip r:embed="rId2" cstate="print"/>
          <a:srcRect/>
          <a:stretch>
            <a:fillRect/>
          </a:stretch>
        </p:blipFill>
        <p:spPr bwMode="auto">
          <a:xfrm>
            <a:off x="609600" y="1524000"/>
            <a:ext cx="7924800" cy="4495800"/>
          </a:xfrm>
          <a:prstGeom prst="rect">
            <a:avLst/>
          </a:prstGeom>
          <a:noFill/>
          <a:ln w="9525">
            <a:noFill/>
            <a:miter lim="800000"/>
            <a:headEnd/>
            <a:tailEnd/>
          </a:ln>
        </p:spPr>
      </p:pic>
      <p:sp>
        <p:nvSpPr>
          <p:cNvPr id="35845" name="Rectangle 5"/>
          <p:cNvSpPr>
            <a:spLocks noChangeArrowheads="1"/>
          </p:cNvSpPr>
          <p:nvPr/>
        </p:nvSpPr>
        <p:spPr bwMode="auto">
          <a:xfrm>
            <a:off x="4165600" y="4313238"/>
            <a:ext cx="714375" cy="336550"/>
          </a:xfrm>
          <a:prstGeom prst="rect">
            <a:avLst/>
          </a:prstGeom>
          <a:noFill/>
          <a:ln w="9525">
            <a:noFill/>
            <a:miter lim="800000"/>
            <a:headEnd/>
            <a:tailEnd/>
          </a:ln>
        </p:spPr>
        <p:txBody>
          <a:bodyPr wrap="none">
            <a:spAutoFit/>
          </a:bodyPr>
          <a:lstStyle/>
          <a:p>
            <a:r>
              <a:rPr lang="en-US" sz="1600" b="1">
                <a:latin typeface="Book Antiqua" pitchFamily="18" charset="0"/>
              </a:rPr>
              <a:t>Flank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6867" name="Rectangle 3"/>
          <p:cNvSpPr>
            <a:spLocks noGrp="1" noChangeArrowheads="1"/>
          </p:cNvSpPr>
          <p:nvPr>
            <p:ph type="body" sz="half" idx="1"/>
          </p:nvPr>
        </p:nvSpPr>
        <p:spPr>
          <a:xfrm>
            <a:off x="457200" y="914400"/>
            <a:ext cx="8382000" cy="5257800"/>
          </a:xfrm>
        </p:spPr>
        <p:txBody>
          <a:bodyPr>
            <a:normAutofit lnSpcReduction="10000"/>
          </a:bodyPr>
          <a:lstStyle/>
          <a:p>
            <a:pPr algn="just" eaLnBrk="1" hangingPunct="1">
              <a:lnSpc>
                <a:spcPct val="109000"/>
              </a:lnSpc>
              <a:spcBef>
                <a:spcPct val="10000"/>
              </a:spcBef>
              <a:buFont typeface="Wingdings" pitchFamily="2" charset="2"/>
              <a:buNone/>
            </a:pPr>
            <a:r>
              <a:rPr lang="en-US" sz="1800" smtClean="0">
                <a:solidFill>
                  <a:srgbClr val="990000"/>
                </a:solidFill>
                <a:latin typeface="Book Antiqua" pitchFamily="18" charset="0"/>
              </a:rPr>
              <a:t>Tool signature for single point cutting tool</a:t>
            </a:r>
            <a:endParaRPr lang="en-US" sz="1800" smtClean="0">
              <a:latin typeface="Book Antiqua" pitchFamily="18" charset="0"/>
            </a:endParaRPr>
          </a:p>
          <a:p>
            <a:pPr algn="just" eaLnBrk="1" hangingPunct="1">
              <a:lnSpc>
                <a:spcPct val="109000"/>
              </a:lnSpc>
              <a:spcBef>
                <a:spcPct val="10000"/>
              </a:spcBef>
              <a:buFont typeface="Wingdings" pitchFamily="2" charset="2"/>
              <a:buChar char="§"/>
            </a:pPr>
            <a:r>
              <a:rPr lang="en-US" sz="1800" smtClean="0">
                <a:solidFill>
                  <a:srgbClr val="990000"/>
                </a:solidFill>
                <a:latin typeface="Book Antiqua" pitchFamily="18" charset="0"/>
              </a:rPr>
              <a:t>Shank</a:t>
            </a:r>
          </a:p>
          <a:p>
            <a:pPr lvl="1" algn="just" eaLnBrk="1" hangingPunct="1">
              <a:lnSpc>
                <a:spcPct val="109000"/>
              </a:lnSpc>
              <a:spcBef>
                <a:spcPct val="10000"/>
              </a:spcBef>
              <a:buFont typeface="Wingdings" pitchFamily="2" charset="2"/>
              <a:buChar char="§"/>
            </a:pPr>
            <a:r>
              <a:rPr lang="en-US" sz="1800" smtClean="0">
                <a:latin typeface="Book Antiqua" pitchFamily="18" charset="0"/>
              </a:rPr>
              <a:t>It is the main body of the tool</a:t>
            </a:r>
          </a:p>
          <a:p>
            <a:pPr algn="just" eaLnBrk="1" hangingPunct="1">
              <a:lnSpc>
                <a:spcPct val="109000"/>
              </a:lnSpc>
              <a:spcBef>
                <a:spcPct val="10000"/>
              </a:spcBef>
              <a:buFont typeface="Wingdings" pitchFamily="2" charset="2"/>
              <a:buChar char="§"/>
            </a:pPr>
            <a:r>
              <a:rPr lang="en-US" sz="1800" smtClean="0">
                <a:solidFill>
                  <a:srgbClr val="990000"/>
                </a:solidFill>
                <a:latin typeface="Book Antiqua" pitchFamily="18" charset="0"/>
              </a:rPr>
              <a:t>Flank</a:t>
            </a:r>
          </a:p>
          <a:p>
            <a:pPr lvl="1" algn="just" eaLnBrk="1" hangingPunct="1">
              <a:lnSpc>
                <a:spcPct val="109000"/>
              </a:lnSpc>
              <a:spcBef>
                <a:spcPct val="10000"/>
              </a:spcBef>
              <a:buFont typeface="Wingdings" pitchFamily="2" charset="2"/>
              <a:buChar char="§"/>
            </a:pPr>
            <a:r>
              <a:rPr lang="en-US" sz="1800" smtClean="0">
                <a:latin typeface="Book Antiqua" pitchFamily="18" charset="0"/>
              </a:rPr>
              <a:t>The surface of the tool adjacent to the cutting edge</a:t>
            </a:r>
          </a:p>
          <a:p>
            <a:pPr algn="just" eaLnBrk="1" hangingPunct="1">
              <a:lnSpc>
                <a:spcPct val="109000"/>
              </a:lnSpc>
              <a:spcBef>
                <a:spcPct val="10000"/>
              </a:spcBef>
              <a:buFont typeface="Wingdings" pitchFamily="2" charset="2"/>
              <a:buChar char="§"/>
            </a:pPr>
            <a:r>
              <a:rPr lang="en-US" sz="1800" smtClean="0">
                <a:solidFill>
                  <a:srgbClr val="990000"/>
                </a:solidFill>
                <a:latin typeface="Book Antiqua" pitchFamily="18" charset="0"/>
              </a:rPr>
              <a:t>Face</a:t>
            </a:r>
          </a:p>
          <a:p>
            <a:pPr lvl="1" algn="just" eaLnBrk="1" hangingPunct="1">
              <a:lnSpc>
                <a:spcPct val="109000"/>
              </a:lnSpc>
              <a:spcBef>
                <a:spcPct val="10000"/>
              </a:spcBef>
              <a:buFont typeface="Wingdings" pitchFamily="2" charset="2"/>
              <a:buChar char="§"/>
            </a:pPr>
            <a:r>
              <a:rPr lang="en-US" sz="1800" smtClean="0">
                <a:latin typeface="Book Antiqua" pitchFamily="18" charset="0"/>
              </a:rPr>
              <a:t>The surface on which the chip slides</a:t>
            </a:r>
          </a:p>
          <a:p>
            <a:pPr algn="just" eaLnBrk="1" hangingPunct="1">
              <a:lnSpc>
                <a:spcPct val="109000"/>
              </a:lnSpc>
              <a:spcBef>
                <a:spcPct val="10000"/>
              </a:spcBef>
              <a:buFont typeface="Wingdings" pitchFamily="2" charset="2"/>
              <a:buChar char="§"/>
            </a:pPr>
            <a:r>
              <a:rPr lang="en-US" sz="1800" smtClean="0">
                <a:solidFill>
                  <a:srgbClr val="990000"/>
                </a:solidFill>
                <a:latin typeface="Book Antiqua" pitchFamily="18" charset="0"/>
              </a:rPr>
              <a:t>Nose</a:t>
            </a:r>
          </a:p>
          <a:p>
            <a:pPr lvl="1" algn="just" eaLnBrk="1" hangingPunct="1">
              <a:lnSpc>
                <a:spcPct val="109000"/>
              </a:lnSpc>
              <a:spcBef>
                <a:spcPct val="10000"/>
              </a:spcBef>
              <a:buFont typeface="Wingdings" pitchFamily="2" charset="2"/>
              <a:buChar char="§"/>
            </a:pPr>
            <a:r>
              <a:rPr lang="en-US" sz="1800" smtClean="0">
                <a:latin typeface="Book Antiqua" pitchFamily="18" charset="0"/>
              </a:rPr>
              <a:t>It is the point where the side cutting edge and end cutting edge intersect</a:t>
            </a:r>
          </a:p>
          <a:p>
            <a:pPr algn="just" eaLnBrk="1" hangingPunct="1">
              <a:lnSpc>
                <a:spcPct val="109000"/>
              </a:lnSpc>
              <a:buFont typeface="Wingdings" pitchFamily="2" charset="2"/>
              <a:buChar char="§"/>
            </a:pPr>
            <a:r>
              <a:rPr lang="en-US" sz="1800" smtClean="0">
                <a:solidFill>
                  <a:srgbClr val="990000"/>
                </a:solidFill>
                <a:latin typeface="Book Antiqua" pitchFamily="18" charset="0"/>
              </a:rPr>
              <a:t>Nose Radius</a:t>
            </a:r>
          </a:p>
          <a:p>
            <a:pPr lvl="1" algn="just" eaLnBrk="1" hangingPunct="1">
              <a:lnSpc>
                <a:spcPct val="109000"/>
              </a:lnSpc>
              <a:buFont typeface="Wingdings" pitchFamily="2" charset="2"/>
              <a:buChar char="§"/>
            </a:pPr>
            <a:r>
              <a:rPr lang="en-US" sz="1800" smtClean="0">
                <a:latin typeface="Book Antiqua" pitchFamily="18" charset="0"/>
              </a:rPr>
              <a:t>Strengthens finishing point of tool </a:t>
            </a:r>
          </a:p>
          <a:p>
            <a:pPr algn="just" eaLnBrk="1" hangingPunct="1">
              <a:lnSpc>
                <a:spcPct val="109000"/>
              </a:lnSpc>
              <a:spcBef>
                <a:spcPct val="10000"/>
              </a:spcBef>
              <a:buFont typeface="Wingdings" pitchFamily="2" charset="2"/>
              <a:buChar char="§"/>
            </a:pPr>
            <a:r>
              <a:rPr lang="en-US" sz="1800" smtClean="0">
                <a:solidFill>
                  <a:srgbClr val="990000"/>
                </a:solidFill>
                <a:latin typeface="Book Antiqua" pitchFamily="18" charset="0"/>
              </a:rPr>
              <a:t>Cutting Edge</a:t>
            </a:r>
          </a:p>
          <a:p>
            <a:pPr lvl="1" algn="just" eaLnBrk="1" hangingPunct="1">
              <a:lnSpc>
                <a:spcPct val="109000"/>
              </a:lnSpc>
              <a:spcBef>
                <a:spcPct val="10000"/>
              </a:spcBef>
              <a:buFont typeface="Wingdings" pitchFamily="2" charset="2"/>
              <a:buChar char="§"/>
            </a:pPr>
            <a:r>
              <a:rPr lang="en-US" sz="1800" smtClean="0">
                <a:latin typeface="Book Antiqua" pitchFamily="18" charset="0"/>
              </a:rPr>
              <a:t>It is the edge on the face of the tool which removes the material from the work piece</a:t>
            </a:r>
          </a:p>
          <a:p>
            <a:pPr algn="just" eaLnBrk="1" hangingPunct="1">
              <a:lnSpc>
                <a:spcPct val="109000"/>
              </a:lnSpc>
              <a:spcBef>
                <a:spcPct val="10000"/>
              </a:spcBef>
              <a:buFont typeface="Wingdings" pitchFamily="2" charset="2"/>
              <a:buChar char="§"/>
            </a:pPr>
            <a:r>
              <a:rPr lang="en-US" sz="1800" smtClean="0">
                <a:solidFill>
                  <a:srgbClr val="990000"/>
                </a:solidFill>
                <a:latin typeface="Book Antiqua" pitchFamily="18" charset="0"/>
              </a:rPr>
              <a:t>Side cutting edge angle</a:t>
            </a:r>
          </a:p>
          <a:p>
            <a:pPr lvl="1" algn="just" eaLnBrk="1" hangingPunct="1">
              <a:lnSpc>
                <a:spcPct val="109000"/>
              </a:lnSpc>
              <a:spcBef>
                <a:spcPct val="10000"/>
              </a:spcBef>
              <a:buFont typeface="Wingdings" pitchFamily="2" charset="2"/>
              <a:buChar char="§"/>
            </a:pPr>
            <a:r>
              <a:rPr lang="en-US" sz="1800" smtClean="0">
                <a:latin typeface="Book Antiqua" pitchFamily="18" charset="0"/>
              </a:rPr>
              <a:t>Angle between side cutting edge and the side of the tool shank</a:t>
            </a:r>
            <a:endParaRPr lang="en-US" sz="1600" smtClean="0">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7891" name="Rectangle 3"/>
          <p:cNvSpPr>
            <a:spLocks noGrp="1" noChangeArrowheads="1"/>
          </p:cNvSpPr>
          <p:nvPr>
            <p:ph type="body" sz="half" idx="1"/>
          </p:nvPr>
        </p:nvSpPr>
        <p:spPr>
          <a:xfrm>
            <a:off x="431800" y="914400"/>
            <a:ext cx="8382000" cy="5257800"/>
          </a:xfrm>
        </p:spPr>
        <p:txBody>
          <a:bodyPr>
            <a:normAutofit lnSpcReduction="10000"/>
          </a:bodyPr>
          <a:lstStyle/>
          <a:p>
            <a:pPr algn="just" eaLnBrk="1" hangingPunct="1">
              <a:lnSpc>
                <a:spcPct val="106000"/>
              </a:lnSpc>
              <a:spcBef>
                <a:spcPct val="10000"/>
              </a:spcBef>
              <a:buFont typeface="Wingdings" pitchFamily="2" charset="2"/>
              <a:buNone/>
            </a:pPr>
            <a:r>
              <a:rPr lang="en-US" sz="1800" smtClean="0">
                <a:solidFill>
                  <a:srgbClr val="990000"/>
                </a:solidFill>
                <a:latin typeface="Book Antiqua" pitchFamily="18" charset="0"/>
              </a:rPr>
              <a:t>Tool signature for single point cutting tool</a:t>
            </a:r>
            <a:endParaRPr lang="en-US" sz="1800" smtClean="0">
              <a:latin typeface="Book Antiqua" pitchFamily="18" charset="0"/>
            </a:endParaRPr>
          </a:p>
          <a:p>
            <a:pPr algn="just" eaLnBrk="1" hangingPunct="1">
              <a:lnSpc>
                <a:spcPct val="106000"/>
              </a:lnSpc>
              <a:spcBef>
                <a:spcPct val="10000"/>
              </a:spcBef>
              <a:buFont typeface="Wingdings" pitchFamily="2" charset="2"/>
              <a:buChar char="§"/>
            </a:pPr>
            <a:r>
              <a:rPr lang="en-US" sz="1800" smtClean="0">
                <a:solidFill>
                  <a:srgbClr val="990000"/>
                </a:solidFill>
                <a:latin typeface="Book Antiqua" pitchFamily="18" charset="0"/>
              </a:rPr>
              <a:t>End cutting edge angle</a:t>
            </a:r>
          </a:p>
          <a:p>
            <a:pPr lvl="1" algn="just" eaLnBrk="1" hangingPunct="1">
              <a:lnSpc>
                <a:spcPct val="106000"/>
              </a:lnSpc>
              <a:spcBef>
                <a:spcPct val="10000"/>
              </a:spcBef>
              <a:buFont typeface="Wingdings" pitchFamily="2" charset="2"/>
              <a:buChar char="§"/>
            </a:pPr>
            <a:r>
              <a:rPr lang="en-US" sz="1800" smtClean="0">
                <a:latin typeface="Book Antiqua" pitchFamily="18" charset="0"/>
              </a:rPr>
              <a:t>Angle between end cutting edge and the line normal to the tool shank</a:t>
            </a:r>
          </a:p>
          <a:p>
            <a:pPr algn="just" eaLnBrk="1" hangingPunct="1">
              <a:lnSpc>
                <a:spcPct val="106000"/>
              </a:lnSpc>
              <a:spcBef>
                <a:spcPct val="10000"/>
              </a:spcBef>
              <a:buFont typeface="Wingdings" pitchFamily="2" charset="2"/>
              <a:buChar char="§"/>
            </a:pPr>
            <a:r>
              <a:rPr lang="en-US" sz="1800" smtClean="0">
                <a:solidFill>
                  <a:srgbClr val="990000"/>
                </a:solidFill>
                <a:latin typeface="Book Antiqua" pitchFamily="18" charset="0"/>
              </a:rPr>
              <a:t>Side Relief angle</a:t>
            </a:r>
          </a:p>
          <a:p>
            <a:pPr lvl="1" algn="just" eaLnBrk="1" hangingPunct="1">
              <a:lnSpc>
                <a:spcPct val="106000"/>
              </a:lnSpc>
              <a:spcBef>
                <a:spcPct val="10000"/>
              </a:spcBef>
              <a:buFont typeface="Wingdings" pitchFamily="2" charset="2"/>
              <a:buChar char="§"/>
            </a:pPr>
            <a:r>
              <a:rPr lang="en-US" sz="1800" smtClean="0">
                <a:latin typeface="Book Antiqua" pitchFamily="18" charset="0"/>
              </a:rPr>
              <a:t>Angle between the portion of the side flank immediately below the side cutting edge and a line perpendicular to the base of the tool, measured at right angle to the side flank</a:t>
            </a:r>
          </a:p>
          <a:p>
            <a:pPr algn="just" eaLnBrk="1" hangingPunct="1">
              <a:lnSpc>
                <a:spcPct val="106000"/>
              </a:lnSpc>
              <a:spcBef>
                <a:spcPct val="10000"/>
              </a:spcBef>
              <a:buFont typeface="Wingdings" pitchFamily="2" charset="2"/>
              <a:buChar char="§"/>
            </a:pPr>
            <a:r>
              <a:rPr lang="en-US" sz="1800" smtClean="0">
                <a:solidFill>
                  <a:srgbClr val="990000"/>
                </a:solidFill>
                <a:latin typeface="Book Antiqua" pitchFamily="18" charset="0"/>
              </a:rPr>
              <a:t>End Relief angle</a:t>
            </a:r>
          </a:p>
          <a:p>
            <a:pPr lvl="1" algn="just" eaLnBrk="1" hangingPunct="1">
              <a:lnSpc>
                <a:spcPct val="106000"/>
              </a:lnSpc>
              <a:spcBef>
                <a:spcPct val="10000"/>
              </a:spcBef>
              <a:buFont typeface="Wingdings" pitchFamily="2" charset="2"/>
              <a:buChar char="§"/>
            </a:pPr>
            <a:r>
              <a:rPr lang="en-US" sz="1800" smtClean="0">
                <a:latin typeface="Book Antiqua" pitchFamily="18" charset="0"/>
              </a:rPr>
              <a:t>Angle between the portion of the end flank immediately below the end cutting edge and a line perpendicular to the base of the tool, measured at right angle to the end flank</a:t>
            </a:r>
            <a:r>
              <a:rPr lang="en-US" sz="1800" smtClean="0">
                <a:solidFill>
                  <a:srgbClr val="990000"/>
                </a:solidFill>
                <a:latin typeface="Book Antiqua" pitchFamily="18" charset="0"/>
              </a:rPr>
              <a:t> </a:t>
            </a:r>
          </a:p>
          <a:p>
            <a:pPr algn="just" eaLnBrk="1" hangingPunct="1">
              <a:lnSpc>
                <a:spcPct val="106000"/>
              </a:lnSpc>
              <a:spcBef>
                <a:spcPct val="10000"/>
              </a:spcBef>
              <a:buFont typeface="Wingdings" pitchFamily="2" charset="2"/>
              <a:buChar char="§"/>
            </a:pPr>
            <a:r>
              <a:rPr lang="en-US" sz="1800" smtClean="0">
                <a:solidFill>
                  <a:srgbClr val="990000"/>
                </a:solidFill>
                <a:latin typeface="Book Antiqua" pitchFamily="18" charset="0"/>
              </a:rPr>
              <a:t>Side Rake angle</a:t>
            </a:r>
          </a:p>
          <a:p>
            <a:pPr lvl="1" algn="just" eaLnBrk="1" hangingPunct="1">
              <a:lnSpc>
                <a:spcPct val="106000"/>
              </a:lnSpc>
              <a:spcBef>
                <a:spcPct val="10000"/>
              </a:spcBef>
              <a:buFont typeface="Wingdings" pitchFamily="2" charset="2"/>
              <a:buChar char="§"/>
            </a:pPr>
            <a:r>
              <a:rPr lang="en-US" sz="1800" smtClean="0">
                <a:latin typeface="Book Antiqua" pitchFamily="18" charset="0"/>
              </a:rPr>
              <a:t>Angle between the tool face and a line parallel to the base of the tool and measured in a plane perpendicular to the base and the side cutting edge</a:t>
            </a:r>
          </a:p>
          <a:p>
            <a:pPr algn="just" eaLnBrk="1" hangingPunct="1">
              <a:lnSpc>
                <a:spcPct val="106000"/>
              </a:lnSpc>
              <a:spcBef>
                <a:spcPct val="10000"/>
              </a:spcBef>
              <a:buFont typeface="Wingdings" pitchFamily="2" charset="2"/>
              <a:buChar char="§"/>
            </a:pPr>
            <a:r>
              <a:rPr lang="en-US" sz="1800" smtClean="0">
                <a:solidFill>
                  <a:srgbClr val="990000"/>
                </a:solidFill>
                <a:latin typeface="Book Antiqua" pitchFamily="18" charset="0"/>
              </a:rPr>
              <a:t>Back Rake angle</a:t>
            </a:r>
          </a:p>
          <a:p>
            <a:pPr lvl="1" algn="just" eaLnBrk="1" hangingPunct="1">
              <a:lnSpc>
                <a:spcPct val="106000"/>
              </a:lnSpc>
              <a:spcBef>
                <a:spcPct val="10000"/>
              </a:spcBef>
              <a:buFont typeface="Wingdings" pitchFamily="2" charset="2"/>
              <a:buChar char="§"/>
            </a:pPr>
            <a:r>
              <a:rPr lang="en-US" sz="1800" smtClean="0">
                <a:latin typeface="Book Antiqua" pitchFamily="18" charset="0"/>
              </a:rPr>
              <a:t>Angle between the tool face and a line parallel to the base of the tool and measured in a plane perpendicular to the side cutting edge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39939"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000" smtClean="0">
                <a:solidFill>
                  <a:srgbClr val="990000"/>
                </a:solidFill>
                <a:latin typeface="Book Antiqua" pitchFamily="18" charset="0"/>
              </a:rPr>
              <a:t>Single Point Cutting Tool Terminology – 3D</a:t>
            </a:r>
          </a:p>
          <a:p>
            <a:pPr algn="just" eaLnBrk="1" hangingPunct="1">
              <a:lnSpc>
                <a:spcPct val="150000"/>
              </a:lnSpc>
              <a:spcBef>
                <a:spcPct val="10000"/>
              </a:spcBef>
              <a:buFont typeface="Wingdings" pitchFamily="2" charset="2"/>
              <a:buNone/>
            </a:pPr>
            <a:endParaRPr lang="en-US" sz="2000" smtClean="0">
              <a:solidFill>
                <a:srgbClr val="990000"/>
              </a:solidFill>
              <a:latin typeface="Book Antiqua" pitchFamily="18" charset="0"/>
            </a:endParaRPr>
          </a:p>
          <a:p>
            <a:pPr algn="just" eaLnBrk="1" hangingPunct="1">
              <a:lnSpc>
                <a:spcPct val="150000"/>
              </a:lnSpc>
              <a:spcBef>
                <a:spcPct val="10000"/>
              </a:spcBef>
              <a:buFont typeface="Wingdings" pitchFamily="2" charset="2"/>
              <a:buNone/>
            </a:pPr>
            <a:endParaRPr lang="en-US" sz="2400" smtClean="0">
              <a:solidFill>
                <a:srgbClr val="990000"/>
              </a:solidFill>
              <a:latin typeface="Book Antiqua" pitchFamily="18" charset="0"/>
            </a:endParaRPr>
          </a:p>
        </p:txBody>
      </p:sp>
      <p:pic>
        <p:nvPicPr>
          <p:cNvPr id="39940" name="Picture 5" descr="schema aschierii"/>
          <p:cNvPicPr>
            <a:picLocks noChangeAspect="1" noChangeArrowheads="1"/>
          </p:cNvPicPr>
          <p:nvPr/>
        </p:nvPicPr>
        <p:blipFill>
          <a:blip r:embed="rId2" cstate="print"/>
          <a:srcRect/>
          <a:stretch>
            <a:fillRect/>
          </a:stretch>
        </p:blipFill>
        <p:spPr bwMode="auto">
          <a:xfrm>
            <a:off x="609600" y="1447800"/>
            <a:ext cx="7848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lstStyle/>
          <a:p>
            <a:r>
              <a:rPr lang="en-US" dirty="0" smtClean="0"/>
              <a:t>Orthogonal and oblique cutting– Classification of cutting tools: single, multipoint – Tool signature for single point cutting tool – Mechanics of orthogonal cutting – Shear angle and its significance – Chip formation– Cutting tool materials– Tool wear and tool life – Machinability – Cutting Fluids– Simple problems.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40963" name="Rectangle 3"/>
          <p:cNvSpPr>
            <a:spLocks noGrp="1" noChangeArrowheads="1"/>
          </p:cNvSpPr>
          <p:nvPr>
            <p:ph type="body" sz="half" idx="1"/>
          </p:nvPr>
        </p:nvSpPr>
        <p:spPr>
          <a:xfrm>
            <a:off x="431800" y="914400"/>
            <a:ext cx="8382000" cy="5257800"/>
          </a:xfrm>
        </p:spPr>
        <p:txBody>
          <a:bodyPr/>
          <a:lstStyle/>
          <a:p>
            <a:pPr algn="just" eaLnBrk="1" hangingPunct="1">
              <a:lnSpc>
                <a:spcPct val="135000"/>
              </a:lnSpc>
              <a:buFont typeface="Wingdings" pitchFamily="2" charset="2"/>
              <a:buNone/>
            </a:pPr>
            <a:r>
              <a:rPr lang="en-US" sz="1800" smtClean="0">
                <a:solidFill>
                  <a:srgbClr val="990000"/>
                </a:solidFill>
                <a:latin typeface="Book Antiqua" pitchFamily="18" charset="0"/>
              </a:rPr>
              <a:t>Cutting Tool Materials</a:t>
            </a:r>
          </a:p>
          <a:p>
            <a:pPr lvl="1" algn="just" eaLnBrk="1" hangingPunct="1">
              <a:lnSpc>
                <a:spcPct val="135000"/>
              </a:lnSpc>
            </a:pPr>
            <a:r>
              <a:rPr lang="en-US" sz="1800" smtClean="0">
                <a:latin typeface="Book Antiqua" pitchFamily="18" charset="0"/>
              </a:rPr>
              <a:t>Carbon steels, High-speed steels</a:t>
            </a:r>
          </a:p>
          <a:p>
            <a:pPr lvl="1" algn="just" eaLnBrk="1" hangingPunct="1">
              <a:lnSpc>
                <a:spcPct val="135000"/>
              </a:lnSpc>
            </a:pPr>
            <a:r>
              <a:rPr lang="en-US" sz="1800" smtClean="0">
                <a:latin typeface="Book Antiqua" pitchFamily="18" charset="0"/>
              </a:rPr>
              <a:t>Cast carbides, Cemented carbides, Coated carbides</a:t>
            </a:r>
          </a:p>
          <a:p>
            <a:pPr lvl="1" algn="just" eaLnBrk="1" hangingPunct="1">
              <a:lnSpc>
                <a:spcPct val="135000"/>
              </a:lnSpc>
            </a:pPr>
            <a:r>
              <a:rPr lang="en-US" sz="1800" smtClean="0">
                <a:latin typeface="Book Antiqua" pitchFamily="18" charset="0"/>
              </a:rPr>
              <a:t>Cermets, Ceramic Tools</a:t>
            </a:r>
          </a:p>
          <a:p>
            <a:pPr lvl="1" algn="just" eaLnBrk="1" hangingPunct="1">
              <a:lnSpc>
                <a:spcPct val="135000"/>
              </a:lnSpc>
            </a:pPr>
            <a:r>
              <a:rPr lang="en-US" sz="1800" smtClean="0">
                <a:latin typeface="Book Antiqua" pitchFamily="18" charset="0"/>
              </a:rPr>
              <a:t>Polycrystalline Cubic Boron Nitride (PCBN)</a:t>
            </a:r>
          </a:p>
          <a:p>
            <a:pPr lvl="1" algn="just" eaLnBrk="1" hangingPunct="1">
              <a:lnSpc>
                <a:spcPct val="135000"/>
              </a:lnSpc>
            </a:pPr>
            <a:r>
              <a:rPr lang="en-US" sz="1800" smtClean="0">
                <a:latin typeface="Book Antiqua" pitchFamily="18" charset="0"/>
              </a:rPr>
              <a:t>Polycrystalline Diamond (PCD)</a:t>
            </a:r>
            <a:endParaRPr lang="en-US" sz="1800" smtClean="0">
              <a:solidFill>
                <a:srgbClr val="990000"/>
              </a:solidFill>
              <a:latin typeface="Book Antiqua" pitchFamily="18" charset="0"/>
            </a:endParaRPr>
          </a:p>
          <a:p>
            <a:pPr algn="just" eaLnBrk="1" hangingPunct="1">
              <a:lnSpc>
                <a:spcPct val="135000"/>
              </a:lnSpc>
              <a:buFont typeface="Wingdings" pitchFamily="2" charset="2"/>
              <a:buNone/>
            </a:pPr>
            <a:r>
              <a:rPr lang="en-US" sz="1800" smtClean="0">
                <a:solidFill>
                  <a:srgbClr val="990000"/>
                </a:solidFill>
                <a:latin typeface="Book Antiqua" pitchFamily="18" charset="0"/>
              </a:rPr>
              <a:t>Properties of Cutting Tool Materials </a:t>
            </a:r>
          </a:p>
          <a:p>
            <a:pPr lvl="1" algn="just" eaLnBrk="1" hangingPunct="1">
              <a:lnSpc>
                <a:spcPct val="135000"/>
              </a:lnSpc>
            </a:pPr>
            <a:r>
              <a:rPr lang="en-US" sz="1800" smtClean="0">
                <a:latin typeface="Book Antiqua" pitchFamily="18" charset="0"/>
              </a:rPr>
              <a:t>Harder than work piece. </a:t>
            </a:r>
          </a:p>
          <a:p>
            <a:pPr lvl="1" algn="just" eaLnBrk="1" hangingPunct="1">
              <a:lnSpc>
                <a:spcPct val="135000"/>
              </a:lnSpc>
            </a:pPr>
            <a:r>
              <a:rPr lang="en-US" sz="1800" smtClean="0">
                <a:latin typeface="Book Antiqua" pitchFamily="18" charset="0"/>
              </a:rPr>
              <a:t>High toughness</a:t>
            </a:r>
          </a:p>
          <a:p>
            <a:pPr lvl="1" algn="just" eaLnBrk="1" hangingPunct="1">
              <a:lnSpc>
                <a:spcPct val="135000"/>
              </a:lnSpc>
            </a:pPr>
            <a:r>
              <a:rPr lang="en-US" sz="1800" smtClean="0">
                <a:latin typeface="Book Antiqua" pitchFamily="18" charset="0"/>
              </a:rPr>
              <a:t>High thermal shock resistance</a:t>
            </a:r>
          </a:p>
          <a:p>
            <a:pPr lvl="1" algn="just" eaLnBrk="1" hangingPunct="1">
              <a:lnSpc>
                <a:spcPct val="135000"/>
              </a:lnSpc>
            </a:pPr>
            <a:r>
              <a:rPr lang="en-US" sz="1800" smtClean="0">
                <a:latin typeface="Book Antiqua" pitchFamily="18" charset="0"/>
              </a:rPr>
              <a:t>Low adhesion to work piece material</a:t>
            </a:r>
          </a:p>
          <a:p>
            <a:pPr lvl="1" algn="just" eaLnBrk="1" hangingPunct="1">
              <a:lnSpc>
                <a:spcPct val="135000"/>
              </a:lnSpc>
            </a:pPr>
            <a:r>
              <a:rPr lang="en-US" sz="1800" smtClean="0">
                <a:latin typeface="Book Antiqua" pitchFamily="18" charset="0"/>
              </a:rPr>
              <a:t>Low diffusivity to work piece material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41987" name="Rectangle 3"/>
          <p:cNvSpPr>
            <a:spLocks noGrp="1" noChangeArrowheads="1"/>
          </p:cNvSpPr>
          <p:nvPr>
            <p:ph type="body" sz="half" idx="1"/>
          </p:nvPr>
        </p:nvSpPr>
        <p:spPr>
          <a:xfrm>
            <a:off x="431800" y="914400"/>
            <a:ext cx="8382000" cy="5257800"/>
          </a:xfrm>
        </p:spPr>
        <p:txBody>
          <a:bodyPr/>
          <a:lstStyle/>
          <a:p>
            <a:pPr algn="just" eaLnBrk="1" hangingPunct="1">
              <a:lnSpc>
                <a:spcPct val="130000"/>
              </a:lnSpc>
              <a:buFont typeface="Wingdings" pitchFamily="2" charset="2"/>
              <a:buNone/>
            </a:pPr>
            <a:r>
              <a:rPr lang="en-US" sz="2000" smtClean="0">
                <a:solidFill>
                  <a:srgbClr val="990000"/>
                </a:solidFill>
                <a:latin typeface="Book Antiqua" pitchFamily="18" charset="0"/>
              </a:rPr>
              <a:t>Theory of Metal Cutting</a:t>
            </a:r>
          </a:p>
          <a:p>
            <a:pPr algn="just" eaLnBrk="1" hangingPunct="1">
              <a:lnSpc>
                <a:spcPct val="130000"/>
              </a:lnSpc>
              <a:spcBef>
                <a:spcPct val="10000"/>
              </a:spcBef>
              <a:buFont typeface="Wingdings" pitchFamily="2" charset="2"/>
              <a:buChar char="§"/>
            </a:pPr>
            <a:r>
              <a:rPr lang="en-US" sz="2000" smtClean="0">
                <a:solidFill>
                  <a:srgbClr val="990000"/>
                </a:solidFill>
                <a:latin typeface="Book Antiqua" pitchFamily="18" charset="0"/>
              </a:rPr>
              <a:t>Metal cutting or machining</a:t>
            </a:r>
            <a:r>
              <a:rPr lang="en-US" sz="2000" smtClean="0">
                <a:latin typeface="Book Antiqua" pitchFamily="18" charset="0"/>
              </a:rPr>
              <a:t> is the process of producing a work piece by removing unwanted material from a block of metal, in the form of chips.</a:t>
            </a:r>
          </a:p>
          <a:p>
            <a:pPr algn="just" eaLnBrk="1" hangingPunct="1">
              <a:lnSpc>
                <a:spcPct val="130000"/>
              </a:lnSpc>
              <a:spcBef>
                <a:spcPct val="10000"/>
              </a:spcBef>
              <a:buFont typeface="Wingdings" pitchFamily="2" charset="2"/>
              <a:buChar char="§"/>
            </a:pPr>
            <a:r>
              <a:rPr lang="en-US" sz="2000" smtClean="0">
                <a:latin typeface="Book Antiqua" pitchFamily="18" charset="0"/>
              </a:rPr>
              <a:t>This process is most important since almost all the products get their final shape and size by metal removal, either directly or indirectly.</a:t>
            </a:r>
          </a:p>
        </p:txBody>
      </p:sp>
      <p:pic>
        <p:nvPicPr>
          <p:cNvPr id="41988" name="Picture 5" descr="w0329c"/>
          <p:cNvPicPr>
            <a:picLocks noChangeAspect="1" noChangeArrowheads="1"/>
          </p:cNvPicPr>
          <p:nvPr/>
        </p:nvPicPr>
        <p:blipFill>
          <a:blip r:embed="rId2" cstate="print"/>
          <a:srcRect/>
          <a:stretch>
            <a:fillRect/>
          </a:stretch>
        </p:blipFill>
        <p:spPr bwMode="auto">
          <a:xfrm>
            <a:off x="1066800" y="3733800"/>
            <a:ext cx="7162800" cy="2379663"/>
          </a:xfrm>
          <a:prstGeom prst="rect">
            <a:avLst/>
          </a:prstGeom>
          <a:noFill/>
          <a:ln w="9525">
            <a:noFill/>
            <a:miter lim="800000"/>
            <a:headEnd/>
            <a:tailEnd/>
          </a:ln>
        </p:spPr>
      </p:pic>
      <p:sp>
        <p:nvSpPr>
          <p:cNvPr id="41989" name="Rectangle 6"/>
          <p:cNvSpPr>
            <a:spLocks noChangeArrowheads="1"/>
          </p:cNvSpPr>
          <p:nvPr/>
        </p:nvSpPr>
        <p:spPr bwMode="auto">
          <a:xfrm>
            <a:off x="685800" y="6219825"/>
            <a:ext cx="8001000" cy="581025"/>
          </a:xfrm>
          <a:prstGeom prst="rect">
            <a:avLst/>
          </a:prstGeom>
          <a:noFill/>
          <a:ln w="9525">
            <a:noFill/>
            <a:miter lim="800000"/>
            <a:headEnd/>
            <a:tailEnd/>
          </a:ln>
        </p:spPr>
        <p:txBody>
          <a:bodyPr>
            <a:spAutoFit/>
          </a:bodyPr>
          <a:lstStyle/>
          <a:p>
            <a:r>
              <a:rPr lang="en-US" sz="1600">
                <a:solidFill>
                  <a:srgbClr val="990000"/>
                </a:solidFill>
                <a:latin typeface="Book Antiqua" pitchFamily="18" charset="0"/>
              </a:rPr>
              <a:t>Figure (a) A cross‑sectional view of the machining process,</a:t>
            </a:r>
          </a:p>
          <a:p>
            <a:r>
              <a:rPr lang="en-US" sz="1600">
                <a:solidFill>
                  <a:srgbClr val="990000"/>
                </a:solidFill>
                <a:latin typeface="Book Antiqua" pitchFamily="18" charset="0"/>
              </a:rPr>
              <a:t> (b) tool with negative rake angle; compare with positive rake angle in (a).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43011" name="Rectangle 3"/>
          <p:cNvSpPr>
            <a:spLocks noGrp="1" noChangeArrowheads="1"/>
          </p:cNvSpPr>
          <p:nvPr>
            <p:ph type="body" sz="half" idx="1"/>
          </p:nvPr>
        </p:nvSpPr>
        <p:spPr>
          <a:xfrm>
            <a:off x="431800" y="914400"/>
            <a:ext cx="8382000" cy="5257800"/>
          </a:xfrm>
        </p:spPr>
        <p:txBody>
          <a:bodyPr/>
          <a:lstStyle/>
          <a:p>
            <a:pPr algn="just" eaLnBrk="1" hangingPunct="1">
              <a:lnSpc>
                <a:spcPct val="120000"/>
              </a:lnSpc>
              <a:spcBef>
                <a:spcPct val="10000"/>
              </a:spcBef>
              <a:buFont typeface="Wingdings" pitchFamily="2" charset="2"/>
              <a:buNone/>
            </a:pPr>
            <a:r>
              <a:rPr lang="en-US" sz="1800" smtClean="0">
                <a:solidFill>
                  <a:srgbClr val="990000"/>
                </a:solidFill>
                <a:latin typeface="Book Antiqua" pitchFamily="18" charset="0"/>
              </a:rPr>
              <a:t>Orthogonal and oblique cutting</a:t>
            </a:r>
            <a:r>
              <a:rPr lang="en-US" sz="1800" smtClean="0">
                <a:latin typeface="Book Antiqua" pitchFamily="18" charset="0"/>
              </a:rPr>
              <a:t> </a:t>
            </a:r>
          </a:p>
          <a:p>
            <a:pPr algn="just" eaLnBrk="1" hangingPunct="1">
              <a:lnSpc>
                <a:spcPct val="120000"/>
              </a:lnSpc>
            </a:pPr>
            <a:r>
              <a:rPr lang="en-US" sz="1800" smtClean="0">
                <a:solidFill>
                  <a:srgbClr val="990000"/>
                </a:solidFill>
                <a:latin typeface="Book Antiqua" pitchFamily="18" charset="0"/>
              </a:rPr>
              <a:t>Orthogonal cutting</a:t>
            </a:r>
          </a:p>
          <a:p>
            <a:pPr lvl="1" algn="just" eaLnBrk="1" hangingPunct="1">
              <a:lnSpc>
                <a:spcPct val="120000"/>
              </a:lnSpc>
            </a:pPr>
            <a:r>
              <a:rPr lang="en-US" sz="1800" smtClean="0">
                <a:latin typeface="Book Antiqua" pitchFamily="18" charset="0"/>
              </a:rPr>
              <a:t>The cutting edge of the tool is straight and perpendicular to the direction of motion.</a:t>
            </a:r>
          </a:p>
          <a:p>
            <a:pPr algn="just" eaLnBrk="1" hangingPunct="1">
              <a:lnSpc>
                <a:spcPct val="120000"/>
              </a:lnSpc>
            </a:pPr>
            <a:r>
              <a:rPr lang="en-US" sz="1800" smtClean="0">
                <a:solidFill>
                  <a:srgbClr val="990000"/>
                </a:solidFill>
                <a:latin typeface="Book Antiqua" pitchFamily="18" charset="0"/>
              </a:rPr>
              <a:t>Oblique cutting</a:t>
            </a:r>
          </a:p>
          <a:p>
            <a:pPr lvl="1" algn="just" eaLnBrk="1" hangingPunct="1">
              <a:lnSpc>
                <a:spcPct val="120000"/>
              </a:lnSpc>
            </a:pPr>
            <a:r>
              <a:rPr lang="en-US" sz="1800" smtClean="0">
                <a:latin typeface="Book Antiqua" pitchFamily="18" charset="0"/>
              </a:rPr>
              <a:t>The cutting edge of the tool is set at an angle to the direction of motion.</a:t>
            </a:r>
            <a:endParaRPr lang="en-US" sz="2000" smtClean="0">
              <a:latin typeface="Book Antiqua" pitchFamily="18" charset="0"/>
            </a:endParaRPr>
          </a:p>
        </p:txBody>
      </p:sp>
      <p:pic>
        <p:nvPicPr>
          <p:cNvPr id="43012" name="Picture 4" descr="ortho"/>
          <p:cNvPicPr>
            <a:picLocks noGrp="1" noChangeAspect="1" noChangeArrowheads="1"/>
          </p:cNvPicPr>
          <p:nvPr>
            <p:ph sz="half" idx="2"/>
          </p:nvPr>
        </p:nvPicPr>
        <p:blipFill>
          <a:blip r:embed="rId2" cstate="print"/>
          <a:srcRect/>
          <a:stretch>
            <a:fillRect/>
          </a:stretch>
        </p:blipFill>
        <p:spPr>
          <a:xfrm>
            <a:off x="457200" y="3276600"/>
            <a:ext cx="4114800" cy="2819400"/>
          </a:xfrm>
          <a:noFill/>
        </p:spPr>
      </p:pic>
      <p:pic>
        <p:nvPicPr>
          <p:cNvPr id="43013" name="Picture 7"/>
          <p:cNvPicPr>
            <a:picLocks noChangeAspect="1" noChangeArrowheads="1"/>
          </p:cNvPicPr>
          <p:nvPr/>
        </p:nvPicPr>
        <p:blipFill>
          <a:blip r:embed="rId3" cstate="print"/>
          <a:srcRect/>
          <a:stretch>
            <a:fillRect/>
          </a:stretch>
        </p:blipFill>
        <p:spPr bwMode="auto">
          <a:xfrm>
            <a:off x="4724400" y="3276600"/>
            <a:ext cx="4183063"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77813"/>
            <a:ext cx="8229600" cy="636587"/>
          </a:xfrm>
        </p:spPr>
        <p:txBody>
          <a:bodyPr/>
          <a:lstStyle/>
          <a:p>
            <a:pPr eaLnBrk="1" hangingPunct="1"/>
            <a:r>
              <a:rPr lang="en-US" sz="3200" smtClean="0">
                <a:latin typeface="Times New Roman" pitchFamily="18" charset="0"/>
              </a:rPr>
              <a:t>The Mechanism of Cutting</a:t>
            </a:r>
          </a:p>
        </p:txBody>
      </p:sp>
      <p:sp>
        <p:nvSpPr>
          <p:cNvPr id="44034" name="Rectangle 3"/>
          <p:cNvSpPr>
            <a:spLocks noGrp="1" noChangeArrowheads="1"/>
          </p:cNvSpPr>
          <p:nvPr>
            <p:ph idx="1"/>
          </p:nvPr>
        </p:nvSpPr>
        <p:spPr>
          <a:xfrm>
            <a:off x="457200" y="914400"/>
            <a:ext cx="8229600" cy="5257800"/>
          </a:xfrm>
        </p:spPr>
        <p:txBody>
          <a:bodyPr/>
          <a:lstStyle/>
          <a:p>
            <a:pPr algn="just" eaLnBrk="1" hangingPunct="1">
              <a:lnSpc>
                <a:spcPct val="125000"/>
              </a:lnSpc>
            </a:pPr>
            <a:r>
              <a:rPr lang="en-US" sz="2000" smtClean="0">
                <a:latin typeface="Times New Roman" pitchFamily="18" charset="0"/>
                <a:cs typeface="Times New Roman" pitchFamily="18" charset="0"/>
              </a:rPr>
              <a:t>Cutting action involves </a:t>
            </a:r>
            <a:r>
              <a:rPr lang="en-US" sz="2000" u="sng" smtClean="0">
                <a:solidFill>
                  <a:srgbClr val="990000"/>
                </a:solidFill>
                <a:latin typeface="Times New Roman" pitchFamily="18" charset="0"/>
                <a:cs typeface="Times New Roman" pitchFamily="18" charset="0"/>
              </a:rPr>
              <a:t>shear deformation</a:t>
            </a:r>
            <a:r>
              <a:rPr lang="en-US" sz="2000" smtClean="0">
                <a:latin typeface="Times New Roman" pitchFamily="18" charset="0"/>
                <a:cs typeface="Times New Roman" pitchFamily="18" charset="0"/>
              </a:rPr>
              <a:t> of work material to form a chip.   As chip is removed, new surface is exposed</a:t>
            </a:r>
            <a:r>
              <a:rPr lang="en-US" sz="2000" smtClean="0">
                <a:latin typeface="Times New Roman" pitchFamily="18" charset="0"/>
              </a:rPr>
              <a:t> </a:t>
            </a:r>
          </a:p>
          <a:p>
            <a:pPr algn="just" eaLnBrk="1" hangingPunct="1">
              <a:lnSpc>
                <a:spcPct val="125000"/>
              </a:lnSpc>
            </a:pPr>
            <a:r>
              <a:rPr lang="en-US" sz="2000" smtClean="0">
                <a:solidFill>
                  <a:srgbClr val="A50021"/>
                </a:solidFill>
                <a:latin typeface="Times New Roman" pitchFamily="18" charset="0"/>
              </a:rPr>
              <a:t>Orthogonal Cutting</a:t>
            </a:r>
            <a:r>
              <a:rPr lang="en-US" sz="2000" smtClean="0">
                <a:latin typeface="Times New Roman" pitchFamily="18" charset="0"/>
              </a:rPr>
              <a:t> - assumes that the cutting edge of the tool is set in a position that is perpendicular to the direction of relative work or tool motion. This allows us to deal with forces that act only in one plane.</a:t>
            </a:r>
          </a:p>
        </p:txBody>
      </p:sp>
      <p:pic>
        <p:nvPicPr>
          <p:cNvPr id="44036" name="Picture 4" descr="w0329c"/>
          <p:cNvPicPr>
            <a:picLocks noChangeAspect="1" noChangeArrowheads="1"/>
          </p:cNvPicPr>
          <p:nvPr/>
        </p:nvPicPr>
        <p:blipFill>
          <a:blip r:embed="rId2" cstate="print"/>
          <a:srcRect b="7692"/>
          <a:stretch>
            <a:fillRect/>
          </a:stretch>
        </p:blipFill>
        <p:spPr bwMode="auto">
          <a:xfrm>
            <a:off x="533400" y="3048000"/>
            <a:ext cx="8077200" cy="3057525"/>
          </a:xfrm>
          <a:prstGeom prst="rect">
            <a:avLst/>
          </a:prstGeom>
          <a:noFill/>
          <a:ln w="9525">
            <a:noFill/>
            <a:miter lim="800000"/>
            <a:headEnd/>
            <a:tailEnd/>
          </a:ln>
        </p:spPr>
      </p:pic>
      <p:sp>
        <p:nvSpPr>
          <p:cNvPr id="44037" name="Text Box 5"/>
          <p:cNvSpPr txBox="1">
            <a:spLocks noChangeArrowheads="1"/>
          </p:cNvSpPr>
          <p:nvPr/>
        </p:nvSpPr>
        <p:spPr bwMode="auto">
          <a:xfrm>
            <a:off x="457200" y="6172200"/>
            <a:ext cx="8229600" cy="533400"/>
          </a:xfrm>
          <a:prstGeom prst="rect">
            <a:avLst/>
          </a:prstGeom>
          <a:noFill/>
          <a:ln w="9525">
            <a:noFill/>
            <a:miter lim="800000"/>
            <a:headEnd/>
            <a:tailEnd/>
          </a:ln>
        </p:spPr>
        <p:txBody>
          <a:bodyPr>
            <a:spAutoFit/>
          </a:bodyPr>
          <a:lstStyle/>
          <a:p>
            <a:pPr>
              <a:lnSpc>
                <a:spcPct val="90000"/>
              </a:lnSpc>
              <a:spcBef>
                <a:spcPts val="600"/>
              </a:spcBef>
            </a:pPr>
            <a:r>
              <a:rPr lang="en-US" sz="1600">
                <a:solidFill>
                  <a:srgbClr val="990000"/>
                </a:solidFill>
                <a:latin typeface="Arial" charset="0"/>
                <a:cs typeface="Times New Roman" pitchFamily="18" charset="0"/>
              </a:rPr>
              <a:t>(a) A cross‑sectional view of the machining process, (b) tool with negative rake angle; compare with positive rake angle in (a).</a:t>
            </a:r>
            <a:endParaRPr lang="en-US" sz="160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smtClean="0">
                <a:latin typeface="Times New Roman" pitchFamily="18" charset="0"/>
              </a:rPr>
              <a:t>Mechanics of Orthogonal Cutting</a:t>
            </a:r>
          </a:p>
        </p:txBody>
      </p:sp>
      <p:sp>
        <p:nvSpPr>
          <p:cNvPr id="45059" name="Rectangle 3"/>
          <p:cNvSpPr>
            <a:spLocks noGrp="1" noChangeArrowheads="1"/>
          </p:cNvSpPr>
          <p:nvPr>
            <p:ph type="body" sz="half" idx="1"/>
          </p:nvPr>
        </p:nvSpPr>
        <p:spPr>
          <a:xfrm>
            <a:off x="431800" y="914400"/>
            <a:ext cx="8382000" cy="5257800"/>
          </a:xfrm>
        </p:spPr>
        <p:txBody>
          <a:bodyPr/>
          <a:lstStyle/>
          <a:p>
            <a:pPr algn="just" eaLnBrk="1" hangingPunct="1">
              <a:lnSpc>
                <a:spcPct val="170000"/>
              </a:lnSpc>
              <a:spcBef>
                <a:spcPct val="10000"/>
              </a:spcBef>
              <a:buFont typeface="Wingdings" pitchFamily="2" charset="2"/>
              <a:buNone/>
            </a:pPr>
            <a:r>
              <a:rPr lang="en-US" sz="2400" smtClean="0">
                <a:solidFill>
                  <a:srgbClr val="990000"/>
                </a:solidFill>
                <a:latin typeface="Times New Roman" pitchFamily="18" charset="0"/>
              </a:rPr>
              <a:t>Orthogonal Cutting </a:t>
            </a:r>
          </a:p>
          <a:p>
            <a:pPr algn="just" eaLnBrk="1" hangingPunct="1">
              <a:lnSpc>
                <a:spcPct val="170000"/>
              </a:lnSpc>
              <a:spcBef>
                <a:spcPct val="10000"/>
              </a:spcBef>
              <a:buFont typeface="Wingdings" pitchFamily="2" charset="2"/>
              <a:buChar char="§"/>
            </a:pPr>
            <a:r>
              <a:rPr lang="en-US" sz="2000" smtClean="0">
                <a:latin typeface="Times New Roman" pitchFamily="18" charset="0"/>
              </a:rPr>
              <a:t>Ideal Orthogonal Cutting  is when the cutting edge of the tool is straight and perpendicular to the direction of motion.</a:t>
            </a:r>
          </a:p>
          <a:p>
            <a:pPr algn="just" eaLnBrk="1" hangingPunct="1">
              <a:lnSpc>
                <a:spcPct val="170000"/>
              </a:lnSpc>
              <a:spcBef>
                <a:spcPct val="10000"/>
              </a:spcBef>
              <a:buFont typeface="Wingdings" pitchFamily="2" charset="2"/>
              <a:buChar char="§"/>
            </a:pPr>
            <a:r>
              <a:rPr lang="en-US" sz="2000" smtClean="0">
                <a:latin typeface="Times New Roman" pitchFamily="18" charset="0"/>
              </a:rPr>
              <a:t>During machining, the material is removed in form of chips, which are generated by shear deformation along a plane called the </a:t>
            </a:r>
            <a:r>
              <a:rPr lang="en-US" sz="2000" smtClean="0">
                <a:solidFill>
                  <a:srgbClr val="990000"/>
                </a:solidFill>
                <a:latin typeface="Times New Roman" pitchFamily="18" charset="0"/>
              </a:rPr>
              <a:t>shear plane</a:t>
            </a:r>
            <a:r>
              <a:rPr lang="en-US" sz="2000" smtClean="0">
                <a:latin typeface="Times New Roman" pitchFamily="18" charset="0"/>
              </a:rPr>
              <a:t>.</a:t>
            </a:r>
          </a:p>
          <a:p>
            <a:pPr algn="just" eaLnBrk="1" hangingPunct="1">
              <a:lnSpc>
                <a:spcPct val="170000"/>
              </a:lnSpc>
            </a:pPr>
            <a:r>
              <a:rPr lang="en-US" sz="2000" smtClean="0">
                <a:latin typeface="Times New Roman" pitchFamily="18" charset="0"/>
              </a:rPr>
              <a:t>The surface the chip flows across is called the face or </a:t>
            </a:r>
            <a:r>
              <a:rPr lang="en-US" sz="2000" smtClean="0">
                <a:solidFill>
                  <a:srgbClr val="A50021"/>
                </a:solidFill>
                <a:latin typeface="Times New Roman" pitchFamily="18" charset="0"/>
              </a:rPr>
              <a:t>rake face</a:t>
            </a:r>
            <a:r>
              <a:rPr lang="en-US" sz="2000" smtClean="0">
                <a:latin typeface="Times New Roman" pitchFamily="18" charset="0"/>
              </a:rPr>
              <a:t>.</a:t>
            </a:r>
          </a:p>
          <a:p>
            <a:pPr algn="just" eaLnBrk="1" hangingPunct="1">
              <a:lnSpc>
                <a:spcPct val="170000"/>
              </a:lnSpc>
            </a:pPr>
            <a:r>
              <a:rPr lang="en-US" sz="2000" smtClean="0">
                <a:latin typeface="Times New Roman" pitchFamily="18" charset="0"/>
              </a:rPr>
              <a:t>The surface that forms the other boundary of the wedge is called the </a:t>
            </a:r>
            <a:r>
              <a:rPr lang="en-US" sz="2000" smtClean="0">
                <a:solidFill>
                  <a:srgbClr val="A50021"/>
                </a:solidFill>
                <a:latin typeface="Times New Roman" pitchFamily="18" charset="0"/>
              </a:rPr>
              <a:t>flank</a:t>
            </a:r>
            <a:r>
              <a:rPr lang="en-US" sz="2000" smtClean="0">
                <a:latin typeface="Times New Roman" pitchFamily="18" charset="0"/>
              </a:rPr>
              <a:t>.</a:t>
            </a:r>
          </a:p>
          <a:p>
            <a:pPr algn="just" eaLnBrk="1" hangingPunct="1">
              <a:lnSpc>
                <a:spcPct val="170000"/>
              </a:lnSpc>
            </a:pPr>
            <a:r>
              <a:rPr lang="en-US" sz="2000" smtClean="0">
                <a:latin typeface="Times New Roman" pitchFamily="18" charset="0"/>
              </a:rPr>
              <a:t>The </a:t>
            </a:r>
            <a:r>
              <a:rPr lang="en-US" sz="2000" smtClean="0">
                <a:solidFill>
                  <a:srgbClr val="A50021"/>
                </a:solidFill>
                <a:latin typeface="Times New Roman" pitchFamily="18" charset="0"/>
              </a:rPr>
              <a:t>rake angle</a:t>
            </a:r>
            <a:r>
              <a:rPr lang="en-US" sz="2000" smtClean="0">
                <a:latin typeface="Times New Roman" pitchFamily="18" charset="0"/>
              </a:rPr>
              <a:t> is the angle between the tool face and a line perpendicular to the cutting point of the work piece surface.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ChangeArrowheads="1"/>
          </p:cNvSpPr>
          <p:nvPr/>
        </p:nvSpPr>
        <p:spPr bwMode="auto">
          <a:xfrm>
            <a:off x="457200" y="914400"/>
            <a:ext cx="8229600" cy="5064125"/>
          </a:xfrm>
          <a:prstGeom prst="rect">
            <a:avLst/>
          </a:prstGeom>
          <a:noFill/>
          <a:ln w="9525">
            <a:noFill/>
            <a:miter lim="800000"/>
            <a:headEnd/>
            <a:tailEnd/>
          </a:ln>
        </p:spPr>
        <p:txBody>
          <a:bodyPr/>
          <a:lstStyle/>
          <a:p>
            <a:pPr marL="342900" indent="-342900" algn="l">
              <a:spcBef>
                <a:spcPct val="20000"/>
              </a:spcBef>
              <a:buClr>
                <a:schemeClr val="accent1"/>
              </a:buClr>
              <a:buSzPct val="65000"/>
              <a:buFont typeface="Wingdings" pitchFamily="2" charset="2"/>
              <a:buChar char="n"/>
            </a:pPr>
            <a:r>
              <a:rPr lang="en-US">
                <a:latin typeface="Times New Roman" pitchFamily="18" charset="0"/>
              </a:rPr>
              <a:t>The </a:t>
            </a:r>
            <a:r>
              <a:rPr lang="en-US">
                <a:solidFill>
                  <a:srgbClr val="A50021"/>
                </a:solidFill>
                <a:latin typeface="Times New Roman" pitchFamily="18" charset="0"/>
              </a:rPr>
              <a:t>relief or clearance angle</a:t>
            </a:r>
            <a:r>
              <a:rPr lang="en-US">
                <a:latin typeface="Times New Roman" pitchFamily="18" charset="0"/>
              </a:rPr>
              <a:t> is the angle between the tool flank and the newly formed surface of the work piece angle. </a:t>
            </a:r>
          </a:p>
          <a:p>
            <a:pPr marL="342900" indent="-342900" algn="l">
              <a:spcBef>
                <a:spcPct val="20000"/>
              </a:spcBef>
              <a:buClr>
                <a:schemeClr val="accent1"/>
              </a:buClr>
              <a:buSzPct val="65000"/>
              <a:buFont typeface="Wingdings" pitchFamily="2" charset="2"/>
              <a:buChar char="n"/>
            </a:pPr>
            <a:endParaRPr lang="en-US">
              <a:latin typeface="Times New Roman" pitchFamily="18" charset="0"/>
            </a:endParaRPr>
          </a:p>
        </p:txBody>
      </p:sp>
      <p:sp>
        <p:nvSpPr>
          <p:cNvPr id="46083" name="Rectangle 5"/>
          <p:cNvSpPr>
            <a:spLocks noGrp="1" noChangeArrowheads="1"/>
          </p:cNvSpPr>
          <p:nvPr>
            <p:ph type="title"/>
          </p:nvPr>
        </p:nvSpPr>
        <p:spPr>
          <a:xfrm>
            <a:off x="457200" y="277813"/>
            <a:ext cx="8229600" cy="636587"/>
          </a:xfrm>
        </p:spPr>
        <p:txBody>
          <a:bodyPr>
            <a:normAutofit fontScale="90000"/>
          </a:bodyPr>
          <a:lstStyle/>
          <a:p>
            <a:pPr eaLnBrk="1" hangingPunct="1"/>
            <a:r>
              <a:rPr lang="en-US" smtClean="0">
                <a:latin typeface="Times New Roman" pitchFamily="18" charset="0"/>
              </a:rPr>
              <a:t>Mechanics of Orthogonal Cutting</a:t>
            </a:r>
          </a:p>
        </p:txBody>
      </p:sp>
      <p:pic>
        <p:nvPicPr>
          <p:cNvPr id="46084" name="Picture 9"/>
          <p:cNvPicPr>
            <a:picLocks noChangeAspect="1" noChangeArrowheads="1"/>
          </p:cNvPicPr>
          <p:nvPr/>
        </p:nvPicPr>
        <p:blipFill>
          <a:blip r:embed="rId2" cstate="print"/>
          <a:srcRect/>
          <a:stretch>
            <a:fillRect/>
          </a:stretch>
        </p:blipFill>
        <p:spPr bwMode="auto">
          <a:xfrm>
            <a:off x="609600" y="1828800"/>
            <a:ext cx="8077200" cy="434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64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smtClean="0">
                <a:latin typeface="Times New Roman" pitchFamily="18" charset="0"/>
              </a:rPr>
              <a:t>Mechanics of Orthogonal Cutting</a:t>
            </a:r>
          </a:p>
        </p:txBody>
      </p:sp>
      <p:sp>
        <p:nvSpPr>
          <p:cNvPr id="47106" name="Rectangle 11"/>
          <p:cNvSpPr>
            <a:spLocks noGrp="1" noChangeArrowheads="1"/>
          </p:cNvSpPr>
          <p:nvPr>
            <p:ph idx="1"/>
          </p:nvPr>
        </p:nvSpPr>
        <p:spPr>
          <a:xfrm>
            <a:off x="457200" y="914400"/>
            <a:ext cx="8229600" cy="5216525"/>
          </a:xfrm>
        </p:spPr>
        <p:txBody>
          <a:bodyPr/>
          <a:lstStyle/>
          <a:p>
            <a:pPr eaLnBrk="1" hangingPunct="1">
              <a:buFont typeface="Wingdings" pitchFamily="2" charset="2"/>
              <a:buNone/>
            </a:pPr>
            <a:r>
              <a:rPr lang="en-US" sz="2000" smtClean="0">
                <a:solidFill>
                  <a:srgbClr val="990000"/>
                </a:solidFill>
                <a:latin typeface="Times New Roman" pitchFamily="18" charset="0"/>
              </a:rPr>
              <a:t>Orthogonal cutting model:</a:t>
            </a:r>
          </a:p>
          <a:p>
            <a:pPr eaLnBrk="1" hangingPunct="1"/>
            <a:r>
              <a:rPr lang="en-US" sz="2000" smtClean="0">
                <a:latin typeface="Times New Roman" pitchFamily="18" charset="0"/>
              </a:rPr>
              <a:t>t</a:t>
            </a:r>
            <a:r>
              <a:rPr lang="en-US" sz="2000" baseline="-25000" smtClean="0">
                <a:latin typeface="Times New Roman" pitchFamily="18" charset="0"/>
              </a:rPr>
              <a:t>1</a:t>
            </a:r>
            <a:r>
              <a:rPr lang="en-US" sz="2000" smtClean="0">
                <a:latin typeface="Times New Roman" pitchFamily="18" charset="0"/>
              </a:rPr>
              <a:t> = un deformed chip thickness</a:t>
            </a:r>
          </a:p>
          <a:p>
            <a:pPr eaLnBrk="1" hangingPunct="1"/>
            <a:r>
              <a:rPr lang="en-US" sz="2000" smtClean="0">
                <a:latin typeface="Times New Roman" pitchFamily="18" charset="0"/>
              </a:rPr>
              <a:t>t</a:t>
            </a:r>
            <a:r>
              <a:rPr lang="en-US" sz="2000" baseline="-25000" smtClean="0">
                <a:latin typeface="Times New Roman" pitchFamily="18" charset="0"/>
              </a:rPr>
              <a:t>2</a:t>
            </a:r>
            <a:r>
              <a:rPr lang="en-US" sz="2000" smtClean="0">
                <a:latin typeface="Times New Roman" pitchFamily="18" charset="0"/>
              </a:rPr>
              <a:t> = deformed chip thickness (usually t</a:t>
            </a:r>
            <a:r>
              <a:rPr lang="en-US" sz="2000" baseline="-25000" smtClean="0">
                <a:latin typeface="Times New Roman" pitchFamily="18" charset="0"/>
              </a:rPr>
              <a:t>2</a:t>
            </a:r>
            <a:r>
              <a:rPr lang="en-US" sz="2000" smtClean="0">
                <a:latin typeface="Times New Roman" pitchFamily="18" charset="0"/>
              </a:rPr>
              <a:t> &gt; t</a:t>
            </a:r>
            <a:r>
              <a:rPr lang="en-US" sz="2000" baseline="-25000" smtClean="0">
                <a:latin typeface="Times New Roman" pitchFamily="18" charset="0"/>
              </a:rPr>
              <a:t>1</a:t>
            </a:r>
            <a:r>
              <a:rPr lang="en-US" sz="2000" smtClean="0">
                <a:latin typeface="Times New Roman" pitchFamily="18" charset="0"/>
              </a:rPr>
              <a:t>)</a:t>
            </a:r>
          </a:p>
          <a:p>
            <a:pPr eaLnBrk="1" hangingPunct="1"/>
            <a:r>
              <a:rPr lang="el-GR" sz="2000" smtClean="0">
                <a:latin typeface="Times New Roman" pitchFamily="18" charset="0"/>
              </a:rPr>
              <a:t>α</a:t>
            </a:r>
            <a:r>
              <a:rPr lang="en-US" sz="2000" smtClean="0">
                <a:latin typeface="Times New Roman" pitchFamily="18" charset="0"/>
              </a:rPr>
              <a:t> = rake angle</a:t>
            </a:r>
          </a:p>
          <a:p>
            <a:pPr eaLnBrk="1" hangingPunct="1"/>
            <a:r>
              <a:rPr lang="en-US" sz="2000" smtClean="0">
                <a:latin typeface="Times New Roman" pitchFamily="18" charset="0"/>
              </a:rPr>
              <a:t>If we are using a lathe, t</a:t>
            </a:r>
            <a:r>
              <a:rPr lang="en-US" sz="2000" baseline="-25000" smtClean="0">
                <a:latin typeface="Times New Roman" pitchFamily="18" charset="0"/>
              </a:rPr>
              <a:t>1</a:t>
            </a:r>
            <a:r>
              <a:rPr lang="en-US" sz="2000" smtClean="0">
                <a:latin typeface="Times New Roman" pitchFamily="18" charset="0"/>
              </a:rPr>
              <a:t> is the feed per revolution.</a:t>
            </a:r>
          </a:p>
          <a:p>
            <a:pPr eaLnBrk="1" hangingPunct="1"/>
            <a:endParaRPr lang="en-US" sz="2000" smtClean="0">
              <a:latin typeface="Times New Roman" pitchFamily="18" charset="0"/>
            </a:endParaRPr>
          </a:p>
        </p:txBody>
      </p:sp>
      <p:pic>
        <p:nvPicPr>
          <p:cNvPr id="47108" name="Picture 12"/>
          <p:cNvPicPr>
            <a:picLocks noChangeAspect="1" noChangeArrowheads="1"/>
          </p:cNvPicPr>
          <p:nvPr/>
        </p:nvPicPr>
        <p:blipFill>
          <a:blip r:embed="rId2" cstate="print"/>
          <a:srcRect/>
          <a:stretch>
            <a:fillRect/>
          </a:stretch>
        </p:blipFill>
        <p:spPr bwMode="auto">
          <a:xfrm>
            <a:off x="533400" y="2819400"/>
            <a:ext cx="79248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277813"/>
            <a:ext cx="8229600" cy="560387"/>
          </a:xfrm>
        </p:spPr>
        <p:txBody>
          <a:bodyPr>
            <a:normAutofit fontScale="90000"/>
          </a:bodyPr>
          <a:lstStyle/>
          <a:p>
            <a:pPr eaLnBrk="1" hangingPunct="1"/>
            <a:r>
              <a:rPr lang="en-US" smtClean="0"/>
              <a:t>The Mechanism of Cutting</a:t>
            </a:r>
          </a:p>
        </p:txBody>
      </p:sp>
      <p:sp>
        <p:nvSpPr>
          <p:cNvPr id="48130" name="Rectangle 3"/>
          <p:cNvSpPr>
            <a:spLocks noGrp="1" noChangeArrowheads="1"/>
          </p:cNvSpPr>
          <p:nvPr>
            <p:ph idx="1"/>
          </p:nvPr>
        </p:nvSpPr>
        <p:spPr>
          <a:xfrm>
            <a:off x="457200" y="914400"/>
            <a:ext cx="8229600" cy="4835525"/>
          </a:xfrm>
        </p:spPr>
        <p:txBody>
          <a:bodyPr/>
          <a:lstStyle/>
          <a:p>
            <a:pPr eaLnBrk="1" hangingPunct="1"/>
            <a:r>
              <a:rPr lang="en-US" sz="1800" smtClean="0">
                <a:latin typeface="Times New Roman" pitchFamily="18" charset="0"/>
              </a:rPr>
              <a:t>In turning, </a:t>
            </a:r>
            <a:r>
              <a:rPr lang="en-US" sz="1800" smtClean="0">
                <a:solidFill>
                  <a:srgbClr val="990000"/>
                </a:solidFill>
                <a:latin typeface="Times New Roman" pitchFamily="18" charset="0"/>
              </a:rPr>
              <a:t>w</a:t>
            </a:r>
            <a:r>
              <a:rPr lang="en-US" sz="1800" smtClean="0">
                <a:latin typeface="Times New Roman" pitchFamily="18" charset="0"/>
              </a:rPr>
              <a:t> = depth of cut and </a:t>
            </a:r>
            <a:r>
              <a:rPr lang="en-US" sz="1800" smtClean="0">
                <a:solidFill>
                  <a:srgbClr val="990000"/>
                </a:solidFill>
                <a:latin typeface="Times New Roman" pitchFamily="18" charset="0"/>
              </a:rPr>
              <a:t>t</a:t>
            </a:r>
            <a:r>
              <a:rPr lang="en-US" sz="1800" baseline="-25000" smtClean="0">
                <a:solidFill>
                  <a:srgbClr val="990000"/>
                </a:solidFill>
                <a:latin typeface="Times New Roman" pitchFamily="18" charset="0"/>
              </a:rPr>
              <a:t>1</a:t>
            </a:r>
            <a:r>
              <a:rPr lang="en-US" sz="1800" smtClean="0">
                <a:latin typeface="Times New Roman" pitchFamily="18" charset="0"/>
              </a:rPr>
              <a:t>= feed</a:t>
            </a:r>
          </a:p>
          <a:p>
            <a:pPr eaLnBrk="1" hangingPunct="1"/>
            <a:endParaRPr lang="en-US" sz="1800" smtClean="0">
              <a:latin typeface="Times New Roman" pitchFamily="18" charset="0"/>
            </a:endParaRPr>
          </a:p>
        </p:txBody>
      </p:sp>
      <p:pic>
        <p:nvPicPr>
          <p:cNvPr id="48132" name="Picture 18"/>
          <p:cNvPicPr>
            <a:picLocks noChangeAspect="1" noChangeArrowheads="1"/>
          </p:cNvPicPr>
          <p:nvPr/>
        </p:nvPicPr>
        <p:blipFill>
          <a:blip r:embed="rId2" cstate="print"/>
          <a:srcRect/>
          <a:stretch>
            <a:fillRect/>
          </a:stretch>
        </p:blipFill>
        <p:spPr bwMode="auto">
          <a:xfrm>
            <a:off x="457200" y="1524000"/>
            <a:ext cx="82296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3175"/>
            <a:ext cx="8229600" cy="1139825"/>
          </a:xfrm>
        </p:spPr>
        <p:txBody>
          <a:bodyPr/>
          <a:lstStyle/>
          <a:p>
            <a:pPr eaLnBrk="1" hangingPunct="1"/>
            <a:r>
              <a:rPr lang="en-US" dirty="0" smtClean="0">
                <a:latin typeface="Times New Roman" pitchFamily="18" charset="0"/>
              </a:rPr>
              <a:t>Mechanics of Orthogonal Cutting</a:t>
            </a:r>
          </a:p>
        </p:txBody>
      </p:sp>
      <p:sp>
        <p:nvSpPr>
          <p:cNvPr id="1028" name="Rectangle 3"/>
          <p:cNvSpPr>
            <a:spLocks noGrp="1" noChangeArrowheads="1"/>
          </p:cNvSpPr>
          <p:nvPr>
            <p:ph type="body" sz="half" idx="1"/>
          </p:nvPr>
        </p:nvSpPr>
        <p:spPr>
          <a:xfrm>
            <a:off x="457200" y="914400"/>
            <a:ext cx="8229600" cy="5216525"/>
          </a:xfrm>
        </p:spPr>
        <p:txBody>
          <a:bodyPr/>
          <a:lstStyle/>
          <a:p>
            <a:pPr eaLnBrk="1" hangingPunct="1">
              <a:lnSpc>
                <a:spcPct val="120000"/>
              </a:lnSpc>
              <a:spcBef>
                <a:spcPct val="0"/>
              </a:spcBef>
              <a:buFont typeface="Wingdings" pitchFamily="2" charset="2"/>
              <a:buNone/>
            </a:pPr>
            <a:r>
              <a:rPr lang="en-US" sz="2000" i="1" dirty="0" smtClean="0">
                <a:solidFill>
                  <a:srgbClr val="990000"/>
                </a:solidFill>
                <a:latin typeface="Times New Roman" pitchFamily="18" charset="0"/>
                <a:cs typeface="Times New Roman" pitchFamily="18" charset="0"/>
              </a:rPr>
              <a:t>Chip thickness ratio (or) cutting ratio </a:t>
            </a:r>
          </a:p>
          <a:p>
            <a:pPr eaLnBrk="1" hangingPunct="1">
              <a:lnSpc>
                <a:spcPct val="120000"/>
              </a:lnSpc>
              <a:spcBef>
                <a:spcPct val="0"/>
              </a:spcBef>
              <a:buFont typeface="Wingdings" pitchFamily="2" charset="2"/>
              <a:buChar char="§"/>
            </a:pPr>
            <a:endParaRPr lang="en-US" sz="2000" i="1" dirty="0" smtClean="0">
              <a:solidFill>
                <a:srgbClr val="990000"/>
              </a:solidFill>
              <a:latin typeface="Times New Roman" pitchFamily="18" charset="0"/>
              <a:cs typeface="Times New Roman" pitchFamily="18" charset="0"/>
            </a:endParaRPr>
          </a:p>
          <a:p>
            <a:pPr eaLnBrk="1" hangingPunct="1">
              <a:lnSpc>
                <a:spcPct val="120000"/>
              </a:lnSpc>
              <a:spcBef>
                <a:spcPct val="0"/>
              </a:spcBef>
              <a:buFont typeface="Wingdings" pitchFamily="2" charset="2"/>
              <a:buChar char="§"/>
            </a:pPr>
            <a:endParaRPr lang="en-US" sz="2000" i="1" dirty="0" smtClean="0">
              <a:solidFill>
                <a:srgbClr val="990000"/>
              </a:solidFill>
              <a:latin typeface="Times New Roman" pitchFamily="18" charset="0"/>
              <a:cs typeface="Times New Roman" pitchFamily="18" charset="0"/>
            </a:endParaRPr>
          </a:p>
          <a:p>
            <a:pPr eaLnBrk="1" hangingPunct="1">
              <a:lnSpc>
                <a:spcPct val="120000"/>
              </a:lnSpc>
              <a:spcBef>
                <a:spcPct val="0"/>
              </a:spcBef>
              <a:buFont typeface="Wingdings" pitchFamily="2" charset="2"/>
              <a:buChar char="§"/>
            </a:pPr>
            <a:endParaRPr lang="en-US" sz="2000" i="1" dirty="0" smtClean="0">
              <a:solidFill>
                <a:srgbClr val="990000"/>
              </a:solidFill>
              <a:latin typeface="Times New Roman" pitchFamily="18" charset="0"/>
              <a:cs typeface="Times New Roman" pitchFamily="18" charset="0"/>
            </a:endParaRPr>
          </a:p>
          <a:p>
            <a:pPr eaLnBrk="1" hangingPunct="1">
              <a:lnSpc>
                <a:spcPct val="120000"/>
              </a:lnSpc>
              <a:spcBef>
                <a:spcPct val="0"/>
              </a:spcBef>
              <a:buFont typeface="Wingdings" pitchFamily="2" charset="2"/>
              <a:buNone/>
            </a:pPr>
            <a:r>
              <a:rPr lang="en-US" sz="2000" dirty="0" smtClean="0">
                <a:solidFill>
                  <a:srgbClr val="990000"/>
                </a:solidFill>
                <a:cs typeface="Times New Roman" pitchFamily="18" charset="0"/>
              </a:rPr>
              <a:t>where </a:t>
            </a:r>
          </a:p>
          <a:p>
            <a:pPr lvl="1" eaLnBrk="1" hangingPunct="1">
              <a:lnSpc>
                <a:spcPct val="120000"/>
              </a:lnSpc>
              <a:spcBef>
                <a:spcPct val="0"/>
              </a:spcBef>
              <a:buFont typeface="Wingdings" pitchFamily="2" charset="2"/>
              <a:buChar char="§"/>
            </a:pPr>
            <a:r>
              <a:rPr lang="en-US" sz="2000" i="1" dirty="0"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 = </a:t>
            </a:r>
            <a:r>
              <a:rPr lang="en-US" sz="2000" i="1" dirty="0" smtClean="0">
                <a:latin typeface="Times New Roman" pitchFamily="18" charset="0"/>
                <a:cs typeface="Times New Roman" pitchFamily="18" charset="0"/>
              </a:rPr>
              <a:t>chip thickness ratio or cutting ratio</a:t>
            </a:r>
            <a:r>
              <a:rPr lang="en-US" sz="2000" dirty="0" smtClean="0">
                <a:latin typeface="Times New Roman" pitchFamily="18" charset="0"/>
                <a:cs typeface="Times New Roman" pitchFamily="18" charset="0"/>
              </a:rPr>
              <a:t>; </a:t>
            </a:r>
          </a:p>
          <a:p>
            <a:pPr lvl="1" eaLnBrk="1" hangingPunct="1">
              <a:lnSpc>
                <a:spcPct val="120000"/>
              </a:lnSpc>
              <a:spcBef>
                <a:spcPct val="0"/>
              </a:spcBef>
              <a:buFont typeface="Wingdings" pitchFamily="2" charset="2"/>
              <a:buChar char="§"/>
            </a:pPr>
            <a:r>
              <a:rPr lang="en-US" sz="2000" i="1" dirty="0" smtClean="0">
                <a:latin typeface="Times New Roman" pitchFamily="18" charset="0"/>
                <a:cs typeface="Times New Roman" pitchFamily="18" charset="0"/>
              </a:rPr>
              <a:t>t</a:t>
            </a:r>
            <a:r>
              <a:rPr lang="en-US" sz="2000" i="1"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 thickness of the chip prior to chip formation; </a:t>
            </a:r>
          </a:p>
          <a:p>
            <a:pPr lvl="1" eaLnBrk="1" hangingPunct="1">
              <a:lnSpc>
                <a:spcPct val="120000"/>
              </a:lnSpc>
              <a:spcBef>
                <a:spcPct val="0"/>
              </a:spcBef>
              <a:buFont typeface="Wingdings" pitchFamily="2" charset="2"/>
              <a:buChar char="§"/>
            </a:pPr>
            <a:r>
              <a:rPr lang="en-US" sz="2000" i="1" dirty="0" smtClean="0">
                <a:latin typeface="Times New Roman" pitchFamily="18" charset="0"/>
                <a:cs typeface="Times New Roman" pitchFamily="18" charset="0"/>
              </a:rPr>
              <a:t>t</a:t>
            </a:r>
            <a:r>
              <a:rPr lang="en-US" sz="2000" i="1" baseline="-30000" dirty="0" smtClean="0">
                <a:latin typeface="Times New Roman" pitchFamily="18" charset="0"/>
                <a:cs typeface="Times New Roman" pitchFamily="18" charset="0"/>
              </a:rPr>
              <a:t>2</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chip thickness after separation</a:t>
            </a:r>
            <a:endParaRPr lang="en-US" sz="2000" i="1" dirty="0" smtClean="0">
              <a:solidFill>
                <a:srgbClr val="990000"/>
              </a:solidFill>
              <a:latin typeface="Times New Roman" pitchFamily="18" charset="0"/>
              <a:cs typeface="Times New Roman" pitchFamily="18" charset="0"/>
            </a:endParaRPr>
          </a:p>
          <a:p>
            <a:pPr eaLnBrk="1" hangingPunct="1">
              <a:lnSpc>
                <a:spcPct val="120000"/>
              </a:lnSpc>
              <a:buFont typeface="Wingdings" pitchFamily="2" charset="2"/>
              <a:buNone/>
            </a:pPr>
            <a:r>
              <a:rPr lang="en-US" sz="2000" dirty="0" smtClean="0">
                <a:solidFill>
                  <a:srgbClr val="990000"/>
                </a:solidFill>
                <a:latin typeface="Times New Roman" pitchFamily="18" charset="0"/>
              </a:rPr>
              <a:t>Which one is more correct?</a:t>
            </a:r>
          </a:p>
          <a:p>
            <a:pPr eaLnBrk="1" hangingPunct="1">
              <a:lnSpc>
                <a:spcPct val="120000"/>
              </a:lnSpc>
            </a:pPr>
            <a:r>
              <a:rPr lang="en-US" sz="2000" dirty="0" smtClean="0">
                <a:latin typeface="Times New Roman" pitchFamily="18" charset="0"/>
              </a:rPr>
              <a:t>r ≥ 1            </a:t>
            </a:r>
          </a:p>
          <a:p>
            <a:pPr eaLnBrk="1" hangingPunct="1">
              <a:lnSpc>
                <a:spcPct val="120000"/>
              </a:lnSpc>
            </a:pPr>
            <a:r>
              <a:rPr lang="en-US" sz="2000" dirty="0" smtClean="0">
                <a:latin typeface="Times New Roman" pitchFamily="18" charset="0"/>
              </a:rPr>
              <a:t>r ≤1</a:t>
            </a:r>
          </a:p>
          <a:p>
            <a:pPr eaLnBrk="1" hangingPunct="1">
              <a:lnSpc>
                <a:spcPct val="120000"/>
              </a:lnSpc>
            </a:pPr>
            <a:r>
              <a:rPr lang="en-US" sz="2000" dirty="0" smtClean="0">
                <a:latin typeface="Times New Roman" pitchFamily="18" charset="0"/>
              </a:rPr>
              <a:t>Chip thickness after cut always greater than before, so chip ratio always less than 1.0</a:t>
            </a:r>
            <a:r>
              <a:rPr lang="en-US" sz="2000" dirty="0" smtClean="0"/>
              <a:t> </a:t>
            </a:r>
          </a:p>
        </p:txBody>
      </p:sp>
      <p:graphicFrame>
        <p:nvGraphicFramePr>
          <p:cNvPr id="1026" name="Object 7"/>
          <p:cNvGraphicFramePr>
            <a:graphicFrameLocks noChangeAspect="1"/>
          </p:cNvGraphicFramePr>
          <p:nvPr>
            <p:ph sz="half" idx="2"/>
          </p:nvPr>
        </p:nvGraphicFramePr>
        <p:xfrm>
          <a:off x="1730375" y="1524000"/>
          <a:ext cx="2330450" cy="762000"/>
        </p:xfrm>
        <a:graphic>
          <a:graphicData uri="http://schemas.openxmlformats.org/presentationml/2006/ole">
            <p:oleObj spid="_x0000_s1026" name="Equation" r:id="rId3" imgW="1320480" imgH="431640" progId="Equation.DSMT4">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latin typeface="Times New Roman" pitchFamily="18" charset="0"/>
              </a:rPr>
              <a:t>Mechanics of Orthogonal Cutting</a:t>
            </a:r>
          </a:p>
        </p:txBody>
      </p:sp>
      <p:sp>
        <p:nvSpPr>
          <p:cNvPr id="2052" name="Rectangle 3"/>
          <p:cNvSpPr>
            <a:spLocks noGrp="1" noChangeArrowheads="1"/>
          </p:cNvSpPr>
          <p:nvPr>
            <p:ph type="body" sz="half" idx="1"/>
          </p:nvPr>
        </p:nvSpPr>
        <p:spPr>
          <a:xfrm>
            <a:off x="457200" y="914400"/>
            <a:ext cx="8229600" cy="5216525"/>
          </a:xfrm>
        </p:spPr>
        <p:txBody>
          <a:bodyPr/>
          <a:lstStyle/>
          <a:p>
            <a:pPr algn="just" eaLnBrk="1" hangingPunct="1">
              <a:lnSpc>
                <a:spcPct val="150000"/>
              </a:lnSpc>
              <a:spcBef>
                <a:spcPct val="0"/>
              </a:spcBef>
              <a:buFont typeface="Wingdings" pitchFamily="2" charset="2"/>
              <a:buNone/>
            </a:pPr>
            <a:r>
              <a:rPr lang="en-US" sz="2000" smtClean="0">
                <a:solidFill>
                  <a:srgbClr val="990000"/>
                </a:solidFill>
                <a:latin typeface="Times New Roman" pitchFamily="18" charset="0"/>
                <a:sym typeface="Symbol" pitchFamily="18" charset="2"/>
              </a:rPr>
              <a:t>Shear Plane Angle</a:t>
            </a:r>
          </a:p>
          <a:p>
            <a:pPr algn="just" eaLnBrk="1" hangingPunct="1">
              <a:lnSpc>
                <a:spcPct val="150000"/>
              </a:lnSpc>
              <a:spcBef>
                <a:spcPct val="0"/>
              </a:spcBef>
              <a:buFont typeface="Wingdings" pitchFamily="2" charset="2"/>
              <a:buChar char="§"/>
            </a:pPr>
            <a:r>
              <a:rPr lang="en-US" sz="2000" smtClean="0">
                <a:latin typeface="Times New Roman" pitchFamily="18" charset="0"/>
                <a:cs typeface="Times New Roman" pitchFamily="18" charset="0"/>
              </a:rPr>
              <a:t>Based on the geometric parameters of the orthogonal model, the </a:t>
            </a:r>
            <a:r>
              <a:rPr lang="en-US" sz="2000" smtClean="0">
                <a:solidFill>
                  <a:srgbClr val="A50021"/>
                </a:solidFill>
                <a:latin typeface="Times New Roman" pitchFamily="18" charset="0"/>
                <a:cs typeface="Times New Roman" pitchFamily="18" charset="0"/>
              </a:rPr>
              <a:t>shear </a:t>
            </a:r>
            <a:r>
              <a:rPr lang="en-US" sz="2000" smtClean="0">
                <a:latin typeface="Times New Roman" pitchFamily="18" charset="0"/>
                <a:cs typeface="Times New Roman" pitchFamily="18" charset="0"/>
              </a:rPr>
              <a:t>plane</a:t>
            </a:r>
            <a:r>
              <a:rPr lang="en-US" sz="2000" smtClean="0">
                <a:solidFill>
                  <a:srgbClr val="A50021"/>
                </a:solidFill>
                <a:latin typeface="Times New Roman" pitchFamily="18" charset="0"/>
                <a:cs typeface="Times New Roman" pitchFamily="18" charset="0"/>
              </a:rPr>
              <a:t> angle </a:t>
            </a:r>
            <a:r>
              <a:rPr lang="ru-RU" sz="2000" i="1" smtClean="0">
                <a:solidFill>
                  <a:srgbClr val="A50021"/>
                </a:solidFill>
                <a:latin typeface="Times New Roman" pitchFamily="18" charset="0"/>
                <a:cs typeface="Arial" charset="0"/>
                <a:sym typeface="Symbol" pitchFamily="18" charset="2"/>
              </a:rPr>
              <a:t>ө</a:t>
            </a:r>
            <a:r>
              <a:rPr lang="en-US" sz="2000" smtClean="0">
                <a:latin typeface="Times New Roman" pitchFamily="18" charset="0"/>
                <a:cs typeface="Times New Roman" pitchFamily="18" charset="0"/>
              </a:rPr>
              <a:t> can be determined as:</a:t>
            </a:r>
          </a:p>
          <a:p>
            <a:pPr algn="just" eaLnBrk="1" hangingPunct="1">
              <a:lnSpc>
                <a:spcPct val="150000"/>
              </a:lnSpc>
              <a:spcBef>
                <a:spcPct val="0"/>
              </a:spcBef>
              <a:buFont typeface="Wingdings" pitchFamily="2" charset="2"/>
              <a:buChar char="§"/>
            </a:pPr>
            <a:endParaRPr lang="en-US" sz="2000" i="1" smtClean="0">
              <a:solidFill>
                <a:srgbClr val="990000"/>
              </a:solidFill>
              <a:latin typeface="Times New Roman" pitchFamily="18" charset="0"/>
              <a:cs typeface="Times New Roman" pitchFamily="18" charset="0"/>
            </a:endParaRPr>
          </a:p>
          <a:p>
            <a:pPr algn="just" eaLnBrk="1" hangingPunct="1">
              <a:lnSpc>
                <a:spcPct val="150000"/>
              </a:lnSpc>
              <a:spcBef>
                <a:spcPct val="0"/>
              </a:spcBef>
              <a:buFont typeface="Wingdings" pitchFamily="2" charset="2"/>
              <a:buChar char="§"/>
            </a:pPr>
            <a:endParaRPr lang="en-US" sz="2000" i="1" smtClean="0">
              <a:solidFill>
                <a:srgbClr val="990000"/>
              </a:solidFill>
              <a:latin typeface="Times New Roman" pitchFamily="18" charset="0"/>
              <a:cs typeface="Times New Roman" pitchFamily="18" charset="0"/>
            </a:endParaRPr>
          </a:p>
          <a:p>
            <a:pPr algn="just" eaLnBrk="1" hangingPunct="1">
              <a:lnSpc>
                <a:spcPct val="150000"/>
              </a:lnSpc>
              <a:spcBef>
                <a:spcPct val="0"/>
              </a:spcBef>
              <a:buFont typeface="Wingdings" pitchFamily="2" charset="2"/>
              <a:buChar char="§"/>
            </a:pPr>
            <a:endParaRPr lang="en-US" sz="2000" i="1" smtClean="0">
              <a:solidFill>
                <a:srgbClr val="990000"/>
              </a:solidFill>
              <a:latin typeface="Times New Roman" pitchFamily="18" charset="0"/>
              <a:cs typeface="Times New Roman" pitchFamily="18" charset="0"/>
            </a:endParaRPr>
          </a:p>
          <a:p>
            <a:pPr algn="just" eaLnBrk="1" hangingPunct="1">
              <a:lnSpc>
                <a:spcPct val="150000"/>
              </a:lnSpc>
              <a:spcBef>
                <a:spcPct val="0"/>
              </a:spcBef>
              <a:buFont typeface="Wingdings" pitchFamily="2" charset="2"/>
              <a:buChar char="§"/>
            </a:pPr>
            <a:endParaRPr lang="en-US" sz="2000" i="1" smtClean="0">
              <a:solidFill>
                <a:srgbClr val="990000"/>
              </a:solidFill>
              <a:latin typeface="Times New Roman" pitchFamily="18" charset="0"/>
              <a:cs typeface="Times New Roman" pitchFamily="18" charset="0"/>
            </a:endParaRPr>
          </a:p>
          <a:p>
            <a:pPr algn="just" eaLnBrk="1" hangingPunct="1">
              <a:lnSpc>
                <a:spcPct val="150000"/>
              </a:lnSpc>
              <a:spcBef>
                <a:spcPct val="0"/>
              </a:spcBef>
              <a:buFont typeface="Wingdings" pitchFamily="2" charset="2"/>
              <a:buNone/>
            </a:pPr>
            <a:r>
              <a:rPr lang="en-US" sz="2000" smtClean="0">
                <a:solidFill>
                  <a:srgbClr val="990000"/>
                </a:solidFill>
                <a:latin typeface="Times New Roman" pitchFamily="18" charset="0"/>
                <a:cs typeface="Times New Roman" pitchFamily="18" charset="0"/>
              </a:rPr>
              <a:t>where </a:t>
            </a:r>
          </a:p>
          <a:p>
            <a:pPr lvl="1" algn="just" eaLnBrk="1" hangingPunct="1">
              <a:lnSpc>
                <a:spcPct val="150000"/>
              </a:lnSpc>
              <a:spcBef>
                <a:spcPct val="0"/>
              </a:spcBef>
              <a:buFont typeface="Wingdings" pitchFamily="2" charset="2"/>
              <a:buChar char="§"/>
            </a:pPr>
            <a:r>
              <a:rPr lang="en-US" sz="2000" i="1" smtClean="0">
                <a:latin typeface="Times New Roman" pitchFamily="18" charset="0"/>
                <a:cs typeface="Times New Roman" pitchFamily="18" charset="0"/>
              </a:rPr>
              <a:t>r</a:t>
            </a:r>
            <a:r>
              <a:rPr lang="en-US" sz="2000" smtClean="0">
                <a:latin typeface="Times New Roman" pitchFamily="18" charset="0"/>
                <a:cs typeface="Times New Roman" pitchFamily="18" charset="0"/>
              </a:rPr>
              <a:t> = </a:t>
            </a:r>
            <a:r>
              <a:rPr lang="en-US" sz="2000" i="1" smtClean="0">
                <a:latin typeface="Times New Roman" pitchFamily="18" charset="0"/>
                <a:cs typeface="Times New Roman" pitchFamily="18" charset="0"/>
              </a:rPr>
              <a:t>chip thickness ratio or cutting ratio</a:t>
            </a:r>
            <a:r>
              <a:rPr lang="en-US" sz="2000" smtClean="0">
                <a:latin typeface="Times New Roman" pitchFamily="18" charset="0"/>
                <a:cs typeface="Times New Roman" pitchFamily="18" charset="0"/>
              </a:rPr>
              <a:t>; </a:t>
            </a:r>
          </a:p>
          <a:p>
            <a:pPr lvl="1" algn="just" eaLnBrk="1" hangingPunct="1">
              <a:lnSpc>
                <a:spcPct val="150000"/>
              </a:lnSpc>
              <a:spcBef>
                <a:spcPct val="0"/>
              </a:spcBef>
              <a:buFont typeface="Wingdings" pitchFamily="2" charset="2"/>
              <a:buChar char="§"/>
            </a:pPr>
            <a:r>
              <a:rPr lang="en-US" sz="2000" i="1" smtClean="0">
                <a:latin typeface="Times New Roman" pitchFamily="18" charset="0"/>
                <a:sym typeface="Symbol" pitchFamily="18" charset="2"/>
              </a:rPr>
              <a:t></a:t>
            </a:r>
            <a:r>
              <a:rPr lang="en-US" sz="2000" smtClean="0">
                <a:latin typeface="Times New Roman" pitchFamily="18" charset="0"/>
              </a:rPr>
              <a:t> </a:t>
            </a:r>
            <a:r>
              <a:rPr lang="en-US" sz="2000" smtClean="0">
                <a:latin typeface="Times New Roman" pitchFamily="18" charset="0"/>
                <a:cs typeface="Times New Roman" pitchFamily="18" charset="0"/>
              </a:rPr>
              <a:t> = Rake angle</a:t>
            </a:r>
          </a:p>
          <a:p>
            <a:pPr lvl="1" algn="just" eaLnBrk="1" hangingPunct="1">
              <a:lnSpc>
                <a:spcPct val="150000"/>
              </a:lnSpc>
              <a:spcBef>
                <a:spcPct val="0"/>
              </a:spcBef>
              <a:buFont typeface="Wingdings" pitchFamily="2" charset="2"/>
              <a:buChar char="§"/>
            </a:pPr>
            <a:r>
              <a:rPr lang="ru-RU" sz="2000" smtClean="0">
                <a:latin typeface="Times New Roman" pitchFamily="18" charset="0"/>
                <a:cs typeface="Arial" charset="0"/>
                <a:sym typeface="Symbol" pitchFamily="18" charset="2"/>
              </a:rPr>
              <a:t>ө</a:t>
            </a:r>
            <a:r>
              <a:rPr lang="en-US" sz="2000" smtClean="0">
                <a:latin typeface="Times New Roman" pitchFamily="18" charset="0"/>
                <a:cs typeface="Arial" charset="0"/>
                <a:sym typeface="Symbol" pitchFamily="18" charset="2"/>
              </a:rPr>
              <a:t>  </a:t>
            </a:r>
            <a:r>
              <a:rPr lang="en-US" sz="2000" i="1" smtClean="0">
                <a:latin typeface="Times New Roman" pitchFamily="18" charset="0"/>
                <a:cs typeface="Arial" charset="0"/>
                <a:sym typeface="Symbol" pitchFamily="18" charset="2"/>
              </a:rPr>
              <a:t>= Shear angle</a:t>
            </a:r>
            <a:endParaRPr lang="en-US" sz="2000" smtClean="0">
              <a:latin typeface="Times New Roman" pitchFamily="18" charset="0"/>
            </a:endParaRPr>
          </a:p>
        </p:txBody>
      </p:sp>
      <p:graphicFrame>
        <p:nvGraphicFramePr>
          <p:cNvPr id="2050" name="Object 6"/>
          <p:cNvGraphicFramePr>
            <a:graphicFrameLocks noChangeAspect="1"/>
          </p:cNvGraphicFramePr>
          <p:nvPr>
            <p:ph sz="half" idx="2"/>
          </p:nvPr>
        </p:nvGraphicFramePr>
        <p:xfrm>
          <a:off x="1127125" y="2819400"/>
          <a:ext cx="3382963" cy="1219200"/>
        </p:xfrm>
        <a:graphic>
          <a:graphicData uri="http://schemas.openxmlformats.org/presentationml/2006/ole">
            <p:oleObj spid="_x0000_s2050" name="Equation" r:id="rId3" imgW="1091880" imgH="393480" progId="Equation.DSMT4">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0483" name="Rectangle 3"/>
          <p:cNvSpPr>
            <a:spLocks noGrp="1" noChangeArrowheads="1"/>
          </p:cNvSpPr>
          <p:nvPr>
            <p:ph type="body" sz="half" idx="1"/>
          </p:nvPr>
        </p:nvSpPr>
        <p:spPr>
          <a:xfrm>
            <a:off x="431800" y="914400"/>
            <a:ext cx="8382000" cy="5257800"/>
          </a:xfrm>
        </p:spPr>
        <p:txBody>
          <a:bodyPr rtlCol="0">
            <a:normAutofit lnSpcReduction="10000"/>
          </a:bodyPr>
          <a:lstStyle/>
          <a:p>
            <a:pPr algn="just" eaLnBrk="1" fontAlgn="auto" hangingPunct="1">
              <a:lnSpc>
                <a:spcPct val="148000"/>
              </a:lnSpc>
              <a:spcBef>
                <a:spcPct val="10000"/>
              </a:spcBef>
              <a:spcAft>
                <a:spcPts val="0"/>
              </a:spcAft>
              <a:buFont typeface="Wingdings" pitchFamily="2" charset="2"/>
              <a:buNone/>
              <a:defRPr/>
            </a:pPr>
            <a:r>
              <a:rPr lang="en-US" sz="2000" smtClean="0">
                <a:solidFill>
                  <a:srgbClr val="990000"/>
                </a:solidFill>
                <a:latin typeface="Book Antiqua" pitchFamily="18" charset="0"/>
              </a:rPr>
              <a:t>Material Removal Processes – Metal Cutting Process</a:t>
            </a:r>
          </a:p>
          <a:p>
            <a:pPr algn="just" eaLnBrk="1" fontAlgn="auto" hangingPunct="1">
              <a:lnSpc>
                <a:spcPct val="148000"/>
              </a:lnSpc>
              <a:spcAft>
                <a:spcPts val="0"/>
              </a:spcAft>
              <a:buFont typeface="Arial" pitchFamily="34" charset="0"/>
              <a:buChar char="•"/>
              <a:defRPr/>
            </a:pPr>
            <a:r>
              <a:rPr lang="en-US" sz="2000" smtClean="0">
                <a:latin typeface="Book Antiqua" pitchFamily="18" charset="0"/>
                <a:cs typeface="Times New Roman" pitchFamily="18" charset="0"/>
              </a:rPr>
              <a:t>A family of shaping operations, the common feature of which is removal of material from a starting work part so the remaining part has the desired geometry</a:t>
            </a:r>
          </a:p>
          <a:p>
            <a:pPr algn="just" eaLnBrk="1" fontAlgn="auto" hangingPunct="1">
              <a:lnSpc>
                <a:spcPct val="148000"/>
              </a:lnSpc>
              <a:spcAft>
                <a:spcPts val="0"/>
              </a:spcAft>
              <a:buFont typeface="Arial" pitchFamily="34" charset="0"/>
              <a:buChar char="•"/>
              <a:defRPr/>
            </a:pPr>
            <a:r>
              <a:rPr lang="en-US" sz="2000" smtClean="0">
                <a:solidFill>
                  <a:srgbClr val="990000"/>
                </a:solidFill>
                <a:latin typeface="Book Antiqua" pitchFamily="18" charset="0"/>
                <a:cs typeface="Times New Roman" pitchFamily="18" charset="0"/>
              </a:rPr>
              <a:t>Traditional Process (Machining)</a:t>
            </a:r>
            <a:r>
              <a:rPr lang="en-US" sz="2000" smtClean="0">
                <a:latin typeface="Book Antiqua" pitchFamily="18" charset="0"/>
                <a:cs typeface="Times New Roman" pitchFamily="18" charset="0"/>
              </a:rPr>
              <a:t> – Material removal by a sharp cutting tool, e.g.,</a:t>
            </a:r>
            <a:r>
              <a:rPr lang="en-US" sz="2000" smtClean="0">
                <a:solidFill>
                  <a:srgbClr val="990000"/>
                </a:solidFill>
                <a:latin typeface="Book Antiqua" pitchFamily="18" charset="0"/>
                <a:cs typeface="Times New Roman" pitchFamily="18" charset="0"/>
              </a:rPr>
              <a:t> turning, milling, drilling</a:t>
            </a:r>
          </a:p>
          <a:p>
            <a:pPr algn="just" eaLnBrk="1" fontAlgn="auto" hangingPunct="1">
              <a:lnSpc>
                <a:spcPct val="148000"/>
              </a:lnSpc>
              <a:spcAft>
                <a:spcPts val="0"/>
              </a:spcAft>
              <a:buFont typeface="Arial" pitchFamily="34" charset="0"/>
              <a:buChar char="•"/>
              <a:defRPr/>
            </a:pPr>
            <a:r>
              <a:rPr lang="en-US" sz="2000" smtClean="0">
                <a:solidFill>
                  <a:srgbClr val="990000"/>
                </a:solidFill>
                <a:latin typeface="Book Antiqua" pitchFamily="18" charset="0"/>
                <a:cs typeface="Times New Roman" pitchFamily="18" charset="0"/>
              </a:rPr>
              <a:t>Nontraditional processes</a:t>
            </a:r>
            <a:r>
              <a:rPr lang="en-US" sz="2000" smtClean="0">
                <a:latin typeface="Book Antiqua" pitchFamily="18" charset="0"/>
                <a:cs typeface="Times New Roman" pitchFamily="18" charset="0"/>
              </a:rPr>
              <a:t> - Various energy forms other than sharp cutting tool to remove material. e.g.,</a:t>
            </a:r>
            <a:r>
              <a:rPr lang="en-US" sz="2000" smtClean="0">
                <a:solidFill>
                  <a:srgbClr val="990000"/>
                </a:solidFill>
                <a:latin typeface="Book Antiqua" pitchFamily="18" charset="0"/>
                <a:cs typeface="Times New Roman" pitchFamily="18" charset="0"/>
              </a:rPr>
              <a:t> Laser and Electron Beam machining</a:t>
            </a:r>
          </a:p>
          <a:p>
            <a:pPr algn="just" eaLnBrk="1" fontAlgn="auto" hangingPunct="1">
              <a:lnSpc>
                <a:spcPct val="148000"/>
              </a:lnSpc>
              <a:spcAft>
                <a:spcPts val="0"/>
              </a:spcAft>
              <a:buFont typeface="Arial" pitchFamily="34" charset="0"/>
              <a:buChar char="•"/>
              <a:defRPr/>
            </a:pPr>
            <a:r>
              <a:rPr lang="en-US" sz="2000" smtClean="0">
                <a:solidFill>
                  <a:srgbClr val="990000"/>
                </a:solidFill>
                <a:latin typeface="Book Antiqua" pitchFamily="18" charset="0"/>
                <a:cs typeface="Times New Roman" pitchFamily="18" charset="0"/>
              </a:rPr>
              <a:t>Abrasive processes</a:t>
            </a:r>
            <a:r>
              <a:rPr lang="en-US" sz="2000" smtClean="0">
                <a:latin typeface="Book Antiqua" pitchFamily="18" charset="0"/>
                <a:cs typeface="Times New Roman" pitchFamily="18" charset="0"/>
              </a:rPr>
              <a:t> – Material removal by hard, abrasive particles, e.g., </a:t>
            </a:r>
            <a:r>
              <a:rPr lang="en-US" sz="2000" smtClean="0">
                <a:solidFill>
                  <a:srgbClr val="990000"/>
                </a:solidFill>
                <a:latin typeface="Book Antiqua" pitchFamily="18" charset="0"/>
                <a:cs typeface="Times New Roman" pitchFamily="18" charset="0"/>
              </a:rPr>
              <a:t>grinding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latin typeface="Times New Roman" pitchFamily="18" charset="0"/>
              </a:rPr>
              <a:t>Mechanics of Orthogonal Cutting</a:t>
            </a:r>
          </a:p>
        </p:txBody>
      </p:sp>
      <p:sp>
        <p:nvSpPr>
          <p:cNvPr id="50179" name="Rectangle 3"/>
          <p:cNvSpPr>
            <a:spLocks noGrp="1" noChangeArrowheads="1"/>
          </p:cNvSpPr>
          <p:nvPr>
            <p:ph type="body" sz="half" idx="1"/>
          </p:nvPr>
        </p:nvSpPr>
        <p:spPr>
          <a:xfrm>
            <a:off x="457200" y="914400"/>
            <a:ext cx="8229600" cy="5216525"/>
          </a:xfrm>
        </p:spPr>
        <p:txBody>
          <a:bodyPr/>
          <a:lstStyle/>
          <a:p>
            <a:pPr algn="just" eaLnBrk="1" hangingPunct="1">
              <a:lnSpc>
                <a:spcPct val="150000"/>
              </a:lnSpc>
              <a:spcBef>
                <a:spcPct val="0"/>
              </a:spcBef>
              <a:buFont typeface="Wingdings" pitchFamily="2" charset="2"/>
              <a:buNone/>
            </a:pPr>
            <a:r>
              <a:rPr lang="en-US" sz="2000" smtClean="0">
                <a:solidFill>
                  <a:srgbClr val="990000"/>
                </a:solidFill>
                <a:latin typeface="Times New Roman" pitchFamily="18" charset="0"/>
                <a:sym typeface="Symbol" pitchFamily="18" charset="2"/>
              </a:rPr>
              <a:t>Shear Plane Angle Proof</a:t>
            </a:r>
          </a:p>
        </p:txBody>
      </p:sp>
      <p:pic>
        <p:nvPicPr>
          <p:cNvPr id="50180" name="Picture 8"/>
          <p:cNvPicPr>
            <a:picLocks noChangeAspect="1" noChangeArrowheads="1"/>
          </p:cNvPicPr>
          <p:nvPr/>
        </p:nvPicPr>
        <p:blipFill>
          <a:blip r:embed="rId2" cstate="print"/>
          <a:srcRect/>
          <a:stretch>
            <a:fillRect/>
          </a:stretch>
        </p:blipFill>
        <p:spPr bwMode="auto">
          <a:xfrm>
            <a:off x="685800" y="1676400"/>
            <a:ext cx="7875588" cy="445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Times New Roman" pitchFamily="18" charset="0"/>
              </a:rPr>
              <a:t>Mechanics of Orthogonal Cutting</a:t>
            </a:r>
          </a:p>
        </p:txBody>
      </p:sp>
      <p:sp>
        <p:nvSpPr>
          <p:cNvPr id="51203" name="Rectangle 3"/>
          <p:cNvSpPr>
            <a:spLocks noGrp="1" noChangeArrowheads="1"/>
          </p:cNvSpPr>
          <p:nvPr>
            <p:ph type="body" sz="half" idx="1"/>
          </p:nvPr>
        </p:nvSpPr>
        <p:spPr>
          <a:xfrm>
            <a:off x="457200" y="914400"/>
            <a:ext cx="8229600" cy="5216525"/>
          </a:xfrm>
        </p:spPr>
        <p:txBody>
          <a:bodyPr/>
          <a:lstStyle/>
          <a:p>
            <a:pPr algn="just" eaLnBrk="1" hangingPunct="1">
              <a:lnSpc>
                <a:spcPct val="150000"/>
              </a:lnSpc>
              <a:spcBef>
                <a:spcPct val="0"/>
              </a:spcBef>
              <a:buFont typeface="Wingdings" pitchFamily="2" charset="2"/>
              <a:buNone/>
            </a:pPr>
            <a:r>
              <a:rPr lang="en-US" sz="2000" smtClean="0">
                <a:solidFill>
                  <a:srgbClr val="990000"/>
                </a:solidFill>
                <a:latin typeface="Times New Roman" pitchFamily="18" charset="0"/>
                <a:sym typeface="Symbol" pitchFamily="18" charset="2"/>
              </a:rPr>
              <a:t>Shear Strain in chip formation</a:t>
            </a:r>
          </a:p>
          <a:p>
            <a:pPr algn="just" eaLnBrk="1" hangingPunct="1">
              <a:lnSpc>
                <a:spcPct val="150000"/>
              </a:lnSpc>
              <a:spcBef>
                <a:spcPct val="0"/>
              </a:spcBef>
              <a:buFont typeface="Wingdings" pitchFamily="2" charset="2"/>
              <a:buNone/>
            </a:pPr>
            <a:endParaRPr lang="en-US" sz="2000" smtClean="0">
              <a:solidFill>
                <a:srgbClr val="990000"/>
              </a:solidFill>
              <a:latin typeface="Times New Roman" pitchFamily="18" charset="0"/>
              <a:sym typeface="Symbol" pitchFamily="18" charset="2"/>
            </a:endParaRPr>
          </a:p>
          <a:p>
            <a:pPr algn="just" eaLnBrk="1" hangingPunct="1">
              <a:lnSpc>
                <a:spcPct val="150000"/>
              </a:lnSpc>
              <a:spcBef>
                <a:spcPct val="0"/>
              </a:spcBef>
              <a:buFont typeface="Wingdings" pitchFamily="2" charset="2"/>
              <a:buNone/>
            </a:pPr>
            <a:endParaRPr lang="en-US" sz="2000" smtClean="0">
              <a:solidFill>
                <a:srgbClr val="990000"/>
              </a:solidFill>
              <a:latin typeface="Times New Roman" pitchFamily="18" charset="0"/>
              <a:sym typeface="Symbol" pitchFamily="18" charset="2"/>
            </a:endParaRPr>
          </a:p>
        </p:txBody>
      </p:sp>
      <p:sp>
        <p:nvSpPr>
          <p:cNvPr id="51204" name="Rectangle 7"/>
          <p:cNvSpPr>
            <a:spLocks noChangeArrowheads="1"/>
          </p:cNvSpPr>
          <p:nvPr/>
        </p:nvSpPr>
        <p:spPr bwMode="auto">
          <a:xfrm>
            <a:off x="0" y="6238875"/>
            <a:ext cx="9144000" cy="581025"/>
          </a:xfrm>
          <a:prstGeom prst="rect">
            <a:avLst/>
          </a:prstGeom>
          <a:noFill/>
          <a:ln w="9525">
            <a:noFill/>
            <a:miter lim="800000"/>
            <a:headEnd/>
            <a:tailEnd/>
          </a:ln>
        </p:spPr>
        <p:txBody>
          <a:bodyPr>
            <a:spAutoFit/>
          </a:bodyPr>
          <a:lstStyle/>
          <a:p>
            <a:pPr>
              <a:spcBef>
                <a:spcPct val="20000"/>
              </a:spcBef>
              <a:buClr>
                <a:schemeClr val="accent1"/>
              </a:buClr>
              <a:buSzPct val="65000"/>
              <a:buFont typeface="Wingdings" pitchFamily="2" charset="2"/>
              <a:buNone/>
            </a:pPr>
            <a:r>
              <a:rPr lang="en-US" sz="1600">
                <a:solidFill>
                  <a:srgbClr val="990000"/>
                </a:solidFill>
                <a:latin typeface="Book Antiqua" pitchFamily="18" charset="0"/>
              </a:rPr>
              <a:t>(a) chip formation depicted as a series of parallel plates sliding relative to each other, (b) one of the plates isolated to show shear strain, and (c) shear strain triangle used to derive strain equation.</a:t>
            </a:r>
          </a:p>
        </p:txBody>
      </p:sp>
      <p:pic>
        <p:nvPicPr>
          <p:cNvPr id="51205" name="Picture 9" descr="w0334C"/>
          <p:cNvPicPr>
            <a:picLocks noChangeAspect="1" noChangeArrowheads="1"/>
          </p:cNvPicPr>
          <p:nvPr/>
        </p:nvPicPr>
        <p:blipFill>
          <a:blip r:embed="rId2" cstate="print">
            <a:clrChange>
              <a:clrFrom>
                <a:srgbClr val="FFFFFF"/>
              </a:clrFrom>
              <a:clrTo>
                <a:srgbClr val="FFFFFF">
                  <a:alpha val="0"/>
                </a:srgbClr>
              </a:clrTo>
            </a:clrChange>
          </a:blip>
          <a:srcRect t="264"/>
          <a:stretch>
            <a:fillRect/>
          </a:stretch>
        </p:blipFill>
        <p:spPr bwMode="auto">
          <a:xfrm>
            <a:off x="647700" y="1536700"/>
            <a:ext cx="7848600" cy="4564063"/>
          </a:xfrm>
          <a:prstGeom prst="rect">
            <a:avLst/>
          </a:prstGeom>
          <a:noFill/>
          <a:ln w="9525">
            <a:noFill/>
            <a:miter lim="800000"/>
            <a:headEnd/>
            <a:tailEnd/>
          </a:ln>
        </p:spPr>
      </p:pic>
      <p:sp>
        <p:nvSpPr>
          <p:cNvPr id="51206" name="Text Box 10"/>
          <p:cNvSpPr txBox="1">
            <a:spLocks noChangeArrowheads="1"/>
          </p:cNvSpPr>
          <p:nvPr/>
        </p:nvSpPr>
        <p:spPr bwMode="auto">
          <a:xfrm>
            <a:off x="1857375" y="2919413"/>
            <a:ext cx="268288" cy="274637"/>
          </a:xfrm>
          <a:prstGeom prst="rect">
            <a:avLst/>
          </a:prstGeom>
          <a:solidFill>
            <a:schemeClr val="bg1"/>
          </a:solidFill>
          <a:ln w="28575" algn="ctr">
            <a:noFill/>
            <a:miter lim="800000"/>
            <a:headEnd/>
            <a:tailEnd type="none" w="lg" len="lg"/>
          </a:ln>
        </p:spPr>
        <p:txBody>
          <a:bodyPr wrap="none">
            <a:spAutoFit/>
          </a:bodyPr>
          <a:lstStyle/>
          <a:p>
            <a:pPr marL="342900" indent="-342900">
              <a:spcBef>
                <a:spcPct val="20000"/>
              </a:spcBef>
              <a:buClr>
                <a:schemeClr val="accent1"/>
              </a:buClr>
              <a:buSzPct val="65000"/>
              <a:buFont typeface="Wingdings" pitchFamily="2" charset="2"/>
              <a:buNone/>
            </a:pPr>
            <a:r>
              <a:rPr lang="el-GR" sz="1200" b="1">
                <a:solidFill>
                  <a:srgbClr val="A50021"/>
                </a:solidFill>
                <a:latin typeface="Arial" charset="0"/>
                <a:cs typeface="Arial" charset="0"/>
              </a:rPr>
              <a:t>θ</a:t>
            </a:r>
          </a:p>
        </p:txBody>
      </p:sp>
      <p:sp>
        <p:nvSpPr>
          <p:cNvPr id="51207" name="Text Box 11"/>
          <p:cNvSpPr txBox="1">
            <a:spLocks noChangeArrowheads="1"/>
          </p:cNvSpPr>
          <p:nvPr/>
        </p:nvSpPr>
        <p:spPr bwMode="auto">
          <a:xfrm>
            <a:off x="4130675" y="4584700"/>
            <a:ext cx="304800" cy="304800"/>
          </a:xfrm>
          <a:prstGeom prst="rect">
            <a:avLst/>
          </a:prstGeom>
          <a:solidFill>
            <a:schemeClr val="bg1"/>
          </a:solidFill>
          <a:ln w="28575" algn="ctr">
            <a:noFill/>
            <a:miter lim="800000"/>
            <a:headEnd/>
            <a:tailEnd type="none" w="lg" len="lg"/>
          </a:ln>
        </p:spPr>
        <p:txBody>
          <a:bodyPr>
            <a:spAutoFit/>
          </a:bodyPr>
          <a:lstStyle/>
          <a:p>
            <a:pPr marL="342900" indent="-342900">
              <a:spcBef>
                <a:spcPct val="20000"/>
              </a:spcBef>
              <a:buClr>
                <a:schemeClr val="accent1"/>
              </a:buClr>
              <a:buSzPct val="65000"/>
              <a:buFont typeface="Wingdings" pitchFamily="2" charset="2"/>
              <a:buNone/>
            </a:pPr>
            <a:r>
              <a:rPr lang="el-GR" sz="1400" b="1">
                <a:solidFill>
                  <a:srgbClr val="A50021"/>
                </a:solidFill>
                <a:latin typeface="Arial" charset="0"/>
                <a:cs typeface="Arial" charset="0"/>
              </a:rPr>
              <a:t>θ</a:t>
            </a:r>
          </a:p>
        </p:txBody>
      </p:sp>
      <p:sp>
        <p:nvSpPr>
          <p:cNvPr id="51208" name="Text Box 12"/>
          <p:cNvSpPr txBox="1">
            <a:spLocks noChangeArrowheads="1"/>
          </p:cNvSpPr>
          <p:nvPr/>
        </p:nvSpPr>
        <p:spPr bwMode="auto">
          <a:xfrm>
            <a:off x="5372100" y="4737100"/>
            <a:ext cx="498475" cy="304800"/>
          </a:xfrm>
          <a:prstGeom prst="rect">
            <a:avLst/>
          </a:prstGeom>
          <a:solidFill>
            <a:schemeClr val="bg1"/>
          </a:solidFill>
          <a:ln w="28575" algn="ctr">
            <a:noFill/>
            <a:miter lim="800000"/>
            <a:headEnd/>
            <a:tailEnd type="none" w="lg" len="lg"/>
          </a:ln>
        </p:spPr>
        <p:txBody>
          <a:bodyPr wrap="none">
            <a:spAutoFit/>
          </a:bodyPr>
          <a:lstStyle/>
          <a:p>
            <a:pPr marL="342900" indent="-342900">
              <a:spcBef>
                <a:spcPct val="20000"/>
              </a:spcBef>
              <a:buClr>
                <a:schemeClr val="accent1"/>
              </a:buClr>
              <a:buSzPct val="65000"/>
              <a:buFont typeface="Wingdings" pitchFamily="2" charset="2"/>
              <a:buNone/>
            </a:pPr>
            <a:r>
              <a:rPr lang="el-GR" sz="1400" b="1">
                <a:solidFill>
                  <a:srgbClr val="A50021"/>
                </a:solidFill>
                <a:latin typeface="Arial" charset="0"/>
                <a:cs typeface="Arial" charset="0"/>
              </a:rPr>
              <a:t>θ</a:t>
            </a:r>
            <a:r>
              <a:rPr lang="en-US" sz="1400" b="1">
                <a:solidFill>
                  <a:srgbClr val="A50021"/>
                </a:solidFill>
                <a:latin typeface="Arial" charset="0"/>
                <a:cs typeface="Arial" charset="0"/>
              </a:rPr>
              <a:t> -</a:t>
            </a:r>
            <a:r>
              <a:rPr lang="el-GR" sz="1400" b="1">
                <a:solidFill>
                  <a:srgbClr val="A50021"/>
                </a:solidFill>
                <a:latin typeface="Arial" charset="0"/>
                <a:cs typeface="Arial" charset="0"/>
              </a:rPr>
              <a:t>α</a:t>
            </a:r>
          </a:p>
        </p:txBody>
      </p:sp>
      <p:sp>
        <p:nvSpPr>
          <p:cNvPr id="51209" name="Rectangle 13"/>
          <p:cNvSpPr>
            <a:spLocks noChangeArrowheads="1"/>
          </p:cNvSpPr>
          <p:nvPr/>
        </p:nvSpPr>
        <p:spPr bwMode="auto">
          <a:xfrm>
            <a:off x="4686300" y="4559300"/>
            <a:ext cx="381000" cy="152400"/>
          </a:xfrm>
          <a:prstGeom prst="rect">
            <a:avLst/>
          </a:prstGeom>
          <a:solidFill>
            <a:schemeClr val="bg1"/>
          </a:solidFill>
          <a:ln w="28575" algn="ctr">
            <a:noFill/>
            <a:miter lim="800000"/>
            <a:headEnd/>
            <a:tailEnd type="none"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7813"/>
            <a:ext cx="8229600" cy="560387"/>
          </a:xfrm>
        </p:spPr>
        <p:txBody>
          <a:bodyPr>
            <a:normAutofit fontScale="90000"/>
          </a:bodyPr>
          <a:lstStyle/>
          <a:p>
            <a:pPr eaLnBrk="1" hangingPunct="1"/>
            <a:r>
              <a:rPr lang="en-US" smtClean="0">
                <a:latin typeface="Times New Roman" pitchFamily="18" charset="0"/>
              </a:rPr>
              <a:t>Mechanics of Orthogonal Cutting</a:t>
            </a:r>
          </a:p>
        </p:txBody>
      </p:sp>
      <p:sp>
        <p:nvSpPr>
          <p:cNvPr id="52227" name="Rectangle 3"/>
          <p:cNvSpPr>
            <a:spLocks noGrp="1" noChangeArrowheads="1"/>
          </p:cNvSpPr>
          <p:nvPr>
            <p:ph type="body" sz="half" idx="1"/>
          </p:nvPr>
        </p:nvSpPr>
        <p:spPr>
          <a:xfrm>
            <a:off x="457200" y="914400"/>
            <a:ext cx="8229600" cy="5216525"/>
          </a:xfrm>
        </p:spPr>
        <p:txBody>
          <a:bodyPr/>
          <a:lstStyle/>
          <a:p>
            <a:pPr algn="just" eaLnBrk="1" hangingPunct="1">
              <a:lnSpc>
                <a:spcPct val="170000"/>
              </a:lnSpc>
              <a:spcBef>
                <a:spcPct val="0"/>
              </a:spcBef>
              <a:buFont typeface="Wingdings" pitchFamily="2" charset="2"/>
              <a:buNone/>
            </a:pPr>
            <a:r>
              <a:rPr lang="en-US" sz="2000" dirty="0" smtClean="0">
                <a:solidFill>
                  <a:srgbClr val="990000"/>
                </a:solidFill>
                <a:latin typeface="Times New Roman" pitchFamily="18" charset="0"/>
                <a:sym typeface="Symbol" pitchFamily="18" charset="2"/>
              </a:rPr>
              <a:t>Shear Strain in chip formation</a:t>
            </a:r>
          </a:p>
          <a:p>
            <a:pPr algn="just" eaLnBrk="1" hangingPunct="1">
              <a:lnSpc>
                <a:spcPct val="170000"/>
              </a:lnSpc>
            </a:pPr>
            <a:r>
              <a:rPr lang="en-US" sz="2000" dirty="0" smtClean="0">
                <a:latin typeface="Times New Roman" pitchFamily="18" charset="0"/>
                <a:cs typeface="Times New Roman" pitchFamily="18" charset="0"/>
              </a:rPr>
              <a:t>Shear strain in machining can be computed from the following equation, based on the preceding parallel plate model:</a:t>
            </a:r>
          </a:p>
          <a:p>
            <a:pPr lvl="1" algn="just" eaLnBrk="1" hangingPunct="1">
              <a:lnSpc>
                <a:spcPct val="170000"/>
              </a:lnSpc>
              <a:buNone/>
            </a:pPr>
            <a:r>
              <a:rPr lang="en-US" sz="2400" i="1" dirty="0" smtClean="0">
                <a:solidFill>
                  <a:schemeClr val="tx2"/>
                </a:solidFill>
                <a:latin typeface="Times New Roman" pitchFamily="18" charset="0"/>
                <a:cs typeface="Courier New" pitchFamily="49" charset="0"/>
                <a:sym typeface="Symbol" pitchFamily="18" charset="2"/>
              </a:rPr>
              <a:t></a:t>
            </a:r>
            <a:r>
              <a:rPr lang="en-US" sz="2400" i="1" dirty="0" smtClean="0">
                <a:solidFill>
                  <a:schemeClr val="tx2"/>
                </a:solidFill>
                <a:latin typeface="Times New Roman" pitchFamily="18" charset="0"/>
                <a:cs typeface="Times New Roman" pitchFamily="18" charset="0"/>
              </a:rPr>
              <a:t> </a:t>
            </a:r>
            <a:r>
              <a:rPr lang="en-US" sz="2400" dirty="0" smtClean="0">
                <a:solidFill>
                  <a:schemeClr val="tx2"/>
                </a:solidFill>
                <a:latin typeface="Times New Roman" pitchFamily="18" charset="0"/>
                <a:cs typeface="Times New Roman" pitchFamily="18" charset="0"/>
              </a:rPr>
              <a:t>= tan(</a:t>
            </a:r>
            <a:r>
              <a:rPr lang="el-GR" sz="2400" i="1" dirty="0" smtClean="0">
                <a:solidFill>
                  <a:schemeClr val="tx2"/>
                </a:solidFill>
                <a:latin typeface="Times New Roman" pitchFamily="18" charset="0"/>
                <a:cs typeface="Arial" charset="0"/>
                <a:sym typeface="Symbol" pitchFamily="18" charset="2"/>
              </a:rPr>
              <a:t>θ</a:t>
            </a:r>
            <a:r>
              <a:rPr lang="en-US" sz="2400" dirty="0" smtClean="0">
                <a:solidFill>
                  <a:schemeClr val="tx2"/>
                </a:solidFill>
                <a:latin typeface="Times New Roman" pitchFamily="18" charset="0"/>
                <a:cs typeface="Times New Roman" pitchFamily="18" charset="0"/>
              </a:rPr>
              <a:t> - </a:t>
            </a:r>
            <a:r>
              <a:rPr lang="en-US" sz="2400" i="1" dirty="0" smtClean="0">
                <a:solidFill>
                  <a:schemeClr val="tx2"/>
                </a:solidFill>
                <a:latin typeface="Times New Roman" pitchFamily="18" charset="0"/>
                <a:cs typeface="Courier New" pitchFamily="49" charset="0"/>
                <a:sym typeface="Symbol" pitchFamily="18" charset="2"/>
              </a:rPr>
              <a:t></a:t>
            </a:r>
            <a:r>
              <a:rPr lang="en-US" sz="2400" dirty="0" smtClean="0">
                <a:solidFill>
                  <a:schemeClr val="tx2"/>
                </a:solidFill>
                <a:latin typeface="Times New Roman" pitchFamily="18" charset="0"/>
                <a:cs typeface="Times New Roman" pitchFamily="18" charset="0"/>
              </a:rPr>
              <a:t>) + cot </a:t>
            </a:r>
            <a:r>
              <a:rPr lang="el-GR" sz="2400" i="1" dirty="0" smtClean="0">
                <a:solidFill>
                  <a:schemeClr val="tx2"/>
                </a:solidFill>
                <a:latin typeface="Times New Roman" pitchFamily="18" charset="0"/>
                <a:cs typeface="Arial" charset="0"/>
                <a:sym typeface="Symbol" pitchFamily="18" charset="2"/>
              </a:rPr>
              <a:t>θ</a:t>
            </a:r>
            <a:r>
              <a:rPr lang="en-US" sz="2000" dirty="0" smtClean="0">
                <a:solidFill>
                  <a:schemeClr val="tx2"/>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Courier New" pitchFamily="49" charset="0"/>
            </a:endParaRPr>
          </a:p>
          <a:p>
            <a:pPr algn="just" eaLnBrk="1" hangingPunct="1">
              <a:lnSpc>
                <a:spcPct val="170000"/>
              </a:lnSpc>
              <a:buFont typeface="Wingdings" pitchFamily="2" charset="2"/>
              <a:buNone/>
            </a:pPr>
            <a:r>
              <a:rPr lang="en-US" sz="2000" dirty="0" smtClean="0">
                <a:solidFill>
                  <a:srgbClr val="990000"/>
                </a:solidFill>
                <a:latin typeface="Times New Roman" pitchFamily="18" charset="0"/>
              </a:rPr>
              <a:t>where </a:t>
            </a:r>
          </a:p>
          <a:p>
            <a:pPr lvl="1" algn="just" eaLnBrk="1" hangingPunct="1">
              <a:lnSpc>
                <a:spcPct val="170000"/>
              </a:lnSpc>
              <a:buNone/>
            </a:pPr>
            <a:r>
              <a:rPr lang="en-US" sz="2000" i="1" dirty="0" smtClean="0">
                <a:latin typeface="Times New Roman" pitchFamily="18" charset="0"/>
                <a:cs typeface="Courier New" pitchFamily="49" charset="0"/>
                <a:sym typeface="Symbol" pitchFamily="18" charset="2"/>
              </a:rPr>
              <a:t></a:t>
            </a:r>
            <a:r>
              <a:rPr lang="en-US" sz="2000" i="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shear strain</a:t>
            </a:r>
            <a:r>
              <a:rPr lang="en-US" sz="2000" i="1" dirty="0" smtClean="0">
                <a:latin typeface="Times New Roman" pitchFamily="18" charset="0"/>
                <a:cs typeface="Times New Roman" pitchFamily="18" charset="0"/>
              </a:rPr>
              <a:t> </a:t>
            </a:r>
          </a:p>
          <a:p>
            <a:pPr lvl="1" algn="just" eaLnBrk="1" hangingPunct="1">
              <a:lnSpc>
                <a:spcPct val="170000"/>
              </a:lnSpc>
              <a:buNone/>
            </a:pPr>
            <a:r>
              <a:rPr lang="el-GR" sz="2000" i="1" dirty="0" smtClean="0">
                <a:latin typeface="Times New Roman" pitchFamily="18" charset="0"/>
                <a:cs typeface="Arial" charset="0"/>
                <a:sym typeface="Symbol" pitchFamily="18" charset="2"/>
              </a:rPr>
              <a:t>θ</a:t>
            </a:r>
            <a:r>
              <a:rPr lang="en-US" sz="2000" i="1" dirty="0" smtClean="0">
                <a:latin typeface="Times New Roman" pitchFamily="18" charset="0"/>
                <a:cs typeface="Courier New" pitchFamily="49" charset="0"/>
                <a:sym typeface="Symbol" pitchFamily="18" charset="2"/>
              </a:rPr>
              <a:t> = </a:t>
            </a:r>
            <a:r>
              <a:rPr lang="en-US" sz="2000" dirty="0" smtClean="0">
                <a:latin typeface="Times New Roman" pitchFamily="18" charset="0"/>
                <a:cs typeface="Courier New" pitchFamily="49" charset="0"/>
                <a:sym typeface="Symbol" pitchFamily="18" charset="2"/>
              </a:rPr>
              <a:t>shear angle</a:t>
            </a:r>
            <a:r>
              <a:rPr lang="en-US" sz="2000" i="1" dirty="0" smtClean="0">
                <a:latin typeface="Times New Roman" pitchFamily="18" charset="0"/>
                <a:cs typeface="Courier New" pitchFamily="49" charset="0"/>
                <a:sym typeface="Symbol" pitchFamily="18" charset="2"/>
              </a:rPr>
              <a:t> </a:t>
            </a:r>
          </a:p>
          <a:p>
            <a:pPr lvl="1" algn="just" eaLnBrk="1" hangingPunct="1">
              <a:lnSpc>
                <a:spcPct val="170000"/>
              </a:lnSpc>
              <a:buNone/>
            </a:pPr>
            <a:r>
              <a:rPr lang="en-US" sz="2000" i="1" dirty="0" smtClean="0">
                <a:latin typeface="Times New Roman" pitchFamily="18" charset="0"/>
                <a:cs typeface="Courier New" pitchFamily="49" charset="0"/>
                <a:sym typeface="Symbol" pitchFamily="18" charset="2"/>
              </a:rPr>
              <a:t> = </a:t>
            </a:r>
            <a:r>
              <a:rPr lang="en-US" sz="2000" dirty="0" smtClean="0">
                <a:latin typeface="Times New Roman" pitchFamily="18" charset="0"/>
                <a:cs typeface="Courier New" pitchFamily="49" charset="0"/>
                <a:sym typeface="Symbol" pitchFamily="18" charset="2"/>
              </a:rPr>
              <a:t>rake angle of cutting tool</a:t>
            </a:r>
            <a:endParaRPr lang="en-US" sz="1800" dirty="0" smtClean="0">
              <a:solidFill>
                <a:srgbClr val="990000"/>
              </a:solidFill>
              <a:latin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7813"/>
            <a:ext cx="8229600" cy="636587"/>
          </a:xfrm>
        </p:spPr>
        <p:txBody>
          <a:bodyPr/>
          <a:lstStyle/>
          <a:p>
            <a:pPr eaLnBrk="1" hangingPunct="1"/>
            <a:r>
              <a:rPr lang="en-US" sz="3200" smtClean="0">
                <a:latin typeface="Times New Roman" pitchFamily="18" charset="0"/>
              </a:rPr>
              <a:t>Mechanics of Orthogonal Cutting</a:t>
            </a:r>
          </a:p>
        </p:txBody>
      </p:sp>
      <p:sp>
        <p:nvSpPr>
          <p:cNvPr id="53251" name="Rectangle 3"/>
          <p:cNvSpPr>
            <a:spLocks noGrp="1" noChangeArrowheads="1"/>
          </p:cNvSpPr>
          <p:nvPr>
            <p:ph type="body" sz="half" idx="1"/>
          </p:nvPr>
        </p:nvSpPr>
        <p:spPr>
          <a:xfrm>
            <a:off x="431800" y="914400"/>
            <a:ext cx="8382000" cy="5257800"/>
          </a:xfrm>
        </p:spPr>
        <p:txBody>
          <a:bodyPr/>
          <a:lstStyle/>
          <a:p>
            <a:pPr algn="just" eaLnBrk="1" hangingPunct="1">
              <a:lnSpc>
                <a:spcPct val="170000"/>
              </a:lnSpc>
              <a:spcBef>
                <a:spcPct val="10000"/>
              </a:spcBef>
              <a:buFont typeface="Wingdings" pitchFamily="2" charset="2"/>
              <a:buNone/>
            </a:pPr>
            <a:r>
              <a:rPr lang="en-US" sz="2000" dirty="0" smtClean="0">
                <a:solidFill>
                  <a:srgbClr val="990000"/>
                </a:solidFill>
                <a:latin typeface="Times New Roman" pitchFamily="18" charset="0"/>
                <a:sym typeface="Symbol" pitchFamily="18" charset="2"/>
              </a:rPr>
              <a:t>Shear Strain Proof</a:t>
            </a:r>
          </a:p>
          <a:p>
            <a:pPr algn="just" eaLnBrk="1" hangingPunct="1">
              <a:lnSpc>
                <a:spcPct val="170000"/>
              </a:lnSpc>
            </a:pPr>
            <a:r>
              <a:rPr lang="en-US" sz="2000" dirty="0" smtClean="0">
                <a:latin typeface="Times New Roman" pitchFamily="18" charset="0"/>
                <a:cs typeface="Times New Roman" pitchFamily="18" charset="0"/>
              </a:rPr>
              <a:t>From the shear strain triangle (image c –slide 35)</a:t>
            </a:r>
          </a:p>
          <a:p>
            <a:pPr lvl="1" algn="just" eaLnBrk="1" hangingPunct="1">
              <a:lnSpc>
                <a:spcPct val="170000"/>
              </a:lnSpc>
              <a:buFont typeface="Wingdings" pitchFamily="2" charset="2"/>
              <a:buChar char="§"/>
            </a:pPr>
            <a:r>
              <a:rPr lang="tr-TR" sz="2000" dirty="0" smtClean="0">
                <a:latin typeface="Times New Roman" pitchFamily="18" charset="0"/>
                <a:sym typeface="Symbol" pitchFamily="18" charset="2"/>
              </a:rPr>
              <a:t> = AC/DB= (AD+DC)/DB</a:t>
            </a:r>
          </a:p>
          <a:p>
            <a:pPr lvl="1" algn="just" eaLnBrk="1" hangingPunct="1">
              <a:lnSpc>
                <a:spcPct val="170000"/>
              </a:lnSpc>
              <a:buFont typeface="Wingdings" pitchFamily="2" charset="2"/>
              <a:buChar char="§"/>
            </a:pPr>
            <a:r>
              <a:rPr lang="tr-TR" sz="2000" dirty="0" smtClean="0">
                <a:latin typeface="Times New Roman" pitchFamily="18" charset="0"/>
                <a:sym typeface="Symbol" pitchFamily="18" charset="2"/>
              </a:rPr>
              <a:t> = AD/DB + DC/DB</a:t>
            </a:r>
          </a:p>
          <a:p>
            <a:pPr lvl="1" algn="just" eaLnBrk="1" hangingPunct="1">
              <a:lnSpc>
                <a:spcPct val="170000"/>
              </a:lnSpc>
              <a:buFont typeface="Wingdings" pitchFamily="2" charset="2"/>
              <a:buChar char="§"/>
            </a:pPr>
            <a:r>
              <a:rPr lang="tr-TR" sz="2000" dirty="0" smtClean="0">
                <a:latin typeface="Times New Roman" pitchFamily="18" charset="0"/>
                <a:sym typeface="Symbol" pitchFamily="18" charset="2"/>
              </a:rPr>
              <a:t>AD/DB =</a:t>
            </a:r>
            <a:r>
              <a:rPr lang="en-US" sz="2000" dirty="0" smtClean="0">
                <a:latin typeface="Times New Roman" pitchFamily="18" charset="0"/>
                <a:sym typeface="Symbol" pitchFamily="18" charset="2"/>
              </a:rPr>
              <a:t> C</a:t>
            </a:r>
            <a:r>
              <a:rPr lang="tr-TR" sz="2000" dirty="0" smtClean="0">
                <a:latin typeface="Times New Roman" pitchFamily="18" charset="0"/>
                <a:sym typeface="Symbol" pitchFamily="18" charset="2"/>
              </a:rPr>
              <a:t>ot </a:t>
            </a:r>
            <a:r>
              <a:rPr lang="el-GR" sz="2000" dirty="0" smtClean="0">
                <a:latin typeface="Times New Roman" pitchFamily="18" charset="0"/>
                <a:sym typeface="Symbol" pitchFamily="18" charset="2"/>
              </a:rPr>
              <a:t>θ</a:t>
            </a:r>
          </a:p>
          <a:p>
            <a:pPr lvl="1" algn="just" eaLnBrk="1" hangingPunct="1">
              <a:lnSpc>
                <a:spcPct val="170000"/>
              </a:lnSpc>
              <a:buFont typeface="Wingdings" pitchFamily="2" charset="2"/>
              <a:buChar char="§"/>
            </a:pPr>
            <a:r>
              <a:rPr lang="tr-TR" sz="2000" dirty="0" smtClean="0">
                <a:latin typeface="Times New Roman" pitchFamily="18" charset="0"/>
                <a:sym typeface="Symbol" pitchFamily="18" charset="2"/>
              </a:rPr>
              <a:t>DC/DB =</a:t>
            </a:r>
            <a:r>
              <a:rPr lang="en-US" sz="2000" dirty="0" smtClean="0">
                <a:latin typeface="Times New Roman" pitchFamily="18" charset="0"/>
                <a:sym typeface="Symbol" pitchFamily="18" charset="2"/>
              </a:rPr>
              <a:t> </a:t>
            </a:r>
            <a:r>
              <a:rPr lang="tr-TR" sz="2000" dirty="0" smtClean="0">
                <a:latin typeface="Times New Roman" pitchFamily="18" charset="0"/>
                <a:sym typeface="Symbol" pitchFamily="18" charset="2"/>
              </a:rPr>
              <a:t>tan (</a:t>
            </a:r>
            <a:r>
              <a:rPr lang="el-GR" sz="2000" dirty="0" smtClean="0">
                <a:latin typeface="Times New Roman" pitchFamily="18" charset="0"/>
                <a:sym typeface="Symbol" pitchFamily="18" charset="2"/>
              </a:rPr>
              <a:t>θ</a:t>
            </a:r>
            <a:r>
              <a:rPr lang="tr-TR" sz="2000" dirty="0" smtClean="0">
                <a:latin typeface="Times New Roman" pitchFamily="18" charset="0"/>
                <a:sym typeface="Symbol" pitchFamily="18" charset="2"/>
              </a:rPr>
              <a:t> - )</a:t>
            </a:r>
          </a:p>
          <a:p>
            <a:pPr lvl="1" algn="just" eaLnBrk="1" hangingPunct="1">
              <a:lnSpc>
                <a:spcPct val="170000"/>
              </a:lnSpc>
              <a:buFont typeface="Wingdings" pitchFamily="2" charset="2"/>
              <a:buChar char="§"/>
            </a:pPr>
            <a:r>
              <a:rPr lang="tr-TR" sz="2000" dirty="0" smtClean="0">
                <a:latin typeface="Times New Roman" pitchFamily="18" charset="0"/>
                <a:sym typeface="Symbol" pitchFamily="18" charset="2"/>
              </a:rPr>
              <a:t>Therefore   = </a:t>
            </a:r>
            <a:r>
              <a:rPr lang="en-US" sz="2000" dirty="0" smtClean="0">
                <a:latin typeface="Times New Roman" pitchFamily="18" charset="0"/>
                <a:sym typeface="Symbol" pitchFamily="18" charset="2"/>
              </a:rPr>
              <a:t>C</a:t>
            </a:r>
            <a:r>
              <a:rPr lang="tr-TR" sz="2000" dirty="0" smtClean="0">
                <a:latin typeface="Times New Roman" pitchFamily="18" charset="0"/>
                <a:sym typeface="Symbol" pitchFamily="18" charset="2"/>
              </a:rPr>
              <a:t>ot </a:t>
            </a:r>
            <a:r>
              <a:rPr lang="el-GR" sz="2000" dirty="0" smtClean="0">
                <a:latin typeface="Times New Roman" pitchFamily="18" charset="0"/>
                <a:sym typeface="Symbol" pitchFamily="18" charset="2"/>
              </a:rPr>
              <a:t>θ</a:t>
            </a:r>
            <a:r>
              <a:rPr lang="tr-TR" sz="2000" dirty="0" smtClean="0">
                <a:latin typeface="Times New Roman" pitchFamily="18" charset="0"/>
                <a:sym typeface="Symbol" pitchFamily="18" charset="2"/>
              </a:rPr>
              <a:t> + tan (</a:t>
            </a:r>
            <a:r>
              <a:rPr lang="el-GR" sz="2000" dirty="0" smtClean="0">
                <a:latin typeface="Times New Roman" pitchFamily="18" charset="0"/>
                <a:sym typeface="Symbol" pitchFamily="18" charset="2"/>
              </a:rPr>
              <a:t>θ</a:t>
            </a:r>
            <a:r>
              <a:rPr lang="tr-TR" sz="2000" dirty="0" smtClean="0">
                <a:latin typeface="Times New Roman" pitchFamily="18" charset="0"/>
                <a:sym typeface="Symbol" pitchFamily="18" charset="2"/>
              </a:rPr>
              <a:t> - )</a:t>
            </a:r>
            <a:endParaRPr lang="en-US" sz="2000" dirty="0" smtClean="0">
              <a:latin typeface="Times New Roman" pitchFamily="18" charset="0"/>
              <a:cs typeface="Times New Roman" pitchFamily="18" charset="0"/>
            </a:endParaRPr>
          </a:p>
          <a:p>
            <a:pPr lvl="3" algn="just" eaLnBrk="1" hangingPunct="1">
              <a:lnSpc>
                <a:spcPct val="170000"/>
              </a:lnSpc>
              <a:buNone/>
            </a:pPr>
            <a:r>
              <a:rPr lang="en-US" sz="2400" i="1" dirty="0" smtClean="0">
                <a:solidFill>
                  <a:schemeClr val="tx2"/>
                </a:solidFill>
                <a:latin typeface="Times New Roman" pitchFamily="18" charset="0"/>
                <a:cs typeface="Courier New" pitchFamily="49" charset="0"/>
                <a:sym typeface="Symbol" pitchFamily="18" charset="2"/>
              </a:rPr>
              <a:t></a:t>
            </a:r>
            <a:r>
              <a:rPr lang="en-US" sz="2400" i="1" dirty="0" smtClean="0">
                <a:solidFill>
                  <a:schemeClr val="tx2"/>
                </a:solidFill>
                <a:latin typeface="Times New Roman" pitchFamily="18" charset="0"/>
                <a:cs typeface="Times New Roman" pitchFamily="18" charset="0"/>
              </a:rPr>
              <a:t> </a:t>
            </a:r>
            <a:r>
              <a:rPr lang="en-US" sz="2400" dirty="0" smtClean="0">
                <a:solidFill>
                  <a:schemeClr val="tx2"/>
                </a:solidFill>
                <a:latin typeface="Times New Roman" pitchFamily="18" charset="0"/>
                <a:cs typeface="Times New Roman" pitchFamily="18" charset="0"/>
              </a:rPr>
              <a:t>= tan(</a:t>
            </a:r>
            <a:r>
              <a:rPr lang="el-GR" sz="2400" dirty="0" smtClean="0">
                <a:solidFill>
                  <a:schemeClr val="tx2"/>
                </a:solidFill>
                <a:latin typeface="Times New Roman" pitchFamily="18" charset="0"/>
                <a:sym typeface="Symbol" pitchFamily="18" charset="2"/>
              </a:rPr>
              <a:t>θ</a:t>
            </a:r>
            <a:r>
              <a:rPr lang="en-US" sz="2400" dirty="0" smtClean="0">
                <a:solidFill>
                  <a:schemeClr val="tx2"/>
                </a:solidFill>
                <a:latin typeface="Times New Roman" pitchFamily="18" charset="0"/>
                <a:cs typeface="Times New Roman" pitchFamily="18" charset="0"/>
              </a:rPr>
              <a:t> - </a:t>
            </a:r>
            <a:r>
              <a:rPr lang="en-US" sz="2400" i="1" dirty="0" smtClean="0">
                <a:solidFill>
                  <a:schemeClr val="tx2"/>
                </a:solidFill>
                <a:latin typeface="Times New Roman" pitchFamily="18" charset="0"/>
                <a:cs typeface="Courier New" pitchFamily="49" charset="0"/>
                <a:sym typeface="Symbol" pitchFamily="18" charset="2"/>
              </a:rPr>
              <a:t></a:t>
            </a:r>
            <a:r>
              <a:rPr lang="en-US" sz="2400" dirty="0" smtClean="0">
                <a:solidFill>
                  <a:schemeClr val="tx2"/>
                </a:solidFill>
                <a:latin typeface="Times New Roman" pitchFamily="18" charset="0"/>
                <a:cs typeface="Times New Roman" pitchFamily="18" charset="0"/>
              </a:rPr>
              <a:t>) + cot </a:t>
            </a:r>
            <a:r>
              <a:rPr lang="el-GR" sz="2400" dirty="0" smtClean="0">
                <a:solidFill>
                  <a:schemeClr val="tx2"/>
                </a:solidFill>
                <a:latin typeface="Times New Roman" pitchFamily="18" charset="0"/>
                <a:sym typeface="Symbol" pitchFamily="18" charset="2"/>
              </a:rPr>
              <a:t>θ</a:t>
            </a:r>
            <a:r>
              <a:rPr lang="en-US" sz="2400" dirty="0" smtClean="0">
                <a:solidFill>
                  <a:schemeClr val="tx2"/>
                </a:solidFill>
                <a:latin typeface="Times New Roman" pitchFamily="18" charset="0"/>
                <a:cs typeface="Times New Roman" pitchFamily="18" charset="0"/>
              </a:rPr>
              <a:t> 	</a:t>
            </a:r>
            <a:r>
              <a:rPr lang="en-US" dirty="0" smtClean="0">
                <a:latin typeface="Book Antiqua" pitchFamily="18" charset="0"/>
                <a:cs typeface="Times New Roman" pitchFamily="18" charset="0"/>
              </a:rPr>
              <a:t>	</a:t>
            </a:r>
            <a:endParaRPr lang="en-US" dirty="0" smtClean="0">
              <a:latin typeface="Book Antiqua" pitchFamily="18" charset="0"/>
              <a:cs typeface="Courier New"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54275"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000" smtClean="0">
                <a:solidFill>
                  <a:srgbClr val="990000"/>
                </a:solidFill>
                <a:latin typeface="Book Antiqua" pitchFamily="18" charset="0"/>
              </a:rPr>
              <a:t>Chip formation</a:t>
            </a:r>
            <a:r>
              <a:rPr lang="en-US" sz="2000" smtClean="0">
                <a:latin typeface="Book Antiqua" pitchFamily="18" charset="0"/>
              </a:rPr>
              <a:t> </a:t>
            </a:r>
          </a:p>
          <a:p>
            <a:pPr algn="just" eaLnBrk="1" hangingPunct="1">
              <a:lnSpc>
                <a:spcPct val="150000"/>
              </a:lnSpc>
              <a:spcBef>
                <a:spcPct val="10000"/>
              </a:spcBef>
              <a:buFont typeface="Wingdings" pitchFamily="2" charset="2"/>
              <a:buChar char="§"/>
            </a:pPr>
            <a:r>
              <a:rPr lang="en-US" sz="2000" smtClean="0">
                <a:latin typeface="Book Antiqua" pitchFamily="18" charset="0"/>
              </a:rPr>
              <a:t>Mechanics of metal cutting is greatly depend on the shape and size of the chips formed. </a:t>
            </a:r>
          </a:p>
        </p:txBody>
      </p:sp>
      <p:pic>
        <p:nvPicPr>
          <p:cNvPr id="54276" name="Picture 4" descr="21"/>
          <p:cNvPicPr>
            <a:picLocks noChangeAspect="1" noChangeArrowheads="1"/>
          </p:cNvPicPr>
          <p:nvPr/>
        </p:nvPicPr>
        <p:blipFill>
          <a:blip r:embed="rId2" cstate="print"/>
          <a:srcRect/>
          <a:stretch>
            <a:fillRect/>
          </a:stretch>
        </p:blipFill>
        <p:spPr bwMode="auto">
          <a:xfrm>
            <a:off x="1752600" y="2438400"/>
            <a:ext cx="5410200" cy="3657600"/>
          </a:xfrm>
          <a:prstGeom prst="rect">
            <a:avLst/>
          </a:prstGeom>
          <a:noFill/>
          <a:ln w="9525">
            <a:noFill/>
            <a:miter lim="800000"/>
            <a:headEnd/>
            <a:tailEnd/>
          </a:ln>
        </p:spPr>
      </p:pic>
      <p:sp>
        <p:nvSpPr>
          <p:cNvPr id="54277" name="Text Box 6"/>
          <p:cNvSpPr txBox="1">
            <a:spLocks noChangeArrowheads="1"/>
          </p:cNvSpPr>
          <p:nvPr/>
        </p:nvSpPr>
        <p:spPr bwMode="auto">
          <a:xfrm>
            <a:off x="660400" y="6175375"/>
            <a:ext cx="7848600" cy="581025"/>
          </a:xfrm>
          <a:prstGeom prst="rect">
            <a:avLst/>
          </a:prstGeom>
          <a:noFill/>
          <a:ln w="9525">
            <a:noFill/>
            <a:miter lim="800000"/>
            <a:headEnd/>
            <a:tailEnd/>
          </a:ln>
        </p:spPr>
        <p:txBody>
          <a:bodyPr>
            <a:spAutoFit/>
          </a:bodyPr>
          <a:lstStyle/>
          <a:p>
            <a:pPr algn="l">
              <a:spcBef>
                <a:spcPts val="600"/>
              </a:spcBef>
            </a:pPr>
            <a:r>
              <a:rPr lang="en-US" sz="1600" b="1">
                <a:solidFill>
                  <a:srgbClr val="990000"/>
                </a:solidFill>
                <a:latin typeface="Book Antiqua" pitchFamily="18" charset="0"/>
                <a:cs typeface="Times New Roman" pitchFamily="18" charset="0"/>
              </a:rPr>
              <a:t>More realistic view of chip formation, showing shear zone rather than shear plane. Also shown is the secondary shear zone resulting from tool‑chip friction.</a:t>
            </a:r>
            <a:endParaRPr lang="en-US" sz="1600" b="1">
              <a:solidFill>
                <a:srgbClr val="990000"/>
              </a:solidFill>
              <a:latin typeface="Book Antiqu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55299"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50000"/>
              </a:lnSpc>
              <a:spcBef>
                <a:spcPct val="10000"/>
              </a:spcBef>
              <a:buFont typeface="Wingdings" pitchFamily="2" charset="2"/>
              <a:buNone/>
            </a:pPr>
            <a:r>
              <a:rPr lang="en-US" sz="2400" smtClean="0">
                <a:solidFill>
                  <a:srgbClr val="990000"/>
                </a:solidFill>
                <a:latin typeface="Book Antiqua" pitchFamily="18" charset="0"/>
              </a:rPr>
              <a:t>Four Basic Type of Chips in Machining are</a:t>
            </a:r>
          </a:p>
          <a:p>
            <a:pPr marL="419100" indent="-419100" algn="just" eaLnBrk="1" hangingPunct="1">
              <a:lnSpc>
                <a:spcPct val="150000"/>
              </a:lnSpc>
              <a:buFontTx/>
              <a:buChar char="•"/>
            </a:pPr>
            <a:r>
              <a:rPr lang="en-US" sz="2400" smtClean="0">
                <a:latin typeface="Book Antiqua" pitchFamily="18" charset="0"/>
              </a:rPr>
              <a:t>Discontinuous chip</a:t>
            </a:r>
          </a:p>
          <a:p>
            <a:pPr marL="419100" indent="-419100" algn="just" eaLnBrk="1" hangingPunct="1">
              <a:lnSpc>
                <a:spcPct val="150000"/>
              </a:lnSpc>
              <a:buFontTx/>
              <a:buChar char="•"/>
            </a:pPr>
            <a:r>
              <a:rPr lang="en-US" sz="2400" smtClean="0">
                <a:latin typeface="Book Antiqua" pitchFamily="18" charset="0"/>
              </a:rPr>
              <a:t>Continuous chip</a:t>
            </a:r>
          </a:p>
          <a:p>
            <a:pPr marL="419100" indent="-419100" algn="just" eaLnBrk="1" hangingPunct="1">
              <a:lnSpc>
                <a:spcPct val="150000"/>
              </a:lnSpc>
              <a:buFontTx/>
              <a:buChar char="•"/>
            </a:pPr>
            <a:r>
              <a:rPr lang="en-US" sz="2400" smtClean="0">
                <a:latin typeface="Book Antiqua" pitchFamily="18" charset="0"/>
              </a:rPr>
              <a:t>Continuous chip with Built-up Edge (BUE)</a:t>
            </a:r>
          </a:p>
          <a:p>
            <a:pPr marL="419100" indent="-419100" algn="just" eaLnBrk="1" hangingPunct="1">
              <a:lnSpc>
                <a:spcPct val="150000"/>
              </a:lnSpc>
              <a:buFontTx/>
              <a:buChar char="•"/>
            </a:pPr>
            <a:r>
              <a:rPr lang="en-US" sz="2400" smtClean="0">
                <a:latin typeface="Book Antiqua" pitchFamily="18" charset="0"/>
              </a:rPr>
              <a:t>Serrated chip</a:t>
            </a:r>
          </a:p>
          <a:p>
            <a:pPr marL="419100" indent="-419100" algn="just" eaLnBrk="1" hangingPunct="1">
              <a:lnSpc>
                <a:spcPct val="150000"/>
              </a:lnSpc>
              <a:spcBef>
                <a:spcPct val="10000"/>
              </a:spcBef>
              <a:buFont typeface="Wingdings" pitchFamily="2" charset="2"/>
              <a:buChar char="§"/>
            </a:pPr>
            <a:endParaRPr lang="en-US" sz="2400" smtClean="0">
              <a:solidFill>
                <a:srgbClr val="990000"/>
              </a:solidFill>
              <a:latin typeface="Book Antiqua" pitchFamily="18" charset="0"/>
            </a:endParaRPr>
          </a:p>
          <a:p>
            <a:pPr marL="419100" indent="-419100"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56323"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25000"/>
              </a:lnSpc>
              <a:buFontTx/>
              <a:buNone/>
            </a:pPr>
            <a:r>
              <a:rPr lang="en-US" sz="2000" smtClean="0">
                <a:solidFill>
                  <a:srgbClr val="990000"/>
                </a:solidFill>
                <a:latin typeface="Book Antiqua" pitchFamily="18" charset="0"/>
              </a:rPr>
              <a:t>Discontinuous chip</a:t>
            </a:r>
          </a:p>
          <a:p>
            <a:pPr marL="419100" indent="-419100" algn="just" eaLnBrk="1" hangingPunct="1">
              <a:lnSpc>
                <a:spcPct val="125000"/>
              </a:lnSpc>
            </a:pPr>
            <a:r>
              <a:rPr lang="en-US" sz="2000" smtClean="0">
                <a:latin typeface="Book Antiqua" pitchFamily="18" charset="0"/>
                <a:cs typeface="Times New Roman" pitchFamily="18" charset="0"/>
              </a:rPr>
              <a:t>When brittle materials like cast iron are cut, the deformed material gets fractured very easily and thus the Chip produced is in the form of discontinuous segments</a:t>
            </a:r>
          </a:p>
          <a:p>
            <a:pPr marL="419100" indent="-419100" algn="just" eaLnBrk="1" hangingPunct="1">
              <a:lnSpc>
                <a:spcPct val="125000"/>
              </a:lnSpc>
              <a:buFont typeface="Wingdings" pitchFamily="2" charset="2"/>
              <a:buNone/>
            </a:pPr>
            <a:r>
              <a:rPr lang="en-US" sz="2000" smtClean="0">
                <a:solidFill>
                  <a:srgbClr val="990000"/>
                </a:solidFill>
                <a:latin typeface="Book Antiqua" pitchFamily="18" charset="0"/>
                <a:cs typeface="Times New Roman" pitchFamily="18" charset="0"/>
              </a:rPr>
              <a:t>Reasons</a:t>
            </a:r>
          </a:p>
          <a:p>
            <a:pPr marL="419100" indent="-419100" algn="just" eaLnBrk="1" hangingPunct="1">
              <a:lnSpc>
                <a:spcPct val="125000"/>
              </a:lnSpc>
            </a:pPr>
            <a:r>
              <a:rPr lang="en-US" sz="2000" smtClean="0">
                <a:latin typeface="Book Antiqua" pitchFamily="18" charset="0"/>
                <a:cs typeface="Times New Roman" pitchFamily="18" charset="0"/>
              </a:rPr>
              <a:t>Brittle work materials</a:t>
            </a:r>
          </a:p>
          <a:p>
            <a:pPr marL="419100" indent="-419100" algn="just" eaLnBrk="1" hangingPunct="1">
              <a:lnSpc>
                <a:spcPct val="125000"/>
              </a:lnSpc>
            </a:pPr>
            <a:r>
              <a:rPr lang="en-US" sz="2000" smtClean="0">
                <a:latin typeface="Book Antiqua" pitchFamily="18" charset="0"/>
                <a:cs typeface="Times New Roman" pitchFamily="18" charset="0"/>
              </a:rPr>
              <a:t>Low cutting speeds</a:t>
            </a:r>
          </a:p>
          <a:p>
            <a:pPr marL="419100" indent="-419100" algn="just" eaLnBrk="1" hangingPunct="1">
              <a:lnSpc>
                <a:spcPct val="125000"/>
              </a:lnSpc>
            </a:pPr>
            <a:r>
              <a:rPr lang="en-US" sz="2000" smtClean="0">
                <a:latin typeface="Book Antiqua" pitchFamily="18" charset="0"/>
                <a:cs typeface="Times New Roman" pitchFamily="18" charset="0"/>
              </a:rPr>
              <a:t>Large feed and depth of cut</a:t>
            </a:r>
          </a:p>
          <a:p>
            <a:pPr marL="419100" indent="-419100" algn="just" eaLnBrk="1" hangingPunct="1">
              <a:lnSpc>
                <a:spcPct val="125000"/>
              </a:lnSpc>
            </a:pPr>
            <a:r>
              <a:rPr lang="en-US" sz="2000" smtClean="0">
                <a:latin typeface="Book Antiqua" pitchFamily="18" charset="0"/>
                <a:cs typeface="Times New Roman" pitchFamily="18" charset="0"/>
              </a:rPr>
              <a:t>High tool‑chip friction</a:t>
            </a:r>
            <a:endParaRPr lang="en-US" sz="2000" smtClean="0">
              <a:latin typeface="Book Antiqua" pitchFamily="18" charset="0"/>
            </a:endParaRPr>
          </a:p>
          <a:p>
            <a:pPr marL="419100" indent="-419100" algn="just" eaLnBrk="1" hangingPunct="1">
              <a:lnSpc>
                <a:spcPct val="150000"/>
              </a:lnSpc>
              <a:spcBef>
                <a:spcPct val="10000"/>
              </a:spcBef>
              <a:buFont typeface="Wingdings" pitchFamily="2" charset="2"/>
              <a:buChar char="§"/>
            </a:pPr>
            <a:endParaRPr lang="en-US" sz="2000" smtClean="0">
              <a:solidFill>
                <a:srgbClr val="990000"/>
              </a:solidFill>
              <a:latin typeface="Book Antiqua" pitchFamily="18" charset="0"/>
            </a:endParaRPr>
          </a:p>
          <a:p>
            <a:pPr marL="419100" indent="-419100"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pic>
        <p:nvPicPr>
          <p:cNvPr id="56324" name="Picture 4"/>
          <p:cNvPicPr>
            <a:picLocks noChangeAspect="1" noChangeArrowheads="1"/>
          </p:cNvPicPr>
          <p:nvPr/>
        </p:nvPicPr>
        <p:blipFill>
          <a:blip r:embed="rId2" cstate="print"/>
          <a:srcRect/>
          <a:stretch>
            <a:fillRect/>
          </a:stretch>
        </p:blipFill>
        <p:spPr bwMode="auto">
          <a:xfrm>
            <a:off x="4191000" y="2667000"/>
            <a:ext cx="4495800" cy="3429000"/>
          </a:xfrm>
          <a:prstGeom prst="rect">
            <a:avLst/>
          </a:prstGeom>
          <a:noFill/>
          <a:ln w="9525">
            <a:noFill/>
            <a:miter lim="800000"/>
            <a:headEnd/>
            <a:tailEnd/>
          </a:ln>
        </p:spPr>
      </p:pic>
      <p:pic>
        <p:nvPicPr>
          <p:cNvPr id="56325" name="Picture 5" descr="02_f8"/>
          <p:cNvPicPr>
            <a:picLocks noChangeAspect="1" noChangeArrowheads="1"/>
          </p:cNvPicPr>
          <p:nvPr/>
        </p:nvPicPr>
        <p:blipFill>
          <a:blip r:embed="rId3" cstate="print"/>
          <a:srcRect/>
          <a:stretch>
            <a:fillRect/>
          </a:stretch>
        </p:blipFill>
        <p:spPr bwMode="auto">
          <a:xfrm>
            <a:off x="1600200" y="4800600"/>
            <a:ext cx="28670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57347"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25000"/>
              </a:lnSpc>
              <a:buFontTx/>
              <a:buNone/>
            </a:pPr>
            <a:r>
              <a:rPr lang="en-US" sz="2000" smtClean="0">
                <a:solidFill>
                  <a:srgbClr val="990000"/>
                </a:solidFill>
                <a:latin typeface="Book Antiqua" pitchFamily="18" charset="0"/>
              </a:rPr>
              <a:t>Continuous chip</a:t>
            </a:r>
          </a:p>
          <a:p>
            <a:pPr marL="419100" indent="-419100" algn="just" eaLnBrk="1" hangingPunct="1">
              <a:lnSpc>
                <a:spcPct val="125000"/>
              </a:lnSpc>
            </a:pPr>
            <a:r>
              <a:rPr lang="en-US" sz="2000" smtClean="0">
                <a:latin typeface="Book Antiqua" pitchFamily="18" charset="0"/>
                <a:cs typeface="Times New Roman" pitchFamily="18" charset="0"/>
              </a:rPr>
              <a:t>Continuous chips are normally produced when machining steel or ductile materials at high cutting speeds. The continuous chip which is like a ribbon flows along the rake face.</a:t>
            </a:r>
          </a:p>
          <a:p>
            <a:pPr marL="419100" indent="-419100" algn="just" eaLnBrk="1" hangingPunct="1">
              <a:lnSpc>
                <a:spcPct val="125000"/>
              </a:lnSpc>
              <a:buFont typeface="Wingdings" pitchFamily="2" charset="2"/>
              <a:buNone/>
            </a:pPr>
            <a:r>
              <a:rPr lang="en-US" sz="2000" smtClean="0">
                <a:solidFill>
                  <a:srgbClr val="990000"/>
                </a:solidFill>
                <a:latin typeface="Book Antiqua" pitchFamily="18" charset="0"/>
                <a:cs typeface="Times New Roman" pitchFamily="18" charset="0"/>
              </a:rPr>
              <a:t>Reasons</a:t>
            </a:r>
          </a:p>
          <a:p>
            <a:pPr marL="419100" indent="-419100" eaLnBrk="1" hangingPunct="1">
              <a:spcAft>
                <a:spcPts val="600"/>
              </a:spcAft>
            </a:pPr>
            <a:r>
              <a:rPr lang="en-US" sz="2000" smtClean="0">
                <a:latin typeface="Book Antiqua" pitchFamily="18" charset="0"/>
                <a:cs typeface="Times New Roman" pitchFamily="18" charset="0"/>
                <a:sym typeface="Symbol" pitchFamily="18" charset="2"/>
              </a:rPr>
              <a:t>Ductile work materials</a:t>
            </a:r>
          </a:p>
          <a:p>
            <a:pPr marL="419100" indent="-419100" eaLnBrk="1" hangingPunct="1">
              <a:spcAft>
                <a:spcPts val="600"/>
              </a:spcAft>
            </a:pPr>
            <a:r>
              <a:rPr lang="en-US" sz="2000" smtClean="0">
                <a:latin typeface="Book Antiqua" pitchFamily="18" charset="0"/>
                <a:cs typeface="Times New Roman" pitchFamily="18" charset="0"/>
                <a:sym typeface="Symbol" pitchFamily="18" charset="2"/>
              </a:rPr>
              <a:t>High cutting speeds</a:t>
            </a:r>
          </a:p>
          <a:p>
            <a:pPr marL="419100" indent="-419100" eaLnBrk="1" hangingPunct="1">
              <a:spcAft>
                <a:spcPts val="600"/>
              </a:spcAft>
            </a:pPr>
            <a:r>
              <a:rPr lang="en-US" sz="2000" smtClean="0">
                <a:latin typeface="Book Antiqua" pitchFamily="18" charset="0"/>
                <a:cs typeface="Times New Roman" pitchFamily="18" charset="0"/>
                <a:sym typeface="Symbol" pitchFamily="18" charset="2"/>
              </a:rPr>
              <a:t>Small feeds and depths</a:t>
            </a:r>
          </a:p>
          <a:p>
            <a:pPr marL="419100" indent="-419100" eaLnBrk="1" hangingPunct="1">
              <a:spcAft>
                <a:spcPts val="600"/>
              </a:spcAft>
            </a:pPr>
            <a:r>
              <a:rPr lang="en-US" sz="2000" smtClean="0">
                <a:latin typeface="Book Antiqua" pitchFamily="18" charset="0"/>
                <a:cs typeface="Times New Roman" pitchFamily="18" charset="0"/>
                <a:sym typeface="Symbol" pitchFamily="18" charset="2"/>
              </a:rPr>
              <a:t>Sharp cutting edge</a:t>
            </a:r>
          </a:p>
          <a:p>
            <a:pPr marL="419100" indent="-419100" eaLnBrk="1" hangingPunct="1">
              <a:spcAft>
                <a:spcPts val="600"/>
              </a:spcAft>
            </a:pPr>
            <a:r>
              <a:rPr lang="en-US" sz="2000" smtClean="0">
                <a:latin typeface="Book Antiqua" pitchFamily="18" charset="0"/>
                <a:cs typeface="Times New Roman" pitchFamily="18" charset="0"/>
                <a:sym typeface="Symbol" pitchFamily="18" charset="2"/>
              </a:rPr>
              <a:t>Low tool‑chip friction</a:t>
            </a:r>
            <a:endParaRPr lang="en-US" sz="2000" smtClean="0">
              <a:solidFill>
                <a:srgbClr val="990000"/>
              </a:solidFill>
              <a:latin typeface="Book Antiqua" pitchFamily="18" charset="0"/>
            </a:endParaRPr>
          </a:p>
          <a:p>
            <a:pPr marL="419100" indent="-419100" algn="just" eaLnBrk="1" hangingPunct="1">
              <a:lnSpc>
                <a:spcPct val="150000"/>
              </a:lnSpc>
              <a:spcBef>
                <a:spcPct val="10000"/>
              </a:spcBef>
              <a:buFont typeface="Wingdings" pitchFamily="2" charset="2"/>
              <a:buChar char="§"/>
            </a:pPr>
            <a:endParaRPr lang="en-US" sz="2400" smtClean="0">
              <a:latin typeface="Book Antiqua" pitchFamily="18" charset="0"/>
            </a:endParaRPr>
          </a:p>
        </p:txBody>
      </p:sp>
      <p:pic>
        <p:nvPicPr>
          <p:cNvPr id="57348" name="Picture 5"/>
          <p:cNvPicPr>
            <a:picLocks noChangeAspect="1" noChangeArrowheads="1"/>
          </p:cNvPicPr>
          <p:nvPr/>
        </p:nvPicPr>
        <p:blipFill>
          <a:blip r:embed="rId2" cstate="print"/>
          <a:srcRect/>
          <a:stretch>
            <a:fillRect/>
          </a:stretch>
        </p:blipFill>
        <p:spPr bwMode="auto">
          <a:xfrm>
            <a:off x="4419600" y="2667000"/>
            <a:ext cx="4267200" cy="3429000"/>
          </a:xfrm>
          <a:prstGeom prst="rect">
            <a:avLst/>
          </a:prstGeom>
          <a:noFill/>
          <a:ln w="9525">
            <a:noFill/>
            <a:miter lim="800000"/>
            <a:headEnd/>
            <a:tailEnd/>
          </a:ln>
        </p:spPr>
      </p:pic>
      <p:pic>
        <p:nvPicPr>
          <p:cNvPr id="57349" name="Picture 6" descr="02_f7"/>
          <p:cNvPicPr>
            <a:picLocks noChangeAspect="1" noChangeArrowheads="1"/>
          </p:cNvPicPr>
          <p:nvPr/>
        </p:nvPicPr>
        <p:blipFill>
          <a:blip r:embed="rId3" cstate="print"/>
          <a:srcRect/>
          <a:stretch>
            <a:fillRect/>
          </a:stretch>
        </p:blipFill>
        <p:spPr bwMode="auto">
          <a:xfrm>
            <a:off x="2514600" y="5181600"/>
            <a:ext cx="21336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58371" name="Rectangle 3"/>
          <p:cNvSpPr>
            <a:spLocks noGrp="1" noChangeArrowheads="1"/>
          </p:cNvSpPr>
          <p:nvPr>
            <p:ph type="body" sz="half" idx="1"/>
          </p:nvPr>
        </p:nvSpPr>
        <p:spPr>
          <a:xfrm>
            <a:off x="431800" y="914400"/>
            <a:ext cx="8382000" cy="5257800"/>
          </a:xfrm>
        </p:spPr>
        <p:txBody>
          <a:bodyPr/>
          <a:lstStyle/>
          <a:p>
            <a:pPr algn="just" eaLnBrk="1" hangingPunct="1">
              <a:lnSpc>
                <a:spcPct val="140000"/>
              </a:lnSpc>
              <a:spcBef>
                <a:spcPct val="10000"/>
              </a:spcBef>
              <a:buFont typeface="Wingdings" pitchFamily="2" charset="2"/>
              <a:buNone/>
            </a:pPr>
            <a:r>
              <a:rPr lang="en-US" sz="1800" smtClean="0">
                <a:solidFill>
                  <a:srgbClr val="990000"/>
                </a:solidFill>
                <a:latin typeface="Book Antiqua" pitchFamily="18" charset="0"/>
              </a:rPr>
              <a:t>Continuous chip with Built-up Edge (BUE)</a:t>
            </a:r>
          </a:p>
          <a:p>
            <a:pPr algn="just" eaLnBrk="1" hangingPunct="1">
              <a:lnSpc>
                <a:spcPct val="140000"/>
              </a:lnSpc>
              <a:spcBef>
                <a:spcPct val="10000"/>
              </a:spcBef>
              <a:buFont typeface="Wingdings" pitchFamily="2" charset="2"/>
              <a:buChar char="§"/>
            </a:pPr>
            <a:r>
              <a:rPr lang="en-US" sz="1800" smtClean="0">
                <a:latin typeface="Book Antiqua" pitchFamily="18" charset="0"/>
              </a:rPr>
              <a:t>When the friction between tool and chip is high while machining ductile materials, some particles of chip adhere to the tool rake face near the tool tip. When such sizeable material piles upon the rake face, it acts as a cutting edge in place of the actual cutting edge is termed as built up edge (BUE). By virtue of work hardening, BUE is harder than the parent work material</a:t>
            </a:r>
            <a:endParaRPr lang="en-US" sz="1800" smtClean="0">
              <a:solidFill>
                <a:srgbClr val="990000"/>
              </a:solidFill>
              <a:latin typeface="Book Antiqua" pitchFamily="18" charset="0"/>
            </a:endParaRPr>
          </a:p>
          <a:p>
            <a:pPr algn="just" eaLnBrk="1" hangingPunct="1">
              <a:lnSpc>
                <a:spcPct val="140000"/>
              </a:lnSpc>
              <a:buFont typeface="Wingdings" pitchFamily="2" charset="2"/>
              <a:buNone/>
            </a:pPr>
            <a:r>
              <a:rPr lang="en-US" sz="1800" smtClean="0">
                <a:solidFill>
                  <a:srgbClr val="990000"/>
                </a:solidFill>
                <a:latin typeface="Book Antiqua" pitchFamily="18" charset="0"/>
                <a:cs typeface="Times New Roman" pitchFamily="18" charset="0"/>
              </a:rPr>
              <a:t>Reasons</a:t>
            </a:r>
          </a:p>
          <a:p>
            <a:pPr algn="just" eaLnBrk="1" hangingPunct="1">
              <a:lnSpc>
                <a:spcPct val="140000"/>
              </a:lnSpc>
            </a:pPr>
            <a:r>
              <a:rPr lang="en-US" sz="1800" smtClean="0">
                <a:latin typeface="Book Antiqua" pitchFamily="18" charset="0"/>
                <a:cs typeface="Times New Roman" pitchFamily="18" charset="0"/>
              </a:rPr>
              <a:t>Ductile materials</a:t>
            </a:r>
          </a:p>
          <a:p>
            <a:pPr algn="just" eaLnBrk="1" hangingPunct="1">
              <a:lnSpc>
                <a:spcPct val="140000"/>
              </a:lnSpc>
            </a:pPr>
            <a:r>
              <a:rPr lang="en-US" sz="1800" smtClean="0">
                <a:latin typeface="Book Antiqua" pitchFamily="18" charset="0"/>
                <a:cs typeface="Times New Roman" pitchFamily="18" charset="0"/>
              </a:rPr>
              <a:t>Low‑to‑medium cutting speeds</a:t>
            </a:r>
          </a:p>
          <a:p>
            <a:pPr algn="just" eaLnBrk="1" hangingPunct="1">
              <a:lnSpc>
                <a:spcPct val="140000"/>
              </a:lnSpc>
            </a:pPr>
            <a:r>
              <a:rPr lang="en-US" sz="1800" smtClean="0">
                <a:latin typeface="Book Antiqua" pitchFamily="18" charset="0"/>
                <a:cs typeface="Times New Roman" pitchFamily="18" charset="0"/>
              </a:rPr>
              <a:t>Tool-chip friction causes portions of</a:t>
            </a:r>
          </a:p>
          <a:p>
            <a:pPr algn="just" eaLnBrk="1" hangingPunct="1">
              <a:lnSpc>
                <a:spcPct val="140000"/>
              </a:lnSpc>
              <a:buFont typeface="Wingdings" pitchFamily="2" charset="2"/>
              <a:buNone/>
            </a:pPr>
            <a:r>
              <a:rPr lang="en-US" sz="1800" smtClean="0">
                <a:latin typeface="Book Antiqua" pitchFamily="18" charset="0"/>
                <a:cs typeface="Times New Roman" pitchFamily="18" charset="0"/>
              </a:rPr>
              <a:t>	chip to adhere to rake face</a:t>
            </a:r>
          </a:p>
          <a:p>
            <a:pPr algn="just" eaLnBrk="1" hangingPunct="1">
              <a:lnSpc>
                <a:spcPct val="140000"/>
              </a:lnSpc>
            </a:pPr>
            <a:r>
              <a:rPr lang="en-US" sz="1800" smtClean="0">
                <a:latin typeface="Book Antiqua" pitchFamily="18" charset="0"/>
                <a:cs typeface="Times New Roman" pitchFamily="18" charset="0"/>
              </a:rPr>
              <a:t>BUE forms, then breaks off, cyclically</a:t>
            </a:r>
            <a:endParaRPr lang="en-US" sz="1800" smtClean="0">
              <a:latin typeface="Book Antiqua" pitchFamily="18" charset="0"/>
            </a:endParaRPr>
          </a:p>
        </p:txBody>
      </p:sp>
      <p:pic>
        <p:nvPicPr>
          <p:cNvPr id="58372" name="Picture 4"/>
          <p:cNvPicPr>
            <a:picLocks noChangeAspect="1" noChangeArrowheads="1"/>
          </p:cNvPicPr>
          <p:nvPr/>
        </p:nvPicPr>
        <p:blipFill>
          <a:blip r:embed="rId2" cstate="print"/>
          <a:srcRect/>
          <a:stretch>
            <a:fillRect/>
          </a:stretch>
        </p:blipFill>
        <p:spPr bwMode="auto">
          <a:xfrm>
            <a:off x="4953000" y="3352800"/>
            <a:ext cx="37338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59395"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50000"/>
              </a:lnSpc>
              <a:buFontTx/>
              <a:buNone/>
            </a:pPr>
            <a:r>
              <a:rPr lang="en-US" sz="1800" smtClean="0">
                <a:solidFill>
                  <a:srgbClr val="990000"/>
                </a:solidFill>
                <a:latin typeface="Book Antiqua" pitchFamily="18" charset="0"/>
              </a:rPr>
              <a:t>Serrated chip</a:t>
            </a:r>
          </a:p>
          <a:p>
            <a:pPr marL="419100" indent="-419100" algn="just" eaLnBrk="1" hangingPunct="1">
              <a:lnSpc>
                <a:spcPct val="150000"/>
              </a:lnSpc>
              <a:buFontTx/>
              <a:buChar char="•"/>
            </a:pPr>
            <a:r>
              <a:rPr lang="en-US" sz="1800" smtClean="0">
                <a:latin typeface="Book Antiqua" pitchFamily="18" charset="0"/>
                <a:cs typeface="Times New Roman" pitchFamily="18" charset="0"/>
              </a:rPr>
              <a:t>Semi Continuous ( saw tooth appearance) chips produced when machining tool steels or Harden materials at high cutting speeds. </a:t>
            </a:r>
          </a:p>
          <a:p>
            <a:pPr marL="419100" indent="-419100" algn="just" eaLnBrk="1" hangingPunct="1">
              <a:lnSpc>
                <a:spcPct val="140000"/>
              </a:lnSpc>
              <a:buFont typeface="Wingdings" pitchFamily="2" charset="2"/>
              <a:buNone/>
            </a:pPr>
            <a:r>
              <a:rPr lang="en-US" sz="1800" smtClean="0">
                <a:solidFill>
                  <a:srgbClr val="990000"/>
                </a:solidFill>
                <a:latin typeface="Book Antiqua" pitchFamily="18" charset="0"/>
                <a:cs typeface="Times New Roman" pitchFamily="18" charset="0"/>
              </a:rPr>
              <a:t>Reasons</a:t>
            </a:r>
          </a:p>
          <a:p>
            <a:pPr marL="419100" indent="-419100" algn="just" eaLnBrk="1" hangingPunct="1">
              <a:lnSpc>
                <a:spcPct val="140000"/>
              </a:lnSpc>
            </a:pPr>
            <a:r>
              <a:rPr lang="en-US" sz="1800" smtClean="0">
                <a:latin typeface="Book Antiqua" pitchFamily="18" charset="0"/>
                <a:cs typeface="Times New Roman" pitchFamily="18" charset="0"/>
              </a:rPr>
              <a:t>Ductile materials</a:t>
            </a:r>
          </a:p>
          <a:p>
            <a:pPr marL="419100" indent="-419100" algn="just" eaLnBrk="1" hangingPunct="1">
              <a:lnSpc>
                <a:spcPct val="140000"/>
              </a:lnSpc>
            </a:pPr>
            <a:r>
              <a:rPr lang="en-US" sz="1800" smtClean="0">
                <a:latin typeface="Book Antiqua" pitchFamily="18" charset="0"/>
                <a:cs typeface="Times New Roman" pitchFamily="18" charset="0"/>
              </a:rPr>
              <a:t>Low‑to‑medium cutting speeds</a:t>
            </a:r>
          </a:p>
          <a:p>
            <a:pPr marL="419100" indent="-419100" algn="just" eaLnBrk="1" hangingPunct="1">
              <a:lnSpc>
                <a:spcPct val="140000"/>
              </a:lnSpc>
            </a:pPr>
            <a:r>
              <a:rPr lang="en-US" sz="1800" smtClean="0">
                <a:latin typeface="Book Antiqua" pitchFamily="18" charset="0"/>
                <a:cs typeface="Times New Roman" pitchFamily="18" charset="0"/>
              </a:rPr>
              <a:t>Tool-chip friction causes portions of</a:t>
            </a:r>
          </a:p>
          <a:p>
            <a:pPr marL="419100" indent="-419100" algn="just" eaLnBrk="1" hangingPunct="1">
              <a:lnSpc>
                <a:spcPct val="140000"/>
              </a:lnSpc>
              <a:buFont typeface="Wingdings" pitchFamily="2" charset="2"/>
              <a:buNone/>
            </a:pPr>
            <a:r>
              <a:rPr lang="en-US" sz="1800" smtClean="0">
                <a:latin typeface="Book Antiqua" pitchFamily="18" charset="0"/>
                <a:cs typeface="Times New Roman" pitchFamily="18" charset="0"/>
              </a:rPr>
              <a:t>	chip to adhere to rake face</a:t>
            </a:r>
          </a:p>
          <a:p>
            <a:pPr marL="419100" indent="-419100" algn="just" eaLnBrk="1" hangingPunct="1">
              <a:lnSpc>
                <a:spcPct val="140000"/>
              </a:lnSpc>
            </a:pPr>
            <a:r>
              <a:rPr lang="en-US" sz="1800" smtClean="0">
                <a:latin typeface="Book Antiqua" pitchFamily="18" charset="0"/>
                <a:cs typeface="Times New Roman" pitchFamily="18" charset="0"/>
              </a:rPr>
              <a:t>BUE forms, then breaks off, cyclically</a:t>
            </a:r>
            <a:endParaRPr lang="en-US" sz="1800" smtClean="0">
              <a:latin typeface="Book Antiqua" pitchFamily="18" charset="0"/>
            </a:endParaRPr>
          </a:p>
          <a:p>
            <a:pPr marL="419100" indent="-419100" algn="just" eaLnBrk="1" hangingPunct="1">
              <a:lnSpc>
                <a:spcPct val="150000"/>
              </a:lnSpc>
              <a:buFontTx/>
              <a:buChar char="•"/>
            </a:pPr>
            <a:endParaRPr lang="en-US" sz="1800" smtClean="0">
              <a:solidFill>
                <a:srgbClr val="990000"/>
              </a:solidFill>
              <a:latin typeface="Book Antiqua" pitchFamily="18" charset="0"/>
            </a:endParaRPr>
          </a:p>
          <a:p>
            <a:pPr marL="419100" indent="-419100"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pic>
        <p:nvPicPr>
          <p:cNvPr id="59396" name="Picture 4"/>
          <p:cNvPicPr>
            <a:picLocks noChangeAspect="1" noChangeArrowheads="1"/>
          </p:cNvPicPr>
          <p:nvPr/>
        </p:nvPicPr>
        <p:blipFill>
          <a:blip r:embed="rId2" cstate="print"/>
          <a:srcRect/>
          <a:stretch>
            <a:fillRect/>
          </a:stretch>
        </p:blipFill>
        <p:spPr bwMode="auto">
          <a:xfrm>
            <a:off x="4800600" y="2514600"/>
            <a:ext cx="3884613" cy="3544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3555" name="Rectangle 3"/>
          <p:cNvSpPr>
            <a:spLocks noGrp="1" noChangeArrowheads="1"/>
          </p:cNvSpPr>
          <p:nvPr>
            <p:ph type="body" sz="half" idx="1"/>
          </p:nvPr>
        </p:nvSpPr>
        <p:spPr>
          <a:xfrm>
            <a:off x="431800" y="914400"/>
            <a:ext cx="8483600" cy="5257800"/>
          </a:xfrm>
        </p:spPr>
        <p:txBody>
          <a:bodyPr/>
          <a:lstStyle/>
          <a:p>
            <a:pPr algn="just" eaLnBrk="1" hangingPunct="1">
              <a:lnSpc>
                <a:spcPct val="150000"/>
              </a:lnSpc>
              <a:spcBef>
                <a:spcPct val="10000"/>
              </a:spcBef>
              <a:buFont typeface="Wingdings" pitchFamily="2" charset="2"/>
              <a:buNone/>
            </a:pPr>
            <a:r>
              <a:rPr lang="en-US" sz="2000" smtClean="0">
                <a:solidFill>
                  <a:srgbClr val="990000"/>
                </a:solidFill>
                <a:latin typeface="Book Antiqua" pitchFamily="18" charset="0"/>
              </a:rPr>
              <a:t>Why Machining is Important</a:t>
            </a:r>
          </a:p>
          <a:p>
            <a:pPr algn="just" eaLnBrk="1" hangingPunct="1">
              <a:lnSpc>
                <a:spcPct val="150000"/>
              </a:lnSpc>
            </a:pPr>
            <a:r>
              <a:rPr lang="en-US" sz="2000" smtClean="0">
                <a:latin typeface="Book Antiqua" pitchFamily="18" charset="0"/>
                <a:cs typeface="Times New Roman" pitchFamily="18" charset="0"/>
              </a:rPr>
              <a:t>Variety of work materials can be machined</a:t>
            </a:r>
          </a:p>
          <a:p>
            <a:pPr lvl="1" algn="just" eaLnBrk="1" hangingPunct="1">
              <a:lnSpc>
                <a:spcPct val="150000"/>
              </a:lnSpc>
            </a:pPr>
            <a:r>
              <a:rPr lang="en-US" sz="2000" smtClean="0">
                <a:latin typeface="Book Antiqua" pitchFamily="18" charset="0"/>
                <a:cs typeface="Times New Roman" pitchFamily="18" charset="0"/>
              </a:rPr>
              <a:t>Most frequently used to cut metals</a:t>
            </a:r>
            <a:endParaRPr lang="en-US" sz="2000" smtClean="0">
              <a:latin typeface="Book Antiqua" pitchFamily="18" charset="0"/>
              <a:cs typeface="Courier New" pitchFamily="49" charset="0"/>
            </a:endParaRPr>
          </a:p>
          <a:p>
            <a:pPr algn="just" eaLnBrk="1" hangingPunct="1">
              <a:lnSpc>
                <a:spcPct val="150000"/>
              </a:lnSpc>
            </a:pPr>
            <a:r>
              <a:rPr lang="en-US" sz="2000" smtClean="0">
                <a:latin typeface="Book Antiqua" pitchFamily="18" charset="0"/>
                <a:cs typeface="Times New Roman" pitchFamily="18" charset="0"/>
              </a:rPr>
              <a:t>Variety of part shapes and special geometric features possible, such as:</a:t>
            </a:r>
          </a:p>
          <a:p>
            <a:pPr lvl="1" algn="just" eaLnBrk="1" hangingPunct="1">
              <a:lnSpc>
                <a:spcPct val="150000"/>
              </a:lnSpc>
            </a:pPr>
            <a:r>
              <a:rPr lang="en-US" sz="2000" smtClean="0">
                <a:latin typeface="Book Antiqua" pitchFamily="18" charset="0"/>
                <a:cs typeface="Times New Roman" pitchFamily="18" charset="0"/>
              </a:rPr>
              <a:t>Screw threads</a:t>
            </a:r>
          </a:p>
          <a:p>
            <a:pPr lvl="1" algn="just" eaLnBrk="1" hangingPunct="1">
              <a:lnSpc>
                <a:spcPct val="150000"/>
              </a:lnSpc>
            </a:pPr>
            <a:r>
              <a:rPr lang="en-US" sz="2000" smtClean="0">
                <a:latin typeface="Book Antiqua" pitchFamily="18" charset="0"/>
                <a:cs typeface="Times New Roman" pitchFamily="18" charset="0"/>
              </a:rPr>
              <a:t>Accurate round holes</a:t>
            </a:r>
          </a:p>
          <a:p>
            <a:pPr lvl="1" algn="just" eaLnBrk="1" hangingPunct="1">
              <a:lnSpc>
                <a:spcPct val="150000"/>
              </a:lnSpc>
            </a:pPr>
            <a:r>
              <a:rPr lang="en-US" sz="2000" smtClean="0">
                <a:latin typeface="Book Antiqua" pitchFamily="18" charset="0"/>
                <a:cs typeface="Times New Roman" pitchFamily="18" charset="0"/>
              </a:rPr>
              <a:t>Very straight edges and surfaces</a:t>
            </a:r>
            <a:endParaRPr lang="en-US" sz="2000" smtClean="0">
              <a:latin typeface="Book Antiqua" pitchFamily="18" charset="0"/>
              <a:cs typeface="Courier New" pitchFamily="49" charset="0"/>
            </a:endParaRPr>
          </a:p>
          <a:p>
            <a:pPr algn="just" eaLnBrk="1" hangingPunct="1">
              <a:lnSpc>
                <a:spcPct val="150000"/>
              </a:lnSpc>
            </a:pPr>
            <a:r>
              <a:rPr lang="en-US" sz="2000" smtClean="0">
                <a:latin typeface="Book Antiqua" pitchFamily="18" charset="0"/>
                <a:cs typeface="Times New Roman" pitchFamily="18" charset="0"/>
              </a:rPr>
              <a:t>Good dimensional accuracy and surface finish</a:t>
            </a:r>
            <a:endParaRPr lang="en-US" sz="2000" smtClean="0">
              <a:latin typeface="Book Antiqua"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7813"/>
            <a:ext cx="8229600" cy="636587"/>
          </a:xfrm>
        </p:spPr>
        <p:txBody>
          <a:bodyPr/>
          <a:lstStyle/>
          <a:p>
            <a:pPr eaLnBrk="1" hangingPunct="1"/>
            <a:r>
              <a:rPr lang="en-US" sz="3200" dirty="0" smtClean="0"/>
              <a:t>Manufacturing Technology</a:t>
            </a:r>
          </a:p>
        </p:txBody>
      </p:sp>
      <p:sp>
        <p:nvSpPr>
          <p:cNvPr id="60419" name="Rectangle 3"/>
          <p:cNvSpPr>
            <a:spLocks noGrp="1" noChangeArrowheads="1"/>
          </p:cNvSpPr>
          <p:nvPr>
            <p:ph type="body" sz="half" idx="1"/>
          </p:nvPr>
        </p:nvSpPr>
        <p:spPr>
          <a:xfrm>
            <a:off x="431800" y="914400"/>
            <a:ext cx="8382000" cy="5257800"/>
          </a:xfrm>
        </p:spPr>
        <p:txBody>
          <a:bodyPr/>
          <a:lstStyle/>
          <a:p>
            <a:pPr algn="just" eaLnBrk="1" hangingPunct="1">
              <a:lnSpc>
                <a:spcPct val="125000"/>
              </a:lnSpc>
              <a:spcBef>
                <a:spcPct val="10000"/>
              </a:spcBef>
              <a:buFont typeface="Wingdings" pitchFamily="2" charset="2"/>
              <a:buNone/>
            </a:pPr>
            <a:r>
              <a:rPr lang="en-US" sz="1800" smtClean="0">
                <a:solidFill>
                  <a:srgbClr val="990000"/>
                </a:solidFill>
                <a:latin typeface="Book Antiqua" pitchFamily="18" charset="0"/>
              </a:rPr>
              <a:t>Chip Breakers</a:t>
            </a:r>
          </a:p>
          <a:p>
            <a:pPr algn="just" eaLnBrk="1" hangingPunct="1">
              <a:lnSpc>
                <a:spcPct val="125000"/>
              </a:lnSpc>
              <a:buFont typeface="Wingdings" pitchFamily="2" charset="2"/>
              <a:buChar char="§"/>
            </a:pPr>
            <a:r>
              <a:rPr lang="en-US" sz="1800" smtClean="0">
                <a:latin typeface="Book Antiqua" pitchFamily="18" charset="0"/>
              </a:rPr>
              <a:t>Long continuous chip are undesirable</a:t>
            </a:r>
          </a:p>
          <a:p>
            <a:pPr algn="just" eaLnBrk="1" hangingPunct="1">
              <a:lnSpc>
                <a:spcPct val="125000"/>
              </a:lnSpc>
              <a:buFont typeface="Wingdings" pitchFamily="2" charset="2"/>
              <a:buChar char="§"/>
            </a:pPr>
            <a:r>
              <a:rPr lang="en-US" sz="1800" smtClean="0">
                <a:latin typeface="Book Antiqua" pitchFamily="18" charset="0"/>
              </a:rPr>
              <a:t>Chip breaker is a piece of metal clamped to the rake surface of the tool which bends the chip and breaks it</a:t>
            </a:r>
          </a:p>
          <a:p>
            <a:pPr algn="just" eaLnBrk="1" hangingPunct="1">
              <a:lnSpc>
                <a:spcPct val="125000"/>
              </a:lnSpc>
              <a:buFont typeface="Wingdings" pitchFamily="2" charset="2"/>
              <a:buChar char="§"/>
            </a:pPr>
            <a:r>
              <a:rPr lang="en-US" sz="1800" smtClean="0">
                <a:latin typeface="Book Antiqua" pitchFamily="18" charset="0"/>
              </a:rPr>
              <a:t>Chips can also be broken by changing the tool geometry, thereby controlling the chip flow</a:t>
            </a:r>
          </a:p>
        </p:txBody>
      </p:sp>
      <p:sp>
        <p:nvSpPr>
          <p:cNvPr id="60420" name="Picture 4"/>
          <p:cNvSpPr>
            <a:spLocks noChangeAspect="1" noChangeArrowheads="1"/>
          </p:cNvSpPr>
          <p:nvPr/>
        </p:nvSpPr>
        <p:spPr bwMode="auto">
          <a:xfrm>
            <a:off x="914400" y="3276600"/>
            <a:ext cx="7010400" cy="2819400"/>
          </a:xfrm>
          <a:prstGeom prst="rect">
            <a:avLst/>
          </a:prstGeom>
          <a:noFill/>
          <a:ln w="9525">
            <a:noFill/>
            <a:miter lim="800000"/>
            <a:headEnd/>
            <a:tailEnd/>
          </a:ln>
        </p:spPr>
        <p:txBody>
          <a:bodyPr/>
          <a:lstStyle/>
          <a:p>
            <a:endParaRPr lang="en-US"/>
          </a:p>
        </p:txBody>
      </p:sp>
      <p:sp>
        <p:nvSpPr>
          <p:cNvPr id="60421" name="Rectangle 5"/>
          <p:cNvSpPr>
            <a:spLocks noChangeArrowheads="1"/>
          </p:cNvSpPr>
          <p:nvPr/>
        </p:nvSpPr>
        <p:spPr bwMode="auto">
          <a:xfrm>
            <a:off x="457200" y="6159500"/>
            <a:ext cx="8229600" cy="581025"/>
          </a:xfrm>
          <a:prstGeom prst="rect">
            <a:avLst/>
          </a:prstGeom>
          <a:noFill/>
          <a:ln w="9525">
            <a:noFill/>
            <a:miter lim="800000"/>
            <a:headEnd/>
            <a:tailEnd/>
          </a:ln>
        </p:spPr>
        <p:txBody>
          <a:bodyPr>
            <a:spAutoFit/>
          </a:bodyPr>
          <a:lstStyle/>
          <a:p>
            <a:pPr algn="l"/>
            <a:r>
              <a:rPr lang="en-US" sz="1600">
                <a:solidFill>
                  <a:srgbClr val="990000"/>
                </a:solidFill>
                <a:latin typeface="Book Antiqua" pitchFamily="18" charset="0"/>
              </a:rPr>
              <a:t>Fig. (a) Schematic illustration of the action of a chip breaker .(b) Chip breaker Clamped on the rake of a cutting tool. (c) Grooves in cutting tools acting as chip breakers</a:t>
            </a:r>
          </a:p>
        </p:txBody>
      </p:sp>
      <p:pic>
        <p:nvPicPr>
          <p:cNvPr id="6" name="Picture 4"/>
          <p:cNvPicPr>
            <a:picLocks noChangeAspect="1" noChangeArrowheads="1"/>
          </p:cNvPicPr>
          <p:nvPr/>
        </p:nvPicPr>
        <p:blipFill>
          <a:blip r:embed="rId2" cstate="print"/>
          <a:srcRect/>
          <a:stretch>
            <a:fillRect/>
          </a:stretch>
        </p:blipFill>
        <p:spPr bwMode="auto">
          <a:xfrm>
            <a:off x="762000" y="3124200"/>
            <a:ext cx="7578811"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74755"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40000"/>
              </a:lnSpc>
              <a:spcBef>
                <a:spcPct val="10000"/>
              </a:spcBef>
              <a:buFont typeface="Wingdings" pitchFamily="2" charset="2"/>
              <a:buNone/>
            </a:pPr>
            <a:r>
              <a:rPr lang="en-US" sz="2000" smtClean="0">
                <a:solidFill>
                  <a:srgbClr val="990000"/>
                </a:solidFill>
                <a:latin typeface="Book Antiqua" pitchFamily="18" charset="0"/>
                <a:cs typeface="Times New Roman" pitchFamily="18" charset="0"/>
              </a:rPr>
              <a:t>Cutting Temperature</a:t>
            </a:r>
          </a:p>
          <a:p>
            <a:pPr marL="419100" indent="-419100" algn="just" eaLnBrk="1" hangingPunct="1">
              <a:lnSpc>
                <a:spcPct val="140000"/>
              </a:lnSpc>
              <a:buFont typeface="Wingdings" pitchFamily="2" charset="2"/>
              <a:buChar char="§"/>
            </a:pPr>
            <a:r>
              <a:rPr lang="en-US" sz="2000" smtClean="0">
                <a:latin typeface="Book Antiqua" pitchFamily="18" charset="0"/>
                <a:cs typeface="Times New Roman" pitchFamily="18" charset="0"/>
              </a:rPr>
              <a:t>Approximately 98% of the energy in machining is converted into heat</a:t>
            </a:r>
          </a:p>
          <a:p>
            <a:pPr marL="419100" indent="-419100" algn="just" eaLnBrk="1" hangingPunct="1">
              <a:lnSpc>
                <a:spcPct val="140000"/>
              </a:lnSpc>
              <a:buFont typeface="Wingdings" pitchFamily="2" charset="2"/>
              <a:buChar char="§"/>
            </a:pPr>
            <a:r>
              <a:rPr lang="en-US" sz="2000" smtClean="0">
                <a:latin typeface="Book Antiqua" pitchFamily="18" charset="0"/>
                <a:cs typeface="Times New Roman" pitchFamily="18" charset="0"/>
              </a:rPr>
              <a:t>This can cause temperatures to be very high at the tool‑chip </a:t>
            </a:r>
          </a:p>
          <a:p>
            <a:pPr marL="419100" indent="-419100" algn="just" eaLnBrk="1" hangingPunct="1">
              <a:lnSpc>
                <a:spcPct val="140000"/>
              </a:lnSpc>
              <a:buFont typeface="Wingdings" pitchFamily="2" charset="2"/>
              <a:buChar char="§"/>
            </a:pPr>
            <a:r>
              <a:rPr lang="en-US" sz="2000" smtClean="0">
                <a:latin typeface="Book Antiqua" pitchFamily="18" charset="0"/>
                <a:cs typeface="Times New Roman" pitchFamily="18" charset="0"/>
              </a:rPr>
              <a:t>The remaining energy (about 2%) is retained as elastic energy in the chip</a:t>
            </a:r>
          </a:p>
          <a:p>
            <a:pPr marL="419100" indent="-419100" algn="just" eaLnBrk="1" hangingPunct="1">
              <a:lnSpc>
                <a:spcPct val="140000"/>
              </a:lnSpc>
              <a:buFont typeface="Wingdings" pitchFamily="2" charset="2"/>
              <a:buNone/>
            </a:pPr>
            <a:r>
              <a:rPr lang="en-US" sz="2000" smtClean="0">
                <a:solidFill>
                  <a:srgbClr val="990000"/>
                </a:solidFill>
                <a:latin typeface="Book Antiqua" pitchFamily="18" charset="0"/>
              </a:rPr>
              <a:t>High cutting temperatures </a:t>
            </a:r>
          </a:p>
          <a:p>
            <a:pPr marL="419100" indent="-419100" algn="just" eaLnBrk="1" hangingPunct="1">
              <a:lnSpc>
                <a:spcPct val="140000"/>
              </a:lnSpc>
              <a:buFont typeface="Wingdings" pitchFamily="2" charset="2"/>
              <a:buChar char="§"/>
            </a:pPr>
            <a:r>
              <a:rPr lang="en-US" sz="2000" smtClean="0">
                <a:latin typeface="Book Antiqua" pitchFamily="18" charset="0"/>
              </a:rPr>
              <a:t>Reduce tool life</a:t>
            </a:r>
          </a:p>
          <a:p>
            <a:pPr marL="419100" indent="-419100" algn="just" eaLnBrk="1" hangingPunct="1">
              <a:lnSpc>
                <a:spcPct val="140000"/>
              </a:lnSpc>
              <a:buFont typeface="Wingdings" pitchFamily="2" charset="2"/>
              <a:buChar char="§"/>
            </a:pPr>
            <a:r>
              <a:rPr lang="en-US" sz="2000" smtClean="0">
                <a:latin typeface="Book Antiqua" pitchFamily="18" charset="0"/>
              </a:rPr>
              <a:t>Produce hot chips that pose safety hazards to the machine operator</a:t>
            </a:r>
          </a:p>
          <a:p>
            <a:pPr marL="419100" indent="-419100" algn="just" eaLnBrk="1" hangingPunct="1">
              <a:lnSpc>
                <a:spcPct val="140000"/>
              </a:lnSpc>
              <a:buFont typeface="Wingdings" pitchFamily="2" charset="2"/>
              <a:buChar char="§"/>
            </a:pPr>
            <a:r>
              <a:rPr lang="en-US" sz="2000" smtClean="0">
                <a:latin typeface="Book Antiqua" pitchFamily="18" charset="0"/>
              </a:rPr>
              <a:t>Can cause inaccuracies in part dimensions due to thermal expansion of work material</a:t>
            </a:r>
            <a:endParaRPr lang="en-US" sz="2200" smtClean="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75779" name="Rectangle 3"/>
          <p:cNvSpPr>
            <a:spLocks noGrp="1" noChangeArrowheads="1"/>
          </p:cNvSpPr>
          <p:nvPr>
            <p:ph type="body" sz="half" idx="1"/>
          </p:nvPr>
        </p:nvSpPr>
        <p:spPr>
          <a:xfrm>
            <a:off x="431800" y="914400"/>
            <a:ext cx="8178800" cy="5257800"/>
          </a:xfrm>
        </p:spPr>
        <p:txBody>
          <a:bodyPr/>
          <a:lstStyle/>
          <a:p>
            <a:pPr algn="just" eaLnBrk="1" hangingPunct="1">
              <a:lnSpc>
                <a:spcPct val="150000"/>
              </a:lnSpc>
              <a:spcBef>
                <a:spcPct val="10000"/>
              </a:spcBef>
              <a:buFont typeface="Wingdings" pitchFamily="2" charset="2"/>
              <a:buNone/>
            </a:pPr>
            <a:r>
              <a:rPr lang="en-US" sz="2200" dirty="0" smtClean="0">
                <a:solidFill>
                  <a:srgbClr val="990000"/>
                </a:solidFill>
                <a:latin typeface="Book Antiqua" pitchFamily="18" charset="0"/>
              </a:rPr>
              <a:t>Process Parameters</a:t>
            </a:r>
          </a:p>
          <a:p>
            <a:pPr eaLnBrk="1" hangingPunct="1"/>
            <a:r>
              <a:rPr lang="en-US" sz="2200" dirty="0" smtClean="0">
                <a:latin typeface="Book Antiqua" pitchFamily="18" charset="0"/>
              </a:rPr>
              <a:t>Speed </a:t>
            </a:r>
            <a:r>
              <a:rPr lang="en-US" sz="2200" dirty="0" smtClean="0">
                <a:solidFill>
                  <a:srgbClr val="990000"/>
                </a:solidFill>
                <a:latin typeface="Book Antiqua" pitchFamily="18" charset="0"/>
              </a:rPr>
              <a:t>(v</a:t>
            </a:r>
            <a:r>
              <a:rPr lang="en-US" sz="2200" dirty="0" smtClean="0">
                <a:solidFill>
                  <a:srgbClr val="990000"/>
                </a:solidFill>
                <a:latin typeface="Book Antiqua" pitchFamily="18" charset="0"/>
              </a:rPr>
              <a:t>),</a:t>
            </a:r>
            <a:r>
              <a:rPr lang="en-US" sz="2200" dirty="0" smtClean="0">
                <a:solidFill>
                  <a:srgbClr val="990000"/>
                </a:solidFill>
                <a:latin typeface="Book Antiqua" pitchFamily="18" charset="0"/>
                <a:sym typeface="Wingdings" pitchFamily="2" charset="2"/>
              </a:rPr>
              <a:t>relative surface speed between tool and job</a:t>
            </a:r>
            <a:endParaRPr lang="en-US" sz="2200" dirty="0" smtClean="0">
              <a:solidFill>
                <a:srgbClr val="990000"/>
              </a:solidFill>
              <a:latin typeface="Book Antiqua" pitchFamily="18" charset="0"/>
            </a:endParaRPr>
          </a:p>
          <a:p>
            <a:pPr eaLnBrk="1" hangingPunct="1"/>
            <a:r>
              <a:rPr lang="en-US" sz="2200" dirty="0" smtClean="0">
                <a:solidFill>
                  <a:srgbClr val="990000"/>
                </a:solidFill>
                <a:latin typeface="Book Antiqua" pitchFamily="18" charset="0"/>
              </a:rPr>
              <a:t> </a:t>
            </a:r>
            <a:r>
              <a:rPr lang="en-US" sz="2200" dirty="0" smtClean="0">
                <a:latin typeface="Book Antiqua" pitchFamily="18" charset="0"/>
              </a:rPr>
              <a:t>Feed </a:t>
            </a:r>
            <a:r>
              <a:rPr lang="en-US" sz="2200" dirty="0" smtClean="0">
                <a:solidFill>
                  <a:srgbClr val="990000"/>
                </a:solidFill>
                <a:latin typeface="Book Antiqua" pitchFamily="18" charset="0"/>
              </a:rPr>
              <a:t>(f</a:t>
            </a:r>
            <a:r>
              <a:rPr lang="en-US" sz="2200" dirty="0" smtClean="0">
                <a:solidFill>
                  <a:srgbClr val="990000"/>
                </a:solidFill>
                <a:latin typeface="Book Antiqua" pitchFamily="18" charset="0"/>
              </a:rPr>
              <a:t>),</a:t>
            </a:r>
            <a:r>
              <a:rPr lang="en-US" sz="2200" dirty="0" smtClean="0">
                <a:solidFill>
                  <a:srgbClr val="990000"/>
                </a:solidFill>
                <a:latin typeface="Book Antiqua" pitchFamily="18" charset="0"/>
                <a:sym typeface="Wingdings" pitchFamily="2" charset="2"/>
              </a:rPr>
              <a:t>relative small movement per cycle of the cutting tool , relative to the </a:t>
            </a:r>
            <a:r>
              <a:rPr lang="en-US" sz="2200" dirty="0" err="1" smtClean="0">
                <a:solidFill>
                  <a:srgbClr val="990000"/>
                </a:solidFill>
                <a:latin typeface="Book Antiqua" pitchFamily="18" charset="0"/>
                <a:sym typeface="Wingdings" pitchFamily="2" charset="2"/>
              </a:rPr>
              <a:t>workpiece</a:t>
            </a:r>
            <a:r>
              <a:rPr lang="en-US" sz="2200" dirty="0" smtClean="0">
                <a:solidFill>
                  <a:srgbClr val="990000"/>
                </a:solidFill>
                <a:latin typeface="Book Antiqua" pitchFamily="18" charset="0"/>
                <a:sym typeface="Wingdings" pitchFamily="2" charset="2"/>
              </a:rPr>
              <a:t> in a direction which is usually perpendicular to the cutting speed direction</a:t>
            </a:r>
          </a:p>
          <a:p>
            <a:pPr eaLnBrk="1" hangingPunct="1"/>
            <a:r>
              <a:rPr lang="en-US" sz="2200" dirty="0" smtClean="0">
                <a:solidFill>
                  <a:srgbClr val="990000"/>
                </a:solidFill>
                <a:latin typeface="Book Antiqua" pitchFamily="18" charset="0"/>
              </a:rPr>
              <a:t> </a:t>
            </a:r>
            <a:r>
              <a:rPr lang="en-US" sz="2200" dirty="0" smtClean="0">
                <a:latin typeface="Book Antiqua" pitchFamily="18" charset="0"/>
              </a:rPr>
              <a:t>Depth of Cut </a:t>
            </a:r>
            <a:r>
              <a:rPr lang="en-US" sz="2200" dirty="0" smtClean="0">
                <a:solidFill>
                  <a:srgbClr val="990000"/>
                </a:solidFill>
                <a:latin typeface="Book Antiqua" pitchFamily="18" charset="0"/>
              </a:rPr>
              <a:t>(d</a:t>
            </a:r>
            <a:r>
              <a:rPr lang="en-US" sz="2200" dirty="0" smtClean="0">
                <a:solidFill>
                  <a:srgbClr val="990000"/>
                </a:solidFill>
                <a:latin typeface="Book Antiqua" pitchFamily="18" charset="0"/>
              </a:rPr>
              <a:t>)</a:t>
            </a:r>
            <a:r>
              <a:rPr lang="en-US" sz="2200" dirty="0" smtClean="0">
                <a:solidFill>
                  <a:srgbClr val="990000"/>
                </a:solidFill>
                <a:latin typeface="Book Antiqua" pitchFamily="18" charset="0"/>
                <a:sym typeface="Wingdings" pitchFamily="2" charset="2"/>
              </a:rPr>
              <a:t>Thickness of the layer of metal removed in one cut or pass measured in a direction perpendicular to the machining surface</a:t>
            </a:r>
            <a:endParaRPr lang="en-US" sz="2200" dirty="0" smtClean="0">
              <a:solidFill>
                <a:srgbClr val="990000"/>
              </a:solidFill>
              <a:latin typeface="Book Antiqua" pitchFamily="18" charset="0"/>
            </a:endParaRPr>
          </a:p>
          <a:p>
            <a:pPr eaLnBrk="1" hangingPunct="1"/>
            <a:r>
              <a:rPr lang="en-US" sz="2200" dirty="0" smtClean="0">
                <a:latin typeface="Book Antiqua" pitchFamily="18" charset="0"/>
              </a:rPr>
              <a:t>Material Removal Rate</a:t>
            </a:r>
            <a:r>
              <a:rPr lang="en-US" sz="2200" dirty="0" smtClean="0">
                <a:solidFill>
                  <a:srgbClr val="990000"/>
                </a:solidFill>
                <a:latin typeface="Book Antiqua" pitchFamily="18" charset="0"/>
              </a:rPr>
              <a:t> (MRR) = f </a:t>
            </a:r>
            <a:r>
              <a:rPr lang="en-US" sz="2200" dirty="0" smtClean="0">
                <a:solidFill>
                  <a:srgbClr val="990000"/>
                </a:solidFill>
                <a:latin typeface="Book Antiqua" pitchFamily="18" charset="0"/>
                <a:sym typeface="Wingdings" pitchFamily="2" charset="2"/>
              </a:rPr>
              <a:t>x </a:t>
            </a:r>
            <a:r>
              <a:rPr lang="en-US" sz="2200" dirty="0" smtClean="0">
                <a:solidFill>
                  <a:srgbClr val="990000"/>
                </a:solidFill>
                <a:latin typeface="Book Antiqua" pitchFamily="18" charset="0"/>
              </a:rPr>
              <a:t>d </a:t>
            </a:r>
            <a:r>
              <a:rPr lang="en-US" sz="2200" dirty="0" smtClean="0">
                <a:solidFill>
                  <a:srgbClr val="990000"/>
                </a:solidFill>
                <a:latin typeface="Book Antiqua" pitchFamily="18" charset="0"/>
                <a:sym typeface="Wingdings" pitchFamily="2" charset="2"/>
              </a:rPr>
              <a:t>x</a:t>
            </a:r>
            <a:r>
              <a:rPr lang="en-US" sz="2200" dirty="0" smtClean="0">
                <a:solidFill>
                  <a:srgbClr val="990000"/>
                </a:solidFill>
                <a:latin typeface="Book Antiqua" pitchFamily="18" charset="0"/>
              </a:rPr>
              <a:t> v</a:t>
            </a:r>
          </a:p>
          <a:p>
            <a:pPr algn="just" eaLnBrk="1" hangingPunct="1">
              <a:lnSpc>
                <a:spcPct val="150000"/>
              </a:lnSpc>
              <a:spcBef>
                <a:spcPct val="10000"/>
              </a:spcBef>
              <a:buFont typeface="Wingdings" pitchFamily="2" charset="2"/>
              <a:buNone/>
            </a:pPr>
            <a:endParaRPr lang="en-US" sz="2200" dirty="0" smtClean="0">
              <a:solidFill>
                <a:srgbClr val="990000"/>
              </a:solidFill>
              <a:latin typeface="Book Antiqua" pitchFamily="18" charset="0"/>
            </a:endParaRPr>
          </a:p>
        </p:txBody>
      </p:sp>
      <p:pic>
        <p:nvPicPr>
          <p:cNvPr id="75780" name="Picture 7" descr="w0332c"/>
          <p:cNvPicPr>
            <a:picLocks noChangeAspect="1" noChangeArrowheads="1"/>
          </p:cNvPicPr>
          <p:nvPr/>
        </p:nvPicPr>
        <p:blipFill>
          <a:blip r:embed="rId2" cstate="print"/>
          <a:srcRect/>
          <a:stretch>
            <a:fillRect/>
          </a:stretch>
        </p:blipFill>
        <p:spPr bwMode="auto">
          <a:xfrm>
            <a:off x="2438400" y="4419600"/>
            <a:ext cx="44704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76803" name="Rectangle 3"/>
          <p:cNvSpPr>
            <a:spLocks noGrp="1" noChangeArrowheads="1"/>
          </p:cNvSpPr>
          <p:nvPr>
            <p:ph type="body" sz="half" idx="1"/>
          </p:nvPr>
        </p:nvSpPr>
        <p:spPr>
          <a:xfrm>
            <a:off x="431800" y="914400"/>
            <a:ext cx="8382000" cy="5257800"/>
          </a:xfrm>
        </p:spPr>
        <p:txBody>
          <a:bodyPr/>
          <a:lstStyle/>
          <a:p>
            <a:pPr algn="just" eaLnBrk="1" hangingPunct="1">
              <a:lnSpc>
                <a:spcPct val="160000"/>
              </a:lnSpc>
              <a:spcBef>
                <a:spcPct val="10000"/>
              </a:spcBef>
              <a:buFont typeface="Wingdings" pitchFamily="2" charset="2"/>
              <a:buNone/>
            </a:pPr>
            <a:r>
              <a:rPr lang="en-US" sz="2200" dirty="0" smtClean="0">
                <a:solidFill>
                  <a:srgbClr val="990000"/>
                </a:solidFill>
                <a:latin typeface="Book Antiqua" pitchFamily="18" charset="0"/>
              </a:rPr>
              <a:t>Shear angle and its significance</a:t>
            </a:r>
          </a:p>
          <a:p>
            <a:pPr algn="just" eaLnBrk="1" hangingPunct="1">
              <a:lnSpc>
                <a:spcPct val="160000"/>
              </a:lnSpc>
              <a:spcBef>
                <a:spcPct val="10000"/>
              </a:spcBef>
              <a:buFont typeface="Wingdings" pitchFamily="2" charset="2"/>
              <a:buChar char="§"/>
            </a:pPr>
            <a:r>
              <a:rPr lang="en-US" sz="2200" dirty="0" smtClean="0">
                <a:latin typeface="Book Antiqua" pitchFamily="18" charset="0"/>
              </a:rPr>
              <a:t>Shear angle(</a:t>
            </a:r>
            <a:r>
              <a:rPr lang="el-GR" sz="2200" dirty="0" smtClean="0">
                <a:solidFill>
                  <a:srgbClr val="990000"/>
                </a:solidFill>
                <a:latin typeface="Book Antiqua" pitchFamily="18" charset="0"/>
              </a:rPr>
              <a:t>θ</a:t>
            </a:r>
            <a:r>
              <a:rPr lang="en-US" sz="2200" dirty="0" smtClean="0">
                <a:latin typeface="Book Antiqua" pitchFamily="18" charset="0"/>
              </a:rPr>
              <a:t>) is the angle made by the shear plane with the cutting speed vector.</a:t>
            </a:r>
          </a:p>
          <a:p>
            <a:pPr algn="just" eaLnBrk="1" hangingPunct="1">
              <a:lnSpc>
                <a:spcPct val="160000"/>
              </a:lnSpc>
              <a:spcBef>
                <a:spcPct val="10000"/>
              </a:spcBef>
              <a:buFont typeface="Wingdings" pitchFamily="2" charset="2"/>
              <a:buChar char="§"/>
            </a:pPr>
            <a:r>
              <a:rPr lang="en-US" sz="2200" dirty="0" smtClean="0">
                <a:latin typeface="Book Antiqua" pitchFamily="18" charset="0"/>
              </a:rPr>
              <a:t>Shear angle is very important parameter </a:t>
            </a:r>
            <a:r>
              <a:rPr lang="en-US" sz="2200" dirty="0" smtClean="0">
                <a:latin typeface="Book Antiqua" pitchFamily="18" charset="0"/>
              </a:rPr>
              <a:t>in </a:t>
            </a:r>
            <a:r>
              <a:rPr lang="en-US" sz="2200" dirty="0" smtClean="0">
                <a:latin typeface="Book Antiqua" pitchFamily="18" charset="0"/>
              </a:rPr>
              <a:t>metal cutting</a:t>
            </a:r>
            <a:r>
              <a:rPr lang="en-US" sz="2200" dirty="0" smtClean="0">
                <a:solidFill>
                  <a:srgbClr val="990000"/>
                </a:solidFill>
                <a:latin typeface="Book Antiqua" pitchFamily="18" charset="0"/>
              </a:rPr>
              <a:t>. Higher </a:t>
            </a:r>
            <a:r>
              <a:rPr lang="en-US" sz="2200" dirty="0" smtClean="0">
                <a:latin typeface="Book Antiqua" pitchFamily="18" charset="0"/>
              </a:rPr>
              <a:t>the shear angle, </a:t>
            </a:r>
            <a:r>
              <a:rPr lang="en-US" sz="2200" dirty="0" smtClean="0">
                <a:solidFill>
                  <a:srgbClr val="990000"/>
                </a:solidFill>
                <a:latin typeface="Book Antiqua" pitchFamily="18" charset="0"/>
              </a:rPr>
              <a:t>better</a:t>
            </a:r>
            <a:r>
              <a:rPr lang="en-US" sz="2200" dirty="0" smtClean="0">
                <a:latin typeface="Book Antiqua" pitchFamily="18" charset="0"/>
              </a:rPr>
              <a:t> is the cutting performance.</a:t>
            </a:r>
          </a:p>
          <a:p>
            <a:pPr algn="just" eaLnBrk="1" hangingPunct="1">
              <a:lnSpc>
                <a:spcPct val="160000"/>
              </a:lnSpc>
              <a:spcBef>
                <a:spcPct val="10000"/>
              </a:spcBef>
              <a:buFont typeface="Wingdings" pitchFamily="2" charset="2"/>
              <a:buChar char="§"/>
            </a:pPr>
            <a:r>
              <a:rPr lang="en-US" sz="2200" dirty="0" smtClean="0">
                <a:latin typeface="Book Antiqua" pitchFamily="18" charset="0"/>
              </a:rPr>
              <a:t>In metal cutting it is observed that a higher rake angles give rise to higher shear angles</a:t>
            </a:r>
          </a:p>
          <a:p>
            <a:pPr eaLnBrk="1" hangingPunct="1"/>
            <a:endParaRPr lang="en-US" sz="2200" dirty="0" smtClean="0"/>
          </a:p>
          <a:p>
            <a:pPr algn="just" eaLnBrk="1" hangingPunct="1">
              <a:lnSpc>
                <a:spcPct val="150000"/>
              </a:lnSpc>
              <a:spcBef>
                <a:spcPct val="10000"/>
              </a:spcBef>
              <a:buFont typeface="Wingdings" pitchFamily="2" charset="2"/>
              <a:buChar char="§"/>
            </a:pPr>
            <a:endParaRPr lang="en-US" sz="2000" dirty="0" smtClean="0">
              <a:solidFill>
                <a:srgbClr val="990000"/>
              </a:solidFill>
              <a:latin typeface="Book Antiqu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77827"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60000"/>
              </a:lnSpc>
              <a:spcBef>
                <a:spcPct val="10000"/>
              </a:spcBef>
              <a:buFont typeface="Wingdings" pitchFamily="2" charset="2"/>
              <a:buNone/>
            </a:pPr>
            <a:r>
              <a:rPr lang="en-US" sz="2000" smtClean="0">
                <a:solidFill>
                  <a:srgbClr val="990000"/>
                </a:solidFill>
                <a:latin typeface="Book Antiqua" pitchFamily="18" charset="0"/>
              </a:rPr>
              <a:t>Tool Wear</a:t>
            </a:r>
          </a:p>
          <a:p>
            <a:pPr marL="419100" indent="-419100" algn="just" eaLnBrk="1" hangingPunct="1">
              <a:lnSpc>
                <a:spcPct val="160000"/>
              </a:lnSpc>
              <a:spcBef>
                <a:spcPct val="10000"/>
              </a:spcBef>
              <a:buFont typeface="Wingdings" pitchFamily="2" charset="2"/>
              <a:buChar char="§"/>
            </a:pPr>
            <a:r>
              <a:rPr lang="en-US" sz="2000" smtClean="0">
                <a:latin typeface="Book Antiqua" pitchFamily="18" charset="0"/>
              </a:rPr>
              <a:t>Tools get worn out due to long term usage</a:t>
            </a:r>
          </a:p>
          <a:p>
            <a:pPr marL="419100" indent="-419100" algn="just" eaLnBrk="1" hangingPunct="1">
              <a:lnSpc>
                <a:spcPct val="160000"/>
              </a:lnSpc>
              <a:spcBef>
                <a:spcPct val="10000"/>
              </a:spcBef>
              <a:buFont typeface="Wingdings" pitchFamily="2" charset="2"/>
              <a:buNone/>
            </a:pPr>
            <a:r>
              <a:rPr lang="en-US" sz="2000" smtClean="0">
                <a:solidFill>
                  <a:srgbClr val="990000"/>
                </a:solidFill>
                <a:latin typeface="Book Antiqua" pitchFamily="18" charset="0"/>
              </a:rPr>
              <a:t>Types of Tool Wear</a:t>
            </a:r>
          </a:p>
          <a:p>
            <a:pPr marL="419100" indent="-419100" algn="just" eaLnBrk="1" hangingPunct="1">
              <a:lnSpc>
                <a:spcPct val="160000"/>
              </a:lnSpc>
              <a:buFont typeface="Wingdings" pitchFamily="2" charset="2"/>
              <a:buChar char="§"/>
            </a:pPr>
            <a:r>
              <a:rPr lang="en-US" sz="2000" smtClean="0">
                <a:solidFill>
                  <a:srgbClr val="990000"/>
                </a:solidFill>
                <a:latin typeface="Book Antiqua" pitchFamily="18" charset="0"/>
              </a:rPr>
              <a:t>Flank wear (VB)</a:t>
            </a:r>
          </a:p>
          <a:p>
            <a:pPr marL="725488" lvl="1" indent="-381000" algn="just" eaLnBrk="1" hangingPunct="1">
              <a:lnSpc>
                <a:spcPct val="160000"/>
              </a:lnSpc>
              <a:buFont typeface="Wingdings" pitchFamily="2" charset="2"/>
              <a:buChar char="§"/>
            </a:pPr>
            <a:r>
              <a:rPr lang="en-US" sz="2000" smtClean="0">
                <a:latin typeface="Book Antiqua" pitchFamily="18" charset="0"/>
              </a:rPr>
              <a:t>It occurs on the relief face of the tool and the side relief angle.</a:t>
            </a:r>
          </a:p>
          <a:p>
            <a:pPr marL="419100" indent="-419100" algn="just" eaLnBrk="1" hangingPunct="1">
              <a:lnSpc>
                <a:spcPct val="160000"/>
              </a:lnSpc>
              <a:buFont typeface="Wingdings" pitchFamily="2" charset="2"/>
              <a:buChar char="§"/>
            </a:pPr>
            <a:r>
              <a:rPr lang="en-US" sz="2000" smtClean="0">
                <a:solidFill>
                  <a:srgbClr val="990000"/>
                </a:solidFill>
                <a:latin typeface="Book Antiqua" pitchFamily="18" charset="0"/>
              </a:rPr>
              <a:t>Crater wear (KT)</a:t>
            </a:r>
          </a:p>
          <a:p>
            <a:pPr marL="725488" lvl="1" indent="-381000" algn="just" eaLnBrk="1" hangingPunct="1">
              <a:lnSpc>
                <a:spcPct val="160000"/>
              </a:lnSpc>
              <a:buFont typeface="Wingdings" pitchFamily="2" charset="2"/>
              <a:buChar char="§"/>
            </a:pPr>
            <a:r>
              <a:rPr lang="en-US" sz="2000" smtClean="0">
                <a:latin typeface="Book Antiqua" pitchFamily="18" charset="0"/>
              </a:rPr>
              <a:t>It occurs on the rake face of the tool.</a:t>
            </a:r>
          </a:p>
          <a:p>
            <a:pPr marL="419100" indent="-419100" algn="just" eaLnBrk="1" hangingPunct="1">
              <a:lnSpc>
                <a:spcPct val="160000"/>
              </a:lnSpc>
              <a:buFont typeface="Wingdings" pitchFamily="2" charset="2"/>
              <a:buChar char="§"/>
            </a:pPr>
            <a:r>
              <a:rPr lang="en-US" sz="2000" smtClean="0">
                <a:solidFill>
                  <a:srgbClr val="990000"/>
                </a:solidFill>
                <a:latin typeface="Book Antiqua" pitchFamily="18" charset="0"/>
              </a:rPr>
              <a:t>Notch wear or Chipping (VN)</a:t>
            </a:r>
          </a:p>
          <a:p>
            <a:pPr marL="725488" lvl="1" indent="-381000" algn="just" eaLnBrk="1" hangingPunct="1">
              <a:lnSpc>
                <a:spcPct val="160000"/>
              </a:lnSpc>
              <a:buFont typeface="Wingdings" pitchFamily="2" charset="2"/>
              <a:buChar char="§"/>
            </a:pPr>
            <a:r>
              <a:rPr lang="en-US" sz="2000" smtClean="0">
                <a:latin typeface="Book Antiqua" pitchFamily="18" charset="0"/>
              </a:rPr>
              <a:t>Breaking away of a small piece from the cutting edge of the tool</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78851" name="Rectangle 3"/>
          <p:cNvSpPr>
            <a:spLocks noGrp="1" noChangeArrowheads="1"/>
          </p:cNvSpPr>
          <p:nvPr>
            <p:ph type="body" sz="half" idx="1"/>
          </p:nvPr>
        </p:nvSpPr>
        <p:spPr>
          <a:xfrm>
            <a:off x="431800" y="914400"/>
            <a:ext cx="8382000" cy="5257800"/>
          </a:xfrm>
        </p:spPr>
        <p:txBody>
          <a:bodyPr/>
          <a:lstStyle/>
          <a:p>
            <a:pPr marL="419100" indent="-419100" algn="just" eaLnBrk="1" hangingPunct="1">
              <a:lnSpc>
                <a:spcPct val="160000"/>
              </a:lnSpc>
              <a:spcBef>
                <a:spcPct val="10000"/>
              </a:spcBef>
              <a:buFont typeface="Wingdings" pitchFamily="2" charset="2"/>
              <a:buNone/>
            </a:pPr>
            <a:r>
              <a:rPr lang="en-US" sz="2000" smtClean="0">
                <a:solidFill>
                  <a:srgbClr val="990000"/>
                </a:solidFill>
                <a:latin typeface="Book Antiqua" pitchFamily="18" charset="0"/>
              </a:rPr>
              <a:t>Tool Wear</a:t>
            </a:r>
          </a:p>
          <a:p>
            <a:pPr marL="419100" indent="-419100" algn="just" eaLnBrk="1" hangingPunct="1">
              <a:lnSpc>
                <a:spcPct val="160000"/>
              </a:lnSpc>
              <a:spcBef>
                <a:spcPct val="10000"/>
              </a:spcBef>
              <a:buFont typeface="Wingdings" pitchFamily="2" charset="2"/>
              <a:buNone/>
            </a:pPr>
            <a:endParaRPr lang="en-US" sz="2000" smtClean="0">
              <a:solidFill>
                <a:srgbClr val="990000"/>
              </a:solidFill>
              <a:latin typeface="Book Antiqua" pitchFamily="18" charset="0"/>
            </a:endParaRPr>
          </a:p>
        </p:txBody>
      </p:sp>
      <p:pic>
        <p:nvPicPr>
          <p:cNvPr id="78852" name="Picture 4"/>
          <p:cNvPicPr>
            <a:picLocks noChangeAspect="1" noChangeArrowheads="1"/>
          </p:cNvPicPr>
          <p:nvPr/>
        </p:nvPicPr>
        <p:blipFill>
          <a:blip r:embed="rId2" cstate="print"/>
          <a:srcRect/>
          <a:stretch>
            <a:fillRect/>
          </a:stretch>
        </p:blipFill>
        <p:spPr bwMode="auto">
          <a:xfrm>
            <a:off x="609600" y="1524000"/>
            <a:ext cx="3919538" cy="3429000"/>
          </a:xfrm>
          <a:prstGeom prst="rect">
            <a:avLst/>
          </a:prstGeom>
          <a:noFill/>
          <a:ln w="9525">
            <a:noFill/>
            <a:miter lim="800000"/>
            <a:headEnd/>
            <a:tailEnd/>
          </a:ln>
        </p:spPr>
      </p:pic>
      <p:pic>
        <p:nvPicPr>
          <p:cNvPr id="78853" name="Picture 5"/>
          <p:cNvPicPr>
            <a:picLocks noChangeAspect="1" noChangeArrowheads="1"/>
          </p:cNvPicPr>
          <p:nvPr/>
        </p:nvPicPr>
        <p:blipFill>
          <a:blip r:embed="rId3" cstate="print"/>
          <a:srcRect/>
          <a:stretch>
            <a:fillRect/>
          </a:stretch>
        </p:blipFill>
        <p:spPr bwMode="auto">
          <a:xfrm>
            <a:off x="4445000" y="3810000"/>
            <a:ext cx="4267200" cy="2362200"/>
          </a:xfrm>
          <a:prstGeom prst="rect">
            <a:avLst/>
          </a:prstGeom>
          <a:noFill/>
          <a:ln w="9525">
            <a:noFill/>
            <a:miter lim="800000"/>
            <a:headEnd/>
            <a:tailEnd/>
          </a:ln>
        </p:spPr>
      </p:pic>
      <p:sp>
        <p:nvSpPr>
          <p:cNvPr id="78854" name="Rectangle 6"/>
          <p:cNvSpPr>
            <a:spLocks noChangeArrowheads="1"/>
          </p:cNvSpPr>
          <p:nvPr/>
        </p:nvSpPr>
        <p:spPr bwMode="auto">
          <a:xfrm>
            <a:off x="4314825" y="6248400"/>
            <a:ext cx="4583113" cy="396875"/>
          </a:xfrm>
          <a:prstGeom prst="rect">
            <a:avLst/>
          </a:prstGeom>
          <a:noFill/>
          <a:ln w="9525">
            <a:noFill/>
            <a:miter lim="800000"/>
            <a:headEnd/>
            <a:tailEnd/>
          </a:ln>
        </p:spPr>
        <p:txBody>
          <a:bodyPr wrap="none">
            <a:spAutoFit/>
          </a:bodyPr>
          <a:lstStyle/>
          <a:p>
            <a:r>
              <a:rPr lang="en-US">
                <a:solidFill>
                  <a:srgbClr val="990000"/>
                </a:solidFill>
                <a:latin typeface="Book Antiqua" pitchFamily="18" charset="0"/>
              </a:rPr>
              <a:t>Flank wear rate based on cutting speed</a:t>
            </a:r>
          </a:p>
        </p:txBody>
      </p:sp>
      <p:sp>
        <p:nvSpPr>
          <p:cNvPr id="78855" name="Rectangle 7"/>
          <p:cNvSpPr>
            <a:spLocks noChangeArrowheads="1"/>
          </p:cNvSpPr>
          <p:nvPr/>
        </p:nvSpPr>
        <p:spPr bwMode="auto">
          <a:xfrm>
            <a:off x="609600" y="4800600"/>
            <a:ext cx="1646238" cy="482600"/>
          </a:xfrm>
          <a:prstGeom prst="rect">
            <a:avLst/>
          </a:prstGeom>
          <a:noFill/>
          <a:ln w="9525">
            <a:noFill/>
            <a:miter lim="800000"/>
            <a:headEnd/>
            <a:tailEnd/>
          </a:ln>
        </p:spPr>
        <p:txBody>
          <a:bodyPr wrap="none">
            <a:spAutoFit/>
          </a:bodyPr>
          <a:lstStyle/>
          <a:p>
            <a:pPr>
              <a:lnSpc>
                <a:spcPct val="160000"/>
              </a:lnSpc>
              <a:spcBef>
                <a:spcPct val="20000"/>
              </a:spcBef>
              <a:buClr>
                <a:schemeClr val="accent1"/>
              </a:buClr>
              <a:buFont typeface="Wingdings" pitchFamily="2" charset="2"/>
              <a:buNone/>
            </a:pPr>
            <a:r>
              <a:rPr lang="en-US" sz="1600">
                <a:solidFill>
                  <a:srgbClr val="990000"/>
                </a:solidFill>
                <a:latin typeface="Book Antiqua" pitchFamily="18" charset="0"/>
              </a:rPr>
              <a:t>Flank wear (VB)</a:t>
            </a:r>
          </a:p>
        </p:txBody>
      </p:sp>
      <p:sp>
        <p:nvSpPr>
          <p:cNvPr id="78856" name="Line 9"/>
          <p:cNvSpPr>
            <a:spLocks noChangeShapeType="1"/>
          </p:cNvSpPr>
          <p:nvPr/>
        </p:nvSpPr>
        <p:spPr bwMode="auto">
          <a:xfrm flipV="1">
            <a:off x="1295400" y="3886200"/>
            <a:ext cx="457200" cy="990600"/>
          </a:xfrm>
          <a:prstGeom prst="line">
            <a:avLst/>
          </a:prstGeom>
          <a:noFill/>
          <a:ln w="9525">
            <a:solidFill>
              <a:srgbClr val="0000FF"/>
            </a:solidFill>
            <a:round/>
            <a:headEnd/>
            <a:tailEnd type="triangle" w="med" len="med"/>
          </a:ln>
        </p:spPr>
        <p:txBody>
          <a:bodyPr/>
          <a:lstStyle/>
          <a:p>
            <a:endParaRPr lang="en-US"/>
          </a:p>
        </p:txBody>
      </p:sp>
      <p:sp>
        <p:nvSpPr>
          <p:cNvPr id="78857" name="Rectangle 15"/>
          <p:cNvSpPr>
            <a:spLocks noChangeArrowheads="1"/>
          </p:cNvSpPr>
          <p:nvPr/>
        </p:nvSpPr>
        <p:spPr bwMode="auto">
          <a:xfrm>
            <a:off x="2590800" y="1295400"/>
            <a:ext cx="1714500" cy="336550"/>
          </a:xfrm>
          <a:prstGeom prst="rect">
            <a:avLst/>
          </a:prstGeom>
          <a:noFill/>
          <a:ln w="9525">
            <a:noFill/>
            <a:miter lim="800000"/>
            <a:headEnd/>
            <a:tailEnd/>
          </a:ln>
        </p:spPr>
        <p:txBody>
          <a:bodyPr wrap="none">
            <a:spAutoFit/>
          </a:bodyPr>
          <a:lstStyle/>
          <a:p>
            <a:r>
              <a:rPr lang="en-US" sz="1600">
                <a:solidFill>
                  <a:srgbClr val="990000"/>
                </a:solidFill>
                <a:latin typeface="Book Antiqua" pitchFamily="18" charset="0"/>
              </a:rPr>
              <a:t>Crater wear (KT)</a:t>
            </a:r>
          </a:p>
        </p:txBody>
      </p:sp>
      <p:sp>
        <p:nvSpPr>
          <p:cNvPr id="78858" name="Line 16"/>
          <p:cNvSpPr>
            <a:spLocks noChangeShapeType="1"/>
          </p:cNvSpPr>
          <p:nvPr/>
        </p:nvSpPr>
        <p:spPr bwMode="auto">
          <a:xfrm flipH="1">
            <a:off x="1828800" y="1600200"/>
            <a:ext cx="1219200" cy="1143000"/>
          </a:xfrm>
          <a:prstGeom prst="line">
            <a:avLst/>
          </a:prstGeom>
          <a:noFill/>
          <a:ln w="9525">
            <a:solidFill>
              <a:srgbClr val="0000FF"/>
            </a:solidFill>
            <a:round/>
            <a:headEnd/>
            <a:tailEnd type="triangle" w="med" len="med"/>
          </a:ln>
        </p:spPr>
        <p:txBody>
          <a:bodyPr/>
          <a:lstStyle/>
          <a:p>
            <a:endParaRPr lang="en-US"/>
          </a:p>
        </p:txBody>
      </p:sp>
      <p:sp>
        <p:nvSpPr>
          <p:cNvPr id="78859" name="Rectangle 17"/>
          <p:cNvSpPr>
            <a:spLocks noChangeArrowheads="1"/>
          </p:cNvSpPr>
          <p:nvPr/>
        </p:nvSpPr>
        <p:spPr bwMode="auto">
          <a:xfrm>
            <a:off x="4267200" y="3124200"/>
            <a:ext cx="1741488" cy="336550"/>
          </a:xfrm>
          <a:prstGeom prst="rect">
            <a:avLst/>
          </a:prstGeom>
          <a:noFill/>
          <a:ln w="9525">
            <a:noFill/>
            <a:miter lim="800000"/>
            <a:headEnd/>
            <a:tailEnd/>
          </a:ln>
        </p:spPr>
        <p:txBody>
          <a:bodyPr wrap="none">
            <a:spAutoFit/>
          </a:bodyPr>
          <a:lstStyle/>
          <a:p>
            <a:r>
              <a:rPr lang="en-US" sz="1600">
                <a:solidFill>
                  <a:srgbClr val="990000"/>
                </a:solidFill>
                <a:latin typeface="Book Antiqua" pitchFamily="18" charset="0"/>
              </a:rPr>
              <a:t>Notch wear (VN)</a:t>
            </a:r>
          </a:p>
        </p:txBody>
      </p:sp>
      <p:sp>
        <p:nvSpPr>
          <p:cNvPr id="78860" name="Line 18"/>
          <p:cNvSpPr>
            <a:spLocks noChangeShapeType="1"/>
          </p:cNvSpPr>
          <p:nvPr/>
        </p:nvSpPr>
        <p:spPr bwMode="auto">
          <a:xfrm flipH="1">
            <a:off x="2590800" y="3276600"/>
            <a:ext cx="1676400" cy="76200"/>
          </a:xfrm>
          <a:prstGeom prst="line">
            <a:avLst/>
          </a:prstGeom>
          <a:noFill/>
          <a:ln w="9525">
            <a:solidFill>
              <a:srgbClr val="0000FF"/>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12292" name="Rectangle 3"/>
          <p:cNvSpPr>
            <a:spLocks noGrp="1" noChangeArrowheads="1"/>
          </p:cNvSpPr>
          <p:nvPr>
            <p:ph type="body" sz="half" idx="1"/>
          </p:nvPr>
        </p:nvSpPr>
        <p:spPr>
          <a:xfrm>
            <a:off x="457200" y="914400"/>
            <a:ext cx="8382000" cy="5257800"/>
          </a:xfrm>
        </p:spPr>
        <p:txBody>
          <a:bodyPr/>
          <a:lstStyle/>
          <a:p>
            <a:pPr marL="419100" indent="-419100" algn="just" eaLnBrk="1" hangingPunct="1">
              <a:lnSpc>
                <a:spcPct val="160000"/>
              </a:lnSpc>
              <a:spcBef>
                <a:spcPct val="10000"/>
              </a:spcBef>
              <a:buFont typeface="Wingdings" pitchFamily="2" charset="2"/>
              <a:buNone/>
            </a:pPr>
            <a:r>
              <a:rPr lang="en-US" sz="2000" smtClean="0">
                <a:solidFill>
                  <a:srgbClr val="990000"/>
                </a:solidFill>
                <a:latin typeface="Book Antiqua" pitchFamily="18" charset="0"/>
              </a:rPr>
              <a:t>Tool Wear</a:t>
            </a:r>
          </a:p>
          <a:p>
            <a:pPr marL="419100" indent="-419100" algn="just" eaLnBrk="1" hangingPunct="1">
              <a:lnSpc>
                <a:spcPct val="160000"/>
              </a:lnSpc>
              <a:spcBef>
                <a:spcPct val="10000"/>
              </a:spcBef>
              <a:buFont typeface="Wingdings" pitchFamily="2" charset="2"/>
              <a:buChar char="§"/>
            </a:pPr>
            <a:endParaRPr lang="en-US" sz="2400" smtClean="0">
              <a:latin typeface="Book Antiqua" pitchFamily="18" charset="0"/>
            </a:endParaRPr>
          </a:p>
        </p:txBody>
      </p:sp>
      <p:graphicFrame>
        <p:nvGraphicFramePr>
          <p:cNvPr id="12290" name="Object 4"/>
          <p:cNvGraphicFramePr>
            <a:graphicFrameLocks noChangeAspect="1"/>
          </p:cNvGraphicFramePr>
          <p:nvPr>
            <p:ph sz="half" idx="2"/>
          </p:nvPr>
        </p:nvGraphicFramePr>
        <p:xfrm>
          <a:off x="992188" y="1447800"/>
          <a:ext cx="7159625" cy="4572000"/>
        </p:xfrm>
        <a:graphic>
          <a:graphicData uri="http://schemas.openxmlformats.org/presentationml/2006/ole">
            <p:oleObj spid="_x0000_s12290" name="Bitmap Image" r:id="rId3" imgW="3161905" imgH="2019048" progId="PBrush">
              <p:embed/>
            </p:oleObj>
          </a:graphicData>
        </a:graphic>
      </p:graphicFrame>
      <p:sp>
        <p:nvSpPr>
          <p:cNvPr id="12293" name="Rectangle 6"/>
          <p:cNvSpPr>
            <a:spLocks noChangeArrowheads="1"/>
          </p:cNvSpPr>
          <p:nvPr/>
        </p:nvSpPr>
        <p:spPr bwMode="auto">
          <a:xfrm>
            <a:off x="330200" y="6167438"/>
            <a:ext cx="8763000" cy="668337"/>
          </a:xfrm>
          <a:prstGeom prst="rect">
            <a:avLst/>
          </a:prstGeom>
          <a:noFill/>
          <a:ln w="9525">
            <a:noFill/>
            <a:miter lim="800000"/>
            <a:headEnd/>
            <a:tailEnd/>
          </a:ln>
        </p:spPr>
        <p:txBody>
          <a:bodyPr>
            <a:spAutoFit/>
          </a:bodyPr>
          <a:lstStyle/>
          <a:p>
            <a:pPr algn="l">
              <a:lnSpc>
                <a:spcPct val="90000"/>
              </a:lnSpc>
              <a:spcBef>
                <a:spcPct val="20000"/>
              </a:spcBef>
            </a:pPr>
            <a:r>
              <a:rPr lang="en-US" sz="1400">
                <a:solidFill>
                  <a:srgbClr val="990000"/>
                </a:solidFill>
                <a:latin typeface="Book Antiqua" pitchFamily="18" charset="0"/>
              </a:rPr>
              <a:t>Fig (a) Flank and crater wear in a cutting tool. tool moves to the left. (b) View of the rake of a  turning tool, showing nose radius R and crater wear pattern on the rake face of the tool  c) View of the flank face of a turning tool, sowing the average flank wear land VB and the depth-of-cut line (wear notch)</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13316" name="Rectangle 3"/>
          <p:cNvSpPr>
            <a:spLocks noGrp="1" noChangeArrowheads="1"/>
          </p:cNvSpPr>
          <p:nvPr>
            <p:ph type="body" sz="half" idx="1"/>
          </p:nvPr>
        </p:nvSpPr>
        <p:spPr>
          <a:xfrm>
            <a:off x="431800" y="914400"/>
            <a:ext cx="8382000" cy="5257800"/>
          </a:xfrm>
        </p:spPr>
        <p:txBody>
          <a:bodyPr>
            <a:normAutofit fontScale="92500" lnSpcReduction="10000"/>
          </a:bodyPr>
          <a:lstStyle/>
          <a:p>
            <a:pPr algn="just" eaLnBrk="1" hangingPunct="1">
              <a:lnSpc>
                <a:spcPct val="127000"/>
              </a:lnSpc>
              <a:spcBef>
                <a:spcPct val="10000"/>
              </a:spcBef>
              <a:buFont typeface="Wingdings" pitchFamily="2" charset="2"/>
              <a:buNone/>
            </a:pPr>
            <a:r>
              <a:rPr lang="en-US" sz="1800" dirty="0" smtClean="0">
                <a:solidFill>
                  <a:srgbClr val="990000"/>
                </a:solidFill>
                <a:latin typeface="Book Antiqua" pitchFamily="18" charset="0"/>
              </a:rPr>
              <a:t>Tool </a:t>
            </a:r>
            <a:r>
              <a:rPr lang="en-US" sz="1800" dirty="0" smtClean="0">
                <a:solidFill>
                  <a:srgbClr val="990000"/>
                </a:solidFill>
                <a:latin typeface="Book Antiqua" pitchFamily="18" charset="0"/>
              </a:rPr>
              <a:t>Life</a:t>
            </a:r>
          </a:p>
          <a:p>
            <a:pPr algn="just">
              <a:lnSpc>
                <a:spcPct val="127000"/>
              </a:lnSpc>
              <a:spcBef>
                <a:spcPct val="10000"/>
              </a:spcBef>
            </a:pPr>
            <a:r>
              <a:rPr lang="en-US" sz="1800" dirty="0" smtClean="0">
                <a:solidFill>
                  <a:srgbClr val="990000"/>
                </a:solidFill>
                <a:latin typeface="Book Antiqua" pitchFamily="18" charset="0"/>
              </a:rPr>
              <a:t>Tool life is defined as the time interval between two successive  regrinds.</a:t>
            </a:r>
            <a:endParaRPr lang="en-US" sz="1800" dirty="0" smtClean="0">
              <a:solidFill>
                <a:srgbClr val="990000"/>
              </a:solidFill>
              <a:latin typeface="Book Antiqua" pitchFamily="18" charset="0"/>
            </a:endParaRPr>
          </a:p>
          <a:p>
            <a:pPr algn="just" eaLnBrk="1" hangingPunct="1">
              <a:lnSpc>
                <a:spcPct val="127000"/>
              </a:lnSpc>
              <a:spcBef>
                <a:spcPct val="10000"/>
              </a:spcBef>
              <a:buFont typeface="Wingdings" pitchFamily="2" charset="2"/>
              <a:buChar char="§"/>
            </a:pPr>
            <a:r>
              <a:rPr lang="en-US" sz="1800" dirty="0" smtClean="0">
                <a:latin typeface="Book Antiqua" pitchFamily="18" charset="0"/>
              </a:rPr>
              <a:t>Tool life represents the useful life of the tool, expressed generally in time units from the start of cut to some end point defined by a failure criterion.</a:t>
            </a:r>
          </a:p>
          <a:p>
            <a:pPr algn="just" eaLnBrk="1" hangingPunct="1">
              <a:lnSpc>
                <a:spcPct val="127000"/>
              </a:lnSpc>
              <a:spcBef>
                <a:spcPct val="10000"/>
              </a:spcBef>
              <a:buFont typeface="Wingdings" pitchFamily="2" charset="2"/>
              <a:buNone/>
            </a:pPr>
            <a:r>
              <a:rPr lang="en-US" sz="1800" dirty="0" smtClean="0">
                <a:solidFill>
                  <a:srgbClr val="990000"/>
                </a:solidFill>
                <a:latin typeface="Book Antiqua" pitchFamily="18" charset="0"/>
              </a:rPr>
              <a:t>Tool Life Prediction</a:t>
            </a:r>
          </a:p>
          <a:p>
            <a:pPr algn="just" eaLnBrk="1" hangingPunct="1">
              <a:lnSpc>
                <a:spcPct val="127000"/>
              </a:lnSpc>
              <a:buFont typeface="Wingdings" pitchFamily="2" charset="2"/>
              <a:buChar char="§"/>
            </a:pPr>
            <a:r>
              <a:rPr lang="en-US" sz="1800" dirty="0" smtClean="0">
                <a:latin typeface="Book Antiqua" pitchFamily="18" charset="0"/>
              </a:rPr>
              <a:t>Taylor’s tool life equation predicts tool failure based on flank wear of the tool</a:t>
            </a:r>
          </a:p>
          <a:p>
            <a:pPr algn="just" eaLnBrk="1" hangingPunct="1">
              <a:lnSpc>
                <a:spcPct val="127000"/>
              </a:lnSpc>
              <a:buFont typeface="Wingdings" pitchFamily="2" charset="2"/>
              <a:buChar char="§"/>
            </a:pPr>
            <a:endParaRPr lang="en-US" sz="1800" dirty="0" smtClean="0">
              <a:latin typeface="Book Antiqua" pitchFamily="18" charset="0"/>
            </a:endParaRPr>
          </a:p>
          <a:p>
            <a:pPr algn="just" eaLnBrk="1" hangingPunct="1">
              <a:lnSpc>
                <a:spcPct val="127000"/>
              </a:lnSpc>
              <a:buFont typeface="Wingdings" pitchFamily="2" charset="2"/>
              <a:buChar char="§"/>
            </a:pPr>
            <a:endParaRPr lang="en-US" sz="1800" dirty="0" smtClean="0">
              <a:latin typeface="Book Antiqua" pitchFamily="18" charset="0"/>
            </a:endParaRPr>
          </a:p>
          <a:p>
            <a:pPr algn="just" eaLnBrk="1" hangingPunct="1">
              <a:lnSpc>
                <a:spcPct val="127000"/>
              </a:lnSpc>
              <a:buFont typeface="Wingdings" pitchFamily="2" charset="2"/>
              <a:buNone/>
            </a:pPr>
            <a:r>
              <a:rPr lang="en-US" sz="1800" dirty="0" smtClean="0">
                <a:solidFill>
                  <a:srgbClr val="990000"/>
                </a:solidFill>
                <a:latin typeface="Book Antiqua" pitchFamily="18" charset="0"/>
              </a:rPr>
              <a:t>where </a:t>
            </a:r>
          </a:p>
          <a:p>
            <a:pPr lvl="1" algn="just" eaLnBrk="1" hangingPunct="1">
              <a:lnSpc>
                <a:spcPct val="127000"/>
              </a:lnSpc>
            </a:pPr>
            <a:r>
              <a:rPr lang="en-US" sz="1800" dirty="0" smtClean="0">
                <a:solidFill>
                  <a:srgbClr val="990000"/>
                </a:solidFill>
                <a:latin typeface="Book Antiqua" pitchFamily="18" charset="0"/>
              </a:rPr>
              <a:t>V</a:t>
            </a:r>
            <a:r>
              <a:rPr lang="en-US" sz="1800" dirty="0" smtClean="0">
                <a:latin typeface="Book Antiqua" pitchFamily="18" charset="0"/>
              </a:rPr>
              <a:t> is the cutting speed, </a:t>
            </a:r>
            <a:r>
              <a:rPr lang="en-US" sz="1800" dirty="0" smtClean="0">
                <a:solidFill>
                  <a:srgbClr val="990000"/>
                </a:solidFill>
                <a:latin typeface="Book Antiqua" pitchFamily="18" charset="0"/>
              </a:rPr>
              <a:t>T </a:t>
            </a:r>
            <a:r>
              <a:rPr lang="en-US" sz="1800" dirty="0" smtClean="0">
                <a:latin typeface="Book Antiqua" pitchFamily="18" charset="0"/>
              </a:rPr>
              <a:t>is </a:t>
            </a:r>
            <a:r>
              <a:rPr lang="en-US" sz="1800" dirty="0" smtClean="0">
                <a:latin typeface="Book Antiqua" pitchFamily="18" charset="0"/>
              </a:rPr>
              <a:t>the tool life,</a:t>
            </a:r>
          </a:p>
          <a:p>
            <a:pPr lvl="1" algn="just" eaLnBrk="1" hangingPunct="1">
              <a:lnSpc>
                <a:spcPct val="127000"/>
              </a:lnSpc>
            </a:pPr>
            <a:r>
              <a:rPr lang="en-US" sz="1800" dirty="0" smtClean="0">
                <a:solidFill>
                  <a:srgbClr val="990000"/>
                </a:solidFill>
                <a:latin typeface="Book Antiqua" pitchFamily="18" charset="0"/>
              </a:rPr>
              <a:t>n</a:t>
            </a:r>
            <a:r>
              <a:rPr lang="en-US" sz="1800" dirty="0" smtClean="0">
                <a:latin typeface="Book Antiqua" pitchFamily="18" charset="0"/>
              </a:rPr>
              <a:t> is Taylor exponent.</a:t>
            </a:r>
          </a:p>
          <a:p>
            <a:pPr lvl="2" algn="just" eaLnBrk="1" hangingPunct="1">
              <a:lnSpc>
                <a:spcPct val="127000"/>
              </a:lnSpc>
            </a:pPr>
            <a:r>
              <a:rPr lang="en-US" sz="1800" dirty="0" smtClean="0">
                <a:latin typeface="Book Antiqua" pitchFamily="18" charset="0"/>
              </a:rPr>
              <a:t>n=0.125 for HSS</a:t>
            </a:r>
          </a:p>
          <a:p>
            <a:pPr lvl="2" algn="just" eaLnBrk="1" hangingPunct="1">
              <a:lnSpc>
                <a:spcPct val="127000"/>
              </a:lnSpc>
            </a:pPr>
            <a:r>
              <a:rPr lang="en-US" sz="1800" dirty="0" smtClean="0">
                <a:latin typeface="Book Antiqua" pitchFamily="18" charset="0"/>
              </a:rPr>
              <a:t>n=0.25 for Carbide</a:t>
            </a:r>
          </a:p>
          <a:p>
            <a:pPr lvl="2" algn="just" eaLnBrk="1" hangingPunct="1">
              <a:lnSpc>
                <a:spcPct val="127000"/>
              </a:lnSpc>
            </a:pPr>
            <a:r>
              <a:rPr lang="en-US" sz="1800" dirty="0" smtClean="0">
                <a:latin typeface="Book Antiqua" pitchFamily="18" charset="0"/>
              </a:rPr>
              <a:t>n=0.5 for Coated Carbide/Ceramic</a:t>
            </a:r>
          </a:p>
          <a:p>
            <a:pPr lvl="2" algn="just" eaLnBrk="1" hangingPunct="1">
              <a:lnSpc>
                <a:spcPct val="127000"/>
              </a:lnSpc>
            </a:pPr>
            <a:r>
              <a:rPr lang="en-US" sz="1800" dirty="0" smtClean="0">
                <a:solidFill>
                  <a:srgbClr val="990000"/>
                </a:solidFill>
                <a:latin typeface="Book Antiqua" pitchFamily="18" charset="0"/>
              </a:rPr>
              <a:t>C</a:t>
            </a:r>
            <a:r>
              <a:rPr lang="en-US" sz="1800" dirty="0" smtClean="0">
                <a:latin typeface="Book Antiqua" pitchFamily="18" charset="0"/>
              </a:rPr>
              <a:t> is a constant given for work piece material</a:t>
            </a:r>
          </a:p>
        </p:txBody>
      </p:sp>
      <p:graphicFrame>
        <p:nvGraphicFramePr>
          <p:cNvPr id="13314" name="Object 9"/>
          <p:cNvGraphicFramePr>
            <a:graphicFrameLocks noChangeAspect="1"/>
          </p:cNvGraphicFramePr>
          <p:nvPr>
            <p:ph sz="half" idx="2"/>
          </p:nvPr>
        </p:nvGraphicFramePr>
        <p:xfrm>
          <a:off x="2438400" y="2895600"/>
          <a:ext cx="1828800" cy="665162"/>
        </p:xfrm>
        <a:graphic>
          <a:graphicData uri="http://schemas.openxmlformats.org/presentationml/2006/ole">
            <p:oleObj spid="_x0000_s13314" name="Equation" r:id="rId3" imgW="558720" imgH="203040" progId="Equation.DSMT4">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AFFECTING TOOL LIFE</a:t>
            </a:r>
            <a:endParaRPr lang="en-US" dirty="0"/>
          </a:p>
        </p:txBody>
      </p:sp>
      <p:sp>
        <p:nvSpPr>
          <p:cNvPr id="3" name="Text Placeholder 2"/>
          <p:cNvSpPr>
            <a:spLocks noGrp="1"/>
          </p:cNvSpPr>
          <p:nvPr>
            <p:ph type="body" sz="half" idx="1"/>
          </p:nvPr>
        </p:nvSpPr>
        <p:spPr>
          <a:xfrm>
            <a:off x="457200" y="1600200"/>
            <a:ext cx="8305800" cy="4530725"/>
          </a:xfrm>
        </p:spPr>
        <p:txBody>
          <a:bodyPr>
            <a:normAutofit fontScale="92500" lnSpcReduction="20000"/>
          </a:bodyPr>
          <a:lstStyle/>
          <a:p>
            <a:r>
              <a:rPr lang="en-US" dirty="0" smtClean="0"/>
              <a:t>Tool Material</a:t>
            </a:r>
          </a:p>
          <a:p>
            <a:r>
              <a:rPr lang="en-US" dirty="0" smtClean="0"/>
              <a:t>Hardness of the material</a:t>
            </a:r>
          </a:p>
          <a:p>
            <a:r>
              <a:rPr lang="en-US" dirty="0" smtClean="0"/>
              <a:t>Type of cutting material</a:t>
            </a:r>
          </a:p>
          <a:p>
            <a:r>
              <a:rPr lang="en-US" dirty="0" smtClean="0"/>
              <a:t>Type of surface of the metal</a:t>
            </a:r>
          </a:p>
          <a:p>
            <a:r>
              <a:rPr lang="en-US" dirty="0" smtClean="0"/>
              <a:t>Profile of the cutting tool</a:t>
            </a:r>
          </a:p>
          <a:p>
            <a:r>
              <a:rPr lang="en-US" dirty="0" smtClean="0"/>
              <a:t>Type of machining operation being performed</a:t>
            </a:r>
          </a:p>
          <a:p>
            <a:r>
              <a:rPr lang="en-US" dirty="0" smtClean="0"/>
              <a:t>Microstructure of the material</a:t>
            </a:r>
          </a:p>
          <a:p>
            <a:r>
              <a:rPr lang="en-US" dirty="0" smtClean="0"/>
              <a:t>Finish Required</a:t>
            </a:r>
          </a:p>
          <a:p>
            <a:r>
              <a:rPr lang="en-US" dirty="0" smtClean="0"/>
              <a:t>Cutting speed, feed and depth of cut, Cutting temperature</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life</a:t>
            </a:r>
            <a:endParaRPr lang="en-US" dirty="0"/>
          </a:p>
        </p:txBody>
      </p:sp>
      <p:sp>
        <p:nvSpPr>
          <p:cNvPr id="3" name="Text Placeholder 2"/>
          <p:cNvSpPr>
            <a:spLocks noGrp="1"/>
          </p:cNvSpPr>
          <p:nvPr>
            <p:ph type="body" sz="half" idx="1"/>
          </p:nvPr>
        </p:nvSpPr>
        <p:spPr>
          <a:xfrm>
            <a:off x="457200" y="1600200"/>
            <a:ext cx="8458200" cy="4530725"/>
          </a:xfrm>
        </p:spPr>
        <p:txBody>
          <a:bodyPr/>
          <a:lstStyle/>
          <a:p>
            <a:r>
              <a:rPr lang="en-US" dirty="0" smtClean="0"/>
              <a:t>Tool life can be given for a increase in percentage of cutting speed, feed and depth of cut</a:t>
            </a:r>
          </a:p>
          <a:p>
            <a:endParaRPr lang="en-US" dirty="0" smtClean="0"/>
          </a:p>
          <a:p>
            <a:endParaRPr lang="en-US" dirty="0" smtClean="0"/>
          </a:p>
          <a:p>
            <a:r>
              <a:rPr lang="en-US" dirty="0" smtClean="0"/>
              <a:t>Where x and m are constants</a:t>
            </a:r>
            <a:endParaRPr lang="en-US" dirty="0"/>
          </a:p>
        </p:txBody>
      </p:sp>
      <p:graphicFrame>
        <p:nvGraphicFramePr>
          <p:cNvPr id="5" name="Object 4"/>
          <p:cNvGraphicFramePr>
            <a:graphicFrameLocks noChangeAspect="1"/>
          </p:cNvGraphicFramePr>
          <p:nvPr/>
        </p:nvGraphicFramePr>
        <p:xfrm>
          <a:off x="2438400" y="3124200"/>
          <a:ext cx="4191000" cy="838200"/>
        </p:xfrm>
        <a:graphic>
          <a:graphicData uri="http://schemas.openxmlformats.org/presentationml/2006/ole">
            <p:oleObj spid="_x0000_s88066" name="Equation" r:id="rId3" imgW="1143000" imgH="22860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4579" name="Rectangle 3"/>
          <p:cNvSpPr>
            <a:spLocks noGrp="1" noChangeArrowheads="1"/>
          </p:cNvSpPr>
          <p:nvPr>
            <p:ph type="body" sz="half" idx="1"/>
          </p:nvPr>
        </p:nvSpPr>
        <p:spPr>
          <a:xfrm>
            <a:off x="431800" y="914400"/>
            <a:ext cx="8483600" cy="5257800"/>
          </a:xfrm>
        </p:spPr>
        <p:txBody>
          <a:bodyPr/>
          <a:lstStyle/>
          <a:p>
            <a:pPr algn="just" eaLnBrk="1" hangingPunct="1">
              <a:lnSpc>
                <a:spcPct val="160000"/>
              </a:lnSpc>
              <a:spcBef>
                <a:spcPct val="10000"/>
              </a:spcBef>
              <a:buFont typeface="Wingdings" pitchFamily="2" charset="2"/>
              <a:buNone/>
            </a:pPr>
            <a:r>
              <a:rPr lang="en-US" sz="2000" smtClean="0">
                <a:solidFill>
                  <a:srgbClr val="990000"/>
                </a:solidFill>
                <a:latin typeface="Book Antiqua" pitchFamily="18" charset="0"/>
              </a:rPr>
              <a:t>Disadvantages with Machining</a:t>
            </a:r>
          </a:p>
          <a:p>
            <a:pPr algn="just" eaLnBrk="1" hangingPunct="1">
              <a:lnSpc>
                <a:spcPct val="160000"/>
              </a:lnSpc>
            </a:pPr>
            <a:r>
              <a:rPr lang="en-US" sz="2000" smtClean="0">
                <a:solidFill>
                  <a:srgbClr val="990000"/>
                </a:solidFill>
                <a:latin typeface="Book Antiqua" pitchFamily="18" charset="0"/>
                <a:cs typeface="Times New Roman" pitchFamily="18" charset="0"/>
              </a:rPr>
              <a:t>Wasteful of material </a:t>
            </a:r>
          </a:p>
          <a:p>
            <a:pPr lvl="1" algn="just" eaLnBrk="1" hangingPunct="1">
              <a:lnSpc>
                <a:spcPct val="160000"/>
              </a:lnSpc>
            </a:pPr>
            <a:r>
              <a:rPr lang="en-US" sz="2000" smtClean="0">
                <a:latin typeface="Book Antiqua" pitchFamily="18" charset="0"/>
                <a:cs typeface="Times New Roman" pitchFamily="18" charset="0"/>
              </a:rPr>
              <a:t>Chips generated in machining are wasted material, at least in the unit operation </a:t>
            </a:r>
            <a:endParaRPr lang="en-US" sz="2000" smtClean="0">
              <a:latin typeface="Book Antiqua" pitchFamily="18" charset="0"/>
              <a:cs typeface="Courier New" pitchFamily="49" charset="0"/>
            </a:endParaRPr>
          </a:p>
          <a:p>
            <a:pPr algn="just" eaLnBrk="1" hangingPunct="1">
              <a:lnSpc>
                <a:spcPct val="160000"/>
              </a:lnSpc>
            </a:pPr>
            <a:r>
              <a:rPr lang="en-US" sz="2000" smtClean="0">
                <a:solidFill>
                  <a:srgbClr val="990000"/>
                </a:solidFill>
                <a:latin typeface="Book Antiqua" pitchFamily="18" charset="0"/>
                <a:cs typeface="Times New Roman" pitchFamily="18" charset="0"/>
              </a:rPr>
              <a:t>Time consuming</a:t>
            </a:r>
            <a:r>
              <a:rPr lang="en-US" sz="2000" smtClean="0">
                <a:latin typeface="Book Antiqua" pitchFamily="18" charset="0"/>
                <a:cs typeface="Times New Roman" pitchFamily="18" charset="0"/>
              </a:rPr>
              <a:t> </a:t>
            </a:r>
          </a:p>
          <a:p>
            <a:pPr lvl="1" algn="just" eaLnBrk="1" hangingPunct="1">
              <a:lnSpc>
                <a:spcPct val="160000"/>
              </a:lnSpc>
            </a:pPr>
            <a:r>
              <a:rPr lang="en-US" sz="2000" smtClean="0">
                <a:latin typeface="Book Antiqua" pitchFamily="18" charset="0"/>
                <a:cs typeface="Times New Roman" pitchFamily="18" charset="0"/>
              </a:rPr>
              <a:t>A machining operation generally takes more time to shape a given part than alternative shaping processes, such as casting, powder metallurgy, or forming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Taylor tool-life equation for machining C-40 steel with a HSS</a:t>
            </a:r>
          </a:p>
          <a:p>
            <a:pPr>
              <a:buNone/>
            </a:pPr>
            <a:r>
              <a:rPr lang="en-US" dirty="0" smtClean="0"/>
              <a:t>cutting tool at a feed of 0.2 mm/min and a depth of cut of 2 mm is</a:t>
            </a:r>
          </a:p>
          <a:p>
            <a:pPr>
              <a:buNone/>
            </a:pPr>
            <a:r>
              <a:rPr lang="en-US" dirty="0" smtClean="0"/>
              <a:t>given by </a:t>
            </a:r>
            <a:r>
              <a:rPr lang="en-US" i="1" dirty="0" err="1" smtClean="0"/>
              <a:t>VT</a:t>
            </a:r>
            <a:r>
              <a:rPr lang="en-US" i="1" baseline="30000" dirty="0" err="1" smtClean="0"/>
              <a:t>n</a:t>
            </a:r>
            <a:r>
              <a:rPr lang="en-US" i="1" dirty="0" smtClean="0"/>
              <a:t> =C</a:t>
            </a:r>
            <a:endParaRPr lang="en-US" i="1" dirty="0" smtClean="0"/>
          </a:p>
          <a:p>
            <a:pPr>
              <a:buNone/>
            </a:pPr>
            <a:r>
              <a:rPr lang="en-US" dirty="0" smtClean="0"/>
              <a:t>= , where </a:t>
            </a:r>
            <a:r>
              <a:rPr lang="en-US" i="1" dirty="0" smtClean="0"/>
              <a:t>n and C are constants. The following V</a:t>
            </a:r>
          </a:p>
          <a:p>
            <a:pPr>
              <a:buNone/>
            </a:pPr>
            <a:r>
              <a:rPr lang="en-US" dirty="0" smtClean="0"/>
              <a:t>and </a:t>
            </a:r>
            <a:r>
              <a:rPr lang="en-US" i="1" dirty="0" smtClean="0"/>
              <a:t>T observations have been noted :</a:t>
            </a:r>
          </a:p>
          <a:p>
            <a:pPr>
              <a:buNone/>
            </a:pPr>
            <a:r>
              <a:rPr lang="en-US" i="1" dirty="0" smtClean="0"/>
              <a:t>V </a:t>
            </a:r>
            <a:r>
              <a:rPr lang="en-US" i="1" dirty="0" smtClean="0"/>
              <a:t>=15m/min </a:t>
            </a:r>
            <a:r>
              <a:rPr lang="en-US" i="1" dirty="0" smtClean="0">
                <a:sym typeface="Wingdings" pitchFamily="2" charset="2"/>
              </a:rPr>
              <a:t></a:t>
            </a:r>
            <a:r>
              <a:rPr lang="en-US" i="1" dirty="0" smtClean="0"/>
              <a:t>T=115min</a:t>
            </a:r>
            <a:endParaRPr lang="en-US" i="1" dirty="0" smtClean="0"/>
          </a:p>
          <a:p>
            <a:pPr>
              <a:buNone/>
            </a:pPr>
            <a:r>
              <a:rPr lang="en-US" i="1" dirty="0" smtClean="0"/>
              <a:t>V=55 m/min </a:t>
            </a:r>
            <a:r>
              <a:rPr lang="en-US" i="1" dirty="0" smtClean="0">
                <a:sym typeface="Wingdings" pitchFamily="2" charset="2"/>
              </a:rPr>
              <a:t>T=15min</a:t>
            </a:r>
            <a:endParaRPr lang="en-US" i="1" dirty="0" smtClean="0"/>
          </a:p>
          <a:p>
            <a:pPr>
              <a:buNone/>
            </a:pPr>
            <a:r>
              <a:rPr lang="en-US" dirty="0" smtClean="0"/>
              <a:t>Calculate</a:t>
            </a:r>
          </a:p>
          <a:p>
            <a:pPr>
              <a:buNone/>
            </a:pPr>
            <a:r>
              <a:rPr lang="en-US" dirty="0" smtClean="0"/>
              <a:t>(1) </a:t>
            </a:r>
            <a:r>
              <a:rPr lang="en-US" i="1" dirty="0" smtClean="0"/>
              <a:t>n and C,</a:t>
            </a:r>
          </a:p>
          <a:p>
            <a:pPr>
              <a:buNone/>
            </a:pPr>
            <a:r>
              <a:rPr lang="en-US" dirty="0" smtClean="0"/>
              <a:t>(2) Hence recommend the cutting speed for a desired tool life of</a:t>
            </a:r>
          </a:p>
          <a:p>
            <a:pPr>
              <a:buNone/>
            </a:pPr>
            <a:r>
              <a:rPr lang="en-US" dirty="0" smtClean="0"/>
              <a:t>80 </a:t>
            </a:r>
            <a:r>
              <a:rPr lang="en-US" dirty="0" smtClean="0"/>
              <a:t>min.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79875" name="Rectangle 3"/>
          <p:cNvSpPr>
            <a:spLocks noGrp="1" noChangeArrowheads="1"/>
          </p:cNvSpPr>
          <p:nvPr>
            <p:ph type="body" sz="half" idx="1"/>
          </p:nvPr>
        </p:nvSpPr>
        <p:spPr>
          <a:xfrm>
            <a:off x="431800" y="914400"/>
            <a:ext cx="8382000" cy="5715000"/>
          </a:xfrm>
        </p:spPr>
        <p:txBody>
          <a:bodyPr>
            <a:normAutofit lnSpcReduction="10000"/>
          </a:bodyPr>
          <a:lstStyle/>
          <a:p>
            <a:pPr algn="just" eaLnBrk="1" hangingPunct="1">
              <a:lnSpc>
                <a:spcPct val="132000"/>
              </a:lnSpc>
              <a:spcBef>
                <a:spcPct val="10000"/>
              </a:spcBef>
              <a:buFont typeface="Wingdings" pitchFamily="2" charset="2"/>
              <a:buNone/>
            </a:pPr>
            <a:r>
              <a:rPr lang="en-US" sz="1800" dirty="0" smtClean="0">
                <a:solidFill>
                  <a:srgbClr val="990000"/>
                </a:solidFill>
                <a:latin typeface="Book Antiqua" pitchFamily="18" charset="0"/>
              </a:rPr>
              <a:t>Machinability</a:t>
            </a:r>
          </a:p>
          <a:p>
            <a:pPr algn="just" eaLnBrk="1" hangingPunct="1">
              <a:lnSpc>
                <a:spcPct val="132000"/>
              </a:lnSpc>
            </a:pPr>
            <a:r>
              <a:rPr lang="en-US" sz="1800" dirty="0" smtClean="0">
                <a:latin typeface="Book Antiqua" pitchFamily="18" charset="0"/>
              </a:rPr>
              <a:t>Machinability is a system property that indicates how easy a material can be machined at low cost. </a:t>
            </a:r>
          </a:p>
          <a:p>
            <a:pPr algn="just" eaLnBrk="1" hangingPunct="1">
              <a:lnSpc>
                <a:spcPct val="132000"/>
              </a:lnSpc>
            </a:pPr>
            <a:r>
              <a:rPr lang="en-US" sz="1800" dirty="0" smtClean="0">
                <a:latin typeface="Book Antiqua" pitchFamily="18" charset="0"/>
              </a:rPr>
              <a:t>Good </a:t>
            </a:r>
            <a:r>
              <a:rPr lang="en-US" sz="1800" dirty="0" smtClean="0">
                <a:latin typeface="Book Antiqua" pitchFamily="18" charset="0"/>
              </a:rPr>
              <a:t>Machinability </a:t>
            </a:r>
            <a:r>
              <a:rPr lang="en-US" sz="1800" dirty="0" smtClean="0">
                <a:latin typeface="Book Antiqua" pitchFamily="18" charset="0"/>
              </a:rPr>
              <a:t>may mean one or more of the following: cutting with minimum energy, minimum tool wear, good surface finish, etc.</a:t>
            </a:r>
          </a:p>
          <a:p>
            <a:pPr algn="just" eaLnBrk="1" hangingPunct="1">
              <a:lnSpc>
                <a:spcPct val="132000"/>
              </a:lnSpc>
              <a:buFont typeface="Wingdings" pitchFamily="2" charset="2"/>
              <a:buNone/>
            </a:pPr>
            <a:r>
              <a:rPr lang="en-US" sz="1800" dirty="0" smtClean="0">
                <a:solidFill>
                  <a:srgbClr val="990000"/>
                </a:solidFill>
                <a:latin typeface="Book Antiqua" pitchFamily="18" charset="0"/>
              </a:rPr>
              <a:t>Quantitative measures of </a:t>
            </a:r>
            <a:r>
              <a:rPr lang="en-US" sz="1800" dirty="0" err="1" smtClean="0">
                <a:solidFill>
                  <a:srgbClr val="990000"/>
                </a:solidFill>
                <a:latin typeface="Book Antiqua" pitchFamily="18" charset="0"/>
              </a:rPr>
              <a:t>machinability</a:t>
            </a:r>
            <a:endParaRPr lang="en-US" sz="1800" dirty="0" smtClean="0">
              <a:solidFill>
                <a:srgbClr val="990000"/>
              </a:solidFill>
              <a:latin typeface="Book Antiqua" pitchFamily="18" charset="0"/>
            </a:endParaRPr>
          </a:p>
          <a:p>
            <a:pPr algn="just" eaLnBrk="1" hangingPunct="1">
              <a:lnSpc>
                <a:spcPct val="132000"/>
              </a:lnSpc>
            </a:pPr>
            <a:r>
              <a:rPr lang="en-US" sz="1800" dirty="0" smtClean="0">
                <a:solidFill>
                  <a:srgbClr val="990000"/>
                </a:solidFill>
                <a:latin typeface="Book Antiqua" pitchFamily="18" charset="0"/>
              </a:rPr>
              <a:t>Machinability index:</a:t>
            </a:r>
            <a:r>
              <a:rPr lang="en-US" sz="1800" dirty="0" smtClean="0">
                <a:latin typeface="Book Antiqua" pitchFamily="18" charset="0"/>
              </a:rPr>
              <a:t> an average rating stated in comparison with reference materials. This measure can be misleading</a:t>
            </a:r>
            <a:r>
              <a:rPr lang="en-US" sz="1800" dirty="0" smtClean="0">
                <a:latin typeface="Book Antiqua" pitchFamily="18" charset="0"/>
              </a:rPr>
              <a:t>.</a:t>
            </a:r>
          </a:p>
          <a:p>
            <a:pPr algn="just" eaLnBrk="1" hangingPunct="1">
              <a:lnSpc>
                <a:spcPct val="132000"/>
              </a:lnSpc>
            </a:pPr>
            <a:endParaRPr lang="en-US" sz="1800" dirty="0" smtClean="0">
              <a:latin typeface="Book Antiqua" pitchFamily="18" charset="0"/>
            </a:endParaRPr>
          </a:p>
          <a:p>
            <a:pPr algn="just" eaLnBrk="1" hangingPunct="1">
              <a:lnSpc>
                <a:spcPct val="132000"/>
              </a:lnSpc>
            </a:pPr>
            <a:endParaRPr lang="en-US" sz="1800" dirty="0" smtClean="0">
              <a:latin typeface="Book Antiqua" pitchFamily="18" charset="0"/>
            </a:endParaRPr>
          </a:p>
          <a:p>
            <a:pPr algn="just" eaLnBrk="1" hangingPunct="1">
              <a:lnSpc>
                <a:spcPct val="132000"/>
              </a:lnSpc>
            </a:pPr>
            <a:r>
              <a:rPr lang="en-US" sz="1800" dirty="0" smtClean="0">
                <a:solidFill>
                  <a:srgbClr val="990000"/>
                </a:solidFill>
                <a:latin typeface="Book Antiqua" pitchFamily="18" charset="0"/>
              </a:rPr>
              <a:t>Tool </a:t>
            </a:r>
            <a:r>
              <a:rPr lang="en-US" sz="1800" dirty="0" smtClean="0">
                <a:solidFill>
                  <a:srgbClr val="990000"/>
                </a:solidFill>
                <a:latin typeface="Book Antiqua" pitchFamily="18" charset="0"/>
              </a:rPr>
              <a:t>life:</a:t>
            </a:r>
            <a:r>
              <a:rPr lang="en-US" sz="1800" dirty="0" smtClean="0">
                <a:latin typeface="Book Antiqua" pitchFamily="18" charset="0"/>
              </a:rPr>
              <a:t> service time in minutes or seconds to total failure by chipping or cracking of the tool at certain cutting speed, or the volume of material removed before total failure.</a:t>
            </a:r>
          </a:p>
          <a:p>
            <a:pPr algn="just" eaLnBrk="1" hangingPunct="1">
              <a:lnSpc>
                <a:spcPct val="132000"/>
              </a:lnSpc>
            </a:pPr>
            <a:r>
              <a:rPr lang="en-US" sz="1800" dirty="0" smtClean="0">
                <a:latin typeface="Book Antiqua" pitchFamily="18" charset="0"/>
              </a:rPr>
              <a:t> </a:t>
            </a:r>
            <a:r>
              <a:rPr lang="en-US" sz="1800" dirty="0" smtClean="0">
                <a:solidFill>
                  <a:srgbClr val="990000"/>
                </a:solidFill>
                <a:latin typeface="Book Antiqua" pitchFamily="18" charset="0"/>
              </a:rPr>
              <a:t>Surface finish</a:t>
            </a:r>
            <a:r>
              <a:rPr lang="en-US" sz="1800" dirty="0" smtClean="0">
                <a:latin typeface="Book Antiqua" pitchFamily="18" charset="0"/>
              </a:rPr>
              <a:t> produced at standardized cutting speeds and feeds.</a:t>
            </a:r>
          </a:p>
          <a:p>
            <a:pPr algn="just" eaLnBrk="1" hangingPunct="1">
              <a:lnSpc>
                <a:spcPct val="132000"/>
              </a:lnSpc>
            </a:pPr>
            <a:r>
              <a:rPr lang="en-US" sz="1800" dirty="0" smtClean="0">
                <a:solidFill>
                  <a:srgbClr val="990000"/>
                </a:solidFill>
                <a:latin typeface="Book Antiqua" pitchFamily="18" charset="0"/>
              </a:rPr>
              <a:t>Others</a:t>
            </a:r>
            <a:r>
              <a:rPr lang="en-US" sz="1800" dirty="0" smtClean="0">
                <a:latin typeface="Book Antiqua" pitchFamily="18" charset="0"/>
              </a:rPr>
              <a:t> based on cutting force, power, temperature, or chip formation.</a:t>
            </a:r>
          </a:p>
        </p:txBody>
      </p:sp>
      <p:graphicFrame>
        <p:nvGraphicFramePr>
          <p:cNvPr id="4" name="Object 3"/>
          <p:cNvGraphicFramePr>
            <a:graphicFrameLocks noChangeAspect="1"/>
          </p:cNvGraphicFramePr>
          <p:nvPr/>
        </p:nvGraphicFramePr>
        <p:xfrm>
          <a:off x="203200" y="3886200"/>
          <a:ext cx="8645525" cy="609600"/>
        </p:xfrm>
        <a:graphic>
          <a:graphicData uri="http://schemas.openxmlformats.org/presentationml/2006/ole">
            <p:oleObj spid="_x0000_s87042" name="Equation" r:id="rId3" imgW="5943600" imgH="41904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80899"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1800" smtClean="0">
                <a:solidFill>
                  <a:srgbClr val="990000"/>
                </a:solidFill>
                <a:latin typeface="Book Antiqua" pitchFamily="18" charset="0"/>
              </a:rPr>
              <a:t>Machinable Materials</a:t>
            </a:r>
          </a:p>
          <a:p>
            <a:pPr algn="just" eaLnBrk="1" hangingPunct="1">
              <a:lnSpc>
                <a:spcPct val="150000"/>
              </a:lnSpc>
              <a:buFont typeface="Wingdings" pitchFamily="2" charset="2"/>
              <a:buNone/>
            </a:pPr>
            <a:r>
              <a:rPr lang="en-US" sz="1800" smtClean="0">
                <a:solidFill>
                  <a:srgbClr val="990000"/>
                </a:solidFill>
                <a:latin typeface="Book Antiqua" pitchFamily="18" charset="0"/>
              </a:rPr>
              <a:t>Good machinable materials should have the following properties</a:t>
            </a:r>
          </a:p>
          <a:p>
            <a:pPr algn="just" eaLnBrk="1" hangingPunct="1">
              <a:lnSpc>
                <a:spcPct val="150000"/>
              </a:lnSpc>
            </a:pPr>
            <a:r>
              <a:rPr lang="en-US" sz="1800" smtClean="0">
                <a:latin typeface="Book Antiqua" pitchFamily="18" charset="0"/>
              </a:rPr>
              <a:t>Low ductility, low strain-hardening exponent (n), low fracture toughness.</a:t>
            </a:r>
          </a:p>
          <a:p>
            <a:pPr algn="just" eaLnBrk="1" hangingPunct="1">
              <a:lnSpc>
                <a:spcPct val="150000"/>
              </a:lnSpc>
            </a:pPr>
            <a:r>
              <a:rPr lang="en-US" sz="1800" smtClean="0">
                <a:latin typeface="Book Antiqua" pitchFamily="18" charset="0"/>
              </a:rPr>
              <a:t>Low shear strength (low TS), low hardness.</a:t>
            </a:r>
          </a:p>
          <a:p>
            <a:pPr algn="just" eaLnBrk="1" hangingPunct="1">
              <a:lnSpc>
                <a:spcPct val="150000"/>
              </a:lnSpc>
            </a:pPr>
            <a:r>
              <a:rPr lang="en-US" sz="1800" smtClean="0">
                <a:latin typeface="Book Antiqua" pitchFamily="18" charset="0"/>
              </a:rPr>
              <a:t>A strong metallurgical bond (adhesion) between tool and work piece is undesirable when it weakens the tool material. </a:t>
            </a:r>
          </a:p>
          <a:p>
            <a:pPr algn="just" eaLnBrk="1" hangingPunct="1">
              <a:lnSpc>
                <a:spcPct val="150000"/>
              </a:lnSpc>
            </a:pPr>
            <a:r>
              <a:rPr lang="en-US" sz="1800" smtClean="0">
                <a:latin typeface="Book Antiqua" pitchFamily="18" charset="0"/>
              </a:rPr>
              <a:t>Very hard compounds, such as some oxides, all carbides, many inter metallic compounds, and elements such as silicon, embedded in the work piece material accelerate tool wear, thus should be avoided.</a:t>
            </a:r>
          </a:p>
          <a:p>
            <a:pPr algn="just" eaLnBrk="1" hangingPunct="1">
              <a:lnSpc>
                <a:spcPct val="150000"/>
              </a:lnSpc>
            </a:pPr>
            <a:r>
              <a:rPr lang="en-US" sz="1800" smtClean="0">
                <a:latin typeface="Book Antiqua" pitchFamily="18" charset="0"/>
              </a:rPr>
              <a:t>Inclusions that soften at high temperatures are beneficial. </a:t>
            </a:r>
          </a:p>
          <a:p>
            <a:pPr algn="just" eaLnBrk="1" hangingPunct="1">
              <a:lnSpc>
                <a:spcPct val="150000"/>
              </a:lnSpc>
            </a:pPr>
            <a:r>
              <a:rPr lang="en-US" sz="1800" smtClean="0">
                <a:latin typeface="Book Antiqua" pitchFamily="18" charset="0"/>
              </a:rPr>
              <a:t>High thermal conductivity is helpful.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81923" name="Rectangle 3"/>
          <p:cNvSpPr>
            <a:spLocks noGrp="1" noChangeArrowheads="1"/>
          </p:cNvSpPr>
          <p:nvPr>
            <p:ph type="body" sz="half" idx="1"/>
          </p:nvPr>
        </p:nvSpPr>
        <p:spPr>
          <a:xfrm>
            <a:off x="431800" y="914400"/>
            <a:ext cx="8382000" cy="5257800"/>
          </a:xfrm>
        </p:spPr>
        <p:txBody>
          <a:bodyPr/>
          <a:lstStyle/>
          <a:p>
            <a:pPr algn="just" eaLnBrk="1" hangingPunct="1">
              <a:lnSpc>
                <a:spcPct val="140000"/>
              </a:lnSpc>
              <a:spcBef>
                <a:spcPct val="10000"/>
              </a:spcBef>
              <a:buFont typeface="Wingdings" pitchFamily="2" charset="2"/>
              <a:buNone/>
            </a:pPr>
            <a:r>
              <a:rPr lang="en-US" sz="1800" smtClean="0">
                <a:solidFill>
                  <a:srgbClr val="990000"/>
                </a:solidFill>
                <a:latin typeface="Book Antiqua" pitchFamily="18" charset="0"/>
              </a:rPr>
              <a:t>Machinable Materials</a:t>
            </a:r>
          </a:p>
          <a:p>
            <a:pPr algn="just" eaLnBrk="1" hangingPunct="1">
              <a:lnSpc>
                <a:spcPct val="140000"/>
              </a:lnSpc>
            </a:pPr>
            <a:r>
              <a:rPr lang="en-US" sz="1800" smtClean="0">
                <a:solidFill>
                  <a:srgbClr val="990000"/>
                </a:solidFill>
                <a:latin typeface="Book Antiqua" pitchFamily="18" charset="0"/>
              </a:rPr>
              <a:t>Ferrous materials</a:t>
            </a:r>
          </a:p>
          <a:p>
            <a:pPr lvl="1" algn="just" eaLnBrk="1" hangingPunct="1">
              <a:lnSpc>
                <a:spcPct val="140000"/>
              </a:lnSpc>
            </a:pPr>
            <a:r>
              <a:rPr lang="en-US" sz="1800" smtClean="0">
                <a:latin typeface="Book Antiqua" pitchFamily="18" charset="0"/>
              </a:rPr>
              <a:t>Carbon steels: annealed, heat-treated (spheroidized), cold worked</a:t>
            </a:r>
          </a:p>
          <a:p>
            <a:pPr lvl="1" algn="just" eaLnBrk="1" hangingPunct="1">
              <a:lnSpc>
                <a:spcPct val="140000"/>
              </a:lnSpc>
            </a:pPr>
            <a:r>
              <a:rPr lang="en-US" sz="1800" smtClean="0">
                <a:latin typeface="Book Antiqua" pitchFamily="18" charset="0"/>
              </a:rPr>
              <a:t>Free-machining steels: special inclusions</a:t>
            </a:r>
          </a:p>
          <a:p>
            <a:pPr lvl="1" algn="just" eaLnBrk="1" hangingPunct="1">
              <a:lnSpc>
                <a:spcPct val="140000"/>
              </a:lnSpc>
            </a:pPr>
            <a:r>
              <a:rPr lang="en-US" sz="1800" smtClean="0">
                <a:latin typeface="Book Antiqua" pitchFamily="18" charset="0"/>
              </a:rPr>
              <a:t>Alloy steels: hard</a:t>
            </a:r>
          </a:p>
          <a:p>
            <a:pPr lvl="1" algn="just" eaLnBrk="1" hangingPunct="1">
              <a:lnSpc>
                <a:spcPct val="140000"/>
              </a:lnSpc>
            </a:pPr>
            <a:r>
              <a:rPr lang="en-US" sz="1800" smtClean="0">
                <a:latin typeface="Book Antiqua" pitchFamily="18" charset="0"/>
              </a:rPr>
              <a:t>Stainless steels: high strength, low thermal conductivity, high strain hardening rate</a:t>
            </a:r>
          </a:p>
          <a:p>
            <a:pPr lvl="1" algn="just" eaLnBrk="1" hangingPunct="1">
              <a:lnSpc>
                <a:spcPct val="140000"/>
              </a:lnSpc>
            </a:pPr>
            <a:r>
              <a:rPr lang="en-US" sz="1800" smtClean="0">
                <a:latin typeface="Book Antiqua" pitchFamily="18" charset="0"/>
              </a:rPr>
              <a:t>Cast iron: white, gray, nodular cast iron</a:t>
            </a:r>
          </a:p>
          <a:p>
            <a:pPr algn="just" eaLnBrk="1" hangingPunct="1">
              <a:lnSpc>
                <a:spcPct val="140000"/>
              </a:lnSpc>
            </a:pPr>
            <a:r>
              <a:rPr lang="en-US" sz="1800" smtClean="0">
                <a:solidFill>
                  <a:srgbClr val="990000"/>
                </a:solidFill>
                <a:latin typeface="Book Antiqua" pitchFamily="18" charset="0"/>
              </a:rPr>
              <a:t>Non-ferrous materials</a:t>
            </a:r>
          </a:p>
          <a:p>
            <a:pPr lvl="1" algn="just" eaLnBrk="1" hangingPunct="1">
              <a:lnSpc>
                <a:spcPct val="140000"/>
              </a:lnSpc>
            </a:pPr>
            <a:r>
              <a:rPr lang="en-US" sz="1800" smtClean="0">
                <a:latin typeface="Book Antiqua" pitchFamily="18" charset="0"/>
              </a:rPr>
              <a:t>Zinc, Magnesium, Aluminum alloys, Beryllium, Copper-based alloys, Nickel-based alloys and super alloys, </a:t>
            </a:r>
          </a:p>
          <a:p>
            <a:pPr lvl="1" algn="just" eaLnBrk="1" hangingPunct="1">
              <a:lnSpc>
                <a:spcPct val="140000"/>
              </a:lnSpc>
            </a:pPr>
            <a:r>
              <a:rPr lang="en-US" sz="1800" smtClean="0">
                <a:latin typeface="Book Antiqua" pitchFamily="18" charset="0"/>
              </a:rPr>
              <a:t>Titanium, Plastics, composites.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82947"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200" smtClean="0">
                <a:solidFill>
                  <a:srgbClr val="990000"/>
                </a:solidFill>
                <a:latin typeface="Book Antiqua" pitchFamily="18" charset="0"/>
              </a:rPr>
              <a:t>Factors Affecting Machining</a:t>
            </a:r>
          </a:p>
          <a:p>
            <a:pPr algn="just" eaLnBrk="1" hangingPunct="1">
              <a:lnSpc>
                <a:spcPct val="150000"/>
              </a:lnSpc>
              <a:spcBef>
                <a:spcPct val="10000"/>
              </a:spcBef>
              <a:buFont typeface="Wingdings" pitchFamily="2" charset="2"/>
              <a:buNone/>
            </a:pPr>
            <a:endParaRPr lang="en-US" sz="2000" smtClean="0">
              <a:latin typeface="Book Antiqua" pitchFamily="18" charset="0"/>
            </a:endParaRPr>
          </a:p>
          <a:p>
            <a:pPr algn="just" eaLnBrk="1" hangingPunct="1">
              <a:lnSpc>
                <a:spcPct val="150000"/>
              </a:lnSpc>
              <a:spcBef>
                <a:spcPct val="10000"/>
              </a:spcBef>
              <a:buFont typeface="Wingdings" pitchFamily="2" charset="2"/>
              <a:buChar char="§"/>
            </a:pPr>
            <a:endParaRPr lang="en-US" sz="2000" smtClean="0">
              <a:latin typeface="Book Antiqua" pitchFamily="18" charset="0"/>
            </a:endParaRPr>
          </a:p>
          <a:p>
            <a:pPr algn="just" eaLnBrk="1" hangingPunct="1">
              <a:lnSpc>
                <a:spcPct val="150000"/>
              </a:lnSpc>
              <a:spcBef>
                <a:spcPct val="10000"/>
              </a:spcBef>
              <a:buFont typeface="Wingdings" pitchFamily="2" charset="2"/>
              <a:buChar char="§"/>
            </a:pPr>
            <a:endParaRPr lang="en-US" sz="2000" smtClean="0">
              <a:solidFill>
                <a:srgbClr val="990000"/>
              </a:solidFill>
              <a:latin typeface="Book Antiqua" pitchFamily="18" charset="0"/>
            </a:endParaRPr>
          </a:p>
          <a:p>
            <a:pPr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pic>
        <p:nvPicPr>
          <p:cNvPr id="82948" name="Picture 8"/>
          <p:cNvPicPr>
            <a:picLocks noChangeAspect="1" noChangeArrowheads="1"/>
          </p:cNvPicPr>
          <p:nvPr/>
        </p:nvPicPr>
        <p:blipFill>
          <a:blip r:embed="rId2" cstate="print"/>
          <a:srcRect/>
          <a:stretch>
            <a:fillRect/>
          </a:stretch>
        </p:blipFill>
        <p:spPr bwMode="auto">
          <a:xfrm>
            <a:off x="533400" y="1524000"/>
            <a:ext cx="8135938"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83971"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buFont typeface="Wingdings" pitchFamily="2" charset="2"/>
              <a:buNone/>
            </a:pPr>
            <a:r>
              <a:rPr lang="en-US" sz="2000" smtClean="0">
                <a:solidFill>
                  <a:srgbClr val="990000"/>
                </a:solidFill>
                <a:latin typeface="Book Antiqua" pitchFamily="18" charset="0"/>
              </a:rPr>
              <a:t>Cutting Fluids </a:t>
            </a:r>
          </a:p>
          <a:p>
            <a:pPr algn="just" eaLnBrk="1" hangingPunct="1">
              <a:lnSpc>
                <a:spcPct val="150000"/>
              </a:lnSpc>
            </a:pPr>
            <a:r>
              <a:rPr lang="en-US" sz="2000" smtClean="0">
                <a:latin typeface="Book Antiqua" pitchFamily="18" charset="0"/>
              </a:rPr>
              <a:t>A fluid which is used in machining as well as abrasive machining processes to reduce  friction and tool wear</a:t>
            </a:r>
          </a:p>
          <a:p>
            <a:pPr algn="just" eaLnBrk="1" hangingPunct="1">
              <a:lnSpc>
                <a:spcPct val="150000"/>
              </a:lnSpc>
              <a:buFont typeface="Wingdings" pitchFamily="2" charset="2"/>
              <a:buNone/>
            </a:pPr>
            <a:r>
              <a:rPr lang="en-US" sz="2000" smtClean="0">
                <a:solidFill>
                  <a:srgbClr val="990000"/>
                </a:solidFill>
                <a:latin typeface="Book Antiqua" pitchFamily="18" charset="0"/>
              </a:rPr>
              <a:t>Function of cutting fluids</a:t>
            </a:r>
          </a:p>
          <a:p>
            <a:pPr algn="just" eaLnBrk="1" hangingPunct="1">
              <a:lnSpc>
                <a:spcPct val="150000"/>
              </a:lnSpc>
            </a:pPr>
            <a:r>
              <a:rPr lang="en-US" sz="2000" smtClean="0">
                <a:latin typeface="Book Antiqua" pitchFamily="18" charset="0"/>
              </a:rPr>
              <a:t>Lubrication</a:t>
            </a:r>
          </a:p>
          <a:p>
            <a:pPr algn="just" eaLnBrk="1" hangingPunct="1">
              <a:lnSpc>
                <a:spcPct val="150000"/>
              </a:lnSpc>
            </a:pPr>
            <a:r>
              <a:rPr lang="en-US" sz="2000" smtClean="0">
                <a:latin typeface="Book Antiqua" pitchFamily="18" charset="0"/>
              </a:rPr>
              <a:t>Cooling</a:t>
            </a:r>
          </a:p>
          <a:p>
            <a:pPr algn="just" eaLnBrk="1" hangingPunct="1">
              <a:lnSpc>
                <a:spcPct val="150000"/>
              </a:lnSpc>
            </a:pPr>
            <a:r>
              <a:rPr lang="en-US" sz="2000" smtClean="0">
                <a:latin typeface="Book Antiqua" pitchFamily="18" charset="0"/>
              </a:rPr>
              <a:t>Chip removal</a:t>
            </a:r>
          </a:p>
          <a:p>
            <a:pPr algn="just" eaLnBrk="1" hangingPunct="1">
              <a:lnSpc>
                <a:spcPct val="150000"/>
              </a:lnSpc>
              <a:buFont typeface="Wingdings" pitchFamily="2" charset="2"/>
              <a:buNone/>
            </a:pPr>
            <a:r>
              <a:rPr lang="en-US" sz="2000" smtClean="0">
                <a:solidFill>
                  <a:srgbClr val="990000"/>
                </a:solidFill>
                <a:latin typeface="Book Antiqua" pitchFamily="18" charset="0"/>
              </a:rPr>
              <a:t>Types</a:t>
            </a:r>
          </a:p>
          <a:p>
            <a:pPr algn="just" eaLnBrk="1" hangingPunct="1">
              <a:lnSpc>
                <a:spcPct val="150000"/>
              </a:lnSpc>
            </a:pPr>
            <a:r>
              <a:rPr lang="en-US" sz="2000" smtClean="0">
                <a:latin typeface="Book Antiqua" pitchFamily="18" charset="0"/>
              </a:rPr>
              <a:t>Straight Oil (Petroleum based oils)</a:t>
            </a:r>
          </a:p>
          <a:p>
            <a:pPr algn="just" eaLnBrk="1" hangingPunct="1">
              <a:lnSpc>
                <a:spcPct val="150000"/>
              </a:lnSpc>
            </a:pPr>
            <a:r>
              <a:rPr lang="en-US" sz="2000" smtClean="0">
                <a:latin typeface="Book Antiqua" pitchFamily="18" charset="0"/>
              </a:rPr>
              <a:t>Soluble Oil (water based oils)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5603" name="Rectangle 3"/>
          <p:cNvSpPr>
            <a:spLocks noGrp="1" noChangeArrowheads="1"/>
          </p:cNvSpPr>
          <p:nvPr>
            <p:ph type="body" sz="half" idx="1"/>
          </p:nvPr>
        </p:nvSpPr>
        <p:spPr>
          <a:xfrm>
            <a:off x="431800" y="914400"/>
            <a:ext cx="8382000" cy="5257800"/>
          </a:xfrm>
        </p:spPr>
        <p:txBody>
          <a:bodyPr/>
          <a:lstStyle/>
          <a:p>
            <a:pPr algn="just" eaLnBrk="1" hangingPunct="1">
              <a:lnSpc>
                <a:spcPct val="160000"/>
              </a:lnSpc>
              <a:spcBef>
                <a:spcPct val="10000"/>
              </a:spcBef>
              <a:buFont typeface="Wingdings" pitchFamily="2" charset="2"/>
              <a:buNone/>
            </a:pPr>
            <a:r>
              <a:rPr lang="en-US" sz="2000" smtClean="0">
                <a:solidFill>
                  <a:srgbClr val="990000"/>
                </a:solidFill>
                <a:latin typeface="Book Antiqua" pitchFamily="18" charset="0"/>
              </a:rPr>
              <a:t>Machining in Manufacturing Sequence</a:t>
            </a:r>
          </a:p>
          <a:p>
            <a:pPr algn="just" eaLnBrk="1" hangingPunct="1">
              <a:lnSpc>
                <a:spcPct val="160000"/>
              </a:lnSpc>
            </a:pPr>
            <a:r>
              <a:rPr lang="en-US" sz="2000" smtClean="0">
                <a:latin typeface="Book Antiqua" pitchFamily="18" charset="0"/>
                <a:cs typeface="Times New Roman" pitchFamily="18" charset="0"/>
              </a:rPr>
              <a:t>Generally performed after other manufacturing processes, such as casting, forging, and bar drawing </a:t>
            </a:r>
          </a:p>
          <a:p>
            <a:pPr lvl="1" algn="just" eaLnBrk="1" hangingPunct="1">
              <a:lnSpc>
                <a:spcPct val="160000"/>
              </a:lnSpc>
            </a:pPr>
            <a:r>
              <a:rPr lang="en-US" sz="2000" smtClean="0">
                <a:solidFill>
                  <a:srgbClr val="990000"/>
                </a:solidFill>
                <a:latin typeface="Book Antiqua" pitchFamily="18" charset="0"/>
                <a:cs typeface="Times New Roman" pitchFamily="18" charset="0"/>
              </a:rPr>
              <a:t>Other processes</a:t>
            </a:r>
            <a:r>
              <a:rPr lang="en-US" sz="2000" smtClean="0">
                <a:latin typeface="Book Antiqua" pitchFamily="18" charset="0"/>
                <a:cs typeface="Times New Roman" pitchFamily="18" charset="0"/>
              </a:rPr>
              <a:t> create the </a:t>
            </a:r>
            <a:r>
              <a:rPr lang="en-US" sz="2000" smtClean="0">
                <a:solidFill>
                  <a:srgbClr val="990000"/>
                </a:solidFill>
                <a:latin typeface="Book Antiqua" pitchFamily="18" charset="0"/>
                <a:cs typeface="Times New Roman" pitchFamily="18" charset="0"/>
              </a:rPr>
              <a:t>general shape</a:t>
            </a:r>
            <a:r>
              <a:rPr lang="en-US" sz="2000" smtClean="0">
                <a:latin typeface="Book Antiqua" pitchFamily="18" charset="0"/>
                <a:cs typeface="Times New Roman" pitchFamily="18" charset="0"/>
              </a:rPr>
              <a:t> of the starting work part</a:t>
            </a:r>
          </a:p>
          <a:p>
            <a:pPr lvl="1" algn="just" eaLnBrk="1" hangingPunct="1">
              <a:lnSpc>
                <a:spcPct val="160000"/>
              </a:lnSpc>
            </a:pPr>
            <a:r>
              <a:rPr lang="en-US" sz="2000" smtClean="0">
                <a:solidFill>
                  <a:srgbClr val="990000"/>
                </a:solidFill>
                <a:latin typeface="Book Antiqua" pitchFamily="18" charset="0"/>
                <a:cs typeface="Times New Roman" pitchFamily="18" charset="0"/>
              </a:rPr>
              <a:t>Machining</a:t>
            </a:r>
            <a:r>
              <a:rPr lang="en-US" sz="2000" smtClean="0">
                <a:latin typeface="Book Antiqua" pitchFamily="18" charset="0"/>
                <a:cs typeface="Times New Roman" pitchFamily="18" charset="0"/>
              </a:rPr>
              <a:t> provides the </a:t>
            </a:r>
            <a:r>
              <a:rPr lang="en-US" sz="2000" smtClean="0">
                <a:solidFill>
                  <a:srgbClr val="990000"/>
                </a:solidFill>
                <a:latin typeface="Book Antiqua" pitchFamily="18" charset="0"/>
                <a:cs typeface="Times New Roman" pitchFamily="18" charset="0"/>
              </a:rPr>
              <a:t>final shape, dimensions, finish, and special geometric details</a:t>
            </a:r>
            <a:r>
              <a:rPr lang="en-US" sz="2000" smtClean="0">
                <a:latin typeface="Book Antiqua" pitchFamily="18" charset="0"/>
                <a:cs typeface="Times New Roman" pitchFamily="18" charset="0"/>
              </a:rPr>
              <a:t> that other processes cannot create</a:t>
            </a:r>
          </a:p>
          <a:p>
            <a:pPr algn="just" eaLnBrk="1" hangingPunct="1">
              <a:lnSpc>
                <a:spcPct val="150000"/>
              </a:lnSpc>
              <a:spcBef>
                <a:spcPct val="10000"/>
              </a:spcBef>
              <a:buFont typeface="Wingdings" pitchFamily="2" charset="2"/>
              <a:buChar char="§"/>
            </a:pPr>
            <a:endParaRPr lang="en-US" sz="2000" smtClean="0">
              <a:solidFill>
                <a:srgbClr val="990000"/>
              </a:solidFill>
              <a:latin typeface="Book Antiqua" pitchFamily="18" charset="0"/>
            </a:endParaRPr>
          </a:p>
          <a:p>
            <a:pPr algn="just" eaLnBrk="1" hangingPunct="1">
              <a:lnSpc>
                <a:spcPct val="150000"/>
              </a:lnSpc>
              <a:spcBef>
                <a:spcPct val="10000"/>
              </a:spcBef>
              <a:buFont typeface="Wingdings" pitchFamily="2" charset="2"/>
              <a:buChar char="§"/>
            </a:pPr>
            <a:endParaRPr lang="en-US" sz="2000" smtClean="0">
              <a:latin typeface="Book Antiq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6627"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200" smtClean="0">
                <a:solidFill>
                  <a:srgbClr val="990000"/>
                </a:solidFill>
                <a:latin typeface="Book Antiqua" pitchFamily="18" charset="0"/>
              </a:rPr>
              <a:t>Machining Operations</a:t>
            </a:r>
          </a:p>
          <a:p>
            <a:pPr algn="just" eaLnBrk="1" hangingPunct="1">
              <a:lnSpc>
                <a:spcPct val="150000"/>
              </a:lnSpc>
            </a:pPr>
            <a:r>
              <a:rPr lang="en-US" sz="2200" smtClean="0">
                <a:solidFill>
                  <a:srgbClr val="990000"/>
                </a:solidFill>
                <a:latin typeface="Book Antiqua" pitchFamily="18" charset="0"/>
              </a:rPr>
              <a:t>Most important machining operations</a:t>
            </a:r>
          </a:p>
          <a:p>
            <a:pPr lvl="1" algn="just" eaLnBrk="1" hangingPunct="1">
              <a:lnSpc>
                <a:spcPct val="150000"/>
              </a:lnSpc>
            </a:pPr>
            <a:r>
              <a:rPr lang="en-US" sz="2200" smtClean="0">
                <a:latin typeface="Book Antiqua" pitchFamily="18" charset="0"/>
              </a:rPr>
              <a:t>Turning</a:t>
            </a:r>
          </a:p>
          <a:p>
            <a:pPr lvl="1" algn="just" eaLnBrk="1" hangingPunct="1">
              <a:lnSpc>
                <a:spcPct val="150000"/>
              </a:lnSpc>
            </a:pPr>
            <a:r>
              <a:rPr lang="en-US" sz="2200" smtClean="0">
                <a:latin typeface="Book Antiqua" pitchFamily="18" charset="0"/>
              </a:rPr>
              <a:t>Drilling</a:t>
            </a:r>
          </a:p>
          <a:p>
            <a:pPr lvl="1" algn="just" eaLnBrk="1" hangingPunct="1">
              <a:lnSpc>
                <a:spcPct val="150000"/>
              </a:lnSpc>
            </a:pPr>
            <a:r>
              <a:rPr lang="en-US" sz="2200" smtClean="0">
                <a:latin typeface="Book Antiqua" pitchFamily="18" charset="0"/>
              </a:rPr>
              <a:t>Milling</a:t>
            </a:r>
          </a:p>
          <a:p>
            <a:pPr algn="just" eaLnBrk="1" hangingPunct="1">
              <a:lnSpc>
                <a:spcPct val="150000"/>
              </a:lnSpc>
            </a:pPr>
            <a:r>
              <a:rPr lang="en-US" sz="2200" smtClean="0">
                <a:solidFill>
                  <a:srgbClr val="990000"/>
                </a:solidFill>
                <a:latin typeface="Book Antiqua" pitchFamily="18" charset="0"/>
              </a:rPr>
              <a:t>Other machining operations</a:t>
            </a:r>
          </a:p>
          <a:p>
            <a:pPr lvl="1" algn="just" eaLnBrk="1" hangingPunct="1">
              <a:lnSpc>
                <a:spcPct val="150000"/>
              </a:lnSpc>
            </a:pPr>
            <a:r>
              <a:rPr lang="en-US" sz="2200" smtClean="0">
                <a:latin typeface="Book Antiqua" pitchFamily="18" charset="0"/>
              </a:rPr>
              <a:t>Shaping and planing</a:t>
            </a:r>
          </a:p>
          <a:p>
            <a:pPr lvl="1" algn="just" eaLnBrk="1" hangingPunct="1">
              <a:lnSpc>
                <a:spcPct val="150000"/>
              </a:lnSpc>
            </a:pPr>
            <a:r>
              <a:rPr lang="en-US" sz="2200" smtClean="0">
                <a:latin typeface="Book Antiqua" pitchFamily="18" charset="0"/>
              </a:rPr>
              <a:t>Broaching</a:t>
            </a:r>
          </a:p>
          <a:p>
            <a:pPr lvl="1" algn="just" eaLnBrk="1" hangingPunct="1">
              <a:lnSpc>
                <a:spcPct val="150000"/>
              </a:lnSpc>
            </a:pPr>
            <a:r>
              <a:rPr lang="en-US" sz="2200" smtClean="0">
                <a:latin typeface="Book Antiqua" pitchFamily="18" charset="0"/>
              </a:rPr>
              <a:t>Sawing</a:t>
            </a:r>
            <a:endParaRPr lang="en-US" sz="1800" smtClean="0">
              <a:latin typeface="Book Antiq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7651"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400" smtClean="0">
                <a:solidFill>
                  <a:srgbClr val="990000"/>
                </a:solidFill>
                <a:latin typeface="Book Antiqua" pitchFamily="18" charset="0"/>
              </a:rPr>
              <a:t>Turning</a:t>
            </a:r>
          </a:p>
        </p:txBody>
      </p:sp>
      <p:pic>
        <p:nvPicPr>
          <p:cNvPr id="27652" name="Picture 4" descr="21"/>
          <p:cNvPicPr>
            <a:picLocks noChangeAspect="1" noChangeArrowheads="1"/>
          </p:cNvPicPr>
          <p:nvPr/>
        </p:nvPicPr>
        <p:blipFill>
          <a:blip r:embed="rId2" cstate="print"/>
          <a:srcRect/>
          <a:stretch>
            <a:fillRect/>
          </a:stretch>
        </p:blipFill>
        <p:spPr bwMode="auto">
          <a:xfrm>
            <a:off x="838200" y="1905000"/>
            <a:ext cx="7467600" cy="4114800"/>
          </a:xfrm>
          <a:prstGeom prst="rect">
            <a:avLst/>
          </a:prstGeom>
          <a:noFill/>
          <a:ln w="9525">
            <a:noFill/>
            <a:miter lim="800000"/>
            <a:headEnd/>
            <a:tailEnd/>
          </a:ln>
        </p:spPr>
      </p:pic>
      <p:sp>
        <p:nvSpPr>
          <p:cNvPr id="27653" name="Rectangle 5"/>
          <p:cNvSpPr>
            <a:spLocks noChangeArrowheads="1"/>
          </p:cNvSpPr>
          <p:nvPr/>
        </p:nvSpPr>
        <p:spPr bwMode="auto">
          <a:xfrm>
            <a:off x="457200" y="6083300"/>
            <a:ext cx="8229600" cy="804863"/>
          </a:xfrm>
          <a:prstGeom prst="rect">
            <a:avLst/>
          </a:prstGeom>
          <a:noFill/>
          <a:ln w="9525">
            <a:noFill/>
            <a:miter lim="800000"/>
            <a:headEnd/>
            <a:tailEnd/>
          </a:ln>
        </p:spPr>
        <p:txBody>
          <a:bodyPr>
            <a:spAutoFit/>
          </a:bodyPr>
          <a:lstStyle/>
          <a:p>
            <a:pPr>
              <a:lnSpc>
                <a:spcPct val="125000"/>
              </a:lnSpc>
              <a:spcBef>
                <a:spcPct val="10000"/>
              </a:spcBef>
              <a:buClr>
                <a:schemeClr val="accent1"/>
              </a:buClr>
              <a:buFont typeface="Wingdings" pitchFamily="2" charset="2"/>
              <a:buNone/>
            </a:pPr>
            <a:r>
              <a:rPr lang="en-US" sz="1800">
                <a:solidFill>
                  <a:srgbClr val="990000"/>
                </a:solidFill>
                <a:latin typeface="Book Antiqua" pitchFamily="18" charset="0"/>
              </a:rPr>
              <a:t>Single point cutting tool removes material from a rotating </a:t>
            </a:r>
          </a:p>
          <a:p>
            <a:pPr>
              <a:lnSpc>
                <a:spcPct val="125000"/>
              </a:lnSpc>
              <a:spcBef>
                <a:spcPct val="10000"/>
              </a:spcBef>
              <a:buClr>
                <a:schemeClr val="accent1"/>
              </a:buClr>
              <a:buFont typeface="Wingdings" pitchFamily="2" charset="2"/>
              <a:buNone/>
            </a:pPr>
            <a:r>
              <a:rPr lang="en-US" sz="1800">
                <a:solidFill>
                  <a:srgbClr val="990000"/>
                </a:solidFill>
                <a:latin typeface="Book Antiqua" pitchFamily="18" charset="0"/>
              </a:rPr>
              <a:t>work piece to form a cylindrical shape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7813"/>
            <a:ext cx="8229600" cy="636587"/>
          </a:xfrm>
        </p:spPr>
        <p:txBody>
          <a:bodyPr/>
          <a:lstStyle/>
          <a:p>
            <a:pPr eaLnBrk="1" hangingPunct="1"/>
            <a:r>
              <a:rPr lang="en-US" sz="3200" smtClean="0"/>
              <a:t>Manufacturing Technology</a:t>
            </a:r>
          </a:p>
        </p:txBody>
      </p:sp>
      <p:sp>
        <p:nvSpPr>
          <p:cNvPr id="28675" name="Rectangle 3"/>
          <p:cNvSpPr>
            <a:spLocks noGrp="1" noChangeArrowheads="1"/>
          </p:cNvSpPr>
          <p:nvPr>
            <p:ph type="body" sz="half" idx="1"/>
          </p:nvPr>
        </p:nvSpPr>
        <p:spPr>
          <a:xfrm>
            <a:off x="431800" y="914400"/>
            <a:ext cx="8382000" cy="5257800"/>
          </a:xfrm>
        </p:spPr>
        <p:txBody>
          <a:bodyPr/>
          <a:lstStyle/>
          <a:p>
            <a:pPr algn="just" eaLnBrk="1" hangingPunct="1">
              <a:lnSpc>
                <a:spcPct val="150000"/>
              </a:lnSpc>
              <a:spcBef>
                <a:spcPct val="10000"/>
              </a:spcBef>
              <a:buFont typeface="Wingdings" pitchFamily="2" charset="2"/>
              <a:buNone/>
            </a:pPr>
            <a:r>
              <a:rPr lang="en-US" sz="2400" smtClean="0">
                <a:solidFill>
                  <a:srgbClr val="990000"/>
                </a:solidFill>
                <a:latin typeface="Book Antiqua" pitchFamily="18" charset="0"/>
              </a:rPr>
              <a:t>Drilling</a:t>
            </a:r>
          </a:p>
          <a:p>
            <a:pPr algn="just" eaLnBrk="1" hangingPunct="1">
              <a:lnSpc>
                <a:spcPct val="150000"/>
              </a:lnSpc>
              <a:spcBef>
                <a:spcPct val="10000"/>
              </a:spcBef>
              <a:buFont typeface="Wingdings" pitchFamily="2" charset="2"/>
              <a:buNone/>
            </a:pPr>
            <a:endParaRPr lang="en-US" sz="2400" smtClean="0">
              <a:solidFill>
                <a:srgbClr val="990000"/>
              </a:solidFill>
              <a:latin typeface="Book Antiqua" pitchFamily="18" charset="0"/>
            </a:endParaRPr>
          </a:p>
        </p:txBody>
      </p:sp>
      <p:sp>
        <p:nvSpPr>
          <p:cNvPr id="28676" name="Rectangle 5"/>
          <p:cNvSpPr>
            <a:spLocks noChangeArrowheads="1"/>
          </p:cNvSpPr>
          <p:nvPr/>
        </p:nvSpPr>
        <p:spPr bwMode="auto">
          <a:xfrm>
            <a:off x="457200" y="6159500"/>
            <a:ext cx="8229600" cy="641350"/>
          </a:xfrm>
          <a:prstGeom prst="rect">
            <a:avLst/>
          </a:prstGeom>
          <a:noFill/>
          <a:ln w="9525">
            <a:noFill/>
            <a:miter lim="800000"/>
            <a:headEnd/>
            <a:tailEnd/>
          </a:ln>
        </p:spPr>
        <p:txBody>
          <a:bodyPr>
            <a:spAutoFit/>
          </a:bodyPr>
          <a:lstStyle/>
          <a:p>
            <a:r>
              <a:rPr lang="en-US" sz="1800">
                <a:solidFill>
                  <a:srgbClr val="990000"/>
                </a:solidFill>
                <a:latin typeface="Book Antiqua" pitchFamily="18" charset="0"/>
              </a:rPr>
              <a:t>Used to create a round hole, usually by means of a </a:t>
            </a:r>
          </a:p>
          <a:p>
            <a:r>
              <a:rPr lang="en-US" sz="1800">
                <a:solidFill>
                  <a:srgbClr val="990000"/>
                </a:solidFill>
                <a:latin typeface="Book Antiqua" pitchFamily="18" charset="0"/>
              </a:rPr>
              <a:t>rotating tool (drill bit) with two cutting edges</a:t>
            </a:r>
          </a:p>
        </p:txBody>
      </p:sp>
      <p:pic>
        <p:nvPicPr>
          <p:cNvPr id="28677" name="Picture 6" descr="21"/>
          <p:cNvPicPr>
            <a:picLocks noChangeAspect="1" noChangeArrowheads="1"/>
          </p:cNvPicPr>
          <p:nvPr/>
        </p:nvPicPr>
        <p:blipFill>
          <a:blip r:embed="rId2" cstate="print"/>
          <a:srcRect/>
          <a:stretch>
            <a:fillRect/>
          </a:stretch>
        </p:blipFill>
        <p:spPr bwMode="auto">
          <a:xfrm>
            <a:off x="1066800" y="1905000"/>
            <a:ext cx="71628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3423</TotalTime>
  <Words>3172</Words>
  <Application>Microsoft Office PowerPoint</Application>
  <PresentationFormat>On-screen Show (4:3)</PresentationFormat>
  <Paragraphs>392</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59" baseType="lpstr">
      <vt:lpstr>Office Theme</vt:lpstr>
      <vt:lpstr>Equation</vt:lpstr>
      <vt:lpstr>Bitmap Image</vt:lpstr>
      <vt:lpstr>MathType 6.0 Equation</vt:lpstr>
      <vt:lpstr>MANUFACTURING TECHNOLOGY</vt:lpstr>
      <vt:lpstr>SYLLABUS</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The Mechanism of Cutting</vt:lpstr>
      <vt:lpstr>Mechanics of Orthogonal Cutting</vt:lpstr>
      <vt:lpstr>Mechanics of Orthogonal Cutting</vt:lpstr>
      <vt:lpstr>Mechanics of Orthogonal Cutting</vt:lpstr>
      <vt:lpstr>The Mechanism of Cutting</vt:lpstr>
      <vt:lpstr>Mechanics of Orthogonal Cutting</vt:lpstr>
      <vt:lpstr>Mechanics of Orthogonal Cutting</vt:lpstr>
      <vt:lpstr>Mechanics of Orthogonal Cutting</vt:lpstr>
      <vt:lpstr>Mechanics of Orthogonal Cutting</vt:lpstr>
      <vt:lpstr>Mechanics of Orthogonal Cutting</vt:lpstr>
      <vt:lpstr>Mechanics of Orthogonal Cutting</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Manufacturing Technology</vt:lpstr>
      <vt:lpstr>FACTORS AFFECTING TOOL LIFE</vt:lpstr>
      <vt:lpstr>Tool life</vt:lpstr>
      <vt:lpstr>problem</vt:lpstr>
      <vt:lpstr>Manufacturing Technology</vt:lpstr>
      <vt:lpstr>Manufacturing Technology</vt:lpstr>
      <vt:lpstr>Manufacturing Technology</vt:lpstr>
      <vt:lpstr>Manufacturing Technology</vt:lpstr>
      <vt:lpstr>Manufacturing Technology</vt:lpstr>
    </vt:vector>
  </TitlesOfParts>
  <Company>SRM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MACHINING PROCESSES</dc:title>
  <dc:creator>vinothkumar</dc:creator>
  <cp:lastModifiedBy>VINOTHKUMAR</cp:lastModifiedBy>
  <cp:revision>510</cp:revision>
  <dcterms:created xsi:type="dcterms:W3CDTF">2009-01-27T13:39:43Z</dcterms:created>
  <dcterms:modified xsi:type="dcterms:W3CDTF">2013-08-27T12:28:14Z</dcterms:modified>
</cp:coreProperties>
</file>