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5"/>
  </p:notesMasterIdLst>
  <p:sldIdLst>
    <p:sldId id="257" r:id="rId2"/>
    <p:sldId id="258" r:id="rId3"/>
    <p:sldId id="259" r:id="rId4"/>
    <p:sldId id="260" r:id="rId5"/>
    <p:sldId id="261" r:id="rId6"/>
    <p:sldId id="262" r:id="rId7"/>
    <p:sldId id="263" r:id="rId8"/>
    <p:sldId id="264" r:id="rId9"/>
    <p:sldId id="265" r:id="rId10"/>
    <p:sldId id="267" r:id="rId11"/>
    <p:sldId id="268" r:id="rId12"/>
    <p:sldId id="319" r:id="rId13"/>
    <p:sldId id="320" r:id="rId14"/>
    <p:sldId id="321"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323" r:id="rId42"/>
    <p:sldId id="300" r:id="rId43"/>
    <p:sldId id="302" r:id="rId44"/>
    <p:sldId id="301" r:id="rId45"/>
    <p:sldId id="303" r:id="rId46"/>
    <p:sldId id="304" r:id="rId47"/>
    <p:sldId id="297" r:id="rId48"/>
    <p:sldId id="322" r:id="rId49"/>
    <p:sldId id="298" r:id="rId50"/>
    <p:sldId id="299" r:id="rId51"/>
    <p:sldId id="305" r:id="rId52"/>
    <p:sldId id="306" r:id="rId53"/>
    <p:sldId id="307" r:id="rId54"/>
    <p:sldId id="308" r:id="rId55"/>
    <p:sldId id="309" r:id="rId56"/>
    <p:sldId id="310" r:id="rId57"/>
    <p:sldId id="311" r:id="rId58"/>
    <p:sldId id="312" r:id="rId59"/>
    <p:sldId id="316" r:id="rId60"/>
    <p:sldId id="313" r:id="rId61"/>
    <p:sldId id="317" r:id="rId62"/>
    <p:sldId id="314" r:id="rId63"/>
    <p:sldId id="318"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p:scale>
          <a:sx n="50" d="100"/>
          <a:sy n="50" d="100"/>
        </p:scale>
        <p:origin x="-1872" y="-420"/>
      </p:cViewPr>
      <p:guideLst>
        <p:guide orient="horz" pos="2160"/>
        <p:guide pos="2880"/>
      </p:guideLst>
    </p:cSldViewPr>
  </p:slideViewPr>
  <p:outlineViewPr>
    <p:cViewPr>
      <p:scale>
        <a:sx n="33" d="100"/>
        <a:sy n="33" d="100"/>
      </p:scale>
      <p:origin x="0" y="283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Lst>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_rels/viewProps.xml.rels><?xml version="1.0" encoding="UTF-8" standalone="yes"?>
<Relationships xmlns="http://schemas.openxmlformats.org/package/2006/relationships"><Relationship Id="rId13" Type="http://schemas.openxmlformats.org/officeDocument/2006/relationships/slide" Target="slides/slide15.xml"/><Relationship Id="rId18" Type="http://schemas.openxmlformats.org/officeDocument/2006/relationships/slide" Target="slides/slide22.xml"/><Relationship Id="rId26" Type="http://schemas.openxmlformats.org/officeDocument/2006/relationships/slide" Target="slides/slide32.xml"/><Relationship Id="rId39" Type="http://schemas.openxmlformats.org/officeDocument/2006/relationships/slide" Target="slides/slide50.xml"/><Relationship Id="rId3" Type="http://schemas.openxmlformats.org/officeDocument/2006/relationships/slide" Target="slides/slide3.xml"/><Relationship Id="rId21" Type="http://schemas.openxmlformats.org/officeDocument/2006/relationships/slide" Target="slides/slide26.xml"/><Relationship Id="rId34" Type="http://schemas.openxmlformats.org/officeDocument/2006/relationships/slide" Target="slides/slide42.xml"/><Relationship Id="rId42" Type="http://schemas.openxmlformats.org/officeDocument/2006/relationships/slide" Target="slides/slide53.xml"/><Relationship Id="rId47" Type="http://schemas.openxmlformats.org/officeDocument/2006/relationships/slide" Target="slides/slide58.xml"/><Relationship Id="rId50" Type="http://schemas.openxmlformats.org/officeDocument/2006/relationships/slide" Target="slides/slide63.xml"/><Relationship Id="rId7" Type="http://schemas.openxmlformats.org/officeDocument/2006/relationships/slide" Target="slides/slide8.xml"/><Relationship Id="rId12" Type="http://schemas.openxmlformats.org/officeDocument/2006/relationships/slide" Target="slides/slide14.xml"/><Relationship Id="rId17" Type="http://schemas.openxmlformats.org/officeDocument/2006/relationships/slide" Target="slides/slide21.xml"/><Relationship Id="rId25" Type="http://schemas.openxmlformats.org/officeDocument/2006/relationships/slide" Target="slides/slide31.xml"/><Relationship Id="rId33" Type="http://schemas.openxmlformats.org/officeDocument/2006/relationships/slide" Target="slides/slide41.xml"/><Relationship Id="rId38" Type="http://schemas.openxmlformats.org/officeDocument/2006/relationships/slide" Target="slides/slide49.xml"/><Relationship Id="rId46" Type="http://schemas.openxmlformats.org/officeDocument/2006/relationships/slide" Target="slides/slide57.xml"/><Relationship Id="rId2" Type="http://schemas.openxmlformats.org/officeDocument/2006/relationships/slide" Target="slides/slide2.xml"/><Relationship Id="rId16" Type="http://schemas.openxmlformats.org/officeDocument/2006/relationships/slide" Target="slides/slide19.xml"/><Relationship Id="rId20" Type="http://schemas.openxmlformats.org/officeDocument/2006/relationships/slide" Target="slides/slide25.xml"/><Relationship Id="rId29" Type="http://schemas.openxmlformats.org/officeDocument/2006/relationships/slide" Target="slides/slide36.xml"/><Relationship Id="rId41" Type="http://schemas.openxmlformats.org/officeDocument/2006/relationships/slide" Target="slides/slide52.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3.xml"/><Relationship Id="rId24" Type="http://schemas.openxmlformats.org/officeDocument/2006/relationships/slide" Target="slides/slide30.xml"/><Relationship Id="rId32" Type="http://schemas.openxmlformats.org/officeDocument/2006/relationships/slide" Target="slides/slide40.xml"/><Relationship Id="rId37" Type="http://schemas.openxmlformats.org/officeDocument/2006/relationships/slide" Target="slides/slide46.xml"/><Relationship Id="rId40" Type="http://schemas.openxmlformats.org/officeDocument/2006/relationships/slide" Target="slides/slide51.xml"/><Relationship Id="rId45" Type="http://schemas.openxmlformats.org/officeDocument/2006/relationships/slide" Target="slides/slide56.xml"/><Relationship Id="rId5" Type="http://schemas.openxmlformats.org/officeDocument/2006/relationships/slide" Target="slides/slide6.xml"/><Relationship Id="rId15" Type="http://schemas.openxmlformats.org/officeDocument/2006/relationships/slide" Target="slides/slide18.xml"/><Relationship Id="rId23" Type="http://schemas.openxmlformats.org/officeDocument/2006/relationships/slide" Target="slides/slide29.xml"/><Relationship Id="rId28" Type="http://schemas.openxmlformats.org/officeDocument/2006/relationships/slide" Target="slides/slide35.xml"/><Relationship Id="rId36" Type="http://schemas.openxmlformats.org/officeDocument/2006/relationships/slide" Target="slides/slide44.xml"/><Relationship Id="rId49" Type="http://schemas.openxmlformats.org/officeDocument/2006/relationships/slide" Target="slides/slide62.xml"/><Relationship Id="rId10" Type="http://schemas.openxmlformats.org/officeDocument/2006/relationships/slide" Target="slides/slide12.xml"/><Relationship Id="rId19" Type="http://schemas.openxmlformats.org/officeDocument/2006/relationships/slide" Target="slides/slide23.xml"/><Relationship Id="rId31" Type="http://schemas.openxmlformats.org/officeDocument/2006/relationships/slide" Target="slides/slide39.xml"/><Relationship Id="rId44" Type="http://schemas.openxmlformats.org/officeDocument/2006/relationships/slide" Target="slides/slide55.xml"/><Relationship Id="rId4" Type="http://schemas.openxmlformats.org/officeDocument/2006/relationships/slide" Target="slides/slide5.xml"/><Relationship Id="rId9" Type="http://schemas.openxmlformats.org/officeDocument/2006/relationships/slide" Target="slides/slide11.xml"/><Relationship Id="rId14" Type="http://schemas.openxmlformats.org/officeDocument/2006/relationships/slide" Target="slides/slide17.xml"/><Relationship Id="rId22" Type="http://schemas.openxmlformats.org/officeDocument/2006/relationships/slide" Target="slides/slide28.xml"/><Relationship Id="rId27" Type="http://schemas.openxmlformats.org/officeDocument/2006/relationships/slide" Target="slides/slide34.xml"/><Relationship Id="rId30" Type="http://schemas.openxmlformats.org/officeDocument/2006/relationships/slide" Target="slides/slide37.xml"/><Relationship Id="rId35" Type="http://schemas.openxmlformats.org/officeDocument/2006/relationships/slide" Target="slides/slide43.xml"/><Relationship Id="rId43" Type="http://schemas.openxmlformats.org/officeDocument/2006/relationships/slide" Target="slides/slide54.xml"/><Relationship Id="rId48" Type="http://schemas.openxmlformats.org/officeDocument/2006/relationships/slide" Target="slides/slide60.xml"/><Relationship Id="rId8"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2A4714-EE2F-4932-960D-8C0DB70D74A0}" type="datetimeFigureOut">
              <a:rPr lang="en-IN" smtClean="0"/>
              <a:pPr/>
              <a:t>21-11-2014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9B5FCD-DC3B-4974-B8D8-8A4886AE22A2}"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1" hangingPunct="1"/>
            <a:fld id="{428A145D-CD96-42E3-B674-97B1C2CBB1E5}" type="slidenum">
              <a:rPr lang="en-US" sz="1200">
                <a:latin typeface="Times New Roman" pitchFamily="18" charset="0"/>
              </a:rPr>
              <a:pPr algn="r" eaLnBrk="1" hangingPunct="1"/>
              <a:t>14</a:t>
            </a:fld>
            <a:endParaRPr lang="en-US" sz="1200">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r>
              <a:rPr lang="en-US" smtClean="0">
                <a:latin typeface="Times New Roman" pitchFamily="18" charset="0"/>
              </a:rPr>
              <a:t>Stress concentrated at crack tip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F9B5FCD-DC3B-4974-B8D8-8A4886AE22A2}" type="slidenum">
              <a:rPr lang="en-IN" smtClean="0"/>
              <a:pPr/>
              <a:t>15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9E8F986-F02E-4454-B4B4-8A894969CE59}" type="datetimeFigureOut">
              <a:rPr lang="en-IN" smtClean="0"/>
              <a:pPr/>
              <a:t>21-11-2014</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79D3DDFA-0BD6-41F6-A6C6-8575D4A797A3}"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E8F986-F02E-4454-B4B4-8A894969CE59}" type="datetimeFigureOut">
              <a:rPr lang="en-IN" smtClean="0"/>
              <a:pPr/>
              <a:t>21-11-2014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3DDFA-0BD6-41F6-A6C6-8575D4A797A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E8F986-F02E-4454-B4B4-8A894969CE59}" type="datetimeFigureOut">
              <a:rPr lang="en-IN" smtClean="0"/>
              <a:pPr/>
              <a:t>21-11-2014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3DDFA-0BD6-41F6-A6C6-8575D4A797A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9E8F986-F02E-4454-B4B4-8A894969CE59}" type="datetimeFigureOut">
              <a:rPr lang="en-IN" smtClean="0"/>
              <a:pPr/>
              <a:t>21-11-2014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3DDFA-0BD6-41F6-A6C6-8575D4A797A3}"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9E8F986-F02E-4454-B4B4-8A894969CE59}" type="datetimeFigureOut">
              <a:rPr lang="en-IN" smtClean="0"/>
              <a:pPr/>
              <a:t>21-11-2014</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79D3DDFA-0BD6-41F6-A6C6-8575D4A797A3}"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9E8F986-F02E-4454-B4B4-8A894969CE59}" type="datetimeFigureOut">
              <a:rPr lang="en-IN" smtClean="0"/>
              <a:pPr/>
              <a:t>21-11-2014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D3DDFA-0BD6-41F6-A6C6-8575D4A797A3}"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9E8F986-F02E-4454-B4B4-8A894969CE59}" type="datetimeFigureOut">
              <a:rPr lang="en-IN" smtClean="0"/>
              <a:pPr/>
              <a:t>21-11-2014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D3DDFA-0BD6-41F6-A6C6-8575D4A797A3}"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9E8F986-F02E-4454-B4B4-8A894969CE59}" type="datetimeFigureOut">
              <a:rPr lang="en-IN" smtClean="0"/>
              <a:pPr/>
              <a:t>21-11-2014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D3DDFA-0BD6-41F6-A6C6-8575D4A797A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E8F986-F02E-4454-B4B4-8A894969CE59}" type="datetimeFigureOut">
              <a:rPr lang="en-IN" smtClean="0"/>
              <a:pPr/>
              <a:t>21-11-2014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D3DDFA-0BD6-41F6-A6C6-8575D4A797A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9E8F986-F02E-4454-B4B4-8A894969CE59}" type="datetimeFigureOut">
              <a:rPr lang="en-IN" smtClean="0"/>
              <a:pPr/>
              <a:t>21-11-2014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D3DDFA-0BD6-41F6-A6C6-8575D4A797A3}"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9E8F986-F02E-4454-B4B4-8A894969CE59}" type="datetimeFigureOut">
              <a:rPr lang="en-IN" smtClean="0"/>
              <a:pPr/>
              <a:t>21-11-2014</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79D3DDFA-0BD6-41F6-A6C6-8575D4A797A3}"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9E8F986-F02E-4454-B4B4-8A894969CE59}" type="datetimeFigureOut">
              <a:rPr lang="en-IN" smtClean="0"/>
              <a:pPr/>
              <a:t>21-11-2014</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9D3DDFA-0BD6-41F6-A6C6-8575D4A797A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3.png"/><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sp>
        <p:nvSpPr>
          <p:cNvPr id="92162" name="Title 5"/>
          <p:cNvSpPr>
            <a:spLocks noGrp="1"/>
          </p:cNvSpPr>
          <p:nvPr>
            <p:ph type="title"/>
          </p:nvPr>
        </p:nvSpPr>
        <p:spPr/>
        <p:txBody>
          <a:bodyPr rtlCol="0">
            <a:normAutofit/>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CHAPTER-2</a:t>
            </a:r>
            <a:endParaRPr lang="en-US" sz="4000" b="1" i="1" u="sng" dirty="0" smtClean="0">
              <a:solidFill>
                <a:srgbClr val="FF0000"/>
              </a:solidFill>
              <a:latin typeface="Times New Roman" pitchFamily="18" charset="0"/>
              <a:cs typeface="Times New Roman" pitchFamily="18" charset="0"/>
            </a:endParaRPr>
          </a:p>
        </p:txBody>
      </p:sp>
      <p:sp>
        <p:nvSpPr>
          <p:cNvPr id="97283" name="Subtitle 6"/>
          <p:cNvSpPr>
            <a:spLocks noGrp="1"/>
          </p:cNvSpPr>
          <p:nvPr>
            <p:ph type="body" idx="1"/>
          </p:nvPr>
        </p:nvSpPr>
        <p:spPr/>
        <p:txBody>
          <a:bodyPr rtlCol="0">
            <a:normAutofit/>
          </a:bodyPr>
          <a:lstStyle/>
          <a:p>
            <a:pPr algn="ctr" eaLnBrk="1" fontAlgn="auto" hangingPunct="1">
              <a:spcAft>
                <a:spcPts val="0"/>
              </a:spcAft>
              <a:defRPr/>
            </a:pPr>
            <a:r>
              <a:rPr lang="en-US" sz="4000" b="1" u="sng" dirty="0" smtClean="0">
                <a:solidFill>
                  <a:srgbClr val="FF0000"/>
                </a:solidFill>
              </a:rPr>
              <a:t>FRACTRURE BEHAVIOUR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rtlCol="0">
            <a:normAutofit/>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CRACK DEFORMATION MODES</a:t>
            </a:r>
            <a:endParaRPr lang="en-IN" sz="4000" b="1" i="1" u="sng" dirty="0" smtClean="0">
              <a:solidFill>
                <a:srgbClr val="FF0000"/>
              </a:solidFill>
              <a:latin typeface="Times New Roman" pitchFamily="18" charset="0"/>
              <a:cs typeface="Times New Roman" pitchFamily="18" charset="0"/>
            </a:endParaRPr>
          </a:p>
        </p:txBody>
      </p:sp>
      <p:pic>
        <p:nvPicPr>
          <p:cNvPr id="100355" name="Picture 2"/>
          <p:cNvPicPr>
            <a:picLocks noGrp="1" noChangeAspect="1" noChangeArrowheads="1"/>
          </p:cNvPicPr>
          <p:nvPr>
            <p:ph sz="quarter" idx="1"/>
          </p:nvPr>
        </p:nvPicPr>
        <p:blipFill>
          <a:blip r:embed="rId2" cstate="print"/>
          <a:srcRect/>
          <a:stretch>
            <a:fillRect/>
          </a:stretch>
        </p:blipFill>
        <p:spPr>
          <a:xfrm>
            <a:off x="1500188" y="1928801"/>
            <a:ext cx="5643562" cy="4197361"/>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rtlCol="0">
            <a:normAutofit/>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CRACK DEFORMATION MODES</a:t>
            </a:r>
            <a:endParaRPr lang="en-IN" sz="4000" b="1" i="1" u="sng" dirty="0" smtClean="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rtlCol="0">
            <a:normAutofit/>
          </a:bodyPr>
          <a:lstStyle/>
          <a:p>
            <a:pPr marL="812800" indent="-812800" eaLnBrk="1" fontAlgn="auto" hangingPunct="1">
              <a:lnSpc>
                <a:spcPct val="90000"/>
              </a:lnSpc>
              <a:spcBef>
                <a:spcPts val="0"/>
              </a:spcBef>
              <a:spcAft>
                <a:spcPts val="0"/>
              </a:spcAft>
              <a:buFontTx/>
              <a:buAutoNum type="romanUcPeriod"/>
              <a:defRPr/>
            </a:pPr>
            <a:r>
              <a:rPr lang="en-US" b="1" dirty="0" smtClean="0"/>
              <a:t>Crack opening mode</a:t>
            </a:r>
            <a:r>
              <a:rPr lang="en-US" dirty="0" smtClean="0"/>
              <a:t>: Tensile stress applied in y-direction normal to the faces of the crack.</a:t>
            </a:r>
          </a:p>
          <a:p>
            <a:pPr marL="812800" indent="-812800" eaLnBrk="1" fontAlgn="auto" hangingPunct="1">
              <a:lnSpc>
                <a:spcPct val="90000"/>
              </a:lnSpc>
              <a:spcBef>
                <a:spcPts val="0"/>
              </a:spcBef>
              <a:spcAft>
                <a:spcPts val="0"/>
              </a:spcAft>
              <a:buFontTx/>
              <a:buAutoNum type="romanUcPeriod"/>
              <a:defRPr/>
            </a:pPr>
            <a:r>
              <a:rPr lang="en-US" b="1" dirty="0" smtClean="0"/>
              <a:t>Forward shear mode</a:t>
            </a:r>
            <a:r>
              <a:rPr lang="en-US" dirty="0" smtClean="0"/>
              <a:t>: A shear stress applied normal to the leading edge of the crack but in the plane of crack.</a:t>
            </a:r>
          </a:p>
          <a:p>
            <a:pPr marL="812800" indent="-812800" eaLnBrk="1" fontAlgn="auto" hangingPunct="1">
              <a:lnSpc>
                <a:spcPct val="90000"/>
              </a:lnSpc>
              <a:spcBef>
                <a:spcPts val="0"/>
              </a:spcBef>
              <a:spcAft>
                <a:spcPts val="0"/>
              </a:spcAft>
              <a:buFontTx/>
              <a:buAutoNum type="romanUcPeriod"/>
              <a:defRPr/>
            </a:pPr>
            <a:r>
              <a:rPr lang="en-US" b="1" dirty="0" smtClean="0"/>
              <a:t>The parallel shear mode</a:t>
            </a:r>
            <a:r>
              <a:rPr lang="en-US" dirty="0" smtClean="0"/>
              <a:t>: Shear stresses applied parallel to the leading edge of the crack.</a:t>
            </a:r>
          </a:p>
          <a:p>
            <a:pPr marL="438912" indent="-320040" eaLnBrk="1" fontAlgn="auto" hangingPunct="1">
              <a:spcBef>
                <a:spcPts val="0"/>
              </a:spcBef>
              <a:spcAft>
                <a:spcPts val="0"/>
              </a:spcAft>
              <a:buFontTx/>
              <a:buNone/>
              <a:defRPr/>
            </a:pP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161925"/>
            <a:ext cx="7772400" cy="533400"/>
          </a:xfrm>
        </p:spPr>
        <p:txBody>
          <a:bodyPr>
            <a:normAutofit fontScale="90000"/>
          </a:bodyPr>
          <a:lstStyle/>
          <a:p>
            <a:pPr algn="ctr"/>
            <a:r>
              <a:rPr lang="en-US" sz="4000" b="1" i="1" u="sng" dirty="0" smtClean="0">
                <a:solidFill>
                  <a:srgbClr val="FF0000"/>
                </a:solidFill>
                <a:latin typeface="Times New Roman" pitchFamily="18" charset="0"/>
                <a:cs typeface="Times New Roman" pitchFamily="18" charset="0"/>
              </a:rPr>
              <a:t>STRESS-INTENSITY FACTOR (K)</a:t>
            </a:r>
            <a:endParaRPr lang="en-US" sz="4000" b="1" i="1" u="sng" dirty="0" smtClean="0">
              <a:solidFill>
                <a:srgbClr val="FF0000"/>
              </a:solidFill>
              <a:latin typeface="Times New Roman" pitchFamily="18" charset="0"/>
              <a:cs typeface="Times New Roman" pitchFamily="18" charset="0"/>
            </a:endParaRPr>
          </a:p>
        </p:txBody>
      </p:sp>
      <p:sp>
        <p:nvSpPr>
          <p:cNvPr id="27651" name="Rectangle 3"/>
          <p:cNvSpPr>
            <a:spLocks noGrp="1" noChangeArrowheads="1"/>
          </p:cNvSpPr>
          <p:nvPr>
            <p:ph sz="quarter" idx="1"/>
          </p:nvPr>
        </p:nvSpPr>
        <p:spPr>
          <a:xfrm>
            <a:off x="204789" y="763588"/>
            <a:ext cx="6581789" cy="4545012"/>
          </a:xfrm>
        </p:spPr>
        <p:txBody>
          <a:bodyPr/>
          <a:lstStyle/>
          <a:p>
            <a:pPr algn="just">
              <a:lnSpc>
                <a:spcPct val="90000"/>
              </a:lnSpc>
            </a:pPr>
            <a:r>
              <a:rPr lang="en-US" sz="2400" dirty="0" smtClean="0"/>
              <a:t>The stress-intensity factor (K) is used to determine the fracture toughness of most materials. </a:t>
            </a:r>
          </a:p>
          <a:p>
            <a:pPr algn="just">
              <a:lnSpc>
                <a:spcPct val="90000"/>
              </a:lnSpc>
            </a:pPr>
            <a:r>
              <a:rPr lang="en-US" sz="2400" dirty="0" smtClean="0"/>
              <a:t>A Roman numeral subscript indicates the mode of fracture and the three modes of fracture are illustrated in the image to the right. </a:t>
            </a:r>
          </a:p>
          <a:p>
            <a:pPr algn="just">
              <a:lnSpc>
                <a:spcPct val="90000"/>
              </a:lnSpc>
            </a:pPr>
            <a:r>
              <a:rPr lang="en-US" sz="2400" dirty="0" smtClean="0">
                <a:solidFill>
                  <a:schemeClr val="accent2"/>
                </a:solidFill>
              </a:rPr>
              <a:t>Mode I</a:t>
            </a:r>
            <a:r>
              <a:rPr lang="en-US" sz="2400" dirty="0" smtClean="0"/>
              <a:t> fracture is the condition where the </a:t>
            </a:r>
            <a:r>
              <a:rPr lang="en-US" sz="2400" dirty="0" smtClean="0">
                <a:solidFill>
                  <a:schemeClr val="accent2"/>
                </a:solidFill>
              </a:rPr>
              <a:t>crack plane is normal to the direction of largest tensile loading</a:t>
            </a:r>
            <a:r>
              <a:rPr lang="en-US" sz="2400" dirty="0" smtClean="0"/>
              <a:t>. This is the most commonly encountered mode.  </a:t>
            </a:r>
          </a:p>
          <a:p>
            <a:pPr algn="just">
              <a:lnSpc>
                <a:spcPct val="90000"/>
              </a:lnSpc>
            </a:pPr>
            <a:r>
              <a:rPr lang="en-US" sz="2400" dirty="0" smtClean="0"/>
              <a:t>The stress intensity factor is a </a:t>
            </a:r>
            <a:r>
              <a:rPr lang="en-US" sz="2400" dirty="0" smtClean="0">
                <a:solidFill>
                  <a:schemeClr val="accent2"/>
                </a:solidFill>
              </a:rPr>
              <a:t>function of loading, crack size, and structural geometry</a:t>
            </a:r>
            <a:r>
              <a:rPr lang="en-US" sz="2400" dirty="0" smtClean="0"/>
              <a:t>. The stress intensity factor may be represented by the following equation: </a:t>
            </a:r>
            <a:endParaRPr lang="en-US" sz="2400" dirty="0" smtClean="0"/>
          </a:p>
        </p:txBody>
      </p:sp>
      <p:pic>
        <p:nvPicPr>
          <p:cNvPr id="27652" name="Picture 5" descr="FractureModes"/>
          <p:cNvPicPr>
            <a:picLocks noChangeAspect="1" noChangeArrowheads="1"/>
          </p:cNvPicPr>
          <p:nvPr/>
        </p:nvPicPr>
        <p:blipFill>
          <a:blip r:embed="rId2" cstate="print"/>
          <a:srcRect/>
          <a:stretch>
            <a:fillRect/>
          </a:stretch>
        </p:blipFill>
        <p:spPr bwMode="auto">
          <a:xfrm>
            <a:off x="7215206" y="1000108"/>
            <a:ext cx="1673225" cy="3367087"/>
          </a:xfrm>
          <a:prstGeom prst="rect">
            <a:avLst/>
          </a:prstGeom>
          <a:ln w="228600" cap="sq" cmpd="thickThin">
            <a:solidFill>
              <a:srgbClr val="000000"/>
            </a:solidFill>
            <a:prstDash val="solid"/>
            <a:miter lim="800000"/>
          </a:ln>
          <a:effectLst>
            <a:innerShdw blurRad="76200">
              <a:srgbClr val="000000"/>
            </a:innerShdw>
          </a:effectLst>
        </p:spPr>
      </p:pic>
      <p:graphicFrame>
        <p:nvGraphicFramePr>
          <p:cNvPr id="98364" name="Group 60"/>
          <p:cNvGraphicFramePr>
            <a:graphicFrameLocks noGrp="1"/>
          </p:cNvGraphicFramePr>
          <p:nvPr/>
        </p:nvGraphicFramePr>
        <p:xfrm>
          <a:off x="214313" y="5494338"/>
          <a:ext cx="8666162" cy="1473836"/>
        </p:xfrm>
        <a:graphic>
          <a:graphicData uri="http://schemas.openxmlformats.org/drawingml/2006/table">
            <a:tbl>
              <a:tblPr/>
              <a:tblGrid>
                <a:gridCol w="8666162"/>
              </a:tblGrid>
              <a:tr h="309563">
                <a:tc>
                  <a:txBody>
                    <a:bodyPr/>
                    <a:lstStyle/>
                    <a:p>
                      <a:pPr marL="0" marR="0" lvl="0" indent="0" algn="l" defTabSz="16002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pitchFamily="18" charset="0"/>
                        </a:rPr>
                        <a:t>K</a:t>
                      </a:r>
                      <a:r>
                        <a:rPr kumimoji="0" lang="en-US" sz="1400" b="1" i="0" u="none" strike="noStrike" cap="none" normalizeH="0" baseline="-25000" dirty="0" smtClean="0">
                          <a:ln>
                            <a:noFill/>
                          </a:ln>
                          <a:solidFill>
                            <a:schemeClr val="tx1"/>
                          </a:solidFill>
                          <a:effectLst/>
                          <a:latin typeface="Times" pitchFamily="18" charset="0"/>
                        </a:rPr>
                        <a:t>I </a:t>
                      </a:r>
                      <a:r>
                        <a:rPr kumimoji="0" lang="en-US" sz="1400" b="1" i="0" u="none" strike="noStrike" cap="none" normalizeH="0" baseline="0" dirty="0" smtClean="0">
                          <a:ln>
                            <a:noFill/>
                          </a:ln>
                          <a:solidFill>
                            <a:schemeClr val="tx1"/>
                          </a:solidFill>
                          <a:effectLst/>
                          <a:latin typeface="Times" pitchFamily="18" charset="0"/>
                        </a:rPr>
                        <a:t> </a:t>
                      </a:r>
                      <a:r>
                        <a:rPr kumimoji="0" lang="en-US" sz="1400" b="0" i="0" u="none" strike="noStrike" cap="none" normalizeH="0" baseline="0" dirty="0" smtClean="0">
                          <a:ln>
                            <a:noFill/>
                          </a:ln>
                          <a:solidFill>
                            <a:schemeClr val="tx1"/>
                          </a:solidFill>
                          <a:effectLst/>
                          <a:latin typeface="Times" pitchFamily="18" charset="0"/>
                        </a:rPr>
                        <a:t>is the fracture toughness in </a:t>
                      </a:r>
                      <a:r>
                        <a:rPr kumimoji="0" lang="en-US" sz="1400" b="0" i="0" u="none" strike="noStrike" cap="none" normalizeH="0" baseline="-30000" dirty="0" smtClean="0">
                          <a:ln>
                            <a:noFill/>
                          </a:ln>
                          <a:solidFill>
                            <a:schemeClr val="tx1"/>
                          </a:solidFill>
                          <a:effectLst/>
                          <a:latin typeface="Times" pitchFamily="18" charset="0"/>
                        </a:rPr>
                        <a:t>                                                                              </a:t>
                      </a:r>
                    </a:p>
                  </a:txBody>
                  <a:tcPr anchor="ctr" horzOverflow="overflow">
                    <a:lnL cap="flat">
                      <a:noFill/>
                    </a:lnL>
                    <a:lnR cap="flat">
                      <a:noFill/>
                    </a:lnR>
                    <a:lnT cap="flat">
                      <a:noFill/>
                    </a:lnT>
                    <a:lnB>
                      <a:noFill/>
                    </a:lnB>
                    <a:lnTlToBr>
                      <a:noFill/>
                    </a:lnTlToBr>
                    <a:lnBlToTr>
                      <a:noFill/>
                    </a:lnBlToTr>
                    <a:noFill/>
                  </a:tcPr>
                </a:tc>
              </a:tr>
              <a:tr h="3079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l-GR" sz="1400" b="1" i="0" u="none" strike="noStrike" cap="none" normalizeH="0" baseline="0" dirty="0" smtClean="0">
                          <a:ln>
                            <a:noFill/>
                          </a:ln>
                          <a:solidFill>
                            <a:schemeClr val="tx1"/>
                          </a:solidFill>
                          <a:effectLst/>
                          <a:latin typeface="Times" pitchFamily="18" charset="0"/>
                        </a:rPr>
                        <a:t>σ</a:t>
                      </a:r>
                      <a:r>
                        <a:rPr kumimoji="0" lang="en-US" sz="1400" b="0" i="0" u="none" strike="noStrike" cap="none" normalizeH="0" baseline="0" dirty="0" smtClean="0">
                          <a:ln>
                            <a:noFill/>
                          </a:ln>
                          <a:solidFill>
                            <a:schemeClr val="tx1"/>
                          </a:solidFill>
                          <a:effectLst/>
                          <a:latin typeface="Times" pitchFamily="18" charset="0"/>
                        </a:rPr>
                        <a:t>  is the applied stress in </a:t>
                      </a:r>
                      <a:r>
                        <a:rPr kumimoji="0" lang="en-US" sz="1400" b="0" i="0" u="none" strike="noStrike" cap="none" normalizeH="0" baseline="0" dirty="0" err="1" smtClean="0">
                          <a:ln>
                            <a:noFill/>
                          </a:ln>
                          <a:solidFill>
                            <a:schemeClr val="tx1"/>
                          </a:solidFill>
                          <a:effectLst/>
                          <a:latin typeface="Times" pitchFamily="18" charset="0"/>
                        </a:rPr>
                        <a:t>MPa</a:t>
                      </a:r>
                      <a:r>
                        <a:rPr kumimoji="0" lang="en-US" sz="1400" b="0" i="0" u="none" strike="noStrike" cap="none" normalizeH="0" baseline="0" dirty="0" smtClean="0">
                          <a:ln>
                            <a:noFill/>
                          </a:ln>
                          <a:solidFill>
                            <a:schemeClr val="tx1"/>
                          </a:solidFill>
                          <a:effectLst/>
                          <a:latin typeface="Times" pitchFamily="18" charset="0"/>
                        </a:rPr>
                        <a:t> or psi</a:t>
                      </a:r>
                    </a:p>
                  </a:txBody>
                  <a:tcPr anchor="ctr" horzOverflow="overflow">
                    <a:lnL cap="flat">
                      <a:noFill/>
                    </a:lnL>
                    <a:lnR cap="flat">
                      <a:noFill/>
                    </a:lnR>
                    <a:lnT>
                      <a:noFill/>
                    </a:lnT>
                    <a:lnB>
                      <a:noFill/>
                    </a:lnB>
                    <a:lnTlToBr>
                      <a:noFill/>
                    </a:lnTlToBr>
                    <a:lnBlToTr>
                      <a:noFill/>
                    </a:lnBlToTr>
                    <a:noFill/>
                  </a:tcPr>
                </a:tc>
              </a:tr>
              <a:tr h="3381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pitchFamily="18" charset="0"/>
                        </a:rPr>
                        <a:t>a </a:t>
                      </a:r>
                      <a:r>
                        <a:rPr kumimoji="0" lang="en-US" sz="1400" b="0" i="0" u="none" strike="noStrike" cap="none" normalizeH="0" baseline="0" smtClean="0">
                          <a:ln>
                            <a:noFill/>
                          </a:ln>
                          <a:solidFill>
                            <a:schemeClr val="tx1"/>
                          </a:solidFill>
                          <a:effectLst/>
                          <a:latin typeface="Times" pitchFamily="18" charset="0"/>
                        </a:rPr>
                        <a:t> is the crack length in meters or inches </a:t>
                      </a:r>
                    </a:p>
                  </a:txBody>
                  <a:tcPr anchor="ctr" horzOverflow="overflow">
                    <a:lnL cap="flat">
                      <a:noFill/>
                    </a:lnL>
                    <a:lnR cap="flat">
                      <a:noFill/>
                    </a:lnR>
                    <a:lnT>
                      <a:noFill/>
                    </a:lnT>
                    <a:lnB>
                      <a:noFill/>
                    </a:lnB>
                    <a:lnTlToBr>
                      <a:noFill/>
                    </a:lnTlToBr>
                    <a:lnBlToTr>
                      <a:noFill/>
                    </a:lnBlToTr>
                    <a:noFill/>
                  </a:tcPr>
                </a:tc>
              </a:tr>
              <a:tr h="2286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Symbol" pitchFamily="18" charset="2"/>
                          <a:sym typeface="Symbol" pitchFamily="18" charset="2"/>
                        </a:rPr>
                        <a:t>  </a:t>
                      </a:r>
                      <a:r>
                        <a:rPr kumimoji="0" lang="en-US" sz="1400" b="0" i="0" u="none" strike="noStrike" cap="none" normalizeH="0" baseline="0" dirty="0" smtClean="0">
                          <a:ln>
                            <a:noFill/>
                          </a:ln>
                          <a:solidFill>
                            <a:schemeClr val="tx1"/>
                          </a:solidFill>
                          <a:effectLst/>
                          <a:latin typeface="Times" pitchFamily="18" charset="0"/>
                        </a:rPr>
                        <a:t>is a crack length and component geometry factor that is different for each specimen, dimensionless.</a:t>
                      </a:r>
                    </a:p>
                  </a:txBody>
                  <a:tcPr anchor="ctr" horzOverflow="overflow">
                    <a:lnL cap="flat">
                      <a:noFill/>
                    </a:lnL>
                    <a:lnR cap="flat">
                      <a:noFill/>
                    </a:lnR>
                    <a:lnT>
                      <a:noFill/>
                    </a:lnT>
                    <a:lnB cap="flat">
                      <a:noFill/>
                    </a:lnB>
                    <a:lnTlToBr>
                      <a:noFill/>
                    </a:lnTlToBr>
                    <a:lnBlToTr>
                      <a:noFill/>
                    </a:lnBlToTr>
                    <a:noFill/>
                  </a:tcPr>
                </a:tc>
              </a:tr>
            </a:tbl>
          </a:graphicData>
        </a:graphic>
      </p:graphicFrame>
      <p:pic>
        <p:nvPicPr>
          <p:cNvPr id="27658" name="Picture 7" descr="FractureEq1"/>
          <p:cNvPicPr>
            <a:picLocks noChangeAspect="1" noChangeArrowheads="1"/>
          </p:cNvPicPr>
          <p:nvPr/>
        </p:nvPicPr>
        <p:blipFill>
          <a:blip r:embed="rId3" cstate="print"/>
          <a:srcRect/>
          <a:stretch>
            <a:fillRect/>
          </a:stretch>
        </p:blipFill>
        <p:spPr bwMode="auto">
          <a:xfrm>
            <a:off x="3506788" y="5003800"/>
            <a:ext cx="1047750" cy="285750"/>
          </a:xfrm>
          <a:prstGeom prst="rect">
            <a:avLst/>
          </a:prstGeom>
          <a:noFill/>
          <a:ln w="9525">
            <a:noFill/>
            <a:miter lim="800000"/>
            <a:headEnd/>
            <a:tailEnd/>
          </a:ln>
        </p:spPr>
      </p:pic>
      <p:pic>
        <p:nvPicPr>
          <p:cNvPr id="27659" name="Picture 11" descr="FractureEq1a"/>
          <p:cNvPicPr>
            <a:picLocks noChangeAspect="1" noChangeArrowheads="1"/>
          </p:cNvPicPr>
          <p:nvPr/>
        </p:nvPicPr>
        <p:blipFill>
          <a:blip r:embed="rId4" cstate="print"/>
          <a:srcRect/>
          <a:stretch>
            <a:fillRect/>
          </a:stretch>
        </p:blipFill>
        <p:spPr bwMode="auto">
          <a:xfrm>
            <a:off x="2597150" y="5567363"/>
            <a:ext cx="971550" cy="171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2"/>
          <p:cNvSpPr>
            <a:spLocks noGrp="1"/>
          </p:cNvSpPr>
          <p:nvPr>
            <p:ph type="title"/>
          </p:nvPr>
        </p:nvSpPr>
        <p:spPr>
          <a:xfrm>
            <a:off x="685800" y="241300"/>
            <a:ext cx="7772400" cy="533400"/>
          </a:xfrm>
        </p:spPr>
        <p:txBody>
          <a:bodyPr>
            <a:normAutofit fontScale="90000"/>
          </a:bodyPr>
          <a:lstStyle/>
          <a:p>
            <a:pPr algn="ctr"/>
            <a:r>
              <a:rPr lang="en-US" sz="4000" b="1" i="1" u="sng" dirty="0" smtClean="0">
                <a:solidFill>
                  <a:srgbClr val="FF0000"/>
                </a:solidFill>
                <a:latin typeface="Times New Roman" pitchFamily="18" charset="0"/>
                <a:cs typeface="Times New Roman" pitchFamily="18" charset="0"/>
              </a:rPr>
              <a:t>CRITICAL STRESS</a:t>
            </a:r>
            <a:endParaRPr lang="en-US" sz="4000" b="1" i="1" u="sng" dirty="0" smtClean="0">
              <a:solidFill>
                <a:srgbClr val="FF0000"/>
              </a:solidFill>
              <a:latin typeface="Times New Roman" pitchFamily="18" charset="0"/>
              <a:cs typeface="Times New Roman" pitchFamily="18" charset="0"/>
            </a:endParaRPr>
          </a:p>
        </p:txBody>
      </p:sp>
      <p:sp>
        <p:nvSpPr>
          <p:cNvPr id="28675" name="Content Placeholder 3"/>
          <p:cNvSpPr>
            <a:spLocks noGrp="1"/>
          </p:cNvSpPr>
          <p:nvPr>
            <p:ph sz="quarter" idx="1"/>
          </p:nvPr>
        </p:nvSpPr>
        <p:spPr>
          <a:xfrm>
            <a:off x="358775" y="823913"/>
            <a:ext cx="8467725" cy="3611562"/>
          </a:xfrm>
        </p:spPr>
        <p:txBody>
          <a:bodyPr>
            <a:normAutofit/>
          </a:bodyPr>
          <a:lstStyle/>
          <a:p>
            <a:r>
              <a:rPr lang="en-US" dirty="0" smtClean="0"/>
              <a:t>All brittle materials contain a </a:t>
            </a:r>
            <a:r>
              <a:rPr lang="en-US" dirty="0" smtClean="0">
                <a:solidFill>
                  <a:srgbClr val="0033FF"/>
                </a:solidFill>
              </a:rPr>
              <a:t>population of small cracks and flaws</a:t>
            </a:r>
            <a:r>
              <a:rPr lang="en-US" dirty="0" smtClean="0"/>
              <a:t> that have a variety of sizes, geometries and orientations.</a:t>
            </a:r>
          </a:p>
          <a:p>
            <a:r>
              <a:rPr lang="en-US" dirty="0" smtClean="0"/>
              <a:t>When the magnitude of a tensile stress at the tip of one of these flaws exceeds the value of this critical stress, a crack forms and then propagates, leading to failure. </a:t>
            </a:r>
          </a:p>
          <a:p>
            <a:r>
              <a:rPr lang="en-US" dirty="0" smtClean="0"/>
              <a:t>Condition for crack propagation:</a:t>
            </a:r>
          </a:p>
        </p:txBody>
      </p:sp>
      <p:sp>
        <p:nvSpPr>
          <p:cNvPr id="28678" name="Rectangle 8"/>
          <p:cNvSpPr>
            <a:spLocks noChangeArrowheads="1"/>
          </p:cNvSpPr>
          <p:nvPr/>
        </p:nvSpPr>
        <p:spPr bwMode="auto">
          <a:xfrm>
            <a:off x="3763963" y="4525963"/>
            <a:ext cx="1173162" cy="457200"/>
          </a:xfrm>
          <a:prstGeom prst="rect">
            <a:avLst/>
          </a:prstGeom>
          <a:noFill/>
          <a:ln w="9525">
            <a:noFill/>
            <a:miter lim="800000"/>
            <a:headEnd/>
            <a:tailEnd/>
          </a:ln>
        </p:spPr>
        <p:txBody>
          <a:bodyPr wrap="none">
            <a:spAutoFit/>
          </a:bodyPr>
          <a:lstStyle/>
          <a:p>
            <a:r>
              <a:rPr lang="en-US">
                <a:solidFill>
                  <a:srgbClr val="0000FF"/>
                </a:solidFill>
                <a:latin typeface="Arial Rounded MT Bold" pitchFamily="34" charset="0"/>
              </a:rPr>
              <a:t>K</a:t>
            </a:r>
            <a:r>
              <a:rPr lang="en-US">
                <a:latin typeface="Arial Rounded MT Bold" pitchFamily="34" charset="0"/>
              </a:rPr>
              <a:t>  ≥ </a:t>
            </a:r>
            <a:r>
              <a:rPr lang="en-US">
                <a:solidFill>
                  <a:schemeClr val="tx2"/>
                </a:solidFill>
                <a:latin typeface="Arial Rounded MT Bold" pitchFamily="34" charset="0"/>
              </a:rPr>
              <a:t>K</a:t>
            </a:r>
            <a:r>
              <a:rPr lang="en-US" sz="2800" baseline="-10000">
                <a:solidFill>
                  <a:schemeClr val="tx2"/>
                </a:solidFill>
                <a:latin typeface="Arial Rounded MT Bold" pitchFamily="34" charset="0"/>
              </a:rPr>
              <a:t>c</a:t>
            </a:r>
            <a:endParaRPr lang="en-US" sz="2800" baseline="-10000">
              <a:latin typeface="Arial Rounded MT Bold" pitchFamily="34" charset="0"/>
            </a:endParaRPr>
          </a:p>
        </p:txBody>
      </p:sp>
      <p:sp>
        <p:nvSpPr>
          <p:cNvPr id="28679" name="Rectangle 9"/>
          <p:cNvSpPr>
            <a:spLocks noChangeArrowheads="1"/>
          </p:cNvSpPr>
          <p:nvPr/>
        </p:nvSpPr>
        <p:spPr bwMode="auto">
          <a:xfrm>
            <a:off x="715963" y="4906963"/>
            <a:ext cx="3657600" cy="641350"/>
          </a:xfrm>
          <a:prstGeom prst="rect">
            <a:avLst/>
          </a:prstGeom>
          <a:noFill/>
          <a:ln w="9525">
            <a:noFill/>
            <a:miter lim="800000"/>
            <a:headEnd/>
            <a:tailEnd/>
          </a:ln>
        </p:spPr>
        <p:txBody>
          <a:bodyPr>
            <a:spAutoFit/>
          </a:bodyPr>
          <a:lstStyle/>
          <a:p>
            <a:r>
              <a:rPr lang="en-US" sz="1800">
                <a:solidFill>
                  <a:srgbClr val="0000FF"/>
                </a:solidFill>
                <a:latin typeface="Arial Rounded MT Bold" pitchFamily="34" charset="0"/>
              </a:rPr>
              <a:t>Stress Intensity Factor</a:t>
            </a:r>
            <a:r>
              <a:rPr lang="en-US" sz="1800">
                <a:latin typeface="Arial Rounded MT Bold" pitchFamily="34" charset="0"/>
              </a:rPr>
              <a:t>:</a:t>
            </a:r>
          </a:p>
          <a:p>
            <a:r>
              <a:rPr lang="en-US" sz="1800">
                <a:latin typeface="Arial Rounded MT Bold" pitchFamily="34" charset="0"/>
              </a:rPr>
              <a:t>--Depends on load &amp; geometry.</a:t>
            </a:r>
          </a:p>
        </p:txBody>
      </p:sp>
      <p:sp>
        <p:nvSpPr>
          <p:cNvPr id="28680" name="Rectangle 10"/>
          <p:cNvSpPr>
            <a:spLocks noChangeArrowheads="1"/>
          </p:cNvSpPr>
          <p:nvPr/>
        </p:nvSpPr>
        <p:spPr bwMode="auto">
          <a:xfrm>
            <a:off x="4906963" y="4906963"/>
            <a:ext cx="3657600" cy="1190625"/>
          </a:xfrm>
          <a:prstGeom prst="rect">
            <a:avLst/>
          </a:prstGeom>
          <a:noFill/>
          <a:ln w="9525">
            <a:noFill/>
            <a:miter lim="800000"/>
            <a:headEnd/>
            <a:tailEnd/>
          </a:ln>
        </p:spPr>
        <p:txBody>
          <a:bodyPr>
            <a:spAutoFit/>
          </a:bodyPr>
          <a:lstStyle/>
          <a:p>
            <a:r>
              <a:rPr lang="en-US" sz="1800">
                <a:solidFill>
                  <a:schemeClr val="tx2"/>
                </a:solidFill>
                <a:latin typeface="Arial Rounded MT Bold" pitchFamily="34" charset="0"/>
              </a:rPr>
              <a:t>Fracture Toughness</a:t>
            </a:r>
            <a:r>
              <a:rPr lang="en-US" sz="1800">
                <a:latin typeface="Arial Rounded MT Bold" pitchFamily="34" charset="0"/>
              </a:rPr>
              <a:t>:</a:t>
            </a:r>
          </a:p>
          <a:p>
            <a:r>
              <a:rPr lang="en-US" sz="1800">
                <a:latin typeface="Arial Rounded MT Bold" pitchFamily="34" charset="0"/>
              </a:rPr>
              <a:t>--Depends on the material,</a:t>
            </a:r>
          </a:p>
          <a:p>
            <a:r>
              <a:rPr lang="en-US" sz="1800">
                <a:latin typeface="Arial Rounded MT Bold" pitchFamily="34" charset="0"/>
              </a:rPr>
              <a:t>   temperature, environment &amp;</a:t>
            </a:r>
          </a:p>
          <a:p>
            <a:r>
              <a:rPr lang="en-US" sz="1800">
                <a:latin typeface="Arial Rounded MT Bold" pitchFamily="34" charset="0"/>
              </a:rPr>
              <a:t>   rate of loading.</a:t>
            </a:r>
          </a:p>
        </p:txBody>
      </p:sp>
      <p:sp>
        <p:nvSpPr>
          <p:cNvPr id="28681" name="Line 12"/>
          <p:cNvSpPr>
            <a:spLocks noChangeShapeType="1"/>
          </p:cNvSpPr>
          <p:nvPr/>
        </p:nvSpPr>
        <p:spPr bwMode="auto">
          <a:xfrm flipV="1">
            <a:off x="3459163" y="4830763"/>
            <a:ext cx="381000" cy="152400"/>
          </a:xfrm>
          <a:prstGeom prst="line">
            <a:avLst/>
          </a:prstGeom>
          <a:noFill/>
          <a:ln w="28575">
            <a:solidFill>
              <a:srgbClr val="0000FF"/>
            </a:solidFill>
            <a:round/>
            <a:headEnd/>
            <a:tailEnd type="triangle" w="med" len="med"/>
          </a:ln>
        </p:spPr>
        <p:txBody>
          <a:bodyPr wrap="none" anchor="ctr"/>
          <a:lstStyle/>
          <a:p>
            <a:endParaRPr lang="en-IN"/>
          </a:p>
        </p:txBody>
      </p:sp>
      <p:sp>
        <p:nvSpPr>
          <p:cNvPr id="28682" name="Line 13"/>
          <p:cNvSpPr>
            <a:spLocks noChangeShapeType="1"/>
          </p:cNvSpPr>
          <p:nvPr/>
        </p:nvSpPr>
        <p:spPr bwMode="auto">
          <a:xfrm flipH="1" flipV="1">
            <a:off x="4906963" y="4830763"/>
            <a:ext cx="381000" cy="152400"/>
          </a:xfrm>
          <a:prstGeom prst="line">
            <a:avLst/>
          </a:prstGeom>
          <a:noFill/>
          <a:ln w="28575">
            <a:solidFill>
              <a:schemeClr val="tx2"/>
            </a:solidFill>
            <a:round/>
            <a:headEnd/>
            <a:tailEnd type="triangle" w="med" len="med"/>
          </a:ln>
        </p:spPr>
        <p:txBody>
          <a:bodyPr wrap="none" anchor="ct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8"/>
          <p:cNvSpPr>
            <a:spLocks noGrp="1" noChangeArrowheads="1"/>
          </p:cNvSpPr>
          <p:nvPr>
            <p:ph type="sldNum" sz="quarter" idx="12"/>
          </p:nvPr>
        </p:nvSpPr>
        <p:spPr>
          <a:xfrm>
            <a:off x="8658225" y="6388100"/>
            <a:ext cx="485775" cy="355600"/>
          </a:xfrm>
        </p:spPr>
        <p:txBody>
          <a:bodyPr/>
          <a:lstStyle/>
          <a:p>
            <a:pPr>
              <a:defRPr/>
            </a:pPr>
            <a:fld id="{D7FFF562-845F-4B82-979F-7635CE63B1F7}" type="slidenum">
              <a:rPr lang="en-US"/>
              <a:pPr>
                <a:defRPr/>
              </a:pPr>
              <a:t>14</a:t>
            </a:fld>
            <a:endParaRPr lang="en-US" dirty="0"/>
          </a:p>
        </p:txBody>
      </p:sp>
      <p:sp>
        <p:nvSpPr>
          <p:cNvPr id="3077" name="Rectangle 4"/>
          <p:cNvSpPr>
            <a:spLocks noGrp="1" noChangeArrowheads="1"/>
          </p:cNvSpPr>
          <p:nvPr>
            <p:ph type="title" idx="4294967295"/>
          </p:nvPr>
        </p:nvSpPr>
        <p:spPr>
          <a:xfrm>
            <a:off x="0" y="274638"/>
            <a:ext cx="8229600" cy="1143000"/>
          </a:xfrm>
        </p:spPr>
        <p:txBody>
          <a:bodyPr>
            <a:normAutofit fontScale="90000"/>
          </a:bodyPr>
          <a:lstStyle/>
          <a:p>
            <a:pPr algn="ctr"/>
            <a:r>
              <a:rPr lang="en-US" sz="4000" b="1" i="1" u="sng" dirty="0" smtClean="0">
                <a:solidFill>
                  <a:srgbClr val="FF0000"/>
                </a:solidFill>
                <a:latin typeface="Times New Roman" pitchFamily="18" charset="0"/>
                <a:cs typeface="Times New Roman" pitchFamily="18" charset="0"/>
              </a:rPr>
              <a:t>FLAWS ARE STRESS CONCENTRATORS</a:t>
            </a:r>
            <a:endParaRPr lang="en-US" sz="4000" b="1" i="1" u="sng" dirty="0" smtClean="0">
              <a:solidFill>
                <a:srgbClr val="FF0000"/>
              </a:solidFill>
              <a:latin typeface="Times New Roman" pitchFamily="18" charset="0"/>
              <a:cs typeface="Times New Roman" pitchFamily="18" charset="0"/>
            </a:endParaRPr>
          </a:p>
        </p:txBody>
      </p:sp>
      <p:sp>
        <p:nvSpPr>
          <p:cNvPr id="3078" name="Rectangle 5"/>
          <p:cNvSpPr>
            <a:spLocks noGrp="1" noChangeArrowheads="1"/>
          </p:cNvSpPr>
          <p:nvPr>
            <p:ph type="body" idx="4294967295"/>
          </p:nvPr>
        </p:nvSpPr>
        <p:spPr>
          <a:xfrm>
            <a:off x="4090988" y="1069975"/>
            <a:ext cx="5053012" cy="5483225"/>
          </a:xfrm>
        </p:spPr>
        <p:txBody>
          <a:bodyPr/>
          <a:lstStyle/>
          <a:p>
            <a:pPr>
              <a:buFontTx/>
              <a:buNone/>
            </a:pPr>
            <a:r>
              <a:rPr lang="en-US" sz="2400" b="1" dirty="0" smtClean="0"/>
              <a:t>	</a:t>
            </a:r>
            <a:r>
              <a:rPr lang="en-US" sz="2400" dirty="0" smtClean="0"/>
              <a:t>If the crack is similar to an elliptical hole through plate, and is oriented perpendicular to applied stress, the </a:t>
            </a:r>
            <a:r>
              <a:rPr lang="en-US" sz="2400" dirty="0" smtClean="0">
                <a:solidFill>
                  <a:srgbClr val="0033FF"/>
                </a:solidFill>
              </a:rPr>
              <a:t>maximum stress </a:t>
            </a:r>
            <a:r>
              <a:rPr lang="el-GR" sz="2400" dirty="0" smtClean="0">
                <a:solidFill>
                  <a:srgbClr val="0033FF"/>
                </a:solidFill>
              </a:rPr>
              <a:t>σ</a:t>
            </a:r>
            <a:r>
              <a:rPr lang="en-US" sz="2400" baseline="-25000" dirty="0" smtClean="0">
                <a:solidFill>
                  <a:srgbClr val="0033FF"/>
                </a:solidFill>
              </a:rPr>
              <a:t>m</a:t>
            </a:r>
            <a:r>
              <a:rPr lang="en-US" sz="2400" dirty="0" smtClean="0">
                <a:solidFill>
                  <a:srgbClr val="0033FF"/>
                </a:solidFill>
              </a:rPr>
              <a:t>=</a:t>
            </a:r>
          </a:p>
          <a:p>
            <a:endParaRPr lang="en-US" sz="2400" b="1" dirty="0" smtClean="0"/>
          </a:p>
          <a:p>
            <a:endParaRPr lang="en-US" sz="2400" b="1" dirty="0" smtClean="0"/>
          </a:p>
          <a:p>
            <a:pPr>
              <a:buFontTx/>
              <a:buNone/>
            </a:pPr>
            <a:r>
              <a:rPr lang="en-US" sz="2400" b="1" dirty="0" smtClean="0"/>
              <a:t>	</a:t>
            </a:r>
            <a:r>
              <a:rPr lang="en-US" sz="2400" dirty="0" smtClean="0"/>
              <a:t>where 	</a:t>
            </a:r>
            <a:br>
              <a:rPr lang="en-US" sz="2400" dirty="0" smtClean="0"/>
            </a:br>
            <a:r>
              <a:rPr lang="en-US" sz="2400" dirty="0" smtClean="0"/>
              <a:t>	</a:t>
            </a:r>
            <a:r>
              <a:rPr lang="en-US" sz="2000" dirty="0" smtClean="0">
                <a:sym typeface="Symbol" pitchFamily="18" charset="2"/>
              </a:rPr>
              <a:t></a:t>
            </a:r>
            <a:r>
              <a:rPr lang="en-US" sz="2000" i="1" baseline="-25000" dirty="0" smtClean="0"/>
              <a:t>t</a:t>
            </a:r>
            <a:r>
              <a:rPr lang="en-US" sz="2000" dirty="0" smtClean="0"/>
              <a:t> = radius of curvature</a:t>
            </a:r>
          </a:p>
          <a:p>
            <a:pPr>
              <a:buFontTx/>
              <a:buNone/>
            </a:pPr>
            <a:r>
              <a:rPr lang="en-US" sz="2000" dirty="0" smtClean="0"/>
              <a:t>		</a:t>
            </a:r>
            <a:r>
              <a:rPr lang="en-US" sz="2000" dirty="0" smtClean="0">
                <a:latin typeface="Symbol" pitchFamily="18" charset="2"/>
                <a:sym typeface="Arial" charset="0"/>
              </a:rPr>
              <a:t>s</a:t>
            </a:r>
            <a:r>
              <a:rPr lang="en-US" sz="2000" i="1" baseline="-25000" dirty="0" smtClean="0">
                <a:sym typeface="Arial" charset="0"/>
              </a:rPr>
              <a:t>o</a:t>
            </a:r>
            <a:r>
              <a:rPr lang="en-US" sz="2000" dirty="0" smtClean="0">
                <a:sym typeface="Arial" charset="0"/>
              </a:rPr>
              <a:t> = applied stress</a:t>
            </a:r>
          </a:p>
          <a:p>
            <a:pPr>
              <a:buFontTx/>
              <a:buNone/>
            </a:pPr>
            <a:r>
              <a:rPr lang="en-US" sz="2000" dirty="0" smtClean="0">
                <a:sym typeface="Arial" charset="0"/>
              </a:rPr>
              <a:t>		</a:t>
            </a:r>
            <a:r>
              <a:rPr lang="en-US" sz="2000" dirty="0" err="1" smtClean="0">
                <a:solidFill>
                  <a:srgbClr val="0033FF"/>
                </a:solidFill>
                <a:latin typeface="Symbol" pitchFamily="18" charset="2"/>
                <a:sym typeface="Arial" charset="0"/>
              </a:rPr>
              <a:t>s</a:t>
            </a:r>
            <a:r>
              <a:rPr lang="en-US" sz="2000" i="1" baseline="-25000" dirty="0" err="1" smtClean="0">
                <a:solidFill>
                  <a:srgbClr val="0033FF"/>
                </a:solidFill>
                <a:sym typeface="Arial" charset="0"/>
              </a:rPr>
              <a:t>m</a:t>
            </a:r>
            <a:r>
              <a:rPr lang="en-US" sz="2000" dirty="0" smtClean="0">
                <a:solidFill>
                  <a:srgbClr val="0033FF"/>
                </a:solidFill>
                <a:sym typeface="Arial" charset="0"/>
              </a:rPr>
              <a:t> = stress at crack tip</a:t>
            </a:r>
          </a:p>
          <a:p>
            <a:pPr>
              <a:buFontTx/>
              <a:buNone/>
            </a:pPr>
            <a:r>
              <a:rPr lang="en-US" sz="2400" dirty="0" smtClean="0">
                <a:sym typeface="Arial" charset="0"/>
              </a:rPr>
              <a:t>		 </a:t>
            </a:r>
            <a:r>
              <a:rPr lang="en-US" sz="1800" dirty="0" smtClean="0">
                <a:sym typeface="Arial" charset="0"/>
              </a:rPr>
              <a:t>a   =   length of surface crack or ½ 		length of internal crack</a:t>
            </a:r>
          </a:p>
          <a:p>
            <a:pPr>
              <a:buFontTx/>
              <a:buNone/>
            </a:pPr>
            <a:r>
              <a:rPr lang="en-US" sz="1800" dirty="0" smtClean="0">
                <a:sym typeface="Arial" charset="0"/>
              </a:rPr>
              <a:t>		</a:t>
            </a:r>
            <a:r>
              <a:rPr lang="en-US" sz="2000" dirty="0" smtClean="0">
                <a:latin typeface="Symbol" pitchFamily="18" charset="2"/>
                <a:sym typeface="Arial" charset="0"/>
              </a:rPr>
              <a:t> </a:t>
            </a:r>
            <a:r>
              <a:rPr lang="en-US" sz="2000" dirty="0" err="1" smtClean="0">
                <a:latin typeface="Symbol" pitchFamily="18" charset="2"/>
                <a:sym typeface="Arial" charset="0"/>
              </a:rPr>
              <a:t>s</a:t>
            </a:r>
            <a:r>
              <a:rPr lang="en-US" sz="2000" i="1" baseline="-25000" dirty="0" err="1" smtClean="0">
                <a:sym typeface="Arial" charset="0"/>
              </a:rPr>
              <a:t>m</a:t>
            </a:r>
            <a:r>
              <a:rPr lang="en-US" sz="2000" i="1" baseline="-25000" dirty="0" smtClean="0">
                <a:sym typeface="Arial" charset="0"/>
              </a:rPr>
              <a:t> </a:t>
            </a:r>
            <a:r>
              <a:rPr lang="en-US" sz="2000" i="1" dirty="0" smtClean="0">
                <a:sym typeface="Arial" charset="0"/>
              </a:rPr>
              <a:t>/</a:t>
            </a:r>
            <a:r>
              <a:rPr lang="en-US" sz="2000" i="1" baseline="-25000" dirty="0" smtClean="0">
                <a:sym typeface="Arial" charset="0"/>
              </a:rPr>
              <a:t> </a:t>
            </a:r>
            <a:r>
              <a:rPr lang="en-US" sz="2000" dirty="0" smtClean="0">
                <a:latin typeface="Symbol" pitchFamily="18" charset="2"/>
                <a:sym typeface="Arial" charset="0"/>
              </a:rPr>
              <a:t>s</a:t>
            </a:r>
            <a:r>
              <a:rPr lang="en-US" sz="2000" i="1" baseline="-25000" dirty="0" smtClean="0">
                <a:sym typeface="Arial" charset="0"/>
              </a:rPr>
              <a:t>o </a:t>
            </a:r>
            <a:r>
              <a:rPr lang="en-US" sz="1800" i="1" dirty="0" smtClean="0">
                <a:sym typeface="Arial" charset="0"/>
              </a:rPr>
              <a:t>= </a:t>
            </a:r>
            <a:r>
              <a:rPr lang="en-US" sz="2400" i="1" dirty="0" smtClean="0">
                <a:sym typeface="Arial" charset="0"/>
              </a:rPr>
              <a:t> </a:t>
            </a:r>
            <a:r>
              <a:rPr lang="en-US" sz="2000" i="1" dirty="0" smtClean="0">
                <a:sym typeface="Arial" charset="0"/>
              </a:rPr>
              <a:t>K</a:t>
            </a:r>
            <a:r>
              <a:rPr lang="en-US" sz="2000" i="1" baseline="-25000" dirty="0" smtClean="0">
                <a:sym typeface="Arial" charset="0"/>
              </a:rPr>
              <a:t>t</a:t>
            </a:r>
            <a:r>
              <a:rPr lang="en-US" sz="2400" i="1" baseline="-25000" dirty="0" smtClean="0">
                <a:sym typeface="Arial" charset="0"/>
              </a:rPr>
              <a:t>  </a:t>
            </a:r>
            <a:r>
              <a:rPr lang="en-US" sz="2000" baseline="-25000" dirty="0" smtClean="0">
                <a:sym typeface="Arial" charset="0"/>
              </a:rPr>
              <a:t>the stress concentration factor</a:t>
            </a:r>
            <a:endParaRPr lang="en-US" sz="2000" baseline="-25000" dirty="0" smtClean="0"/>
          </a:p>
        </p:txBody>
      </p:sp>
      <p:graphicFrame>
        <p:nvGraphicFramePr>
          <p:cNvPr id="3074" name="Object 8"/>
          <p:cNvGraphicFramePr>
            <a:graphicFrameLocks noChangeAspect="1"/>
          </p:cNvGraphicFramePr>
          <p:nvPr/>
        </p:nvGraphicFramePr>
        <p:xfrm>
          <a:off x="4454525" y="2722563"/>
          <a:ext cx="3641725" cy="1212850"/>
        </p:xfrm>
        <a:graphic>
          <a:graphicData uri="http://schemas.openxmlformats.org/presentationml/2006/ole">
            <p:oleObj spid="_x0000_s1026" name="Equation" r:id="rId4" imgW="1485900" imgH="495300" progId="Equation.3">
              <p:embed/>
            </p:oleObj>
          </a:graphicData>
        </a:graphic>
      </p:graphicFrame>
      <p:grpSp>
        <p:nvGrpSpPr>
          <p:cNvPr id="2" name="Group 10"/>
          <p:cNvGrpSpPr>
            <a:grpSpLocks/>
          </p:cNvGrpSpPr>
          <p:nvPr/>
        </p:nvGrpSpPr>
        <p:grpSpPr bwMode="auto">
          <a:xfrm>
            <a:off x="500063" y="1571625"/>
            <a:ext cx="3590925" cy="4876800"/>
            <a:chOff x="425" y="990"/>
            <a:chExt cx="2262" cy="3072"/>
          </a:xfrm>
        </p:grpSpPr>
        <p:pic>
          <p:nvPicPr>
            <p:cNvPr id="3085" name="Picture 7"/>
            <p:cNvPicPr>
              <a:picLocks noChangeAspect="1" noChangeArrowheads="1"/>
            </p:cNvPicPr>
            <p:nvPr/>
          </p:nvPicPr>
          <p:blipFill>
            <a:blip r:embed="rId5" cstate="print"/>
            <a:srcRect/>
            <a:stretch>
              <a:fillRect/>
            </a:stretch>
          </p:blipFill>
          <p:spPr bwMode="auto">
            <a:xfrm>
              <a:off x="425" y="990"/>
              <a:ext cx="2262" cy="3072"/>
            </a:xfrm>
            <a:prstGeom prst="rect">
              <a:avLst/>
            </a:prstGeom>
            <a:ln w="228600" cap="sq" cmpd="thickThin">
              <a:solidFill>
                <a:srgbClr val="000000"/>
              </a:solidFill>
              <a:prstDash val="solid"/>
              <a:miter lim="800000"/>
            </a:ln>
            <a:effectLst>
              <a:innerShdw blurRad="76200">
                <a:srgbClr val="000000"/>
              </a:innerShdw>
            </a:effectLst>
          </p:spPr>
        </p:pic>
        <p:sp>
          <p:nvSpPr>
            <p:cNvPr id="3086" name="Oval 9"/>
            <p:cNvSpPr>
              <a:spLocks noChangeArrowheads="1"/>
            </p:cNvSpPr>
            <p:nvPr/>
          </p:nvSpPr>
          <p:spPr bwMode="auto">
            <a:xfrm>
              <a:off x="528" y="1728"/>
              <a:ext cx="288" cy="288"/>
            </a:xfrm>
            <a:prstGeom prst="ellipse">
              <a:avLst/>
            </a:prstGeom>
            <a:solidFill>
              <a:schemeClr val="accent1"/>
            </a:solidFill>
            <a:ln w="9525">
              <a:solidFill>
                <a:schemeClr val="tx1"/>
              </a:solidFill>
              <a:prstDash val="dash"/>
              <a:round/>
              <a:headEnd/>
              <a:tailEnd/>
            </a:ln>
          </p:spPr>
          <p:txBody>
            <a:bodyPr wrap="none" anchor="ctr"/>
            <a:lstStyle/>
            <a:p>
              <a:endParaRPr lang="en-US"/>
            </a:p>
          </p:txBody>
        </p:sp>
      </p:grpSp>
      <p:sp>
        <p:nvSpPr>
          <p:cNvPr id="3080" name="Line 11"/>
          <p:cNvSpPr>
            <a:spLocks noChangeShapeType="1"/>
          </p:cNvSpPr>
          <p:nvPr/>
        </p:nvSpPr>
        <p:spPr bwMode="auto">
          <a:xfrm>
            <a:off x="668338" y="2974975"/>
            <a:ext cx="0" cy="1350963"/>
          </a:xfrm>
          <a:prstGeom prst="line">
            <a:avLst/>
          </a:prstGeom>
          <a:noFill/>
          <a:ln w="9525">
            <a:solidFill>
              <a:schemeClr val="tx1"/>
            </a:solidFill>
            <a:round/>
            <a:headEnd/>
            <a:tailEnd/>
          </a:ln>
        </p:spPr>
        <p:txBody>
          <a:bodyPr/>
          <a:lstStyle/>
          <a:p>
            <a:endParaRPr lang="en-IN"/>
          </a:p>
        </p:txBody>
      </p:sp>
      <p:sp>
        <p:nvSpPr>
          <p:cNvPr id="3081" name="Line 12"/>
          <p:cNvSpPr>
            <a:spLocks noChangeShapeType="1"/>
          </p:cNvSpPr>
          <p:nvPr/>
        </p:nvSpPr>
        <p:spPr bwMode="auto">
          <a:xfrm>
            <a:off x="879475" y="2968625"/>
            <a:ext cx="0" cy="1350963"/>
          </a:xfrm>
          <a:prstGeom prst="line">
            <a:avLst/>
          </a:prstGeom>
          <a:noFill/>
          <a:ln w="9525">
            <a:solidFill>
              <a:schemeClr val="tx1"/>
            </a:solidFill>
            <a:round/>
            <a:headEnd/>
            <a:tailEnd/>
          </a:ln>
        </p:spPr>
        <p:txBody>
          <a:bodyPr/>
          <a:lstStyle/>
          <a:p>
            <a:endParaRPr lang="en-IN"/>
          </a:p>
        </p:txBody>
      </p:sp>
      <p:sp>
        <p:nvSpPr>
          <p:cNvPr id="3082" name="Line 13"/>
          <p:cNvSpPr>
            <a:spLocks noChangeShapeType="1"/>
          </p:cNvSpPr>
          <p:nvPr/>
        </p:nvSpPr>
        <p:spPr bwMode="auto">
          <a:xfrm>
            <a:off x="377825" y="4194175"/>
            <a:ext cx="290513" cy="0"/>
          </a:xfrm>
          <a:prstGeom prst="line">
            <a:avLst/>
          </a:prstGeom>
          <a:noFill/>
          <a:ln w="9525">
            <a:solidFill>
              <a:schemeClr val="tx1"/>
            </a:solidFill>
            <a:round/>
            <a:headEnd/>
            <a:tailEnd type="triangle" w="med" len="med"/>
          </a:ln>
        </p:spPr>
        <p:txBody>
          <a:bodyPr/>
          <a:lstStyle/>
          <a:p>
            <a:endParaRPr lang="en-IN"/>
          </a:p>
        </p:txBody>
      </p:sp>
      <p:sp>
        <p:nvSpPr>
          <p:cNvPr id="3083" name="Line 14"/>
          <p:cNvSpPr>
            <a:spLocks noChangeShapeType="1"/>
          </p:cNvSpPr>
          <p:nvPr/>
        </p:nvSpPr>
        <p:spPr bwMode="auto">
          <a:xfrm flipH="1">
            <a:off x="892175" y="4194175"/>
            <a:ext cx="290513" cy="0"/>
          </a:xfrm>
          <a:prstGeom prst="line">
            <a:avLst/>
          </a:prstGeom>
          <a:noFill/>
          <a:ln w="9525">
            <a:solidFill>
              <a:schemeClr val="tx1"/>
            </a:solidFill>
            <a:round/>
            <a:headEnd/>
            <a:tailEnd type="triangle" w="med" len="med"/>
          </a:ln>
        </p:spPr>
        <p:txBody>
          <a:bodyPr/>
          <a:lstStyle/>
          <a:p>
            <a:endParaRPr lang="en-IN"/>
          </a:p>
        </p:txBody>
      </p:sp>
      <p:sp>
        <p:nvSpPr>
          <p:cNvPr id="3084" name="Text Box 15"/>
          <p:cNvSpPr txBox="1">
            <a:spLocks noChangeArrowheads="1"/>
          </p:cNvSpPr>
          <p:nvPr/>
        </p:nvSpPr>
        <p:spPr bwMode="auto">
          <a:xfrm>
            <a:off x="76200" y="3962400"/>
            <a:ext cx="406400" cy="396875"/>
          </a:xfrm>
          <a:prstGeom prst="rect">
            <a:avLst/>
          </a:prstGeom>
          <a:noFill/>
          <a:ln w="9525">
            <a:noFill/>
            <a:prstDash val="dash"/>
            <a:miter lim="800000"/>
            <a:headEnd/>
            <a:tailEnd/>
          </a:ln>
        </p:spPr>
        <p:txBody>
          <a:bodyPr>
            <a:spAutoFit/>
          </a:bodyPr>
          <a:lstStyle/>
          <a:p>
            <a:pPr>
              <a:spcBef>
                <a:spcPct val="50000"/>
              </a:spcBef>
            </a:pPr>
            <a:r>
              <a:rPr lang="en-US" sz="2000">
                <a:latin typeface="Symbol" pitchFamily="18" charset="2"/>
                <a:sym typeface="Symbol" pitchFamily="18" charset="2"/>
              </a:rPr>
              <a:t></a:t>
            </a:r>
            <a:r>
              <a:rPr lang="en-US" sz="2000" baseline="-25000">
                <a:latin typeface="Arial" charset="0"/>
                <a:sym typeface="Arial" charset="0"/>
              </a:rPr>
              <a:t>t</a:t>
            </a:r>
            <a:endParaRPr lang="en-US" sz="2000"/>
          </a:p>
        </p:txBody>
      </p:sp>
      <p:graphicFrame>
        <p:nvGraphicFramePr>
          <p:cNvPr id="3075" name="Object 17"/>
          <p:cNvGraphicFramePr>
            <a:graphicFrameLocks noChangeAspect="1"/>
          </p:cNvGraphicFramePr>
          <p:nvPr/>
        </p:nvGraphicFramePr>
        <p:xfrm>
          <a:off x="4514850" y="3321050"/>
          <a:ext cx="114300" cy="215900"/>
        </p:xfrm>
        <a:graphic>
          <a:graphicData uri="http://schemas.openxmlformats.org/presentationml/2006/ole">
            <p:oleObj spid="_x0000_s1027" name="Equation" r:id="rId6" imgW="114120" imgH="215640" progId="Equation.3">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rtlCol="0">
            <a:normAutofit fontScale="90000"/>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DUCTILE TO BRITTLE TRANSITION</a:t>
            </a:r>
            <a:endParaRPr lang="en-IN" sz="4000" b="1" i="1" u="sng" dirty="0" smtClean="0">
              <a:solidFill>
                <a:srgbClr val="FF0000"/>
              </a:solidFill>
              <a:latin typeface="Times New Roman" pitchFamily="18" charset="0"/>
              <a:cs typeface="Times New Roman" pitchFamily="18" charset="0"/>
            </a:endParaRPr>
          </a:p>
        </p:txBody>
      </p:sp>
      <p:sp>
        <p:nvSpPr>
          <p:cNvPr id="103427" name="Content Placeholder 2"/>
          <p:cNvSpPr>
            <a:spLocks noGrp="1"/>
          </p:cNvSpPr>
          <p:nvPr>
            <p:ph sz="quarter" idx="1"/>
          </p:nvPr>
        </p:nvSpPr>
        <p:spPr/>
        <p:txBody>
          <a:bodyPr/>
          <a:lstStyle/>
          <a:p>
            <a:pPr eaLnBrk="1" hangingPunct="1"/>
            <a:r>
              <a:rPr lang="en-US" dirty="0" smtClean="0"/>
              <a:t>This phenomenon is most common in steel and other bcc metals.</a:t>
            </a:r>
          </a:p>
          <a:p>
            <a:pPr eaLnBrk="1" hangingPunct="1"/>
            <a:r>
              <a:rPr lang="en-US" dirty="0" smtClean="0"/>
              <a:t>This type of fracture behavior occurs with decreasing temperature.</a:t>
            </a:r>
          </a:p>
          <a:p>
            <a:pPr eaLnBrk="1" hangingPunct="1"/>
            <a:r>
              <a:rPr lang="en-US" dirty="0" smtClean="0"/>
              <a:t>This transition is based on the dislocation concepts.</a:t>
            </a:r>
          </a:p>
          <a:p>
            <a:pPr eaLnBrk="1" hangingPunct="1"/>
            <a:r>
              <a:rPr lang="en-US" dirty="0" smtClean="0"/>
              <a:t>The equation which describes the ductile to brittle transition is given by</a:t>
            </a:r>
            <a:endParaRPr lang="en-IN"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rtlCol="0">
            <a:normAutofit fontScale="90000"/>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DUCTILE TO BRITTLE TRANSITION</a:t>
            </a:r>
            <a:endParaRPr lang="en-IN" sz="4000" b="1" i="1" u="sng" dirty="0" smtClean="0">
              <a:solidFill>
                <a:srgbClr val="FF0000"/>
              </a:solidFill>
              <a:latin typeface="Times New Roman" pitchFamily="18" charset="0"/>
              <a:cs typeface="Times New Roman" pitchFamily="18" charset="0"/>
            </a:endParaRPr>
          </a:p>
        </p:txBody>
      </p:sp>
      <p:pic>
        <p:nvPicPr>
          <p:cNvPr id="104451" name="Picture 4"/>
          <p:cNvPicPr>
            <a:picLocks noGrp="1" noChangeAspect="1" noChangeArrowheads="1"/>
          </p:cNvPicPr>
          <p:nvPr>
            <p:ph sz="quarter" idx="1"/>
          </p:nvPr>
        </p:nvPicPr>
        <p:blipFill>
          <a:blip r:embed="rId2" cstate="print"/>
          <a:srcRect/>
          <a:stretch>
            <a:fillRect/>
          </a:stretch>
        </p:blipFill>
        <p:spPr>
          <a:xfrm>
            <a:off x="142875" y="1357313"/>
            <a:ext cx="8770938" cy="4643437"/>
          </a:xfrm>
        </p:spPr>
      </p:pic>
      <p:sp>
        <p:nvSpPr>
          <p:cNvPr id="104452"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IN"/>
          </a:p>
        </p:txBody>
      </p:sp>
      <p:sp>
        <p:nvSpPr>
          <p:cNvPr id="104453" name="Rectangle 3"/>
          <p:cNvSpPr>
            <a:spLocks noChangeArrowheads="1"/>
          </p:cNvSpPr>
          <p:nvPr/>
        </p:nvSpPr>
        <p:spPr bwMode="auto">
          <a:xfrm>
            <a:off x="0" y="962025"/>
            <a:ext cx="9144000" cy="0"/>
          </a:xfrm>
          <a:prstGeom prst="rect">
            <a:avLst/>
          </a:prstGeom>
          <a:noFill/>
          <a:ln w="9525">
            <a:noFill/>
            <a:miter lim="800000"/>
            <a:headEnd/>
            <a:tailEnd/>
          </a:ln>
        </p:spPr>
        <p:txBody>
          <a:bodyPr wrap="none" anchor="ctr">
            <a:spAutoFit/>
          </a:bodyPr>
          <a:lstStyle/>
          <a:p>
            <a:endParaRPr lang="en-US">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rtlCol="0">
            <a:normAutofit fontScale="90000"/>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DUCTILE TO BRITTLE TRANSITION</a:t>
            </a:r>
            <a:endParaRPr lang="en-IN" sz="4000" b="1" i="1" u="sng" dirty="0" smtClean="0">
              <a:solidFill>
                <a:srgbClr val="FF0000"/>
              </a:solidFill>
              <a:latin typeface="Times New Roman" pitchFamily="18" charset="0"/>
              <a:cs typeface="Times New Roman" pitchFamily="18" charset="0"/>
            </a:endParaRPr>
          </a:p>
        </p:txBody>
      </p:sp>
      <p:sp>
        <p:nvSpPr>
          <p:cNvPr id="105475" name="Content Placeholder 2"/>
          <p:cNvSpPr>
            <a:spLocks noGrp="1"/>
          </p:cNvSpPr>
          <p:nvPr>
            <p:ph sz="quarter" idx="1"/>
          </p:nvPr>
        </p:nvSpPr>
        <p:spPr/>
        <p:txBody>
          <a:bodyPr/>
          <a:lstStyle/>
          <a:p>
            <a:pPr eaLnBrk="1" hangingPunct="1"/>
            <a:r>
              <a:rPr lang="en-US" dirty="0" smtClean="0"/>
              <a:t>If left hand side of the equation is smaller than the right hand side, a micro crack can form but it cannot grow. This is the case of non-propagating micro cracks.</a:t>
            </a:r>
          </a:p>
          <a:p>
            <a:pPr eaLnBrk="1" hangingPunct="1"/>
            <a:r>
              <a:rPr lang="en-US" dirty="0" smtClean="0"/>
              <a:t>When the left hand side of the equation is greater than the right hand side, a propagating brittle fracture can be produced at a shear stress equal to yield stress.</a:t>
            </a:r>
            <a:endParaRPr lang="en-IN"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rtlCol="0">
            <a:normAutofit fontScale="90000"/>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DUCTILE TO BRITTLE TRANSITION</a:t>
            </a:r>
            <a:endParaRPr lang="en-IN" sz="4000" b="1" i="1" u="sng" dirty="0" smtClean="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rtlCol="0">
            <a:normAutofit/>
          </a:bodyPr>
          <a:lstStyle/>
          <a:p>
            <a:pPr marL="438912" indent="-320040">
              <a:spcBef>
                <a:spcPts val="0"/>
              </a:spcBef>
              <a:defRPr/>
            </a:pPr>
            <a:r>
              <a:rPr lang="en-US" dirty="0" smtClean="0"/>
              <a:t>The temperature at which the fracture would change from ductile to brittle is called transition temperature.</a:t>
            </a:r>
          </a:p>
          <a:p>
            <a:pPr marL="438912" indent="-320040">
              <a:spcBef>
                <a:spcPts val="0"/>
              </a:spcBef>
              <a:defRPr/>
            </a:pPr>
            <a:r>
              <a:rPr lang="en-US" dirty="0" smtClean="0"/>
              <a:t>Materials with a high value of K’ (Fe and Mo) are more prone to brittle fracture than materials with lower values (</a:t>
            </a:r>
            <a:r>
              <a:rPr lang="en-US" dirty="0" err="1" smtClean="0"/>
              <a:t>Nb</a:t>
            </a:r>
            <a:r>
              <a:rPr lang="en-US" dirty="0" smtClean="0"/>
              <a:t> and Ta).</a:t>
            </a:r>
          </a:p>
          <a:p>
            <a:pPr marL="438912" indent="-320040">
              <a:spcBef>
                <a:spcPts val="0"/>
              </a:spcBef>
              <a:defRPr/>
            </a:pPr>
            <a:r>
              <a:rPr lang="en-US" dirty="0" smtClean="0"/>
              <a:t>High value of frictional resistance leads to brittle fracture, since high stresses will be reached before yielding occurs.</a:t>
            </a:r>
            <a:endParaRPr lang="en-IN" dirty="0"/>
          </a:p>
        </p:txBody>
      </p:sp>
      <p:sp>
        <p:nvSpPr>
          <p:cNvPr id="10650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p>
        </p:txBody>
      </p:sp>
      <p:sp>
        <p:nvSpPr>
          <p:cNvPr id="10650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p>
        </p:txBody>
      </p:sp>
      <p:sp>
        <p:nvSpPr>
          <p:cNvPr id="106502"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rtlCol="0">
            <a:normAutofit fontScale="90000"/>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DUCTILE TO BRITTLE TRANSITION</a:t>
            </a:r>
            <a:endParaRPr lang="en-IN" sz="4000" b="1" i="1" u="sng" dirty="0" smtClean="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rtlCol="0">
            <a:normAutofit/>
          </a:bodyPr>
          <a:lstStyle/>
          <a:p>
            <a:pPr marL="438912" indent="-320040">
              <a:spcBef>
                <a:spcPts val="0"/>
              </a:spcBef>
              <a:defRPr/>
            </a:pPr>
            <a:r>
              <a:rPr lang="en-US" dirty="0" smtClean="0"/>
              <a:t>In bcc materials the frictional resistance increases rapidly as the temperature falls below room temperature and then leads to a ductile to brittle transition.</a:t>
            </a:r>
          </a:p>
          <a:p>
            <a:pPr marL="438912" indent="-320040">
              <a:spcBef>
                <a:spcPts val="0"/>
              </a:spcBef>
              <a:defRPr/>
            </a:pPr>
            <a:r>
              <a:rPr lang="en-US" dirty="0" smtClean="0"/>
              <a:t>If the effective surface energy is large at a given temperature, then brittle fracture is suppressed.</a:t>
            </a:r>
          </a:p>
          <a:p>
            <a:pPr marL="438912" indent="-320040">
              <a:spcBef>
                <a:spcPts val="0"/>
              </a:spcBef>
              <a:defRPr/>
            </a:pPr>
            <a:r>
              <a:rPr lang="en-US" dirty="0" smtClean="0"/>
              <a:t>The presence of a notch greatly increases the tendency for brittle fracture.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i="1" u="sng" dirty="0" smtClean="0">
                <a:solidFill>
                  <a:srgbClr val="FF0000"/>
                </a:solidFill>
                <a:latin typeface="Times New Roman" pitchFamily="18" charset="0"/>
                <a:cs typeface="Times New Roman" pitchFamily="18" charset="0"/>
              </a:rPr>
              <a:t>GRIFFTH'S THEORY</a:t>
            </a:r>
            <a:endParaRPr lang="en-IN" sz="4000" b="1" i="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IN" dirty="0" smtClean="0"/>
              <a:t>Griffith proposed that the brittle materials contain fine cracks which leads to the stress concentration.</a:t>
            </a:r>
          </a:p>
          <a:p>
            <a:r>
              <a:rPr lang="en-IN" dirty="0" smtClean="0"/>
              <a:t>The sufficient  magnitude of stress concentration will reach to overcome cohesive strength at localised regions at nominal stress.</a:t>
            </a:r>
          </a:p>
          <a:p>
            <a:r>
              <a:rPr lang="en-IN" dirty="0" smtClean="0"/>
              <a:t>This nominal stress is well below the theoretical value.</a:t>
            </a:r>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p:txBody>
          <a:bodyPr rtlCol="0">
            <a:normAutofit fontScale="90000"/>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HIGH TEMPERATURE FRACTURE</a:t>
            </a:r>
            <a:endParaRPr lang="en-IN" sz="4000" b="1" i="1" u="sng" dirty="0" smtClean="0">
              <a:solidFill>
                <a:srgbClr val="FF0000"/>
              </a:solidFill>
              <a:latin typeface="Times New Roman" pitchFamily="18" charset="0"/>
              <a:cs typeface="Times New Roman" pitchFamily="18" charset="0"/>
            </a:endParaRPr>
          </a:p>
        </p:txBody>
      </p:sp>
      <p:pic>
        <p:nvPicPr>
          <p:cNvPr id="108547" name="Picture 2"/>
          <p:cNvPicPr>
            <a:picLocks noGrp="1" noChangeAspect="1" noChangeArrowheads="1"/>
          </p:cNvPicPr>
          <p:nvPr>
            <p:ph sz="quarter" idx="1"/>
          </p:nvPr>
        </p:nvPicPr>
        <p:blipFill>
          <a:blip r:embed="rId2" cstate="print"/>
          <a:srcRect/>
          <a:stretch>
            <a:fillRect/>
          </a:stretch>
        </p:blipFill>
        <p:spPr>
          <a:xfrm>
            <a:off x="714375" y="1643049"/>
            <a:ext cx="3671888" cy="4500575"/>
          </a:xfrm>
          <a:prstGeom prst="rect">
            <a:avLst/>
          </a:prstGeom>
          <a:ln w="228600" cap="sq" cmpd="thickThin">
            <a:solidFill>
              <a:srgbClr val="000000"/>
            </a:solidFill>
            <a:prstDash val="solid"/>
            <a:miter lim="800000"/>
          </a:ln>
          <a:effectLst>
            <a:innerShdw blurRad="76200">
              <a:srgbClr val="000000"/>
            </a:innerShdw>
          </a:effectLst>
        </p:spPr>
      </p:pic>
      <p:pic>
        <p:nvPicPr>
          <p:cNvPr id="108548" name="Picture 2"/>
          <p:cNvPicPr>
            <a:picLocks noChangeAspect="1" noChangeArrowheads="1"/>
          </p:cNvPicPr>
          <p:nvPr/>
        </p:nvPicPr>
        <p:blipFill>
          <a:blip r:embed="rId3" cstate="print"/>
          <a:srcRect/>
          <a:stretch>
            <a:fillRect/>
          </a:stretch>
        </p:blipFill>
        <p:spPr bwMode="auto">
          <a:xfrm>
            <a:off x="4786315" y="1643050"/>
            <a:ext cx="3571874" cy="4500594"/>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p:txBody>
          <a:bodyPr rtlCol="0">
            <a:normAutofit fontScale="90000"/>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HIGH TEMPERATURE FRACTURE</a:t>
            </a:r>
            <a:endParaRPr lang="en-IN" sz="4000" b="1" i="1" u="sng" dirty="0" smtClean="0">
              <a:solidFill>
                <a:srgbClr val="FF0000"/>
              </a:solidFill>
              <a:latin typeface="Times New Roman" pitchFamily="18" charset="0"/>
              <a:cs typeface="Times New Roman" pitchFamily="18" charset="0"/>
            </a:endParaRPr>
          </a:p>
        </p:txBody>
      </p:sp>
      <p:sp>
        <p:nvSpPr>
          <p:cNvPr id="5" name="Content Placeholder 4"/>
          <p:cNvSpPr>
            <a:spLocks noGrp="1"/>
          </p:cNvSpPr>
          <p:nvPr>
            <p:ph sz="quarter" idx="1"/>
          </p:nvPr>
        </p:nvSpPr>
        <p:spPr/>
        <p:txBody>
          <a:bodyPr rtlCol="0">
            <a:normAutofit/>
          </a:bodyPr>
          <a:lstStyle/>
          <a:p>
            <a:pPr marL="438912" indent="-320040">
              <a:spcBef>
                <a:spcPts val="0"/>
              </a:spcBef>
              <a:defRPr/>
            </a:pPr>
            <a:r>
              <a:rPr lang="en-US" dirty="0" smtClean="0"/>
              <a:t>Metals undergo a transition from transgranular fracture to intergranular fracture as the temperature is increased.</a:t>
            </a:r>
          </a:p>
          <a:p>
            <a:pPr marL="438912" indent="-320040">
              <a:spcBef>
                <a:spcPts val="0"/>
              </a:spcBef>
              <a:defRPr/>
            </a:pPr>
            <a:r>
              <a:rPr lang="en-US" dirty="0" smtClean="0"/>
              <a:t>When transgranular fracture occurs, the slip planes are weaker than the grain boundaries, while for intergranular fracture the grain boundary is the weaker component.</a:t>
            </a:r>
          </a:p>
          <a:p>
            <a:pPr marL="438912" indent="-320040">
              <a:spcBef>
                <a:spcPts val="0"/>
              </a:spcBef>
              <a:defRPr/>
            </a:pPr>
            <a:r>
              <a:rPr lang="en-US" dirty="0" err="1" smtClean="0"/>
              <a:t>Equi</a:t>
            </a:r>
            <a:r>
              <a:rPr lang="en-US" dirty="0" smtClean="0"/>
              <a:t>-cohesive temperature (ECT) is defined as that temperature at which the grains and grain boundaries have equal strength.</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p:txBody>
          <a:bodyPr rtlCol="0">
            <a:normAutofit fontScale="90000"/>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HIGH TEMPERATURE FRACTURE</a:t>
            </a:r>
            <a:endParaRPr lang="en-IN" sz="4000" b="1" i="1" u="sng" dirty="0" smtClean="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rtlCol="0">
            <a:normAutofit/>
          </a:bodyPr>
          <a:lstStyle/>
          <a:p>
            <a:pPr marL="438912" indent="-320040">
              <a:spcBef>
                <a:spcPts val="0"/>
              </a:spcBef>
              <a:defRPr/>
            </a:pPr>
            <a:r>
              <a:rPr lang="en-US" dirty="0" smtClean="0"/>
              <a:t>ECT is not fixed as it depends on several factors.</a:t>
            </a:r>
          </a:p>
          <a:p>
            <a:pPr marL="438912" indent="-320040">
              <a:spcBef>
                <a:spcPts val="0"/>
              </a:spcBef>
              <a:defRPr/>
            </a:pPr>
            <a:r>
              <a:rPr lang="en-US" dirty="0" smtClean="0"/>
              <a:t>Decreasing the strain rate lowers the ECT and therefore increases the tendency for intergranular fracture.</a:t>
            </a:r>
          </a:p>
          <a:p>
            <a:pPr marL="438912" indent="-320040">
              <a:spcBef>
                <a:spcPts val="0"/>
              </a:spcBef>
              <a:defRPr/>
            </a:pPr>
            <a:r>
              <a:rPr lang="en-US" dirty="0" smtClean="0"/>
              <a:t>Since the amount of grain-boundary area decreases with increasing grain size, a material with a large grain size will have higher strength above the ECT than a fine-grain material.</a:t>
            </a:r>
          </a:p>
          <a:p>
            <a:pPr marL="438912" indent="-320040" eaLnBrk="1" fontAlgn="auto" hangingPunct="1">
              <a:spcBef>
                <a:spcPts val="0"/>
              </a:spcBef>
              <a:spcAft>
                <a:spcPts val="0"/>
              </a:spcAft>
              <a:buFont typeface="Wingdings 2"/>
              <a:buChar char=""/>
              <a:defRPr/>
            </a:pP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p:txBody>
          <a:bodyPr rtlCol="0">
            <a:normAutofit/>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CREEP</a:t>
            </a:r>
            <a:endParaRPr lang="en-IN" sz="4000" b="1" i="1" u="sng" dirty="0" smtClean="0">
              <a:solidFill>
                <a:srgbClr val="FF0000"/>
              </a:solidFill>
              <a:latin typeface="Times New Roman" pitchFamily="18" charset="0"/>
              <a:cs typeface="Times New Roman" pitchFamily="18" charset="0"/>
            </a:endParaRPr>
          </a:p>
        </p:txBody>
      </p:sp>
      <p:sp>
        <p:nvSpPr>
          <p:cNvPr id="111619" name="Content Placeholder 2"/>
          <p:cNvSpPr>
            <a:spLocks noGrp="1"/>
          </p:cNvSpPr>
          <p:nvPr>
            <p:ph sz="quarter" idx="1"/>
          </p:nvPr>
        </p:nvSpPr>
        <p:spPr/>
        <p:txBody>
          <a:bodyPr/>
          <a:lstStyle/>
          <a:p>
            <a:pPr eaLnBrk="1" hangingPunct="1"/>
            <a:r>
              <a:rPr lang="en-US" dirty="0" smtClean="0"/>
              <a:t>The progressive deformation of a material subjected to constant stress at constant temperature to a prolonged time is called creep.</a:t>
            </a:r>
          </a:p>
          <a:p>
            <a:pPr eaLnBrk="1" hangingPunct="1"/>
            <a:r>
              <a:rPr lang="en-US" dirty="0" smtClean="0"/>
              <a:t>A creep curve can be drawn by measuring the strain of a specimen determined as a function of time.</a:t>
            </a:r>
          </a:p>
          <a:p>
            <a:pPr eaLnBrk="1" hangingPunct="1"/>
            <a:r>
              <a:rPr lang="en-US" dirty="0" smtClean="0"/>
              <a:t>The slope of this curve is called creep rate.  </a:t>
            </a:r>
            <a:endParaRPr lang="en-IN"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p:txBody>
          <a:bodyPr rtlCol="0">
            <a:normAutofit/>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CREEP</a:t>
            </a:r>
            <a:endParaRPr lang="en-IN" sz="4000" b="1" i="1" u="sng" dirty="0" smtClean="0">
              <a:solidFill>
                <a:srgbClr val="FF0000"/>
              </a:solidFill>
              <a:latin typeface="Times New Roman" pitchFamily="18" charset="0"/>
              <a:cs typeface="Times New Roman" pitchFamily="18" charset="0"/>
            </a:endParaRPr>
          </a:p>
        </p:txBody>
      </p:sp>
      <p:pic>
        <p:nvPicPr>
          <p:cNvPr id="112643" name="Picture 2"/>
          <p:cNvPicPr>
            <a:picLocks noGrp="1" noChangeAspect="1" noChangeArrowheads="1"/>
          </p:cNvPicPr>
          <p:nvPr>
            <p:ph sz="quarter" idx="1"/>
          </p:nvPr>
        </p:nvPicPr>
        <p:blipFill>
          <a:blip r:embed="rId2" cstate="print"/>
          <a:stretch>
            <a:fillRect/>
          </a:stretch>
        </p:blipFill>
        <p:spPr>
          <a:xfrm>
            <a:off x="857224" y="2000240"/>
            <a:ext cx="7772400" cy="4265661"/>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a:spLocks noGrp="1"/>
          </p:cNvSpPr>
          <p:nvPr>
            <p:ph type="title"/>
          </p:nvPr>
        </p:nvSpPr>
        <p:spPr/>
        <p:txBody>
          <a:bodyPr rtlCol="0">
            <a:normAutofit/>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CREEP</a:t>
            </a:r>
            <a:endParaRPr lang="en-IN" sz="4000" b="1" i="1" u="sng" dirty="0" smtClean="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285875"/>
            <a:ext cx="8229600" cy="5000625"/>
          </a:xfrm>
        </p:spPr>
        <p:txBody>
          <a:bodyPr rtlCol="0">
            <a:normAutofit/>
          </a:bodyPr>
          <a:lstStyle/>
          <a:p>
            <a:pPr marL="438912" indent="-320040">
              <a:spcBef>
                <a:spcPts val="0"/>
              </a:spcBef>
              <a:defRPr/>
            </a:pPr>
            <a:r>
              <a:rPr lang="en-US" dirty="0" smtClean="0"/>
              <a:t>The first stage of creep, primary creep represents a region of decreasing creep rate.</a:t>
            </a:r>
          </a:p>
          <a:p>
            <a:pPr marL="438912" indent="-320040">
              <a:spcBef>
                <a:spcPts val="0"/>
              </a:spcBef>
              <a:defRPr/>
            </a:pPr>
            <a:r>
              <a:rPr lang="en-US" dirty="0" smtClean="0"/>
              <a:t>Primary creep is a period of predominantly transient creep.</a:t>
            </a:r>
          </a:p>
          <a:p>
            <a:pPr marL="438912" indent="-320040">
              <a:spcBef>
                <a:spcPts val="0"/>
              </a:spcBef>
              <a:defRPr/>
            </a:pPr>
            <a:r>
              <a:rPr lang="en-US" dirty="0" smtClean="0"/>
              <a:t>The second stage of creep, secondary creep is a period of nearly constant creep rate which results from equalizing strain hardening and recovery.</a:t>
            </a:r>
          </a:p>
          <a:p>
            <a:pPr marL="438912" indent="-320040">
              <a:spcBef>
                <a:spcPts val="0"/>
              </a:spcBef>
              <a:defRPr/>
            </a:pPr>
            <a:r>
              <a:rPr lang="en-US" dirty="0" smtClean="0"/>
              <a:t>Secondary creep is usually referred to as a steady-state creep. The average value of the creep rate during secondary creep is called the minimum creep rate. </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p:txBody>
          <a:bodyPr rtlCol="0">
            <a:normAutofit/>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CREEP</a:t>
            </a:r>
            <a:endParaRPr lang="en-IN" sz="4000" b="1" i="1" u="sng" dirty="0" smtClean="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rtlCol="0">
            <a:normAutofit/>
          </a:bodyPr>
          <a:lstStyle/>
          <a:p>
            <a:pPr marL="438912" indent="-320040" eaLnBrk="1" fontAlgn="auto" hangingPunct="1">
              <a:spcBef>
                <a:spcPts val="0"/>
              </a:spcBef>
              <a:spcAft>
                <a:spcPts val="0"/>
              </a:spcAft>
              <a:defRPr/>
            </a:pPr>
            <a:r>
              <a:rPr lang="en-US" dirty="0" smtClean="0"/>
              <a:t>Third-stage or tertiary creep mainly occurs in constant load creep tests at high stresses at high temperatures.</a:t>
            </a:r>
          </a:p>
          <a:p>
            <a:pPr marL="438912" indent="-320040" eaLnBrk="1" fontAlgn="auto" hangingPunct="1">
              <a:spcBef>
                <a:spcPts val="0"/>
              </a:spcBef>
              <a:spcAft>
                <a:spcPts val="0"/>
              </a:spcAft>
              <a:defRPr/>
            </a:pPr>
            <a:r>
              <a:rPr lang="en-US" dirty="0" smtClean="0"/>
              <a:t>Tertiary creep occurs when there is an effective reduction in cross-sectional area either because of necking or internal void formation.</a:t>
            </a:r>
          </a:p>
          <a:p>
            <a:pPr marL="438912" indent="-320040" eaLnBrk="1" fontAlgn="auto" hangingPunct="1">
              <a:spcBef>
                <a:spcPts val="0"/>
              </a:spcBef>
              <a:spcAft>
                <a:spcPts val="0"/>
              </a:spcAft>
              <a:defRPr/>
            </a:pPr>
            <a:r>
              <a:rPr lang="en-US" dirty="0" smtClean="0"/>
              <a:t>Third stage creep is often associated with metallurgical changes such as coarsening of precipitate particles and recrystallization.</a:t>
            </a:r>
          </a:p>
          <a:p>
            <a:pPr marL="438912" indent="-320040" eaLnBrk="1" fontAlgn="auto" hangingPunct="1">
              <a:spcBef>
                <a:spcPts val="0"/>
              </a:spcBef>
              <a:spcAft>
                <a:spcPts val="0"/>
              </a:spcAft>
              <a:buFont typeface="Wingdings 2"/>
              <a:buChar char=""/>
              <a:defRPr/>
            </a:pPr>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p:txBody>
          <a:bodyPr rtlCol="0">
            <a:normAutofit/>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CREEP</a:t>
            </a:r>
            <a:endParaRPr lang="en-IN" sz="4000" b="1" i="1" u="sng" dirty="0" smtClean="0">
              <a:solidFill>
                <a:srgbClr val="FF0000"/>
              </a:solidFill>
              <a:latin typeface="Times New Roman" pitchFamily="18" charset="0"/>
              <a:cs typeface="Times New Roman" pitchFamily="18" charset="0"/>
            </a:endParaRPr>
          </a:p>
        </p:txBody>
      </p:sp>
      <p:pic>
        <p:nvPicPr>
          <p:cNvPr id="115715" name="Picture 2"/>
          <p:cNvPicPr>
            <a:picLocks noGrp="1" noChangeAspect="1" noChangeArrowheads="1"/>
          </p:cNvPicPr>
          <p:nvPr>
            <p:ph sz="quarter" idx="1"/>
          </p:nvPr>
        </p:nvPicPr>
        <p:blipFill>
          <a:blip r:embed="rId2" cstate="print"/>
          <a:srcRect/>
          <a:stretch>
            <a:fillRect/>
          </a:stretch>
        </p:blipFill>
        <p:spPr>
          <a:xfrm>
            <a:off x="1475656" y="1916832"/>
            <a:ext cx="6642975" cy="3816424"/>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p:txBody>
          <a:bodyPr rtlCol="0">
            <a:normAutofit/>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CREEP</a:t>
            </a:r>
            <a:endParaRPr lang="en-IN" sz="4000" b="1" i="1" u="sng" dirty="0" smtClean="0">
              <a:solidFill>
                <a:srgbClr val="FF0000"/>
              </a:solidFill>
              <a:latin typeface="Times New Roman" pitchFamily="18" charset="0"/>
              <a:cs typeface="Times New Roman" pitchFamily="18" charset="0"/>
            </a:endParaRPr>
          </a:p>
        </p:txBody>
      </p:sp>
      <p:sp>
        <p:nvSpPr>
          <p:cNvPr id="116739" name="Content Placeholder 2"/>
          <p:cNvSpPr>
            <a:spLocks noGrp="1"/>
          </p:cNvSpPr>
          <p:nvPr>
            <p:ph sz="quarter" idx="1"/>
          </p:nvPr>
        </p:nvSpPr>
        <p:spPr/>
        <p:txBody>
          <a:bodyPr/>
          <a:lstStyle/>
          <a:p>
            <a:pPr eaLnBrk="1" hangingPunct="1"/>
            <a:r>
              <a:rPr lang="en-US" dirty="0" smtClean="0"/>
              <a:t>Andrade considered that the constant-stress creep represents the superposition of two separate creep processes</a:t>
            </a:r>
          </a:p>
          <a:p>
            <a:pPr eaLnBrk="1" hangingPunct="1"/>
            <a:r>
              <a:rPr lang="en-US" dirty="0" smtClean="0"/>
              <a:t>The first component is a transient creep with a creep decreasing with time .</a:t>
            </a:r>
          </a:p>
          <a:p>
            <a:pPr eaLnBrk="1" hangingPunct="1"/>
            <a:r>
              <a:rPr lang="en-US" dirty="0" smtClean="0"/>
              <a:t>The second component is a constant-rate viscous creep.</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p:txBody>
          <a:bodyPr rtlCol="0">
            <a:normAutofit/>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CREEP</a:t>
            </a:r>
            <a:endParaRPr lang="en-IN" sz="4000" b="1" i="1" u="sng" dirty="0" smtClean="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rtlCol="0">
            <a:normAutofit/>
          </a:bodyPr>
          <a:lstStyle/>
          <a:p>
            <a:pPr marL="438912" indent="-320040" eaLnBrk="1" fontAlgn="auto" hangingPunct="1">
              <a:spcBef>
                <a:spcPts val="0"/>
              </a:spcBef>
              <a:spcAft>
                <a:spcPts val="0"/>
              </a:spcAft>
              <a:buFont typeface="Wingdings 2"/>
              <a:buChar char=""/>
              <a:defRPr/>
            </a:pPr>
            <a:r>
              <a:rPr lang="en-US" dirty="0" smtClean="0"/>
              <a:t>He found that the creep curve could be represented by</a:t>
            </a:r>
          </a:p>
          <a:p>
            <a:pPr marL="438912" indent="-320040" eaLnBrk="1" fontAlgn="auto" hangingPunct="1">
              <a:spcBef>
                <a:spcPts val="0"/>
              </a:spcBef>
              <a:spcAft>
                <a:spcPts val="0"/>
              </a:spcAft>
              <a:buFontTx/>
              <a:buNone/>
              <a:defRPr/>
            </a:pPr>
            <a:r>
              <a:rPr lang="en-US" dirty="0" smtClean="0"/>
              <a:t>                                               </a:t>
            </a:r>
          </a:p>
          <a:p>
            <a:pPr marL="438912" indent="-320040" eaLnBrk="1" fontAlgn="auto" hangingPunct="1">
              <a:spcBef>
                <a:spcPts val="0"/>
              </a:spcBef>
              <a:spcAft>
                <a:spcPts val="0"/>
              </a:spcAft>
              <a:buFontTx/>
              <a:buNone/>
              <a:defRPr/>
            </a:pPr>
            <a:endParaRPr lang="en-US" dirty="0" smtClean="0"/>
          </a:p>
          <a:p>
            <a:pPr marL="438912" indent="-320040" eaLnBrk="1" fontAlgn="auto" hangingPunct="1">
              <a:spcBef>
                <a:spcPts val="0"/>
              </a:spcBef>
              <a:spcAft>
                <a:spcPts val="0"/>
              </a:spcAft>
              <a:buFontTx/>
              <a:buNone/>
              <a:defRPr/>
            </a:pPr>
            <a:r>
              <a:rPr lang="en-US" dirty="0" smtClean="0"/>
              <a:t>   where </a:t>
            </a:r>
            <a:r>
              <a:rPr lang="el-GR" dirty="0" smtClean="0"/>
              <a:t>ε</a:t>
            </a:r>
            <a:r>
              <a:rPr lang="en-US" dirty="0" smtClean="0"/>
              <a:t> is the strain in time t</a:t>
            </a:r>
          </a:p>
          <a:p>
            <a:pPr marL="438912" indent="-320040" eaLnBrk="1" fontAlgn="auto" hangingPunct="1">
              <a:spcBef>
                <a:spcPts val="0"/>
              </a:spcBef>
              <a:spcAft>
                <a:spcPts val="0"/>
              </a:spcAft>
              <a:buFontTx/>
              <a:buNone/>
              <a:defRPr/>
            </a:pPr>
            <a:r>
              <a:rPr lang="en-US" dirty="0" smtClean="0"/>
              <a:t>                </a:t>
            </a:r>
            <a:r>
              <a:rPr lang="el-GR" dirty="0" smtClean="0"/>
              <a:t>β</a:t>
            </a:r>
            <a:r>
              <a:rPr lang="en-US" dirty="0" smtClean="0"/>
              <a:t> and k are constants</a:t>
            </a:r>
          </a:p>
          <a:p>
            <a:pPr marL="438912" indent="-320040" eaLnBrk="1" fontAlgn="auto" hangingPunct="1">
              <a:spcBef>
                <a:spcPts val="0"/>
              </a:spcBef>
              <a:spcAft>
                <a:spcPts val="0"/>
              </a:spcAft>
              <a:buFontTx/>
              <a:buNone/>
              <a:defRPr/>
            </a:pPr>
            <a:r>
              <a:rPr lang="en-US" dirty="0" smtClean="0"/>
              <a:t>                </a:t>
            </a:r>
            <a:r>
              <a:rPr lang="el-GR" dirty="0" smtClean="0"/>
              <a:t>ε</a:t>
            </a:r>
            <a:r>
              <a:rPr lang="en-US" baseline="-25000" dirty="0" smtClean="0"/>
              <a:t>o</a:t>
            </a:r>
            <a:r>
              <a:rPr lang="en-US" dirty="0" smtClean="0"/>
              <a:t> is instantaneous strain on loading</a:t>
            </a:r>
          </a:p>
          <a:p>
            <a:pPr marL="438912" indent="-320040" eaLnBrk="1" fontAlgn="auto" hangingPunct="1">
              <a:spcBef>
                <a:spcPts val="0"/>
              </a:spcBef>
              <a:spcAft>
                <a:spcPts val="0"/>
              </a:spcAft>
              <a:buFontTx/>
              <a:buNone/>
              <a:defRPr/>
            </a:pPr>
            <a:r>
              <a:rPr lang="en-US" dirty="0" smtClean="0"/>
              <a:t>Transient creep is represented by </a:t>
            </a:r>
            <a:r>
              <a:rPr lang="el-GR" dirty="0" smtClean="0"/>
              <a:t>β</a:t>
            </a:r>
            <a:r>
              <a:rPr lang="en-US" dirty="0" smtClean="0"/>
              <a:t> and extension</a:t>
            </a:r>
          </a:p>
          <a:p>
            <a:pPr marL="438912" indent="-320040" eaLnBrk="1" fontAlgn="auto" hangingPunct="1">
              <a:spcBef>
                <a:spcPts val="0"/>
              </a:spcBef>
              <a:spcAft>
                <a:spcPts val="0"/>
              </a:spcAft>
              <a:buFontTx/>
              <a:buNone/>
              <a:defRPr/>
            </a:pPr>
            <a:r>
              <a:rPr lang="en-US" dirty="0" smtClean="0"/>
              <a:t>per unit length at constant rate is represented by k.</a:t>
            </a:r>
            <a:r>
              <a:rPr lang="en-US" baseline="-25000" dirty="0" smtClean="0"/>
              <a:t>      </a:t>
            </a:r>
            <a:endParaRPr lang="en-IN" dirty="0" smtClean="0"/>
          </a:p>
          <a:p>
            <a:pPr marL="438912" indent="-320040" eaLnBrk="1" fontAlgn="auto" hangingPunct="1">
              <a:spcBef>
                <a:spcPts val="0"/>
              </a:spcBef>
              <a:spcAft>
                <a:spcPts val="0"/>
              </a:spcAft>
              <a:buFontTx/>
              <a:buNone/>
              <a:defRPr/>
            </a:pPr>
            <a:endParaRPr lang="en-IN" dirty="0"/>
          </a:p>
        </p:txBody>
      </p:sp>
      <p:pic>
        <p:nvPicPr>
          <p:cNvPr id="117764" name="Picture 2"/>
          <p:cNvPicPr>
            <a:picLocks noChangeAspect="1" noChangeArrowheads="1"/>
          </p:cNvPicPr>
          <p:nvPr/>
        </p:nvPicPr>
        <p:blipFill>
          <a:blip r:embed="rId2" cstate="print"/>
          <a:srcRect/>
          <a:stretch>
            <a:fillRect/>
          </a:stretch>
        </p:blipFill>
        <p:spPr bwMode="auto">
          <a:xfrm>
            <a:off x="2428875" y="2643188"/>
            <a:ext cx="4678363" cy="60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rtlCol="0">
            <a:normAutofit/>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GRIFFTH'S THEORY</a:t>
            </a:r>
            <a:endParaRPr lang="en-IN" sz="4000" b="1" i="1" u="sng" dirty="0" smtClean="0">
              <a:solidFill>
                <a:srgbClr val="FF0000"/>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rtlCol="0">
            <a:normAutofit lnSpcReduction="10000"/>
          </a:bodyPr>
          <a:lstStyle/>
          <a:p>
            <a:pPr marL="438912" indent="-320040">
              <a:spcBef>
                <a:spcPts val="0"/>
              </a:spcBef>
              <a:defRPr/>
            </a:pPr>
            <a:r>
              <a:rPr lang="en-IN" dirty="0" smtClean="0"/>
              <a:t>When crack propagates to a fracture the surface area of the crack increases. This leads to increase in surface energy by spending elastic strain energy to overcome cohesive force of atoms. </a:t>
            </a:r>
          </a:p>
          <a:p>
            <a:pPr marL="438912" indent="-320040">
              <a:spcBef>
                <a:spcPts val="0"/>
              </a:spcBef>
              <a:buNone/>
              <a:defRPr/>
            </a:pPr>
            <a:endParaRPr lang="en-US" dirty="0" smtClean="0"/>
          </a:p>
          <a:p>
            <a:pPr marL="438912" indent="-320040">
              <a:spcBef>
                <a:spcPts val="0"/>
              </a:spcBef>
              <a:defRPr/>
            </a:pPr>
            <a:r>
              <a:rPr lang="en-US" dirty="0" smtClean="0"/>
              <a:t>A crack will propagate when the decrease in elastic strain energy is atleast equal to the energy required to create the new crack surface.</a:t>
            </a:r>
          </a:p>
          <a:p>
            <a:pPr marL="438912" indent="-320040">
              <a:spcBef>
                <a:spcPts val="0"/>
              </a:spcBef>
              <a:defRPr/>
            </a:pPr>
            <a:endParaRPr lang="en-US" dirty="0" smtClean="0"/>
          </a:p>
          <a:p>
            <a:pPr marL="438912" indent="-320040">
              <a:spcBef>
                <a:spcPts val="0"/>
              </a:spcBef>
              <a:defRPr/>
            </a:pPr>
            <a:r>
              <a:rPr lang="en-US" dirty="0" smtClean="0"/>
              <a:t>This criterion can be used to determine the magnitude of the tensile stress which will just cause a crack of a certain size to propagate as a brittle fracture.</a:t>
            </a:r>
          </a:p>
          <a:p>
            <a:pPr marL="438912" indent="-320040" eaLnBrk="1" fontAlgn="auto" hangingPunct="1">
              <a:spcBef>
                <a:spcPts val="0"/>
              </a:spcBef>
              <a:spcAft>
                <a:spcPts val="0"/>
              </a:spcAft>
              <a:buFont typeface="Wingdings 2"/>
              <a:buChar char=""/>
              <a:defRPr/>
            </a:pP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p:txBody>
          <a:bodyPr rtlCol="0">
            <a:normAutofit fontScale="90000"/>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CREEP DEFORMATION MECHANISM </a:t>
            </a:r>
            <a:endParaRPr lang="en-IN" sz="4000" b="1" i="1" u="sng" dirty="0" smtClean="0">
              <a:solidFill>
                <a:srgbClr val="FF0000"/>
              </a:solidFill>
              <a:latin typeface="Times New Roman" pitchFamily="18" charset="0"/>
              <a:cs typeface="Times New Roman" pitchFamily="18" charset="0"/>
            </a:endParaRPr>
          </a:p>
        </p:txBody>
      </p:sp>
      <p:sp>
        <p:nvSpPr>
          <p:cNvPr id="118787" name="Content Placeholder 2"/>
          <p:cNvSpPr>
            <a:spLocks noGrp="1"/>
          </p:cNvSpPr>
          <p:nvPr>
            <p:ph sz="quarter" idx="1"/>
          </p:nvPr>
        </p:nvSpPr>
        <p:spPr/>
        <p:txBody>
          <a:bodyPr>
            <a:normAutofit lnSpcReduction="10000"/>
          </a:bodyPr>
          <a:lstStyle/>
          <a:p>
            <a:pPr eaLnBrk="1" hangingPunct="1">
              <a:lnSpc>
                <a:spcPct val="80000"/>
              </a:lnSpc>
              <a:buNone/>
            </a:pPr>
            <a:r>
              <a:rPr lang="en-US" sz="3000" dirty="0" smtClean="0"/>
              <a:t>The chief creep deformation mechanisms can be grouped as</a:t>
            </a:r>
          </a:p>
          <a:p>
            <a:pPr>
              <a:lnSpc>
                <a:spcPct val="80000"/>
              </a:lnSpc>
            </a:pPr>
            <a:r>
              <a:rPr lang="en-US" sz="3000" b="1" dirty="0" smtClean="0"/>
              <a:t>Dislocation glide</a:t>
            </a:r>
            <a:r>
              <a:rPr lang="en-US" sz="3000" dirty="0" smtClean="0"/>
              <a:t>: Involves dislocations moving along slip planes and overcoming barriers by thermal activation. This mechanism occurs at high stress, (</a:t>
            </a:r>
            <a:r>
              <a:rPr lang="el-GR" sz="3000" dirty="0" smtClean="0"/>
              <a:t>σ</a:t>
            </a:r>
            <a:r>
              <a:rPr lang="en-US" sz="3000" dirty="0" smtClean="0"/>
              <a:t>/G)&gt;10</a:t>
            </a:r>
            <a:r>
              <a:rPr lang="en-US" sz="3000" baseline="30000" dirty="0" smtClean="0"/>
              <a:t>-2</a:t>
            </a:r>
            <a:r>
              <a:rPr lang="en-US" sz="3000" dirty="0" smtClean="0"/>
              <a:t> </a:t>
            </a:r>
          </a:p>
          <a:p>
            <a:pPr>
              <a:lnSpc>
                <a:spcPct val="80000"/>
              </a:lnSpc>
            </a:pPr>
            <a:r>
              <a:rPr lang="en-US" sz="3000" b="1" dirty="0" smtClean="0"/>
              <a:t>Dislocation creep</a:t>
            </a:r>
            <a:r>
              <a:rPr lang="en-US" sz="3000" dirty="0" smtClean="0"/>
              <a:t>: Involves the movement of dislocations which overcome barriers by thermally assisted mechanisms involving </a:t>
            </a:r>
            <a:r>
              <a:rPr lang="en-US" sz="3000" dirty="0" err="1" smtClean="0"/>
              <a:t>difussion</a:t>
            </a:r>
            <a:r>
              <a:rPr lang="en-US" sz="3000" dirty="0" smtClean="0"/>
              <a:t> vacancies and interstitials . According </a:t>
            </a:r>
            <a:r>
              <a:rPr lang="en-US" sz="3000" dirty="0" err="1" smtClean="0"/>
              <a:t>orawan</a:t>
            </a:r>
            <a:r>
              <a:rPr lang="en-US" sz="3000" dirty="0" smtClean="0"/>
              <a:t> and bailey  the recovery rate (faster) should be balanced with strain hardening(Slower). This occurs for 10</a:t>
            </a:r>
            <a:r>
              <a:rPr lang="en-US" sz="3000" baseline="30000" dirty="0" smtClean="0"/>
              <a:t>-4</a:t>
            </a:r>
            <a:r>
              <a:rPr lang="en-US" sz="3000" dirty="0" smtClean="0"/>
              <a:t>&lt; (</a:t>
            </a:r>
            <a:r>
              <a:rPr lang="el-GR" sz="3000" dirty="0" smtClean="0"/>
              <a:t>σ</a:t>
            </a:r>
            <a:r>
              <a:rPr lang="en-US" sz="3000" dirty="0" smtClean="0"/>
              <a:t>/G)&lt;10</a:t>
            </a:r>
            <a:r>
              <a:rPr lang="en-US" sz="3000" baseline="30000" dirty="0" smtClean="0"/>
              <a:t>-2 </a:t>
            </a:r>
            <a:endParaRPr lang="en-IN" sz="30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p:txBody>
          <a:bodyPr rtlCol="0">
            <a:normAutofit fontScale="90000"/>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CREEP DEFORMATION MECHANISM </a:t>
            </a:r>
            <a:endParaRPr lang="en-IN" sz="4000" b="1" i="1" u="sng" dirty="0" smtClean="0">
              <a:solidFill>
                <a:srgbClr val="FF0000"/>
              </a:solidFill>
              <a:latin typeface="Times New Roman" pitchFamily="18" charset="0"/>
              <a:cs typeface="Times New Roman" pitchFamily="18" charset="0"/>
            </a:endParaRPr>
          </a:p>
        </p:txBody>
      </p:sp>
      <p:sp>
        <p:nvSpPr>
          <p:cNvPr id="119811" name="Content Placeholder 2"/>
          <p:cNvSpPr>
            <a:spLocks noGrp="1"/>
          </p:cNvSpPr>
          <p:nvPr>
            <p:ph sz="quarter" idx="1"/>
          </p:nvPr>
        </p:nvSpPr>
        <p:spPr>
          <a:xfrm>
            <a:off x="395536" y="1700808"/>
            <a:ext cx="8229600" cy="4525963"/>
          </a:xfrm>
        </p:spPr>
        <p:txBody>
          <a:bodyPr>
            <a:normAutofit/>
          </a:bodyPr>
          <a:lstStyle/>
          <a:p>
            <a:pPr marL="514350" indent="-514350"/>
            <a:r>
              <a:rPr lang="en-US" b="1" dirty="0" smtClean="0"/>
              <a:t>Diffusion Creep</a:t>
            </a:r>
            <a:r>
              <a:rPr lang="en-US" dirty="0" smtClean="0"/>
              <a:t>: Involves the flow of vacancies and interstitials through a crystal under the influence of applied stress. Occurs for (</a:t>
            </a:r>
            <a:r>
              <a:rPr lang="el-GR" dirty="0" smtClean="0"/>
              <a:t>σ</a:t>
            </a:r>
            <a:r>
              <a:rPr lang="en-US" dirty="0" smtClean="0"/>
              <a:t>/G)&lt;10</a:t>
            </a:r>
            <a:r>
              <a:rPr lang="en-US" baseline="30000" dirty="0" smtClean="0"/>
              <a:t>-4</a:t>
            </a:r>
            <a:r>
              <a:rPr lang="en-US" dirty="0" smtClean="0"/>
              <a:t> . This category includes </a:t>
            </a:r>
            <a:r>
              <a:rPr lang="en-US" dirty="0" err="1" smtClean="0"/>
              <a:t>Nabarro</a:t>
            </a:r>
            <a:r>
              <a:rPr lang="en-US" dirty="0" smtClean="0"/>
              <a:t>-Herring and Coble creep.</a:t>
            </a:r>
          </a:p>
          <a:p>
            <a:pPr marL="914400" lvl="1" indent="-514350"/>
            <a:r>
              <a:rPr lang="en-US" dirty="0" smtClean="0"/>
              <a:t>Coble Creep is form diffusion through grain boundaries along the stress axis.</a:t>
            </a:r>
          </a:p>
          <a:p>
            <a:pPr marL="914400" lvl="1" indent="-514350"/>
            <a:r>
              <a:rPr lang="en-US" dirty="0" err="1" smtClean="0"/>
              <a:t>Nabarro</a:t>
            </a:r>
            <a:r>
              <a:rPr lang="en-US" dirty="0" smtClean="0"/>
              <a:t> – Herring is form of diffusion through lattices along the stress axis.  </a:t>
            </a:r>
          </a:p>
          <a:p>
            <a:pPr marL="514350" indent="-514350"/>
            <a:r>
              <a:rPr lang="en-US" b="1" dirty="0" smtClean="0"/>
              <a:t>Grain boundary sliding</a:t>
            </a:r>
            <a:r>
              <a:rPr lang="en-US" dirty="0" smtClean="0"/>
              <a:t>: involves the grains sliding pas each other. </a:t>
            </a:r>
          </a:p>
          <a:p>
            <a:pPr marL="914400" lvl="1" indent="-514350">
              <a:buNone/>
            </a:pPr>
            <a:endParaRPr lang="en-US" dirty="0" smtClean="0"/>
          </a:p>
          <a:p>
            <a:pPr marL="514350" indent="-514350" eaLnBrk="1" hangingPunct="1">
              <a:buFontTx/>
              <a:buNone/>
            </a:pPr>
            <a:endParaRPr lang="en-IN"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p:txBody>
          <a:bodyPr rtlCol="0">
            <a:normAutofit fontScale="90000"/>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DEFORMATION MECHANISM MAP</a:t>
            </a:r>
            <a:endParaRPr lang="en-IN" sz="4000" b="1" i="1" u="sng" dirty="0" smtClean="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rtlCol="0">
            <a:normAutofit/>
          </a:bodyPr>
          <a:lstStyle/>
          <a:p>
            <a:pPr marL="438912" indent="-320040">
              <a:spcBef>
                <a:spcPts val="0"/>
              </a:spcBef>
              <a:defRPr/>
            </a:pPr>
            <a:r>
              <a:rPr lang="en-US" b="1" dirty="0" smtClean="0"/>
              <a:t>The map which indicate the dominant mechanism for particular stress-temperature combination is called deformation mechanism map.</a:t>
            </a:r>
          </a:p>
          <a:p>
            <a:pPr marL="438912" indent="-320040">
              <a:spcBef>
                <a:spcPts val="0"/>
              </a:spcBef>
              <a:defRPr/>
            </a:pPr>
            <a:r>
              <a:rPr lang="en-US" dirty="0" smtClean="0"/>
              <a:t>The boundaries of these regions are obtained by equating the appropriate equations and solving for stress as a function of temperature.</a:t>
            </a:r>
          </a:p>
          <a:p>
            <a:pPr marL="438912" indent="-320040">
              <a:spcBef>
                <a:spcPts val="0"/>
              </a:spcBef>
              <a:defRPr/>
            </a:pPr>
            <a:r>
              <a:rPr lang="en-US" dirty="0" smtClean="0"/>
              <a:t>The boundaries represent combinations of stress and temperature where the respective strain rates for the two deformation mechanisms are equal.</a:t>
            </a:r>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p:txBody>
          <a:bodyPr rtlCol="0">
            <a:normAutofit fontScale="90000"/>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DEFORMATION MECHANISM MAP</a:t>
            </a:r>
            <a:endParaRPr lang="en-IN" sz="4000" b="1" i="1" u="sng" dirty="0" smtClean="0">
              <a:solidFill>
                <a:srgbClr val="FF0000"/>
              </a:solidFill>
              <a:latin typeface="Times New Roman" pitchFamily="18" charset="0"/>
              <a:cs typeface="Times New Roman" pitchFamily="18" charset="0"/>
            </a:endParaRPr>
          </a:p>
        </p:txBody>
      </p:sp>
      <p:pic>
        <p:nvPicPr>
          <p:cNvPr id="121859" name="Picture 2"/>
          <p:cNvPicPr>
            <a:picLocks noGrp="1" noChangeAspect="1" noChangeArrowheads="1"/>
          </p:cNvPicPr>
          <p:nvPr>
            <p:ph sz="quarter" idx="1"/>
          </p:nvPr>
        </p:nvPicPr>
        <p:blipFill>
          <a:blip r:embed="rId2" cstate="print"/>
          <a:srcRect/>
          <a:stretch>
            <a:fillRect/>
          </a:stretch>
        </p:blipFill>
        <p:spPr>
          <a:xfrm>
            <a:off x="1857375" y="1643063"/>
            <a:ext cx="5143500" cy="4786312"/>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p:txBody>
          <a:bodyPr rtlCol="0">
            <a:normAutofit/>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FATIGUE</a:t>
            </a:r>
            <a:endParaRPr lang="en-IN" sz="4000" b="1" i="1" u="sng" dirty="0" smtClean="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rtlCol="0">
            <a:normAutofit/>
          </a:bodyPr>
          <a:lstStyle/>
          <a:p>
            <a:pPr marL="438912" indent="-320040">
              <a:spcBef>
                <a:spcPts val="0"/>
              </a:spcBef>
              <a:defRPr/>
            </a:pPr>
            <a:r>
              <a:rPr lang="en-US" dirty="0" smtClean="0"/>
              <a:t>A metal subjected to a repetitive or fluctuating stress will fail at a stress much lower than that required to cause fracture on a single application of load. These failures are called fatigue failures.</a:t>
            </a:r>
          </a:p>
          <a:p>
            <a:pPr marL="438912" indent="-320040">
              <a:spcBef>
                <a:spcPts val="0"/>
              </a:spcBef>
              <a:defRPr/>
            </a:pPr>
            <a:r>
              <a:rPr lang="en-US" dirty="0" smtClean="0"/>
              <a:t>These occur under conditions of dynamic loading. These are insidious because they occur without any obvious warning.</a:t>
            </a:r>
          </a:p>
          <a:p>
            <a:pPr marL="438912" indent="-320040">
              <a:spcBef>
                <a:spcPts val="0"/>
              </a:spcBef>
              <a:defRPr/>
            </a:pPr>
            <a:r>
              <a:rPr lang="en-US" dirty="0" smtClean="0"/>
              <a:t>Fatigue results in brittle-appearing fracture with no gross deformation at the fracture.</a:t>
            </a:r>
          </a:p>
          <a:p>
            <a:pPr marL="438912" indent="-320040">
              <a:spcBef>
                <a:spcPts val="0"/>
              </a:spcBef>
              <a:defRPr/>
            </a:pPr>
            <a:r>
              <a:rPr lang="en-US" dirty="0" smtClean="0"/>
              <a:t>On a Macroscopic scale, the fracture propagates normal to the principal stress</a:t>
            </a:r>
          </a:p>
          <a:p>
            <a:pPr marL="438912" indent="-320040">
              <a:spcBef>
                <a:spcPts val="0"/>
              </a:spcBef>
              <a:defRPr/>
            </a:pPr>
            <a:endParaRPr lang="en-US" dirty="0" smtClean="0"/>
          </a:p>
          <a:p>
            <a:pPr marL="438912" indent="-320040">
              <a:spcBef>
                <a:spcPts val="0"/>
              </a:spcBef>
              <a:defRPr/>
            </a:pPr>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p:nvPr>
        </p:nvSpPr>
        <p:spPr/>
        <p:txBody>
          <a:bodyPr rtlCol="0">
            <a:normAutofit/>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FATIGUE</a:t>
            </a:r>
            <a:endParaRPr lang="en-IN" sz="4000" b="1" i="1" u="sng" dirty="0" smtClean="0">
              <a:solidFill>
                <a:srgbClr val="FF0000"/>
              </a:solidFill>
              <a:latin typeface="Times New Roman" pitchFamily="18" charset="0"/>
              <a:cs typeface="Times New Roman" pitchFamily="18" charset="0"/>
            </a:endParaRPr>
          </a:p>
        </p:txBody>
      </p:sp>
      <p:sp>
        <p:nvSpPr>
          <p:cNvPr id="123907" name="Content Placeholder 2"/>
          <p:cNvSpPr>
            <a:spLocks noGrp="1"/>
          </p:cNvSpPr>
          <p:nvPr>
            <p:ph sz="quarter" idx="1"/>
          </p:nvPr>
        </p:nvSpPr>
        <p:spPr>
          <a:xfrm>
            <a:off x="457200" y="1600201"/>
            <a:ext cx="8229600" cy="1396751"/>
          </a:xfrm>
        </p:spPr>
        <p:txBody>
          <a:bodyPr>
            <a:normAutofit/>
          </a:bodyPr>
          <a:lstStyle/>
          <a:p>
            <a:pPr eaLnBrk="1" hangingPunct="1"/>
            <a:r>
              <a:rPr lang="en-US" dirty="0" smtClean="0"/>
              <a:t>Fatigue failure occurs at a point of stress concentration such as a sharp corner or notch or at a metallurgical stress concentration like an inclusion.</a:t>
            </a:r>
          </a:p>
        </p:txBody>
      </p:sp>
      <p:pic>
        <p:nvPicPr>
          <p:cNvPr id="56322" name="Picture 2" descr="G-ALYU fuselage failure - inside"/>
          <p:cNvPicPr>
            <a:picLocks noChangeAspect="1" noChangeArrowheads="1"/>
          </p:cNvPicPr>
          <p:nvPr/>
        </p:nvPicPr>
        <p:blipFill>
          <a:blip r:embed="rId2" cstate="print"/>
          <a:srcRect/>
          <a:stretch>
            <a:fillRect/>
          </a:stretch>
        </p:blipFill>
        <p:spPr bwMode="auto">
          <a:xfrm>
            <a:off x="857224" y="3071810"/>
            <a:ext cx="7747224" cy="3255029"/>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p:txBody>
          <a:bodyPr rtlCol="0">
            <a:normAutofit fontScale="90000"/>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FACTORS NECESSARY FOR FATIGUE</a:t>
            </a:r>
            <a:endParaRPr lang="en-IN" sz="4000" b="1" i="1" u="sng" dirty="0" smtClean="0">
              <a:solidFill>
                <a:srgbClr val="FF0000"/>
              </a:solidFill>
              <a:latin typeface="Times New Roman" pitchFamily="18" charset="0"/>
              <a:cs typeface="Times New Roman" pitchFamily="18" charset="0"/>
            </a:endParaRPr>
          </a:p>
        </p:txBody>
      </p:sp>
      <p:sp>
        <p:nvSpPr>
          <p:cNvPr id="124931" name="Content Placeholder 2"/>
          <p:cNvSpPr>
            <a:spLocks noGrp="1"/>
          </p:cNvSpPr>
          <p:nvPr>
            <p:ph sz="quarter" idx="1"/>
          </p:nvPr>
        </p:nvSpPr>
        <p:spPr/>
        <p:txBody>
          <a:bodyPr>
            <a:normAutofit/>
          </a:bodyPr>
          <a:lstStyle/>
          <a:p>
            <a:pPr eaLnBrk="1" hangingPunct="1"/>
            <a:r>
              <a:rPr lang="en-US" dirty="0" smtClean="0"/>
              <a:t>Three basic factors that are necessary to cause fatigue failure are</a:t>
            </a:r>
          </a:p>
          <a:p>
            <a:pPr eaLnBrk="1" hangingPunct="1">
              <a:buFontTx/>
              <a:buAutoNum type="arabicPeriod"/>
            </a:pPr>
            <a:r>
              <a:rPr lang="en-US" dirty="0" smtClean="0"/>
              <a:t>A maximum tensile stress of sufficiently high value.</a:t>
            </a:r>
          </a:p>
          <a:p>
            <a:pPr eaLnBrk="1" hangingPunct="1">
              <a:buFontTx/>
              <a:buAutoNum type="arabicPeriod"/>
            </a:pPr>
            <a:r>
              <a:rPr lang="en-US" dirty="0" smtClean="0"/>
              <a:t>A large enough variation or fluctuation in the applied stress.</a:t>
            </a:r>
          </a:p>
          <a:p>
            <a:pPr eaLnBrk="1" hangingPunct="1">
              <a:buFontTx/>
              <a:buAutoNum type="arabicPeriod"/>
            </a:pPr>
            <a:r>
              <a:rPr lang="en-US" dirty="0" smtClean="0"/>
              <a:t>A sufficiently large number of cycles of the applied stress.</a:t>
            </a:r>
          </a:p>
          <a:p>
            <a:pPr eaLnBrk="1" hangingPunct="1">
              <a:buFontTx/>
              <a:buAutoNum type="arabicPeriod"/>
            </a:pPr>
            <a:r>
              <a:rPr lang="en-US" dirty="0" smtClean="0"/>
              <a:t>Other variables such as corrosion, stress concentration, temperature, overload, metallurgical structure etc. may alter the nature of fatigue.</a:t>
            </a:r>
            <a:endParaRPr lang="en-IN"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p:cNvSpPr>
          <p:nvPr>
            <p:ph type="title"/>
          </p:nvPr>
        </p:nvSpPr>
        <p:spPr/>
        <p:txBody>
          <a:bodyPr rtlCol="0">
            <a:normAutofit/>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TYPES OF FATIGUE</a:t>
            </a:r>
            <a:endParaRPr lang="en-IN" sz="4000" b="1" i="1" u="sng" dirty="0" smtClean="0">
              <a:solidFill>
                <a:srgbClr val="FF0000"/>
              </a:solidFill>
              <a:latin typeface="Times New Roman" pitchFamily="18" charset="0"/>
              <a:cs typeface="Times New Roman" pitchFamily="18" charset="0"/>
            </a:endParaRPr>
          </a:p>
        </p:txBody>
      </p:sp>
      <p:sp>
        <p:nvSpPr>
          <p:cNvPr id="125955" name="Content Placeholder 2"/>
          <p:cNvSpPr>
            <a:spLocks noGrp="1"/>
          </p:cNvSpPr>
          <p:nvPr>
            <p:ph sz="quarter" idx="1"/>
          </p:nvPr>
        </p:nvSpPr>
        <p:spPr/>
        <p:txBody>
          <a:bodyPr>
            <a:normAutofit fontScale="92500"/>
          </a:bodyPr>
          <a:lstStyle/>
          <a:p>
            <a:pPr eaLnBrk="1" hangingPunct="1"/>
            <a:r>
              <a:rPr lang="en-US" dirty="0" smtClean="0"/>
              <a:t>General types of fluctuating stresses which can cause fatigue-stress cycles:</a:t>
            </a:r>
          </a:p>
          <a:p>
            <a:pPr eaLnBrk="1" hangingPunct="1">
              <a:buFontTx/>
              <a:buAutoNum type="arabicPeriod"/>
            </a:pPr>
            <a:r>
              <a:rPr lang="en-US" b="1" dirty="0" smtClean="0"/>
              <a:t>Reversed stress cycle</a:t>
            </a:r>
            <a:r>
              <a:rPr lang="en-US" dirty="0" smtClean="0"/>
              <a:t>: In this maximum &amp; Minimum stresses are equal but opposite direction. If it is tensile consider positive &amp; for compressive as negative.</a:t>
            </a:r>
          </a:p>
          <a:p>
            <a:pPr eaLnBrk="1" hangingPunct="1">
              <a:buFontTx/>
              <a:buAutoNum type="arabicPeriod"/>
            </a:pPr>
            <a:r>
              <a:rPr lang="en-US" b="1" dirty="0" smtClean="0"/>
              <a:t>Repeated stress cycle</a:t>
            </a:r>
            <a:r>
              <a:rPr lang="en-US" dirty="0" smtClean="0"/>
              <a:t>: In this Max &amp; min are not equal lies in the same direction. It may be positive or negative depends on the load </a:t>
            </a:r>
          </a:p>
          <a:p>
            <a:pPr eaLnBrk="1" hangingPunct="1">
              <a:buFontTx/>
              <a:buAutoNum type="arabicPeriod"/>
            </a:pPr>
            <a:r>
              <a:rPr lang="en-US" b="1" dirty="0" smtClean="0"/>
              <a:t>Irregular or Random stress cycle</a:t>
            </a:r>
            <a:r>
              <a:rPr lang="en-US" dirty="0" smtClean="0"/>
              <a:t>: It is not in sinusoidal form or doesn’t follow any pattern. The load may be compressive or tensile at any time, maximum &amp; minimum is a stress at a point.</a:t>
            </a:r>
            <a:endParaRPr lang="en-IN"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p:cNvSpPr>
            <a:spLocks noGrp="1"/>
          </p:cNvSpPr>
          <p:nvPr>
            <p:ph type="title"/>
          </p:nvPr>
        </p:nvSpPr>
        <p:spPr/>
        <p:txBody>
          <a:bodyPr rtlCol="0">
            <a:normAutofit/>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FATIGUE</a:t>
            </a:r>
            <a:endParaRPr lang="en-IN" sz="4000" b="1" i="1" u="sng" dirty="0" smtClean="0">
              <a:solidFill>
                <a:srgbClr val="FF0000"/>
              </a:solidFill>
              <a:latin typeface="Times New Roman" pitchFamily="18" charset="0"/>
              <a:cs typeface="Times New Roman" pitchFamily="18" charset="0"/>
            </a:endParaRPr>
          </a:p>
        </p:txBody>
      </p:sp>
      <p:pic>
        <p:nvPicPr>
          <p:cNvPr id="126979" name="Picture 2"/>
          <p:cNvPicPr>
            <a:picLocks noGrp="1" noChangeAspect="1" noChangeArrowheads="1"/>
          </p:cNvPicPr>
          <p:nvPr>
            <p:ph sz="quarter" idx="1"/>
          </p:nvPr>
        </p:nvPicPr>
        <p:blipFill>
          <a:blip r:embed="rId2" cstate="print"/>
          <a:srcRect/>
          <a:stretch>
            <a:fillRect/>
          </a:stretch>
        </p:blipFill>
        <p:spPr>
          <a:xfrm>
            <a:off x="1500188" y="1714500"/>
            <a:ext cx="6140450" cy="4143375"/>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sz="4000" b="1" i="1" u="sng" dirty="0" smtClean="0">
                <a:solidFill>
                  <a:srgbClr val="FF0000"/>
                </a:solidFill>
                <a:latin typeface="Times New Roman" pitchFamily="18" charset="0"/>
                <a:cs typeface="Times New Roman" pitchFamily="18" charset="0"/>
              </a:rPr>
              <a:t>FATIGUE</a:t>
            </a:r>
            <a:endParaRPr lang="en-IN" sz="4000" b="1" i="1" u="sng" dirty="0">
              <a:solidFill>
                <a:srgbClr val="FF0000"/>
              </a:solidFill>
              <a:latin typeface="Times New Roman" pitchFamily="18" charset="0"/>
              <a:cs typeface="Times New Roman" pitchFamily="18" charset="0"/>
            </a:endParaRPr>
          </a:p>
        </p:txBody>
      </p:sp>
      <p:sp>
        <p:nvSpPr>
          <p:cNvPr id="8" name="Content Placeholder 7"/>
          <p:cNvSpPr>
            <a:spLocks noGrp="1"/>
          </p:cNvSpPr>
          <p:nvPr>
            <p:ph sz="quarter" idx="1"/>
          </p:nvPr>
        </p:nvSpPr>
        <p:spPr>
          <a:xfrm>
            <a:off x="457200" y="1600200"/>
            <a:ext cx="3970784" cy="4525963"/>
          </a:xfrm>
        </p:spPr>
        <p:txBody>
          <a:bodyPr>
            <a:normAutofit/>
          </a:bodyPr>
          <a:lstStyle/>
          <a:p>
            <a:r>
              <a:rPr lang="en-IN" dirty="0" smtClean="0"/>
              <a:t>Range stress</a:t>
            </a:r>
          </a:p>
          <a:p>
            <a:endParaRPr lang="en-IN" dirty="0" smtClean="0"/>
          </a:p>
          <a:p>
            <a:r>
              <a:rPr lang="en-IN" dirty="0" smtClean="0"/>
              <a:t>Alternate Stress</a:t>
            </a:r>
          </a:p>
          <a:p>
            <a:endParaRPr lang="en-IN" dirty="0" smtClean="0"/>
          </a:p>
          <a:p>
            <a:r>
              <a:rPr lang="en-IN" dirty="0" smtClean="0"/>
              <a:t>Average mean stress</a:t>
            </a:r>
          </a:p>
          <a:p>
            <a:endParaRPr lang="en-IN" dirty="0" smtClean="0"/>
          </a:p>
          <a:p>
            <a:r>
              <a:rPr lang="en-IN" dirty="0" smtClean="0"/>
              <a:t>Stress ratio</a:t>
            </a:r>
          </a:p>
          <a:p>
            <a:endParaRPr lang="en-IN" dirty="0" smtClean="0"/>
          </a:p>
          <a:p>
            <a:r>
              <a:rPr lang="en-IN" dirty="0" smtClean="0"/>
              <a:t>Amplitude ratio</a:t>
            </a:r>
            <a:endParaRPr lang="en-IN" dirty="0"/>
          </a:p>
        </p:txBody>
      </p:sp>
      <p:pic>
        <p:nvPicPr>
          <p:cNvPr id="3075" name="Picture 3"/>
          <p:cNvPicPr>
            <a:picLocks noChangeAspect="1" noChangeArrowheads="1"/>
          </p:cNvPicPr>
          <p:nvPr/>
        </p:nvPicPr>
        <p:blipFill>
          <a:blip r:embed="rId2" cstate="print"/>
          <a:srcRect/>
          <a:stretch>
            <a:fillRect/>
          </a:stretch>
        </p:blipFill>
        <p:spPr bwMode="auto">
          <a:xfrm>
            <a:off x="4644008" y="1412776"/>
            <a:ext cx="3598540" cy="885825"/>
          </a:xfrm>
          <a:prstGeom prst="rect">
            <a:avLst/>
          </a:prstGeom>
          <a:noFill/>
          <a:ln w="9525">
            <a:noFill/>
            <a:miter lim="800000"/>
            <a:headEnd/>
            <a:tailEnd/>
          </a:ln>
        </p:spPr>
      </p:pic>
      <p:pic>
        <p:nvPicPr>
          <p:cNvPr id="3077" name="Picture 5"/>
          <p:cNvPicPr>
            <a:picLocks noChangeAspect="1" noChangeArrowheads="1"/>
          </p:cNvPicPr>
          <p:nvPr/>
        </p:nvPicPr>
        <p:blipFill>
          <a:blip r:embed="rId3" cstate="print"/>
          <a:srcRect/>
          <a:stretch>
            <a:fillRect/>
          </a:stretch>
        </p:blipFill>
        <p:spPr bwMode="auto">
          <a:xfrm>
            <a:off x="4644008" y="2276872"/>
            <a:ext cx="3600400" cy="971550"/>
          </a:xfrm>
          <a:prstGeom prst="rect">
            <a:avLst/>
          </a:prstGeom>
          <a:noFill/>
          <a:ln w="9525">
            <a:noFill/>
            <a:miter lim="800000"/>
            <a:headEnd/>
            <a:tailEnd/>
          </a:ln>
        </p:spPr>
      </p:pic>
      <p:pic>
        <p:nvPicPr>
          <p:cNvPr id="3078" name="Picture 6"/>
          <p:cNvPicPr>
            <a:picLocks noChangeAspect="1" noChangeArrowheads="1"/>
          </p:cNvPicPr>
          <p:nvPr/>
        </p:nvPicPr>
        <p:blipFill>
          <a:blip r:embed="rId4" cstate="print"/>
          <a:srcRect/>
          <a:stretch>
            <a:fillRect/>
          </a:stretch>
        </p:blipFill>
        <p:spPr bwMode="auto">
          <a:xfrm>
            <a:off x="4644008" y="3212976"/>
            <a:ext cx="3600400" cy="1028700"/>
          </a:xfrm>
          <a:prstGeom prst="rect">
            <a:avLst/>
          </a:prstGeom>
          <a:noFill/>
          <a:ln w="9525">
            <a:noFill/>
            <a:miter lim="800000"/>
            <a:headEnd/>
            <a:tailEnd/>
          </a:ln>
        </p:spPr>
      </p:pic>
      <p:pic>
        <p:nvPicPr>
          <p:cNvPr id="3079" name="Picture 7"/>
          <p:cNvPicPr>
            <a:picLocks noChangeAspect="1" noChangeArrowheads="1"/>
          </p:cNvPicPr>
          <p:nvPr/>
        </p:nvPicPr>
        <p:blipFill>
          <a:blip r:embed="rId5" cstate="print"/>
          <a:srcRect/>
          <a:stretch>
            <a:fillRect/>
          </a:stretch>
        </p:blipFill>
        <p:spPr bwMode="auto">
          <a:xfrm>
            <a:off x="4644008" y="4221089"/>
            <a:ext cx="3600400" cy="792088"/>
          </a:xfrm>
          <a:prstGeom prst="rect">
            <a:avLst/>
          </a:prstGeom>
          <a:noFill/>
          <a:ln w="9525">
            <a:noFill/>
            <a:miter lim="800000"/>
            <a:headEnd/>
            <a:tailEnd/>
          </a:ln>
        </p:spPr>
      </p:pic>
      <p:pic>
        <p:nvPicPr>
          <p:cNvPr id="3081" name="Picture 9"/>
          <p:cNvPicPr>
            <a:picLocks noChangeAspect="1" noChangeArrowheads="1"/>
          </p:cNvPicPr>
          <p:nvPr/>
        </p:nvPicPr>
        <p:blipFill>
          <a:blip r:embed="rId6" cstate="print"/>
          <a:srcRect/>
          <a:stretch>
            <a:fillRect/>
          </a:stretch>
        </p:blipFill>
        <p:spPr bwMode="auto">
          <a:xfrm>
            <a:off x="4644008" y="5013177"/>
            <a:ext cx="3600400" cy="11521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rtlCol="0">
            <a:normAutofit/>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GRIFFTH’S THEORY</a:t>
            </a:r>
            <a:endParaRPr lang="en-IN" sz="4000" b="1" i="1" u="sng" dirty="0" smtClean="0">
              <a:solidFill>
                <a:srgbClr val="FF0000"/>
              </a:solidFill>
              <a:latin typeface="Times New Roman" pitchFamily="18" charset="0"/>
              <a:cs typeface="Times New Roman" pitchFamily="18" charset="0"/>
            </a:endParaRPr>
          </a:p>
        </p:txBody>
      </p:sp>
      <p:pic>
        <p:nvPicPr>
          <p:cNvPr id="93187" name="Picture 2"/>
          <p:cNvPicPr>
            <a:picLocks noGrp="1" noChangeAspect="1" noChangeArrowheads="1"/>
          </p:cNvPicPr>
          <p:nvPr>
            <p:ph sz="quarter" idx="1"/>
          </p:nvPr>
        </p:nvPicPr>
        <p:blipFill>
          <a:blip r:embed="rId2" cstate="print"/>
          <a:srcRect/>
          <a:stretch>
            <a:fillRect/>
          </a:stretch>
        </p:blipFill>
        <p:spPr>
          <a:xfrm>
            <a:off x="2357438" y="1928813"/>
            <a:ext cx="4357687" cy="4092575"/>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p:txBody>
          <a:bodyPr rtlCol="0">
            <a:normAutofit/>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FATIGUE</a:t>
            </a:r>
            <a:endParaRPr lang="en-IN" sz="4000" b="1" i="1" u="sng" dirty="0" smtClean="0">
              <a:solidFill>
                <a:srgbClr val="FF0000"/>
              </a:solidFill>
              <a:latin typeface="Times New Roman" pitchFamily="18" charset="0"/>
              <a:cs typeface="Times New Roman" pitchFamily="18" charset="0"/>
            </a:endParaRPr>
          </a:p>
        </p:txBody>
      </p:sp>
      <p:sp>
        <p:nvSpPr>
          <p:cNvPr id="128003" name="Content Placeholder 2"/>
          <p:cNvSpPr>
            <a:spLocks noGrp="1"/>
          </p:cNvSpPr>
          <p:nvPr>
            <p:ph sz="quarter" idx="1"/>
          </p:nvPr>
        </p:nvSpPr>
        <p:spPr>
          <a:xfrm>
            <a:off x="457200" y="1600200"/>
            <a:ext cx="8229600" cy="4686300"/>
          </a:xfrm>
        </p:spPr>
        <p:txBody>
          <a:bodyPr/>
          <a:lstStyle/>
          <a:p>
            <a:pPr eaLnBrk="1" hangingPunct="1">
              <a:lnSpc>
                <a:spcPct val="90000"/>
              </a:lnSpc>
            </a:pPr>
            <a:r>
              <a:rPr lang="en-US" sz="3000" dirty="0" smtClean="0"/>
              <a:t>The method of presenting engineering fatigue data is by means of the S-N curve, a plot of stress S against the number of cycles to failure N.</a:t>
            </a:r>
          </a:p>
          <a:p>
            <a:pPr eaLnBrk="1" hangingPunct="1">
              <a:lnSpc>
                <a:spcPct val="90000"/>
              </a:lnSpc>
            </a:pPr>
            <a:r>
              <a:rPr lang="en-US" sz="3000" dirty="0" smtClean="0"/>
              <a:t>Based on the number of cycles to failure fatigue tests are classified as</a:t>
            </a:r>
          </a:p>
          <a:p>
            <a:pPr eaLnBrk="1" hangingPunct="1">
              <a:lnSpc>
                <a:spcPct val="90000"/>
              </a:lnSpc>
              <a:buFontTx/>
              <a:buAutoNum type="arabicPeriod"/>
            </a:pPr>
            <a:r>
              <a:rPr lang="en-US" sz="3000" dirty="0" smtClean="0"/>
              <a:t> High cycle fatigue test: N&gt;10</a:t>
            </a:r>
            <a:r>
              <a:rPr lang="en-US" sz="3000" baseline="30000" dirty="0" smtClean="0"/>
              <a:t>5</a:t>
            </a:r>
            <a:r>
              <a:rPr lang="en-US" sz="3000" dirty="0" smtClean="0"/>
              <a:t> cycles at low stresses.</a:t>
            </a:r>
          </a:p>
          <a:p>
            <a:pPr eaLnBrk="1" hangingPunct="1">
              <a:lnSpc>
                <a:spcPct val="90000"/>
              </a:lnSpc>
              <a:buFontTx/>
              <a:buAutoNum type="arabicPeriod"/>
            </a:pPr>
            <a:r>
              <a:rPr lang="en-US" sz="3000" dirty="0" smtClean="0"/>
              <a:t>Low cycle fatigue test: N less than 10</a:t>
            </a:r>
            <a:r>
              <a:rPr lang="en-US" sz="3000" baseline="30000" dirty="0" smtClean="0"/>
              <a:t>4</a:t>
            </a:r>
            <a:r>
              <a:rPr lang="en-US" sz="3000" dirty="0" smtClean="0"/>
              <a:t> cycles at high stresses.</a:t>
            </a:r>
          </a:p>
          <a:p>
            <a:pPr eaLnBrk="1" hangingPunct="1">
              <a:lnSpc>
                <a:spcPct val="90000"/>
              </a:lnSpc>
              <a:buFontTx/>
              <a:buAutoNum type="arabicPeriod"/>
            </a:pPr>
            <a:endParaRPr lang="en-US" sz="3000" dirty="0" smtClean="0"/>
          </a:p>
          <a:p>
            <a:pPr eaLnBrk="1" hangingPunct="1">
              <a:lnSpc>
                <a:spcPct val="90000"/>
              </a:lnSpc>
            </a:pPr>
            <a:endParaRPr lang="en-IN" sz="3000"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p:cNvSpPr>
            <a:spLocks noGrp="1"/>
          </p:cNvSpPr>
          <p:nvPr>
            <p:ph type="title"/>
          </p:nvPr>
        </p:nvSpPr>
        <p:spPr/>
        <p:txBody>
          <a:bodyPr rtlCol="0">
            <a:normAutofit/>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FATIGUE LIMIT</a:t>
            </a:r>
            <a:endParaRPr lang="en-IN" sz="4000" b="1" i="1" u="sng" dirty="0" smtClean="0">
              <a:solidFill>
                <a:srgbClr val="FF0000"/>
              </a:solidFill>
              <a:latin typeface="Times New Roman" pitchFamily="18" charset="0"/>
              <a:cs typeface="Times New Roman" pitchFamily="18" charset="0"/>
            </a:endParaRPr>
          </a:p>
        </p:txBody>
      </p:sp>
      <p:sp>
        <p:nvSpPr>
          <p:cNvPr id="4" name="Content Placeholder 3"/>
          <p:cNvSpPr>
            <a:spLocks noGrp="1"/>
          </p:cNvSpPr>
          <p:nvPr>
            <p:ph sz="quarter" idx="1"/>
          </p:nvPr>
        </p:nvSpPr>
        <p:spPr>
          <a:xfrm>
            <a:off x="457200" y="1600201"/>
            <a:ext cx="8229600" cy="892695"/>
          </a:xfrm>
        </p:spPr>
        <p:txBody>
          <a:bodyPr>
            <a:normAutofit/>
          </a:bodyPr>
          <a:lstStyle/>
          <a:p>
            <a:r>
              <a:rPr lang="en-IN" dirty="0" smtClean="0"/>
              <a:t> the amplitude (or range) of cyclic stress that can be applied to the material without causing fatigue failure</a:t>
            </a:r>
            <a:endParaRPr lang="en-IN" dirty="0"/>
          </a:p>
        </p:txBody>
      </p:sp>
      <p:pic>
        <p:nvPicPr>
          <p:cNvPr id="53250" name="Picture 2" descr="http://cdn.avweb.com/media/newspics/195510_s-n_curves_sm.gif"/>
          <p:cNvPicPr>
            <a:picLocks noChangeAspect="1" noChangeArrowheads="1"/>
          </p:cNvPicPr>
          <p:nvPr/>
        </p:nvPicPr>
        <p:blipFill>
          <a:blip r:embed="rId2" cstate="print"/>
          <a:srcRect/>
          <a:stretch>
            <a:fillRect/>
          </a:stretch>
        </p:blipFill>
        <p:spPr bwMode="auto">
          <a:xfrm>
            <a:off x="1285852" y="2714620"/>
            <a:ext cx="6624736" cy="3713467"/>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b="1" i="1" u="sng" dirty="0" smtClean="0">
                <a:solidFill>
                  <a:srgbClr val="FF0000"/>
                </a:solidFill>
                <a:latin typeface="Times New Roman" pitchFamily="18" charset="0"/>
                <a:cs typeface="Times New Roman" pitchFamily="18" charset="0"/>
              </a:rPr>
              <a:t>HIGH CYCLE FATIGUE</a:t>
            </a:r>
            <a:endParaRPr lang="en-IN" sz="4000" b="1" i="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r>
              <a:rPr lang="en-IN" dirty="0" smtClean="0"/>
              <a:t>In high cycle fatigue condition, on a gross scale the deformation is elastic but it is plastic in nature in a localised way.</a:t>
            </a:r>
          </a:p>
          <a:p>
            <a:r>
              <a:rPr lang="en-IN" dirty="0" smtClean="0"/>
              <a:t>At higher stress the fatigue life is shortened but gross plastic deformation makes interpretation difficult in terms of stress.</a:t>
            </a:r>
          </a:p>
          <a:p>
            <a:r>
              <a:rPr lang="en-IN" dirty="0" smtClean="0"/>
              <a:t>A metal endure more cycle before failure for less applied stress. Fatigue test done at low stress would be carried out at 10^7 cycles &amp; sometimes 5x10^8 cycles for non ferrous.</a:t>
            </a:r>
          </a:p>
          <a:p>
            <a:r>
              <a:rPr lang="en-IN" dirty="0" smtClean="0"/>
              <a:t>The S-N curve goes horizontal at a certain limiting stress for some metals such as aluminium &amp; titanium, which is called fatigue limit. Which can endure for infinite number of cycles. </a:t>
            </a:r>
          </a:p>
          <a:p>
            <a:endParaRPr lang="en-I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b="1" i="1" u="sng" dirty="0" smtClean="0">
                <a:solidFill>
                  <a:srgbClr val="FF0000"/>
                </a:solidFill>
                <a:latin typeface="Times New Roman" pitchFamily="18" charset="0"/>
                <a:cs typeface="Times New Roman" pitchFamily="18" charset="0"/>
              </a:rPr>
              <a:t>HIGH CYCLE FATIGUE</a:t>
            </a:r>
            <a:endParaRPr lang="en-IN" sz="4000" b="1" i="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IN" dirty="0" smtClean="0"/>
              <a:t>The high cycle region in S-N curve is given by the </a:t>
            </a:r>
            <a:r>
              <a:rPr lang="en-IN" dirty="0" err="1" smtClean="0"/>
              <a:t>basquin</a:t>
            </a:r>
            <a:r>
              <a:rPr lang="en-IN" dirty="0" smtClean="0"/>
              <a:t> equation</a:t>
            </a:r>
          </a:p>
          <a:p>
            <a:endParaRPr lang="en-IN" dirty="0" smtClean="0"/>
          </a:p>
          <a:p>
            <a:pPr lvl="1"/>
            <a:r>
              <a:rPr lang="en-IN" dirty="0" err="1" smtClean="0"/>
              <a:t>δ</a:t>
            </a:r>
            <a:r>
              <a:rPr lang="en-IN" baseline="-25000" dirty="0" err="1" smtClean="0"/>
              <a:t>a</a:t>
            </a:r>
            <a:r>
              <a:rPr lang="en-IN" baseline="-25000" dirty="0" smtClean="0"/>
              <a:t> </a:t>
            </a:r>
            <a:r>
              <a:rPr lang="en-IN" dirty="0" smtClean="0"/>
              <a:t> is stress amplitude</a:t>
            </a:r>
          </a:p>
          <a:p>
            <a:pPr lvl="1"/>
            <a:r>
              <a:rPr lang="en-IN" dirty="0" smtClean="0"/>
              <a:t>C and p are empirical constants.</a:t>
            </a:r>
          </a:p>
          <a:p>
            <a:r>
              <a:rPr lang="en-IN" dirty="0" smtClean="0"/>
              <a:t>The specimen test is carried out until failure is attained and repeated till they find out the fatigue limit of the metal. </a:t>
            </a:r>
          </a:p>
        </p:txBody>
      </p:sp>
      <p:pic>
        <p:nvPicPr>
          <p:cNvPr id="2051" name="Picture 3"/>
          <p:cNvPicPr>
            <a:picLocks noChangeAspect="1" noChangeArrowheads="1"/>
          </p:cNvPicPr>
          <p:nvPr/>
        </p:nvPicPr>
        <p:blipFill>
          <a:blip r:embed="rId2" cstate="print"/>
          <a:srcRect/>
          <a:stretch>
            <a:fillRect/>
          </a:stretch>
        </p:blipFill>
        <p:spPr bwMode="auto">
          <a:xfrm>
            <a:off x="2643174" y="2071678"/>
            <a:ext cx="2016224" cy="6480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b="1" i="1" u="sng" dirty="0" smtClean="0">
                <a:solidFill>
                  <a:srgbClr val="FF0000"/>
                </a:solidFill>
                <a:latin typeface="Times New Roman" pitchFamily="18" charset="0"/>
                <a:cs typeface="Times New Roman" pitchFamily="18" charset="0"/>
              </a:rPr>
              <a:t>LOW-CYCLE FATIGUE</a:t>
            </a:r>
            <a:endParaRPr lang="en-IN" sz="4000" b="1" i="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IN" dirty="0" smtClean="0"/>
              <a:t>Test are conducted with control elastic + plastic strain instead of controlled load or stress cycles.</a:t>
            </a:r>
          </a:p>
          <a:p>
            <a:r>
              <a:rPr lang="en-IN" dirty="0" smtClean="0"/>
              <a:t>This type of failure must be considered in nuclear pressure vessel, steam turbines and other types of power machinery.</a:t>
            </a:r>
          </a:p>
          <a:p>
            <a:r>
              <a:rPr lang="en-IN" dirty="0" smtClean="0"/>
              <a:t>The low cycle fatigue are created when repeated stress is of thermal origin. </a:t>
            </a:r>
          </a:p>
          <a:p>
            <a:endParaRPr lang="en-I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b="1" i="1" u="sng" dirty="0" smtClean="0">
                <a:solidFill>
                  <a:srgbClr val="FF0000"/>
                </a:solidFill>
                <a:latin typeface="Times New Roman" pitchFamily="18" charset="0"/>
                <a:cs typeface="Times New Roman" pitchFamily="18" charset="0"/>
              </a:rPr>
              <a:t>LOW-CYCLE FATIGUE</a:t>
            </a:r>
            <a:endParaRPr lang="en-IN" sz="4000" b="1" i="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endParaRPr lang="en-IN"/>
          </a:p>
        </p:txBody>
      </p:sp>
      <p:pic>
        <p:nvPicPr>
          <p:cNvPr id="3074" name="Picture 2"/>
          <p:cNvPicPr>
            <a:picLocks noChangeAspect="1" noChangeArrowheads="1"/>
          </p:cNvPicPr>
          <p:nvPr/>
        </p:nvPicPr>
        <p:blipFill>
          <a:blip r:embed="rId2" cstate="print"/>
          <a:srcRect/>
          <a:stretch>
            <a:fillRect/>
          </a:stretch>
        </p:blipFill>
        <p:spPr bwMode="auto">
          <a:xfrm>
            <a:off x="1142976" y="1643050"/>
            <a:ext cx="7229475" cy="4333877"/>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b="1" i="1" u="sng" dirty="0" smtClean="0">
                <a:solidFill>
                  <a:srgbClr val="FF0000"/>
                </a:solidFill>
                <a:latin typeface="Times New Roman" pitchFamily="18" charset="0"/>
                <a:cs typeface="Times New Roman" pitchFamily="18" charset="0"/>
              </a:rPr>
              <a:t>LOW-CYCLE FATIGUE</a:t>
            </a:r>
            <a:endParaRPr lang="en-IN" sz="4000" b="1" i="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IN" dirty="0" smtClean="0"/>
              <a:t>The behaviour is called coffin-</a:t>
            </a:r>
            <a:r>
              <a:rPr lang="en-IN" dirty="0" err="1" smtClean="0"/>
              <a:t>manson</a:t>
            </a:r>
            <a:r>
              <a:rPr lang="en-IN" dirty="0" smtClean="0"/>
              <a:t> relation</a:t>
            </a:r>
          </a:p>
          <a:p>
            <a:endParaRPr lang="en-GB" dirty="0" smtClean="0"/>
          </a:p>
          <a:p>
            <a:endParaRPr lang="en-GB" dirty="0" smtClean="0"/>
          </a:p>
          <a:p>
            <a:endParaRPr lang="en-GB" dirty="0" smtClean="0"/>
          </a:p>
          <a:p>
            <a:endParaRPr lang="en-GB" dirty="0" smtClean="0"/>
          </a:p>
          <a:p>
            <a:endParaRPr lang="en-GB" dirty="0" smtClean="0"/>
          </a:p>
          <a:p>
            <a:endParaRPr lang="en-GB" dirty="0" smtClean="0"/>
          </a:p>
          <a:p>
            <a:pPr>
              <a:buNone/>
            </a:pPr>
            <a:endParaRPr lang="en-IN" dirty="0" smtClean="0"/>
          </a:p>
          <a:p>
            <a:pPr lvl="1">
              <a:buNone/>
            </a:pPr>
            <a:endParaRPr lang="en-IN" dirty="0"/>
          </a:p>
        </p:txBody>
      </p:sp>
      <p:pic>
        <p:nvPicPr>
          <p:cNvPr id="4100" name="Picture 4"/>
          <p:cNvPicPr>
            <a:picLocks noChangeAspect="1" noChangeArrowheads="1"/>
          </p:cNvPicPr>
          <p:nvPr/>
        </p:nvPicPr>
        <p:blipFill>
          <a:blip r:embed="rId2" cstate="print"/>
          <a:srcRect/>
          <a:stretch>
            <a:fillRect/>
          </a:stretch>
        </p:blipFill>
        <p:spPr bwMode="auto">
          <a:xfrm>
            <a:off x="1038225" y="2238374"/>
            <a:ext cx="7380730" cy="2270746"/>
          </a:xfrm>
          <a:prstGeom prst="rect">
            <a:avLst/>
          </a:prstGeom>
          <a:noFill/>
          <a:ln w="9525">
            <a:noFill/>
            <a:miter lim="800000"/>
            <a:headEnd/>
            <a:tailEnd/>
          </a:ln>
        </p:spPr>
      </p:pic>
      <p:pic>
        <p:nvPicPr>
          <p:cNvPr id="4101" name="Picture 5"/>
          <p:cNvPicPr>
            <a:picLocks noChangeAspect="1" noChangeArrowheads="1"/>
          </p:cNvPicPr>
          <p:nvPr/>
        </p:nvPicPr>
        <p:blipFill>
          <a:blip r:embed="rId3" cstate="print"/>
          <a:srcRect/>
          <a:stretch>
            <a:fillRect/>
          </a:stretch>
        </p:blipFill>
        <p:spPr bwMode="auto">
          <a:xfrm>
            <a:off x="3131840" y="4869160"/>
            <a:ext cx="3288256" cy="5642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p:txBody>
          <a:bodyPr rtlCol="0">
            <a:normAutofit/>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FATIGUE CRACK INITIATION </a:t>
            </a:r>
            <a:endParaRPr lang="en-IN" sz="4000" b="1" i="1" u="sng" dirty="0" smtClean="0">
              <a:solidFill>
                <a:srgbClr val="FF0000"/>
              </a:solidFill>
              <a:latin typeface="Times New Roman" pitchFamily="18" charset="0"/>
              <a:cs typeface="Times New Roman" pitchFamily="18" charset="0"/>
            </a:endParaRPr>
          </a:p>
        </p:txBody>
      </p:sp>
      <p:sp>
        <p:nvSpPr>
          <p:cNvPr id="6" name="Content Placeholder 5"/>
          <p:cNvSpPr>
            <a:spLocks noGrp="1"/>
          </p:cNvSpPr>
          <p:nvPr>
            <p:ph sz="quarter" idx="1"/>
          </p:nvPr>
        </p:nvSpPr>
        <p:spPr/>
        <p:txBody>
          <a:bodyPr/>
          <a:lstStyle/>
          <a:p>
            <a:endParaRPr lang="en-IN" dirty="0"/>
          </a:p>
        </p:txBody>
      </p:sp>
      <p:pic>
        <p:nvPicPr>
          <p:cNvPr id="5122" name="Picture 2"/>
          <p:cNvPicPr>
            <a:picLocks noChangeAspect="1" noChangeArrowheads="1"/>
          </p:cNvPicPr>
          <p:nvPr/>
        </p:nvPicPr>
        <p:blipFill>
          <a:blip r:embed="rId2" cstate="print"/>
          <a:srcRect/>
          <a:stretch>
            <a:fillRect/>
          </a:stretch>
        </p:blipFill>
        <p:spPr bwMode="auto">
          <a:xfrm>
            <a:off x="1763688" y="4437112"/>
            <a:ext cx="1512168" cy="681621"/>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3851920" y="4509120"/>
            <a:ext cx="3096344" cy="545976"/>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467544" y="1412776"/>
            <a:ext cx="8496944" cy="50405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sz="4000" b="1" i="1" u="sng" dirty="0" smtClean="0">
                <a:solidFill>
                  <a:srgbClr val="FF0000"/>
                </a:solidFill>
                <a:latin typeface="Times New Roman" pitchFamily="18" charset="0"/>
                <a:cs typeface="Times New Roman" pitchFamily="18" charset="0"/>
              </a:rPr>
              <a:t>STAGE 1 &amp; STAGE 2 CRACK GROWTH</a:t>
            </a:r>
            <a:endParaRPr lang="en-IN" sz="4000" b="1" i="1" u="sng" dirty="0">
              <a:solidFill>
                <a:srgbClr val="FF000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sz="quarter" idx="1"/>
          </p:nvPr>
        </p:nvGraphicFramePr>
        <p:xfrm>
          <a:off x="914400" y="1447800"/>
          <a:ext cx="7772400" cy="4028440"/>
        </p:xfrm>
        <a:graphic>
          <a:graphicData uri="http://schemas.openxmlformats.org/drawingml/2006/table">
            <a:tbl>
              <a:tblPr firstRow="1" bandRow="1">
                <a:tableStyleId>{5C22544A-7EE6-4342-B048-85BDC9FD1C3A}</a:tableStyleId>
              </a:tblPr>
              <a:tblGrid>
                <a:gridCol w="3886200"/>
                <a:gridCol w="3886200"/>
              </a:tblGrid>
              <a:tr h="370840">
                <a:tc>
                  <a:txBody>
                    <a:bodyPr/>
                    <a:lstStyle/>
                    <a:p>
                      <a:pPr algn="ctr"/>
                      <a:r>
                        <a:rPr lang="en-GB" dirty="0" smtClean="0"/>
                        <a:t>Stage</a:t>
                      </a:r>
                      <a:r>
                        <a:rPr lang="en-GB" baseline="0" dirty="0" smtClean="0"/>
                        <a:t> 1</a:t>
                      </a:r>
                      <a:endParaRPr lang="en-IN" dirty="0"/>
                    </a:p>
                  </a:txBody>
                  <a:tcPr marL="86360" marR="86360"/>
                </a:tc>
                <a:tc>
                  <a:txBody>
                    <a:bodyPr/>
                    <a:lstStyle/>
                    <a:p>
                      <a:pPr algn="ctr"/>
                      <a:r>
                        <a:rPr lang="en-GB" dirty="0" smtClean="0"/>
                        <a:t>Stage 2</a:t>
                      </a:r>
                      <a:endParaRPr lang="en-IN" dirty="0"/>
                    </a:p>
                  </a:txBody>
                  <a:tcPr marL="86360" marR="86360"/>
                </a:tc>
              </a:tr>
              <a:tr h="370840">
                <a:tc>
                  <a:txBody>
                    <a:bodyPr/>
                    <a:lstStyle/>
                    <a:p>
                      <a:r>
                        <a:rPr lang="en-GB" baseline="0" dirty="0" smtClean="0"/>
                        <a:t>In crack propagation, it has major portion  in low cycle fatigue. Minor portion in high cycle fatigue. </a:t>
                      </a:r>
                      <a:endParaRPr lang="en-IN" dirty="0"/>
                    </a:p>
                  </a:txBody>
                  <a:tcPr marL="86360" marR="863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In crack propagation, it has minor portion  in low cycle fatigue. Major portion in high cycle fatigue. </a:t>
                      </a:r>
                      <a:endParaRPr lang="en-IN" dirty="0" smtClean="0"/>
                    </a:p>
                    <a:p>
                      <a:endParaRPr lang="en-IN" dirty="0"/>
                    </a:p>
                  </a:txBody>
                  <a:tcPr marL="86360" marR="86360"/>
                </a:tc>
              </a:tr>
              <a:tr h="370840">
                <a:tc>
                  <a:txBody>
                    <a:bodyPr/>
                    <a:lstStyle/>
                    <a:p>
                      <a:r>
                        <a:rPr lang="en-GB" dirty="0" smtClean="0"/>
                        <a:t>In</a:t>
                      </a:r>
                      <a:r>
                        <a:rPr lang="en-GB" baseline="0" dirty="0" smtClean="0"/>
                        <a:t> this shear stress is acting for crack propagation</a:t>
                      </a:r>
                      <a:endParaRPr lang="en-IN" dirty="0"/>
                    </a:p>
                  </a:txBody>
                  <a:tcPr marL="86360" marR="86360"/>
                </a:tc>
                <a:tc>
                  <a:txBody>
                    <a:bodyPr/>
                    <a:lstStyle/>
                    <a:p>
                      <a:r>
                        <a:rPr lang="en-GB" dirty="0" smtClean="0"/>
                        <a:t>In this tensile stress is acting for crack</a:t>
                      </a:r>
                      <a:r>
                        <a:rPr lang="en-GB" baseline="0" dirty="0" smtClean="0"/>
                        <a:t> propagation</a:t>
                      </a:r>
                    </a:p>
                    <a:p>
                      <a:endParaRPr lang="en-GB" baseline="0" dirty="0" smtClean="0"/>
                    </a:p>
                  </a:txBody>
                  <a:tcPr marL="86360" marR="86360"/>
                </a:tc>
              </a:tr>
              <a:tr h="370840">
                <a:tc>
                  <a:txBody>
                    <a:bodyPr/>
                    <a:lstStyle/>
                    <a:p>
                      <a:r>
                        <a:rPr lang="en-GB" dirty="0" smtClean="0"/>
                        <a:t>The crack will be propagating</a:t>
                      </a:r>
                      <a:r>
                        <a:rPr lang="en-GB" baseline="0" dirty="0" smtClean="0"/>
                        <a:t> through slip planes</a:t>
                      </a:r>
                      <a:endParaRPr lang="en-IN" dirty="0"/>
                    </a:p>
                  </a:txBody>
                  <a:tcPr marL="86360" marR="86360"/>
                </a:tc>
                <a:tc>
                  <a:txBody>
                    <a:bodyPr/>
                    <a:lstStyle/>
                    <a:p>
                      <a:r>
                        <a:rPr lang="en-GB" baseline="0" dirty="0" smtClean="0"/>
                        <a:t>The crack propagate normally to direction of stress applied.</a:t>
                      </a:r>
                    </a:p>
                  </a:txBody>
                  <a:tcPr marL="86360" marR="86360"/>
                </a:tc>
              </a:tr>
              <a:tr h="370840">
                <a:tc>
                  <a:txBody>
                    <a:bodyPr/>
                    <a:lstStyle/>
                    <a:p>
                      <a:r>
                        <a:rPr lang="en-GB" dirty="0" smtClean="0"/>
                        <a:t>The rate of crack propagation</a:t>
                      </a:r>
                      <a:r>
                        <a:rPr lang="en-GB" baseline="0" dirty="0" smtClean="0"/>
                        <a:t> is very low of order 10^-9 m (nm).</a:t>
                      </a:r>
                      <a:endParaRPr lang="en-IN" dirty="0"/>
                    </a:p>
                  </a:txBody>
                  <a:tcPr marL="86360" marR="86360"/>
                </a:tc>
                <a:tc>
                  <a:txBody>
                    <a:bodyPr/>
                    <a:lstStyle/>
                    <a:p>
                      <a:r>
                        <a:rPr lang="en-GB" baseline="0" dirty="0" smtClean="0"/>
                        <a:t>The rate of crack propagation is comparatively higher in terms of micro meters.</a:t>
                      </a:r>
                    </a:p>
                  </a:txBody>
                  <a:tcPr marL="86360" marR="86360"/>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p:txBody>
          <a:bodyPr rtlCol="0">
            <a:normAutofit/>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FATIGUE CRACK MECHANISIM</a:t>
            </a:r>
            <a:endParaRPr lang="en-IN" sz="4000" b="1" i="1" u="sng" dirty="0" smtClean="0">
              <a:solidFill>
                <a:srgbClr val="FF0000"/>
              </a:solidFill>
              <a:latin typeface="Times New Roman" pitchFamily="18" charset="0"/>
              <a:cs typeface="Times New Roman" pitchFamily="18" charset="0"/>
            </a:endParaRPr>
          </a:p>
        </p:txBody>
      </p:sp>
      <p:sp>
        <p:nvSpPr>
          <p:cNvPr id="131075" name="Content Placeholder 2"/>
          <p:cNvSpPr>
            <a:spLocks noGrp="1"/>
          </p:cNvSpPr>
          <p:nvPr>
            <p:ph sz="quarter" idx="1"/>
          </p:nvPr>
        </p:nvSpPr>
        <p:spPr>
          <a:xfrm>
            <a:off x="457200" y="1600201"/>
            <a:ext cx="8229600" cy="2548880"/>
          </a:xfrm>
        </p:spPr>
        <p:txBody>
          <a:bodyPr>
            <a:normAutofit lnSpcReduction="10000"/>
          </a:bodyPr>
          <a:lstStyle/>
          <a:p>
            <a:pPr eaLnBrk="1" hangingPunct="1">
              <a:buNone/>
            </a:pPr>
            <a:r>
              <a:rPr lang="en-US" dirty="0" smtClean="0"/>
              <a:t>Crack propagation is characterized by two types of markings.</a:t>
            </a:r>
          </a:p>
          <a:p>
            <a:pPr eaLnBrk="1" hangingPunct="1">
              <a:buFontTx/>
              <a:buAutoNum type="arabicPeriod"/>
            </a:pPr>
            <a:r>
              <a:rPr lang="en-US" b="1" dirty="0" smtClean="0"/>
              <a:t>Slip bands / </a:t>
            </a:r>
            <a:r>
              <a:rPr lang="en-US" b="1" dirty="0" err="1" smtClean="0"/>
              <a:t>Beachmarks</a:t>
            </a:r>
            <a:r>
              <a:rPr lang="en-US" dirty="0" smtClean="0"/>
              <a:t>: These are of macroscopic dimensions. These markings are found for components that experienced interruptions during crack propagation.</a:t>
            </a:r>
          </a:p>
          <a:p>
            <a:pPr eaLnBrk="1" hangingPunct="1">
              <a:buFontTx/>
              <a:buNone/>
            </a:pPr>
            <a:r>
              <a:rPr lang="en-US" dirty="0" smtClean="0"/>
              <a:t>     Each </a:t>
            </a:r>
            <a:r>
              <a:rPr lang="en-US" dirty="0" err="1" smtClean="0"/>
              <a:t>beachmark</a:t>
            </a:r>
            <a:r>
              <a:rPr lang="en-US" dirty="0" smtClean="0"/>
              <a:t> band represents a period of time over which crack growth has occurred.</a:t>
            </a:r>
          </a:p>
          <a:p>
            <a:pPr eaLnBrk="1" hangingPunct="1"/>
            <a:endParaRPr lang="en-IN" dirty="0" smtClean="0"/>
          </a:p>
        </p:txBody>
      </p:sp>
      <p:pic>
        <p:nvPicPr>
          <p:cNvPr id="1026" name="Picture 2"/>
          <p:cNvPicPr>
            <a:picLocks noChangeAspect="1" noChangeArrowheads="1"/>
          </p:cNvPicPr>
          <p:nvPr/>
        </p:nvPicPr>
        <p:blipFill>
          <a:blip r:embed="rId2" cstate="print"/>
          <a:srcRect/>
          <a:stretch>
            <a:fillRect/>
          </a:stretch>
        </p:blipFill>
        <p:spPr bwMode="auto">
          <a:xfrm>
            <a:off x="2627784" y="4243408"/>
            <a:ext cx="3686175" cy="2114550"/>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rtlCol="0">
            <a:normAutofit/>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GRIFFTH’S THEORY</a:t>
            </a:r>
            <a:endParaRPr lang="en-IN" sz="4000" b="1" i="1" u="sng" dirty="0" smtClean="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500188"/>
            <a:ext cx="8229600" cy="4625975"/>
          </a:xfrm>
        </p:spPr>
        <p:txBody>
          <a:bodyPr rtlCol="0">
            <a:normAutofit/>
          </a:bodyPr>
          <a:lstStyle/>
          <a:p>
            <a:pPr marL="438912" indent="-320040">
              <a:spcBef>
                <a:spcPts val="0"/>
              </a:spcBef>
              <a:defRPr/>
            </a:pPr>
            <a:r>
              <a:rPr lang="en-US" dirty="0" smtClean="0"/>
              <a:t>Thickness of the plate is negligible and so problem can be treated as plane stress.</a:t>
            </a:r>
          </a:p>
          <a:p>
            <a:pPr marL="438912" indent="-320040">
              <a:spcBef>
                <a:spcPts val="0"/>
              </a:spcBef>
              <a:defRPr/>
            </a:pPr>
            <a:r>
              <a:rPr lang="en-US" dirty="0" smtClean="0"/>
              <a:t>A decrease in strain energy results from the formation of a crack.</a:t>
            </a:r>
          </a:p>
          <a:p>
            <a:pPr marL="438912" indent="-320040">
              <a:spcBef>
                <a:spcPts val="0"/>
              </a:spcBef>
              <a:defRPr/>
            </a:pPr>
            <a:r>
              <a:rPr lang="en-US" dirty="0" smtClean="0"/>
              <a:t>The elastic strain energy per unit of plate thickness is given by</a:t>
            </a:r>
          </a:p>
          <a:p>
            <a:pPr marL="438912" indent="-320040" eaLnBrk="1" fontAlgn="auto" hangingPunct="1">
              <a:spcBef>
                <a:spcPts val="0"/>
              </a:spcBef>
              <a:spcAft>
                <a:spcPts val="0"/>
              </a:spcAft>
              <a:buFontTx/>
              <a:buNone/>
              <a:defRPr/>
            </a:pPr>
            <a:r>
              <a:rPr lang="en-US" dirty="0"/>
              <a:t> </a:t>
            </a:r>
            <a:r>
              <a:rPr lang="en-US" dirty="0" smtClean="0"/>
              <a:t>                                   </a:t>
            </a:r>
          </a:p>
          <a:p>
            <a:pPr marL="438912" indent="-320040" eaLnBrk="1" fontAlgn="auto" hangingPunct="1">
              <a:spcBef>
                <a:spcPts val="0"/>
              </a:spcBef>
              <a:spcAft>
                <a:spcPts val="0"/>
              </a:spcAft>
              <a:buFontTx/>
              <a:buNone/>
              <a:defRPr/>
            </a:pPr>
            <a:r>
              <a:rPr lang="en-US" dirty="0" smtClean="0"/>
              <a:t>    </a:t>
            </a:r>
          </a:p>
          <a:p>
            <a:pPr marL="438912" indent="-320040" eaLnBrk="1" fontAlgn="auto" hangingPunct="1">
              <a:spcBef>
                <a:spcPts val="0"/>
              </a:spcBef>
              <a:spcAft>
                <a:spcPts val="0"/>
              </a:spcAft>
              <a:buFontTx/>
              <a:buNone/>
              <a:defRPr/>
            </a:pPr>
            <a:r>
              <a:rPr lang="en-US" dirty="0" smtClean="0"/>
              <a:t>    where, </a:t>
            </a:r>
            <a:r>
              <a:rPr lang="el-GR" dirty="0" smtClean="0"/>
              <a:t>σ</a:t>
            </a:r>
            <a:r>
              <a:rPr lang="en-US" dirty="0" smtClean="0"/>
              <a:t> is the tensile stress acting normal to </a:t>
            </a:r>
          </a:p>
          <a:p>
            <a:pPr marL="438912" indent="-320040" eaLnBrk="1" fontAlgn="auto" hangingPunct="1">
              <a:spcBef>
                <a:spcPts val="0"/>
              </a:spcBef>
              <a:spcAft>
                <a:spcPts val="0"/>
              </a:spcAft>
              <a:buFontTx/>
              <a:buNone/>
              <a:defRPr/>
            </a:pPr>
            <a:r>
              <a:rPr lang="en-US" dirty="0" smtClean="0"/>
              <a:t>                     the crack of length 2c.                </a:t>
            </a:r>
          </a:p>
          <a:p>
            <a:pPr marL="438912" indent="-320040" eaLnBrk="1" fontAlgn="auto" hangingPunct="1">
              <a:spcBef>
                <a:spcPts val="0"/>
              </a:spcBef>
              <a:spcAft>
                <a:spcPts val="0"/>
              </a:spcAft>
              <a:buFontTx/>
              <a:buNone/>
              <a:defRPr/>
            </a:pPr>
            <a:r>
              <a:rPr lang="en-US" dirty="0" smtClean="0"/>
              <a:t>                  E is the modulus of elasticity  </a:t>
            </a:r>
            <a:endParaRPr lang="en-IN" dirty="0"/>
          </a:p>
        </p:txBody>
      </p:sp>
      <p:pic>
        <p:nvPicPr>
          <p:cNvPr id="94212" name="Picture 2"/>
          <p:cNvPicPr>
            <a:picLocks noChangeAspect="1" noChangeArrowheads="1"/>
          </p:cNvPicPr>
          <p:nvPr/>
        </p:nvPicPr>
        <p:blipFill>
          <a:blip r:embed="rId2" cstate="print"/>
          <a:srcRect/>
          <a:stretch>
            <a:fillRect/>
          </a:stretch>
        </p:blipFill>
        <p:spPr bwMode="auto">
          <a:xfrm>
            <a:off x="2987824" y="4077072"/>
            <a:ext cx="2286000" cy="7200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p:txBody>
          <a:bodyPr rtlCol="0">
            <a:normAutofit/>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FATIGUE</a:t>
            </a:r>
            <a:endParaRPr lang="en-IN" sz="4000" b="1" i="1" u="sng" dirty="0" smtClean="0">
              <a:solidFill>
                <a:srgbClr val="FF0000"/>
              </a:solidFill>
              <a:latin typeface="Times New Roman" pitchFamily="18" charset="0"/>
              <a:cs typeface="Times New Roman" pitchFamily="18" charset="0"/>
            </a:endParaRPr>
          </a:p>
        </p:txBody>
      </p:sp>
      <p:sp>
        <p:nvSpPr>
          <p:cNvPr id="132099" name="Content Placeholder 2"/>
          <p:cNvSpPr>
            <a:spLocks noGrp="1"/>
          </p:cNvSpPr>
          <p:nvPr>
            <p:ph sz="quarter" idx="1"/>
          </p:nvPr>
        </p:nvSpPr>
        <p:spPr>
          <a:xfrm>
            <a:off x="457200" y="1600201"/>
            <a:ext cx="8229600" cy="2548880"/>
          </a:xfrm>
        </p:spPr>
        <p:txBody>
          <a:bodyPr>
            <a:normAutofit lnSpcReduction="10000"/>
          </a:bodyPr>
          <a:lstStyle/>
          <a:p>
            <a:pPr eaLnBrk="1" hangingPunct="1">
              <a:buFontTx/>
              <a:buNone/>
            </a:pPr>
            <a:r>
              <a:rPr lang="en-US" dirty="0" smtClean="0"/>
              <a:t>2. </a:t>
            </a:r>
            <a:r>
              <a:rPr lang="en-US" b="1" dirty="0" smtClean="0"/>
              <a:t>Striations</a:t>
            </a:r>
            <a:r>
              <a:rPr lang="en-US" dirty="0" smtClean="0"/>
              <a:t>: These are microscopic in size. Each striation is thought to represent the advance distance of a crack front during a single load cycle.</a:t>
            </a:r>
          </a:p>
          <a:p>
            <a:pPr eaLnBrk="1" hangingPunct="1">
              <a:buFontTx/>
              <a:buNone/>
            </a:pPr>
            <a:r>
              <a:rPr lang="en-US" dirty="0" smtClean="0"/>
              <a:t>     Striation width depends on, and increases with, increasing stress range.</a:t>
            </a:r>
          </a:p>
          <a:p>
            <a:pPr eaLnBrk="1" hangingPunct="1">
              <a:buFontTx/>
              <a:buNone/>
            </a:pPr>
            <a:r>
              <a:rPr lang="en-US" dirty="0" smtClean="0"/>
              <a:t>     </a:t>
            </a:r>
            <a:endParaRPr lang="en-IN" dirty="0" smtClean="0"/>
          </a:p>
        </p:txBody>
      </p:sp>
      <p:pic>
        <p:nvPicPr>
          <p:cNvPr id="2050" name="Picture 2"/>
          <p:cNvPicPr>
            <a:picLocks noChangeAspect="1" noChangeArrowheads="1"/>
          </p:cNvPicPr>
          <p:nvPr/>
        </p:nvPicPr>
        <p:blipFill>
          <a:blip r:embed="rId2" cstate="print"/>
          <a:srcRect/>
          <a:stretch>
            <a:fillRect/>
          </a:stretch>
        </p:blipFill>
        <p:spPr bwMode="auto">
          <a:xfrm>
            <a:off x="3203848" y="3645024"/>
            <a:ext cx="2808311" cy="2509968"/>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p:cNvSpPr>
            <a:spLocks noGrp="1"/>
          </p:cNvSpPr>
          <p:nvPr>
            <p:ph type="title"/>
          </p:nvPr>
        </p:nvSpPr>
        <p:spPr/>
        <p:txBody>
          <a:bodyPr rtlCol="0">
            <a:normAutofit/>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FAILURE</a:t>
            </a:r>
            <a:endParaRPr lang="en-IN" sz="4000" b="1" i="1" u="sng" dirty="0" smtClean="0">
              <a:solidFill>
                <a:srgbClr val="FF0000"/>
              </a:solidFill>
              <a:latin typeface="Times New Roman" pitchFamily="18" charset="0"/>
              <a:cs typeface="Times New Roman" pitchFamily="18" charset="0"/>
            </a:endParaRPr>
          </a:p>
        </p:txBody>
      </p:sp>
      <p:sp>
        <p:nvSpPr>
          <p:cNvPr id="133123" name="Content Placeholder 2"/>
          <p:cNvSpPr>
            <a:spLocks noGrp="1"/>
          </p:cNvSpPr>
          <p:nvPr>
            <p:ph sz="quarter" idx="1"/>
          </p:nvPr>
        </p:nvSpPr>
        <p:spPr/>
        <p:txBody>
          <a:bodyPr/>
          <a:lstStyle/>
          <a:p>
            <a:pPr eaLnBrk="1" hangingPunct="1"/>
            <a:r>
              <a:rPr lang="en-US" dirty="0" smtClean="0"/>
              <a:t>It is the gap between expectation and performance.</a:t>
            </a:r>
          </a:p>
          <a:p>
            <a:pPr eaLnBrk="1" hangingPunct="1"/>
            <a:r>
              <a:rPr lang="en-US" dirty="0" smtClean="0"/>
              <a:t>It represents an adverse situation wherein a component, material or system fails to fulfill its intended function satisfactorily, during its intended service-life.</a:t>
            </a:r>
          </a:p>
          <a:p>
            <a:pPr eaLnBrk="1" hangingPunct="1"/>
            <a:r>
              <a:rPr lang="en-US" dirty="0" smtClean="0"/>
              <a:t>Failures are inevitable in the life span of any system.</a:t>
            </a:r>
            <a:endParaRPr lang="en-IN"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noGrp="1"/>
          </p:cNvSpPr>
          <p:nvPr>
            <p:ph type="title"/>
          </p:nvPr>
        </p:nvSpPr>
        <p:spPr/>
        <p:txBody>
          <a:bodyPr rtlCol="0">
            <a:normAutofit fontScale="90000"/>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FAILURE CURVE OR  BATH TUB CURVE</a:t>
            </a:r>
            <a:endParaRPr lang="en-IN" sz="4000" b="1" i="1" u="sng" dirty="0" smtClean="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914400" y="4500570"/>
            <a:ext cx="7772400" cy="1519230"/>
          </a:xfrm>
        </p:spPr>
        <p:txBody>
          <a:bodyPr rtlCol="0">
            <a:normAutofit fontScale="92500" lnSpcReduction="10000"/>
          </a:bodyPr>
          <a:lstStyle/>
          <a:p>
            <a:pPr marL="438912" indent="-320040" eaLnBrk="1" fontAlgn="auto" hangingPunct="1">
              <a:spcBef>
                <a:spcPts val="0"/>
              </a:spcBef>
              <a:spcAft>
                <a:spcPts val="0"/>
              </a:spcAft>
              <a:buFont typeface="Wingdings 2"/>
              <a:buChar char=""/>
              <a:defRPr/>
            </a:pPr>
            <a:r>
              <a:rPr lang="en-US" dirty="0" smtClean="0"/>
              <a:t>The </a:t>
            </a:r>
            <a:r>
              <a:rPr lang="en-US" dirty="0" smtClean="0"/>
              <a:t>first is the short initial period during which the failures are called infant or early failure caused generally due to design deficiency, manufacturing defects, assembly and installation lapses.                                  </a:t>
            </a:r>
            <a:endParaRPr lang="en-IN" dirty="0"/>
          </a:p>
        </p:txBody>
      </p:sp>
      <p:pic>
        <p:nvPicPr>
          <p:cNvPr id="134148" name="Picture 2"/>
          <p:cNvPicPr>
            <a:picLocks noChangeAspect="1" noChangeArrowheads="1"/>
          </p:cNvPicPr>
          <p:nvPr/>
        </p:nvPicPr>
        <p:blipFill>
          <a:blip r:embed="rId2" cstate="print"/>
          <a:srcRect/>
          <a:stretch>
            <a:fillRect/>
          </a:stretch>
        </p:blipFill>
        <p:spPr bwMode="auto">
          <a:xfrm>
            <a:off x="1571604" y="1571612"/>
            <a:ext cx="6192688" cy="2599026"/>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p:cNvSpPr>
            <a:spLocks noGrp="1"/>
          </p:cNvSpPr>
          <p:nvPr>
            <p:ph type="title"/>
          </p:nvPr>
        </p:nvSpPr>
        <p:spPr/>
        <p:txBody>
          <a:bodyPr rtlCol="0">
            <a:normAutofit fontScale="90000"/>
          </a:bodyPr>
          <a:lstStyle/>
          <a:p>
            <a:pPr algn="ctr">
              <a:defRPr/>
            </a:pPr>
            <a:r>
              <a:rPr lang="en-US" sz="4000" b="1" i="1" u="sng" dirty="0" smtClean="0">
                <a:solidFill>
                  <a:srgbClr val="FF0000"/>
                </a:solidFill>
                <a:latin typeface="Times New Roman" pitchFamily="18" charset="0"/>
                <a:cs typeface="Times New Roman" pitchFamily="18" charset="0"/>
              </a:rPr>
              <a:t>FAILURE CURVE OR  BATH TUB CURVE</a:t>
            </a:r>
            <a:endParaRPr lang="en-IN" sz="4000" b="1" i="1" u="sng" dirty="0" smtClean="0">
              <a:solidFill>
                <a:srgbClr val="FF0000"/>
              </a:solidFill>
              <a:latin typeface="Times New Roman" pitchFamily="18" charset="0"/>
              <a:cs typeface="Times New Roman" pitchFamily="18" charset="0"/>
            </a:endParaRPr>
          </a:p>
        </p:txBody>
      </p:sp>
      <p:sp>
        <p:nvSpPr>
          <p:cNvPr id="135171" name="Content Placeholder 4"/>
          <p:cNvSpPr>
            <a:spLocks noGrp="1"/>
          </p:cNvSpPr>
          <p:nvPr>
            <p:ph sz="quarter" idx="1"/>
          </p:nvPr>
        </p:nvSpPr>
        <p:spPr/>
        <p:txBody>
          <a:bodyPr/>
          <a:lstStyle/>
          <a:p>
            <a:pPr eaLnBrk="1" hangingPunct="1"/>
            <a:r>
              <a:rPr lang="en-US" dirty="0" smtClean="0"/>
              <a:t>The failures in the second zone are termed service failures or constant rate failures. These failures are random and are fairly evenly distributed.</a:t>
            </a:r>
          </a:p>
          <a:p>
            <a:pPr eaLnBrk="1" hangingPunct="1"/>
            <a:r>
              <a:rPr lang="en-US" dirty="0" smtClean="0"/>
              <a:t>The curve in the third zone is due to wearing out of parts. The incidence of failures in this zone is high since most of the components would have rendered their service life.</a:t>
            </a:r>
            <a:endParaRPr lang="en-IN"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p:cNvSpPr>
            <a:spLocks noGrp="1"/>
          </p:cNvSpPr>
          <p:nvPr>
            <p:ph type="title"/>
          </p:nvPr>
        </p:nvSpPr>
        <p:spPr/>
        <p:txBody>
          <a:bodyPr rtlCol="0">
            <a:normAutofit/>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FAILURE ANALYSIS</a:t>
            </a:r>
            <a:endParaRPr lang="en-IN" sz="4000" b="1" i="1" u="sng" dirty="0" smtClean="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rtlCol="0">
            <a:normAutofit/>
          </a:bodyPr>
          <a:lstStyle/>
          <a:p>
            <a:pPr marL="438912" indent="-320040">
              <a:spcBef>
                <a:spcPts val="0"/>
              </a:spcBef>
              <a:defRPr/>
            </a:pPr>
            <a:r>
              <a:rPr lang="en-US" dirty="0" smtClean="0"/>
              <a:t>It is a technique by which facts are gathered and analyzed to determine the cause of failure.</a:t>
            </a:r>
          </a:p>
          <a:p>
            <a:pPr marL="438912" indent="-320040">
              <a:spcBef>
                <a:spcPts val="0"/>
              </a:spcBef>
              <a:defRPr/>
            </a:pPr>
            <a:r>
              <a:rPr lang="en-US" dirty="0" smtClean="0"/>
              <a:t>A fault-tree technique is used for analyzing service failures.</a:t>
            </a:r>
          </a:p>
          <a:p>
            <a:pPr marL="438912" indent="-320040">
              <a:spcBef>
                <a:spcPts val="0"/>
              </a:spcBef>
              <a:defRPr/>
            </a:pPr>
            <a:r>
              <a:rPr lang="en-US" dirty="0" smtClean="0"/>
              <a:t>A fault-tree is a graphical technique that provides a systematic description of the combination of possible occurrences in a system, which can result in a fault or undesired event.</a:t>
            </a:r>
            <a:endParaRPr lang="en-I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1"/>
          <p:cNvSpPr>
            <a:spLocks noGrp="1"/>
          </p:cNvSpPr>
          <p:nvPr>
            <p:ph type="title"/>
          </p:nvPr>
        </p:nvSpPr>
        <p:spPr/>
        <p:txBody>
          <a:bodyPr rtlCol="0">
            <a:normAutofit/>
          </a:bodyPr>
          <a:lstStyle/>
          <a:p>
            <a:pPr algn="ctr">
              <a:defRPr/>
            </a:pPr>
            <a:r>
              <a:rPr lang="en-US" sz="4000" b="1" i="1" u="sng" dirty="0" smtClean="0">
                <a:solidFill>
                  <a:srgbClr val="FF0000"/>
                </a:solidFill>
                <a:latin typeface="Times New Roman" pitchFamily="18" charset="0"/>
                <a:cs typeface="Times New Roman" pitchFamily="18" charset="0"/>
              </a:rPr>
              <a:t>FAILURE ANALYSIS</a:t>
            </a:r>
            <a:endParaRPr lang="en-IN" sz="4000" b="1" i="1" u="sng" dirty="0" smtClean="0">
              <a:solidFill>
                <a:srgbClr val="FF0000"/>
              </a:solidFill>
              <a:latin typeface="Times New Roman" pitchFamily="18" charset="0"/>
              <a:cs typeface="Times New Roman" pitchFamily="18" charset="0"/>
            </a:endParaRPr>
          </a:p>
        </p:txBody>
      </p:sp>
      <p:sp>
        <p:nvSpPr>
          <p:cNvPr id="137219" name="Content Placeholder 2"/>
          <p:cNvSpPr>
            <a:spLocks noGrp="1"/>
          </p:cNvSpPr>
          <p:nvPr>
            <p:ph sz="quarter" idx="1"/>
          </p:nvPr>
        </p:nvSpPr>
        <p:spPr/>
        <p:txBody>
          <a:bodyPr/>
          <a:lstStyle/>
          <a:p>
            <a:pPr eaLnBrk="1" hangingPunct="1">
              <a:lnSpc>
                <a:spcPct val="90000"/>
              </a:lnSpc>
            </a:pPr>
            <a:r>
              <a:rPr lang="en-US" sz="3000" dirty="0" smtClean="0"/>
              <a:t>The fault-tree analysis has multi-faceted applications. It can be used as</a:t>
            </a:r>
          </a:p>
          <a:p>
            <a:pPr eaLnBrk="1" hangingPunct="1">
              <a:lnSpc>
                <a:spcPct val="90000"/>
              </a:lnSpc>
              <a:buFontTx/>
              <a:buAutoNum type="arabicPeriod"/>
            </a:pPr>
            <a:r>
              <a:rPr lang="en-US" sz="3000" dirty="0" smtClean="0"/>
              <a:t>A diagnostic tool</a:t>
            </a:r>
          </a:p>
          <a:p>
            <a:pPr eaLnBrk="1" hangingPunct="1">
              <a:lnSpc>
                <a:spcPct val="90000"/>
              </a:lnSpc>
              <a:buFontTx/>
              <a:buAutoNum type="arabicPeriod"/>
            </a:pPr>
            <a:r>
              <a:rPr lang="en-US" sz="3000" dirty="0" smtClean="0"/>
              <a:t>A design tool</a:t>
            </a:r>
          </a:p>
          <a:p>
            <a:pPr eaLnBrk="1" hangingPunct="1">
              <a:lnSpc>
                <a:spcPct val="90000"/>
              </a:lnSpc>
              <a:buFontTx/>
              <a:buAutoNum type="arabicPeriod"/>
            </a:pPr>
            <a:r>
              <a:rPr lang="en-US" sz="3000" dirty="0" smtClean="0"/>
              <a:t>A method of system safety analysis</a:t>
            </a:r>
          </a:p>
          <a:p>
            <a:pPr eaLnBrk="1" hangingPunct="1">
              <a:lnSpc>
                <a:spcPct val="90000"/>
              </a:lnSpc>
              <a:buFontTx/>
              <a:buAutoNum type="arabicPeriod"/>
            </a:pPr>
            <a:r>
              <a:rPr lang="en-US" sz="3000" dirty="0" smtClean="0"/>
              <a:t>A management tool</a:t>
            </a:r>
          </a:p>
          <a:p>
            <a:pPr eaLnBrk="1" hangingPunct="1">
              <a:lnSpc>
                <a:spcPct val="90000"/>
              </a:lnSpc>
              <a:buFontTx/>
              <a:buAutoNum type="arabicPeriod"/>
            </a:pPr>
            <a:r>
              <a:rPr lang="en-US" sz="3000" dirty="0" smtClean="0"/>
              <a:t>A comprehensive method of documentation and to get logical understanding of the system</a:t>
            </a:r>
          </a:p>
          <a:p>
            <a:pPr eaLnBrk="1" hangingPunct="1">
              <a:lnSpc>
                <a:spcPct val="90000"/>
              </a:lnSpc>
              <a:buFontTx/>
              <a:buAutoNum type="arabicPeriod"/>
            </a:pPr>
            <a:endParaRPr lang="en-IN" sz="3000"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p:cNvSpPr>
            <a:spLocks noGrp="1"/>
          </p:cNvSpPr>
          <p:nvPr>
            <p:ph type="title"/>
          </p:nvPr>
        </p:nvSpPr>
        <p:spPr/>
        <p:txBody>
          <a:bodyPr rtlCol="0">
            <a:normAutofit/>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SOURCES OF FAILURE</a:t>
            </a:r>
            <a:endParaRPr lang="en-IN" sz="4000" b="1" i="1" u="sng" dirty="0" smtClean="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rtlCol="0">
            <a:normAutofit/>
          </a:bodyPr>
          <a:lstStyle/>
          <a:p>
            <a:pPr marL="438912" indent="-320040">
              <a:spcBef>
                <a:spcPts val="0"/>
              </a:spcBef>
              <a:defRPr/>
            </a:pPr>
            <a:r>
              <a:rPr lang="en-US" dirty="0" smtClean="0"/>
              <a:t>Improper material selection</a:t>
            </a:r>
          </a:p>
          <a:p>
            <a:pPr marL="438912" indent="-320040">
              <a:spcBef>
                <a:spcPts val="0"/>
              </a:spcBef>
              <a:defRPr/>
            </a:pPr>
            <a:r>
              <a:rPr lang="en-US" dirty="0" smtClean="0"/>
              <a:t>Improper design</a:t>
            </a:r>
          </a:p>
          <a:p>
            <a:pPr marL="438912" indent="-320040">
              <a:spcBef>
                <a:spcPts val="0"/>
              </a:spcBef>
              <a:defRPr/>
            </a:pPr>
            <a:r>
              <a:rPr lang="en-US" dirty="0" smtClean="0"/>
              <a:t>Improper processing and fabrication</a:t>
            </a:r>
          </a:p>
          <a:p>
            <a:pPr marL="438912" indent="-320040">
              <a:spcBef>
                <a:spcPts val="0"/>
              </a:spcBef>
              <a:defRPr/>
            </a:pPr>
            <a:r>
              <a:rPr lang="en-US" dirty="0" smtClean="0"/>
              <a:t>Improper operation</a:t>
            </a:r>
          </a:p>
          <a:p>
            <a:pPr marL="438912" indent="-320040">
              <a:spcBef>
                <a:spcPts val="0"/>
              </a:spcBef>
              <a:defRPr/>
            </a:pPr>
            <a:r>
              <a:rPr lang="en-US" dirty="0" smtClean="0"/>
              <a:t>Improper repair and maintenance</a:t>
            </a:r>
          </a:p>
          <a:p>
            <a:pPr marL="438912" indent="-320040">
              <a:spcBef>
                <a:spcPts val="0"/>
              </a:spcBef>
              <a:defRPr/>
            </a:pPr>
            <a:r>
              <a:rPr lang="en-US" dirty="0" smtClean="0"/>
              <a:t>Exposure to hostile environments not designed for.</a:t>
            </a:r>
          </a:p>
          <a:p>
            <a:pPr marL="438912" indent="-320040">
              <a:spcBef>
                <a:spcPts val="0"/>
              </a:spcBef>
              <a:defRPr/>
            </a:pPr>
            <a:r>
              <a:rPr lang="en-US" dirty="0" smtClean="0"/>
              <a:t>Corrosion</a:t>
            </a:r>
          </a:p>
          <a:p>
            <a:pPr marL="438912" indent="-320040">
              <a:spcBef>
                <a:spcPts val="0"/>
              </a:spcBef>
              <a:defRPr/>
            </a:pPr>
            <a:r>
              <a:rPr lang="en-US" dirty="0" smtClean="0"/>
              <a:t>Wear</a:t>
            </a:r>
            <a:endParaRPr lang="en-IN"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itle 1"/>
          <p:cNvSpPr>
            <a:spLocks noGrp="1"/>
          </p:cNvSpPr>
          <p:nvPr>
            <p:ph type="title"/>
          </p:nvPr>
        </p:nvSpPr>
        <p:spPr/>
        <p:txBody>
          <a:bodyPr rtlCol="0">
            <a:normAutofit/>
          </a:bodyPr>
          <a:lstStyle/>
          <a:p>
            <a:pPr algn="ctr">
              <a:defRPr/>
            </a:pPr>
            <a:r>
              <a:rPr lang="en-US" sz="4000" b="1" i="1" u="sng" dirty="0" smtClean="0">
                <a:solidFill>
                  <a:srgbClr val="FF0000"/>
                </a:solidFill>
                <a:latin typeface="Times New Roman" pitchFamily="18" charset="0"/>
                <a:cs typeface="Times New Roman" pitchFamily="18" charset="0"/>
              </a:rPr>
              <a:t>SOURCES OF FAILURE</a:t>
            </a:r>
            <a:endParaRPr lang="en-IN" sz="4000" b="1" i="1" u="sng" dirty="0" smtClean="0">
              <a:solidFill>
                <a:srgbClr val="FF0000"/>
              </a:solidFill>
              <a:latin typeface="Times New Roman" pitchFamily="18" charset="0"/>
              <a:cs typeface="Times New Roman" pitchFamily="18" charset="0"/>
            </a:endParaRPr>
          </a:p>
        </p:txBody>
      </p:sp>
      <p:sp>
        <p:nvSpPr>
          <p:cNvPr id="139267" name="Content Placeholder 2"/>
          <p:cNvSpPr>
            <a:spLocks noGrp="1"/>
          </p:cNvSpPr>
          <p:nvPr>
            <p:ph sz="quarter" idx="1"/>
          </p:nvPr>
        </p:nvSpPr>
        <p:spPr/>
        <p:txBody>
          <a:bodyPr/>
          <a:lstStyle/>
          <a:p>
            <a:pPr eaLnBrk="1" hangingPunct="1"/>
            <a:r>
              <a:rPr lang="en-US" dirty="0" smtClean="0"/>
              <a:t>Mechanical failure includes excessive deflection, thermal shock, application of sudden loads.</a:t>
            </a:r>
          </a:p>
          <a:p>
            <a:pPr eaLnBrk="1" hangingPunct="1"/>
            <a:r>
              <a:rPr lang="en-US" dirty="0" smtClean="0"/>
              <a:t>Manufacturing defects like presence of notches, inclusions or voids, improper welding of joints. </a:t>
            </a:r>
            <a:endParaRPr lang="en-IN"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1314" name="Title 1"/>
          <p:cNvSpPr>
            <a:spLocks noGrp="1"/>
          </p:cNvSpPr>
          <p:nvPr>
            <p:ph type="title"/>
          </p:nvPr>
        </p:nvSpPr>
        <p:spPr/>
        <p:txBody>
          <a:bodyPr rtlCol="0">
            <a:normAutofit/>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TYPES OF FAILURE</a:t>
            </a:r>
            <a:endParaRPr lang="en-IN" sz="4000" b="1" i="1" u="sng" dirty="0" smtClean="0">
              <a:solidFill>
                <a:srgbClr val="FF0000"/>
              </a:solidFill>
              <a:latin typeface="Times New Roman" pitchFamily="18" charset="0"/>
              <a:cs typeface="Times New Roman" pitchFamily="18" charset="0"/>
            </a:endParaRPr>
          </a:p>
        </p:txBody>
      </p:sp>
      <p:sp>
        <p:nvSpPr>
          <p:cNvPr id="140291" name="Content Placeholder 2"/>
          <p:cNvSpPr>
            <a:spLocks noGrp="1"/>
          </p:cNvSpPr>
          <p:nvPr>
            <p:ph sz="quarter" idx="1"/>
          </p:nvPr>
        </p:nvSpPr>
        <p:spPr/>
        <p:txBody>
          <a:bodyPr/>
          <a:lstStyle/>
          <a:p>
            <a:pPr marL="514350" indent="-514350" eaLnBrk="1" hangingPunct="1">
              <a:buFontTx/>
              <a:buAutoNum type="arabicPeriod"/>
            </a:pPr>
            <a:r>
              <a:rPr lang="en-US" dirty="0" smtClean="0"/>
              <a:t>Overload failures</a:t>
            </a:r>
          </a:p>
          <a:p>
            <a:pPr marL="514350" indent="-514350" eaLnBrk="1" hangingPunct="1">
              <a:buFontTx/>
              <a:buAutoNum type="arabicPeriod"/>
            </a:pPr>
            <a:r>
              <a:rPr lang="en-US" dirty="0" smtClean="0"/>
              <a:t>Distortion failures</a:t>
            </a:r>
          </a:p>
          <a:p>
            <a:pPr marL="514350" indent="-514350" eaLnBrk="1" hangingPunct="1">
              <a:buFontTx/>
              <a:buAutoNum type="arabicPeriod"/>
            </a:pPr>
            <a:r>
              <a:rPr lang="en-US" dirty="0" smtClean="0"/>
              <a:t>Fatigue failures</a:t>
            </a:r>
          </a:p>
          <a:p>
            <a:pPr marL="514350" indent="-514350" eaLnBrk="1" hangingPunct="1">
              <a:buFontTx/>
              <a:buAutoNum type="arabicPeriod"/>
            </a:pPr>
            <a:r>
              <a:rPr lang="en-US" dirty="0" smtClean="0"/>
              <a:t>Corrosion failures</a:t>
            </a:r>
          </a:p>
          <a:p>
            <a:pPr marL="514350" indent="-514350" eaLnBrk="1" hangingPunct="1">
              <a:buFontTx/>
              <a:buAutoNum type="arabicPeriod"/>
            </a:pPr>
            <a:r>
              <a:rPr lang="en-US" dirty="0" smtClean="0"/>
              <a:t>Creep failures</a:t>
            </a:r>
          </a:p>
          <a:p>
            <a:pPr marL="514350" indent="-514350" eaLnBrk="1" hangingPunct="1">
              <a:buFontTx/>
              <a:buAutoNum type="arabicPeriod"/>
            </a:pPr>
            <a:r>
              <a:rPr lang="en-US" dirty="0" smtClean="0"/>
              <a:t>Wear failures</a:t>
            </a:r>
            <a:endParaRPr lang="en-IN" dirty="0" smtClean="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00" b="1" i="1" u="sng" dirty="0" smtClean="0">
                <a:solidFill>
                  <a:srgbClr val="FF0000"/>
                </a:solidFill>
                <a:latin typeface="Times New Roman" pitchFamily="18" charset="0"/>
                <a:cs typeface="Times New Roman" pitchFamily="18" charset="0"/>
              </a:rPr>
              <a:t>PROCEDURE OF FAILURE ANALYSIS</a:t>
            </a:r>
            <a:endParaRPr lang="en-IN" sz="4000" b="1" i="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714348" y="1643050"/>
            <a:ext cx="7858148" cy="4493857"/>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a:xfrm>
            <a:off x="428625" y="214313"/>
            <a:ext cx="8229600" cy="1143000"/>
          </a:xfrm>
        </p:spPr>
        <p:txBody>
          <a:bodyPr rtlCol="0">
            <a:normAutofit/>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GRIFFTH’S THEORY</a:t>
            </a:r>
            <a:endParaRPr lang="en-IN" sz="4000" b="1" i="1" u="sng" dirty="0" smtClean="0">
              <a:solidFill>
                <a:srgbClr val="FF0000"/>
              </a:solidFill>
              <a:latin typeface="Times New Roman" pitchFamily="18" charset="0"/>
              <a:cs typeface="Times New Roman" pitchFamily="18" charset="0"/>
            </a:endParaRPr>
          </a:p>
        </p:txBody>
      </p:sp>
      <p:sp>
        <p:nvSpPr>
          <p:cNvPr id="95235" name="Content Placeholder 2"/>
          <p:cNvSpPr>
            <a:spLocks noGrp="1"/>
          </p:cNvSpPr>
          <p:nvPr>
            <p:ph sz="quarter" idx="1"/>
          </p:nvPr>
        </p:nvSpPr>
        <p:spPr/>
        <p:txBody>
          <a:bodyPr>
            <a:normAutofit/>
          </a:bodyPr>
          <a:lstStyle/>
          <a:p>
            <a:pPr eaLnBrk="1" hangingPunct="1"/>
            <a:r>
              <a:rPr lang="en-US" sz="2800" dirty="0" smtClean="0"/>
              <a:t>The surface energy due to the presence of crack is </a:t>
            </a:r>
          </a:p>
          <a:p>
            <a:pPr eaLnBrk="1" hangingPunct="1">
              <a:buFontTx/>
              <a:buNone/>
            </a:pPr>
            <a:r>
              <a:rPr lang="en-US" sz="2800" dirty="0" smtClean="0"/>
              <a:t>                                U</a:t>
            </a:r>
            <a:r>
              <a:rPr lang="en-US" sz="2800" baseline="-25000" dirty="0" smtClean="0"/>
              <a:t>S</a:t>
            </a:r>
            <a:r>
              <a:rPr lang="en-US" sz="2800" dirty="0" smtClean="0"/>
              <a:t> = 4c</a:t>
            </a:r>
            <a:r>
              <a:rPr lang="el-GR" sz="2800" dirty="0" smtClean="0"/>
              <a:t>γ</a:t>
            </a:r>
            <a:r>
              <a:rPr lang="en-US" sz="2800" baseline="-25000" dirty="0" smtClean="0"/>
              <a:t>s</a:t>
            </a:r>
            <a:r>
              <a:rPr lang="en-US" sz="2800" dirty="0" smtClean="0"/>
              <a:t>      </a:t>
            </a:r>
          </a:p>
          <a:p>
            <a:pPr eaLnBrk="1" hangingPunct="1">
              <a:buFontTx/>
              <a:buNone/>
            </a:pPr>
            <a:r>
              <a:rPr lang="en-US" sz="2800" dirty="0" smtClean="0"/>
              <a:t>    where </a:t>
            </a:r>
            <a:r>
              <a:rPr lang="el-GR" sz="2800" dirty="0" smtClean="0"/>
              <a:t>γ</a:t>
            </a:r>
            <a:r>
              <a:rPr lang="en-US" sz="2800" baseline="-25000" dirty="0" smtClean="0"/>
              <a:t>s</a:t>
            </a:r>
            <a:r>
              <a:rPr lang="en-US" sz="2800" dirty="0" smtClean="0"/>
              <a:t> is the surface energy per unit area         of the crack (Jm</a:t>
            </a:r>
            <a:r>
              <a:rPr lang="en-US" sz="2800" baseline="30000" dirty="0" smtClean="0"/>
              <a:t>-2</a:t>
            </a:r>
            <a:r>
              <a:rPr lang="en-US" sz="2800" dirty="0" smtClean="0"/>
              <a:t>)</a:t>
            </a:r>
          </a:p>
          <a:p>
            <a:pPr eaLnBrk="1" hangingPunct="1">
              <a:buFontTx/>
              <a:buNone/>
            </a:pPr>
            <a:r>
              <a:rPr lang="en-US" sz="2800" dirty="0" smtClean="0"/>
              <a:t>    The total change in potential energy resulting from the creation of crack is </a:t>
            </a:r>
          </a:p>
          <a:p>
            <a:pPr eaLnBrk="1" hangingPunct="1">
              <a:buFontTx/>
              <a:buNone/>
            </a:pPr>
            <a:r>
              <a:rPr lang="en-US" sz="2800" dirty="0" smtClean="0"/>
              <a:t>                           </a:t>
            </a:r>
            <a:r>
              <a:rPr lang="el-GR" sz="2800" dirty="0" smtClean="0"/>
              <a:t>Δ</a:t>
            </a:r>
            <a:r>
              <a:rPr lang="en-US" sz="2800" dirty="0" smtClean="0"/>
              <a:t>U =  </a:t>
            </a:r>
            <a:r>
              <a:rPr lang="el-GR" sz="2800" dirty="0" smtClean="0"/>
              <a:t>Δ</a:t>
            </a:r>
            <a:r>
              <a:rPr lang="en-US" sz="2800" dirty="0" smtClean="0"/>
              <a:t>U</a:t>
            </a:r>
            <a:r>
              <a:rPr lang="en-US" sz="2800" baseline="-25000" dirty="0" smtClean="0"/>
              <a:t>S </a:t>
            </a:r>
            <a:r>
              <a:rPr lang="en-US" sz="2800" dirty="0" smtClean="0"/>
              <a:t>+ </a:t>
            </a:r>
            <a:r>
              <a:rPr lang="el-GR" sz="2800" dirty="0" smtClean="0"/>
              <a:t>Δ</a:t>
            </a:r>
            <a:r>
              <a:rPr lang="en-US" sz="2800" dirty="0" smtClean="0"/>
              <a:t>U</a:t>
            </a:r>
            <a:r>
              <a:rPr lang="en-US" sz="2800" baseline="-25000" dirty="0" smtClean="0"/>
              <a:t>E</a:t>
            </a:r>
            <a:endParaRPr lang="en-US" sz="2800"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p:nvPr>
        </p:nvSpPr>
        <p:spPr/>
        <p:txBody>
          <a:bodyPr rtlCol="0">
            <a:normAutofit fontScale="90000"/>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PROCEDURE OF FAILURE ANALYSIS</a:t>
            </a:r>
            <a:endParaRPr lang="en-IN" sz="4000" b="1" i="1" u="sng" dirty="0" smtClean="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rtlCol="0">
            <a:normAutofit/>
          </a:bodyPr>
          <a:lstStyle/>
          <a:p>
            <a:pPr marL="438912" indent="-320040">
              <a:spcBef>
                <a:spcPts val="0"/>
              </a:spcBef>
              <a:defRPr/>
            </a:pPr>
            <a:r>
              <a:rPr lang="en-US" dirty="0" smtClean="0"/>
              <a:t>Background information which provides what happened prior to and at the time of failure, the manufacturing history of the part, and discussion with the eye witness. </a:t>
            </a:r>
          </a:p>
          <a:p>
            <a:r>
              <a:rPr lang="en-US" dirty="0" smtClean="0"/>
              <a:t>Visual examination includes a visit to the scene of failure, making sketches and taking measurements, notes and photographs</a:t>
            </a:r>
            <a:r>
              <a:rPr lang="en-IN" dirty="0" smtClean="0"/>
              <a:t>.This allows to study the fracture in detail.  This serves the functions of:</a:t>
            </a:r>
          </a:p>
          <a:p>
            <a:pPr lvl="1"/>
            <a:r>
              <a:rPr lang="en-IN" dirty="0" smtClean="0"/>
              <a:t>Familiarising the investigators with the evidence.</a:t>
            </a:r>
          </a:p>
          <a:p>
            <a:pPr lvl="1"/>
            <a:r>
              <a:rPr lang="en-IN" dirty="0" smtClean="0"/>
              <a:t>Creating a permanent record that can be referred to in light of new information.</a:t>
            </a:r>
          </a:p>
          <a:p>
            <a:pPr marL="438912" indent="-320040" eaLnBrk="1" fontAlgn="auto" hangingPunct="1">
              <a:spcBef>
                <a:spcPts val="0"/>
              </a:spcBef>
              <a:spcAft>
                <a:spcPts val="0"/>
              </a:spcAft>
              <a:buNone/>
              <a:defRPr/>
            </a:pPr>
            <a:endParaRPr lang="en-US"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8280920" cy="1143000"/>
          </a:xfrm>
        </p:spPr>
        <p:txBody>
          <a:bodyPr>
            <a:normAutofit fontScale="90000"/>
          </a:bodyPr>
          <a:lstStyle/>
          <a:p>
            <a:pPr algn="ctr"/>
            <a:r>
              <a:rPr lang="en-US" sz="4000" b="1" i="1" u="sng" dirty="0" smtClean="0">
                <a:solidFill>
                  <a:srgbClr val="FF0000"/>
                </a:solidFill>
                <a:latin typeface="Times New Roman" pitchFamily="18" charset="0"/>
                <a:cs typeface="Times New Roman" pitchFamily="18" charset="0"/>
              </a:rPr>
              <a:t>PROCEDURE OF FAILURE ANALYSIS</a:t>
            </a:r>
            <a:endParaRPr lang="en-IN" sz="4000" b="1" i="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endParaRPr lang="en-IN"/>
          </a:p>
        </p:txBody>
      </p:sp>
      <p:pic>
        <p:nvPicPr>
          <p:cNvPr id="2050" name="Picture 2"/>
          <p:cNvPicPr>
            <a:picLocks noChangeAspect="1" noChangeArrowheads="1"/>
          </p:cNvPicPr>
          <p:nvPr/>
        </p:nvPicPr>
        <p:blipFill>
          <a:blip r:embed="rId2" cstate="print"/>
          <a:srcRect/>
          <a:stretch>
            <a:fillRect/>
          </a:stretch>
        </p:blipFill>
        <p:spPr bwMode="auto">
          <a:xfrm>
            <a:off x="467544" y="1268760"/>
            <a:ext cx="8280919" cy="53285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tle 1"/>
          <p:cNvSpPr>
            <a:spLocks noGrp="1"/>
          </p:cNvSpPr>
          <p:nvPr>
            <p:ph type="title"/>
          </p:nvPr>
        </p:nvSpPr>
        <p:spPr/>
        <p:txBody>
          <a:bodyPr rtlCol="0">
            <a:normAutofit fontScale="90000"/>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PROCEDURE OF FAILURE ANALYSIS</a:t>
            </a:r>
            <a:endParaRPr lang="en-IN" sz="4000" b="1" i="1" u="sng" dirty="0" smtClean="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rtlCol="0">
            <a:normAutofit fontScale="92500" lnSpcReduction="10000"/>
          </a:bodyPr>
          <a:lstStyle/>
          <a:p>
            <a:pPr marL="438912" indent="-320040">
              <a:lnSpc>
                <a:spcPct val="90000"/>
              </a:lnSpc>
              <a:spcBef>
                <a:spcPts val="0"/>
              </a:spcBef>
              <a:defRPr/>
            </a:pPr>
            <a:r>
              <a:rPr lang="en-IN" dirty="0" smtClean="0"/>
              <a:t>The third step is to decide on a course of action. Based on the visual examinations and the background information the investigator must outline a plan of action, which is the series of steps that will be needed to successfully complete the case.</a:t>
            </a:r>
          </a:p>
          <a:p>
            <a:pPr marL="838962" lvl="1" indent="-320040">
              <a:lnSpc>
                <a:spcPct val="90000"/>
              </a:lnSpc>
              <a:spcBef>
                <a:spcPts val="0"/>
              </a:spcBef>
              <a:defRPr/>
            </a:pPr>
            <a:r>
              <a:rPr lang="en-IN" b="1" dirty="0" smtClean="0"/>
              <a:t>Macroscopic examination</a:t>
            </a:r>
            <a:r>
              <a:rPr lang="en-IN" dirty="0" smtClean="0"/>
              <a:t> is best performed when cataloguing the samples, Use of a scanning electron microscope (SEM) often reveals good quality fracture surfaces similar to those that caused failure</a:t>
            </a:r>
            <a:endParaRPr lang="en-US" dirty="0" smtClean="0"/>
          </a:p>
          <a:p>
            <a:pPr marL="838962" lvl="1" indent="-320040">
              <a:lnSpc>
                <a:spcPct val="90000"/>
              </a:lnSpc>
              <a:spcBef>
                <a:spcPts val="0"/>
              </a:spcBef>
              <a:defRPr/>
            </a:pPr>
            <a:r>
              <a:rPr lang="en-US" b="1" dirty="0" smtClean="0"/>
              <a:t>Non-destructive examination </a:t>
            </a:r>
            <a:r>
              <a:rPr lang="en-US" dirty="0" smtClean="0"/>
              <a:t>to obtain defect-information on the surface as well as the core of the failed product.</a:t>
            </a:r>
            <a:r>
              <a:rPr lang="en-IN" dirty="0" smtClean="0"/>
              <a:t> </a:t>
            </a:r>
            <a:r>
              <a:rPr lang="en-IN" dirty="0" err="1" smtClean="0"/>
              <a:t>Nondestructive</a:t>
            </a:r>
            <a:r>
              <a:rPr lang="en-IN" dirty="0" smtClean="0"/>
              <a:t> tests (NDT) are a good way to examine parts without causing permanent damage</a:t>
            </a:r>
            <a:endParaRPr lang="en-US" dirty="0" smtClean="0"/>
          </a:p>
          <a:p>
            <a:pPr marL="838962" lvl="1" indent="-320040">
              <a:lnSpc>
                <a:spcPct val="90000"/>
              </a:lnSpc>
              <a:spcBef>
                <a:spcPts val="0"/>
              </a:spcBef>
              <a:defRPr/>
            </a:pPr>
            <a:r>
              <a:rPr lang="en-IN" b="1" dirty="0" smtClean="0"/>
              <a:t>Chemical analysis</a:t>
            </a:r>
            <a:r>
              <a:rPr lang="en-IN" dirty="0" smtClean="0"/>
              <a:t> is done on the bulk of the material to confirm the material composition. Depending on the investigation, chemical analysis should also be done on any overlay materials or surface residue</a:t>
            </a:r>
            <a:endParaRPr lang="en-IN"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endParaRPr lang="en-IN" sz="4000" b="1" i="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a:bodyPr>
          <a:lstStyle/>
          <a:p>
            <a:pPr lvl="1"/>
            <a:r>
              <a:rPr lang="en-IN" sz="2400" b="1" dirty="0" smtClean="0"/>
              <a:t>Metallographic</a:t>
            </a:r>
            <a:r>
              <a:rPr lang="en-IN" sz="2400" dirty="0" smtClean="0"/>
              <a:t> </a:t>
            </a:r>
            <a:r>
              <a:rPr lang="en-IN" sz="2400" b="1" dirty="0" smtClean="0"/>
              <a:t>examination</a:t>
            </a:r>
            <a:r>
              <a:rPr lang="en-IN" sz="2400" dirty="0" smtClean="0"/>
              <a:t> involves the sectioning of samples to examine the microstructure.  Samples should be mounted, ground, and polished using metallographic techniques. They should be examined before etching for porosity, inclusions, and other defects. Microstructures should be identified and their properties researched.</a:t>
            </a:r>
          </a:p>
          <a:p>
            <a:pPr lvl="1"/>
            <a:r>
              <a:rPr lang="en-IN" sz="2400" b="1" dirty="0" smtClean="0"/>
              <a:t>Mechanical testing </a:t>
            </a:r>
            <a:r>
              <a:rPr lang="en-IN" sz="2400" dirty="0" smtClean="0"/>
              <a:t>is done to verify that the mechanical properties of the material conform to the standards. There are many types of mechanical testing that can be performed and their procedures can be found in the ASTM mechanical testing standards.</a:t>
            </a:r>
            <a:endParaRPr lang="en-US" sz="2400" dirty="0" smtClean="0"/>
          </a:p>
          <a:p>
            <a:r>
              <a:rPr lang="en-US" sz="2800" dirty="0" smtClean="0"/>
              <a:t>Examination of all data to arrive at a conclusion of the cause of failure and recommendations for its prevention.</a:t>
            </a:r>
          </a:p>
          <a:p>
            <a:pPr lvl="1">
              <a:buNone/>
            </a:pP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rtlCol="0">
            <a:normAutofit/>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GRIFFTH’S THEORY</a:t>
            </a:r>
            <a:endParaRPr lang="en-IN" sz="4000" b="1" i="1" u="sng" dirty="0" smtClean="0">
              <a:solidFill>
                <a:srgbClr val="FF0000"/>
              </a:solidFill>
              <a:latin typeface="Times New Roman" pitchFamily="18" charset="0"/>
              <a:cs typeface="Times New Roman" pitchFamily="18" charset="0"/>
            </a:endParaRPr>
          </a:p>
        </p:txBody>
      </p:sp>
      <p:sp>
        <p:nvSpPr>
          <p:cNvPr id="96259" name="Content Placeholder 4"/>
          <p:cNvSpPr>
            <a:spLocks noGrp="1"/>
          </p:cNvSpPr>
          <p:nvPr>
            <p:ph sz="quarter" idx="1"/>
          </p:nvPr>
        </p:nvSpPr>
        <p:spPr>
          <a:xfrm>
            <a:off x="457200" y="1285875"/>
            <a:ext cx="8229600" cy="5286375"/>
          </a:xfrm>
        </p:spPr>
        <p:txBody>
          <a:bodyPr/>
          <a:lstStyle/>
          <a:p>
            <a:pPr eaLnBrk="1" hangingPunct="1"/>
            <a:r>
              <a:rPr lang="en-US" sz="2800" dirty="0" smtClean="0"/>
              <a:t>According to </a:t>
            </a:r>
            <a:r>
              <a:rPr lang="en-US" sz="2800" dirty="0" err="1" smtClean="0"/>
              <a:t>Griffth’s</a:t>
            </a:r>
            <a:r>
              <a:rPr lang="en-US" sz="2800" dirty="0" smtClean="0"/>
              <a:t> criterion, the crack will propagate under a constant applied stress σ if an incremental increase in crack length produces no change in the total energy of the system i.e., the increased surface energy is compensated by a decrease in elastic strain energy</a:t>
            </a:r>
          </a:p>
          <a:p>
            <a:pPr eaLnBrk="1" hangingPunct="1">
              <a:buFontTx/>
              <a:buNone/>
            </a:pPr>
            <a:r>
              <a:rPr lang="en-US" dirty="0" smtClean="0"/>
              <a:t>                                     </a:t>
            </a:r>
            <a:endParaRPr lang="en-IN" dirty="0" smtClean="0"/>
          </a:p>
        </p:txBody>
      </p:sp>
      <p:pic>
        <p:nvPicPr>
          <p:cNvPr id="96260" name="Picture 2"/>
          <p:cNvPicPr>
            <a:picLocks noChangeAspect="1" noChangeArrowheads="1"/>
          </p:cNvPicPr>
          <p:nvPr/>
        </p:nvPicPr>
        <p:blipFill>
          <a:blip r:embed="rId2" cstate="print"/>
          <a:srcRect/>
          <a:stretch>
            <a:fillRect/>
          </a:stretch>
        </p:blipFill>
        <p:spPr bwMode="auto">
          <a:xfrm>
            <a:off x="2123728" y="4221088"/>
            <a:ext cx="4349750" cy="1571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rtlCol="0">
            <a:normAutofit/>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GRIFFTH’S THEORY</a:t>
            </a:r>
            <a:endParaRPr lang="en-IN" sz="4000" b="1" i="1" u="sng" dirty="0" smtClean="0">
              <a:solidFill>
                <a:srgbClr val="FF0000"/>
              </a:solidFill>
              <a:latin typeface="Times New Roman" pitchFamily="18" charset="0"/>
              <a:cs typeface="Times New Roman" pitchFamily="18" charset="0"/>
            </a:endParaRPr>
          </a:p>
        </p:txBody>
      </p:sp>
      <p:sp>
        <p:nvSpPr>
          <p:cNvPr id="6" name="Content Placeholder 5"/>
          <p:cNvSpPr>
            <a:spLocks noGrp="1"/>
          </p:cNvSpPr>
          <p:nvPr>
            <p:ph sz="quarter" idx="1"/>
          </p:nvPr>
        </p:nvSpPr>
        <p:spPr>
          <a:xfrm>
            <a:off x="457200" y="1600200"/>
            <a:ext cx="8229600" cy="4686300"/>
          </a:xfrm>
        </p:spPr>
        <p:txBody>
          <a:bodyPr rtlCol="0">
            <a:normAutofit/>
          </a:bodyPr>
          <a:lstStyle/>
          <a:p>
            <a:pPr marL="438912" indent="-320040">
              <a:spcBef>
                <a:spcPts val="0"/>
              </a:spcBef>
              <a:defRPr/>
            </a:pPr>
            <a:r>
              <a:rPr lang="en-US" dirty="0" smtClean="0"/>
              <a:t>The above equation gives the stress required to propagate a crack in a brittle material as a function of the size of the microcrack.</a:t>
            </a:r>
          </a:p>
          <a:p>
            <a:pPr marL="438912" indent="-320040">
              <a:spcBef>
                <a:spcPts val="0"/>
              </a:spcBef>
              <a:defRPr/>
            </a:pPr>
            <a:r>
              <a:rPr lang="en-US" dirty="0" smtClean="0"/>
              <a:t>It indicates that the fracture stress is inversely proportional to the square root of the crack length.</a:t>
            </a:r>
          </a:p>
          <a:p>
            <a:pPr marL="438912" indent="-320040">
              <a:spcBef>
                <a:spcPts val="0"/>
              </a:spcBef>
              <a:defRPr/>
            </a:pPr>
            <a:r>
              <a:rPr lang="en-US" dirty="0" smtClean="0"/>
              <a:t>For a plate which is thick compared with the length of the crack i.e., plain strain case, Griffth’s equation is given by</a:t>
            </a:r>
          </a:p>
          <a:p>
            <a:pPr marL="438912" indent="-320040" eaLnBrk="1" fontAlgn="auto" hangingPunct="1">
              <a:spcBef>
                <a:spcPts val="0"/>
              </a:spcBef>
              <a:spcAft>
                <a:spcPts val="0"/>
              </a:spcAft>
              <a:buFontTx/>
              <a:buNone/>
              <a:defRPr/>
            </a:pPr>
            <a:r>
              <a:rPr lang="en-US" dirty="0" smtClean="0"/>
              <a:t>                                          </a:t>
            </a:r>
          </a:p>
          <a:p>
            <a:pPr marL="438912" indent="-320040" eaLnBrk="1" fontAlgn="auto" hangingPunct="1">
              <a:spcBef>
                <a:spcPts val="0"/>
              </a:spcBef>
              <a:spcAft>
                <a:spcPts val="0"/>
              </a:spcAft>
              <a:buFontTx/>
              <a:buNone/>
              <a:defRPr/>
            </a:pPr>
            <a:r>
              <a:rPr lang="en-US" dirty="0" smtClean="0"/>
              <a:t>                                           </a:t>
            </a:r>
            <a:endParaRPr lang="en-IN" dirty="0"/>
          </a:p>
        </p:txBody>
      </p:sp>
      <p:pic>
        <p:nvPicPr>
          <p:cNvPr id="97284" name="Picture 6"/>
          <p:cNvPicPr>
            <a:picLocks noChangeAspect="1" noChangeArrowheads="1"/>
          </p:cNvPicPr>
          <p:nvPr/>
        </p:nvPicPr>
        <p:blipFill>
          <a:blip r:embed="rId2" cstate="print"/>
          <a:srcRect/>
          <a:stretch>
            <a:fillRect/>
          </a:stretch>
        </p:blipFill>
        <p:spPr bwMode="auto">
          <a:xfrm>
            <a:off x="2843808" y="5373216"/>
            <a:ext cx="3711575" cy="1071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rtlCol="0">
            <a:normAutofit/>
          </a:bodyPr>
          <a:lstStyle/>
          <a:p>
            <a:pPr algn="ctr" eaLnBrk="1" fontAlgn="auto" hangingPunct="1">
              <a:spcAft>
                <a:spcPts val="0"/>
              </a:spcAft>
              <a:defRPr/>
            </a:pPr>
            <a:r>
              <a:rPr lang="en-US" sz="4000" b="1" i="1" u="sng" dirty="0" smtClean="0">
                <a:solidFill>
                  <a:srgbClr val="FF0000"/>
                </a:solidFill>
                <a:latin typeface="Times New Roman" pitchFamily="18" charset="0"/>
                <a:cs typeface="Times New Roman" pitchFamily="18" charset="0"/>
              </a:rPr>
              <a:t>GRIFFTH’S THEORY</a:t>
            </a:r>
            <a:endParaRPr lang="en-IN" sz="4000" b="1" i="1" u="sng" dirty="0" smtClean="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357313"/>
            <a:ext cx="8229600" cy="4929187"/>
          </a:xfrm>
        </p:spPr>
        <p:txBody>
          <a:bodyPr rtlCol="0">
            <a:normAutofit/>
          </a:bodyPr>
          <a:lstStyle/>
          <a:p>
            <a:pPr marL="438912" indent="-320040">
              <a:spcBef>
                <a:spcPts val="0"/>
              </a:spcBef>
              <a:defRPr/>
            </a:pPr>
            <a:r>
              <a:rPr lang="en-US" dirty="0" smtClean="0"/>
              <a:t> Oorwan suggested that the Griffth equation would be made more compatible with brittle fracture in metals by the inclusion of a term p.</a:t>
            </a:r>
          </a:p>
          <a:p>
            <a:pPr marL="438912" indent="-320040" eaLnBrk="1" fontAlgn="auto" hangingPunct="1">
              <a:spcBef>
                <a:spcPts val="0"/>
              </a:spcBef>
              <a:spcAft>
                <a:spcPts val="0"/>
              </a:spcAft>
              <a:buFontTx/>
              <a:buNone/>
              <a:defRPr/>
            </a:pPr>
            <a:r>
              <a:rPr lang="en-US" dirty="0" smtClean="0"/>
              <a:t>    </a:t>
            </a:r>
          </a:p>
          <a:p>
            <a:pPr marL="438912" indent="-320040" eaLnBrk="1" fontAlgn="auto" hangingPunct="1">
              <a:spcBef>
                <a:spcPts val="0"/>
              </a:spcBef>
              <a:spcAft>
                <a:spcPts val="0"/>
              </a:spcAft>
              <a:buFontTx/>
              <a:buNone/>
              <a:defRPr/>
            </a:pPr>
            <a:r>
              <a:rPr lang="en-US" dirty="0" smtClean="0"/>
              <a:t>                                              </a:t>
            </a:r>
          </a:p>
          <a:p>
            <a:pPr marL="438912" indent="-320040" eaLnBrk="1" fontAlgn="auto" hangingPunct="1">
              <a:spcBef>
                <a:spcPts val="0"/>
              </a:spcBef>
              <a:spcAft>
                <a:spcPts val="0"/>
              </a:spcAft>
              <a:buFontTx/>
              <a:buNone/>
              <a:defRPr/>
            </a:pPr>
            <a:r>
              <a:rPr lang="en-US" dirty="0" smtClean="0"/>
              <a:t> </a:t>
            </a:r>
          </a:p>
          <a:p>
            <a:pPr marL="438912" indent="-320040">
              <a:spcBef>
                <a:spcPts val="0"/>
              </a:spcBef>
              <a:defRPr/>
            </a:pPr>
            <a:r>
              <a:rPr lang="en-US" dirty="0" smtClean="0"/>
              <a:t>where p is plastic work required to extend the crack wall for a crack length of 2c.</a:t>
            </a:r>
          </a:p>
          <a:p>
            <a:pPr marL="438912" indent="-320040">
              <a:spcBef>
                <a:spcPts val="0"/>
              </a:spcBef>
              <a:defRPr/>
            </a:pPr>
            <a:r>
              <a:rPr lang="en-US" dirty="0" smtClean="0"/>
              <a:t>The surface energy term can be neglected since the plastic work term is about 10</a:t>
            </a:r>
            <a:r>
              <a:rPr lang="en-US" baseline="30000" dirty="0" smtClean="0"/>
              <a:t>2</a:t>
            </a:r>
            <a:r>
              <a:rPr lang="en-US" dirty="0" smtClean="0"/>
              <a:t> to 10</a:t>
            </a:r>
            <a:r>
              <a:rPr lang="en-US" baseline="30000" dirty="0" smtClean="0"/>
              <a:t>3</a:t>
            </a:r>
            <a:r>
              <a:rPr lang="en-US" dirty="0" smtClean="0"/>
              <a:t> Jm</a:t>
            </a:r>
            <a:r>
              <a:rPr lang="en-US" baseline="30000" dirty="0" smtClean="0"/>
              <a:t>-2</a:t>
            </a:r>
            <a:r>
              <a:rPr lang="en-US" dirty="0" smtClean="0"/>
              <a:t> compared with values of </a:t>
            </a:r>
            <a:r>
              <a:rPr lang="el-GR" dirty="0" smtClean="0"/>
              <a:t>γ</a:t>
            </a:r>
            <a:r>
              <a:rPr lang="en-US" baseline="-25000" dirty="0" smtClean="0"/>
              <a:t>s</a:t>
            </a:r>
            <a:r>
              <a:rPr lang="en-US" dirty="0" smtClean="0"/>
              <a:t> of about 1 to 2 Jm</a:t>
            </a:r>
            <a:r>
              <a:rPr lang="en-US" baseline="30000" dirty="0" smtClean="0"/>
              <a:t>-2</a:t>
            </a:r>
            <a:r>
              <a:rPr lang="en-US" dirty="0" smtClean="0"/>
              <a:t> .</a:t>
            </a:r>
          </a:p>
          <a:p>
            <a:pPr marL="438912" indent="-320040" eaLnBrk="1" fontAlgn="auto" hangingPunct="1">
              <a:spcBef>
                <a:spcPts val="0"/>
              </a:spcBef>
              <a:spcAft>
                <a:spcPts val="0"/>
              </a:spcAft>
              <a:buFontTx/>
              <a:buNone/>
              <a:defRPr/>
            </a:pPr>
            <a:r>
              <a:rPr lang="en-US" baseline="-25000" dirty="0" smtClean="0"/>
              <a:t>          </a:t>
            </a:r>
          </a:p>
        </p:txBody>
      </p:sp>
      <p:pic>
        <p:nvPicPr>
          <p:cNvPr id="98308" name="Picture 6"/>
          <p:cNvPicPr>
            <a:picLocks noChangeAspect="1" noChangeArrowheads="1"/>
          </p:cNvPicPr>
          <p:nvPr/>
        </p:nvPicPr>
        <p:blipFill>
          <a:blip r:embed="rId2" cstate="print"/>
          <a:srcRect/>
          <a:stretch>
            <a:fillRect/>
          </a:stretch>
        </p:blipFill>
        <p:spPr bwMode="auto">
          <a:xfrm>
            <a:off x="2428875" y="2714625"/>
            <a:ext cx="4257675" cy="1071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1109</TotalTime>
  <Words>2998</Words>
  <Application>Microsoft Office PowerPoint</Application>
  <PresentationFormat>On-screen Show (4:3)</PresentationFormat>
  <Paragraphs>286</Paragraphs>
  <Slides>63</Slides>
  <Notes>2</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65" baseType="lpstr">
      <vt:lpstr>Equity</vt:lpstr>
      <vt:lpstr>Equation</vt:lpstr>
      <vt:lpstr>CHAPTER-2</vt:lpstr>
      <vt:lpstr>GRIFFTH'S THEORY</vt:lpstr>
      <vt:lpstr>GRIFFTH'S THEORY</vt:lpstr>
      <vt:lpstr>GRIFFTH’S THEORY</vt:lpstr>
      <vt:lpstr>GRIFFTH’S THEORY</vt:lpstr>
      <vt:lpstr>GRIFFTH’S THEORY</vt:lpstr>
      <vt:lpstr>GRIFFTH’S THEORY</vt:lpstr>
      <vt:lpstr>GRIFFTH’S THEORY</vt:lpstr>
      <vt:lpstr>GRIFFTH’S THEORY</vt:lpstr>
      <vt:lpstr>CRACK DEFORMATION MODES</vt:lpstr>
      <vt:lpstr>CRACK DEFORMATION MODES</vt:lpstr>
      <vt:lpstr>STRESS-INTENSITY FACTOR (K)</vt:lpstr>
      <vt:lpstr>CRITICAL STRESS</vt:lpstr>
      <vt:lpstr>FLAWS ARE STRESS CONCENTRATORS</vt:lpstr>
      <vt:lpstr>DUCTILE TO BRITTLE TRANSITION</vt:lpstr>
      <vt:lpstr>DUCTILE TO BRITTLE TRANSITION</vt:lpstr>
      <vt:lpstr>DUCTILE TO BRITTLE TRANSITION</vt:lpstr>
      <vt:lpstr>DUCTILE TO BRITTLE TRANSITION</vt:lpstr>
      <vt:lpstr>DUCTILE TO BRITTLE TRANSITION</vt:lpstr>
      <vt:lpstr>HIGH TEMPERATURE FRACTURE</vt:lpstr>
      <vt:lpstr>HIGH TEMPERATURE FRACTURE</vt:lpstr>
      <vt:lpstr>HIGH TEMPERATURE FRACTURE</vt:lpstr>
      <vt:lpstr>CREEP</vt:lpstr>
      <vt:lpstr>CREEP</vt:lpstr>
      <vt:lpstr>CREEP</vt:lpstr>
      <vt:lpstr>CREEP</vt:lpstr>
      <vt:lpstr>CREEP</vt:lpstr>
      <vt:lpstr>CREEP</vt:lpstr>
      <vt:lpstr>CREEP</vt:lpstr>
      <vt:lpstr>CREEP DEFORMATION MECHANISM </vt:lpstr>
      <vt:lpstr>CREEP DEFORMATION MECHANISM </vt:lpstr>
      <vt:lpstr>DEFORMATION MECHANISM MAP</vt:lpstr>
      <vt:lpstr>DEFORMATION MECHANISM MAP</vt:lpstr>
      <vt:lpstr>FATIGUE</vt:lpstr>
      <vt:lpstr>FATIGUE</vt:lpstr>
      <vt:lpstr>FACTORS NECESSARY FOR FATIGUE</vt:lpstr>
      <vt:lpstr>TYPES OF FATIGUE</vt:lpstr>
      <vt:lpstr>FATIGUE</vt:lpstr>
      <vt:lpstr>FATIGUE</vt:lpstr>
      <vt:lpstr>FATIGUE</vt:lpstr>
      <vt:lpstr>FATIGUE LIMIT</vt:lpstr>
      <vt:lpstr>HIGH CYCLE FATIGUE</vt:lpstr>
      <vt:lpstr>HIGH CYCLE FATIGUE</vt:lpstr>
      <vt:lpstr>LOW-CYCLE FATIGUE</vt:lpstr>
      <vt:lpstr>LOW-CYCLE FATIGUE</vt:lpstr>
      <vt:lpstr>LOW-CYCLE FATIGUE</vt:lpstr>
      <vt:lpstr>FATIGUE CRACK INITIATION </vt:lpstr>
      <vt:lpstr>STAGE 1 &amp; STAGE 2 CRACK GROWTH</vt:lpstr>
      <vt:lpstr>FATIGUE CRACK MECHANISIM</vt:lpstr>
      <vt:lpstr>FATIGUE</vt:lpstr>
      <vt:lpstr>FAILURE</vt:lpstr>
      <vt:lpstr>FAILURE CURVE OR  BATH TUB CURVE</vt:lpstr>
      <vt:lpstr>FAILURE CURVE OR  BATH TUB CURVE</vt:lpstr>
      <vt:lpstr>FAILURE ANALYSIS</vt:lpstr>
      <vt:lpstr>FAILURE ANALYSIS</vt:lpstr>
      <vt:lpstr>SOURCES OF FAILURE</vt:lpstr>
      <vt:lpstr>SOURCES OF FAILURE</vt:lpstr>
      <vt:lpstr>TYPES OF FAILURE</vt:lpstr>
      <vt:lpstr>PROCEDURE OF FAILURE ANALYSIS</vt:lpstr>
      <vt:lpstr>PROCEDURE OF FAILURE ANALYSIS</vt:lpstr>
      <vt:lpstr>PROCEDURE OF FAILURE ANALYSIS</vt:lpstr>
      <vt:lpstr>PROCEDURE OF FAILURE ANALYSIS</vt:lpstr>
      <vt:lpstr>Slide 63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CHAPTER-2</dc:title>
  <dc:creator>Jenix</dc:creator>
  <cp:lastModifiedBy>jenix</cp:lastModifiedBy>
  <cp:revision>71</cp:revision>
  <dcterms:created xsi:type="dcterms:W3CDTF">2013-07-29T04:04:06Z</dcterms:created>
  <dcterms:modified xsi:type="dcterms:W3CDTF">2014-11-21T07:02:41Z</dcterms:modified>
</cp:coreProperties>
</file>