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312" r:id="rId20"/>
    <p:sldId id="313" r:id="rId21"/>
    <p:sldId id="275" r:id="rId22"/>
    <p:sldId id="276" r:id="rId23"/>
    <p:sldId id="277" r:id="rId24"/>
    <p:sldId id="330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314" r:id="rId38"/>
    <p:sldId id="290" r:id="rId39"/>
    <p:sldId id="316" r:id="rId40"/>
    <p:sldId id="317" r:id="rId41"/>
    <p:sldId id="318" r:id="rId42"/>
    <p:sldId id="319" r:id="rId43"/>
    <p:sldId id="320" r:id="rId44"/>
    <p:sldId id="321" r:id="rId45"/>
    <p:sldId id="295" r:id="rId46"/>
    <p:sldId id="296" r:id="rId47"/>
    <p:sldId id="297" r:id="rId48"/>
    <p:sldId id="298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24" r:id="rId59"/>
    <p:sldId id="323" r:id="rId60"/>
    <p:sldId id="326" r:id="rId61"/>
    <p:sldId id="327" r:id="rId62"/>
    <p:sldId id="328" r:id="rId63"/>
    <p:sldId id="329" r:id="rId64"/>
    <p:sldId id="309" r:id="rId65"/>
    <p:sldId id="310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4624" autoAdjust="0"/>
  </p:normalViewPr>
  <p:slideViewPr>
    <p:cSldViewPr>
      <p:cViewPr varScale="1">
        <p:scale>
          <a:sx n="65" d="100"/>
          <a:sy n="65" d="100"/>
        </p:scale>
        <p:origin x="-146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9" Type="http://schemas.openxmlformats.org/officeDocument/2006/relationships/slide" Target="slides/slide45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34" Type="http://schemas.openxmlformats.org/officeDocument/2006/relationships/slide" Target="slides/slide35.xml"/><Relationship Id="rId42" Type="http://schemas.openxmlformats.org/officeDocument/2006/relationships/slide" Target="slides/slide50.xml"/><Relationship Id="rId47" Type="http://schemas.openxmlformats.org/officeDocument/2006/relationships/slide" Target="slides/slide55.xml"/><Relationship Id="rId50" Type="http://schemas.openxmlformats.org/officeDocument/2006/relationships/slide" Target="slides/slide58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4.xml"/><Relationship Id="rId38" Type="http://schemas.openxmlformats.org/officeDocument/2006/relationships/slide" Target="slides/slide43.xml"/><Relationship Id="rId46" Type="http://schemas.openxmlformats.org/officeDocument/2006/relationships/slide" Target="slides/slide54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29" Type="http://schemas.openxmlformats.org/officeDocument/2006/relationships/slide" Target="slides/slide30.xml"/><Relationship Id="rId41" Type="http://schemas.openxmlformats.org/officeDocument/2006/relationships/slide" Target="slides/slide48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3.xml"/><Relationship Id="rId37" Type="http://schemas.openxmlformats.org/officeDocument/2006/relationships/slide" Target="slides/slide41.xml"/><Relationship Id="rId40" Type="http://schemas.openxmlformats.org/officeDocument/2006/relationships/slide" Target="slides/slide46.xml"/><Relationship Id="rId45" Type="http://schemas.openxmlformats.org/officeDocument/2006/relationships/slide" Target="slides/slide53.xml"/><Relationship Id="rId53" Type="http://schemas.openxmlformats.org/officeDocument/2006/relationships/slide" Target="slides/slide62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36" Type="http://schemas.openxmlformats.org/officeDocument/2006/relationships/slide" Target="slides/slide39.xml"/><Relationship Id="rId49" Type="http://schemas.openxmlformats.org/officeDocument/2006/relationships/slide" Target="slides/slide57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2.xml"/><Relationship Id="rId44" Type="http://schemas.openxmlformats.org/officeDocument/2006/relationships/slide" Target="slides/slide52.xml"/><Relationship Id="rId52" Type="http://schemas.openxmlformats.org/officeDocument/2006/relationships/slide" Target="slides/slide61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1.xml"/><Relationship Id="rId35" Type="http://schemas.openxmlformats.org/officeDocument/2006/relationships/slide" Target="slides/slide36.xml"/><Relationship Id="rId43" Type="http://schemas.openxmlformats.org/officeDocument/2006/relationships/slide" Target="slides/slide51.xml"/><Relationship Id="rId48" Type="http://schemas.openxmlformats.org/officeDocument/2006/relationships/slide" Target="slides/slide56.xml"/><Relationship Id="rId8" Type="http://schemas.openxmlformats.org/officeDocument/2006/relationships/slide" Target="slides/slide8.xml"/><Relationship Id="rId51" Type="http://schemas.openxmlformats.org/officeDocument/2006/relationships/slide" Target="slides/slide5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5E1AB8-11E7-473E-909E-9C038DDBB83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9B114E7-0409-42CF-98D5-83F591668765}">
      <dgm:prSet phldrT="[Text]"/>
      <dgm:spPr/>
      <dgm:t>
        <a:bodyPr/>
        <a:lstStyle/>
        <a:p>
          <a:r>
            <a:rPr lang="en-IN" smtClean="0"/>
            <a:t>Solid Solution</a:t>
          </a:r>
          <a:endParaRPr lang="en-IN"/>
        </a:p>
      </dgm:t>
    </dgm:pt>
    <dgm:pt modelId="{8AA0422D-F38F-4505-B318-391EA2A1B747}" type="parTrans" cxnId="{941795A4-012E-4EEC-967C-59D69DD49CC6}">
      <dgm:prSet/>
      <dgm:spPr/>
      <dgm:t>
        <a:bodyPr/>
        <a:lstStyle/>
        <a:p>
          <a:endParaRPr lang="en-IN"/>
        </a:p>
      </dgm:t>
    </dgm:pt>
    <dgm:pt modelId="{C3A6A558-CE37-41A8-B806-B26D48432EFA}" type="sibTrans" cxnId="{941795A4-012E-4EEC-967C-59D69DD49CC6}">
      <dgm:prSet/>
      <dgm:spPr/>
      <dgm:t>
        <a:bodyPr/>
        <a:lstStyle/>
        <a:p>
          <a:endParaRPr lang="en-IN"/>
        </a:p>
      </dgm:t>
    </dgm:pt>
    <dgm:pt modelId="{4EB38A8A-0E53-48F4-B77C-E81188D24A81}">
      <dgm:prSet phldrT="[Text]"/>
      <dgm:spPr/>
      <dgm:t>
        <a:bodyPr/>
        <a:lstStyle/>
        <a:p>
          <a:r>
            <a:rPr lang="en-IN" dirty="0" err="1" smtClean="0"/>
            <a:t>Substitutional</a:t>
          </a:r>
          <a:r>
            <a:rPr lang="en-IN" dirty="0" smtClean="0"/>
            <a:t> solid solution</a:t>
          </a:r>
          <a:endParaRPr lang="en-IN" dirty="0"/>
        </a:p>
      </dgm:t>
    </dgm:pt>
    <dgm:pt modelId="{5BA24C0B-3065-4155-A999-FCFE30B53512}" type="parTrans" cxnId="{F009B807-3ACB-4A07-8FA1-DF0E21452C4C}">
      <dgm:prSet/>
      <dgm:spPr/>
      <dgm:t>
        <a:bodyPr/>
        <a:lstStyle/>
        <a:p>
          <a:endParaRPr lang="en-IN"/>
        </a:p>
      </dgm:t>
    </dgm:pt>
    <dgm:pt modelId="{FF8A7A71-57C7-498E-BC45-E4158AFE7A57}" type="sibTrans" cxnId="{F009B807-3ACB-4A07-8FA1-DF0E21452C4C}">
      <dgm:prSet/>
      <dgm:spPr/>
      <dgm:t>
        <a:bodyPr/>
        <a:lstStyle/>
        <a:p>
          <a:endParaRPr lang="en-IN"/>
        </a:p>
      </dgm:t>
    </dgm:pt>
    <dgm:pt modelId="{5B540EED-CC31-4E65-9DAF-3269E75DBD81}">
      <dgm:prSet phldrT="[Text]"/>
      <dgm:spPr/>
      <dgm:t>
        <a:bodyPr/>
        <a:lstStyle/>
        <a:p>
          <a:r>
            <a:rPr lang="en-IN" dirty="0" smtClean="0"/>
            <a:t>Ordered solid solution</a:t>
          </a:r>
          <a:endParaRPr lang="en-IN" dirty="0"/>
        </a:p>
      </dgm:t>
    </dgm:pt>
    <dgm:pt modelId="{D79A9844-06D0-408E-8EC6-9E9B40B11B55}" type="parTrans" cxnId="{E84AB538-67FB-4445-8383-232FBABB522E}">
      <dgm:prSet/>
      <dgm:spPr/>
      <dgm:t>
        <a:bodyPr/>
        <a:lstStyle/>
        <a:p>
          <a:endParaRPr lang="en-IN"/>
        </a:p>
      </dgm:t>
    </dgm:pt>
    <dgm:pt modelId="{255B6FA7-1BC4-45A2-9F8E-58AC3F285C7B}" type="sibTrans" cxnId="{E84AB538-67FB-4445-8383-232FBABB522E}">
      <dgm:prSet/>
      <dgm:spPr/>
      <dgm:t>
        <a:bodyPr/>
        <a:lstStyle/>
        <a:p>
          <a:endParaRPr lang="en-IN"/>
        </a:p>
      </dgm:t>
    </dgm:pt>
    <dgm:pt modelId="{B94F30E7-F128-43D5-8F64-DB149D3103A7}">
      <dgm:prSet phldrT="[Text]"/>
      <dgm:spPr/>
      <dgm:t>
        <a:bodyPr/>
        <a:lstStyle/>
        <a:p>
          <a:r>
            <a:rPr lang="en-IN" dirty="0" smtClean="0"/>
            <a:t>Disordered solid solution</a:t>
          </a:r>
          <a:endParaRPr lang="en-IN" dirty="0"/>
        </a:p>
      </dgm:t>
    </dgm:pt>
    <dgm:pt modelId="{D464FB44-5124-418D-88A4-B72BDEF62803}" type="parTrans" cxnId="{8AC2BAB0-0851-4B04-868E-C571A0FCAE3B}">
      <dgm:prSet/>
      <dgm:spPr/>
      <dgm:t>
        <a:bodyPr/>
        <a:lstStyle/>
        <a:p>
          <a:endParaRPr lang="en-IN"/>
        </a:p>
      </dgm:t>
    </dgm:pt>
    <dgm:pt modelId="{78C3F5F2-C909-4423-B204-0D77B50EDD06}" type="sibTrans" cxnId="{8AC2BAB0-0851-4B04-868E-C571A0FCAE3B}">
      <dgm:prSet/>
      <dgm:spPr/>
      <dgm:t>
        <a:bodyPr/>
        <a:lstStyle/>
        <a:p>
          <a:endParaRPr lang="en-IN"/>
        </a:p>
      </dgm:t>
    </dgm:pt>
    <dgm:pt modelId="{48175B03-7FF8-44AD-BCCE-1C27611E1545}">
      <dgm:prSet phldrT="[Text]"/>
      <dgm:spPr/>
      <dgm:t>
        <a:bodyPr/>
        <a:lstStyle/>
        <a:p>
          <a:r>
            <a:rPr lang="en-IN" dirty="0" smtClean="0"/>
            <a:t>Interstitial solid solution</a:t>
          </a:r>
          <a:endParaRPr lang="en-IN" dirty="0"/>
        </a:p>
      </dgm:t>
    </dgm:pt>
    <dgm:pt modelId="{81296073-F099-4476-A8A2-B1AE933F1D49}" type="parTrans" cxnId="{FBBC66E1-DD7B-41EA-83F9-F370478A5718}">
      <dgm:prSet/>
      <dgm:spPr/>
      <dgm:t>
        <a:bodyPr/>
        <a:lstStyle/>
        <a:p>
          <a:endParaRPr lang="en-IN"/>
        </a:p>
      </dgm:t>
    </dgm:pt>
    <dgm:pt modelId="{DF46B5C6-7C23-40A0-8524-764E8FCECDB1}" type="sibTrans" cxnId="{FBBC66E1-DD7B-41EA-83F9-F370478A5718}">
      <dgm:prSet/>
      <dgm:spPr/>
      <dgm:t>
        <a:bodyPr/>
        <a:lstStyle/>
        <a:p>
          <a:endParaRPr lang="en-IN"/>
        </a:p>
      </dgm:t>
    </dgm:pt>
    <dgm:pt modelId="{A01A16CB-FFF7-44C8-8D5D-594E2935E165}" type="pres">
      <dgm:prSet presAssocID="{215E1AB8-11E7-473E-909E-9C038DDBB83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30AFE98B-88CE-4F3D-AB5F-66953E37C198}" type="pres">
      <dgm:prSet presAssocID="{B9B114E7-0409-42CF-98D5-83F591668765}" presName="hierRoot1" presStyleCnt="0">
        <dgm:presLayoutVars>
          <dgm:hierBranch val="init"/>
        </dgm:presLayoutVars>
      </dgm:prSet>
      <dgm:spPr/>
    </dgm:pt>
    <dgm:pt modelId="{E951C10D-316A-49B9-A465-79ACE7C02BA4}" type="pres">
      <dgm:prSet presAssocID="{B9B114E7-0409-42CF-98D5-83F591668765}" presName="rootComposite1" presStyleCnt="0"/>
      <dgm:spPr/>
    </dgm:pt>
    <dgm:pt modelId="{AC1B22AE-1106-450F-9B76-579BF013252E}" type="pres">
      <dgm:prSet presAssocID="{B9B114E7-0409-42CF-98D5-83F59166876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04842A1-810D-47FF-8DBA-D1AF68F35BEC}" type="pres">
      <dgm:prSet presAssocID="{B9B114E7-0409-42CF-98D5-83F591668765}" presName="rootConnector1" presStyleLbl="node1" presStyleIdx="0" presStyleCnt="0"/>
      <dgm:spPr/>
      <dgm:t>
        <a:bodyPr/>
        <a:lstStyle/>
        <a:p>
          <a:endParaRPr lang="en-IN"/>
        </a:p>
      </dgm:t>
    </dgm:pt>
    <dgm:pt modelId="{B3E8FA88-D4C7-41DF-8E9F-7B1461CD7EAB}" type="pres">
      <dgm:prSet presAssocID="{B9B114E7-0409-42CF-98D5-83F591668765}" presName="hierChild2" presStyleCnt="0"/>
      <dgm:spPr/>
    </dgm:pt>
    <dgm:pt modelId="{1F273128-5CD9-43F6-8BE1-41764AB4E5FE}" type="pres">
      <dgm:prSet presAssocID="{5BA24C0B-3065-4155-A999-FCFE30B53512}" presName="Name37" presStyleLbl="parChTrans1D2" presStyleIdx="0" presStyleCnt="2"/>
      <dgm:spPr/>
      <dgm:t>
        <a:bodyPr/>
        <a:lstStyle/>
        <a:p>
          <a:endParaRPr lang="en-IN"/>
        </a:p>
      </dgm:t>
    </dgm:pt>
    <dgm:pt modelId="{312EEF9E-1798-486C-8D0E-EF55E8BEF5E1}" type="pres">
      <dgm:prSet presAssocID="{4EB38A8A-0E53-48F4-B77C-E81188D24A81}" presName="hierRoot2" presStyleCnt="0">
        <dgm:presLayoutVars>
          <dgm:hierBranch val="init"/>
        </dgm:presLayoutVars>
      </dgm:prSet>
      <dgm:spPr/>
    </dgm:pt>
    <dgm:pt modelId="{2BECF0C3-FC4B-4C72-A31D-F11BB435672D}" type="pres">
      <dgm:prSet presAssocID="{4EB38A8A-0E53-48F4-B77C-E81188D24A81}" presName="rootComposite" presStyleCnt="0"/>
      <dgm:spPr/>
    </dgm:pt>
    <dgm:pt modelId="{694927EB-E452-48B6-BC7D-30245DB5407D}" type="pres">
      <dgm:prSet presAssocID="{4EB38A8A-0E53-48F4-B77C-E81188D24A81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CF5E183-EDAA-4642-B6EC-18075E0BCEA0}" type="pres">
      <dgm:prSet presAssocID="{4EB38A8A-0E53-48F4-B77C-E81188D24A81}" presName="rootConnector" presStyleLbl="node2" presStyleIdx="0" presStyleCnt="2"/>
      <dgm:spPr/>
      <dgm:t>
        <a:bodyPr/>
        <a:lstStyle/>
        <a:p>
          <a:endParaRPr lang="en-IN"/>
        </a:p>
      </dgm:t>
    </dgm:pt>
    <dgm:pt modelId="{DF68EDBE-FCF4-4993-ABFF-28432D24D170}" type="pres">
      <dgm:prSet presAssocID="{4EB38A8A-0E53-48F4-B77C-E81188D24A81}" presName="hierChild4" presStyleCnt="0"/>
      <dgm:spPr/>
    </dgm:pt>
    <dgm:pt modelId="{EC122B2A-53EB-4E38-9EA4-533A2CEBA042}" type="pres">
      <dgm:prSet presAssocID="{D79A9844-06D0-408E-8EC6-9E9B40B11B55}" presName="Name37" presStyleLbl="parChTrans1D3" presStyleIdx="0" presStyleCnt="2"/>
      <dgm:spPr/>
      <dgm:t>
        <a:bodyPr/>
        <a:lstStyle/>
        <a:p>
          <a:endParaRPr lang="en-IN"/>
        </a:p>
      </dgm:t>
    </dgm:pt>
    <dgm:pt modelId="{95137979-3658-45EA-BCD7-D54E8D163BE3}" type="pres">
      <dgm:prSet presAssocID="{5B540EED-CC31-4E65-9DAF-3269E75DBD81}" presName="hierRoot2" presStyleCnt="0">
        <dgm:presLayoutVars>
          <dgm:hierBranch val="init"/>
        </dgm:presLayoutVars>
      </dgm:prSet>
      <dgm:spPr/>
    </dgm:pt>
    <dgm:pt modelId="{A1CDC7AF-158A-4B78-B0BF-F736052A5DF0}" type="pres">
      <dgm:prSet presAssocID="{5B540EED-CC31-4E65-9DAF-3269E75DBD81}" presName="rootComposite" presStyleCnt="0"/>
      <dgm:spPr/>
    </dgm:pt>
    <dgm:pt modelId="{6C15FCB7-B0CF-4572-ABDE-6F0EC06586A3}" type="pres">
      <dgm:prSet presAssocID="{5B540EED-CC31-4E65-9DAF-3269E75DBD81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DEFA62D-D6A9-4079-B2E4-3D2A3A05DDCA}" type="pres">
      <dgm:prSet presAssocID="{5B540EED-CC31-4E65-9DAF-3269E75DBD81}" presName="rootConnector" presStyleLbl="node3" presStyleIdx="0" presStyleCnt="2"/>
      <dgm:spPr/>
      <dgm:t>
        <a:bodyPr/>
        <a:lstStyle/>
        <a:p>
          <a:endParaRPr lang="en-IN"/>
        </a:p>
      </dgm:t>
    </dgm:pt>
    <dgm:pt modelId="{B1004190-EE30-4FFA-BF4C-B3570D7D5BE6}" type="pres">
      <dgm:prSet presAssocID="{5B540EED-CC31-4E65-9DAF-3269E75DBD81}" presName="hierChild4" presStyleCnt="0"/>
      <dgm:spPr/>
    </dgm:pt>
    <dgm:pt modelId="{9403D308-5FC3-42EF-B797-A4650D45C3B2}" type="pres">
      <dgm:prSet presAssocID="{5B540EED-CC31-4E65-9DAF-3269E75DBD81}" presName="hierChild5" presStyleCnt="0"/>
      <dgm:spPr/>
    </dgm:pt>
    <dgm:pt modelId="{D0959A34-9E22-4E03-A44A-6BDF9DBD41E8}" type="pres">
      <dgm:prSet presAssocID="{D464FB44-5124-418D-88A4-B72BDEF62803}" presName="Name37" presStyleLbl="parChTrans1D3" presStyleIdx="1" presStyleCnt="2"/>
      <dgm:spPr/>
      <dgm:t>
        <a:bodyPr/>
        <a:lstStyle/>
        <a:p>
          <a:endParaRPr lang="en-IN"/>
        </a:p>
      </dgm:t>
    </dgm:pt>
    <dgm:pt modelId="{F442FA07-9E96-4C0E-95EB-208236AFE098}" type="pres">
      <dgm:prSet presAssocID="{B94F30E7-F128-43D5-8F64-DB149D3103A7}" presName="hierRoot2" presStyleCnt="0">
        <dgm:presLayoutVars>
          <dgm:hierBranch val="init"/>
        </dgm:presLayoutVars>
      </dgm:prSet>
      <dgm:spPr/>
    </dgm:pt>
    <dgm:pt modelId="{06070B9E-87F7-427A-A489-5D8E9E2C6BCA}" type="pres">
      <dgm:prSet presAssocID="{B94F30E7-F128-43D5-8F64-DB149D3103A7}" presName="rootComposite" presStyleCnt="0"/>
      <dgm:spPr/>
    </dgm:pt>
    <dgm:pt modelId="{4E68EFB8-713E-4862-A949-26CADC67AE56}" type="pres">
      <dgm:prSet presAssocID="{B94F30E7-F128-43D5-8F64-DB149D3103A7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6257675-0F8B-4A60-8EE1-0873516E3E07}" type="pres">
      <dgm:prSet presAssocID="{B94F30E7-F128-43D5-8F64-DB149D3103A7}" presName="rootConnector" presStyleLbl="node3" presStyleIdx="1" presStyleCnt="2"/>
      <dgm:spPr/>
      <dgm:t>
        <a:bodyPr/>
        <a:lstStyle/>
        <a:p>
          <a:endParaRPr lang="en-IN"/>
        </a:p>
      </dgm:t>
    </dgm:pt>
    <dgm:pt modelId="{B2EECFA2-D9D2-4EA7-AB3A-1D2DBE97A796}" type="pres">
      <dgm:prSet presAssocID="{B94F30E7-F128-43D5-8F64-DB149D3103A7}" presName="hierChild4" presStyleCnt="0"/>
      <dgm:spPr/>
    </dgm:pt>
    <dgm:pt modelId="{B10D1F40-63F1-4296-AEFE-A89A9BA86901}" type="pres">
      <dgm:prSet presAssocID="{B94F30E7-F128-43D5-8F64-DB149D3103A7}" presName="hierChild5" presStyleCnt="0"/>
      <dgm:spPr/>
    </dgm:pt>
    <dgm:pt modelId="{D7D3F1AC-EA11-4E2D-B95B-374EC244CAE9}" type="pres">
      <dgm:prSet presAssocID="{4EB38A8A-0E53-48F4-B77C-E81188D24A81}" presName="hierChild5" presStyleCnt="0"/>
      <dgm:spPr/>
    </dgm:pt>
    <dgm:pt modelId="{5014A759-30EA-485F-9245-A72D1E98D009}" type="pres">
      <dgm:prSet presAssocID="{81296073-F099-4476-A8A2-B1AE933F1D49}" presName="Name37" presStyleLbl="parChTrans1D2" presStyleIdx="1" presStyleCnt="2"/>
      <dgm:spPr/>
      <dgm:t>
        <a:bodyPr/>
        <a:lstStyle/>
        <a:p>
          <a:endParaRPr lang="en-IN"/>
        </a:p>
      </dgm:t>
    </dgm:pt>
    <dgm:pt modelId="{00AE68F2-609A-4A1B-96F1-CBE8FECE8AE6}" type="pres">
      <dgm:prSet presAssocID="{48175B03-7FF8-44AD-BCCE-1C27611E1545}" presName="hierRoot2" presStyleCnt="0">
        <dgm:presLayoutVars>
          <dgm:hierBranch val="init"/>
        </dgm:presLayoutVars>
      </dgm:prSet>
      <dgm:spPr/>
    </dgm:pt>
    <dgm:pt modelId="{CE32018E-924A-4479-AC18-CAEA3389087A}" type="pres">
      <dgm:prSet presAssocID="{48175B03-7FF8-44AD-BCCE-1C27611E1545}" presName="rootComposite" presStyleCnt="0"/>
      <dgm:spPr/>
    </dgm:pt>
    <dgm:pt modelId="{37B22878-C525-4E3E-9BD7-FBF6025E3BD0}" type="pres">
      <dgm:prSet presAssocID="{48175B03-7FF8-44AD-BCCE-1C27611E1545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357EAC2-C847-466C-B642-BE9A30B11977}" type="pres">
      <dgm:prSet presAssocID="{48175B03-7FF8-44AD-BCCE-1C27611E1545}" presName="rootConnector" presStyleLbl="node2" presStyleIdx="1" presStyleCnt="2"/>
      <dgm:spPr/>
      <dgm:t>
        <a:bodyPr/>
        <a:lstStyle/>
        <a:p>
          <a:endParaRPr lang="en-IN"/>
        </a:p>
      </dgm:t>
    </dgm:pt>
    <dgm:pt modelId="{03C4CD96-FD63-4E82-8E28-79D0F8332B21}" type="pres">
      <dgm:prSet presAssocID="{48175B03-7FF8-44AD-BCCE-1C27611E1545}" presName="hierChild4" presStyleCnt="0"/>
      <dgm:spPr/>
    </dgm:pt>
    <dgm:pt modelId="{58DEABC4-0E71-4533-A2CC-636A259A86D4}" type="pres">
      <dgm:prSet presAssocID="{48175B03-7FF8-44AD-BCCE-1C27611E1545}" presName="hierChild5" presStyleCnt="0"/>
      <dgm:spPr/>
    </dgm:pt>
    <dgm:pt modelId="{F9A2D967-EAA7-424B-BFDE-E42F2AAB1C04}" type="pres">
      <dgm:prSet presAssocID="{B9B114E7-0409-42CF-98D5-83F591668765}" presName="hierChild3" presStyleCnt="0"/>
      <dgm:spPr/>
    </dgm:pt>
  </dgm:ptLst>
  <dgm:cxnLst>
    <dgm:cxn modelId="{8AC2BAB0-0851-4B04-868E-C571A0FCAE3B}" srcId="{4EB38A8A-0E53-48F4-B77C-E81188D24A81}" destId="{B94F30E7-F128-43D5-8F64-DB149D3103A7}" srcOrd="1" destOrd="0" parTransId="{D464FB44-5124-418D-88A4-B72BDEF62803}" sibTransId="{78C3F5F2-C909-4423-B204-0D77B50EDD06}"/>
    <dgm:cxn modelId="{F9D392E5-A0BD-481B-B24F-65E0C97FD471}" type="presOf" srcId="{5BA24C0B-3065-4155-A999-FCFE30B53512}" destId="{1F273128-5CD9-43F6-8BE1-41764AB4E5FE}" srcOrd="0" destOrd="0" presId="urn:microsoft.com/office/officeart/2005/8/layout/orgChart1"/>
    <dgm:cxn modelId="{EB8EDFB3-A95F-45CA-8F09-56941069348C}" type="presOf" srcId="{5B540EED-CC31-4E65-9DAF-3269E75DBD81}" destId="{6C15FCB7-B0CF-4572-ABDE-6F0EC06586A3}" srcOrd="0" destOrd="0" presId="urn:microsoft.com/office/officeart/2005/8/layout/orgChart1"/>
    <dgm:cxn modelId="{7E237B9D-2E63-4837-9F07-52125ECC440B}" type="presOf" srcId="{D464FB44-5124-418D-88A4-B72BDEF62803}" destId="{D0959A34-9E22-4E03-A44A-6BDF9DBD41E8}" srcOrd="0" destOrd="0" presId="urn:microsoft.com/office/officeart/2005/8/layout/orgChart1"/>
    <dgm:cxn modelId="{28C78EDB-620C-4242-B46B-109F5C843E3A}" type="presOf" srcId="{48175B03-7FF8-44AD-BCCE-1C27611E1545}" destId="{F357EAC2-C847-466C-B642-BE9A30B11977}" srcOrd="1" destOrd="0" presId="urn:microsoft.com/office/officeart/2005/8/layout/orgChart1"/>
    <dgm:cxn modelId="{4DE802B0-F69E-4619-B4CF-78350ECC9CD9}" type="presOf" srcId="{48175B03-7FF8-44AD-BCCE-1C27611E1545}" destId="{37B22878-C525-4E3E-9BD7-FBF6025E3BD0}" srcOrd="0" destOrd="0" presId="urn:microsoft.com/office/officeart/2005/8/layout/orgChart1"/>
    <dgm:cxn modelId="{E84AB538-67FB-4445-8383-232FBABB522E}" srcId="{4EB38A8A-0E53-48F4-B77C-E81188D24A81}" destId="{5B540EED-CC31-4E65-9DAF-3269E75DBD81}" srcOrd="0" destOrd="0" parTransId="{D79A9844-06D0-408E-8EC6-9E9B40B11B55}" sibTransId="{255B6FA7-1BC4-45A2-9F8E-58AC3F285C7B}"/>
    <dgm:cxn modelId="{9E92FF44-DB50-4962-AEB2-EFEDD102AC4F}" type="presOf" srcId="{81296073-F099-4476-A8A2-B1AE933F1D49}" destId="{5014A759-30EA-485F-9245-A72D1E98D009}" srcOrd="0" destOrd="0" presId="urn:microsoft.com/office/officeart/2005/8/layout/orgChart1"/>
    <dgm:cxn modelId="{89A507F3-A8A2-4C1A-B317-D1C75B77D0B6}" type="presOf" srcId="{B94F30E7-F128-43D5-8F64-DB149D3103A7}" destId="{16257675-0F8B-4A60-8EE1-0873516E3E07}" srcOrd="1" destOrd="0" presId="urn:microsoft.com/office/officeart/2005/8/layout/orgChart1"/>
    <dgm:cxn modelId="{28EFC644-1F23-4F82-A929-9E4C41275334}" type="presOf" srcId="{D79A9844-06D0-408E-8EC6-9E9B40B11B55}" destId="{EC122B2A-53EB-4E38-9EA4-533A2CEBA042}" srcOrd="0" destOrd="0" presId="urn:microsoft.com/office/officeart/2005/8/layout/orgChart1"/>
    <dgm:cxn modelId="{F2B6003D-16BC-4768-A55A-EB463551CFAC}" type="presOf" srcId="{B94F30E7-F128-43D5-8F64-DB149D3103A7}" destId="{4E68EFB8-713E-4862-A949-26CADC67AE56}" srcOrd="0" destOrd="0" presId="urn:microsoft.com/office/officeart/2005/8/layout/orgChart1"/>
    <dgm:cxn modelId="{1011F682-76DB-41BF-B239-F08D87C2622D}" type="presOf" srcId="{4EB38A8A-0E53-48F4-B77C-E81188D24A81}" destId="{DCF5E183-EDAA-4642-B6EC-18075E0BCEA0}" srcOrd="1" destOrd="0" presId="urn:microsoft.com/office/officeart/2005/8/layout/orgChart1"/>
    <dgm:cxn modelId="{FE9B0EF3-D48A-4904-B355-D2240FEB0B8E}" type="presOf" srcId="{215E1AB8-11E7-473E-909E-9C038DDBB839}" destId="{A01A16CB-FFF7-44C8-8D5D-594E2935E165}" srcOrd="0" destOrd="0" presId="urn:microsoft.com/office/officeart/2005/8/layout/orgChart1"/>
    <dgm:cxn modelId="{AAC8AEA7-A220-4BF9-87B9-FC8886B08872}" type="presOf" srcId="{4EB38A8A-0E53-48F4-B77C-E81188D24A81}" destId="{694927EB-E452-48B6-BC7D-30245DB5407D}" srcOrd="0" destOrd="0" presId="urn:microsoft.com/office/officeart/2005/8/layout/orgChart1"/>
    <dgm:cxn modelId="{941795A4-012E-4EEC-967C-59D69DD49CC6}" srcId="{215E1AB8-11E7-473E-909E-9C038DDBB839}" destId="{B9B114E7-0409-42CF-98D5-83F591668765}" srcOrd="0" destOrd="0" parTransId="{8AA0422D-F38F-4505-B318-391EA2A1B747}" sibTransId="{C3A6A558-CE37-41A8-B806-B26D48432EFA}"/>
    <dgm:cxn modelId="{090044A3-9473-4E17-A3A6-86F6024E52E3}" type="presOf" srcId="{B9B114E7-0409-42CF-98D5-83F591668765}" destId="{C04842A1-810D-47FF-8DBA-D1AF68F35BEC}" srcOrd="1" destOrd="0" presId="urn:microsoft.com/office/officeart/2005/8/layout/orgChart1"/>
    <dgm:cxn modelId="{5CCB3F72-EC21-4FCD-BDB1-723BEA89DC40}" type="presOf" srcId="{B9B114E7-0409-42CF-98D5-83F591668765}" destId="{AC1B22AE-1106-450F-9B76-579BF013252E}" srcOrd="0" destOrd="0" presId="urn:microsoft.com/office/officeart/2005/8/layout/orgChart1"/>
    <dgm:cxn modelId="{F009B807-3ACB-4A07-8FA1-DF0E21452C4C}" srcId="{B9B114E7-0409-42CF-98D5-83F591668765}" destId="{4EB38A8A-0E53-48F4-B77C-E81188D24A81}" srcOrd="0" destOrd="0" parTransId="{5BA24C0B-3065-4155-A999-FCFE30B53512}" sibTransId="{FF8A7A71-57C7-498E-BC45-E4158AFE7A57}"/>
    <dgm:cxn modelId="{4D2837CC-F405-4505-B03D-0FB65362D02F}" type="presOf" srcId="{5B540EED-CC31-4E65-9DAF-3269E75DBD81}" destId="{BDEFA62D-D6A9-4079-B2E4-3D2A3A05DDCA}" srcOrd="1" destOrd="0" presId="urn:microsoft.com/office/officeart/2005/8/layout/orgChart1"/>
    <dgm:cxn modelId="{FBBC66E1-DD7B-41EA-83F9-F370478A5718}" srcId="{B9B114E7-0409-42CF-98D5-83F591668765}" destId="{48175B03-7FF8-44AD-BCCE-1C27611E1545}" srcOrd="1" destOrd="0" parTransId="{81296073-F099-4476-A8A2-B1AE933F1D49}" sibTransId="{DF46B5C6-7C23-40A0-8524-764E8FCECDB1}"/>
    <dgm:cxn modelId="{B15A9705-EE59-478A-8F43-6DA6F6AF86D6}" type="presParOf" srcId="{A01A16CB-FFF7-44C8-8D5D-594E2935E165}" destId="{30AFE98B-88CE-4F3D-AB5F-66953E37C198}" srcOrd="0" destOrd="0" presId="urn:microsoft.com/office/officeart/2005/8/layout/orgChart1"/>
    <dgm:cxn modelId="{FE50B260-208B-4664-82B7-B0A2F6CE776B}" type="presParOf" srcId="{30AFE98B-88CE-4F3D-AB5F-66953E37C198}" destId="{E951C10D-316A-49B9-A465-79ACE7C02BA4}" srcOrd="0" destOrd="0" presId="urn:microsoft.com/office/officeart/2005/8/layout/orgChart1"/>
    <dgm:cxn modelId="{433D30D2-7566-4DBC-9CA1-C69A586D5CAC}" type="presParOf" srcId="{E951C10D-316A-49B9-A465-79ACE7C02BA4}" destId="{AC1B22AE-1106-450F-9B76-579BF013252E}" srcOrd="0" destOrd="0" presId="urn:microsoft.com/office/officeart/2005/8/layout/orgChart1"/>
    <dgm:cxn modelId="{05158319-CB1A-4476-AD6A-368E124D13E8}" type="presParOf" srcId="{E951C10D-316A-49B9-A465-79ACE7C02BA4}" destId="{C04842A1-810D-47FF-8DBA-D1AF68F35BEC}" srcOrd="1" destOrd="0" presId="urn:microsoft.com/office/officeart/2005/8/layout/orgChart1"/>
    <dgm:cxn modelId="{109B2497-BAD2-4642-AFDB-0E092AE0012B}" type="presParOf" srcId="{30AFE98B-88CE-4F3D-AB5F-66953E37C198}" destId="{B3E8FA88-D4C7-41DF-8E9F-7B1461CD7EAB}" srcOrd="1" destOrd="0" presId="urn:microsoft.com/office/officeart/2005/8/layout/orgChart1"/>
    <dgm:cxn modelId="{D76F17E4-03BE-4B43-9879-F1B86BB66517}" type="presParOf" srcId="{B3E8FA88-D4C7-41DF-8E9F-7B1461CD7EAB}" destId="{1F273128-5CD9-43F6-8BE1-41764AB4E5FE}" srcOrd="0" destOrd="0" presId="urn:microsoft.com/office/officeart/2005/8/layout/orgChart1"/>
    <dgm:cxn modelId="{241C51F2-E8F6-47C6-AD86-7AF46B4ED709}" type="presParOf" srcId="{B3E8FA88-D4C7-41DF-8E9F-7B1461CD7EAB}" destId="{312EEF9E-1798-486C-8D0E-EF55E8BEF5E1}" srcOrd="1" destOrd="0" presId="urn:microsoft.com/office/officeart/2005/8/layout/orgChart1"/>
    <dgm:cxn modelId="{D3A5FA99-3552-4AEC-9C27-6F4880122A98}" type="presParOf" srcId="{312EEF9E-1798-486C-8D0E-EF55E8BEF5E1}" destId="{2BECF0C3-FC4B-4C72-A31D-F11BB435672D}" srcOrd="0" destOrd="0" presId="urn:microsoft.com/office/officeart/2005/8/layout/orgChart1"/>
    <dgm:cxn modelId="{4B218CAE-3530-4A57-B1FA-93F8AFAA4A9D}" type="presParOf" srcId="{2BECF0C3-FC4B-4C72-A31D-F11BB435672D}" destId="{694927EB-E452-48B6-BC7D-30245DB5407D}" srcOrd="0" destOrd="0" presId="urn:microsoft.com/office/officeart/2005/8/layout/orgChart1"/>
    <dgm:cxn modelId="{2FBF28D2-98D1-4AC1-BB15-C9B6383E75DA}" type="presParOf" srcId="{2BECF0C3-FC4B-4C72-A31D-F11BB435672D}" destId="{DCF5E183-EDAA-4642-B6EC-18075E0BCEA0}" srcOrd="1" destOrd="0" presId="urn:microsoft.com/office/officeart/2005/8/layout/orgChart1"/>
    <dgm:cxn modelId="{CB3313E3-1959-4B56-AED8-AC215860ADDD}" type="presParOf" srcId="{312EEF9E-1798-486C-8D0E-EF55E8BEF5E1}" destId="{DF68EDBE-FCF4-4993-ABFF-28432D24D170}" srcOrd="1" destOrd="0" presId="urn:microsoft.com/office/officeart/2005/8/layout/orgChart1"/>
    <dgm:cxn modelId="{7D1DCE77-8CE3-4991-BD07-5BDF04B59055}" type="presParOf" srcId="{DF68EDBE-FCF4-4993-ABFF-28432D24D170}" destId="{EC122B2A-53EB-4E38-9EA4-533A2CEBA042}" srcOrd="0" destOrd="0" presId="urn:microsoft.com/office/officeart/2005/8/layout/orgChart1"/>
    <dgm:cxn modelId="{527B4FF4-D475-4119-8C7F-C212F04D2108}" type="presParOf" srcId="{DF68EDBE-FCF4-4993-ABFF-28432D24D170}" destId="{95137979-3658-45EA-BCD7-D54E8D163BE3}" srcOrd="1" destOrd="0" presId="urn:microsoft.com/office/officeart/2005/8/layout/orgChart1"/>
    <dgm:cxn modelId="{C9892A09-AB29-4D3E-936A-31A9525884BA}" type="presParOf" srcId="{95137979-3658-45EA-BCD7-D54E8D163BE3}" destId="{A1CDC7AF-158A-4B78-B0BF-F736052A5DF0}" srcOrd="0" destOrd="0" presId="urn:microsoft.com/office/officeart/2005/8/layout/orgChart1"/>
    <dgm:cxn modelId="{9F0232DA-C197-44BC-8DD6-3096E301524E}" type="presParOf" srcId="{A1CDC7AF-158A-4B78-B0BF-F736052A5DF0}" destId="{6C15FCB7-B0CF-4572-ABDE-6F0EC06586A3}" srcOrd="0" destOrd="0" presId="urn:microsoft.com/office/officeart/2005/8/layout/orgChart1"/>
    <dgm:cxn modelId="{B41C120E-BBA4-480B-BAC2-4BA1CFD4340B}" type="presParOf" srcId="{A1CDC7AF-158A-4B78-B0BF-F736052A5DF0}" destId="{BDEFA62D-D6A9-4079-B2E4-3D2A3A05DDCA}" srcOrd="1" destOrd="0" presId="urn:microsoft.com/office/officeart/2005/8/layout/orgChart1"/>
    <dgm:cxn modelId="{8F8DD8E6-42EB-45D6-B651-973FCF9936E0}" type="presParOf" srcId="{95137979-3658-45EA-BCD7-D54E8D163BE3}" destId="{B1004190-EE30-4FFA-BF4C-B3570D7D5BE6}" srcOrd="1" destOrd="0" presId="urn:microsoft.com/office/officeart/2005/8/layout/orgChart1"/>
    <dgm:cxn modelId="{CA2C6A96-62A1-4D92-9209-272D570CFDD9}" type="presParOf" srcId="{95137979-3658-45EA-BCD7-D54E8D163BE3}" destId="{9403D308-5FC3-42EF-B797-A4650D45C3B2}" srcOrd="2" destOrd="0" presId="urn:microsoft.com/office/officeart/2005/8/layout/orgChart1"/>
    <dgm:cxn modelId="{2603BF71-7548-4E05-8A5D-0B9074889226}" type="presParOf" srcId="{DF68EDBE-FCF4-4993-ABFF-28432D24D170}" destId="{D0959A34-9E22-4E03-A44A-6BDF9DBD41E8}" srcOrd="2" destOrd="0" presId="urn:microsoft.com/office/officeart/2005/8/layout/orgChart1"/>
    <dgm:cxn modelId="{9DBAD153-513E-4EA3-8163-2A65A2D20088}" type="presParOf" srcId="{DF68EDBE-FCF4-4993-ABFF-28432D24D170}" destId="{F442FA07-9E96-4C0E-95EB-208236AFE098}" srcOrd="3" destOrd="0" presId="urn:microsoft.com/office/officeart/2005/8/layout/orgChart1"/>
    <dgm:cxn modelId="{D858AC6A-FE06-466F-AC30-E3B43BB19CD1}" type="presParOf" srcId="{F442FA07-9E96-4C0E-95EB-208236AFE098}" destId="{06070B9E-87F7-427A-A489-5D8E9E2C6BCA}" srcOrd="0" destOrd="0" presId="urn:microsoft.com/office/officeart/2005/8/layout/orgChart1"/>
    <dgm:cxn modelId="{BA686C99-05F0-4335-B8DB-EDEB83C78FA2}" type="presParOf" srcId="{06070B9E-87F7-427A-A489-5D8E9E2C6BCA}" destId="{4E68EFB8-713E-4862-A949-26CADC67AE56}" srcOrd="0" destOrd="0" presId="urn:microsoft.com/office/officeart/2005/8/layout/orgChart1"/>
    <dgm:cxn modelId="{2D0E14B8-118B-4DE1-BD0F-D1EB2691490B}" type="presParOf" srcId="{06070B9E-87F7-427A-A489-5D8E9E2C6BCA}" destId="{16257675-0F8B-4A60-8EE1-0873516E3E07}" srcOrd="1" destOrd="0" presId="urn:microsoft.com/office/officeart/2005/8/layout/orgChart1"/>
    <dgm:cxn modelId="{D44A0A16-73DE-40E0-B594-EA47C0E86FE8}" type="presParOf" srcId="{F442FA07-9E96-4C0E-95EB-208236AFE098}" destId="{B2EECFA2-D9D2-4EA7-AB3A-1D2DBE97A796}" srcOrd="1" destOrd="0" presId="urn:microsoft.com/office/officeart/2005/8/layout/orgChart1"/>
    <dgm:cxn modelId="{86E6A62E-5EE4-4A44-8DB0-00588F71EEA6}" type="presParOf" srcId="{F442FA07-9E96-4C0E-95EB-208236AFE098}" destId="{B10D1F40-63F1-4296-AEFE-A89A9BA86901}" srcOrd="2" destOrd="0" presId="urn:microsoft.com/office/officeart/2005/8/layout/orgChart1"/>
    <dgm:cxn modelId="{229C21DD-4C83-47F0-970E-8AD3E124EF7D}" type="presParOf" srcId="{312EEF9E-1798-486C-8D0E-EF55E8BEF5E1}" destId="{D7D3F1AC-EA11-4E2D-B95B-374EC244CAE9}" srcOrd="2" destOrd="0" presId="urn:microsoft.com/office/officeart/2005/8/layout/orgChart1"/>
    <dgm:cxn modelId="{81DF200C-B5E3-4E0B-B229-FF9137D1FEB0}" type="presParOf" srcId="{B3E8FA88-D4C7-41DF-8E9F-7B1461CD7EAB}" destId="{5014A759-30EA-485F-9245-A72D1E98D009}" srcOrd="2" destOrd="0" presId="urn:microsoft.com/office/officeart/2005/8/layout/orgChart1"/>
    <dgm:cxn modelId="{8AA62A1D-39CA-4276-AE96-4D024E84FA63}" type="presParOf" srcId="{B3E8FA88-D4C7-41DF-8E9F-7B1461CD7EAB}" destId="{00AE68F2-609A-4A1B-96F1-CBE8FECE8AE6}" srcOrd="3" destOrd="0" presId="urn:microsoft.com/office/officeart/2005/8/layout/orgChart1"/>
    <dgm:cxn modelId="{E379AD1F-D098-4220-9778-1E6FEED491D1}" type="presParOf" srcId="{00AE68F2-609A-4A1B-96F1-CBE8FECE8AE6}" destId="{CE32018E-924A-4479-AC18-CAEA3389087A}" srcOrd="0" destOrd="0" presId="urn:microsoft.com/office/officeart/2005/8/layout/orgChart1"/>
    <dgm:cxn modelId="{8D7FEADA-36FC-47E1-95C7-71A6E676FC80}" type="presParOf" srcId="{CE32018E-924A-4479-AC18-CAEA3389087A}" destId="{37B22878-C525-4E3E-9BD7-FBF6025E3BD0}" srcOrd="0" destOrd="0" presId="urn:microsoft.com/office/officeart/2005/8/layout/orgChart1"/>
    <dgm:cxn modelId="{0785CD14-81AC-43B5-956E-3271D5B90EA8}" type="presParOf" srcId="{CE32018E-924A-4479-AC18-CAEA3389087A}" destId="{F357EAC2-C847-466C-B642-BE9A30B11977}" srcOrd="1" destOrd="0" presId="urn:microsoft.com/office/officeart/2005/8/layout/orgChart1"/>
    <dgm:cxn modelId="{AFD8B92E-76E3-41F5-8112-532CD7389B84}" type="presParOf" srcId="{00AE68F2-609A-4A1B-96F1-CBE8FECE8AE6}" destId="{03C4CD96-FD63-4E82-8E28-79D0F8332B21}" srcOrd="1" destOrd="0" presId="urn:microsoft.com/office/officeart/2005/8/layout/orgChart1"/>
    <dgm:cxn modelId="{BAB79FF7-3279-4C62-9A03-0FC7740BB62F}" type="presParOf" srcId="{00AE68F2-609A-4A1B-96F1-CBE8FECE8AE6}" destId="{58DEABC4-0E71-4533-A2CC-636A259A86D4}" srcOrd="2" destOrd="0" presId="urn:microsoft.com/office/officeart/2005/8/layout/orgChart1"/>
    <dgm:cxn modelId="{F50B408B-F666-4E4A-86FD-5FB49B759464}" type="presParOf" srcId="{30AFE98B-88CE-4F3D-AB5F-66953E37C198}" destId="{F9A2D967-EAA7-424B-BFDE-E42F2AAB1C04}" srcOrd="2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014A759-30EA-485F-9245-A72D1E98D009}">
      <dsp:nvSpPr>
        <dsp:cNvPr id="0" name=""/>
        <dsp:cNvSpPr/>
      </dsp:nvSpPr>
      <dsp:spPr>
        <a:xfrm>
          <a:off x="2448272" y="772732"/>
          <a:ext cx="934793" cy="3244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236"/>
              </a:lnTo>
              <a:lnTo>
                <a:pt x="934793" y="162236"/>
              </a:lnTo>
              <a:lnTo>
                <a:pt x="934793" y="3244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959A34-9E22-4E03-A44A-6BDF9DBD41E8}">
      <dsp:nvSpPr>
        <dsp:cNvPr id="0" name=""/>
        <dsp:cNvSpPr/>
      </dsp:nvSpPr>
      <dsp:spPr>
        <a:xfrm>
          <a:off x="895433" y="1869763"/>
          <a:ext cx="231766" cy="1807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7782"/>
              </a:lnTo>
              <a:lnTo>
                <a:pt x="231766" y="18077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122B2A-53EB-4E38-9EA4-533A2CEBA042}">
      <dsp:nvSpPr>
        <dsp:cNvPr id="0" name=""/>
        <dsp:cNvSpPr/>
      </dsp:nvSpPr>
      <dsp:spPr>
        <a:xfrm>
          <a:off x="895433" y="1869763"/>
          <a:ext cx="231766" cy="710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0752"/>
              </a:lnTo>
              <a:lnTo>
                <a:pt x="231766" y="71075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273128-5CD9-43F6-8BE1-41764AB4E5FE}">
      <dsp:nvSpPr>
        <dsp:cNvPr id="0" name=""/>
        <dsp:cNvSpPr/>
      </dsp:nvSpPr>
      <dsp:spPr>
        <a:xfrm>
          <a:off x="1513478" y="772732"/>
          <a:ext cx="934793" cy="324473"/>
        </a:xfrm>
        <a:custGeom>
          <a:avLst/>
          <a:gdLst/>
          <a:ahLst/>
          <a:cxnLst/>
          <a:rect l="0" t="0" r="0" b="0"/>
          <a:pathLst>
            <a:path>
              <a:moveTo>
                <a:pt x="934793" y="0"/>
              </a:moveTo>
              <a:lnTo>
                <a:pt x="934793" y="162236"/>
              </a:lnTo>
              <a:lnTo>
                <a:pt x="0" y="162236"/>
              </a:lnTo>
              <a:lnTo>
                <a:pt x="0" y="3244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B22AE-1106-450F-9B76-579BF013252E}">
      <dsp:nvSpPr>
        <dsp:cNvPr id="0" name=""/>
        <dsp:cNvSpPr/>
      </dsp:nvSpPr>
      <dsp:spPr>
        <a:xfrm>
          <a:off x="1675715" y="176"/>
          <a:ext cx="1545113" cy="7725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smtClean="0"/>
            <a:t>Solid Solution</a:t>
          </a:r>
          <a:endParaRPr lang="en-IN" sz="2100" kern="1200"/>
        </a:p>
      </dsp:txBody>
      <dsp:txXfrm>
        <a:off x="1675715" y="176"/>
        <a:ext cx="1545113" cy="772556"/>
      </dsp:txXfrm>
    </dsp:sp>
    <dsp:sp modelId="{694927EB-E452-48B6-BC7D-30245DB5407D}">
      <dsp:nvSpPr>
        <dsp:cNvPr id="0" name=""/>
        <dsp:cNvSpPr/>
      </dsp:nvSpPr>
      <dsp:spPr>
        <a:xfrm>
          <a:off x="740922" y="1097206"/>
          <a:ext cx="1545113" cy="7725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err="1" smtClean="0"/>
            <a:t>Substitutional</a:t>
          </a:r>
          <a:r>
            <a:rPr lang="en-IN" sz="2100" kern="1200" dirty="0" smtClean="0"/>
            <a:t> solid solution</a:t>
          </a:r>
          <a:endParaRPr lang="en-IN" sz="2100" kern="1200" dirty="0"/>
        </a:p>
      </dsp:txBody>
      <dsp:txXfrm>
        <a:off x="740922" y="1097206"/>
        <a:ext cx="1545113" cy="772556"/>
      </dsp:txXfrm>
    </dsp:sp>
    <dsp:sp modelId="{6C15FCB7-B0CF-4572-ABDE-6F0EC06586A3}">
      <dsp:nvSpPr>
        <dsp:cNvPr id="0" name=""/>
        <dsp:cNvSpPr/>
      </dsp:nvSpPr>
      <dsp:spPr>
        <a:xfrm>
          <a:off x="1127200" y="2194236"/>
          <a:ext cx="1545113" cy="7725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Ordered solid solution</a:t>
          </a:r>
          <a:endParaRPr lang="en-IN" sz="2100" kern="1200" dirty="0"/>
        </a:p>
      </dsp:txBody>
      <dsp:txXfrm>
        <a:off x="1127200" y="2194236"/>
        <a:ext cx="1545113" cy="772556"/>
      </dsp:txXfrm>
    </dsp:sp>
    <dsp:sp modelId="{4E68EFB8-713E-4862-A949-26CADC67AE56}">
      <dsp:nvSpPr>
        <dsp:cNvPr id="0" name=""/>
        <dsp:cNvSpPr/>
      </dsp:nvSpPr>
      <dsp:spPr>
        <a:xfrm>
          <a:off x="1127200" y="3291267"/>
          <a:ext cx="1545113" cy="7725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Disordered solid solution</a:t>
          </a:r>
          <a:endParaRPr lang="en-IN" sz="2100" kern="1200" dirty="0"/>
        </a:p>
      </dsp:txBody>
      <dsp:txXfrm>
        <a:off x="1127200" y="3291267"/>
        <a:ext cx="1545113" cy="772556"/>
      </dsp:txXfrm>
    </dsp:sp>
    <dsp:sp modelId="{37B22878-C525-4E3E-9BD7-FBF6025E3BD0}">
      <dsp:nvSpPr>
        <dsp:cNvPr id="0" name=""/>
        <dsp:cNvSpPr/>
      </dsp:nvSpPr>
      <dsp:spPr>
        <a:xfrm>
          <a:off x="2610508" y="1097206"/>
          <a:ext cx="1545113" cy="7725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Interstitial solid solution</a:t>
          </a:r>
          <a:endParaRPr lang="en-IN" sz="2100" kern="1200" dirty="0"/>
        </a:p>
      </dsp:txBody>
      <dsp:txXfrm>
        <a:off x="2610508" y="1097206"/>
        <a:ext cx="1545113" cy="772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6A70C-A0A7-44DD-B20A-E9C7CE2EA21B}" type="datetimeFigureOut">
              <a:rPr lang="en-IN" smtClean="0"/>
              <a:pPr/>
              <a:t>21-11-2014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DC4FE-650F-4B83-9968-9575866797F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As add components, becomes increasingly difficult to dipict.</a:t>
            </a:r>
          </a:p>
          <a:p>
            <a:pPr lvl="1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Monotype Sorts" pitchFamily="2" charset="2"/>
              <a:buChar char="F"/>
              <a:defRPr/>
            </a:pP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1-C: P - T diagrams easy</a:t>
            </a:r>
          </a:p>
          <a:p>
            <a:pPr lvl="1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Monotype Sorts" pitchFamily="2" charset="2"/>
              <a:buChar char="F"/>
              <a:defRPr/>
            </a:pP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2-C: isobaric T-X, isothermal P-X…</a:t>
            </a:r>
          </a:p>
          <a:p>
            <a:pPr lvl="1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Monotype Sorts" pitchFamily="2" charset="2"/>
              <a:buChar char="F"/>
              <a:defRPr/>
            </a:pP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3-C:  ??</a:t>
            </a:r>
          </a:p>
          <a:p>
            <a:pPr lvl="2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60000"/>
              <a:buFont typeface="Monotype Sorts" pitchFamily="2" charset="2"/>
              <a:buChar char="s"/>
              <a:defRPr/>
            </a:pP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Still need T or P variable</a:t>
            </a:r>
          </a:p>
          <a:p>
            <a:pPr lvl="2" eaLnBrk="1" fontAlgn="auto" hangingPunct="1"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60000"/>
              <a:buFont typeface="Monotype Sorts" pitchFamily="2" charset="2"/>
              <a:buChar char="s"/>
              <a:defRPr/>
            </a:pPr>
            <a:r>
              <a:rPr lang="en-US" sz="24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Project?  Hard to use as shown</a:t>
            </a:r>
            <a:endParaRPr lang="en-US" sz="3200" smtClean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ymbol" pitchFamily="18" charset="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X-X diagram with T contours </a:t>
            </a:r>
            <a:r>
              <a:rPr lang="en-US" smtClean="0">
                <a:solidFill>
                  <a:srgbClr val="00FF66"/>
                </a:solidFill>
              </a:rPr>
              <a:t>(P constant)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Liquidus surface works like topographic map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Red lines are ternary </a:t>
            </a:r>
            <a:r>
              <a:rPr lang="en-US" b="1" smtClean="0">
                <a:solidFill>
                  <a:srgbClr val="00FF66"/>
                </a:solidFill>
              </a:rPr>
              <a:t>cotectic</a:t>
            </a:r>
            <a:r>
              <a:rPr lang="en-US" smtClean="0"/>
              <a:t> troughs</a:t>
            </a:r>
          </a:p>
          <a:p>
            <a:pPr lvl="1" eaLnBrk="1" hangingPunct="1">
              <a:spcBef>
                <a:spcPct val="0"/>
              </a:spcBef>
            </a:pPr>
            <a:r>
              <a:rPr lang="en-US" smtClean="0"/>
              <a:t>Run from binary eutectics </a:t>
            </a:r>
            <a:r>
              <a:rPr lang="en-US" smtClean="0">
                <a:solidFill>
                  <a:srgbClr val="FFFF00"/>
                </a:solidFill>
              </a:rPr>
              <a:t>down T</a:t>
            </a:r>
            <a:r>
              <a:rPr lang="en-US" smtClean="0"/>
              <a:t> to </a:t>
            </a:r>
            <a:r>
              <a:rPr lang="en-US" b="1" smtClean="0">
                <a:solidFill>
                  <a:srgbClr val="00FF66"/>
                </a:solidFill>
              </a:rPr>
              <a:t>ternary eutectic M</a:t>
            </a:r>
          </a:p>
          <a:p>
            <a:pPr lvl="1" eaLnBrk="1" hangingPunct="1">
              <a:spcBef>
                <a:spcPct val="0"/>
              </a:spcBef>
            </a:pPr>
            <a:r>
              <a:rPr lang="en-US" smtClean="0">
                <a:solidFill>
                  <a:schemeClr val="accent2"/>
                </a:solidFill>
              </a:rPr>
              <a:t>Separate fields labeled for liquidus phase in that field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919F-B352-42B5-80D0-28EB567EC706}" type="datetimeFigureOut">
              <a:rPr lang="en-IN" smtClean="0"/>
              <a:pPr/>
              <a:t>21-11-2014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1EB5623-6C94-4935-8C8C-1DBAA74F5F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919F-B352-42B5-80D0-28EB567EC706}" type="datetimeFigureOut">
              <a:rPr lang="en-IN" smtClean="0"/>
              <a:pPr/>
              <a:t>21-11-2014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5623-6C94-4935-8C8C-1DBAA74F5F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919F-B352-42B5-80D0-28EB567EC706}" type="datetimeFigureOut">
              <a:rPr lang="en-IN" smtClean="0"/>
              <a:pPr/>
              <a:t>21-11-2014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5623-6C94-4935-8C8C-1DBAA74F5F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919F-B352-42B5-80D0-28EB567EC706}" type="datetimeFigureOut">
              <a:rPr lang="en-IN" smtClean="0"/>
              <a:pPr/>
              <a:t>21-11-2014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5623-6C94-4935-8C8C-1DBAA74F5F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919F-B352-42B5-80D0-28EB567EC706}" type="datetimeFigureOut">
              <a:rPr lang="en-IN" smtClean="0"/>
              <a:pPr/>
              <a:t>21-11-2014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1EB5623-6C94-4935-8C8C-1DBAA74F5F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919F-B352-42B5-80D0-28EB567EC706}" type="datetimeFigureOut">
              <a:rPr lang="en-IN" smtClean="0"/>
              <a:pPr/>
              <a:t>21-11-2014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5623-6C94-4935-8C8C-1DBAA74F5F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919F-B352-42B5-80D0-28EB567EC706}" type="datetimeFigureOut">
              <a:rPr lang="en-IN" smtClean="0"/>
              <a:pPr/>
              <a:t>21-11-2014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5623-6C94-4935-8C8C-1DBAA74F5F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919F-B352-42B5-80D0-28EB567EC706}" type="datetimeFigureOut">
              <a:rPr lang="en-IN" smtClean="0"/>
              <a:pPr/>
              <a:t>21-11-2014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5623-6C94-4935-8C8C-1DBAA74F5F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919F-B352-42B5-80D0-28EB567EC706}" type="datetimeFigureOut">
              <a:rPr lang="en-IN" smtClean="0"/>
              <a:pPr/>
              <a:t>21-11-2014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5623-6C94-4935-8C8C-1DBAA74F5F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919F-B352-42B5-80D0-28EB567EC706}" type="datetimeFigureOut">
              <a:rPr lang="en-IN" smtClean="0"/>
              <a:pPr/>
              <a:t>21-11-2014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5623-6C94-4935-8C8C-1DBAA74F5F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919F-B352-42B5-80D0-28EB567EC706}" type="datetimeFigureOut">
              <a:rPr lang="en-IN" smtClean="0"/>
              <a:pPr/>
              <a:t>21-11-2014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1EB5623-6C94-4935-8C8C-1DBAA74F5F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00A919F-B352-42B5-80D0-28EB567EC706}" type="datetimeFigureOut">
              <a:rPr lang="en-IN" smtClean="0"/>
              <a:pPr/>
              <a:t>21-11-2014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1EB5623-6C94-4935-8C8C-1DBAA74F5FF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itle 5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i="1" u="sng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CHAPTER-3</a:t>
            </a:r>
            <a:br>
              <a:rPr lang="en-US" sz="3600" b="1" i="1" u="sng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i="1" u="sng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i="1" u="sng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b="1" i="1" u="sng" dirty="0" smtClean="0">
              <a:solidFill>
                <a:schemeClr val="accent1"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i="1" u="sng" dirty="0" smtClean="0">
                <a:solidFill>
                  <a:schemeClr val="accent1">
                    <a:satMod val="150000"/>
                  </a:schemeClr>
                </a:solidFill>
              </a:rPr>
              <a:t>PHASE DIAGRAMS</a:t>
            </a:r>
            <a:endParaRPr lang="en-IN" sz="4000" b="1" i="1" u="sn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i="1" u="sng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TYPES OF SOLID SOLUTIONS</a:t>
            </a:r>
            <a:endParaRPr lang="en-IN" sz="3600" b="1" i="1" u="sng" dirty="0" smtClean="0">
              <a:solidFill>
                <a:schemeClr val="accent1"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rtlCol="0">
            <a:norm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/>
              <a:t>Interstitial Solid Solutions </a:t>
            </a:r>
            <a:r>
              <a:rPr lang="en-US" dirty="0" smtClean="0"/>
              <a:t>are those in which the solute atoms occupy </a:t>
            </a:r>
            <a:r>
              <a:rPr lang="en-US" b="1" dirty="0" smtClean="0"/>
              <a:t>the interstitial positions </a:t>
            </a:r>
            <a:r>
              <a:rPr lang="en-US" dirty="0" smtClean="0"/>
              <a:t>in the solvent crystal lattice , without any replacement of solvent atoms , on account of a very small solute atomic size relative to that of the solvent.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i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FACTORS THAT AFFECT THE SOLUBILITY</a:t>
            </a:r>
            <a:endParaRPr lang="en-IN" sz="3600" b="1" i="1" u="sng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62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AutoNum type="arabicPeriod"/>
            </a:pPr>
            <a:r>
              <a:rPr lang="en-US" sz="3000" b="1" dirty="0" smtClean="0"/>
              <a:t>Crystal-structure factor</a:t>
            </a:r>
            <a:r>
              <a:rPr lang="en-US" sz="3000" dirty="0" smtClean="0"/>
              <a:t>: Complete solid solubility of two elements is never attained unless the elements have the same type of crystal lattice structure.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endParaRPr lang="en-US" sz="3000" dirty="0" smtClean="0"/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sz="3000" b="1" dirty="0" smtClean="0"/>
              <a:t>Relative size factor: </a:t>
            </a:r>
            <a:r>
              <a:rPr lang="en-US" sz="3000" dirty="0" smtClean="0"/>
              <a:t>Difference in atomic radii less than 15 percent favors solid solution formation.       Difference grater than 15 percent limits the solid solution formation.</a:t>
            </a:r>
            <a:endParaRPr lang="en-IN" sz="3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i="1" u="sng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SUBSTITUTIONAL SOLID  SOLUTION</a:t>
            </a:r>
            <a:endParaRPr lang="en-IN" sz="3600" b="1" i="1" u="sng" dirty="0" smtClean="0">
              <a:solidFill>
                <a:schemeClr val="accent1"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5651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Tx/>
              <a:buNone/>
            </a:pPr>
            <a:r>
              <a:rPr lang="en-US" dirty="0" smtClean="0"/>
              <a:t>3. </a:t>
            </a:r>
            <a:r>
              <a:rPr lang="en-US" b="1" dirty="0" smtClean="0"/>
              <a:t>Chemical-affinity factor: </a:t>
            </a:r>
            <a:r>
              <a:rPr lang="en-US" dirty="0" smtClean="0"/>
              <a:t>The greater the chemical affinity of two metals the more restricted is their solid solubility and the grater is the tendency toward compound formation.</a:t>
            </a:r>
          </a:p>
          <a:p>
            <a:pPr marL="514350" indent="-514350">
              <a:buFontTx/>
              <a:buNone/>
            </a:pPr>
            <a:r>
              <a:rPr lang="en-US" dirty="0" smtClean="0"/>
              <a:t>4. </a:t>
            </a:r>
            <a:r>
              <a:rPr lang="en-US" b="1" dirty="0" smtClean="0"/>
              <a:t>Relative-valence factor: </a:t>
            </a:r>
            <a:r>
              <a:rPr lang="en-US" dirty="0" smtClean="0"/>
              <a:t>A metal of lower valence tends to dissolve more with metal of higher valence than vice-versa. </a:t>
            </a:r>
            <a:r>
              <a:rPr lang="en-US" dirty="0" err="1" smtClean="0"/>
              <a:t>Eg</a:t>
            </a:r>
            <a:r>
              <a:rPr lang="en-US" dirty="0" smtClean="0"/>
              <a:t>  if Si (4 valence electron) is replaced by Cu (</a:t>
            </a:r>
            <a:r>
              <a:rPr lang="en-US" dirty="0" err="1" smtClean="0"/>
              <a:t>Monovalent</a:t>
            </a:r>
            <a:r>
              <a:rPr lang="en-US" dirty="0" smtClean="0"/>
              <a:t>) as a </a:t>
            </a:r>
            <a:r>
              <a:rPr lang="en-US" dirty="0" err="1" smtClean="0"/>
              <a:t>solute,the</a:t>
            </a:r>
            <a:r>
              <a:rPr lang="en-US" dirty="0" smtClean="0"/>
              <a:t> solubility will be reduced.</a:t>
            </a:r>
            <a:endParaRPr lang="en-I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i="1" u="sng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FACTORS AFFECTING INTERSTITIAL SOLID SOLUTION</a:t>
            </a:r>
            <a:endParaRPr lang="en-IN" sz="3600" b="1" i="1" u="sng" dirty="0" smtClean="0">
              <a:solidFill>
                <a:schemeClr val="accent1"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67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/>
              <a:t>Atomic radii:</a:t>
            </a:r>
            <a:r>
              <a:rPr lang="en-US" dirty="0" smtClean="0"/>
              <a:t> Only atoms with atomic radii less than 1 angstrom(</a:t>
            </a:r>
            <a:r>
              <a:rPr lang="en-IN" dirty="0" smtClean="0"/>
              <a:t>1 angstrom =  1x10</a:t>
            </a:r>
            <a:r>
              <a:rPr lang="en-IN" baseline="30000" dirty="0" smtClean="0"/>
              <a:t>-10</a:t>
            </a:r>
            <a:r>
              <a:rPr lang="en-IN" dirty="0" smtClean="0"/>
              <a:t> m</a:t>
            </a:r>
            <a:r>
              <a:rPr lang="en-US" dirty="0" smtClean="0"/>
              <a:t>) are likely to form interstitial solid solutions. Examples are hydrogen (0.46), boron(0.97), Carbon (0.77), nitrogen (0.71) and oxygen (0.60).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Interstitial solid solutions normally have very limited solubility and generally are of little importance.</a:t>
            </a:r>
            <a:endParaRPr lang="en-I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i="1" u="sng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INTERMEDIATE PHASES</a:t>
            </a:r>
            <a:endParaRPr lang="en-IN" sz="3600" b="1" i="1" u="sng" dirty="0" smtClean="0">
              <a:solidFill>
                <a:schemeClr val="accent1"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rtlCol="0">
            <a:normAutofit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An alloying element is added to given metal in such a amount the limit of solid solubility is exceeded, a second phase appears in the solid solution. This second phase is called </a:t>
            </a:r>
            <a:r>
              <a:rPr lang="en-US" b="1" dirty="0" smtClean="0"/>
              <a:t>intermediate phase.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The intermediate phase may have either </a:t>
            </a:r>
            <a:r>
              <a:rPr lang="en-US" b="1" dirty="0" smtClean="0"/>
              <a:t>narrow or wide ranges of homogeneity </a:t>
            </a:r>
            <a:r>
              <a:rPr lang="en-US" dirty="0" smtClean="0"/>
              <a:t>and may or may not include a composition having a simple chemical formula. 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i="1" u="sng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INTERMEDIATE PHASES</a:t>
            </a:r>
            <a:endParaRPr lang="en-IN" sz="3600" b="1" i="1" u="sng" dirty="0" smtClean="0">
              <a:solidFill>
                <a:schemeClr val="accent1"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872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Intermediate phases may range </a:t>
            </a:r>
            <a:r>
              <a:rPr lang="en-US" b="1" dirty="0" smtClean="0"/>
              <a:t>between ideal solid solutions and the ideal chemical compound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intermediate phases are the phases that form in the </a:t>
            </a:r>
            <a:r>
              <a:rPr lang="en-US" b="1" dirty="0" smtClean="0"/>
              <a:t>intermediate regions</a:t>
            </a:r>
            <a:r>
              <a:rPr lang="en-US" dirty="0" smtClean="0"/>
              <a:t> of the equilibrium diagram.</a:t>
            </a:r>
          </a:p>
          <a:p>
            <a:endParaRPr lang="en-I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i="1" u="sng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INTERMEDIATE PHASES</a:t>
            </a:r>
            <a:endParaRPr lang="en-IN" sz="3600" b="1" i="1" u="sng" dirty="0" smtClean="0">
              <a:solidFill>
                <a:schemeClr val="accent1"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9747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most common intermediate alloy phases are</a:t>
            </a:r>
          </a:p>
          <a:p>
            <a:pPr>
              <a:buFontTx/>
              <a:buAutoNum type="arabicPeriod"/>
            </a:pPr>
            <a:r>
              <a:rPr lang="en-US" b="1" dirty="0" smtClean="0"/>
              <a:t>Intermetallic compounds</a:t>
            </a:r>
            <a:r>
              <a:rPr lang="en-US" dirty="0" smtClean="0"/>
              <a:t>: These are generally formed between similar in nature to chemical compounds  are combined. </a:t>
            </a:r>
          </a:p>
          <a:p>
            <a:pPr lvl="1">
              <a:buNone/>
            </a:pPr>
            <a:r>
              <a:rPr lang="en-US" dirty="0" err="1" smtClean="0"/>
              <a:t>Intermetallic</a:t>
            </a:r>
            <a:r>
              <a:rPr lang="en-US" dirty="0" smtClean="0"/>
              <a:t> compounds have complex lattice structure and have high hardness, brittleness and melting point.  </a:t>
            </a:r>
          </a:p>
          <a:p>
            <a:pPr>
              <a:buFontTx/>
              <a:buNone/>
            </a:pPr>
            <a:r>
              <a:rPr lang="en-US" dirty="0" smtClean="0"/>
              <a:t>      </a:t>
            </a:r>
          </a:p>
          <a:p>
            <a:pPr>
              <a:buFontTx/>
              <a:buNone/>
            </a:pPr>
            <a:r>
              <a:rPr lang="en-US" dirty="0" smtClean="0"/>
              <a:t>      Examples are , Mg</a:t>
            </a:r>
            <a:r>
              <a:rPr lang="en-US" baseline="-25000" dirty="0" smtClean="0"/>
              <a:t>2</a:t>
            </a:r>
            <a:r>
              <a:rPr lang="en-US" dirty="0" smtClean="0"/>
              <a:t>Pb, Mg</a:t>
            </a:r>
            <a:r>
              <a:rPr lang="en-US" baseline="-25000" dirty="0" smtClean="0"/>
              <a:t>2</a:t>
            </a:r>
            <a:r>
              <a:rPr lang="en-US" dirty="0" smtClean="0"/>
              <a:t>Sn, Cu</a:t>
            </a:r>
            <a:r>
              <a:rPr lang="en-US" baseline="-25000" dirty="0" smtClean="0"/>
              <a:t>2</a:t>
            </a:r>
            <a:r>
              <a:rPr lang="en-US" dirty="0" smtClean="0"/>
              <a:t>Se</a:t>
            </a:r>
          </a:p>
          <a:p>
            <a:pPr>
              <a:buFontTx/>
              <a:buAutoNum type="arabicPeriod"/>
            </a:pPr>
            <a:endParaRPr lang="en-I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i="1" u="sng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INTERMEDIATE PHASES</a:t>
            </a:r>
            <a:endParaRPr lang="en-IN" sz="3600" b="1" i="1" u="sng" dirty="0" smtClean="0">
              <a:solidFill>
                <a:schemeClr val="accent1"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077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Tx/>
              <a:buAutoNum type="arabicPlain" startAt="2"/>
            </a:pPr>
            <a:r>
              <a:rPr lang="en-US" b="1" dirty="0" smtClean="0"/>
              <a:t>Interstitial compounds</a:t>
            </a:r>
            <a:r>
              <a:rPr lang="en-US" dirty="0" smtClean="0"/>
              <a:t>: These compounds formed when interstitial element in  a solid solution </a:t>
            </a:r>
            <a:r>
              <a:rPr lang="en-US" dirty="0" err="1" smtClean="0"/>
              <a:t>exceededs</a:t>
            </a:r>
            <a:r>
              <a:rPr lang="en-US" dirty="0" smtClean="0"/>
              <a:t> solubility limit.</a:t>
            </a:r>
          </a:p>
          <a:p>
            <a:pPr marL="514350" indent="-514350">
              <a:buFontTx/>
              <a:buNone/>
            </a:pPr>
            <a:r>
              <a:rPr lang="en-US" dirty="0" smtClean="0"/>
              <a:t>      These compounds are metallic.</a:t>
            </a:r>
          </a:p>
          <a:p>
            <a:pPr marL="514350" indent="-514350">
              <a:buFontTx/>
              <a:buNone/>
            </a:pPr>
            <a:r>
              <a:rPr lang="en-US" dirty="0" smtClean="0"/>
              <a:t>       Examples are </a:t>
            </a:r>
            <a:r>
              <a:rPr lang="en-US" dirty="0" err="1" smtClean="0"/>
              <a:t>TiC</a:t>
            </a:r>
            <a:r>
              <a:rPr lang="en-US" dirty="0" smtClean="0"/>
              <a:t>, </a:t>
            </a:r>
            <a:r>
              <a:rPr lang="en-US" dirty="0" err="1" smtClean="0"/>
              <a:t>TaC</a:t>
            </a:r>
            <a:r>
              <a:rPr lang="en-US" dirty="0" smtClean="0"/>
              <a:t>, </a:t>
            </a:r>
            <a:r>
              <a:rPr lang="en-US" dirty="0" err="1" smtClean="0"/>
              <a:t>CrN</a:t>
            </a:r>
            <a:r>
              <a:rPr lang="en-US" dirty="0" smtClean="0"/>
              <a:t>, and </a:t>
            </a:r>
            <a:r>
              <a:rPr lang="en-US" dirty="0" err="1" smtClean="0"/>
              <a:t>TiH</a:t>
            </a:r>
            <a:endParaRPr lang="en-I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i="1" u="sng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INTERMEDIATE PHASES</a:t>
            </a:r>
            <a:endParaRPr lang="en-IN" sz="3600" b="1" i="1" u="sng" dirty="0" smtClean="0">
              <a:solidFill>
                <a:schemeClr val="accent1"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179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Tx/>
              <a:buAutoNum type="arabicPlain" startAt="3"/>
            </a:pPr>
            <a:r>
              <a:rPr lang="en-US" b="1" dirty="0" smtClean="0"/>
              <a:t>Electron compounds</a:t>
            </a:r>
            <a:r>
              <a:rPr lang="en-US" dirty="0" smtClean="0"/>
              <a:t>: In many alloy systems, the intermediate phase of similar crystal structure are formed having a definite ratio of valence-electron to atoms . The ratios are 3:2,21:13 &amp; 7:4.</a:t>
            </a:r>
          </a:p>
          <a:p>
            <a:pPr marL="514350" indent="-514350">
              <a:buFontTx/>
              <a:buAutoNum type="arabicPlain" startAt="3"/>
            </a:pPr>
            <a:endParaRPr lang="en-US" dirty="0" smtClean="0"/>
          </a:p>
          <a:p>
            <a:pPr marL="514350" indent="-514350">
              <a:buFontTx/>
              <a:buAutoNum type="arabicPlain" startAt="3"/>
            </a:pPr>
            <a:endParaRPr lang="en-US" dirty="0" smtClean="0"/>
          </a:p>
          <a:p>
            <a:pPr marL="914400" lvl="1" indent="-514350">
              <a:buNone/>
            </a:pPr>
            <a:r>
              <a:rPr lang="en-US" dirty="0" smtClean="0"/>
              <a:t> For ex </a:t>
            </a:r>
            <a:r>
              <a:rPr lang="en-US" dirty="0" err="1" smtClean="0"/>
              <a:t>CuZn</a:t>
            </a:r>
            <a:r>
              <a:rPr lang="en-US" dirty="0" smtClean="0"/>
              <a:t> has 3:2 ratio where Cu has mono valence electron and zinc has two valence electron. Hence two zinc atoms has three valence electron. </a:t>
            </a:r>
          </a:p>
          <a:p>
            <a:pPr marL="514350" indent="-514350">
              <a:buFontTx/>
              <a:buNone/>
            </a:pPr>
            <a:r>
              <a:rPr lang="en-US" dirty="0" smtClean="0"/>
              <a:t>      </a:t>
            </a:r>
            <a:endParaRPr lang="en-I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3284984"/>
            <a:ext cx="5328592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i="1" u="sng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INTERMEDIATE PHASES</a:t>
            </a:r>
            <a:endParaRPr lang="en-IN" sz="3600" b="1" i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IN" b="1" dirty="0" smtClean="0"/>
              <a:t>Chemical Compound</a:t>
            </a:r>
            <a:r>
              <a:rPr lang="en-IN" dirty="0" smtClean="0"/>
              <a:t>: The chemical compound is formed between two chemically dissimilar elements having greater affinity for each other.</a:t>
            </a:r>
          </a:p>
          <a:p>
            <a:pPr marL="514350" indent="-514350">
              <a:buNone/>
            </a:pPr>
            <a:r>
              <a:rPr lang="en-IN" dirty="0" smtClean="0"/>
              <a:t>	They are non-metallic on properties &amp; have poor electrical conductivity.</a:t>
            </a:r>
          </a:p>
          <a:p>
            <a:pPr marL="514350" indent="-514350">
              <a:buNone/>
            </a:pPr>
            <a:r>
              <a:rPr lang="en-IN" dirty="0" smtClean="0"/>
              <a:t>	Ex: Mg</a:t>
            </a:r>
            <a:r>
              <a:rPr lang="en-IN" baseline="-25000" dirty="0" smtClean="0"/>
              <a:t>2</a:t>
            </a:r>
            <a:r>
              <a:rPr lang="en-IN" dirty="0" smtClean="0"/>
              <a:t> Si, </a:t>
            </a:r>
            <a:r>
              <a:rPr lang="en-IN" dirty="0" err="1" smtClean="0"/>
              <a:t>AlSb</a:t>
            </a:r>
            <a:r>
              <a:rPr lang="en-IN" dirty="0" smtClean="0"/>
              <a:t> &amp; </a:t>
            </a:r>
            <a:r>
              <a:rPr lang="en-IN" dirty="0" err="1" smtClean="0"/>
              <a:t>CaSe</a:t>
            </a:r>
            <a:r>
              <a:rPr lang="en-IN" dirty="0" smtClean="0"/>
              <a:t> etc.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IN" sz="3600" b="1" i="1" u="sng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600" b="1" i="1" u="sng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600" b="1" i="1" u="sng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WHAT IS PHASE?</a:t>
            </a:r>
            <a:br>
              <a:rPr lang="en-IN" sz="3600" b="1" i="1" u="sng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b="1" i="1" u="sng" dirty="0">
              <a:solidFill>
                <a:schemeClr val="accent1"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411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 </a:t>
            </a:r>
            <a:r>
              <a:rPr lang="en-IN" b="1" dirty="0" smtClean="0"/>
              <a:t>phase</a:t>
            </a:r>
            <a:r>
              <a:rPr lang="en-IN" dirty="0" smtClean="0"/>
              <a:t> is a form of matter that is uniform throughout in chemical composition and physical state.</a:t>
            </a:r>
          </a:p>
          <a:p>
            <a:pPr marL="438912" indent="-320040">
              <a:spcBef>
                <a:spcPts val="0"/>
              </a:spcBef>
              <a:defRPr/>
            </a:pPr>
            <a:r>
              <a:rPr lang="en-IN" dirty="0" smtClean="0"/>
              <a:t>A </a:t>
            </a:r>
            <a:r>
              <a:rPr lang="en-IN" b="1" i="1" dirty="0" smtClean="0"/>
              <a:t>phase</a:t>
            </a:r>
            <a:r>
              <a:rPr lang="en-IN" i="1" dirty="0" smtClean="0"/>
              <a:t> can be defined as a homogeneous portion of a system that has uniform physical and chemical characteristics i.e. it is a physically distinct from other phases, chemically homogeneous and mechanically separable portion of a system.</a:t>
            </a:r>
          </a:p>
          <a:p>
            <a:pPr>
              <a:buFontTx/>
              <a:buNone/>
            </a:pPr>
            <a:endParaRPr lang="en-I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i="1" u="sng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INTERMEDIATE PHASES</a:t>
            </a:r>
            <a:endParaRPr lang="en-IN" sz="3600" b="1" i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IN" b="1" dirty="0" smtClean="0"/>
              <a:t>Laves Phase</a:t>
            </a:r>
            <a:r>
              <a:rPr lang="en-IN" dirty="0" smtClean="0"/>
              <a:t>: When the difference between the atomic radii of two elements is 20-30 % , it forms a group of compound called laves phases. </a:t>
            </a:r>
          </a:p>
          <a:p>
            <a:pPr marL="914400" lvl="1" indent="-514350"/>
            <a:r>
              <a:rPr lang="en-IN" dirty="0" smtClean="0"/>
              <a:t>Ex: MgCu</a:t>
            </a:r>
            <a:r>
              <a:rPr lang="en-IN" baseline="-25000" dirty="0" smtClean="0"/>
              <a:t>2 </a:t>
            </a:r>
            <a:r>
              <a:rPr lang="en-IN" dirty="0" smtClean="0"/>
              <a:t>  (</a:t>
            </a:r>
            <a:r>
              <a:rPr lang="en-IN" dirty="0" err="1" smtClean="0"/>
              <a:t>mcguinnessite</a:t>
            </a:r>
            <a:r>
              <a:rPr lang="en-IN" dirty="0" smtClean="0"/>
              <a:t>), TiFe</a:t>
            </a:r>
            <a:r>
              <a:rPr lang="en-IN" baseline="-25000" dirty="0" smtClean="0"/>
              <a:t>2 </a:t>
            </a:r>
            <a:r>
              <a:rPr lang="en-IN" dirty="0" smtClean="0"/>
              <a:t> (</a:t>
            </a:r>
            <a:r>
              <a:rPr lang="en-IN" dirty="0" err="1" smtClean="0"/>
              <a:t>Mapiquiroite</a:t>
            </a:r>
            <a:r>
              <a:rPr lang="en-IN" dirty="0" smtClean="0"/>
              <a:t>)etc.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i="1" u="sng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GIBBS PHASE RULE</a:t>
            </a:r>
            <a:endParaRPr lang="en-IN" sz="3600" b="1" i="1" u="sng" dirty="0" smtClean="0">
              <a:solidFill>
                <a:schemeClr val="accent1"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81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In a system under a set of conditions, number of phases (P) exist can be related to the number of components (C),degrees of freedom (F) variables like temperature &amp; pressure (n) as non compositional variables by Gibbs phase rule.</a:t>
            </a:r>
          </a:p>
          <a:p>
            <a:r>
              <a:rPr lang="en-US" dirty="0" smtClean="0"/>
              <a:t>Degrees of freedom is the number of independent variables (e.g., pressure ,temperature) that can be varied individually to effect the changes in a system. </a:t>
            </a:r>
            <a:endParaRPr lang="en-I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i="1" u="sng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GIBBS PHASE RULE</a:t>
            </a:r>
            <a:endParaRPr lang="en-IN" sz="3600" b="1" i="1" u="sng" dirty="0" smtClean="0">
              <a:solidFill>
                <a:schemeClr val="accent1"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rtlCol="0">
            <a:normAutofit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/>
              <a:t>Thermodynamically derived Gibbs phase rule: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5400" dirty="0" smtClean="0"/>
              <a:t>               P+F=C+2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/>
              <a:t>In practical conditions for metallurgical and materials systems, pressure can be treated as constant (1 atm). Thus condensed Gibbs phase rule is written as: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5400" dirty="0" smtClean="0"/>
              <a:t>              P+F=C+1</a:t>
            </a:r>
            <a:endParaRPr lang="en-IN" sz="5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i="1" u="sng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COOLING CURVE</a:t>
            </a:r>
            <a:endParaRPr lang="en-IN" sz="3600" b="1" i="1" u="sng" dirty="0" smtClean="0">
              <a:solidFill>
                <a:schemeClr val="accent1"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rtlCol="0">
            <a:normAutofit fontScale="92500" lnSpcReduction="20000"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500" dirty="0" smtClean="0"/>
              <a:t>A cooling curve is a line graph that represents the change of phase of matter.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500" dirty="0" smtClean="0"/>
              <a:t>This is basically used to </a:t>
            </a:r>
            <a:r>
              <a:rPr lang="en-US" sz="3500" b="1" dirty="0" smtClean="0"/>
              <a:t>determine the temperature </a:t>
            </a:r>
            <a:r>
              <a:rPr lang="en-US" sz="3500" dirty="0" smtClean="0"/>
              <a:t>at which phase change ( from solid to liquid ) occurs.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500" dirty="0" smtClean="0"/>
              <a:t>Cooling curve is useful in</a:t>
            </a:r>
          </a:p>
          <a:p>
            <a:pPr marL="731520" lvl="1" indent="-274320">
              <a:defRPr/>
            </a:pPr>
            <a:r>
              <a:rPr lang="en-US" sz="3500" dirty="0" smtClean="0"/>
              <a:t>Studying </a:t>
            </a:r>
            <a:r>
              <a:rPr lang="en-US" sz="3500" b="1" dirty="0" smtClean="0"/>
              <a:t>the changes that occur during solidification of alloys</a:t>
            </a:r>
            <a:r>
              <a:rPr lang="en-US" sz="3500" dirty="0" smtClean="0"/>
              <a:t>, and </a:t>
            </a:r>
          </a:p>
          <a:p>
            <a:pPr marL="731520" lvl="1" indent="-274320">
              <a:defRPr/>
            </a:pPr>
            <a:r>
              <a:rPr lang="en-US" sz="3500" dirty="0" smtClean="0"/>
              <a:t>In determining </a:t>
            </a:r>
            <a:r>
              <a:rPr lang="en-US" sz="3500" b="1" dirty="0" smtClean="0"/>
              <a:t>transformations subsequent to solidification </a:t>
            </a:r>
            <a:r>
              <a:rPr lang="en-US" sz="3500" dirty="0" smtClean="0"/>
              <a:t>.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dirty="0" smtClean="0"/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IN" sz="3600" b="1" i="1" u="sng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COOLING CURVE FOR PURE IRON @ 1ATM</a:t>
            </a:r>
            <a:endParaRPr lang="en-IN" sz="3600" b="1" i="1" u="sng" dirty="0" smtClean="0">
              <a:solidFill>
                <a:schemeClr val="accent1"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739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IN" sz="1800" b="1" dirty="0" smtClean="0"/>
              <a:t>As T ⇓: melted iron (liquid) ⇒ </a:t>
            </a:r>
            <a:r>
              <a:rPr lang="en-IN" sz="1800" b="1" i="1" dirty="0" smtClean="0"/>
              <a:t>bcc Fe, </a:t>
            </a:r>
            <a:r>
              <a:rPr lang="el-GR" sz="1800" b="1" i="1" dirty="0" smtClean="0"/>
              <a:t>δ (</a:t>
            </a:r>
            <a:r>
              <a:rPr lang="en-IN" sz="1800" b="1" i="1" dirty="0" smtClean="0"/>
              <a:t>solid) ⇒ </a:t>
            </a:r>
            <a:r>
              <a:rPr lang="en-IN" sz="1800" b="1" i="1" dirty="0" err="1" smtClean="0"/>
              <a:t>fcc</a:t>
            </a:r>
            <a:r>
              <a:rPr lang="en-IN" sz="1800" b="1" i="1" dirty="0" smtClean="0"/>
              <a:t> Fe, </a:t>
            </a:r>
            <a:r>
              <a:rPr lang="el-GR" sz="1800" b="1" i="1" dirty="0" smtClean="0"/>
              <a:t>γ</a:t>
            </a:r>
            <a:r>
              <a:rPr lang="en-US" sz="1800" b="1" i="1" dirty="0" smtClean="0"/>
              <a:t> </a:t>
            </a:r>
            <a:r>
              <a:rPr lang="el-GR" sz="1800" b="1" i="1" dirty="0" smtClean="0"/>
              <a:t> (</a:t>
            </a:r>
            <a:r>
              <a:rPr lang="en-IN" sz="1800" b="1" i="1" dirty="0" smtClean="0"/>
              <a:t>solid)(nonmagnetic) ⇒ bcc Fe, </a:t>
            </a:r>
            <a:r>
              <a:rPr lang="el-GR" sz="1800" b="1" i="1" dirty="0" smtClean="0"/>
              <a:t>α (</a:t>
            </a:r>
            <a:r>
              <a:rPr lang="en-US" sz="1800" b="1" i="1" dirty="0" smtClean="0"/>
              <a:t>nonmagnetic</a:t>
            </a:r>
            <a:r>
              <a:rPr lang="en-IN" sz="1800" b="1" i="1" dirty="0" smtClean="0"/>
              <a:t>)</a:t>
            </a:r>
          </a:p>
          <a:p>
            <a:pPr>
              <a:buFontTx/>
              <a:buNone/>
            </a:pPr>
            <a:endParaRPr lang="en-IN" dirty="0" smtClean="0"/>
          </a:p>
        </p:txBody>
      </p:sp>
      <p:pic>
        <p:nvPicPr>
          <p:cNvPr id="18739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3586" y="2357438"/>
            <a:ext cx="6024562" cy="42862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i="1" u="sng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PHASE DIAGRAM</a:t>
            </a:r>
            <a:endParaRPr lang="en-IN" sz="3600" b="1" i="1" u="sng" dirty="0" smtClean="0">
              <a:solidFill>
                <a:schemeClr val="accent1"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rtlCol="0">
            <a:normAutofit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A diagram that depicts existence of different phases of a system under equilibrium is termed as </a:t>
            </a:r>
            <a:r>
              <a:rPr lang="en-US" b="1" dirty="0" smtClean="0"/>
              <a:t>phase diagram</a:t>
            </a:r>
            <a:r>
              <a:rPr lang="en-US" dirty="0" smtClean="0"/>
              <a:t>.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It is actually a collection of solubility limit curves. It is also called as equilibrium or constitutional diagram.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Phase diagrams represent the relationships between temperature , compositions and the quantities of phases at equilibrium.</a:t>
            </a: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i="1" u="sng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PHASE DIAGRAM</a:t>
            </a:r>
            <a:endParaRPr lang="en-IN" sz="3600" b="1" i="1" u="sng" dirty="0" smtClean="0">
              <a:solidFill>
                <a:schemeClr val="accent1"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rtlCol="0">
            <a:normAutofit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 smtClean="0"/>
              <a:t>Important information, useful in materials development and selection, obtainable from a phase diagram:</a:t>
            </a:r>
          </a:p>
          <a:p>
            <a:pPr marL="838962" lvl="1" indent="-320040">
              <a:spcBef>
                <a:spcPts val="0"/>
              </a:spcBef>
              <a:defRPr/>
            </a:pPr>
            <a:r>
              <a:rPr lang="en-US" dirty="0" smtClean="0"/>
              <a:t>    </a:t>
            </a:r>
            <a:r>
              <a:rPr lang="en-IN" dirty="0" smtClean="0"/>
              <a:t>It shows phases present at different compositions and temperatures under slow cooling (equilibrium) conditions.</a:t>
            </a:r>
          </a:p>
          <a:p>
            <a:pPr marL="838962" lvl="1" indent="-320040">
              <a:spcBef>
                <a:spcPts val="0"/>
              </a:spcBef>
              <a:defRPr/>
            </a:pPr>
            <a:r>
              <a:rPr lang="en-IN" dirty="0" smtClean="0"/>
              <a:t>   It indicates equilibrium solid solubility of one element/compound in another.</a:t>
            </a:r>
          </a:p>
          <a:p>
            <a:pPr marL="838962" lvl="1" indent="-320040">
              <a:spcBef>
                <a:spcPts val="0"/>
              </a:spcBef>
              <a:defRPr/>
            </a:pPr>
            <a:r>
              <a:rPr lang="en-IN" dirty="0" smtClean="0"/>
              <a:t>   It suggests temperature at which an alloy starts to solidify and the range of solidification.</a:t>
            </a: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i="1" u="sng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PHASE DIAGRAM</a:t>
            </a:r>
            <a:endParaRPr lang="en-IN" sz="3600" b="1" i="1" u="sng" dirty="0" smtClean="0">
              <a:solidFill>
                <a:schemeClr val="accent1"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79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IN" dirty="0" smtClean="0"/>
              <a:t>   It signals the temperature at which different phases start to melt.</a:t>
            </a:r>
          </a:p>
          <a:p>
            <a:pPr lvl="1"/>
            <a:r>
              <a:rPr lang="en-IN" dirty="0" smtClean="0"/>
              <a:t>  Amount of each phase in a two-phase mixture can be obtained.</a:t>
            </a:r>
          </a:p>
          <a:p>
            <a:r>
              <a:rPr lang="en-IN" dirty="0" smtClean="0"/>
              <a:t>Phase diagrams are </a:t>
            </a:r>
            <a:r>
              <a:rPr lang="en-IN" i="1" dirty="0" smtClean="0"/>
              <a:t>classified according to the number of components present in a particular system.</a:t>
            </a:r>
            <a:endParaRPr lang="en-I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i="1" u="sng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UNARY PHASE DIAGRAM</a:t>
            </a:r>
            <a:endParaRPr lang="en-IN" sz="3600" b="1" i="1" u="sng" dirty="0" smtClean="0">
              <a:solidFill>
                <a:schemeClr val="accent1"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896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If a system consists of just one component (e.g.: water), equilibrium of phases exist is depicted by </a:t>
            </a:r>
            <a:r>
              <a:rPr lang="en-IN" i="1" dirty="0" smtClean="0"/>
              <a:t>unary phase diagram. </a:t>
            </a:r>
          </a:p>
          <a:p>
            <a:pPr>
              <a:buFontTx/>
              <a:buNone/>
            </a:pPr>
            <a:r>
              <a:rPr lang="en-IN" i="1" dirty="0" smtClean="0"/>
              <a:t>   The component may exist in different forms, thus variables here are –temperature and pressure.</a:t>
            </a:r>
            <a:endParaRPr lang="en-I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i="1" u="sng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UNARY PHASE DIAGRAM</a:t>
            </a:r>
            <a:endParaRPr lang="en-IN" sz="3600" b="1" i="1" u="sng" dirty="0" smtClean="0">
              <a:solidFill>
                <a:schemeClr val="accent1"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998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85938" y="1785938"/>
            <a:ext cx="5572125" cy="392906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IN" sz="3600" b="1" i="1" u="sng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 &amp; COMPONENT</a:t>
            </a:r>
            <a:endParaRPr lang="en-IN" sz="3600" b="1" i="1" u="sng" dirty="0" smtClean="0">
              <a:solidFill>
                <a:schemeClr val="accent1"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rtlCol="0">
            <a:normAutofit fontScale="92500" lnSpcReduction="10000"/>
          </a:bodyPr>
          <a:lstStyle/>
          <a:p>
            <a:r>
              <a:rPr lang="en-IN" dirty="0" smtClean="0"/>
              <a:t>Almost all materials have more than one phase in them. A </a:t>
            </a:r>
            <a:r>
              <a:rPr lang="en-IN" b="1" dirty="0" smtClean="0"/>
              <a:t>system</a:t>
            </a:r>
            <a:r>
              <a:rPr lang="en-IN" dirty="0" smtClean="0"/>
              <a:t> is a substance or group of substance which is unaffected by the presence of its surroundings.</a:t>
            </a:r>
          </a:p>
          <a:p>
            <a:r>
              <a:rPr lang="en-IN" dirty="0" smtClean="0"/>
              <a:t>When two phases are present in a system, it is not necessary that there be a difference in both physical and chemical properties; either one or the other set of properties is sufficient.</a:t>
            </a:r>
          </a:p>
          <a:p>
            <a:r>
              <a:rPr lang="en-IN" dirty="0" smtClean="0"/>
              <a:t>Basic unit of a composition in a material is called </a:t>
            </a:r>
            <a:r>
              <a:rPr lang="en-IN" b="1" dirty="0" smtClean="0"/>
              <a:t>component</a:t>
            </a:r>
            <a:r>
              <a:rPr lang="en-IN" dirty="0" smtClean="0"/>
              <a:t>. It refers to independent chemical element. The components of a system may be elements, ions or compounds. </a:t>
            </a:r>
          </a:p>
          <a:p>
            <a:pPr marL="438912" indent="-320040">
              <a:spcBef>
                <a:spcPts val="0"/>
              </a:spcBef>
              <a:defRPr/>
            </a:pPr>
            <a:r>
              <a:rPr lang="en-IN" dirty="0" smtClean="0"/>
              <a:t>A component can exist in many phases.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IN" dirty="0" smtClean="0"/>
              <a:t>    E.g.: Water exists as ice, liquid water, and water vapour.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IN" dirty="0" smtClean="0"/>
              <a:t>    Carbon exists as graphite and diamond</a:t>
            </a:r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i="1" u="sng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BINARY PHASE DIAGRAM</a:t>
            </a:r>
            <a:endParaRPr lang="en-IN" sz="3600" b="1" i="1" u="sng" dirty="0" smtClean="0">
              <a:solidFill>
                <a:schemeClr val="accent1"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rtlCol="0">
            <a:normAutofit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 </a:t>
            </a:r>
            <a:r>
              <a:rPr lang="en-IN" dirty="0" smtClean="0"/>
              <a:t>If a system consists of two components, equilibrium of phases exist is depicted by </a:t>
            </a:r>
            <a:r>
              <a:rPr lang="en-IN" b="1" i="1" dirty="0" smtClean="0"/>
              <a:t>binary phase diagram</a:t>
            </a:r>
            <a:r>
              <a:rPr lang="en-IN" i="1" dirty="0" smtClean="0"/>
              <a:t>. 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i="1" dirty="0" smtClean="0"/>
              <a:t>Gibbs rule, P+F=C+1. Since the pressure is specified as 1 atmosphere the only independent variable is temperature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i="1" dirty="0" smtClean="0"/>
              <a:t>For most systems, pressure is constant, thus independently variable parameters are –temperature and composition.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 smtClean="0"/>
              <a:t>Two components can be either two metals (Cu and Ni), or a metal and a compound (Fe and Fe</a:t>
            </a:r>
            <a:r>
              <a:rPr lang="en-IN" baseline="-25000" dirty="0" smtClean="0"/>
              <a:t>3</a:t>
            </a:r>
            <a:r>
              <a:rPr lang="en-IN" dirty="0" smtClean="0"/>
              <a:t>C), or two compounds (Al</a:t>
            </a:r>
            <a:r>
              <a:rPr lang="en-IN" baseline="-25000" dirty="0" smtClean="0"/>
              <a:t>2</a:t>
            </a:r>
            <a:r>
              <a:rPr lang="en-IN" dirty="0" smtClean="0"/>
              <a:t>O</a:t>
            </a:r>
            <a:r>
              <a:rPr lang="en-IN" baseline="-25000" dirty="0" smtClean="0"/>
              <a:t>3</a:t>
            </a:r>
            <a:r>
              <a:rPr lang="en-IN" dirty="0" smtClean="0"/>
              <a:t> and Si</a:t>
            </a:r>
            <a:r>
              <a:rPr lang="en-IN" baseline="-25000" dirty="0" smtClean="0"/>
              <a:t>2</a:t>
            </a:r>
            <a:r>
              <a:rPr lang="en-IN" dirty="0" smtClean="0"/>
              <a:t>O</a:t>
            </a:r>
            <a:r>
              <a:rPr lang="en-IN" baseline="-25000" dirty="0" smtClean="0"/>
              <a:t>3</a:t>
            </a:r>
            <a:r>
              <a:rPr lang="en-IN" dirty="0" smtClean="0"/>
              <a:t>), etc.</a:t>
            </a: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i="1" u="sng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BINARY PHASE DIAGRAM</a:t>
            </a:r>
            <a:endParaRPr lang="en-IN" sz="3600" b="1" i="1" u="sng" dirty="0" smtClean="0">
              <a:solidFill>
                <a:schemeClr val="accent1"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203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Two component systems are classified based on the extent of mutual solid solubility –</a:t>
            </a:r>
          </a:p>
          <a:p>
            <a:pPr>
              <a:buFontTx/>
              <a:buNone/>
            </a:pPr>
            <a:r>
              <a:rPr lang="en-IN" sz="2400" dirty="0" smtClean="0"/>
              <a:t>    (a) completely soluble in both liquid and solid phases (</a:t>
            </a:r>
            <a:r>
              <a:rPr lang="en-IN" sz="2400" dirty="0" err="1" smtClean="0"/>
              <a:t>isomorphous</a:t>
            </a:r>
            <a:r>
              <a:rPr lang="en-IN" sz="2400" dirty="0" smtClean="0"/>
              <a:t> system) and </a:t>
            </a:r>
          </a:p>
          <a:p>
            <a:pPr>
              <a:buFontTx/>
              <a:buNone/>
            </a:pPr>
            <a:r>
              <a:rPr lang="en-IN" sz="2400" dirty="0" smtClean="0"/>
              <a:t>    (b) completely soluble in liquid phase whereas solubility is limited in solid state.</a:t>
            </a:r>
          </a:p>
          <a:p>
            <a:r>
              <a:rPr lang="en-IN" sz="2400" b="1" dirty="0" err="1" smtClean="0"/>
              <a:t>Liquidus</a:t>
            </a:r>
            <a:r>
              <a:rPr lang="en-IN" sz="2400" dirty="0" smtClean="0"/>
              <a:t> is the temperature composition curve for the liquid phase that is in equilibrium with solid (solidification starts)</a:t>
            </a:r>
          </a:p>
          <a:p>
            <a:r>
              <a:rPr lang="en-IN" sz="2400" b="1" dirty="0" smtClean="0"/>
              <a:t>Solidus</a:t>
            </a:r>
            <a:r>
              <a:rPr lang="en-IN" sz="2400" dirty="0" smtClean="0"/>
              <a:t> is the temperature composition curve for the solid phase that is equilibrium with liquid (solidification completes)</a:t>
            </a:r>
          </a:p>
          <a:p>
            <a:r>
              <a:rPr lang="en-IN" sz="2400" dirty="0" smtClean="0"/>
              <a:t>For </a:t>
            </a:r>
            <a:r>
              <a:rPr lang="en-IN" sz="2400" dirty="0" err="1" smtClean="0"/>
              <a:t>isomorphous</a:t>
            </a:r>
            <a:r>
              <a:rPr lang="en-IN" sz="2400" dirty="0" smtClean="0"/>
              <a:t> system -E.g. : Cu-Ni, Ag-Au, </a:t>
            </a:r>
            <a:r>
              <a:rPr lang="en-IN" sz="2400" dirty="0" err="1" smtClean="0"/>
              <a:t>Ge</a:t>
            </a:r>
            <a:r>
              <a:rPr lang="en-IN" sz="2400" dirty="0" smtClean="0"/>
              <a:t>-Si, Al</a:t>
            </a:r>
            <a:r>
              <a:rPr lang="en-IN" sz="2400" baseline="-25000" dirty="0" smtClean="0"/>
              <a:t>2</a:t>
            </a:r>
            <a:r>
              <a:rPr lang="en-IN" sz="2400" dirty="0" smtClean="0"/>
              <a:t>O</a:t>
            </a:r>
            <a:r>
              <a:rPr lang="en-IN" sz="2400" baseline="-25000" dirty="0" smtClean="0"/>
              <a:t>3</a:t>
            </a:r>
            <a:r>
              <a:rPr lang="en-IN" sz="2400" dirty="0" smtClean="0"/>
              <a:t>-Cr</a:t>
            </a:r>
            <a:r>
              <a:rPr lang="en-IN" sz="2400" baseline="-25000" dirty="0" smtClean="0"/>
              <a:t>2</a:t>
            </a:r>
            <a:r>
              <a:rPr lang="en-IN" sz="2400" dirty="0" smtClean="0"/>
              <a:t>O</a:t>
            </a:r>
            <a:r>
              <a:rPr lang="en-IN" sz="2400" baseline="-25000" dirty="0" smtClean="0"/>
              <a:t>3</a:t>
            </a:r>
            <a:r>
              <a:rPr lang="en-IN" sz="2400" dirty="0" smtClean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i="1" u="sng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ISOMORPHOUS BINARY SYSTEM</a:t>
            </a:r>
            <a:endParaRPr lang="en-IN" sz="3600" b="1" i="1" u="sng" dirty="0" smtClean="0">
              <a:solidFill>
                <a:schemeClr val="accent1"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305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4438"/>
            <a:ext cx="8401050" cy="5072062"/>
          </a:xfrm>
        </p:spPr>
        <p:txBody>
          <a:bodyPr/>
          <a:lstStyle/>
          <a:p>
            <a:r>
              <a:rPr lang="en-IN" dirty="0" smtClean="0"/>
              <a:t>An </a:t>
            </a:r>
            <a:r>
              <a:rPr lang="en-IN" dirty="0" err="1" smtClean="0"/>
              <a:t>isomorphous</a:t>
            </a:r>
            <a:r>
              <a:rPr lang="en-IN" dirty="0" smtClean="0"/>
              <a:t> system –phase diagram and corresponding </a:t>
            </a:r>
            <a:r>
              <a:rPr lang="en-IN" dirty="0" err="1" smtClean="0"/>
              <a:t>microstructural</a:t>
            </a:r>
            <a:r>
              <a:rPr lang="en-IN" dirty="0" smtClean="0"/>
              <a:t> changes.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                                       </a:t>
            </a:r>
            <a:endParaRPr lang="en-IN" dirty="0" smtClean="0"/>
          </a:p>
        </p:txBody>
      </p:sp>
      <p:pic>
        <p:nvPicPr>
          <p:cNvPr id="17306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25" y="2286000"/>
            <a:ext cx="5786438" cy="42227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i="1" u="sng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TIE-LINE OR LEVER RULE</a:t>
            </a:r>
            <a:endParaRPr lang="en-IN" sz="3600" b="1" i="1" u="sng" dirty="0" smtClean="0">
              <a:solidFill>
                <a:schemeClr val="accent1"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rtlCol="0">
            <a:normAutofit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 smtClean="0"/>
              <a:t>At a point in a phase diagram, phases present and their composition (tie-line method) along with relative fraction of phases (lever rule) can be computed.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 smtClean="0"/>
              <a:t>Procedure to find equilibrium concentrations of phases (refer to the figure in previous slide):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IN" dirty="0" smtClean="0"/>
              <a:t>     -A </a:t>
            </a:r>
            <a:r>
              <a:rPr lang="en-IN" i="1" dirty="0" smtClean="0"/>
              <a:t>tie-line or isotherm(</a:t>
            </a:r>
            <a:r>
              <a:rPr lang="en-IN" b="1" i="1" dirty="0" smtClean="0"/>
              <a:t>UV) is drawn across two-phase region to intersect the boundaries of the region.</a:t>
            </a: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i="1" u="sng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TIE-LINE OR LEVER RULE</a:t>
            </a:r>
            <a:endParaRPr lang="en-IN" sz="3600" b="1" i="1" u="sng" dirty="0" smtClean="0">
              <a:solidFill>
                <a:schemeClr val="accent1"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rtlCol="0">
            <a:normAutofit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IN" dirty="0" smtClean="0"/>
              <a:t>    -Perpendiculars are dropped from these intersections to the composition axis, represented by </a:t>
            </a:r>
            <a:r>
              <a:rPr lang="en-IN" b="1" i="1" dirty="0" smtClean="0"/>
              <a:t>U’ and V’, from which each of each phase is read. U’ represents composition of liquid phase and V’ represents composition of solid phase as intersection U meets liquidus line and V meets solidus line.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IN" dirty="0" smtClean="0"/>
              <a:t>    Procedure to find equilibrium relative amounts of phases (</a:t>
            </a:r>
            <a:r>
              <a:rPr lang="en-IN" i="1" dirty="0" smtClean="0"/>
              <a:t>lever rule):</a:t>
            </a: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i="1" u="sng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TIE-LINE OR LEVER RULE</a:t>
            </a:r>
            <a:endParaRPr lang="en-IN" sz="3600" b="1" i="1" u="sng" dirty="0" smtClean="0">
              <a:solidFill>
                <a:schemeClr val="accent1"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4588"/>
            <a:ext cx="8229600" cy="4981575"/>
          </a:xfrm>
        </p:spPr>
        <p:txBody>
          <a:bodyPr rtlCol="0">
            <a:normAutofit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IN" dirty="0" smtClean="0"/>
              <a:t>A tie-line is constructed across the two phase region at the temperature of the alloy to intersect the region boundaries.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IN" dirty="0" smtClean="0"/>
              <a:t>The relative amount of a phase is computed by  taking the length of tie line from overall composition to the phase boundary for the other phase, and dividing by the total tie-line length. In previous figure, relative amount of liquid and solid phases is given respectively by:   C</a:t>
            </a:r>
            <a:r>
              <a:rPr lang="en-IN" baseline="-25000" dirty="0" smtClean="0"/>
              <a:t>L</a:t>
            </a:r>
            <a:r>
              <a:rPr lang="en-IN" dirty="0" smtClean="0"/>
              <a:t> = (</a:t>
            </a:r>
            <a:r>
              <a:rPr lang="en-IN" dirty="0" err="1" smtClean="0"/>
              <a:t>cV</a:t>
            </a:r>
            <a:r>
              <a:rPr lang="en-IN" dirty="0" smtClean="0"/>
              <a:t>/UV), C</a:t>
            </a:r>
            <a:r>
              <a:rPr lang="en-IN" baseline="-25000" dirty="0" smtClean="0"/>
              <a:t>S</a:t>
            </a:r>
            <a:r>
              <a:rPr lang="en-IN" dirty="0" smtClean="0"/>
              <a:t> = </a:t>
            </a:r>
            <a:r>
              <a:rPr lang="en-US" dirty="0" smtClean="0"/>
              <a:t>(</a:t>
            </a:r>
            <a:r>
              <a:rPr lang="en-US" dirty="0" err="1" smtClean="0"/>
              <a:t>Uc</a:t>
            </a:r>
            <a:r>
              <a:rPr lang="en-US" dirty="0" smtClean="0"/>
              <a:t>/UV), </a:t>
            </a:r>
            <a:r>
              <a:rPr lang="en-IN" dirty="0" smtClean="0"/>
              <a:t>C</a:t>
            </a:r>
            <a:r>
              <a:rPr lang="en-IN" baseline="-25000" dirty="0" smtClean="0"/>
              <a:t>L </a:t>
            </a:r>
            <a:r>
              <a:rPr lang="en-IN" dirty="0" smtClean="0"/>
              <a:t>+ C</a:t>
            </a:r>
            <a:r>
              <a:rPr lang="en-IN" baseline="-25000" dirty="0" smtClean="0"/>
              <a:t>S</a:t>
            </a:r>
            <a:r>
              <a:rPr lang="en-IN" dirty="0" smtClean="0"/>
              <a:t> =1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i="1" u="sng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EUTECTIC BINARY SYSTEM</a:t>
            </a:r>
            <a:endParaRPr lang="en-IN" sz="3600" b="1" i="1" u="sng" dirty="0" smtClean="0">
              <a:solidFill>
                <a:schemeClr val="accent1"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15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Many of the binary systems with limited solubility are of eutectic type </a:t>
            </a:r>
          </a:p>
          <a:p>
            <a:r>
              <a:rPr lang="en-IN" dirty="0" smtClean="0"/>
              <a:t>eutectic alloy of eutectic composition solidifies at the end of solidification at eutectic temperature.</a:t>
            </a:r>
          </a:p>
          <a:p>
            <a:r>
              <a:rPr lang="en-IN" dirty="0" smtClean="0"/>
              <a:t>Liquid (L) </a:t>
            </a:r>
            <a:r>
              <a:rPr lang="en-IN" dirty="0" smtClean="0">
                <a:sym typeface="Wingdings" pitchFamily="2" charset="2"/>
              </a:rPr>
              <a:t> Solid (A) + Solid (B)</a:t>
            </a:r>
            <a:endParaRPr lang="en-IN" dirty="0" smtClean="0"/>
          </a:p>
          <a:p>
            <a:pPr>
              <a:buFontTx/>
              <a:buNone/>
            </a:pPr>
            <a:r>
              <a:rPr lang="en-IN" dirty="0" smtClean="0"/>
              <a:t>   E.g.: Cu-Ag, </a:t>
            </a:r>
            <a:r>
              <a:rPr lang="en-IN" dirty="0" err="1" smtClean="0"/>
              <a:t>Pb-Sn</a:t>
            </a:r>
            <a:endParaRPr lang="en-IN" dirty="0" smtClean="0"/>
          </a:p>
          <a:p>
            <a:r>
              <a:rPr lang="en-IN" dirty="0" smtClean="0"/>
              <a:t>It is of 2 types</a:t>
            </a:r>
          </a:p>
          <a:p>
            <a:pPr lvl="1"/>
            <a:r>
              <a:rPr lang="en-IN" dirty="0" smtClean="0"/>
              <a:t>Two metals are completely soluble in the liquid state but completely insoluble in solid state.</a:t>
            </a:r>
          </a:p>
          <a:p>
            <a:pPr lvl="1"/>
            <a:r>
              <a:rPr lang="en-IN" dirty="0" smtClean="0"/>
              <a:t>Two metals are completely soluble in the liquid state but only partly soluble in the solid state.</a:t>
            </a:r>
          </a:p>
          <a:p>
            <a:pPr lvl="1"/>
            <a:endParaRPr lang="en-I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3600" b="1" i="1" u="sng" dirty="0" smtClean="0">
                <a:latin typeface="Times New Roman" pitchFamily="18" charset="0"/>
                <a:cs typeface="Times New Roman" pitchFamily="18" charset="0"/>
              </a:rPr>
              <a:t>EUTECTIC BINARY PHASE DIAGRAM – TYPE I</a:t>
            </a:r>
            <a:endParaRPr lang="en-IN" sz="3600" b="1" i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3125" y="1714488"/>
            <a:ext cx="7023651" cy="407194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i="1" u="sng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EUTECTIC BINARY SYSTEM – TYPE II</a:t>
            </a:r>
            <a:endParaRPr lang="en-IN" sz="3600" b="1" i="1" u="sng" dirty="0" smtClean="0">
              <a:solidFill>
                <a:schemeClr val="accent1"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817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748911" y="1757248"/>
            <a:ext cx="5823485" cy="426255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PERITECTIC SYSTEMS</a:t>
            </a:r>
            <a:endParaRPr lang="en-IN" sz="3600" b="1" i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 peritectic reaction takes place when a solid that has been produced during cooling reacts with the liquid remaining, to form another solid phase.</a:t>
            </a:r>
          </a:p>
          <a:p>
            <a:pPr algn="ctr">
              <a:buNone/>
            </a:pPr>
            <a:r>
              <a:rPr lang="en-IN" dirty="0" smtClean="0"/>
              <a:t>Liquid + Solid A </a:t>
            </a:r>
            <a:r>
              <a:rPr lang="en-IN" dirty="0" smtClean="0">
                <a:sym typeface="Wingdings" pitchFamily="2" charset="2"/>
              </a:rPr>
              <a:t>  Solid B</a:t>
            </a:r>
            <a:r>
              <a:rPr lang="en-IN" dirty="0" smtClean="0"/>
              <a:t> </a:t>
            </a:r>
          </a:p>
          <a:p>
            <a:r>
              <a:rPr lang="en-IN" dirty="0" smtClean="0"/>
              <a:t>Peritectic reaction takes place at constant temperature</a:t>
            </a:r>
          </a:p>
          <a:p>
            <a:r>
              <a:rPr lang="en-IN" dirty="0" smtClean="0"/>
              <a:t>Some example of this systems are Fe-C, Ag-Pt, Cu-Zn, Cu-Al etc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IN" sz="3600" b="1" i="1" u="sng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SOLUTIONS  &amp; MIXTURE</a:t>
            </a:r>
            <a:endParaRPr lang="en-IN" sz="3600" b="1" i="1" u="sng" dirty="0" smtClean="0">
              <a:solidFill>
                <a:schemeClr val="accent1"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745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 </a:t>
            </a:r>
            <a:r>
              <a:rPr lang="en-IN" b="1" i="1" dirty="0" smtClean="0"/>
              <a:t>solution</a:t>
            </a:r>
            <a:r>
              <a:rPr lang="en-IN" i="1" dirty="0" smtClean="0"/>
              <a:t>(liquid or solid) is phase with more than one component; a </a:t>
            </a:r>
            <a:r>
              <a:rPr lang="en-IN" b="1" i="1" dirty="0" smtClean="0"/>
              <a:t>mixture</a:t>
            </a:r>
            <a:r>
              <a:rPr lang="en-IN" i="1" dirty="0" smtClean="0"/>
              <a:t> is a material with more than one phase.</a:t>
            </a:r>
          </a:p>
          <a:p>
            <a:r>
              <a:rPr lang="en-IN" dirty="0" smtClean="0"/>
              <a:t>Solute (minor component of two in a solution) does not change the structural pattern of the solvent, and the composition of any solution can be varied. </a:t>
            </a:r>
          </a:p>
          <a:p>
            <a:r>
              <a:rPr lang="en-IN" dirty="0" smtClean="0"/>
              <a:t>In </a:t>
            </a:r>
            <a:r>
              <a:rPr lang="en-IN" b="1" dirty="0" smtClean="0"/>
              <a:t>mixtures</a:t>
            </a:r>
            <a:r>
              <a:rPr lang="en-IN" dirty="0" smtClean="0"/>
              <a:t>, there are different phases, each with its own atomic arrangement. It is possible to have a mixture of two different solutions!</a:t>
            </a:r>
          </a:p>
          <a:p>
            <a:endParaRPr lang="en-IN" i="1" dirty="0" smtClean="0"/>
          </a:p>
          <a:p>
            <a:endParaRPr lang="en-IN" i="1" dirty="0" smtClean="0"/>
          </a:p>
          <a:p>
            <a:pPr>
              <a:buFontTx/>
              <a:buNone/>
            </a:pPr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PERITECTIC SYSTEM PT-AG</a:t>
            </a:r>
            <a:endParaRPr lang="en-IN" sz="3600" b="1" i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643050"/>
            <a:ext cx="7665369" cy="444397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MONOTECTIC SYSTEM</a:t>
            </a:r>
            <a:endParaRPr lang="en-IN" sz="3600" b="1" i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 previous systems we have seen complete solubility in the liquid phase. When for a certain range of composition two liquids are not soluble then it shows a miscibility gap. Then that system is called monotectic system.</a:t>
            </a:r>
          </a:p>
          <a:p>
            <a:r>
              <a:rPr lang="en-IN" dirty="0" smtClean="0"/>
              <a:t>The liquid decomposes to another liquid and solid.</a:t>
            </a:r>
          </a:p>
          <a:p>
            <a:pPr algn="ctr">
              <a:buNone/>
            </a:pPr>
            <a:r>
              <a:rPr lang="en-IN" dirty="0" smtClean="0"/>
              <a:t>Liquid A </a:t>
            </a:r>
            <a:r>
              <a:rPr lang="en-IN" dirty="0" smtClean="0">
                <a:sym typeface="Wingdings" pitchFamily="2" charset="2"/>
              </a:rPr>
              <a:t> Liquid B + Solid</a:t>
            </a:r>
          </a:p>
          <a:p>
            <a:r>
              <a:rPr lang="en-IN" dirty="0" smtClean="0">
                <a:sym typeface="Wingdings" pitchFamily="2" charset="2"/>
              </a:rPr>
              <a:t>Some typical systems are Cu-</a:t>
            </a:r>
            <a:r>
              <a:rPr lang="en-IN" dirty="0" err="1" smtClean="0">
                <a:sym typeface="Wingdings" pitchFamily="2" charset="2"/>
              </a:rPr>
              <a:t>Pb,Cu</a:t>
            </a:r>
            <a:r>
              <a:rPr lang="en-IN" dirty="0" smtClean="0">
                <a:sym typeface="Wingdings" pitchFamily="2" charset="2"/>
              </a:rPr>
              <a:t>-Cr, Al-</a:t>
            </a:r>
            <a:r>
              <a:rPr lang="en-IN" dirty="0" err="1" smtClean="0">
                <a:sym typeface="Wingdings" pitchFamily="2" charset="2"/>
              </a:rPr>
              <a:t>Pb</a:t>
            </a:r>
            <a:r>
              <a:rPr lang="en-IN" dirty="0" smtClean="0">
                <a:sym typeface="Wingdings" pitchFamily="2" charset="2"/>
              </a:rPr>
              <a:t>, Zn-</a:t>
            </a:r>
            <a:r>
              <a:rPr lang="en-IN" dirty="0" err="1" smtClean="0">
                <a:sym typeface="Wingdings" pitchFamily="2" charset="2"/>
              </a:rPr>
              <a:t>Pb</a:t>
            </a:r>
            <a:r>
              <a:rPr lang="en-IN" dirty="0" smtClean="0">
                <a:sym typeface="Wingdings" pitchFamily="2" charset="2"/>
              </a:rPr>
              <a:t>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MONOTECTIC SYSTEM CU &amp; PB </a:t>
            </a:r>
            <a:endParaRPr lang="en-IN" sz="3600" b="1" i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714488"/>
            <a:ext cx="7764671" cy="450704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EUTECTOID SYSTEM</a:t>
            </a:r>
            <a:endParaRPr lang="en-IN" sz="3600" b="1" i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This a system in which solid to solid transformation take place. Whereas in other system it may be either solid to liquid or liquid to solid.</a:t>
            </a:r>
          </a:p>
          <a:p>
            <a:r>
              <a:rPr lang="en-IN" dirty="0" smtClean="0"/>
              <a:t>A solid decomposes into two different solids</a:t>
            </a:r>
          </a:p>
          <a:p>
            <a:pPr algn="ctr">
              <a:buNone/>
            </a:pPr>
            <a:r>
              <a:rPr lang="en-IN" dirty="0" smtClean="0"/>
              <a:t>Solid A </a:t>
            </a:r>
            <a:r>
              <a:rPr lang="en-IN" dirty="0" smtClean="0">
                <a:sym typeface="Wingdings" pitchFamily="2" charset="2"/>
              </a:rPr>
              <a:t> Solid B + Solid C</a:t>
            </a:r>
          </a:p>
          <a:p>
            <a:r>
              <a:rPr lang="en-IN" dirty="0" smtClean="0">
                <a:sym typeface="Wingdings" pitchFamily="2" charset="2"/>
              </a:rPr>
              <a:t> It take place at a constant temperature and transformation present as intimate mechanical mixture.</a:t>
            </a:r>
          </a:p>
          <a:p>
            <a:r>
              <a:rPr lang="en-IN" dirty="0" smtClean="0">
                <a:sym typeface="Wingdings" pitchFamily="2" charset="2"/>
              </a:rPr>
              <a:t>Some alloys following the eutectoid system are Fe-C, Cu-Zn, Al-</a:t>
            </a:r>
            <a:r>
              <a:rPr lang="en-IN" dirty="0" err="1" smtClean="0">
                <a:sym typeface="Wingdings" pitchFamily="2" charset="2"/>
              </a:rPr>
              <a:t>Mn</a:t>
            </a:r>
            <a:r>
              <a:rPr lang="en-IN" dirty="0" smtClean="0">
                <a:sym typeface="Wingdings" pitchFamily="2" charset="2"/>
              </a:rPr>
              <a:t>, Cu-</a:t>
            </a:r>
            <a:r>
              <a:rPr lang="en-IN" dirty="0" err="1" smtClean="0">
                <a:sym typeface="Wingdings" pitchFamily="2" charset="2"/>
              </a:rPr>
              <a:t>Sn</a:t>
            </a:r>
            <a:r>
              <a:rPr lang="en-IN" dirty="0" smtClean="0">
                <a:sym typeface="Wingdings" pitchFamily="2" charset="2"/>
              </a:rPr>
              <a:t> etc.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EUTECTOID SYSTEM FE-C</a:t>
            </a:r>
            <a:endParaRPr lang="en-IN" sz="3600" b="1" i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142976" y="1785926"/>
            <a:ext cx="7207947" cy="442915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i="1" u="sng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INVARIANT REACTIONS</a:t>
            </a:r>
            <a:endParaRPr lang="en-IN" sz="3600" b="1" i="1" u="sng" dirty="0" smtClean="0">
              <a:solidFill>
                <a:schemeClr val="accent1"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29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Observed triple point in unary phase diagram for water?</a:t>
            </a:r>
          </a:p>
          <a:p>
            <a:r>
              <a:rPr lang="en-IN" dirty="0" smtClean="0"/>
              <a:t>How about eutectic point in binary phase diagram?</a:t>
            </a:r>
          </a:p>
          <a:p>
            <a:r>
              <a:rPr lang="en-IN" dirty="0" smtClean="0"/>
              <a:t>These points are specific in the sense that they occur only at that particular conditions of concentration, temperature, pressure etc.</a:t>
            </a:r>
          </a:p>
          <a:p>
            <a:endParaRPr lang="en-I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i="1" u="sng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INVARIANT REACTIONS</a:t>
            </a:r>
            <a:endParaRPr lang="en-IN" sz="3600" b="1" i="1" u="sng" dirty="0" smtClean="0">
              <a:solidFill>
                <a:schemeClr val="accent1"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2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Try changing any of the variable, it does not exist i.e. phases are not equilibrium any more!</a:t>
            </a:r>
          </a:p>
          <a:p>
            <a:r>
              <a:rPr lang="en-IN" dirty="0" smtClean="0"/>
              <a:t>Hence they are known as invariant points, and represents </a:t>
            </a:r>
            <a:r>
              <a:rPr lang="en-IN" i="1" dirty="0" smtClean="0"/>
              <a:t>invariant reactions.</a:t>
            </a:r>
          </a:p>
          <a:p>
            <a:r>
              <a:rPr lang="en-IN" i="1" dirty="0" smtClean="0"/>
              <a:t>In binary systems, we will come across many number of invariant reactions!</a:t>
            </a:r>
          </a:p>
          <a:p>
            <a:pPr>
              <a:buFontTx/>
              <a:buNone/>
            </a:pPr>
            <a:endParaRPr lang="en-I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i="1" u="sng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INVARIANT REACTIONS</a:t>
            </a:r>
            <a:endParaRPr lang="en-IN" sz="3600" b="1" i="1" u="sng" dirty="0" smtClean="0">
              <a:solidFill>
                <a:schemeClr val="accent1"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714488"/>
            <a:ext cx="7962108" cy="470186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5728"/>
            <a:ext cx="7772400" cy="1643074"/>
          </a:xfrm>
        </p:spPr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IN" sz="3600" b="1" i="1" u="sng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600" b="1" i="1" u="sng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600" b="1" i="1" u="sng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600" b="1" i="1" u="sng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600" b="1" i="1" u="sng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600" b="1" i="1" u="sng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600" b="1" i="1" u="sng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CONGRUENT, INCONGRUENT TRANSFORMATIONS</a:t>
            </a:r>
            <a:br>
              <a:rPr lang="en-IN" sz="3600" b="1" i="1" u="sng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b="1" i="1" u="sng" dirty="0">
              <a:solidFill>
                <a:schemeClr val="accent1"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rtlCol="0">
            <a:normAutofit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IN" dirty="0" smtClean="0"/>
              <a:t>Phase transformations are two kinds –congruent and incongruent.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IN" i="1" dirty="0" smtClean="0"/>
              <a:t>Congruent transformation involves no compositional changes. It usually occurs at a temperature.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IN" i="1" dirty="0" smtClean="0"/>
              <a:t>    E.g.: Allotropic transformations, melting of pure a substance.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IN" i="1" dirty="0" smtClean="0"/>
              <a:t>During incongruent transformations, at least one phase will undergo compositional change.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IN" i="1" dirty="0" smtClean="0"/>
              <a:t>   E.g.: All invariant reactions, melting of isomorphous alloy.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i="1" u="sng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IRON AND IRON-CARBIDE BINARY SYSTEM</a:t>
            </a:r>
            <a:endParaRPr lang="en-IN" sz="3600" b="1" i="1" u="sng" dirty="0">
              <a:solidFill>
                <a:schemeClr val="accent1"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841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42976" y="1500174"/>
            <a:ext cx="6637336" cy="468153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IN" sz="3600" b="1" i="1" u="sng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SOLUBILTY LIMIT</a:t>
            </a:r>
            <a:endParaRPr lang="en-IN" sz="3600" b="1" i="1" u="sng" dirty="0" smtClean="0">
              <a:solidFill>
                <a:schemeClr val="accent1"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48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There is a maximum concentration of solute atoms that may dissolve in the solvent to form a solid solution, this is called </a:t>
            </a:r>
            <a:r>
              <a:rPr lang="en-IN" b="1" dirty="0" smtClean="0"/>
              <a:t>solubility limit</a:t>
            </a:r>
            <a:r>
              <a:rPr lang="en-IN" dirty="0" smtClean="0"/>
              <a:t>.</a:t>
            </a:r>
          </a:p>
          <a:p>
            <a:endParaRPr lang="en-I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857496"/>
            <a:ext cx="7572063" cy="357683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i="1" u="sng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IRON AND IRON-CARBIDE BINARY SYSTEM</a:t>
            </a:r>
            <a:endParaRPr lang="en-IN" sz="3600" b="1" i="1" u="sng" dirty="0">
              <a:solidFill>
                <a:schemeClr val="accent1"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944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Fe-Fe</a:t>
            </a:r>
            <a:r>
              <a:rPr lang="en-IN" baseline="-25000" dirty="0" smtClean="0"/>
              <a:t>3</a:t>
            </a:r>
            <a:r>
              <a:rPr lang="en-IN" dirty="0" smtClean="0"/>
              <a:t>C phase diagram is characterized by </a:t>
            </a:r>
            <a:r>
              <a:rPr lang="en-IN" i="1" dirty="0" smtClean="0"/>
              <a:t>five individual phases,:</a:t>
            </a:r>
          </a:p>
          <a:p>
            <a:pPr>
              <a:buFontTx/>
              <a:buAutoNum type="arabicPeriod"/>
            </a:pPr>
            <a:r>
              <a:rPr lang="en-IN" i="1" dirty="0" smtClean="0"/>
              <a:t> </a:t>
            </a:r>
            <a:r>
              <a:rPr lang="el-GR" i="1" dirty="0" smtClean="0"/>
              <a:t>α–</a:t>
            </a:r>
            <a:r>
              <a:rPr lang="en-IN" i="1" dirty="0" smtClean="0"/>
              <a:t>ferrite (BCC) Fe-C solid solution,</a:t>
            </a:r>
          </a:p>
          <a:p>
            <a:pPr>
              <a:buFontTx/>
              <a:buAutoNum type="arabicPeriod"/>
            </a:pPr>
            <a:r>
              <a:rPr lang="en-IN" i="1" dirty="0" smtClean="0"/>
              <a:t> </a:t>
            </a:r>
            <a:r>
              <a:rPr lang="el-GR" i="1" dirty="0" smtClean="0"/>
              <a:t>γ-</a:t>
            </a:r>
            <a:r>
              <a:rPr lang="en-IN" i="1" dirty="0" smtClean="0"/>
              <a:t>austenite (FCC) Fe-C solid solution,</a:t>
            </a:r>
          </a:p>
          <a:p>
            <a:pPr>
              <a:buFontTx/>
              <a:buAutoNum type="arabicPeriod"/>
            </a:pPr>
            <a:r>
              <a:rPr lang="en-IN" i="1" dirty="0" smtClean="0"/>
              <a:t> </a:t>
            </a:r>
            <a:r>
              <a:rPr lang="el-GR" i="1" dirty="0" smtClean="0"/>
              <a:t>δ-</a:t>
            </a:r>
            <a:r>
              <a:rPr lang="en-IN" i="1" dirty="0" smtClean="0"/>
              <a:t>ferrite (BCC) Fe-C solid solution, </a:t>
            </a:r>
          </a:p>
          <a:p>
            <a:pPr>
              <a:buFontTx/>
              <a:buAutoNum type="arabicPeriod"/>
            </a:pPr>
            <a:r>
              <a:rPr lang="en-IN" i="1" dirty="0" smtClean="0"/>
              <a:t>Fe</a:t>
            </a:r>
            <a:r>
              <a:rPr lang="en-IN" i="1" baseline="-25000" dirty="0" smtClean="0"/>
              <a:t>3</a:t>
            </a:r>
            <a:r>
              <a:rPr lang="en-IN" i="1" dirty="0" smtClean="0"/>
              <a:t>C (iron carbide) or cementite -an inter-metallic compound </a:t>
            </a:r>
          </a:p>
          <a:p>
            <a:pPr>
              <a:buFontTx/>
              <a:buAutoNum type="arabicPeriod"/>
            </a:pPr>
            <a:r>
              <a:rPr lang="en-IN" i="1" dirty="0" smtClean="0"/>
              <a:t> liquid Fe-C solution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i="1" u="sng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IRON AND IRON-CARBIDE BINARY SYSTEM</a:t>
            </a:r>
            <a:endParaRPr lang="en-IN" sz="3600" b="1" i="1" u="sng" dirty="0">
              <a:solidFill>
                <a:schemeClr val="accent1"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rtlCol="0">
            <a:normAutofit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IN" b="1" i="1" dirty="0" smtClean="0"/>
              <a:t> </a:t>
            </a:r>
            <a:r>
              <a:rPr lang="en-IN" i="1" dirty="0" smtClean="0"/>
              <a:t>Four invariant reactions: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IN" i="1" dirty="0" smtClean="0"/>
              <a:t>peritectic reaction at 1495</a:t>
            </a:r>
            <a:r>
              <a:rPr lang="en-IN" i="1" baseline="30000" dirty="0" smtClean="0"/>
              <a:t>0</a:t>
            </a:r>
            <a:r>
              <a:rPr lang="en-IN" i="1" dirty="0" smtClean="0"/>
              <a:t>C and 0.16%C, 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IN" i="1" dirty="0" smtClean="0"/>
              <a:t>      </a:t>
            </a:r>
            <a:r>
              <a:rPr lang="el-GR" i="1" dirty="0" smtClean="0"/>
              <a:t>δ-</a:t>
            </a:r>
            <a:r>
              <a:rPr lang="en-IN" i="1" dirty="0" smtClean="0"/>
              <a:t>ferrite + L↔</a:t>
            </a:r>
            <a:r>
              <a:rPr lang="el-GR" i="1" dirty="0" smtClean="0"/>
              <a:t>γ-</a:t>
            </a:r>
            <a:r>
              <a:rPr lang="en-IN" i="1" dirty="0" smtClean="0"/>
              <a:t>iron (austenite)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IN" i="1" dirty="0" smtClean="0"/>
              <a:t>2.  monotectic reaction  at 1495</a:t>
            </a:r>
            <a:r>
              <a:rPr lang="en-IN" i="1" baseline="30000" dirty="0" smtClean="0"/>
              <a:t>0</a:t>
            </a:r>
            <a:r>
              <a:rPr lang="en-IN" i="1" dirty="0" smtClean="0"/>
              <a:t>C and 0.51%C, 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IN" i="1" dirty="0" smtClean="0"/>
              <a:t>      L↔L+ </a:t>
            </a:r>
            <a:r>
              <a:rPr lang="el-GR" i="1" dirty="0" smtClean="0"/>
              <a:t>γ-</a:t>
            </a:r>
            <a:r>
              <a:rPr lang="en-IN" i="1" dirty="0" smtClean="0"/>
              <a:t>iron (austenite)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IN" i="1" dirty="0" smtClean="0"/>
              <a:t>3.  eutectic reaction at  1147 </a:t>
            </a:r>
            <a:r>
              <a:rPr lang="en-IN" i="1" baseline="30000" dirty="0" smtClean="0"/>
              <a:t>0</a:t>
            </a:r>
            <a:r>
              <a:rPr lang="en-IN" i="1" dirty="0" smtClean="0"/>
              <a:t>Cand 4.3 %C, 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IN" i="1" dirty="0" smtClean="0"/>
              <a:t>      L↔</a:t>
            </a:r>
            <a:r>
              <a:rPr lang="el-GR" i="1" dirty="0" smtClean="0"/>
              <a:t>γ-</a:t>
            </a:r>
            <a:r>
              <a:rPr lang="en-IN" i="1" dirty="0" smtClean="0"/>
              <a:t>iron + Fe</a:t>
            </a:r>
            <a:r>
              <a:rPr lang="en-IN" i="1" baseline="-25000" dirty="0" smtClean="0"/>
              <a:t>3</a:t>
            </a:r>
            <a:r>
              <a:rPr lang="en-IN" i="1" dirty="0" smtClean="0"/>
              <a:t>C (cementite) [ledeburite]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IN" i="1" dirty="0" smtClean="0"/>
              <a:t>4.  eutectoid reaction at 723</a:t>
            </a:r>
            <a:r>
              <a:rPr lang="en-IN" i="1" baseline="30000" dirty="0" smtClean="0"/>
              <a:t>0</a:t>
            </a:r>
            <a:r>
              <a:rPr lang="en-IN" i="1" dirty="0" smtClean="0"/>
              <a:t>Cand 0.8%C, 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IN" i="1" dirty="0" smtClean="0"/>
              <a:t>     </a:t>
            </a:r>
            <a:r>
              <a:rPr lang="el-GR" i="1" dirty="0" smtClean="0"/>
              <a:t>γ-</a:t>
            </a:r>
            <a:r>
              <a:rPr lang="en-IN" i="1" dirty="0" smtClean="0"/>
              <a:t>iron ↔</a:t>
            </a:r>
            <a:r>
              <a:rPr lang="el-GR" i="1" dirty="0" smtClean="0"/>
              <a:t>α–</a:t>
            </a:r>
            <a:r>
              <a:rPr lang="en-IN" i="1" dirty="0" smtClean="0"/>
              <a:t>ferrite + Fe</a:t>
            </a:r>
            <a:r>
              <a:rPr lang="en-IN" i="1" baseline="-25000" dirty="0" smtClean="0"/>
              <a:t>3</a:t>
            </a:r>
            <a:r>
              <a:rPr lang="en-IN" i="1" dirty="0" smtClean="0"/>
              <a:t>C (cementite) [pearlite]</a:t>
            </a: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IN" sz="3600" b="1" i="1" u="sng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FE-C ALLOY CLASSIFICATION</a:t>
            </a:r>
            <a:endParaRPr lang="en-IN" sz="3600" b="1" i="1" u="sng" dirty="0" smtClean="0">
              <a:solidFill>
                <a:schemeClr val="accent1"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149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Fe-C alloys are classified according to wt.% C present in the alloy for technological convenience as follows:</a:t>
            </a:r>
          </a:p>
          <a:p>
            <a:pPr>
              <a:buFontTx/>
              <a:buAutoNum type="arabicPeriod"/>
            </a:pPr>
            <a:r>
              <a:rPr lang="en-IN" dirty="0" smtClean="0"/>
              <a:t>Commercial pure irons     % C &lt; 0.008</a:t>
            </a:r>
          </a:p>
          <a:p>
            <a:pPr>
              <a:buFontTx/>
              <a:buAutoNum type="arabicPeriod"/>
            </a:pPr>
            <a:r>
              <a:rPr lang="en-IN" dirty="0" smtClean="0"/>
              <a:t>Low-carbon/mild steels    0.008 -%C -0.3</a:t>
            </a:r>
          </a:p>
          <a:p>
            <a:pPr>
              <a:buFontTx/>
              <a:buAutoNum type="arabicPeriod"/>
            </a:pPr>
            <a:r>
              <a:rPr lang="en-IN" dirty="0" smtClean="0"/>
              <a:t>Medium carbon steels      0.3-%C -0.8</a:t>
            </a:r>
          </a:p>
          <a:p>
            <a:pPr>
              <a:buFontTx/>
              <a:buAutoNum type="arabicPeriod"/>
            </a:pPr>
            <a:r>
              <a:rPr lang="en-IN" dirty="0" smtClean="0"/>
              <a:t>High-carbon steels             0.8-%C -2.11</a:t>
            </a:r>
          </a:p>
          <a:p>
            <a:pPr>
              <a:buFontTx/>
              <a:buAutoNum type="arabicPeriod"/>
            </a:pPr>
            <a:r>
              <a:rPr lang="en-IN" dirty="0" smtClean="0"/>
              <a:t>Cast irons                            2.11 &lt; %C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i="1" u="sng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DEFINITION OF STRUCTURES</a:t>
            </a:r>
            <a:endParaRPr lang="en-US" sz="3600" b="1" i="1" u="sng" dirty="0" smtClean="0">
              <a:solidFill>
                <a:schemeClr val="accent1"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00613"/>
          </a:xfrm>
        </p:spPr>
        <p:txBody>
          <a:bodyPr rtlCol="0">
            <a:norm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dirty="0" smtClean="0"/>
              <a:t>Cementite or iron-carbide: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/>
              <a:t>Chemical formula Fe</a:t>
            </a:r>
            <a:r>
              <a:rPr lang="en-US" baseline="-25000" dirty="0" smtClean="0"/>
              <a:t>3</a:t>
            </a:r>
            <a:r>
              <a:rPr lang="en-US" dirty="0" smtClean="0"/>
              <a:t>C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/>
              <a:t>Contains 6.67 % carbon by weight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/>
              <a:t>It is a brittle interstitial compound of low tensile strength but high compressive strength.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/>
              <a:t>It is the hardest structure that appears on the diagram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/>
              <a:t>Its crystal structure is orthorhombic.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i="1" u="sng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DEFINITION OF STRUCTURES</a:t>
            </a:r>
            <a:endParaRPr lang="en-US" sz="3600" b="1" i="1" u="sng" dirty="0" smtClean="0">
              <a:solidFill>
                <a:schemeClr val="accent1"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35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2. Austenite (</a:t>
            </a:r>
            <a:r>
              <a:rPr lang="el-GR" dirty="0" smtClean="0"/>
              <a:t>γ</a:t>
            </a:r>
            <a:r>
              <a:rPr lang="en-US" dirty="0" smtClean="0"/>
              <a:t> solid solution):</a:t>
            </a:r>
          </a:p>
          <a:p>
            <a:r>
              <a:rPr lang="en-US" dirty="0" smtClean="0"/>
              <a:t>It is an interstitial solid solution of carbon dissolved in </a:t>
            </a:r>
            <a:r>
              <a:rPr lang="el-GR" dirty="0" smtClean="0"/>
              <a:t>γ</a:t>
            </a:r>
            <a:r>
              <a:rPr lang="en-US" dirty="0" smtClean="0"/>
              <a:t> (</a:t>
            </a:r>
            <a:r>
              <a:rPr lang="en-US" dirty="0" err="1" smtClean="0"/>
              <a:t>f.c.c</a:t>
            </a:r>
            <a:r>
              <a:rPr lang="en-US" dirty="0" smtClean="0"/>
              <a:t>) iron.</a:t>
            </a:r>
          </a:p>
          <a:p>
            <a:r>
              <a:rPr lang="en-US" dirty="0" smtClean="0"/>
              <a:t>Maximum solubility is 2 % carbon at 1147</a:t>
            </a:r>
            <a:r>
              <a:rPr lang="en-US" baseline="30000" dirty="0" smtClean="0"/>
              <a:t>o</a:t>
            </a:r>
            <a:r>
              <a:rPr lang="en-US" dirty="0" smtClean="0"/>
              <a:t>C.</a:t>
            </a:r>
          </a:p>
          <a:p>
            <a:r>
              <a:rPr lang="en-US" dirty="0" smtClean="0"/>
              <a:t>Its tensile strength is 1,50,000 psi.</a:t>
            </a:r>
          </a:p>
          <a:p>
            <a:r>
              <a:rPr lang="en-US" dirty="0" smtClean="0"/>
              <a:t>Elongation is 10 % in 2 inches.</a:t>
            </a:r>
          </a:p>
          <a:p>
            <a:r>
              <a:rPr lang="en-US" dirty="0" smtClean="0"/>
              <a:t>Its toughness is high.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i="1" u="sng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DEFINITION OF STRUCTURES</a:t>
            </a:r>
            <a:endParaRPr lang="en-US" sz="3600" b="1" i="1" u="sng" dirty="0" smtClean="0">
              <a:solidFill>
                <a:schemeClr val="accent1"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6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3. </a:t>
            </a:r>
            <a:r>
              <a:rPr lang="en-US" dirty="0" err="1" smtClean="0"/>
              <a:t>Ledeburite</a:t>
            </a:r>
            <a:r>
              <a:rPr lang="en-US" dirty="0" smtClean="0"/>
              <a:t>:</a:t>
            </a:r>
          </a:p>
          <a:p>
            <a:r>
              <a:rPr lang="en-US" dirty="0" smtClean="0"/>
              <a:t>It is the eutectic mixture of austenite and </a:t>
            </a:r>
            <a:r>
              <a:rPr lang="en-US" dirty="0" err="1" smtClean="0"/>
              <a:t>cementite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contains 4.3 % carbon and is formed at 1147</a:t>
            </a:r>
            <a:r>
              <a:rPr lang="en-US" baseline="30000" dirty="0" smtClean="0"/>
              <a:t>o</a:t>
            </a:r>
            <a:r>
              <a:rPr lang="en-US" dirty="0" smtClean="0"/>
              <a:t>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i="1" u="sng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DEFINITION OF STRUCTURES</a:t>
            </a:r>
            <a:endParaRPr lang="en-US" sz="3600" b="1" i="1" u="sng" dirty="0" smtClean="0">
              <a:solidFill>
                <a:schemeClr val="accent1"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rtlCol="0">
            <a:normAutofit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dirty="0" smtClean="0"/>
              <a:t>4. Ferrite(</a:t>
            </a:r>
            <a:r>
              <a:rPr lang="el-GR" dirty="0" smtClean="0"/>
              <a:t>α</a:t>
            </a:r>
            <a:r>
              <a:rPr lang="en-US" dirty="0" smtClean="0"/>
              <a:t> solid solution):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/>
              <a:t>It is an interstitial solid solution of a small amount of carbon dissolved in </a:t>
            </a:r>
            <a:r>
              <a:rPr lang="el-GR" dirty="0" smtClean="0"/>
              <a:t>α</a:t>
            </a:r>
            <a:r>
              <a:rPr lang="en-US" dirty="0" smtClean="0"/>
              <a:t> (b.c.c) iron. 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/>
              <a:t>The maximum solubility is 0.025 % C at 723</a:t>
            </a:r>
            <a:r>
              <a:rPr lang="en-US" baseline="30000" dirty="0" smtClean="0"/>
              <a:t>o</a:t>
            </a:r>
            <a:r>
              <a:rPr lang="en-US" dirty="0" smtClean="0"/>
              <a:t>C and dissolves only 0.008 % C at room temp.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/>
              <a:t>It is the softest structure that appears on the diagram.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/>
              <a:t>Tensile strength is 40,000 psi.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 smtClean="0"/>
              <a:t>Elongation is 40 % in 2 inches.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i="1" u="sng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DEFINITION OF STRUCTURES</a:t>
            </a:r>
            <a:endParaRPr lang="en-US" sz="3600" b="1" i="1" u="sng" dirty="0" smtClean="0">
              <a:solidFill>
                <a:schemeClr val="accent1"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661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smtClean="0"/>
              <a:t>5. </a:t>
            </a:r>
            <a:r>
              <a:rPr lang="en-US" dirty="0" err="1" smtClean="0"/>
              <a:t>Pearlite</a:t>
            </a:r>
            <a:r>
              <a:rPr lang="en-US" dirty="0" smtClean="0"/>
              <a:t>:</a:t>
            </a:r>
          </a:p>
          <a:p>
            <a:r>
              <a:rPr lang="en-US" dirty="0" smtClean="0"/>
              <a:t>It is the eutectoid mixture containing 0.8 % C and is formed at 723</a:t>
            </a:r>
            <a:r>
              <a:rPr lang="en-US" baseline="30000" dirty="0" smtClean="0"/>
              <a:t>o</a:t>
            </a:r>
            <a:r>
              <a:rPr lang="en-US" dirty="0" smtClean="0"/>
              <a:t>C on very slow cooling.</a:t>
            </a:r>
          </a:p>
          <a:p>
            <a:r>
              <a:rPr lang="en-US" dirty="0" smtClean="0"/>
              <a:t>It is a very fine plate like or lamellar mixture of ferrite and cementite.</a:t>
            </a:r>
          </a:p>
          <a:p>
            <a:r>
              <a:rPr lang="en-US" dirty="0" smtClean="0"/>
              <a:t>Tensile strength is 1,20,000 psi.</a:t>
            </a:r>
          </a:p>
          <a:p>
            <a:r>
              <a:rPr lang="en-US" dirty="0" smtClean="0"/>
              <a:t>Elongation is 20 % in 2 inches.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 i="1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TERNARY PHASE</a:t>
            </a:r>
            <a:endParaRPr lang="en-IN" sz="3600" b="1" i="1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Diagrams that represent the equilibrium between the various phases that are formed between three components, as a function of temperature.</a:t>
            </a:r>
          </a:p>
          <a:p>
            <a:r>
              <a:rPr lang="en-IN" dirty="0" smtClean="0"/>
              <a:t>Normally, pressure is not a viable variable in ternary phase diagram construction, and is therefore held constant at 1 atm.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 i="1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TERNARY PHASE</a:t>
            </a:r>
            <a:endParaRPr lang="en-IN" sz="3600" b="1" i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concentration of each of the three components Can be expressed as either “wt. %” or “molar %”</a:t>
            </a:r>
          </a:p>
          <a:p>
            <a:r>
              <a:rPr lang="en-IN" dirty="0" smtClean="0"/>
              <a:t>Sum of the concentration of the three components must add up to 100%</a:t>
            </a:r>
          </a:p>
          <a:p>
            <a:r>
              <a:rPr lang="en-IN" dirty="0" smtClean="0"/>
              <a:t>The Gibbs Triangle is always used to determine the overall composition</a:t>
            </a:r>
          </a:p>
          <a:p>
            <a:r>
              <a:rPr lang="en-IN" dirty="0" smtClean="0"/>
              <a:t>The Gibbs Triangle: An equilateral triangle on which the pure components are represented by each corner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i="1" u="sng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SOLID SOLUTION</a:t>
            </a:r>
            <a:endParaRPr lang="en-IN" sz="3600" b="1" i="1" u="sng" dirty="0" smtClean="0">
              <a:solidFill>
                <a:schemeClr val="accent1"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50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a solution in the solid state and consists of two types of atoms combined in one type of space lattice.</a:t>
            </a:r>
          </a:p>
          <a:p>
            <a:r>
              <a:rPr lang="en-US" dirty="0" smtClean="0"/>
              <a:t>The solute is the minor part of the solution, while the solvent constitutes the major portion of the solution.</a:t>
            </a:r>
          </a:p>
          <a:p>
            <a:r>
              <a:rPr lang="en-US" dirty="0" smtClean="0"/>
              <a:t>The solute is generally more soluble in the liquid state than in the solid state. </a:t>
            </a:r>
            <a:endParaRPr lang="en-I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3600" b="1" i="1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TERNARY PHASE – GIBBS TRIANGLE</a:t>
            </a:r>
            <a:endParaRPr lang="en-IN" sz="3600" b="1" i="1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844824"/>
            <a:ext cx="6696744" cy="439248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3600" b="1" i="1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TERNARY PHASE – DETERMINING OVERALL COMPOSITION</a:t>
            </a:r>
            <a:endParaRPr lang="en-IN" sz="3600" b="1" i="1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42792" cy="4525963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Let the overall composition be represented by the point X</a:t>
            </a:r>
          </a:p>
          <a:p>
            <a:r>
              <a:rPr lang="en-IN" dirty="0" smtClean="0"/>
              <a:t>Draw lines passing through X, and parallel to each of the sides</a:t>
            </a:r>
          </a:p>
          <a:p>
            <a:r>
              <a:rPr lang="en-IN" dirty="0" smtClean="0"/>
              <a:t>Where the line A’C’ intersects the side AB tells us the concentration of component B in X</a:t>
            </a:r>
          </a:p>
          <a:p>
            <a:r>
              <a:rPr lang="en-IN" dirty="0" smtClean="0"/>
              <a:t>The concentrations of A and C, in X, can be determined in an identical manner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628800"/>
            <a:ext cx="4202013" cy="448324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3600" b="1" i="1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TERNARY</a:t>
            </a:r>
            <a:r>
              <a:rPr lang="en-IN" sz="3600" b="1" i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600" b="1" i="1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SYSTEM – EUTECTIC REACTION</a:t>
            </a:r>
            <a:endParaRPr lang="en-IN" sz="3600" b="1" i="1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The Ternary Eutectic Reaction:</a:t>
            </a:r>
          </a:p>
          <a:p>
            <a:pPr>
              <a:buNone/>
            </a:pPr>
            <a:r>
              <a:rPr lang="en-IN" dirty="0" smtClean="0"/>
              <a:t>			L = α + β + γ</a:t>
            </a:r>
          </a:p>
          <a:p>
            <a:r>
              <a:rPr lang="en-IN" dirty="0" smtClean="0"/>
              <a:t>A liquid phase solidifies into three separate solid phases Made up of three binary eutectic systems, all of which exhibit no solid solubility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4214818"/>
            <a:ext cx="6296025" cy="18097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3600" b="1" i="1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TERNARY</a:t>
            </a:r>
            <a:r>
              <a:rPr lang="en-IN" sz="3600" b="1" i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600" b="1" i="1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SYSTEM – EUTECTIC REACTION</a:t>
            </a:r>
            <a:endParaRPr lang="en-IN" sz="3600" b="1" i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4175894" cy="194307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933056"/>
            <a:ext cx="4128564" cy="249634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2066" y="1643050"/>
            <a:ext cx="3461514" cy="478634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747838"/>
          </a:xfrm>
        </p:spPr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i="1" u="sng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C = 3: TERNARY SYSTEMS:</a:t>
            </a:r>
            <a:br>
              <a:rPr lang="en-US" sz="3600" b="1" i="1" u="sng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 1: TERNARY EUTECTIC</a:t>
            </a:r>
            <a:br>
              <a:rPr lang="en-US" sz="36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 - AN - FO</a:t>
            </a:r>
            <a:endParaRPr lang="en-US" sz="3600" b="1" i="1" u="sng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 useBgFill="1">
        <p:nvSpPr>
          <p:cNvPr id="197635" name="Rectangle 2052"/>
          <p:cNvSpPr>
            <a:spLocks noChangeArrowheads="1"/>
          </p:cNvSpPr>
          <p:nvPr/>
        </p:nvSpPr>
        <p:spPr bwMode="auto">
          <a:xfrm>
            <a:off x="8640763" y="4978400"/>
            <a:ext cx="323850" cy="3683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T</a:t>
            </a:r>
          </a:p>
        </p:txBody>
      </p:sp>
      <p:sp useBgFill="1">
        <p:nvSpPr>
          <p:cNvPr id="197636" name="Rectangle 2053"/>
          <p:cNvSpPr>
            <a:spLocks noChangeArrowheads="1"/>
          </p:cNvSpPr>
          <p:nvPr/>
        </p:nvSpPr>
        <p:spPr bwMode="auto">
          <a:xfrm>
            <a:off x="5608638" y="4473575"/>
            <a:ext cx="403225" cy="366713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M</a:t>
            </a:r>
          </a:p>
        </p:txBody>
      </p:sp>
      <p:sp useBgFill="1">
        <p:nvSpPr>
          <p:cNvPr id="197637" name="Rectangle 2355"/>
          <p:cNvSpPr>
            <a:spLocks noChangeArrowheads="1"/>
          </p:cNvSpPr>
          <p:nvPr/>
        </p:nvSpPr>
        <p:spPr bwMode="auto">
          <a:xfrm>
            <a:off x="6002338" y="1639888"/>
            <a:ext cx="1098550" cy="366712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Anorthite</a:t>
            </a:r>
          </a:p>
        </p:txBody>
      </p:sp>
      <p:sp useBgFill="1">
        <p:nvSpPr>
          <p:cNvPr id="197638" name="Rectangle 2356"/>
          <p:cNvSpPr>
            <a:spLocks noChangeArrowheads="1"/>
          </p:cNvSpPr>
          <p:nvPr/>
        </p:nvSpPr>
        <p:spPr bwMode="auto">
          <a:xfrm>
            <a:off x="7878763" y="6061075"/>
            <a:ext cx="1149350" cy="366713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Forsterite</a:t>
            </a:r>
          </a:p>
        </p:txBody>
      </p:sp>
      <p:sp useBgFill="1">
        <p:nvSpPr>
          <p:cNvPr id="197639" name="Rectangle 2357"/>
          <p:cNvSpPr>
            <a:spLocks noChangeArrowheads="1"/>
          </p:cNvSpPr>
          <p:nvPr/>
        </p:nvSpPr>
        <p:spPr bwMode="auto">
          <a:xfrm>
            <a:off x="3630613" y="6378575"/>
            <a:ext cx="1073150" cy="366713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Diopside</a:t>
            </a:r>
          </a:p>
        </p:txBody>
      </p:sp>
      <p:sp>
        <p:nvSpPr>
          <p:cNvPr id="197640" name="Freeform 2402"/>
          <p:cNvSpPr>
            <a:spLocks/>
          </p:cNvSpPr>
          <p:nvPr/>
        </p:nvSpPr>
        <p:spPr bwMode="auto">
          <a:xfrm>
            <a:off x="8740775" y="4354513"/>
            <a:ext cx="30163" cy="465137"/>
          </a:xfrm>
          <a:custGeom>
            <a:avLst/>
            <a:gdLst>
              <a:gd name="T0" fmla="*/ 0 w 17"/>
              <a:gd name="T1" fmla="*/ 0 h 257"/>
              <a:gd name="T2" fmla="*/ 0 w 17"/>
              <a:gd name="T3" fmla="*/ 2147483647 h 257"/>
              <a:gd name="T4" fmla="*/ 2147483647 w 17"/>
              <a:gd name="T5" fmla="*/ 2147483647 h 257"/>
              <a:gd name="T6" fmla="*/ 2147483647 w 17"/>
              <a:gd name="T7" fmla="*/ 0 h 257"/>
              <a:gd name="T8" fmla="*/ 0 w 17"/>
              <a:gd name="T9" fmla="*/ 0 h 2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"/>
              <a:gd name="T16" fmla="*/ 0 h 257"/>
              <a:gd name="T17" fmla="*/ 17 w 17"/>
              <a:gd name="T18" fmla="*/ 257 h 2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" h="257">
                <a:moveTo>
                  <a:pt x="0" y="0"/>
                </a:moveTo>
                <a:lnTo>
                  <a:pt x="0" y="256"/>
                </a:lnTo>
                <a:lnTo>
                  <a:pt x="16" y="256"/>
                </a:lnTo>
                <a:lnTo>
                  <a:pt x="16" y="0"/>
                </a:lnTo>
                <a:lnTo>
                  <a:pt x="0" y="0"/>
                </a:lnTo>
              </a:path>
            </a:pathLst>
          </a:custGeom>
          <a:solidFill>
            <a:srgbClr val="00FF66"/>
          </a:solidFill>
          <a:ln w="12700" cap="rnd">
            <a:solidFill>
              <a:srgbClr val="00FF66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97641" name="Freeform 2403"/>
          <p:cNvSpPr>
            <a:spLocks/>
          </p:cNvSpPr>
          <p:nvPr/>
        </p:nvSpPr>
        <p:spPr bwMode="auto">
          <a:xfrm>
            <a:off x="8718550" y="4354513"/>
            <a:ext cx="65088" cy="65087"/>
          </a:xfrm>
          <a:custGeom>
            <a:avLst/>
            <a:gdLst>
              <a:gd name="T0" fmla="*/ 2147483647 w 36"/>
              <a:gd name="T1" fmla="*/ 2147483647 h 36"/>
              <a:gd name="T2" fmla="*/ 2147483647 w 36"/>
              <a:gd name="T3" fmla="*/ 0 h 36"/>
              <a:gd name="T4" fmla="*/ 0 w 36"/>
              <a:gd name="T5" fmla="*/ 2147483647 h 36"/>
              <a:gd name="T6" fmla="*/ 2147483647 w 36"/>
              <a:gd name="T7" fmla="*/ 2147483647 h 36"/>
              <a:gd name="T8" fmla="*/ 2147483647 w 36"/>
              <a:gd name="T9" fmla="*/ 2147483647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36"/>
              <a:gd name="T17" fmla="*/ 36 w 36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36">
                <a:moveTo>
                  <a:pt x="35" y="35"/>
                </a:moveTo>
                <a:lnTo>
                  <a:pt x="18" y="0"/>
                </a:lnTo>
                <a:lnTo>
                  <a:pt x="0" y="35"/>
                </a:lnTo>
                <a:lnTo>
                  <a:pt x="18" y="17"/>
                </a:lnTo>
                <a:lnTo>
                  <a:pt x="35" y="35"/>
                </a:lnTo>
              </a:path>
            </a:pathLst>
          </a:custGeom>
          <a:solidFill>
            <a:srgbClr val="00FF66"/>
          </a:solidFill>
          <a:ln w="12700" cap="rnd">
            <a:solidFill>
              <a:srgbClr val="00FF66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97642" name="Freeform 2404"/>
          <p:cNvSpPr>
            <a:spLocks/>
          </p:cNvSpPr>
          <p:nvPr/>
        </p:nvSpPr>
        <p:spPr bwMode="auto">
          <a:xfrm>
            <a:off x="8682038" y="4333875"/>
            <a:ext cx="138112" cy="136525"/>
          </a:xfrm>
          <a:custGeom>
            <a:avLst/>
            <a:gdLst>
              <a:gd name="T0" fmla="*/ 2147483647 w 76"/>
              <a:gd name="T1" fmla="*/ 2147483647 h 75"/>
              <a:gd name="T2" fmla="*/ 2147483647 w 76"/>
              <a:gd name="T3" fmla="*/ 0 h 75"/>
              <a:gd name="T4" fmla="*/ 0 w 76"/>
              <a:gd name="T5" fmla="*/ 2147483647 h 75"/>
              <a:gd name="T6" fmla="*/ 2147483647 w 76"/>
              <a:gd name="T7" fmla="*/ 2147483647 h 75"/>
              <a:gd name="T8" fmla="*/ 2147483647 w 76"/>
              <a:gd name="T9" fmla="*/ 2147483647 h 75"/>
              <a:gd name="T10" fmla="*/ 2147483647 w 76"/>
              <a:gd name="T11" fmla="*/ 2147483647 h 75"/>
              <a:gd name="T12" fmla="*/ 2147483647 w 76"/>
              <a:gd name="T13" fmla="*/ 2147483647 h 75"/>
              <a:gd name="T14" fmla="*/ 2147483647 w 76"/>
              <a:gd name="T15" fmla="*/ 2147483647 h 75"/>
              <a:gd name="T16" fmla="*/ 2147483647 w 76"/>
              <a:gd name="T17" fmla="*/ 2147483647 h 75"/>
              <a:gd name="T18" fmla="*/ 2147483647 w 76"/>
              <a:gd name="T19" fmla="*/ 2147483647 h 75"/>
              <a:gd name="T20" fmla="*/ 2147483647 w 76"/>
              <a:gd name="T21" fmla="*/ 2147483647 h 75"/>
              <a:gd name="T22" fmla="*/ 2147483647 w 76"/>
              <a:gd name="T23" fmla="*/ 2147483647 h 75"/>
              <a:gd name="T24" fmla="*/ 2147483647 w 76"/>
              <a:gd name="T25" fmla="*/ 2147483647 h 75"/>
              <a:gd name="T26" fmla="*/ 2147483647 w 76"/>
              <a:gd name="T27" fmla="*/ 2147483647 h 75"/>
              <a:gd name="T28" fmla="*/ 2147483647 w 76"/>
              <a:gd name="T29" fmla="*/ 2147483647 h 7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76"/>
              <a:gd name="T46" fmla="*/ 0 h 75"/>
              <a:gd name="T47" fmla="*/ 76 w 76"/>
              <a:gd name="T48" fmla="*/ 75 h 7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76" h="75">
                <a:moveTo>
                  <a:pt x="75" y="74"/>
                </a:moveTo>
                <a:lnTo>
                  <a:pt x="38" y="0"/>
                </a:lnTo>
                <a:lnTo>
                  <a:pt x="0" y="74"/>
                </a:lnTo>
                <a:lnTo>
                  <a:pt x="40" y="31"/>
                </a:lnTo>
                <a:lnTo>
                  <a:pt x="35" y="31"/>
                </a:lnTo>
                <a:lnTo>
                  <a:pt x="75" y="74"/>
                </a:lnTo>
                <a:lnTo>
                  <a:pt x="58" y="43"/>
                </a:lnTo>
                <a:lnTo>
                  <a:pt x="38" y="23"/>
                </a:lnTo>
                <a:lnTo>
                  <a:pt x="17" y="43"/>
                </a:lnTo>
                <a:lnTo>
                  <a:pt x="26" y="49"/>
                </a:lnTo>
                <a:lnTo>
                  <a:pt x="43" y="14"/>
                </a:lnTo>
                <a:lnTo>
                  <a:pt x="32" y="14"/>
                </a:lnTo>
                <a:lnTo>
                  <a:pt x="49" y="49"/>
                </a:lnTo>
                <a:lnTo>
                  <a:pt x="58" y="43"/>
                </a:lnTo>
                <a:lnTo>
                  <a:pt x="75" y="74"/>
                </a:lnTo>
              </a:path>
            </a:pathLst>
          </a:custGeom>
          <a:solidFill>
            <a:srgbClr val="00FF66"/>
          </a:solidFill>
          <a:ln w="12700" cap="rnd">
            <a:solidFill>
              <a:srgbClr val="00FF66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97643" name="Rectangle 2405"/>
          <p:cNvSpPr>
            <a:spLocks noChangeArrowheads="1"/>
          </p:cNvSpPr>
          <p:nvPr/>
        </p:nvSpPr>
        <p:spPr bwMode="auto">
          <a:xfrm>
            <a:off x="292100" y="1793875"/>
            <a:ext cx="3459163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sz="2400">
                <a:solidFill>
                  <a:srgbClr val="FF0000"/>
                </a:solidFill>
              </a:rPr>
              <a:t>Note three binary eutectics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Monotype Sorts"/>
              <a:buNone/>
            </a:pPr>
            <a:r>
              <a:rPr lang="en-US" sz="2400">
                <a:solidFill>
                  <a:srgbClr val="FF0000"/>
                </a:solidFill>
              </a:rPr>
              <a:t>No solid solution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Monotype Sorts"/>
              <a:buNone/>
            </a:pPr>
            <a:r>
              <a:rPr lang="en-US" sz="2400">
                <a:solidFill>
                  <a:srgbClr val="FF0000"/>
                </a:solidFill>
              </a:rPr>
              <a:t>Ternary eutectic = M</a:t>
            </a:r>
          </a:p>
        </p:txBody>
      </p:sp>
      <p:sp>
        <p:nvSpPr>
          <p:cNvPr id="197644" name="Freeform 2406"/>
          <p:cNvSpPr>
            <a:spLocks/>
          </p:cNvSpPr>
          <p:nvPr/>
        </p:nvSpPr>
        <p:spPr bwMode="auto">
          <a:xfrm>
            <a:off x="4073525" y="3952875"/>
            <a:ext cx="1068388" cy="298450"/>
          </a:xfrm>
          <a:custGeom>
            <a:avLst/>
            <a:gdLst>
              <a:gd name="T0" fmla="*/ 0 w 673"/>
              <a:gd name="T1" fmla="*/ 2147483647 h 188"/>
              <a:gd name="T2" fmla="*/ 2147483647 w 673"/>
              <a:gd name="T3" fmla="*/ 2147483647 h 188"/>
              <a:gd name="T4" fmla="*/ 2147483647 w 673"/>
              <a:gd name="T5" fmla="*/ 2147483647 h 188"/>
              <a:gd name="T6" fmla="*/ 0 60000 65536"/>
              <a:gd name="T7" fmla="*/ 0 60000 65536"/>
              <a:gd name="T8" fmla="*/ 0 60000 65536"/>
              <a:gd name="T9" fmla="*/ 0 w 673"/>
              <a:gd name="T10" fmla="*/ 0 h 188"/>
              <a:gd name="T11" fmla="*/ 673 w 673"/>
              <a:gd name="T12" fmla="*/ 188 h 1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3" h="188">
                <a:moveTo>
                  <a:pt x="0" y="188"/>
                </a:moveTo>
                <a:cubicBezTo>
                  <a:pt x="116" y="128"/>
                  <a:pt x="232" y="68"/>
                  <a:pt x="344" y="38"/>
                </a:cubicBezTo>
                <a:cubicBezTo>
                  <a:pt x="456" y="8"/>
                  <a:pt x="613" y="0"/>
                  <a:pt x="673" y="8"/>
                </a:cubicBezTo>
              </a:path>
            </a:pathLst>
          </a:custGeom>
          <a:noFill/>
          <a:ln w="38100">
            <a:solidFill>
              <a:schemeClr val="fol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97645" name="Freeform 2407"/>
          <p:cNvSpPr>
            <a:spLocks/>
          </p:cNvSpPr>
          <p:nvPr/>
        </p:nvSpPr>
        <p:spPr bwMode="auto">
          <a:xfrm>
            <a:off x="5141913" y="2090738"/>
            <a:ext cx="903287" cy="1852612"/>
          </a:xfrm>
          <a:custGeom>
            <a:avLst/>
            <a:gdLst>
              <a:gd name="T0" fmla="*/ 0 w 569"/>
              <a:gd name="T1" fmla="*/ 2147483647 h 1167"/>
              <a:gd name="T2" fmla="*/ 2147483647 w 569"/>
              <a:gd name="T3" fmla="*/ 2147483647 h 1167"/>
              <a:gd name="T4" fmla="*/ 2147483647 w 569"/>
              <a:gd name="T5" fmla="*/ 2147483647 h 1167"/>
              <a:gd name="T6" fmla="*/ 2147483647 w 569"/>
              <a:gd name="T7" fmla="*/ 2147483647 h 1167"/>
              <a:gd name="T8" fmla="*/ 2147483647 w 569"/>
              <a:gd name="T9" fmla="*/ 0 h 11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9"/>
              <a:gd name="T16" fmla="*/ 0 h 1167"/>
              <a:gd name="T17" fmla="*/ 569 w 569"/>
              <a:gd name="T18" fmla="*/ 1167 h 11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9" h="1167">
                <a:moveTo>
                  <a:pt x="0" y="1167"/>
                </a:moveTo>
                <a:cubicBezTo>
                  <a:pt x="35" y="1052"/>
                  <a:pt x="70" y="938"/>
                  <a:pt x="112" y="830"/>
                </a:cubicBezTo>
                <a:cubicBezTo>
                  <a:pt x="154" y="722"/>
                  <a:pt x="202" y="622"/>
                  <a:pt x="254" y="516"/>
                </a:cubicBezTo>
                <a:cubicBezTo>
                  <a:pt x="306" y="410"/>
                  <a:pt x="374" y="280"/>
                  <a:pt x="426" y="194"/>
                </a:cubicBezTo>
                <a:cubicBezTo>
                  <a:pt x="478" y="108"/>
                  <a:pt x="523" y="54"/>
                  <a:pt x="569" y="0"/>
                </a:cubicBezTo>
              </a:path>
            </a:pathLst>
          </a:cu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97646" name="Freeform 2408"/>
          <p:cNvSpPr>
            <a:spLocks/>
          </p:cNvSpPr>
          <p:nvPr/>
        </p:nvSpPr>
        <p:spPr bwMode="auto">
          <a:xfrm>
            <a:off x="4084638" y="4264025"/>
            <a:ext cx="558800" cy="273050"/>
          </a:xfrm>
          <a:custGeom>
            <a:avLst/>
            <a:gdLst>
              <a:gd name="T0" fmla="*/ 0 w 352"/>
              <a:gd name="T1" fmla="*/ 0 h 172"/>
              <a:gd name="T2" fmla="*/ 2147483647 w 352"/>
              <a:gd name="T3" fmla="*/ 2147483647 h 172"/>
              <a:gd name="T4" fmla="*/ 2147483647 w 352"/>
              <a:gd name="T5" fmla="*/ 2147483647 h 172"/>
              <a:gd name="T6" fmla="*/ 2147483647 w 352"/>
              <a:gd name="T7" fmla="*/ 2147483647 h 172"/>
              <a:gd name="T8" fmla="*/ 0 60000 65536"/>
              <a:gd name="T9" fmla="*/ 0 60000 65536"/>
              <a:gd name="T10" fmla="*/ 0 60000 65536"/>
              <a:gd name="T11" fmla="*/ 0 60000 65536"/>
              <a:gd name="T12" fmla="*/ 0 w 352"/>
              <a:gd name="T13" fmla="*/ 0 h 172"/>
              <a:gd name="T14" fmla="*/ 352 w 352"/>
              <a:gd name="T15" fmla="*/ 172 h 1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2" h="172">
                <a:moveTo>
                  <a:pt x="0" y="0"/>
                </a:moveTo>
                <a:cubicBezTo>
                  <a:pt x="34" y="1"/>
                  <a:pt x="68" y="3"/>
                  <a:pt x="105" y="14"/>
                </a:cubicBezTo>
                <a:cubicBezTo>
                  <a:pt x="142" y="25"/>
                  <a:pt x="184" y="41"/>
                  <a:pt x="225" y="67"/>
                </a:cubicBezTo>
                <a:cubicBezTo>
                  <a:pt x="266" y="93"/>
                  <a:pt x="331" y="157"/>
                  <a:pt x="352" y="172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97647" name="Freeform 2409"/>
          <p:cNvSpPr>
            <a:spLocks/>
          </p:cNvSpPr>
          <p:nvPr/>
        </p:nvSpPr>
        <p:spPr bwMode="auto">
          <a:xfrm>
            <a:off x="4654550" y="3527425"/>
            <a:ext cx="3813175" cy="1009650"/>
          </a:xfrm>
          <a:custGeom>
            <a:avLst/>
            <a:gdLst>
              <a:gd name="T0" fmla="*/ 2147483647 w 2402"/>
              <a:gd name="T1" fmla="*/ 0 h 636"/>
              <a:gd name="T2" fmla="*/ 2147483647 w 2402"/>
              <a:gd name="T3" fmla="*/ 2147483647 h 636"/>
              <a:gd name="T4" fmla="*/ 2147483647 w 2402"/>
              <a:gd name="T5" fmla="*/ 2147483647 h 636"/>
              <a:gd name="T6" fmla="*/ 2147483647 w 2402"/>
              <a:gd name="T7" fmla="*/ 2147483647 h 636"/>
              <a:gd name="T8" fmla="*/ 2147483647 w 2402"/>
              <a:gd name="T9" fmla="*/ 2147483647 h 636"/>
              <a:gd name="T10" fmla="*/ 2147483647 w 2402"/>
              <a:gd name="T11" fmla="*/ 2147483647 h 636"/>
              <a:gd name="T12" fmla="*/ 2147483647 w 2402"/>
              <a:gd name="T13" fmla="*/ 2147483647 h 636"/>
              <a:gd name="T14" fmla="*/ 0 w 2402"/>
              <a:gd name="T15" fmla="*/ 2147483647 h 6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402"/>
              <a:gd name="T25" fmla="*/ 0 h 636"/>
              <a:gd name="T26" fmla="*/ 2402 w 2402"/>
              <a:gd name="T27" fmla="*/ 636 h 6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402" h="636">
                <a:moveTo>
                  <a:pt x="2402" y="0"/>
                </a:moveTo>
                <a:cubicBezTo>
                  <a:pt x="2251" y="21"/>
                  <a:pt x="2100" y="43"/>
                  <a:pt x="1945" y="67"/>
                </a:cubicBezTo>
                <a:cubicBezTo>
                  <a:pt x="1790" y="91"/>
                  <a:pt x="1615" y="120"/>
                  <a:pt x="1474" y="142"/>
                </a:cubicBezTo>
                <a:cubicBezTo>
                  <a:pt x="1333" y="164"/>
                  <a:pt x="1233" y="172"/>
                  <a:pt x="1100" y="202"/>
                </a:cubicBezTo>
                <a:cubicBezTo>
                  <a:pt x="967" y="232"/>
                  <a:pt x="805" y="276"/>
                  <a:pt x="674" y="321"/>
                </a:cubicBezTo>
                <a:cubicBezTo>
                  <a:pt x="543" y="366"/>
                  <a:pt x="408" y="430"/>
                  <a:pt x="315" y="471"/>
                </a:cubicBezTo>
                <a:cubicBezTo>
                  <a:pt x="222" y="512"/>
                  <a:pt x="165" y="541"/>
                  <a:pt x="113" y="568"/>
                </a:cubicBezTo>
                <a:cubicBezTo>
                  <a:pt x="61" y="595"/>
                  <a:pt x="30" y="615"/>
                  <a:pt x="0" y="636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55658" name="Freeform 2410"/>
          <p:cNvSpPr>
            <a:spLocks/>
          </p:cNvSpPr>
          <p:nvPr/>
        </p:nvSpPr>
        <p:spPr bwMode="auto">
          <a:xfrm>
            <a:off x="6069013" y="2078038"/>
            <a:ext cx="723900" cy="12350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4" y="172"/>
              </a:cxn>
              <a:cxn ang="0">
                <a:pos x="291" y="337"/>
              </a:cxn>
              <a:cxn ang="0">
                <a:pos x="359" y="486"/>
              </a:cxn>
              <a:cxn ang="0">
                <a:pos x="426" y="673"/>
              </a:cxn>
              <a:cxn ang="0">
                <a:pos x="456" y="778"/>
              </a:cxn>
            </a:cxnLst>
            <a:rect l="0" t="0" r="r" b="b"/>
            <a:pathLst>
              <a:path w="456" h="778">
                <a:moveTo>
                  <a:pt x="0" y="0"/>
                </a:moveTo>
                <a:cubicBezTo>
                  <a:pt x="57" y="58"/>
                  <a:pt x="115" y="116"/>
                  <a:pt x="164" y="172"/>
                </a:cubicBezTo>
                <a:cubicBezTo>
                  <a:pt x="213" y="228"/>
                  <a:pt x="258" y="285"/>
                  <a:pt x="291" y="337"/>
                </a:cubicBezTo>
                <a:cubicBezTo>
                  <a:pt x="324" y="389"/>
                  <a:pt x="337" y="430"/>
                  <a:pt x="359" y="486"/>
                </a:cubicBezTo>
                <a:cubicBezTo>
                  <a:pt x="381" y="542"/>
                  <a:pt x="410" y="624"/>
                  <a:pt x="426" y="673"/>
                </a:cubicBezTo>
                <a:cubicBezTo>
                  <a:pt x="442" y="722"/>
                  <a:pt x="449" y="750"/>
                  <a:pt x="456" y="778"/>
                </a:cubicBezTo>
              </a:path>
            </a:pathLst>
          </a:custGeom>
          <a:noFill/>
          <a:ln w="28575" cmpd="sng">
            <a:solidFill>
              <a:schemeClr val="accent4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5659" name="Freeform 2411"/>
          <p:cNvSpPr>
            <a:spLocks/>
          </p:cNvSpPr>
          <p:nvPr/>
        </p:nvSpPr>
        <p:spPr bwMode="auto">
          <a:xfrm>
            <a:off x="6780213" y="3216275"/>
            <a:ext cx="1687512" cy="311150"/>
          </a:xfrm>
          <a:custGeom>
            <a:avLst/>
            <a:gdLst/>
            <a:ahLst/>
            <a:cxnLst>
              <a:cxn ang="0">
                <a:pos x="1063" y="196"/>
              </a:cxn>
              <a:cxn ang="0">
                <a:pos x="853" y="106"/>
              </a:cxn>
              <a:cxn ang="0">
                <a:pos x="569" y="24"/>
              </a:cxn>
              <a:cxn ang="0">
                <a:pos x="315" y="1"/>
              </a:cxn>
              <a:cxn ang="0">
                <a:pos x="143" y="16"/>
              </a:cxn>
              <a:cxn ang="0">
                <a:pos x="0" y="69"/>
              </a:cxn>
            </a:cxnLst>
            <a:rect l="0" t="0" r="r" b="b"/>
            <a:pathLst>
              <a:path w="1063" h="196">
                <a:moveTo>
                  <a:pt x="1063" y="196"/>
                </a:moveTo>
                <a:cubicBezTo>
                  <a:pt x="999" y="165"/>
                  <a:pt x="935" y="135"/>
                  <a:pt x="853" y="106"/>
                </a:cubicBezTo>
                <a:cubicBezTo>
                  <a:pt x="771" y="77"/>
                  <a:pt x="659" y="42"/>
                  <a:pt x="569" y="24"/>
                </a:cubicBezTo>
                <a:cubicBezTo>
                  <a:pt x="479" y="6"/>
                  <a:pt x="386" y="2"/>
                  <a:pt x="315" y="1"/>
                </a:cubicBezTo>
                <a:cubicBezTo>
                  <a:pt x="244" y="0"/>
                  <a:pt x="195" y="5"/>
                  <a:pt x="143" y="16"/>
                </a:cubicBezTo>
                <a:cubicBezTo>
                  <a:pt x="91" y="27"/>
                  <a:pt x="45" y="48"/>
                  <a:pt x="0" y="69"/>
                </a:cubicBezTo>
              </a:path>
            </a:pathLst>
          </a:custGeom>
          <a:noFill/>
          <a:ln w="28575" cmpd="sng">
            <a:solidFill>
              <a:schemeClr val="accent4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97650" name="Freeform 2412"/>
          <p:cNvSpPr>
            <a:spLocks/>
          </p:cNvSpPr>
          <p:nvPr/>
        </p:nvSpPr>
        <p:spPr bwMode="auto">
          <a:xfrm>
            <a:off x="5154613" y="3954463"/>
            <a:ext cx="366712" cy="403225"/>
          </a:xfrm>
          <a:custGeom>
            <a:avLst/>
            <a:gdLst>
              <a:gd name="T0" fmla="*/ 0 w 231"/>
              <a:gd name="T1" fmla="*/ 0 h 254"/>
              <a:gd name="T2" fmla="*/ 2147483647 w 231"/>
              <a:gd name="T3" fmla="*/ 2147483647 h 254"/>
              <a:gd name="T4" fmla="*/ 2147483647 w 231"/>
              <a:gd name="T5" fmla="*/ 2147483647 h 254"/>
              <a:gd name="T6" fmla="*/ 2147483647 w 231"/>
              <a:gd name="T7" fmla="*/ 2147483647 h 254"/>
              <a:gd name="T8" fmla="*/ 0 60000 65536"/>
              <a:gd name="T9" fmla="*/ 0 60000 65536"/>
              <a:gd name="T10" fmla="*/ 0 60000 65536"/>
              <a:gd name="T11" fmla="*/ 0 60000 65536"/>
              <a:gd name="T12" fmla="*/ 0 w 231"/>
              <a:gd name="T13" fmla="*/ 0 h 254"/>
              <a:gd name="T14" fmla="*/ 231 w 231"/>
              <a:gd name="T15" fmla="*/ 254 h 2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" h="254">
                <a:moveTo>
                  <a:pt x="0" y="0"/>
                </a:moveTo>
                <a:cubicBezTo>
                  <a:pt x="39" y="7"/>
                  <a:pt x="78" y="15"/>
                  <a:pt x="112" y="45"/>
                </a:cubicBezTo>
                <a:cubicBezTo>
                  <a:pt x="146" y="75"/>
                  <a:pt x="182" y="145"/>
                  <a:pt x="202" y="180"/>
                </a:cubicBezTo>
                <a:cubicBezTo>
                  <a:pt x="222" y="215"/>
                  <a:pt x="226" y="234"/>
                  <a:pt x="231" y="254"/>
                </a:cubicBezTo>
              </a:path>
            </a:pathLst>
          </a:custGeom>
          <a:noFill/>
          <a:ln w="28575">
            <a:solidFill>
              <a:srgbClr val="00FF66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97651" name="Freeform 2413"/>
          <p:cNvSpPr>
            <a:spLocks/>
          </p:cNvSpPr>
          <p:nvPr/>
        </p:nvSpPr>
        <p:spPr bwMode="auto">
          <a:xfrm>
            <a:off x="5521325" y="3313113"/>
            <a:ext cx="1271588" cy="1081087"/>
          </a:xfrm>
          <a:custGeom>
            <a:avLst/>
            <a:gdLst>
              <a:gd name="T0" fmla="*/ 2147483647 w 801"/>
              <a:gd name="T1" fmla="*/ 0 h 681"/>
              <a:gd name="T2" fmla="*/ 2147483647 w 801"/>
              <a:gd name="T3" fmla="*/ 2147483647 h 681"/>
              <a:gd name="T4" fmla="*/ 2147483647 w 801"/>
              <a:gd name="T5" fmla="*/ 2147483647 h 681"/>
              <a:gd name="T6" fmla="*/ 2147483647 w 801"/>
              <a:gd name="T7" fmla="*/ 2147483647 h 681"/>
              <a:gd name="T8" fmla="*/ 2147483647 w 801"/>
              <a:gd name="T9" fmla="*/ 2147483647 h 681"/>
              <a:gd name="T10" fmla="*/ 0 w 801"/>
              <a:gd name="T11" fmla="*/ 2147483647 h 68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01"/>
              <a:gd name="T19" fmla="*/ 0 h 681"/>
              <a:gd name="T20" fmla="*/ 801 w 801"/>
              <a:gd name="T21" fmla="*/ 681 h 68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01" h="681">
                <a:moveTo>
                  <a:pt x="801" y="0"/>
                </a:moveTo>
                <a:cubicBezTo>
                  <a:pt x="713" y="31"/>
                  <a:pt x="625" y="62"/>
                  <a:pt x="554" y="97"/>
                </a:cubicBezTo>
                <a:cubicBezTo>
                  <a:pt x="483" y="132"/>
                  <a:pt x="433" y="163"/>
                  <a:pt x="374" y="210"/>
                </a:cubicBezTo>
                <a:cubicBezTo>
                  <a:pt x="315" y="257"/>
                  <a:pt x="253" y="327"/>
                  <a:pt x="202" y="382"/>
                </a:cubicBezTo>
                <a:cubicBezTo>
                  <a:pt x="151" y="437"/>
                  <a:pt x="102" y="489"/>
                  <a:pt x="68" y="539"/>
                </a:cubicBezTo>
                <a:cubicBezTo>
                  <a:pt x="34" y="589"/>
                  <a:pt x="17" y="635"/>
                  <a:pt x="0" y="681"/>
                </a:cubicBezTo>
              </a:path>
            </a:pathLst>
          </a:custGeom>
          <a:noFill/>
          <a:ln w="28575">
            <a:solidFill>
              <a:srgbClr val="00FF66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97652" name="Freeform 2414"/>
          <p:cNvSpPr>
            <a:spLocks/>
          </p:cNvSpPr>
          <p:nvPr/>
        </p:nvSpPr>
        <p:spPr bwMode="auto">
          <a:xfrm>
            <a:off x="4903788" y="4351338"/>
            <a:ext cx="641350" cy="42862"/>
          </a:xfrm>
          <a:custGeom>
            <a:avLst/>
            <a:gdLst>
              <a:gd name="T0" fmla="*/ 0 w 404"/>
              <a:gd name="T1" fmla="*/ 2147483647 h 27"/>
              <a:gd name="T2" fmla="*/ 2147483647 w 404"/>
              <a:gd name="T3" fmla="*/ 2147483647 h 27"/>
              <a:gd name="T4" fmla="*/ 2147483647 w 404"/>
              <a:gd name="T5" fmla="*/ 2147483647 h 27"/>
              <a:gd name="T6" fmla="*/ 2147483647 w 404"/>
              <a:gd name="T7" fmla="*/ 2147483647 h 27"/>
              <a:gd name="T8" fmla="*/ 0 60000 65536"/>
              <a:gd name="T9" fmla="*/ 0 60000 65536"/>
              <a:gd name="T10" fmla="*/ 0 60000 65536"/>
              <a:gd name="T11" fmla="*/ 0 60000 65536"/>
              <a:gd name="T12" fmla="*/ 0 w 404"/>
              <a:gd name="T13" fmla="*/ 0 h 27"/>
              <a:gd name="T14" fmla="*/ 404 w 404"/>
              <a:gd name="T15" fmla="*/ 27 h 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4" h="27">
                <a:moveTo>
                  <a:pt x="0" y="27"/>
                </a:moveTo>
                <a:cubicBezTo>
                  <a:pt x="52" y="17"/>
                  <a:pt x="105" y="8"/>
                  <a:pt x="158" y="4"/>
                </a:cubicBezTo>
                <a:cubicBezTo>
                  <a:pt x="211" y="0"/>
                  <a:pt x="274" y="0"/>
                  <a:pt x="315" y="4"/>
                </a:cubicBezTo>
                <a:cubicBezTo>
                  <a:pt x="356" y="8"/>
                  <a:pt x="380" y="17"/>
                  <a:pt x="404" y="27"/>
                </a:cubicBezTo>
              </a:path>
            </a:pathLst>
          </a:custGeom>
          <a:noFill/>
          <a:ln w="28575">
            <a:solidFill>
              <a:srgbClr val="00FF66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97653" name="Freeform 2416"/>
          <p:cNvSpPr>
            <a:spLocks/>
          </p:cNvSpPr>
          <p:nvPr/>
        </p:nvSpPr>
        <p:spPr bwMode="auto">
          <a:xfrm>
            <a:off x="4084638" y="3538538"/>
            <a:ext cx="4430712" cy="2708275"/>
          </a:xfrm>
          <a:custGeom>
            <a:avLst/>
            <a:gdLst>
              <a:gd name="T0" fmla="*/ 0 w 2791"/>
              <a:gd name="T1" fmla="*/ 2147483647 h 1706"/>
              <a:gd name="T2" fmla="*/ 0 w 2791"/>
              <a:gd name="T3" fmla="*/ 2147483647 h 1706"/>
              <a:gd name="T4" fmla="*/ 2147483647 w 2791"/>
              <a:gd name="T5" fmla="*/ 2147483647 h 1706"/>
              <a:gd name="T6" fmla="*/ 2147483647 w 2791"/>
              <a:gd name="T7" fmla="*/ 0 h 1706"/>
              <a:gd name="T8" fmla="*/ 0 60000 65536"/>
              <a:gd name="T9" fmla="*/ 0 60000 65536"/>
              <a:gd name="T10" fmla="*/ 0 60000 65536"/>
              <a:gd name="T11" fmla="*/ 0 60000 65536"/>
              <a:gd name="T12" fmla="*/ 0 w 2791"/>
              <a:gd name="T13" fmla="*/ 0 h 1706"/>
              <a:gd name="T14" fmla="*/ 2791 w 2791"/>
              <a:gd name="T15" fmla="*/ 1706 h 17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91" h="1706">
                <a:moveTo>
                  <a:pt x="0" y="449"/>
                </a:moveTo>
                <a:lnTo>
                  <a:pt x="0" y="1706"/>
                </a:lnTo>
                <a:lnTo>
                  <a:pt x="2791" y="1474"/>
                </a:lnTo>
                <a:lnTo>
                  <a:pt x="2783" y="0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55665" name="Freeform 2417"/>
          <p:cNvSpPr>
            <a:spLocks/>
          </p:cNvSpPr>
          <p:nvPr/>
        </p:nvSpPr>
        <p:spPr bwMode="auto">
          <a:xfrm>
            <a:off x="6056313" y="2078038"/>
            <a:ext cx="2459037" cy="381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249"/>
              </a:cxn>
              <a:cxn ang="0">
                <a:pos x="1549" y="2401"/>
              </a:cxn>
            </a:cxnLst>
            <a:rect l="0" t="0" r="r" b="b"/>
            <a:pathLst>
              <a:path w="1549" h="2401">
                <a:moveTo>
                  <a:pt x="0" y="0"/>
                </a:moveTo>
                <a:lnTo>
                  <a:pt x="0" y="1249"/>
                </a:lnTo>
                <a:lnTo>
                  <a:pt x="1549" y="2401"/>
                </a:lnTo>
              </a:path>
            </a:pathLst>
          </a:custGeom>
          <a:noFill/>
          <a:ln w="28575" cmpd="sng">
            <a:solidFill>
              <a:schemeClr val="accent4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97655" name="Line 2419"/>
          <p:cNvSpPr>
            <a:spLocks noChangeShapeType="1"/>
          </p:cNvSpPr>
          <p:nvPr/>
        </p:nvSpPr>
        <p:spPr bwMode="auto">
          <a:xfrm flipV="1">
            <a:off x="4097338" y="4037013"/>
            <a:ext cx="1958975" cy="2209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97656" name="Line 2420"/>
          <p:cNvSpPr>
            <a:spLocks noChangeShapeType="1"/>
          </p:cNvSpPr>
          <p:nvPr/>
        </p:nvSpPr>
        <p:spPr bwMode="auto">
          <a:xfrm flipV="1">
            <a:off x="4084638" y="4168775"/>
            <a:ext cx="4418012" cy="4381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3588" y="87313"/>
            <a:ext cx="7772400" cy="722312"/>
          </a:xfrm>
        </p:spPr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i="1" u="sng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ISOBARIC DIAGRAM OF DI - AN - FO</a:t>
            </a:r>
            <a:endParaRPr lang="en-US" sz="3600" b="1" i="1" u="sng" dirty="0" smtClean="0">
              <a:solidFill>
                <a:schemeClr val="accent1"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8659" name="Text Box 82"/>
          <p:cNvSpPr txBox="1">
            <a:spLocks noChangeArrowheads="1"/>
          </p:cNvSpPr>
          <p:nvPr/>
        </p:nvSpPr>
        <p:spPr bwMode="auto">
          <a:xfrm>
            <a:off x="6948488" y="1720850"/>
            <a:ext cx="2103437" cy="28003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FF0066"/>
                </a:solidFill>
                <a:cs typeface="Times New Roman" pitchFamily="18" charset="0"/>
              </a:rPr>
              <a:t>Figure 7.2</a:t>
            </a:r>
            <a:r>
              <a:rPr lang="en-US" sz="1600">
                <a:cs typeface="Times New Roman" pitchFamily="18" charset="0"/>
              </a:rPr>
              <a:t>. Isobaric diagram illustrating the liquidus temperatures in the Di-An-Fo system at atmospheric pressure (0.1 MPa). After Bowen (1915), A. J. Sci., and Morse </a:t>
            </a:r>
            <a:r>
              <a:rPr lang="en-US" sz="1600">
                <a:cs typeface="Arial" pitchFamily="34" charset="0"/>
              </a:rPr>
              <a:t>(1994)</a:t>
            </a:r>
            <a:r>
              <a:rPr lang="en-US" sz="1600"/>
              <a:t>, Basalts and Phase Diagrams. Krieger Publishers</a:t>
            </a:r>
            <a:r>
              <a:rPr lang="en-US" sz="1600">
                <a:solidFill>
                  <a:schemeClr val="bg2"/>
                </a:solidFill>
              </a:rPr>
              <a:t>.</a:t>
            </a:r>
          </a:p>
        </p:txBody>
      </p:sp>
      <p:pic>
        <p:nvPicPr>
          <p:cNvPr id="198660" name="Picture 85" descr="Fig 7-2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3" y="1000108"/>
            <a:ext cx="6143667" cy="540707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i="1" u="sng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SOLID SOLUTION</a:t>
            </a:r>
            <a:endParaRPr lang="en-IN" sz="3600" b="1" i="1" u="sng" dirty="0" smtClean="0">
              <a:solidFill>
                <a:schemeClr val="accent1"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rtlCol="0">
            <a:normAutofit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The solid solutions comprise of atoms of almost the same atomic radius , and they tend to form a single phase  and the elements are soluble in both their solid and liquid states .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The key feature of a solid solution is that the metals retain their homogeneity and hence their solubility after their transformation to a solid crystalline state. 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dirty="0" smtClean="0"/>
              <a:t>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i="1" u="sng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TYPES OF SOLID SOLUTIONS</a:t>
            </a:r>
            <a:endParaRPr lang="en-IN" sz="3600" b="1" i="1" u="sng" dirty="0" smtClean="0">
              <a:solidFill>
                <a:schemeClr val="accent1"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1555" name="Content Placeholder 2"/>
          <p:cNvSpPr>
            <a:spLocks noGrp="1"/>
          </p:cNvSpPr>
          <p:nvPr>
            <p:ph sz="quarter" idx="1"/>
          </p:nvPr>
        </p:nvSpPr>
        <p:spPr>
          <a:xfrm>
            <a:off x="4857752" y="1447800"/>
            <a:ext cx="3829048" cy="4572000"/>
          </a:xfrm>
        </p:spPr>
        <p:txBody>
          <a:bodyPr/>
          <a:lstStyle/>
          <a:p>
            <a:pPr>
              <a:buFontTx/>
              <a:buNone/>
            </a:pPr>
            <a:endParaRPr lang="en-US" b="1" u="sng" dirty="0" smtClean="0"/>
          </a:p>
          <a:p>
            <a:pPr>
              <a:buFontTx/>
              <a:buNone/>
            </a:pPr>
            <a:endParaRPr lang="en-US" b="1" u="sng" dirty="0" smtClean="0"/>
          </a:p>
          <a:p>
            <a:pPr>
              <a:buFontTx/>
              <a:buNone/>
            </a:pPr>
            <a:r>
              <a:rPr lang="en-US" b="1" u="sng" dirty="0" smtClean="0"/>
              <a:t>                                                                                              </a:t>
            </a:r>
            <a:endParaRPr lang="en-IN" dirty="0" smtClean="0"/>
          </a:p>
        </p:txBody>
      </p:sp>
      <p:pic>
        <p:nvPicPr>
          <p:cNvPr id="151562" name="Picture 2" descr="C:\Users\RC-HOME\Desktop\C12F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988840"/>
            <a:ext cx="4176464" cy="353218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aphicFrame>
        <p:nvGraphicFramePr>
          <p:cNvPr id="14" name="Diagram 13"/>
          <p:cNvGraphicFramePr/>
          <p:nvPr/>
        </p:nvGraphicFramePr>
        <p:xfrm>
          <a:off x="4247456" y="1628800"/>
          <a:ext cx="489654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i="1" u="sng" dirty="0" smtClean="0">
                <a:solidFill>
                  <a:schemeClr val="accent1"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TYPES OF SOLID SOLUTIONS</a:t>
            </a:r>
            <a:endParaRPr lang="en-IN" sz="3600" b="1" i="1" u="sng" dirty="0" smtClean="0">
              <a:solidFill>
                <a:schemeClr val="accent1"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579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000" b="1" dirty="0" err="1" smtClean="0"/>
              <a:t>Substitutional</a:t>
            </a:r>
            <a:r>
              <a:rPr lang="en-US" sz="3000" b="1" dirty="0" smtClean="0"/>
              <a:t> Solid Solutions </a:t>
            </a:r>
            <a:r>
              <a:rPr lang="en-US" sz="3000" dirty="0" smtClean="0"/>
              <a:t>have a </a:t>
            </a:r>
            <a:r>
              <a:rPr lang="en-US" sz="3000" b="1" dirty="0" smtClean="0"/>
              <a:t>direct substitution </a:t>
            </a:r>
            <a:r>
              <a:rPr lang="en-US" sz="3000" dirty="0" smtClean="0"/>
              <a:t>of one type of atom for another so that solute atoms (Cu) enter the crystal to take positions normally occupied by solvent atoms (</a:t>
            </a:r>
            <a:r>
              <a:rPr lang="en-US" sz="3000" dirty="0" err="1" smtClean="0"/>
              <a:t>eg</a:t>
            </a:r>
            <a:r>
              <a:rPr lang="en-US" sz="3000" dirty="0" smtClean="0"/>
              <a:t> Zn atoms).</a:t>
            </a:r>
          </a:p>
          <a:p>
            <a:pPr lvl="1">
              <a:lnSpc>
                <a:spcPct val="90000"/>
              </a:lnSpc>
            </a:pPr>
            <a:r>
              <a:rPr lang="en-US" sz="2600" b="1" dirty="0" smtClean="0"/>
              <a:t>Disordered </a:t>
            </a:r>
            <a:r>
              <a:rPr lang="en-US" sz="2600" b="1" dirty="0" err="1" smtClean="0"/>
              <a:t>Substitutional</a:t>
            </a:r>
            <a:r>
              <a:rPr lang="en-US" sz="2600" b="1" dirty="0" smtClean="0"/>
              <a:t> Solid Solutions  </a:t>
            </a:r>
            <a:r>
              <a:rPr lang="en-US" sz="2600" dirty="0" smtClean="0"/>
              <a:t>are those type of solid solutions in which the solute atoms are randomly distributed in the solvent lattice structure , hence disordered.</a:t>
            </a:r>
          </a:p>
          <a:p>
            <a:pPr lvl="1">
              <a:lnSpc>
                <a:spcPct val="90000"/>
              </a:lnSpc>
            </a:pPr>
            <a:r>
              <a:rPr lang="en-US" sz="2400" b="1" dirty="0" smtClean="0"/>
              <a:t>Ordered </a:t>
            </a:r>
            <a:r>
              <a:rPr lang="en-US" sz="2400" b="1" dirty="0" err="1" smtClean="0"/>
              <a:t>Substitutional</a:t>
            </a:r>
            <a:r>
              <a:rPr lang="en-US" sz="2400" b="1" dirty="0" smtClean="0"/>
              <a:t> Solid Solutions </a:t>
            </a:r>
            <a:r>
              <a:rPr lang="en-US" sz="2400" dirty="0" smtClean="0"/>
              <a:t> are those in which the solute atoms are uniformly  distributed in the solvent lattice</a:t>
            </a:r>
            <a:endParaRPr lang="en-IN" sz="2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2080</TotalTime>
  <Words>3238</Words>
  <Application>Microsoft Office PowerPoint</Application>
  <PresentationFormat>On-screen Show (4:3)</PresentationFormat>
  <Paragraphs>286</Paragraphs>
  <Slides>65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Equity</vt:lpstr>
      <vt:lpstr>CHAPTER-3  </vt:lpstr>
      <vt:lpstr> WHAT IS PHASE? </vt:lpstr>
      <vt:lpstr>SYSTEM &amp; COMPONENT</vt:lpstr>
      <vt:lpstr>SOLUTIONS  &amp; MIXTURE</vt:lpstr>
      <vt:lpstr>SOLUBILTY LIMIT</vt:lpstr>
      <vt:lpstr>SOLID SOLUTION</vt:lpstr>
      <vt:lpstr>SOLID SOLUTION</vt:lpstr>
      <vt:lpstr>TYPES OF SOLID SOLUTIONS</vt:lpstr>
      <vt:lpstr>TYPES OF SOLID SOLUTIONS</vt:lpstr>
      <vt:lpstr>TYPES OF SOLID SOLUTIONS</vt:lpstr>
      <vt:lpstr>FACTORS THAT AFFECT THE SOLUBILITY</vt:lpstr>
      <vt:lpstr>SUBSTITUTIONAL SOLID  SOLUTION</vt:lpstr>
      <vt:lpstr>FACTORS AFFECTING INTERSTITIAL SOLID SOLUTION</vt:lpstr>
      <vt:lpstr>INTERMEDIATE PHASES</vt:lpstr>
      <vt:lpstr>INTERMEDIATE PHASES</vt:lpstr>
      <vt:lpstr>INTERMEDIATE PHASES</vt:lpstr>
      <vt:lpstr>INTERMEDIATE PHASES</vt:lpstr>
      <vt:lpstr>INTERMEDIATE PHASES</vt:lpstr>
      <vt:lpstr>INTERMEDIATE PHASES</vt:lpstr>
      <vt:lpstr>INTERMEDIATE PHASES</vt:lpstr>
      <vt:lpstr>GIBBS PHASE RULE</vt:lpstr>
      <vt:lpstr>GIBBS PHASE RULE</vt:lpstr>
      <vt:lpstr>COOLING CURVE</vt:lpstr>
      <vt:lpstr>COOLING CURVE FOR PURE IRON @ 1ATM</vt:lpstr>
      <vt:lpstr>PHASE DIAGRAM</vt:lpstr>
      <vt:lpstr>PHASE DIAGRAM</vt:lpstr>
      <vt:lpstr>PHASE DIAGRAM</vt:lpstr>
      <vt:lpstr>UNARY PHASE DIAGRAM</vt:lpstr>
      <vt:lpstr>UNARY PHASE DIAGRAM</vt:lpstr>
      <vt:lpstr>BINARY PHASE DIAGRAM</vt:lpstr>
      <vt:lpstr>BINARY PHASE DIAGRAM</vt:lpstr>
      <vt:lpstr>ISOMORPHOUS BINARY SYSTEM</vt:lpstr>
      <vt:lpstr>TIE-LINE OR LEVER RULE</vt:lpstr>
      <vt:lpstr>TIE-LINE OR LEVER RULE</vt:lpstr>
      <vt:lpstr>TIE-LINE OR LEVER RULE</vt:lpstr>
      <vt:lpstr>EUTECTIC BINARY SYSTEM</vt:lpstr>
      <vt:lpstr>EUTECTIC BINARY PHASE DIAGRAM – TYPE I</vt:lpstr>
      <vt:lpstr>EUTECTIC BINARY SYSTEM – TYPE II</vt:lpstr>
      <vt:lpstr>PERITECTIC SYSTEMS</vt:lpstr>
      <vt:lpstr>PERITECTIC SYSTEM PT-AG</vt:lpstr>
      <vt:lpstr>MONOTECTIC SYSTEM</vt:lpstr>
      <vt:lpstr>MONOTECTIC SYSTEM CU &amp; PB </vt:lpstr>
      <vt:lpstr>EUTECTOID SYSTEM</vt:lpstr>
      <vt:lpstr>EUTECTOID SYSTEM FE-C</vt:lpstr>
      <vt:lpstr>INVARIANT REACTIONS</vt:lpstr>
      <vt:lpstr>INVARIANT REACTIONS</vt:lpstr>
      <vt:lpstr>INVARIANT REACTIONS</vt:lpstr>
      <vt:lpstr>   CONGRUENT, INCONGRUENT TRANSFORMATIONS </vt:lpstr>
      <vt:lpstr>IRON AND IRON-CARBIDE BINARY SYSTEM</vt:lpstr>
      <vt:lpstr>IRON AND IRON-CARBIDE BINARY SYSTEM</vt:lpstr>
      <vt:lpstr>IRON AND IRON-CARBIDE BINARY SYSTEM</vt:lpstr>
      <vt:lpstr>FE-C ALLOY CLASSIFICATION</vt:lpstr>
      <vt:lpstr>DEFINITION OF STRUCTURES</vt:lpstr>
      <vt:lpstr>DEFINITION OF STRUCTURES</vt:lpstr>
      <vt:lpstr>DEFINITION OF STRUCTURES</vt:lpstr>
      <vt:lpstr>DEFINITION OF STRUCTURES</vt:lpstr>
      <vt:lpstr>DEFINITION OF STRUCTURES</vt:lpstr>
      <vt:lpstr>TERNARY PHASE</vt:lpstr>
      <vt:lpstr>TERNARY PHASE</vt:lpstr>
      <vt:lpstr>TERNARY PHASE – GIBBS TRIANGLE</vt:lpstr>
      <vt:lpstr>TERNARY PHASE – DETERMINING OVERALL COMPOSITION</vt:lpstr>
      <vt:lpstr>TERNARY SYSTEM – EUTECTIC REACTION</vt:lpstr>
      <vt:lpstr>TERNARY SYSTEM – EUTECTIC REACTION</vt:lpstr>
      <vt:lpstr>C = 3: TERNARY SYSTEMS: EXAMPLE 1: TERNARY EUTECTIC DI - AN - FO</vt:lpstr>
      <vt:lpstr>ISOBARIC DIAGRAM OF DI - AN - FO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CHAPTER-3  PHASE DIAGRAMS</dc:title>
  <dc:creator>Jenix</dc:creator>
  <cp:lastModifiedBy>jenix</cp:lastModifiedBy>
  <cp:revision>76</cp:revision>
  <dcterms:created xsi:type="dcterms:W3CDTF">2013-08-11T04:46:31Z</dcterms:created>
  <dcterms:modified xsi:type="dcterms:W3CDTF">2014-11-21T07:03:09Z</dcterms:modified>
</cp:coreProperties>
</file>