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6" r:id="rId29"/>
    <p:sldId id="287" r:id="rId30"/>
    <p:sldId id="288" r:id="rId31"/>
    <p:sldId id="290" r:id="rId32"/>
    <p:sldId id="291" r:id="rId33"/>
    <p:sldId id="292" r:id="rId34"/>
    <p:sldId id="293" r:id="rId35"/>
    <p:sldId id="294" r:id="rId36"/>
    <p:sldId id="295" r:id="rId37"/>
    <p:sldId id="296" r:id="rId38"/>
    <p:sldId id="297" r:id="rId39"/>
    <p:sldId id="298" r:id="rId40"/>
    <p:sldId id="299" r:id="rId41"/>
    <p:sldId id="345" r:id="rId42"/>
    <p:sldId id="300" r:id="rId43"/>
    <p:sldId id="301" r:id="rId44"/>
    <p:sldId id="302" r:id="rId45"/>
    <p:sldId id="346" r:id="rId46"/>
    <p:sldId id="344" r:id="rId47"/>
    <p:sldId id="303"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7" r:id="rId61"/>
    <p:sldId id="318" r:id="rId62"/>
    <p:sldId id="319" r:id="rId63"/>
    <p:sldId id="321" r:id="rId64"/>
    <p:sldId id="322" r:id="rId65"/>
    <p:sldId id="323" r:id="rId66"/>
    <p:sldId id="347" r:id="rId67"/>
    <p:sldId id="324" r:id="rId68"/>
    <p:sldId id="325" r:id="rId69"/>
    <p:sldId id="326" r:id="rId70"/>
    <p:sldId id="328" r:id="rId71"/>
    <p:sldId id="329" r:id="rId72"/>
    <p:sldId id="330" r:id="rId73"/>
    <p:sldId id="332" r:id="rId74"/>
    <p:sldId id="333" r:id="rId75"/>
    <p:sldId id="334" r:id="rId76"/>
    <p:sldId id="336" r:id="rId77"/>
    <p:sldId id="337" r:id="rId78"/>
    <p:sldId id="338" r:id="rId79"/>
    <p:sldId id="339" r:id="rId80"/>
    <p:sldId id="340" r:id="rId81"/>
    <p:sldId id="341" r:id="rId82"/>
    <p:sldId id="342" r:id="rId83"/>
    <p:sldId id="343" r:id="rId84"/>
    <p:sldId id="351" r:id="rId85"/>
    <p:sldId id="348" r:id="rId86"/>
    <p:sldId id="352" r:id="rId87"/>
    <p:sldId id="354" r:id="rId88"/>
    <p:sldId id="358" r:id="rId89"/>
    <p:sldId id="357" r:id="rId90"/>
    <p:sldId id="359"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338" autoAdjust="0"/>
    <p:restoredTop sz="98746" autoAdjust="0"/>
  </p:normalViewPr>
  <p:slideViewPr>
    <p:cSldViewPr>
      <p:cViewPr varScale="1">
        <p:scale>
          <a:sx n="68" d="100"/>
          <a:sy n="68" d="100"/>
        </p:scale>
        <p:origin x="-1614" y="-102"/>
      </p:cViewPr>
      <p:guideLst>
        <p:guide orient="horz" pos="2160"/>
        <p:guide pos="2880"/>
      </p:guideLst>
    </p:cSldViewPr>
  </p:slideViewPr>
  <p:outlineViewPr>
    <p:cViewPr>
      <p:scale>
        <a:sx n="33" d="100"/>
        <a:sy n="33" d="100"/>
      </p:scale>
      <p:origin x="0" y="581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55" Type="http://schemas.openxmlformats.org/officeDocument/2006/relationships/slide" Target="slides/slide60.xml"/><Relationship Id="rId63" Type="http://schemas.openxmlformats.org/officeDocument/2006/relationships/slide" Target="slides/slide68.xml"/><Relationship Id="rId68" Type="http://schemas.openxmlformats.org/officeDocument/2006/relationships/slide" Target="slides/slide73.xml"/><Relationship Id="rId76" Type="http://schemas.openxmlformats.org/officeDocument/2006/relationships/slide" Target="slides/slide82.xml"/><Relationship Id="rId7" Type="http://schemas.openxmlformats.org/officeDocument/2006/relationships/slide" Target="slides/slide10.xml"/><Relationship Id="rId71" Type="http://schemas.openxmlformats.org/officeDocument/2006/relationships/slide" Target="slides/slide76.xml"/><Relationship Id="rId2" Type="http://schemas.openxmlformats.org/officeDocument/2006/relationships/slide" Target="slides/slide3.xml"/><Relationship Id="rId16" Type="http://schemas.openxmlformats.org/officeDocument/2006/relationships/slide" Target="slides/slide19.xml"/><Relationship Id="rId29" Type="http://schemas.openxmlformats.org/officeDocument/2006/relationships/slide" Target="slides/slide32.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4.xml"/><Relationship Id="rId45" Type="http://schemas.openxmlformats.org/officeDocument/2006/relationships/slide" Target="slides/slide50.xml"/><Relationship Id="rId53" Type="http://schemas.openxmlformats.org/officeDocument/2006/relationships/slide" Target="slides/slide58.xml"/><Relationship Id="rId58" Type="http://schemas.openxmlformats.org/officeDocument/2006/relationships/slide" Target="slides/slide63.xml"/><Relationship Id="rId66" Type="http://schemas.openxmlformats.org/officeDocument/2006/relationships/slide" Target="slides/slide71.xml"/><Relationship Id="rId74" Type="http://schemas.openxmlformats.org/officeDocument/2006/relationships/slide" Target="slides/slide79.xml"/><Relationship Id="rId79" Type="http://schemas.openxmlformats.org/officeDocument/2006/relationships/slide" Target="slides/slide86.xml"/><Relationship Id="rId5" Type="http://schemas.openxmlformats.org/officeDocument/2006/relationships/slide" Target="slides/slide8.xml"/><Relationship Id="rId61" Type="http://schemas.openxmlformats.org/officeDocument/2006/relationships/slide" Target="slides/slide66.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9.xml"/><Relationship Id="rId52" Type="http://schemas.openxmlformats.org/officeDocument/2006/relationships/slide" Target="slides/slide57.xml"/><Relationship Id="rId60" Type="http://schemas.openxmlformats.org/officeDocument/2006/relationships/slide" Target="slides/slide65.xml"/><Relationship Id="rId65" Type="http://schemas.openxmlformats.org/officeDocument/2006/relationships/slide" Target="slides/slide70.xml"/><Relationship Id="rId73" Type="http://schemas.openxmlformats.org/officeDocument/2006/relationships/slide" Target="slides/slide78.xml"/><Relationship Id="rId78" Type="http://schemas.openxmlformats.org/officeDocument/2006/relationships/slide" Target="slides/slide84.xml"/><Relationship Id="rId81" Type="http://schemas.openxmlformats.org/officeDocument/2006/relationships/slide" Target="slides/slide89.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8.xml"/><Relationship Id="rId48" Type="http://schemas.openxmlformats.org/officeDocument/2006/relationships/slide" Target="slides/slide53.xml"/><Relationship Id="rId56" Type="http://schemas.openxmlformats.org/officeDocument/2006/relationships/slide" Target="slides/slide61.xml"/><Relationship Id="rId64" Type="http://schemas.openxmlformats.org/officeDocument/2006/relationships/slide" Target="slides/slide69.xml"/><Relationship Id="rId69" Type="http://schemas.openxmlformats.org/officeDocument/2006/relationships/slide" Target="slides/slide74.xml"/><Relationship Id="rId77" Type="http://schemas.openxmlformats.org/officeDocument/2006/relationships/slide" Target="slides/slide83.xml"/><Relationship Id="rId8" Type="http://schemas.openxmlformats.org/officeDocument/2006/relationships/slide" Target="slides/slide11.xml"/><Relationship Id="rId51" Type="http://schemas.openxmlformats.org/officeDocument/2006/relationships/slide" Target="slides/slide56.xml"/><Relationship Id="rId72" Type="http://schemas.openxmlformats.org/officeDocument/2006/relationships/slide" Target="slides/slide77.xml"/><Relationship Id="rId80" Type="http://schemas.openxmlformats.org/officeDocument/2006/relationships/slide" Target="slides/slide87.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51.xml"/><Relationship Id="rId59" Type="http://schemas.openxmlformats.org/officeDocument/2006/relationships/slide" Target="slides/slide64.xml"/><Relationship Id="rId67" Type="http://schemas.openxmlformats.org/officeDocument/2006/relationships/slide" Target="slides/slide72.xml"/><Relationship Id="rId20" Type="http://schemas.openxmlformats.org/officeDocument/2006/relationships/slide" Target="slides/slide23.xml"/><Relationship Id="rId41" Type="http://schemas.openxmlformats.org/officeDocument/2006/relationships/slide" Target="slides/slide45.xml"/><Relationship Id="rId54" Type="http://schemas.openxmlformats.org/officeDocument/2006/relationships/slide" Target="slides/slide59.xml"/><Relationship Id="rId62" Type="http://schemas.openxmlformats.org/officeDocument/2006/relationships/slide" Target="slides/slide67.xml"/><Relationship Id="rId70" Type="http://schemas.openxmlformats.org/officeDocument/2006/relationships/slide" Target="slides/slide75.xml"/><Relationship Id="rId75" Type="http://schemas.openxmlformats.org/officeDocument/2006/relationships/slide" Target="slides/slide80.xml"/><Relationship Id="rId1" Type="http://schemas.openxmlformats.org/officeDocument/2006/relationships/slide" Target="slides/slide1.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4.xml"/><Relationship Id="rId57"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4A4076-FFE9-4880-8CE9-48AA6B6D83B0}" type="datetimeFigureOut">
              <a:rPr lang="en-IN" smtClean="0"/>
              <a:pPr/>
              <a:t>21-11-2014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6A462-E22C-4976-980B-9975872817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976A462-E22C-4976-980B-9975872817AA}" type="slidenum">
              <a:rPr lang="en-IN" smtClean="0"/>
              <a:pPr/>
              <a:t>90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982EE1F-F722-46AC-A36B-C7D67BF7F221}"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2EE1F-F722-46AC-A36B-C7D67BF7F2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2EE1F-F722-46AC-A36B-C7D67BF7F22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2EE1F-F722-46AC-A36B-C7D67BF7F221}"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982EE1F-F722-46AC-A36B-C7D67BF7F22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2EE1F-F722-46AC-A36B-C7D67BF7F221}"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82EE1F-F722-46AC-A36B-C7D67BF7F221}"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82EE1F-F722-46AC-A36B-C7D67BF7F2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82EE1F-F722-46AC-A36B-C7D67BF7F2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2EE1F-F722-46AC-A36B-C7D67BF7F221}"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2A82F6-A97F-4162-BDF1-72E3521E90CF}" type="datetimeFigureOut">
              <a:rPr lang="en-IN" smtClean="0"/>
              <a:pPr/>
              <a:t>21-11-2014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982EE1F-F722-46AC-A36B-C7D67BF7F221}"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C2A82F6-A97F-4162-BDF1-72E3521E90CF}" type="datetimeFigureOut">
              <a:rPr lang="en-IN" smtClean="0"/>
              <a:pPr/>
              <a:t>21-11-2014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982EE1F-F722-46AC-A36B-C7D67BF7F22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ELASTIC AND PLASTIC BEHAVIOUR</a:t>
            </a:r>
            <a:endParaRPr lang="en-US" b="1" i="1" u="sng" dirty="0">
              <a:solidFill>
                <a:srgbClr val="C00000"/>
              </a:solidFill>
              <a:latin typeface="Times New Roman" pitchFamily="18" charset="0"/>
              <a:cs typeface="Times New Roman" pitchFamily="18" charset="0"/>
            </a:endParaRPr>
          </a:p>
        </p:txBody>
      </p:sp>
      <p:sp>
        <p:nvSpPr>
          <p:cNvPr id="8195" name="Text Placeholder 4"/>
          <p:cNvSpPr>
            <a:spLocks noGrp="1"/>
          </p:cNvSpPr>
          <p:nvPr>
            <p:ph type="body" idx="1"/>
          </p:nvPr>
        </p:nvSpPr>
        <p:spPr/>
        <p:txBody>
          <a:bodyPr rtlCol="0">
            <a:normAutofit/>
          </a:bodyPr>
          <a:lstStyle/>
          <a:p>
            <a:pPr algn="ctr" eaLnBrk="1" fontAlgn="auto" hangingPunct="1">
              <a:spcAft>
                <a:spcPts val="0"/>
              </a:spcAft>
              <a:defRPr/>
            </a:pPr>
            <a:r>
              <a:rPr lang="en-US" sz="3600" b="1" u="sng" dirty="0" smtClean="0">
                <a:solidFill>
                  <a:srgbClr val="C00000"/>
                </a:solidFill>
                <a:latin typeface="Times New Roman" pitchFamily="18" charset="0"/>
                <a:cs typeface="Times New Roman" pitchFamily="18" charset="0"/>
              </a:rPr>
              <a:t>CHAPTER-1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HEXAGONAL CLOSE-PACKED STRUCTURE </a:t>
            </a:r>
          </a:p>
        </p:txBody>
      </p:sp>
      <p:sp>
        <p:nvSpPr>
          <p:cNvPr id="11267"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11268" name="Picture 4"/>
          <p:cNvPicPr>
            <a:picLocks noChangeAspect="1" noChangeArrowheads="1"/>
          </p:cNvPicPr>
          <p:nvPr/>
        </p:nvPicPr>
        <p:blipFill>
          <a:blip r:embed="rId2" cstate="print"/>
          <a:srcRect/>
          <a:stretch>
            <a:fillRect/>
          </a:stretch>
        </p:blipFill>
        <p:spPr bwMode="auto">
          <a:xfrm>
            <a:off x="2285984" y="1785926"/>
            <a:ext cx="4857784" cy="409597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3314" name="Rectangle 14"/>
          <p:cNvSpPr>
            <a:spLocks noGrp="1" noChangeArrowheads="1"/>
          </p:cNvSpPr>
          <p:nvPr>
            <p:ph type="title"/>
          </p:nvPr>
        </p:nvSpPr>
        <p:spPr>
          <a:xfrm>
            <a:off x="357158" y="4000504"/>
            <a:ext cx="8229600" cy="2133600"/>
          </a:xfrm>
        </p:spPr>
        <p:txBody>
          <a:bodyPr rtlCol="0">
            <a:normAutofit/>
          </a:bodyPr>
          <a:lstStyle/>
          <a:p>
            <a:pPr algn="l" eaLnBrk="1" fontAlgn="auto" hangingPunct="1">
              <a:spcAft>
                <a:spcPts val="0"/>
              </a:spcAft>
              <a:buFont typeface="Arial" pitchFamily="34" charset="0"/>
              <a:buChar char="•"/>
              <a:defRPr/>
            </a:pPr>
            <a:r>
              <a:rPr lang="en-US" sz="2800" b="1" i="1" dirty="0" smtClean="0">
                <a:solidFill>
                  <a:schemeClr val="tx1"/>
                </a:solidFill>
                <a:latin typeface="Times New Roman" pitchFamily="18" charset="0"/>
                <a:cs typeface="Times New Roman" pitchFamily="18" charset="0"/>
              </a:rPr>
              <a:t>Plastic deformation is generally confined to low-index planes, which have a higher density of atoms per unit area than high-index planes</a:t>
            </a:r>
          </a:p>
        </p:txBody>
      </p:sp>
      <p:sp>
        <p:nvSpPr>
          <p:cNvPr id="12291" name="Rectangle 15"/>
          <p:cNvSpPr>
            <a:spLocks noGrp="1" noChangeArrowheads="1"/>
          </p:cNvSpPr>
          <p:nvPr>
            <p:ph sz="quarter" idx="1"/>
          </p:nvPr>
        </p:nvSpPr>
        <p:spPr>
          <a:xfrm flipV="1">
            <a:off x="457200" y="6126163"/>
            <a:ext cx="1042966" cy="446109"/>
          </a:xfrm>
        </p:spPr>
        <p:txBody>
          <a:bodyPr>
            <a:normAutofit fontScale="25000" lnSpcReduction="20000"/>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12292" name="Picture 16"/>
          <p:cNvPicPr>
            <a:picLocks noChangeAspect="1" noChangeArrowheads="1"/>
          </p:cNvPicPr>
          <p:nvPr/>
        </p:nvPicPr>
        <p:blipFill>
          <a:blip r:embed="rId2" cstate="print"/>
          <a:srcRect/>
          <a:stretch>
            <a:fillRect/>
          </a:stretch>
        </p:blipFill>
        <p:spPr bwMode="auto">
          <a:xfrm>
            <a:off x="500034" y="1071546"/>
            <a:ext cx="8153400" cy="347027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LATTICE DEFECTS</a:t>
            </a:r>
          </a:p>
        </p:txBody>
      </p:sp>
      <p:sp>
        <p:nvSpPr>
          <p:cNvPr id="13315" name="Rectangle 3"/>
          <p:cNvSpPr>
            <a:spLocks noGrp="1" noChangeArrowheads="1"/>
          </p:cNvSpPr>
          <p:nvPr>
            <p:ph sz="quarter" idx="1"/>
          </p:nvPr>
        </p:nvSpPr>
        <p:spPr/>
        <p:txBody>
          <a:bodyPr/>
          <a:lstStyle/>
          <a:p>
            <a:pPr marL="609600" indent="-609600" algn="just"/>
            <a:r>
              <a:rPr lang="en-US" b="1" dirty="0" smtClean="0">
                <a:solidFill>
                  <a:schemeClr val="tx1"/>
                </a:solidFill>
              </a:rPr>
              <a:t>Defect or Imperfection</a:t>
            </a:r>
            <a:r>
              <a:rPr lang="en-US" dirty="0" smtClean="0">
                <a:solidFill>
                  <a:schemeClr val="tx1"/>
                </a:solidFill>
              </a:rPr>
              <a:t>: It is generally used to describe any deviation from an orderly array of lattice points.</a:t>
            </a:r>
          </a:p>
          <a:p>
            <a:pPr marL="609600" indent="-609600"/>
            <a:r>
              <a:rPr lang="en-US" dirty="0" smtClean="0">
                <a:solidFill>
                  <a:schemeClr val="tx1"/>
                </a:solidFill>
              </a:rPr>
              <a:t>There are two types of defects:</a:t>
            </a:r>
          </a:p>
          <a:p>
            <a:pPr marL="1009650" lvl="1" indent="-609600">
              <a:buFontTx/>
              <a:buAutoNum type="arabicPeriod"/>
            </a:pPr>
            <a:r>
              <a:rPr lang="en-US" dirty="0" smtClean="0">
                <a:solidFill>
                  <a:schemeClr val="tx1"/>
                </a:solidFill>
              </a:rPr>
              <a:t>Point defect</a:t>
            </a:r>
          </a:p>
          <a:p>
            <a:pPr marL="1009650" lvl="1" indent="-609600">
              <a:buFontTx/>
              <a:buAutoNum type="arabicPeriod"/>
            </a:pPr>
            <a:r>
              <a:rPr lang="en-US" dirty="0" smtClean="0">
                <a:solidFill>
                  <a:schemeClr val="tx1"/>
                </a:solidFill>
              </a:rPr>
              <a:t>Lattice defect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POINT DEFECT</a:t>
            </a:r>
          </a:p>
        </p:txBody>
      </p:sp>
      <p:sp>
        <p:nvSpPr>
          <p:cNvPr id="14339" name="Rectangle 3"/>
          <p:cNvSpPr>
            <a:spLocks noGrp="1" noChangeArrowheads="1"/>
          </p:cNvSpPr>
          <p:nvPr>
            <p:ph sz="quarter" idx="1"/>
          </p:nvPr>
        </p:nvSpPr>
        <p:spPr/>
        <p:txBody>
          <a:bodyPr/>
          <a:lstStyle/>
          <a:p>
            <a:pPr marL="609600" indent="-609600"/>
            <a:r>
              <a:rPr lang="en-US" dirty="0" smtClean="0">
                <a:solidFill>
                  <a:schemeClr val="tx1"/>
                </a:solidFill>
              </a:rPr>
              <a:t>When the deviation from the periodic arrangement of the lattice is localized to the vicinity of only a few atoms it is called o point defect.</a:t>
            </a:r>
          </a:p>
          <a:p>
            <a:pPr marL="609600" indent="-609600"/>
            <a:r>
              <a:rPr lang="en-US" dirty="0" smtClean="0">
                <a:solidFill>
                  <a:schemeClr val="tx1"/>
                </a:solidFill>
              </a:rPr>
              <a:t>There are three types of point defects.</a:t>
            </a:r>
          </a:p>
          <a:p>
            <a:pPr marL="1009650" lvl="1" indent="-609600">
              <a:buFontTx/>
              <a:buAutoNum type="arabicPeriod"/>
            </a:pPr>
            <a:r>
              <a:rPr lang="en-US" dirty="0" smtClean="0">
                <a:solidFill>
                  <a:schemeClr val="tx1"/>
                </a:solidFill>
              </a:rPr>
              <a:t>Vacancy</a:t>
            </a:r>
          </a:p>
          <a:p>
            <a:pPr marL="1009650" lvl="1" indent="-609600">
              <a:buFontTx/>
              <a:buAutoNum type="arabicPeriod"/>
            </a:pPr>
            <a:r>
              <a:rPr lang="en-US" dirty="0" smtClean="0">
                <a:solidFill>
                  <a:schemeClr val="tx1"/>
                </a:solidFill>
              </a:rPr>
              <a:t>Interstitial</a:t>
            </a:r>
          </a:p>
          <a:p>
            <a:pPr marL="1009650" lvl="1" indent="-609600">
              <a:buFontTx/>
              <a:buAutoNum type="arabicPeriod"/>
            </a:pPr>
            <a:r>
              <a:rPr lang="en-US" dirty="0" smtClean="0">
                <a:solidFill>
                  <a:schemeClr val="tx1"/>
                </a:solidFill>
              </a:rPr>
              <a:t>Impurity atom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VACANCY</a:t>
            </a:r>
          </a:p>
        </p:txBody>
      </p:sp>
      <p:sp>
        <p:nvSpPr>
          <p:cNvPr id="15363" name="Rectangle 3"/>
          <p:cNvSpPr>
            <a:spLocks noGrp="1" noChangeArrowheads="1"/>
          </p:cNvSpPr>
          <p:nvPr>
            <p:ph sz="quarter" idx="1"/>
          </p:nvPr>
        </p:nvSpPr>
        <p:spPr/>
        <p:txBody>
          <a:bodyPr/>
          <a:lstStyle/>
          <a:p>
            <a:r>
              <a:rPr lang="en-US" dirty="0" smtClean="0">
                <a:solidFill>
                  <a:schemeClr val="tx1"/>
                </a:solidFill>
              </a:rPr>
              <a:t>A vacancy or vacant lattice site exists when an atom is missing from a normal lattice position.</a:t>
            </a:r>
          </a:p>
          <a:p>
            <a:r>
              <a:rPr lang="en-US" dirty="0" smtClean="0">
                <a:solidFill>
                  <a:schemeClr val="tx1"/>
                </a:solidFill>
              </a:rPr>
              <a:t>In pure metals ,small number of vacancies are created by thermal excitation</a:t>
            </a: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INTERSTITIAL DEFECT</a:t>
            </a:r>
          </a:p>
        </p:txBody>
      </p:sp>
      <p:sp>
        <p:nvSpPr>
          <p:cNvPr id="16387" name="Rectangle 3"/>
          <p:cNvSpPr>
            <a:spLocks noGrp="1" noChangeArrowheads="1"/>
          </p:cNvSpPr>
          <p:nvPr>
            <p:ph sz="quarter" idx="1"/>
          </p:nvPr>
        </p:nvSpPr>
        <p:spPr/>
        <p:txBody>
          <a:bodyPr/>
          <a:lstStyle/>
          <a:p>
            <a:r>
              <a:rPr lang="en-US" dirty="0" smtClean="0">
                <a:solidFill>
                  <a:schemeClr val="tx1"/>
                </a:solidFill>
              </a:rPr>
              <a:t>An atom that is trapped inside the crystal at a point intermediate between normal lattice positions is called an interstitial atom.</a:t>
            </a:r>
          </a:p>
          <a:p>
            <a:r>
              <a:rPr lang="en-US" dirty="0" smtClean="0">
                <a:solidFill>
                  <a:schemeClr val="tx1"/>
                </a:solidFill>
              </a:rPr>
              <a:t>The interstitial defect occurs in pure metals as a result of bombardment with high-energy nuclear particles.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IMPURITY ATOM</a:t>
            </a:r>
          </a:p>
        </p:txBody>
      </p:sp>
      <p:sp>
        <p:nvSpPr>
          <p:cNvPr id="17411" name="Rectangle 3"/>
          <p:cNvSpPr>
            <a:spLocks noGrp="1" noChangeArrowheads="1"/>
          </p:cNvSpPr>
          <p:nvPr>
            <p:ph sz="quarter" idx="1"/>
          </p:nvPr>
        </p:nvSpPr>
        <p:spPr/>
        <p:txBody>
          <a:bodyPr/>
          <a:lstStyle/>
          <a:p>
            <a:r>
              <a:rPr lang="en-US" dirty="0" smtClean="0">
                <a:solidFill>
                  <a:schemeClr val="tx1"/>
                </a:solidFill>
              </a:rPr>
              <a:t>The presence of an impurity atom at a lattice position or at an interstitial position results in a local disturbance of the periodicity of the lattice.</a:t>
            </a: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17412" name="Picture 4"/>
          <p:cNvPicPr>
            <a:picLocks noChangeAspect="1" noChangeArrowheads="1"/>
          </p:cNvPicPr>
          <p:nvPr/>
        </p:nvPicPr>
        <p:blipFill>
          <a:blip r:embed="rId2" cstate="print"/>
          <a:srcRect/>
          <a:stretch>
            <a:fillRect/>
          </a:stretch>
        </p:blipFill>
        <p:spPr bwMode="auto">
          <a:xfrm>
            <a:off x="2057400" y="3657600"/>
            <a:ext cx="52578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LATTICE DEFECT</a:t>
            </a:r>
          </a:p>
        </p:txBody>
      </p:sp>
      <p:sp>
        <p:nvSpPr>
          <p:cNvPr id="18435" name="Rectangle 3"/>
          <p:cNvSpPr>
            <a:spLocks noGrp="1" noChangeArrowheads="1"/>
          </p:cNvSpPr>
          <p:nvPr>
            <p:ph sz="quarter" idx="1"/>
          </p:nvPr>
        </p:nvSpPr>
        <p:spPr/>
        <p:txBody>
          <a:bodyPr/>
          <a:lstStyle/>
          <a:p>
            <a:pPr marL="609600" indent="-609600"/>
            <a:r>
              <a:rPr lang="en-US" dirty="0" smtClean="0">
                <a:solidFill>
                  <a:schemeClr val="tx1"/>
                </a:solidFill>
              </a:rPr>
              <a:t>If the defect extends through the microscopic regions of the crystal, it is called a lattice defect.</a:t>
            </a:r>
          </a:p>
          <a:p>
            <a:pPr marL="609600" indent="-609600"/>
            <a:r>
              <a:rPr lang="en-US" dirty="0" smtClean="0">
                <a:solidFill>
                  <a:schemeClr val="tx1"/>
                </a:solidFill>
              </a:rPr>
              <a:t>There are two types of lattice defects.</a:t>
            </a:r>
          </a:p>
          <a:p>
            <a:pPr marL="1009650" lvl="1" indent="-609600">
              <a:buFontTx/>
              <a:buAutoNum type="arabicPeriod"/>
            </a:pPr>
            <a:r>
              <a:rPr lang="en-US" dirty="0" smtClean="0">
                <a:solidFill>
                  <a:schemeClr val="tx1"/>
                </a:solidFill>
              </a:rPr>
              <a:t>Line defects</a:t>
            </a:r>
          </a:p>
          <a:p>
            <a:pPr marL="1009650" lvl="1" indent="-609600">
              <a:buFontTx/>
              <a:buAutoNum type="arabicPeriod"/>
            </a:pPr>
            <a:r>
              <a:rPr lang="en-US" dirty="0" smtClean="0">
                <a:solidFill>
                  <a:schemeClr val="tx1"/>
                </a:solidFill>
              </a:rPr>
              <a:t>Surface defects</a:t>
            </a:r>
          </a:p>
          <a:p>
            <a:pPr marL="609600" indent="-609600" eaLnBrk="1" hangingPunct="1">
              <a:buFontTx/>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LINE DEFECT</a:t>
            </a:r>
          </a:p>
        </p:txBody>
      </p:sp>
      <p:sp>
        <p:nvSpPr>
          <p:cNvPr id="19459" name="Rectangle 3"/>
          <p:cNvSpPr>
            <a:spLocks noGrp="1" noChangeArrowheads="1"/>
          </p:cNvSpPr>
          <p:nvPr>
            <p:ph sz="quarter" idx="1"/>
          </p:nvPr>
        </p:nvSpPr>
        <p:spPr/>
        <p:txBody>
          <a:bodyPr/>
          <a:lstStyle/>
          <a:p>
            <a:r>
              <a:rPr lang="en-US" dirty="0" smtClean="0">
                <a:solidFill>
                  <a:schemeClr val="tx1"/>
                </a:solidFill>
              </a:rPr>
              <a:t>Line defects obtain their name because they propagate as lines or as a two-dimensional net in the crystal.</a:t>
            </a:r>
          </a:p>
          <a:p>
            <a:r>
              <a:rPr lang="en-US" dirty="0" smtClean="0">
                <a:solidFill>
                  <a:schemeClr val="tx1"/>
                </a:solidFill>
              </a:rPr>
              <a:t>Line defect is otherwise called as dislocation.</a:t>
            </a:r>
          </a:p>
          <a:p>
            <a:pPr eaLnBrk="1" hangingPunct="1">
              <a:buFontTx/>
              <a:buNone/>
            </a:pPr>
            <a:r>
              <a:rPr lang="en-US" dirty="0" smtClean="0">
                <a:solidFill>
                  <a:schemeClr val="tx1"/>
                </a:solidFill>
              </a:rPr>
              <a:t>	Examples: Edge dislocation, Screw dislocation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DISLOCATION</a:t>
            </a:r>
          </a:p>
        </p:txBody>
      </p:sp>
      <p:sp>
        <p:nvSpPr>
          <p:cNvPr id="20483"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20484" name="Picture 4"/>
          <p:cNvPicPr>
            <a:picLocks noChangeAspect="1" noChangeArrowheads="1"/>
          </p:cNvPicPr>
          <p:nvPr/>
        </p:nvPicPr>
        <p:blipFill>
          <a:blip r:embed="rId2" cstate="print"/>
          <a:srcRect/>
          <a:stretch>
            <a:fillRect/>
          </a:stretch>
        </p:blipFill>
        <p:spPr bwMode="auto">
          <a:xfrm>
            <a:off x="2362200" y="1852626"/>
            <a:ext cx="4800600" cy="35052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0"/>
            <a:ext cx="7772400" cy="1470025"/>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algn="ctr" fontAlgn="auto">
              <a:spcAft>
                <a:spcPts val="0"/>
              </a:spcAft>
              <a:defRPr/>
            </a:pPr>
            <a:r>
              <a:rPr lang="en-US" sz="4000" i="1" u="sng" dirty="0">
                <a:solidFill>
                  <a:srgbClr val="C00000"/>
                </a:solidFill>
                <a:latin typeface="Times New Roman" pitchFamily="18" charset="0"/>
                <a:ea typeface="+mj-ea"/>
                <a:cs typeface="Times New Roman" pitchFamily="18" charset="0"/>
              </a:rPr>
              <a:t>ELASTIC AND PLASTIC BEHAVIOUR</a:t>
            </a:r>
          </a:p>
        </p:txBody>
      </p:sp>
      <p:sp>
        <p:nvSpPr>
          <p:cNvPr id="5" name="Rectangle 3"/>
          <p:cNvSpPr txBox="1">
            <a:spLocks noChangeArrowheads="1"/>
          </p:cNvSpPr>
          <p:nvPr/>
        </p:nvSpPr>
        <p:spPr>
          <a:xfrm>
            <a:off x="228600" y="1371600"/>
            <a:ext cx="8686800" cy="4572000"/>
          </a:xfrm>
          <a:prstGeom prst="rect">
            <a:avLst/>
          </a:prstGeom>
        </p:spPr>
        <p:txBody>
          <a:bodyPr lIns="54864" tIns="91440"/>
          <a:lstStyle/>
          <a:p>
            <a:pPr marL="438912" indent="-320040" fontAlgn="auto">
              <a:lnSpc>
                <a:spcPct val="80000"/>
              </a:lnSpc>
              <a:spcBef>
                <a:spcPts val="0"/>
              </a:spcBef>
              <a:spcAft>
                <a:spcPts val="0"/>
              </a:spcAft>
              <a:buClr>
                <a:schemeClr val="accent1"/>
              </a:buClr>
              <a:buSzPct val="80000"/>
              <a:buFont typeface="Wingdings 2"/>
              <a:buChar char=""/>
              <a:defRPr/>
            </a:pPr>
            <a:r>
              <a:rPr lang="en-US" sz="3600" b="1" dirty="0">
                <a:latin typeface="+mn-lt"/>
              </a:rPr>
              <a:t>Elastic behaviour</a:t>
            </a:r>
            <a:r>
              <a:rPr lang="en-US" sz="3600" dirty="0">
                <a:latin typeface="+mn-lt"/>
              </a:rPr>
              <a:t>: The recovery of the original dimensions of a deformed body when the load is removed.</a:t>
            </a:r>
          </a:p>
          <a:p>
            <a:pPr marL="438912" indent="-320040" fontAlgn="auto">
              <a:lnSpc>
                <a:spcPct val="80000"/>
              </a:lnSpc>
              <a:spcBef>
                <a:spcPts val="0"/>
              </a:spcBef>
              <a:spcAft>
                <a:spcPts val="0"/>
              </a:spcAft>
              <a:buClr>
                <a:schemeClr val="accent1"/>
              </a:buClr>
              <a:buSzPct val="80000"/>
              <a:buFont typeface="Wingdings 2"/>
              <a:buChar char=""/>
              <a:defRPr/>
            </a:pPr>
            <a:r>
              <a:rPr lang="en-US" sz="3600" b="1" dirty="0">
                <a:latin typeface="+mn-lt"/>
              </a:rPr>
              <a:t>Elastic limit</a:t>
            </a:r>
            <a:r>
              <a:rPr lang="en-US" sz="3600" dirty="0">
                <a:latin typeface="+mn-lt"/>
              </a:rPr>
              <a:t>: The limiting load beyond which the material no longer behaves elastically.</a:t>
            </a:r>
          </a:p>
          <a:p>
            <a:pPr marL="438912" indent="-320040" fontAlgn="auto">
              <a:lnSpc>
                <a:spcPct val="80000"/>
              </a:lnSpc>
              <a:spcBef>
                <a:spcPts val="0"/>
              </a:spcBef>
              <a:spcAft>
                <a:spcPts val="0"/>
              </a:spcAft>
              <a:buClr>
                <a:schemeClr val="accent1"/>
              </a:buClr>
              <a:buSzPct val="80000"/>
              <a:buFont typeface="Wingdings 2"/>
              <a:buChar char=""/>
              <a:defRPr/>
            </a:pPr>
            <a:r>
              <a:rPr lang="en-US" sz="3600" b="1" dirty="0">
                <a:latin typeface="+mn-lt"/>
              </a:rPr>
              <a:t>Plastic behaviour</a:t>
            </a:r>
            <a:r>
              <a:rPr lang="en-US" sz="3600" dirty="0">
                <a:latin typeface="+mn-lt"/>
              </a:rPr>
              <a:t>: If the elastic limit is exceeded, the body will experience a permanent set or deformation when the load is removed. </a:t>
            </a:r>
          </a:p>
          <a:p>
            <a:pPr marL="438912" indent="-320040" fontAlgn="auto">
              <a:lnSpc>
                <a:spcPct val="80000"/>
              </a:lnSpc>
              <a:spcBef>
                <a:spcPts val="0"/>
              </a:spcBef>
              <a:spcAft>
                <a:spcPts val="0"/>
              </a:spcAft>
              <a:buClr>
                <a:schemeClr val="accent1"/>
              </a:buClr>
              <a:buSzPct val="80000"/>
              <a:buFont typeface="Wingdings 2"/>
              <a:buChar char=""/>
              <a:defRPr/>
            </a:pPr>
            <a:endParaRPr lang="en-US" sz="36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EDGE DISLOCATION</a:t>
            </a:r>
          </a:p>
        </p:txBody>
      </p:sp>
      <p:sp>
        <p:nvSpPr>
          <p:cNvPr id="21507"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p:txBody>
      </p:sp>
      <p:pic>
        <p:nvPicPr>
          <p:cNvPr id="21508" name="Picture 5"/>
          <p:cNvPicPr>
            <a:picLocks noChangeAspect="1" noChangeArrowheads="1"/>
          </p:cNvPicPr>
          <p:nvPr/>
        </p:nvPicPr>
        <p:blipFill>
          <a:blip r:embed="rId2" cstate="print"/>
          <a:srcRect/>
          <a:stretch>
            <a:fillRect/>
          </a:stretch>
        </p:blipFill>
        <p:spPr bwMode="auto">
          <a:xfrm>
            <a:off x="1428728" y="1857364"/>
            <a:ext cx="6681936" cy="373631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EDGE DISLOCATION</a:t>
            </a:r>
          </a:p>
        </p:txBody>
      </p:sp>
      <p:sp>
        <p:nvSpPr>
          <p:cNvPr id="22531" name="Rectangle 3"/>
          <p:cNvSpPr>
            <a:spLocks noGrp="1" noChangeArrowheads="1"/>
          </p:cNvSpPr>
          <p:nvPr>
            <p:ph sz="quarter" idx="1"/>
          </p:nvPr>
        </p:nvSpPr>
        <p:spPr>
          <a:xfrm>
            <a:off x="914400" y="1447800"/>
            <a:ext cx="4229104" cy="4572000"/>
          </a:xfrm>
        </p:spPr>
        <p:txBody>
          <a:bodyPr>
            <a:normAutofit fontScale="92500" lnSpcReduction="10000"/>
          </a:bodyPr>
          <a:lstStyle/>
          <a:p>
            <a:pPr eaLnBrk="1" hangingPunct="1"/>
            <a:r>
              <a:rPr lang="en-US" dirty="0" smtClean="0">
                <a:solidFill>
                  <a:schemeClr val="tx1"/>
                </a:solidFill>
              </a:rPr>
              <a:t>The boundary between the right-hand part slipped part of the crystal and left-hand part which has not yet slipped is the line AD, the edge dislocation.</a:t>
            </a:r>
          </a:p>
          <a:p>
            <a:pPr eaLnBrk="1" hangingPunct="1"/>
            <a:r>
              <a:rPr lang="en-US" dirty="0" smtClean="0">
                <a:solidFill>
                  <a:schemeClr val="tx1"/>
                </a:solidFill>
              </a:rPr>
              <a:t>The magnitude and direction of displacement of the dislocation are defined by vector called </a:t>
            </a:r>
            <a:r>
              <a:rPr lang="en-US" b="1" dirty="0" smtClean="0">
                <a:solidFill>
                  <a:schemeClr val="tx1"/>
                </a:solidFill>
              </a:rPr>
              <a:t>Burgers vector,</a:t>
            </a:r>
            <a:r>
              <a:rPr lang="en-US" dirty="0" smtClean="0">
                <a:solidFill>
                  <a:schemeClr val="tx1"/>
                </a:solidFill>
              </a:rPr>
              <a:t> </a:t>
            </a:r>
            <a:r>
              <a:rPr lang="en-US" b="1" dirty="0" smtClean="0">
                <a:solidFill>
                  <a:schemeClr val="tx1"/>
                </a:solidFill>
              </a:rPr>
              <a:t>b</a:t>
            </a:r>
            <a:r>
              <a:rPr lang="en-US" dirty="0" smtClean="0">
                <a:solidFill>
                  <a:schemeClr val="tx1"/>
                </a:solidFill>
              </a:rPr>
              <a:t>.</a:t>
            </a:r>
          </a:p>
          <a:p>
            <a:pPr eaLnBrk="1" hangingPunct="1"/>
            <a:r>
              <a:rPr lang="en-US" dirty="0" smtClean="0">
                <a:solidFill>
                  <a:schemeClr val="tx1"/>
                </a:solidFill>
              </a:rPr>
              <a:t>Burgers vector is always perpendicular to the dislocation line.</a:t>
            </a:r>
          </a:p>
        </p:txBody>
      </p:sp>
      <p:pic>
        <p:nvPicPr>
          <p:cNvPr id="4" name="Picture 4"/>
          <p:cNvPicPr>
            <a:picLocks noChangeAspect="1" noChangeArrowheads="1"/>
          </p:cNvPicPr>
          <p:nvPr/>
        </p:nvPicPr>
        <p:blipFill>
          <a:blip r:embed="rId2" cstate="print"/>
          <a:srcRect/>
          <a:stretch>
            <a:fillRect/>
          </a:stretch>
        </p:blipFill>
        <p:spPr bwMode="auto">
          <a:xfrm>
            <a:off x="5572132" y="1643050"/>
            <a:ext cx="2912772" cy="421484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SCREW DISLOCATION</a:t>
            </a:r>
          </a:p>
        </p:txBody>
      </p:sp>
      <p:sp>
        <p:nvSpPr>
          <p:cNvPr id="23555"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p:txBody>
      </p:sp>
      <p:pic>
        <p:nvPicPr>
          <p:cNvPr id="23557" name="Picture 5"/>
          <p:cNvPicPr>
            <a:picLocks noChangeAspect="1" noChangeArrowheads="1"/>
          </p:cNvPicPr>
          <p:nvPr/>
        </p:nvPicPr>
        <p:blipFill>
          <a:blip r:embed="rId2" cstate="print"/>
          <a:srcRect/>
          <a:stretch>
            <a:fillRect/>
          </a:stretch>
        </p:blipFill>
        <p:spPr bwMode="auto">
          <a:xfrm>
            <a:off x="4429124" y="1857364"/>
            <a:ext cx="3786214" cy="4286280"/>
          </a:xfrm>
          <a:prstGeom prst="rect">
            <a:avLst/>
          </a:prstGeom>
          <a:ln w="228600" cap="sq" cmpd="thickThin">
            <a:solidFill>
              <a:srgbClr val="000000"/>
            </a:solidFill>
            <a:prstDash val="solid"/>
            <a:miter lim="800000"/>
          </a:ln>
          <a:effectLst>
            <a:innerShdw blurRad="76200">
              <a:srgbClr val="000000"/>
            </a:innerShdw>
          </a:effectLst>
        </p:spPr>
      </p:pic>
      <p:sp>
        <p:nvSpPr>
          <p:cNvPr id="6" name="Rectangle 5"/>
          <p:cNvSpPr/>
          <p:nvPr/>
        </p:nvSpPr>
        <p:spPr>
          <a:xfrm>
            <a:off x="214282" y="1643050"/>
            <a:ext cx="3857652" cy="4401205"/>
          </a:xfrm>
          <a:prstGeom prst="rect">
            <a:avLst/>
          </a:prstGeom>
        </p:spPr>
        <p:txBody>
          <a:bodyPr wrap="square">
            <a:spAutoFit/>
          </a:bodyPr>
          <a:lstStyle/>
          <a:p>
            <a:pPr algn="just">
              <a:buClr>
                <a:srgbClr val="FF0000"/>
              </a:buClr>
              <a:buFont typeface="Arial" pitchFamily="34" charset="0"/>
              <a:buChar char="•"/>
            </a:pPr>
            <a:r>
              <a:rPr lang="en-US" sz="2800" dirty="0" smtClean="0"/>
              <a:t>The upper part of the crystal to the right of AD has moved relative to the lower part in the direction of the slip vector. No slip has taken place to the left of AD, and therefore AD is a dislocation line</a:t>
            </a:r>
          </a:p>
          <a:p>
            <a:pPr algn="just">
              <a:buClr>
                <a:srgbClr val="FF0000"/>
              </a:buClr>
              <a:buFont typeface="Arial" pitchFamily="34" charset="0"/>
              <a:buChar char="•"/>
            </a:pPr>
            <a:r>
              <a:rPr lang="en-US" sz="2800" dirty="0" smtClean="0"/>
              <a:t>Dislocation line is parallel to its Burger vector</a:t>
            </a:r>
            <a:r>
              <a:rPr lang="en-US"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SURFACE DEFECTS</a:t>
            </a:r>
          </a:p>
        </p:txBody>
      </p:sp>
      <p:sp>
        <p:nvSpPr>
          <p:cNvPr id="25603" name="Rectangle 3"/>
          <p:cNvSpPr>
            <a:spLocks noGrp="1" noChangeArrowheads="1"/>
          </p:cNvSpPr>
          <p:nvPr>
            <p:ph sz="quarter" idx="1"/>
          </p:nvPr>
        </p:nvSpPr>
        <p:spPr/>
        <p:txBody>
          <a:bodyPr>
            <a:normAutofit/>
          </a:bodyPr>
          <a:lstStyle/>
          <a:p>
            <a:pPr eaLnBrk="1" hangingPunct="1">
              <a:defRPr/>
            </a:pPr>
            <a:r>
              <a:rPr lang="en-US" dirty="0" smtClean="0">
                <a:solidFill>
                  <a:schemeClr val="tx1"/>
                </a:solidFill>
              </a:rPr>
              <a:t>Surface defects arise from the clustering of line defects into a plane.</a:t>
            </a:r>
          </a:p>
          <a:p>
            <a:pPr eaLnBrk="1" hangingPunct="1">
              <a:buFont typeface="Arial" pitchFamily="34" charset="0"/>
              <a:buNone/>
              <a:defRPr/>
            </a:pPr>
            <a:r>
              <a:rPr lang="en-US" dirty="0" smtClean="0">
                <a:solidFill>
                  <a:schemeClr val="tx1"/>
                </a:solidFill>
              </a:rPr>
              <a:t>Example:</a:t>
            </a:r>
          </a:p>
          <a:p>
            <a:pPr marL="514350" indent="-514350">
              <a:buFont typeface="+mj-lt"/>
              <a:buAutoNum type="arabicPeriod"/>
              <a:defRPr/>
            </a:pPr>
            <a:r>
              <a:rPr lang="en-US" b="1" dirty="0">
                <a:solidFill>
                  <a:schemeClr val="tx1"/>
                </a:solidFill>
              </a:rPr>
              <a:t>Grain </a:t>
            </a:r>
            <a:r>
              <a:rPr lang="en-US" b="1" dirty="0" smtClean="0">
                <a:solidFill>
                  <a:schemeClr val="tx1"/>
                </a:solidFill>
              </a:rPr>
              <a:t>boundaries</a:t>
            </a:r>
            <a:r>
              <a:rPr lang="en-US" dirty="0" smtClean="0">
                <a:solidFill>
                  <a:schemeClr val="tx1"/>
                </a:solidFill>
              </a:rPr>
              <a:t>: </a:t>
            </a:r>
            <a:r>
              <a:rPr lang="en-US" sz="2800" dirty="0" smtClean="0">
                <a:solidFill>
                  <a:schemeClr val="tx1"/>
                </a:solidFill>
              </a:rPr>
              <a:t>The orientation difference when it is greater than 10-15  Degree. It can also be said High angle Boundaries</a:t>
            </a:r>
            <a:endParaRPr lang="en-US" dirty="0" smtClean="0">
              <a:solidFill>
                <a:schemeClr val="tx1"/>
              </a:solidFill>
            </a:endParaRPr>
          </a:p>
          <a:p>
            <a:pPr marL="514350" indent="-514350">
              <a:buFont typeface="+mj-lt"/>
              <a:buAutoNum type="arabicPeriod"/>
              <a:defRPr/>
            </a:pPr>
            <a:r>
              <a:rPr lang="en-US" b="1" dirty="0">
                <a:solidFill>
                  <a:schemeClr val="tx1"/>
                </a:solidFill>
              </a:rPr>
              <a:t>Low angle </a:t>
            </a:r>
            <a:r>
              <a:rPr lang="en-US" b="1" dirty="0" smtClean="0">
                <a:solidFill>
                  <a:schemeClr val="tx1"/>
                </a:solidFill>
              </a:rPr>
              <a:t>boundaries</a:t>
            </a:r>
            <a:r>
              <a:rPr lang="en-US" dirty="0" smtClean="0">
                <a:solidFill>
                  <a:schemeClr val="tx1"/>
                </a:solidFill>
              </a:rPr>
              <a:t>: The orientation </a:t>
            </a:r>
            <a:r>
              <a:rPr lang="en-US" dirty="0" err="1" smtClean="0">
                <a:solidFill>
                  <a:schemeClr val="tx1"/>
                </a:solidFill>
              </a:rPr>
              <a:t>difference,when</a:t>
            </a:r>
            <a:r>
              <a:rPr lang="en-US" dirty="0" smtClean="0">
                <a:solidFill>
                  <a:schemeClr val="tx1"/>
                </a:solidFill>
              </a:rPr>
              <a:t> it is less than 10 Degree.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SLIP</a:t>
            </a:r>
          </a:p>
        </p:txBody>
      </p:sp>
      <p:sp>
        <p:nvSpPr>
          <p:cNvPr id="26627"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26628" name="Picture 4"/>
          <p:cNvPicPr>
            <a:picLocks noChangeAspect="1" noChangeArrowheads="1"/>
          </p:cNvPicPr>
          <p:nvPr/>
        </p:nvPicPr>
        <p:blipFill>
          <a:blip r:embed="rId2" cstate="print"/>
          <a:srcRect/>
          <a:stretch>
            <a:fillRect/>
          </a:stretch>
        </p:blipFill>
        <p:spPr bwMode="auto">
          <a:xfrm>
            <a:off x="857224" y="1714488"/>
            <a:ext cx="7696200" cy="38862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SLIP</a:t>
            </a:r>
          </a:p>
        </p:txBody>
      </p:sp>
      <p:sp>
        <p:nvSpPr>
          <p:cNvPr id="27651" name="Rectangle 3"/>
          <p:cNvSpPr>
            <a:spLocks noGrp="1" noChangeArrowheads="1"/>
          </p:cNvSpPr>
          <p:nvPr>
            <p:ph sz="quarter" idx="1"/>
          </p:nvPr>
        </p:nvSpPr>
        <p:spPr/>
        <p:txBody>
          <a:bodyPr/>
          <a:lstStyle/>
          <a:p>
            <a:pPr eaLnBrk="1" hangingPunct="1">
              <a:lnSpc>
                <a:spcPct val="90000"/>
              </a:lnSpc>
            </a:pPr>
            <a:r>
              <a:rPr lang="en-US" sz="2800" dirty="0" smtClean="0">
                <a:solidFill>
                  <a:schemeClr val="tx1"/>
                </a:solidFill>
              </a:rPr>
              <a:t>Sliding of blocks of crystal over one another along definite crystallographic planes called slip planes.</a:t>
            </a:r>
          </a:p>
          <a:p>
            <a:pPr eaLnBrk="1" hangingPunct="1">
              <a:lnSpc>
                <a:spcPct val="90000"/>
              </a:lnSpc>
            </a:pPr>
            <a:r>
              <a:rPr lang="en-US" sz="2800" dirty="0" smtClean="0">
                <a:solidFill>
                  <a:schemeClr val="tx1"/>
                </a:solidFill>
              </a:rPr>
              <a:t>In the fig. a shear stress is applied to a metal cube with a top polished surface.</a:t>
            </a:r>
          </a:p>
          <a:p>
            <a:pPr eaLnBrk="1" hangingPunct="1">
              <a:lnSpc>
                <a:spcPct val="90000"/>
              </a:lnSpc>
            </a:pPr>
            <a:r>
              <a:rPr lang="en-US" sz="2800" dirty="0" smtClean="0">
                <a:solidFill>
                  <a:schemeClr val="tx1"/>
                </a:solidFill>
              </a:rPr>
              <a:t>Slip occurs when the shear stress exceeds a critical value.</a:t>
            </a:r>
          </a:p>
          <a:p>
            <a:pPr eaLnBrk="1" hangingPunct="1">
              <a:lnSpc>
                <a:spcPct val="90000"/>
              </a:lnSpc>
            </a:pPr>
            <a:r>
              <a:rPr lang="en-US" sz="2800" dirty="0" smtClean="0">
                <a:solidFill>
                  <a:schemeClr val="tx1"/>
                </a:solidFill>
              </a:rPr>
              <a:t>The atoms move an integral number of atomic distances along the slip plane and a step is produced in the polished surface.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SLIP</a:t>
            </a:r>
          </a:p>
        </p:txBody>
      </p:sp>
      <p:sp>
        <p:nvSpPr>
          <p:cNvPr id="28675" name="Rectangle 3"/>
          <p:cNvSpPr>
            <a:spLocks noGrp="1" noChangeArrowheads="1"/>
          </p:cNvSpPr>
          <p:nvPr>
            <p:ph sz="quarter" idx="1"/>
          </p:nvPr>
        </p:nvSpPr>
        <p:spPr/>
        <p:txBody>
          <a:bodyPr/>
          <a:lstStyle/>
          <a:p>
            <a:pPr eaLnBrk="1" hangingPunct="1"/>
            <a:r>
              <a:rPr lang="en-US" dirty="0" smtClean="0">
                <a:solidFill>
                  <a:schemeClr val="tx1"/>
                </a:solidFill>
              </a:rPr>
              <a:t>When we view the polished surface from above with an electron microscope, the step shows up as a line called slip line.</a:t>
            </a:r>
          </a:p>
          <a:p>
            <a:pPr eaLnBrk="1" hangingPunct="1"/>
            <a:r>
              <a:rPr lang="en-US" dirty="0" smtClean="0">
                <a:solidFill>
                  <a:schemeClr val="tx1"/>
                </a:solidFill>
              </a:rPr>
              <a:t>If the surface is then </a:t>
            </a:r>
            <a:r>
              <a:rPr lang="en-US" dirty="0" err="1" smtClean="0">
                <a:solidFill>
                  <a:schemeClr val="tx1"/>
                </a:solidFill>
              </a:rPr>
              <a:t>repolished</a:t>
            </a:r>
            <a:r>
              <a:rPr lang="en-US" dirty="0" smtClean="0">
                <a:solidFill>
                  <a:schemeClr val="tx1"/>
                </a:solidFill>
              </a:rPr>
              <a:t>, the step is removed and the slip line will disappear.</a:t>
            </a:r>
          </a:p>
          <a:p>
            <a:pPr eaLnBrk="1" hangingPunct="1"/>
            <a:r>
              <a:rPr lang="en-US" dirty="0" smtClean="0">
                <a:solidFill>
                  <a:schemeClr val="tx1"/>
                </a:solidFill>
              </a:rPr>
              <a:t>Slip occurs most readily in specific directions on certain crystallographic planes.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SLIP</a:t>
            </a:r>
          </a:p>
        </p:txBody>
      </p:sp>
      <p:sp>
        <p:nvSpPr>
          <p:cNvPr id="29699" name="Rectangle 3"/>
          <p:cNvSpPr>
            <a:spLocks noGrp="1" noChangeArrowheads="1"/>
          </p:cNvSpPr>
          <p:nvPr>
            <p:ph sz="quarter" idx="1"/>
          </p:nvPr>
        </p:nvSpPr>
        <p:spPr/>
        <p:txBody>
          <a:bodyPr>
            <a:normAutofit/>
          </a:bodyPr>
          <a:lstStyle/>
          <a:p>
            <a:pPr eaLnBrk="1" hangingPunct="1"/>
            <a:r>
              <a:rPr lang="en-US" sz="2800" dirty="0" smtClean="0">
                <a:solidFill>
                  <a:schemeClr val="tx1"/>
                </a:solidFill>
              </a:rPr>
              <a:t>Slip plane is the plane of greatest atomic density and slip direction is the closest-packed direction within the slip plane.</a:t>
            </a:r>
          </a:p>
          <a:p>
            <a:pPr eaLnBrk="1" hangingPunct="1"/>
            <a:r>
              <a:rPr lang="en-US" sz="2800" dirty="0" smtClean="0">
                <a:solidFill>
                  <a:schemeClr val="tx1"/>
                </a:solidFill>
              </a:rPr>
              <a:t>The planes of greatest atomic density are also the most widely spaced planes in the crystal structure, the resistance to slip is generally less for these planes than for any other set of planes.</a:t>
            </a:r>
          </a:p>
          <a:p>
            <a:pPr eaLnBrk="1" hangingPunct="1"/>
            <a:r>
              <a:rPr lang="en-US" sz="2800" dirty="0" smtClean="0">
                <a:solidFill>
                  <a:schemeClr val="tx1"/>
                </a:solidFill>
              </a:rPr>
              <a:t>The slip plane together with the slip direction establishes the slip system.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TWINING</a:t>
            </a:r>
          </a:p>
        </p:txBody>
      </p:sp>
      <p:sp>
        <p:nvSpPr>
          <p:cNvPr id="31747"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31748" name="Picture 4" descr="fig7"/>
          <p:cNvPicPr>
            <a:picLocks noChangeAspect="1" noChangeArrowheads="1"/>
          </p:cNvPicPr>
          <p:nvPr/>
        </p:nvPicPr>
        <p:blipFill>
          <a:blip r:embed="rId2" cstate="print"/>
          <a:srcRect/>
          <a:stretch>
            <a:fillRect/>
          </a:stretch>
        </p:blipFill>
        <p:spPr bwMode="auto">
          <a:xfrm>
            <a:off x="381000" y="1772816"/>
            <a:ext cx="8382000" cy="430212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TWINING</a:t>
            </a:r>
          </a:p>
        </p:txBody>
      </p:sp>
      <p:sp>
        <p:nvSpPr>
          <p:cNvPr id="32771" name="Rectangle 3"/>
          <p:cNvSpPr>
            <a:spLocks noGrp="1" noChangeArrowheads="1"/>
          </p:cNvSpPr>
          <p:nvPr>
            <p:ph sz="quarter" idx="1"/>
          </p:nvPr>
        </p:nvSpPr>
        <p:spPr/>
        <p:txBody>
          <a:bodyPr>
            <a:normAutofit/>
          </a:bodyPr>
          <a:lstStyle/>
          <a:p>
            <a:pPr eaLnBrk="1" hangingPunct="1"/>
            <a:r>
              <a:rPr lang="en-US" dirty="0" smtClean="0">
                <a:solidFill>
                  <a:schemeClr val="tx1"/>
                </a:solidFill>
              </a:rPr>
              <a:t>It results when a portion of the crystal takes up an orientation that is related to the orientation of the rest of the </a:t>
            </a:r>
            <a:r>
              <a:rPr lang="en-US" dirty="0" err="1" smtClean="0">
                <a:solidFill>
                  <a:schemeClr val="tx1"/>
                </a:solidFill>
              </a:rPr>
              <a:t>untwinned</a:t>
            </a:r>
            <a:r>
              <a:rPr lang="en-US" dirty="0" smtClean="0">
                <a:solidFill>
                  <a:schemeClr val="tx1"/>
                </a:solidFill>
              </a:rPr>
              <a:t> lattice in a definite, symmetrical way.</a:t>
            </a:r>
          </a:p>
          <a:p>
            <a:pPr eaLnBrk="1" hangingPunct="1"/>
            <a:r>
              <a:rPr lang="en-US" dirty="0" smtClean="0">
                <a:solidFill>
                  <a:schemeClr val="tx1"/>
                </a:solidFill>
              </a:rPr>
              <a:t>The twinned portion of the crystal is a mirror image of the parent crystal.</a:t>
            </a:r>
          </a:p>
          <a:p>
            <a:pPr eaLnBrk="1" hangingPunct="1"/>
            <a:r>
              <a:rPr lang="en-US" dirty="0" smtClean="0">
                <a:solidFill>
                  <a:schemeClr val="tx1"/>
                </a:solidFill>
              </a:rPr>
              <a:t>The plane of symmetry between the two portions is called the TWINING plane. </a:t>
            </a:r>
          </a:p>
          <a:p>
            <a:r>
              <a:rPr lang="en-US" dirty="0" smtClean="0"/>
              <a:t>If a shear stress is applied , the crystal will twin about the TWINING plane.</a:t>
            </a:r>
          </a:p>
          <a:p>
            <a:pPr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8596" y="285728"/>
            <a:ext cx="8229600" cy="1143000"/>
          </a:xfrm>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CLASSIFICATION  O</a:t>
            </a:r>
            <a:r>
              <a:rPr lang="en-US" sz="4400" b="1" i="1" u="sng" dirty="0" smtClean="0">
                <a:solidFill>
                  <a:srgbClr val="C00000"/>
                </a:solidFill>
                <a:latin typeface="Times New Roman" pitchFamily="18" charset="0"/>
                <a:cs typeface="Times New Roman" pitchFamily="18" charset="0"/>
              </a:rPr>
              <a:t>DEFORMATION </a:t>
            </a:r>
            <a:r>
              <a:rPr lang="en-US" b="1" i="1" u="sng" dirty="0" smtClean="0">
                <a:solidFill>
                  <a:srgbClr val="C00000"/>
                </a:solidFill>
                <a:latin typeface="Times New Roman" pitchFamily="18" charset="0"/>
                <a:cs typeface="Times New Roman" pitchFamily="18" charset="0"/>
              </a:rPr>
              <a:t>F MATERIALS</a:t>
            </a:r>
          </a:p>
        </p:txBody>
      </p:sp>
      <p:sp>
        <p:nvSpPr>
          <p:cNvPr id="4099" name="Rectangle 3"/>
          <p:cNvSpPr>
            <a:spLocks noGrp="1" noChangeArrowheads="1"/>
          </p:cNvSpPr>
          <p:nvPr>
            <p:ph sz="quarter" idx="1"/>
          </p:nvPr>
        </p:nvSpPr>
        <p:spPr>
          <a:xfrm>
            <a:off x="304800" y="1447800"/>
            <a:ext cx="8229600" cy="4343400"/>
          </a:xfrm>
        </p:spPr>
        <p:txBody>
          <a:bodyPr>
            <a:noAutofit/>
          </a:bodyPr>
          <a:lstStyle/>
          <a:p>
            <a:pPr eaLnBrk="1" hangingPunct="1"/>
            <a:r>
              <a:rPr lang="en-US" b="1" dirty="0" smtClean="0">
                <a:solidFill>
                  <a:schemeClr val="tx1"/>
                </a:solidFill>
              </a:rPr>
              <a:t>DUCTILE MATERIAL</a:t>
            </a:r>
            <a:r>
              <a:rPr lang="en-US" dirty="0" smtClean="0">
                <a:solidFill>
                  <a:schemeClr val="tx1"/>
                </a:solidFill>
              </a:rPr>
              <a:t>: The material which exhibits the ability to undergo plastic deformation. Examples: Mild steel, </a:t>
            </a:r>
            <a:r>
              <a:rPr lang="en-US" dirty="0" err="1" smtClean="0">
                <a:solidFill>
                  <a:schemeClr val="tx1"/>
                </a:solidFill>
              </a:rPr>
              <a:t>Aluminiun</a:t>
            </a:r>
            <a:r>
              <a:rPr lang="en-US" dirty="0" smtClean="0">
                <a:solidFill>
                  <a:schemeClr val="tx1"/>
                </a:solidFill>
              </a:rPr>
              <a:t>, Copper</a:t>
            </a:r>
          </a:p>
          <a:p>
            <a:pPr eaLnBrk="1" hangingPunct="1"/>
            <a:r>
              <a:rPr lang="en-US" b="1" dirty="0" smtClean="0">
                <a:solidFill>
                  <a:schemeClr val="tx1"/>
                </a:solidFill>
              </a:rPr>
              <a:t>BRITTLE MATERIAL</a:t>
            </a:r>
            <a:r>
              <a:rPr lang="en-US" dirty="0" smtClean="0">
                <a:solidFill>
                  <a:schemeClr val="tx1"/>
                </a:solidFill>
              </a:rPr>
              <a:t>: The material which would fracture almost at the elastic limit i.e., which doesn't undergo plastic deformation.</a:t>
            </a:r>
          </a:p>
          <a:p>
            <a:pPr eaLnBrk="1" hangingPunct="1">
              <a:buFontTx/>
              <a:buNone/>
            </a:pPr>
            <a:r>
              <a:rPr lang="en-US" dirty="0" smtClean="0">
                <a:solidFill>
                  <a:schemeClr val="tx1"/>
                </a:solidFill>
              </a:rPr>
              <a:t>      Examples: Glass, Concrete, Cast iron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DEFORMATION BY TWINING</a:t>
            </a:r>
          </a:p>
        </p:txBody>
      </p:sp>
      <p:sp>
        <p:nvSpPr>
          <p:cNvPr id="33795" name="Rectangle 3"/>
          <p:cNvSpPr>
            <a:spLocks noGrp="1" noChangeArrowheads="1"/>
          </p:cNvSpPr>
          <p:nvPr>
            <p:ph sz="quarter" idx="1"/>
          </p:nvPr>
        </p:nvSpPr>
        <p:spPr/>
        <p:txBody>
          <a:bodyPr>
            <a:normAutofit/>
          </a:bodyPr>
          <a:lstStyle/>
          <a:p>
            <a:pPr eaLnBrk="1" hangingPunct="1">
              <a:lnSpc>
                <a:spcPct val="90000"/>
              </a:lnSpc>
            </a:pPr>
            <a:r>
              <a:rPr lang="en-US" dirty="0" smtClean="0">
                <a:solidFill>
                  <a:schemeClr val="tx1"/>
                </a:solidFill>
              </a:rPr>
              <a:t>The region to the right of the twining plane is not deformed. To the left of this plane, the atoms have sheared in such a way so as to form a mirror image across the twin plane. Each atom in the twinned region moves a distance proportional to its distance from the twin plane. </a:t>
            </a:r>
          </a:p>
          <a:p>
            <a:r>
              <a:rPr lang="en-US" dirty="0" smtClean="0"/>
              <a:t>In fig. open circles represent atoms which have not moved.</a:t>
            </a:r>
          </a:p>
          <a:p>
            <a:r>
              <a:rPr lang="en-US" dirty="0" smtClean="0"/>
              <a:t>Dashed circles indicate the original positions in the lattice of atoms which change position.</a:t>
            </a:r>
          </a:p>
          <a:p>
            <a:r>
              <a:rPr lang="en-US" dirty="0" smtClean="0"/>
              <a:t>Solid circles indicate the final positions of these atoms in the twined region. </a:t>
            </a:r>
          </a:p>
          <a:p>
            <a:pPr eaLnBrk="1" hangingPunct="1">
              <a:lnSpc>
                <a:spcPct val="90000"/>
              </a:lnSpc>
              <a:buNone/>
            </a:pP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TYPES OF TWINS</a:t>
            </a:r>
          </a:p>
        </p:txBody>
      </p:sp>
      <p:sp>
        <p:nvSpPr>
          <p:cNvPr id="35843" name="Rectangle 3"/>
          <p:cNvSpPr>
            <a:spLocks noGrp="1" noChangeArrowheads="1"/>
          </p:cNvSpPr>
          <p:nvPr>
            <p:ph sz="quarter" idx="1"/>
          </p:nvPr>
        </p:nvSpPr>
        <p:spPr/>
        <p:txBody>
          <a:bodyPr/>
          <a:lstStyle/>
          <a:p>
            <a:pPr marL="609600" indent="-609600" eaLnBrk="1" hangingPunct="1">
              <a:buFontTx/>
              <a:buNone/>
            </a:pPr>
            <a:r>
              <a:rPr lang="en-US" dirty="0" smtClean="0">
                <a:solidFill>
                  <a:schemeClr val="tx1"/>
                </a:solidFill>
              </a:rPr>
              <a:t>Twins are of two types based on their formation.</a:t>
            </a:r>
          </a:p>
          <a:p>
            <a:pPr marL="609600" indent="-609600" eaLnBrk="1" hangingPunct="1"/>
            <a:r>
              <a:rPr lang="en-US" b="1" dirty="0" smtClean="0">
                <a:solidFill>
                  <a:schemeClr val="tx1"/>
                </a:solidFill>
              </a:rPr>
              <a:t>Mechanical Twins</a:t>
            </a:r>
            <a:r>
              <a:rPr lang="en-US" dirty="0" smtClean="0">
                <a:solidFill>
                  <a:schemeClr val="tx1"/>
                </a:solidFill>
              </a:rPr>
              <a:t>: Produced by mechanical deformation.</a:t>
            </a:r>
          </a:p>
          <a:p>
            <a:pPr marL="609600" indent="-609600" eaLnBrk="1" hangingPunct="1"/>
            <a:r>
              <a:rPr lang="en-US" b="1" dirty="0" smtClean="0">
                <a:solidFill>
                  <a:schemeClr val="tx1"/>
                </a:solidFill>
              </a:rPr>
              <a:t>Annealing Twins</a:t>
            </a:r>
            <a:r>
              <a:rPr lang="en-US" dirty="0" smtClean="0">
                <a:solidFill>
                  <a:schemeClr val="tx1"/>
                </a:solidFill>
              </a:rPr>
              <a:t>: Formed as a result of annealing.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DIFFERENCES BETWEEN SLIP AND TWINING</a:t>
            </a:r>
          </a:p>
        </p:txBody>
      </p:sp>
      <p:sp>
        <p:nvSpPr>
          <p:cNvPr id="36867" name="Rectangle 4"/>
          <p:cNvSpPr>
            <a:spLocks noGrp="1" noChangeArrowheads="1"/>
          </p:cNvSpPr>
          <p:nvPr>
            <p:ph sz="quarter" idx="1"/>
          </p:nvPr>
        </p:nvSpPr>
        <p:spPr/>
        <p:txBody>
          <a:bodyPr>
            <a:normAutofit/>
          </a:bodyPr>
          <a:lstStyle/>
          <a:p>
            <a:pPr marL="533400" indent="-533400" eaLnBrk="1" hangingPunct="1">
              <a:lnSpc>
                <a:spcPct val="90000"/>
              </a:lnSpc>
              <a:buFontTx/>
              <a:buNone/>
            </a:pPr>
            <a:r>
              <a:rPr lang="en-US" dirty="0" smtClean="0">
                <a:solidFill>
                  <a:schemeClr val="tx1"/>
                </a:solidFill>
              </a:rPr>
              <a:t>                </a:t>
            </a:r>
            <a:r>
              <a:rPr lang="en-US" b="1" u="sng" dirty="0" smtClean="0">
                <a:solidFill>
                  <a:schemeClr val="tx1"/>
                </a:solidFill>
              </a:rPr>
              <a:t>SLIP</a:t>
            </a:r>
          </a:p>
          <a:p>
            <a:pPr marL="533400" indent="-533400" eaLnBrk="1" hangingPunct="1">
              <a:lnSpc>
                <a:spcPct val="90000"/>
              </a:lnSpc>
              <a:buFontTx/>
              <a:buAutoNum type="arabicPeriod"/>
            </a:pPr>
            <a:r>
              <a:rPr lang="en-US" dirty="0" smtClean="0">
                <a:solidFill>
                  <a:schemeClr val="tx1"/>
                </a:solidFill>
              </a:rPr>
              <a:t>The orientation of the crystal above and below the slip plane is same before and after deformation.</a:t>
            </a:r>
          </a:p>
          <a:p>
            <a:pPr marL="533400" indent="-533400" eaLnBrk="1" hangingPunct="1">
              <a:lnSpc>
                <a:spcPct val="90000"/>
              </a:lnSpc>
              <a:buFontTx/>
              <a:buAutoNum type="arabicPeriod"/>
            </a:pPr>
            <a:r>
              <a:rPr lang="en-US" dirty="0" smtClean="0">
                <a:solidFill>
                  <a:schemeClr val="tx1"/>
                </a:solidFill>
              </a:rPr>
              <a:t>Slip is considered to occur in discrete multiples of atomic spacing.</a:t>
            </a:r>
          </a:p>
        </p:txBody>
      </p:sp>
      <p:sp>
        <p:nvSpPr>
          <p:cNvPr id="36868" name="Rectangle 5"/>
          <p:cNvSpPr>
            <a:spLocks noGrp="1" noChangeArrowheads="1"/>
          </p:cNvSpPr>
          <p:nvPr>
            <p:ph sz="quarter" idx="2"/>
          </p:nvPr>
        </p:nvSpPr>
        <p:spPr/>
        <p:txBody>
          <a:bodyPr>
            <a:normAutofit/>
          </a:bodyPr>
          <a:lstStyle/>
          <a:p>
            <a:pPr marL="533400" indent="-533400" eaLnBrk="1" hangingPunct="1">
              <a:lnSpc>
                <a:spcPct val="90000"/>
              </a:lnSpc>
              <a:buFontTx/>
              <a:buNone/>
            </a:pPr>
            <a:r>
              <a:rPr lang="en-US" dirty="0" smtClean="0">
                <a:solidFill>
                  <a:schemeClr val="tx1"/>
                </a:solidFill>
              </a:rPr>
              <a:t>                 </a:t>
            </a:r>
            <a:r>
              <a:rPr lang="en-US" b="1" u="sng" dirty="0" smtClean="0">
                <a:solidFill>
                  <a:schemeClr val="tx1"/>
                </a:solidFill>
              </a:rPr>
              <a:t>TWINING</a:t>
            </a:r>
          </a:p>
          <a:p>
            <a:pPr marL="533400" indent="-533400" eaLnBrk="1" hangingPunct="1">
              <a:lnSpc>
                <a:spcPct val="90000"/>
              </a:lnSpc>
              <a:buFontTx/>
              <a:buAutoNum type="arabicPeriod"/>
            </a:pPr>
            <a:r>
              <a:rPr lang="en-US" dirty="0" smtClean="0">
                <a:solidFill>
                  <a:schemeClr val="tx1"/>
                </a:solidFill>
              </a:rPr>
              <a:t>There will be orientation difference of the crystal across the twin plane after deformation.</a:t>
            </a:r>
          </a:p>
          <a:p>
            <a:pPr marL="533400" indent="-533400" eaLnBrk="1" hangingPunct="1">
              <a:lnSpc>
                <a:spcPct val="90000"/>
              </a:lnSpc>
              <a:buFontTx/>
              <a:buAutoNum type="arabicPeriod"/>
            </a:pPr>
            <a:r>
              <a:rPr lang="en-US" dirty="0" smtClean="0">
                <a:solidFill>
                  <a:schemeClr val="tx1"/>
                </a:solidFill>
              </a:rPr>
              <a:t>The atom movements are much less than an atomic distance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DIFFERENCES BETWEEN SLIP AND TWINING</a:t>
            </a:r>
          </a:p>
        </p:txBody>
      </p:sp>
      <p:sp>
        <p:nvSpPr>
          <p:cNvPr id="37891" name="Rectangle 4"/>
          <p:cNvSpPr>
            <a:spLocks noGrp="1" noChangeArrowheads="1"/>
          </p:cNvSpPr>
          <p:nvPr>
            <p:ph sz="quarter" idx="1"/>
          </p:nvPr>
        </p:nvSpPr>
        <p:spPr/>
        <p:txBody>
          <a:bodyPr>
            <a:normAutofit/>
          </a:bodyPr>
          <a:lstStyle/>
          <a:p>
            <a:pPr marL="533400" indent="-533400" eaLnBrk="1" hangingPunct="1">
              <a:buFontTx/>
              <a:buNone/>
            </a:pPr>
            <a:r>
              <a:rPr lang="en-US" dirty="0" smtClean="0">
                <a:solidFill>
                  <a:schemeClr val="tx1"/>
                </a:solidFill>
              </a:rPr>
              <a:t>                  </a:t>
            </a:r>
            <a:r>
              <a:rPr lang="en-US" b="1" u="sng" dirty="0" smtClean="0">
                <a:solidFill>
                  <a:schemeClr val="tx1"/>
                </a:solidFill>
              </a:rPr>
              <a:t>SLIP</a:t>
            </a:r>
          </a:p>
          <a:p>
            <a:pPr marL="533400" indent="-533400" eaLnBrk="1" hangingPunct="1">
              <a:buFontTx/>
              <a:buAutoNum type="arabicPeriod" startAt="3"/>
            </a:pPr>
            <a:r>
              <a:rPr lang="en-US" dirty="0" smtClean="0">
                <a:solidFill>
                  <a:schemeClr val="tx1"/>
                </a:solidFill>
              </a:rPr>
              <a:t>It occurs on relatively widely spread planes.</a:t>
            </a:r>
          </a:p>
          <a:p>
            <a:pPr marL="533400" indent="-533400" eaLnBrk="1" hangingPunct="1">
              <a:buFontTx/>
              <a:buAutoNum type="arabicPeriod" startAt="3"/>
            </a:pPr>
            <a:endParaRPr lang="en-US" dirty="0" smtClean="0">
              <a:solidFill>
                <a:schemeClr val="tx1"/>
              </a:solidFill>
            </a:endParaRPr>
          </a:p>
          <a:p>
            <a:pPr marL="533400" indent="-533400" eaLnBrk="1" hangingPunct="1">
              <a:buFontTx/>
              <a:buAutoNum type="arabicPeriod" startAt="3"/>
            </a:pPr>
            <a:r>
              <a:rPr lang="en-US" dirty="0" smtClean="0">
                <a:solidFill>
                  <a:schemeClr val="tx1"/>
                </a:solidFill>
              </a:rPr>
              <a:t>It takes several milliseconds for a slip band to form.</a:t>
            </a:r>
          </a:p>
        </p:txBody>
      </p:sp>
      <p:sp>
        <p:nvSpPr>
          <p:cNvPr id="37892" name="Rectangle 5"/>
          <p:cNvSpPr>
            <a:spLocks noGrp="1" noChangeArrowheads="1"/>
          </p:cNvSpPr>
          <p:nvPr>
            <p:ph sz="quarter" idx="2"/>
          </p:nvPr>
        </p:nvSpPr>
        <p:spPr/>
        <p:txBody>
          <a:bodyPr>
            <a:normAutofit/>
          </a:bodyPr>
          <a:lstStyle/>
          <a:p>
            <a:pPr marL="457200" indent="-457200" algn="ctr" eaLnBrk="1" hangingPunct="1">
              <a:buFontTx/>
              <a:buNone/>
            </a:pPr>
            <a:r>
              <a:rPr lang="en-US" dirty="0" smtClean="0">
                <a:solidFill>
                  <a:schemeClr val="tx1"/>
                </a:solidFill>
              </a:rPr>
              <a:t> </a:t>
            </a:r>
            <a:r>
              <a:rPr lang="en-US" b="1" u="sng" dirty="0" smtClean="0">
                <a:solidFill>
                  <a:schemeClr val="tx1"/>
                </a:solidFill>
              </a:rPr>
              <a:t>TWINING</a:t>
            </a:r>
          </a:p>
          <a:p>
            <a:pPr marL="457200" indent="-457200" eaLnBrk="1" hangingPunct="1">
              <a:buFontTx/>
              <a:buAutoNum type="arabicPeriod" startAt="3"/>
            </a:pPr>
            <a:r>
              <a:rPr lang="en-US" dirty="0" smtClean="0">
                <a:solidFill>
                  <a:schemeClr val="tx1"/>
                </a:solidFill>
              </a:rPr>
              <a:t>In the twined region of a crystal every atomic plane is involved in deformation.</a:t>
            </a:r>
          </a:p>
          <a:p>
            <a:pPr marL="457200" indent="-457200" eaLnBrk="1" hangingPunct="1">
              <a:buFontTx/>
              <a:buAutoNum type="arabicPeriod" startAt="3"/>
            </a:pPr>
            <a:r>
              <a:rPr lang="en-US" dirty="0" smtClean="0">
                <a:solidFill>
                  <a:schemeClr val="tx1"/>
                </a:solidFill>
              </a:rPr>
              <a:t>Twins can form in a time as short as a few microseconds.</a:t>
            </a:r>
          </a:p>
          <a:p>
            <a:pPr marL="457200" indent="-457200" eaLnBrk="1" hangingPunct="1">
              <a:buFontTx/>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dirty="0" smtClean="0">
                <a:solidFill>
                  <a:srgbClr val="C00000"/>
                </a:solidFill>
                <a:latin typeface="Times New Roman" pitchFamily="18" charset="0"/>
                <a:cs typeface="Times New Roman" pitchFamily="18" charset="0"/>
              </a:rPr>
              <a:t>Differences between slip and twining</a:t>
            </a:r>
          </a:p>
        </p:txBody>
      </p:sp>
      <p:sp>
        <p:nvSpPr>
          <p:cNvPr id="38915" name="Rectangle 4"/>
          <p:cNvSpPr>
            <a:spLocks noGrp="1" noChangeArrowheads="1"/>
          </p:cNvSpPr>
          <p:nvPr>
            <p:ph sz="quarter" idx="1"/>
          </p:nvPr>
        </p:nvSpPr>
        <p:spPr/>
        <p:txBody>
          <a:bodyPr>
            <a:normAutofit/>
          </a:bodyPr>
          <a:lstStyle/>
          <a:p>
            <a:pPr marL="533400" indent="-533400">
              <a:lnSpc>
                <a:spcPct val="90000"/>
              </a:lnSpc>
              <a:buNone/>
            </a:pPr>
            <a:r>
              <a:rPr lang="en-US" dirty="0" smtClean="0">
                <a:solidFill>
                  <a:schemeClr val="tx1"/>
                </a:solidFill>
              </a:rPr>
              <a:t>                  </a:t>
            </a:r>
            <a:r>
              <a:rPr lang="en-US" b="1" u="sng" dirty="0" smtClean="0">
                <a:solidFill>
                  <a:schemeClr val="tx1"/>
                </a:solidFill>
              </a:rPr>
              <a:t>SLIP</a:t>
            </a:r>
            <a:endParaRPr lang="en-US" dirty="0" smtClean="0">
              <a:solidFill>
                <a:schemeClr val="tx1"/>
              </a:solidFill>
            </a:endParaRPr>
          </a:p>
          <a:p>
            <a:pPr marL="533400" indent="-533400" eaLnBrk="1" hangingPunct="1">
              <a:lnSpc>
                <a:spcPct val="90000"/>
              </a:lnSpc>
              <a:buFontTx/>
              <a:buAutoNum type="arabicPeriod" startAt="5"/>
            </a:pPr>
            <a:r>
              <a:rPr lang="en-US" dirty="0" smtClean="0">
                <a:solidFill>
                  <a:schemeClr val="tx1"/>
                </a:solidFill>
              </a:rPr>
              <a:t>Slip occurs in specific directions on certain crystallographic planes.</a:t>
            </a:r>
          </a:p>
          <a:p>
            <a:pPr marL="533400" indent="-533400" eaLnBrk="1" hangingPunct="1">
              <a:lnSpc>
                <a:spcPct val="90000"/>
              </a:lnSpc>
              <a:buFontTx/>
              <a:buAutoNum type="arabicPeriod" startAt="5"/>
            </a:pPr>
            <a:r>
              <a:rPr lang="en-US" dirty="0" smtClean="0">
                <a:solidFill>
                  <a:schemeClr val="tx1"/>
                </a:solidFill>
              </a:rPr>
              <a:t>Deformation mechanism in metals possess many slip systems.</a:t>
            </a:r>
          </a:p>
          <a:p>
            <a:pPr marL="533400" indent="-533400" eaLnBrk="1" hangingPunct="1">
              <a:lnSpc>
                <a:spcPct val="90000"/>
              </a:lnSpc>
              <a:buFontTx/>
              <a:buNone/>
            </a:pPr>
            <a:endParaRPr lang="en-US" dirty="0" smtClean="0">
              <a:solidFill>
                <a:schemeClr val="tx1"/>
              </a:solidFill>
            </a:endParaRPr>
          </a:p>
          <a:p>
            <a:pPr marL="533400" indent="-533400" eaLnBrk="1" hangingPunct="1">
              <a:lnSpc>
                <a:spcPct val="90000"/>
              </a:lnSpc>
              <a:buFontTx/>
              <a:buAutoNum type="arabicPeriod" startAt="5"/>
            </a:pPr>
            <a:endParaRPr lang="en-US" dirty="0" smtClean="0">
              <a:solidFill>
                <a:schemeClr val="tx1"/>
              </a:solidFill>
            </a:endParaRPr>
          </a:p>
          <a:p>
            <a:pPr marL="533400" indent="-533400" eaLnBrk="1" hangingPunct="1">
              <a:lnSpc>
                <a:spcPct val="90000"/>
              </a:lnSpc>
              <a:buFontTx/>
              <a:buAutoNum type="arabicPeriod" startAt="5"/>
            </a:pPr>
            <a:endParaRPr lang="en-US" dirty="0" smtClean="0">
              <a:solidFill>
                <a:schemeClr val="tx1"/>
              </a:solidFill>
            </a:endParaRPr>
          </a:p>
        </p:txBody>
      </p:sp>
      <p:sp>
        <p:nvSpPr>
          <p:cNvPr id="38916" name="Rectangle 5"/>
          <p:cNvSpPr>
            <a:spLocks noGrp="1" noChangeArrowheads="1"/>
          </p:cNvSpPr>
          <p:nvPr>
            <p:ph sz="quarter" idx="2"/>
          </p:nvPr>
        </p:nvSpPr>
        <p:spPr>
          <a:xfrm>
            <a:off x="4357686" y="1643050"/>
            <a:ext cx="4286280" cy="4525963"/>
          </a:xfrm>
        </p:spPr>
        <p:txBody>
          <a:bodyPr>
            <a:normAutofit/>
          </a:bodyPr>
          <a:lstStyle/>
          <a:p>
            <a:pPr marL="533400" indent="-533400" algn="ctr">
              <a:lnSpc>
                <a:spcPct val="90000"/>
              </a:lnSpc>
              <a:buNone/>
            </a:pPr>
            <a:r>
              <a:rPr lang="en-US" dirty="0" smtClean="0">
                <a:solidFill>
                  <a:schemeClr val="tx1"/>
                </a:solidFill>
              </a:rPr>
              <a:t> </a:t>
            </a:r>
            <a:r>
              <a:rPr lang="en-US" b="1" u="sng" dirty="0" smtClean="0">
                <a:solidFill>
                  <a:schemeClr val="tx1"/>
                </a:solidFill>
              </a:rPr>
              <a:t>TWINING</a:t>
            </a:r>
            <a:endParaRPr lang="en-US" dirty="0" smtClean="0">
              <a:solidFill>
                <a:schemeClr val="tx1"/>
              </a:solidFill>
            </a:endParaRPr>
          </a:p>
          <a:p>
            <a:pPr marL="533400" indent="-533400" eaLnBrk="1" hangingPunct="1">
              <a:lnSpc>
                <a:spcPct val="90000"/>
              </a:lnSpc>
              <a:buFontTx/>
              <a:buAutoNum type="arabicPeriod" startAt="5"/>
            </a:pPr>
            <a:r>
              <a:rPr lang="en-US" dirty="0" smtClean="0">
                <a:solidFill>
                  <a:schemeClr val="tx1"/>
                </a:solidFill>
              </a:rPr>
              <a:t>Twining occurs in a definite direction on a specific crystallographic plane.</a:t>
            </a:r>
          </a:p>
          <a:p>
            <a:pPr marL="533400" indent="-533400" eaLnBrk="1" hangingPunct="1">
              <a:lnSpc>
                <a:spcPct val="90000"/>
              </a:lnSpc>
              <a:buFontTx/>
              <a:buAutoNum type="arabicPeriod" startAt="5"/>
            </a:pPr>
            <a:r>
              <a:rPr lang="en-US" dirty="0" smtClean="0">
                <a:solidFill>
                  <a:schemeClr val="tx1"/>
                </a:solidFill>
              </a:rPr>
              <a:t>Twining is not a dominant deformation mechanism in metals</a:t>
            </a:r>
          </a:p>
          <a:p>
            <a:pPr marL="533400" indent="-533400" eaLnBrk="1" hangingPunct="1">
              <a:lnSpc>
                <a:spcPct val="90000"/>
              </a:lnSpc>
              <a:buFontTx/>
              <a:buAutoNum type="arabicPeriod" startAt="5"/>
            </a:pPr>
            <a:endParaRPr lang="en-US" dirty="0" smtClean="0">
              <a:solidFill>
                <a:schemeClr val="tx1"/>
              </a:solidFill>
            </a:endParaRPr>
          </a:p>
          <a:p>
            <a:pPr marL="533400" indent="-533400" eaLnBrk="1" hangingPunct="1">
              <a:lnSpc>
                <a:spcPct val="90000"/>
              </a:lnSpc>
              <a:buFontTx/>
              <a:buAutoNum type="arabicPeriod" startAt="5"/>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39939"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39940" name="Picture 4"/>
          <p:cNvPicPr>
            <a:picLocks noChangeAspect="1" noChangeArrowheads="1"/>
          </p:cNvPicPr>
          <p:nvPr/>
        </p:nvPicPr>
        <p:blipFill>
          <a:blip r:embed="rId2" cstate="print"/>
          <a:srcRect/>
          <a:stretch>
            <a:fillRect/>
          </a:stretch>
        </p:blipFill>
        <p:spPr bwMode="auto">
          <a:xfrm>
            <a:off x="1219200" y="1709758"/>
            <a:ext cx="6705600" cy="46482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40963" name="Rectangle 3"/>
          <p:cNvSpPr>
            <a:spLocks noGrp="1" noChangeArrowheads="1"/>
          </p:cNvSpPr>
          <p:nvPr>
            <p:ph sz="quarter" idx="1"/>
          </p:nvPr>
        </p:nvSpPr>
        <p:spPr/>
        <p:txBody>
          <a:bodyPr/>
          <a:lstStyle/>
          <a:p>
            <a:pPr eaLnBrk="1" hangingPunct="1">
              <a:lnSpc>
                <a:spcPct val="90000"/>
              </a:lnSpc>
            </a:pPr>
            <a:r>
              <a:rPr lang="en-US" sz="2800" dirty="0" smtClean="0">
                <a:solidFill>
                  <a:schemeClr val="tx1"/>
                </a:solidFill>
              </a:rPr>
              <a:t>Consider two planes of atoms in which  the shear stress is assumed to act in the slip plane along the slip direction.</a:t>
            </a:r>
          </a:p>
          <a:p>
            <a:pPr eaLnBrk="1" hangingPunct="1">
              <a:lnSpc>
                <a:spcPct val="90000"/>
              </a:lnSpc>
            </a:pPr>
            <a:r>
              <a:rPr lang="en-US" sz="2800" dirty="0" smtClean="0">
                <a:solidFill>
                  <a:schemeClr val="tx1"/>
                </a:solidFill>
              </a:rPr>
              <a:t>The shearing stress is initially zero when the two planes are in coincidence and it is also zero when the two planes have moved one identity distance </a:t>
            </a:r>
            <a:r>
              <a:rPr lang="en-US" sz="2800" b="1" dirty="0" smtClean="0">
                <a:solidFill>
                  <a:schemeClr val="tx1"/>
                </a:solidFill>
              </a:rPr>
              <a:t>b</a:t>
            </a:r>
            <a:r>
              <a:rPr lang="en-US" sz="2800" dirty="0" smtClean="0">
                <a:solidFill>
                  <a:schemeClr val="tx1"/>
                </a:solidFill>
              </a:rPr>
              <a:t>.</a:t>
            </a:r>
          </a:p>
          <a:p>
            <a:pPr eaLnBrk="1" hangingPunct="1">
              <a:lnSpc>
                <a:spcPct val="90000"/>
              </a:lnSpc>
            </a:pPr>
            <a:r>
              <a:rPr lang="en-US" sz="2800" dirty="0" smtClean="0">
                <a:solidFill>
                  <a:schemeClr val="tx1"/>
                </a:solidFill>
              </a:rPr>
              <a:t>Between these positions each atom is attracted toward the nearest atom of the other row, so that the shearing stress is a periodic function of the displacement.</a:t>
            </a:r>
            <a:endParaRPr lang="en-US" sz="2800" b="1" dirty="0" smtClean="0">
              <a:solidFill>
                <a:schemeClr val="tx1"/>
              </a:solidFill>
            </a:endParaRPr>
          </a:p>
          <a:p>
            <a:pPr eaLnBrk="1" hangingPunct="1">
              <a:lnSpc>
                <a:spcPct val="90000"/>
              </a:lnSpc>
              <a:buFontTx/>
              <a:buNone/>
            </a:pPr>
            <a:endParaRPr lang="en-US" sz="2800" b="1" dirty="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41987" name="Rectangle 3"/>
          <p:cNvSpPr>
            <a:spLocks noGrp="1" noChangeArrowheads="1"/>
          </p:cNvSpPr>
          <p:nvPr>
            <p:ph sz="quarter" idx="1"/>
          </p:nvPr>
        </p:nvSpPr>
        <p:spPr/>
        <p:txBody>
          <a:bodyPr/>
          <a:lstStyle/>
          <a:p>
            <a:r>
              <a:rPr lang="en-US" dirty="0" smtClean="0">
                <a:solidFill>
                  <a:schemeClr val="tx1"/>
                </a:solidFill>
              </a:rPr>
              <a:t>As a first approximation, the relationship between shear stress and displacement can be expressed by a sine function</a:t>
            </a: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a:p>
            <a:pPr lvl="1">
              <a:buFontTx/>
              <a:buNone/>
            </a:pPr>
            <a:r>
              <a:rPr lang="en-US" dirty="0" smtClean="0">
                <a:solidFill>
                  <a:schemeClr val="tx1"/>
                </a:solidFill>
              </a:rPr>
              <a:t>          Where, b is the period</a:t>
            </a:r>
          </a:p>
        </p:txBody>
      </p:sp>
      <p:pic>
        <p:nvPicPr>
          <p:cNvPr id="41988" name="Picture 4"/>
          <p:cNvPicPr>
            <a:picLocks noChangeAspect="1" noChangeArrowheads="1"/>
          </p:cNvPicPr>
          <p:nvPr/>
        </p:nvPicPr>
        <p:blipFill>
          <a:blip r:embed="rId2" cstate="print"/>
          <a:srcRect/>
          <a:stretch>
            <a:fillRect/>
          </a:stretch>
        </p:blipFill>
        <p:spPr bwMode="auto">
          <a:xfrm>
            <a:off x="2571736" y="4000504"/>
            <a:ext cx="3352800" cy="990600"/>
          </a:xfrm>
          <a:prstGeom prst="rect">
            <a:avLst/>
          </a:prstGeom>
          <a:noFill/>
          <a:ln w="9525">
            <a:noFill/>
            <a:miter lim="800000"/>
            <a:headEnd/>
            <a:tailEnd/>
          </a:ln>
        </p:spPr>
      </p:pic>
      <p:pic>
        <p:nvPicPr>
          <p:cNvPr id="41989" name="Picture 5"/>
          <p:cNvPicPr>
            <a:picLocks noChangeAspect="1" noChangeArrowheads="1"/>
          </p:cNvPicPr>
          <p:nvPr/>
        </p:nvPicPr>
        <p:blipFill>
          <a:blip r:embed="rId3" cstate="print"/>
          <a:srcRect/>
          <a:stretch>
            <a:fillRect/>
          </a:stretch>
        </p:blipFill>
        <p:spPr bwMode="auto">
          <a:xfrm>
            <a:off x="2071670" y="5286388"/>
            <a:ext cx="44196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43011" name="Rectangle 3"/>
          <p:cNvSpPr>
            <a:spLocks noGrp="1" noChangeArrowheads="1"/>
          </p:cNvSpPr>
          <p:nvPr>
            <p:ph sz="quarter" idx="1"/>
          </p:nvPr>
        </p:nvSpPr>
        <p:spPr/>
        <p:txBody>
          <a:bodyPr/>
          <a:lstStyle/>
          <a:p>
            <a:r>
              <a:rPr lang="en-US" dirty="0" smtClean="0">
                <a:solidFill>
                  <a:schemeClr val="tx1"/>
                </a:solidFill>
              </a:rPr>
              <a:t>At small values of displacement, Hooke’s law should apply</a:t>
            </a:r>
          </a:p>
          <a:p>
            <a:pPr eaLnBrk="1" hangingPunct="1">
              <a:buFontTx/>
              <a:buNone/>
            </a:pPr>
            <a:r>
              <a:rPr lang="en-US" dirty="0" smtClean="0">
                <a:solidFill>
                  <a:schemeClr val="tx1"/>
                </a:solidFill>
              </a:rPr>
              <a:t>                               </a:t>
            </a:r>
          </a:p>
          <a:p>
            <a:endParaRPr lang="en-US" dirty="0" smtClean="0">
              <a:solidFill>
                <a:schemeClr val="tx1"/>
              </a:solidFill>
            </a:endParaRPr>
          </a:p>
          <a:p>
            <a:r>
              <a:rPr lang="en-US" dirty="0" smtClean="0">
                <a:solidFill>
                  <a:schemeClr val="tx1"/>
                </a:solidFill>
              </a:rPr>
              <a:t>For small values of x/b first equation can be written as</a:t>
            </a: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p:txBody>
      </p:sp>
      <p:pic>
        <p:nvPicPr>
          <p:cNvPr id="43012" name="Picture 5"/>
          <p:cNvPicPr>
            <a:picLocks noChangeAspect="1" noChangeArrowheads="1"/>
          </p:cNvPicPr>
          <p:nvPr/>
        </p:nvPicPr>
        <p:blipFill>
          <a:blip r:embed="rId2" cstate="print"/>
          <a:srcRect/>
          <a:stretch>
            <a:fillRect/>
          </a:stretch>
        </p:blipFill>
        <p:spPr bwMode="auto">
          <a:xfrm>
            <a:off x="2928926" y="1857364"/>
            <a:ext cx="3124200" cy="1000132"/>
          </a:xfrm>
          <a:prstGeom prst="rect">
            <a:avLst/>
          </a:prstGeom>
          <a:noFill/>
          <a:ln w="9525">
            <a:noFill/>
            <a:miter lim="800000"/>
            <a:headEnd/>
            <a:tailEnd/>
          </a:ln>
        </p:spPr>
      </p:pic>
      <p:pic>
        <p:nvPicPr>
          <p:cNvPr id="43013" name="Picture 6"/>
          <p:cNvPicPr>
            <a:picLocks noChangeAspect="1" noChangeArrowheads="1"/>
          </p:cNvPicPr>
          <p:nvPr/>
        </p:nvPicPr>
        <p:blipFill>
          <a:blip r:embed="rId3" cstate="print"/>
          <a:srcRect/>
          <a:stretch>
            <a:fillRect/>
          </a:stretch>
        </p:blipFill>
        <p:spPr bwMode="auto">
          <a:xfrm>
            <a:off x="3000364" y="3429000"/>
            <a:ext cx="28956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44035" name="Rectangle 3"/>
          <p:cNvSpPr>
            <a:spLocks noGrp="1" noChangeArrowheads="1"/>
          </p:cNvSpPr>
          <p:nvPr>
            <p:ph sz="quarter" idx="1"/>
          </p:nvPr>
        </p:nvSpPr>
        <p:spPr/>
        <p:txBody>
          <a:bodyPr>
            <a:normAutofit/>
          </a:bodyPr>
          <a:lstStyle/>
          <a:p>
            <a:r>
              <a:rPr lang="en-US" sz="2800" dirty="0" smtClean="0">
                <a:solidFill>
                  <a:schemeClr val="tx1"/>
                </a:solidFill>
              </a:rPr>
              <a:t>Combining the above two equations provides an expression for the maximum shear stress at which slip should occur.</a:t>
            </a:r>
          </a:p>
          <a:p>
            <a:pPr>
              <a:buNone/>
            </a:pPr>
            <a:r>
              <a:rPr lang="en-US" sz="2800" dirty="0" smtClean="0">
                <a:solidFill>
                  <a:schemeClr val="tx1"/>
                </a:solidFill>
              </a:rPr>
              <a:t>                                 </a:t>
            </a:r>
          </a:p>
          <a:p>
            <a:pPr eaLnBrk="1" hangingPunct="1">
              <a:buFontTx/>
              <a:buNone/>
            </a:pPr>
            <a:endParaRPr lang="en-US" sz="2800" dirty="0" smtClean="0">
              <a:solidFill>
                <a:schemeClr val="tx1"/>
              </a:solidFill>
            </a:endParaRPr>
          </a:p>
          <a:p>
            <a:r>
              <a:rPr lang="en-US" sz="2800" dirty="0" smtClean="0">
                <a:solidFill>
                  <a:schemeClr val="tx1"/>
                </a:solidFill>
              </a:rPr>
              <a:t>As a rough approximation , </a:t>
            </a:r>
            <a:r>
              <a:rPr lang="en-US" sz="2800" b="1" dirty="0" smtClean="0">
                <a:solidFill>
                  <a:schemeClr val="tx1"/>
                </a:solidFill>
              </a:rPr>
              <a:t>b</a:t>
            </a:r>
            <a:r>
              <a:rPr lang="en-US" sz="2800" dirty="0" smtClean="0">
                <a:solidFill>
                  <a:schemeClr val="tx1"/>
                </a:solidFill>
              </a:rPr>
              <a:t> can taken equal to </a:t>
            </a:r>
            <a:r>
              <a:rPr lang="en-US" sz="2800" b="1" dirty="0" smtClean="0">
                <a:solidFill>
                  <a:schemeClr val="tx1"/>
                </a:solidFill>
              </a:rPr>
              <a:t>a</a:t>
            </a:r>
            <a:r>
              <a:rPr lang="en-US" sz="2800" dirty="0" smtClean="0">
                <a:solidFill>
                  <a:schemeClr val="tx1"/>
                </a:solidFill>
              </a:rPr>
              <a:t>, with the result that the theoretical shear strength of perfect crystal is approximately equal to the shear modulus divided by 2</a:t>
            </a:r>
            <a:r>
              <a:rPr lang="el-GR" sz="2800" dirty="0" smtClean="0">
                <a:solidFill>
                  <a:schemeClr val="tx1"/>
                </a:solidFill>
                <a:cs typeface="Arial" pitchFamily="34" charset="0"/>
              </a:rPr>
              <a:t>π</a:t>
            </a:r>
            <a:r>
              <a:rPr lang="en-US" sz="2800" dirty="0" smtClean="0">
                <a:solidFill>
                  <a:schemeClr val="tx1"/>
                </a:solidFill>
                <a:cs typeface="Arial" pitchFamily="34" charset="0"/>
              </a:rPr>
              <a:t>.</a:t>
            </a:r>
            <a:endParaRPr lang="el-GR" sz="2800" b="1" dirty="0" smtClean="0">
              <a:solidFill>
                <a:schemeClr val="tx1"/>
              </a:solidFill>
              <a:cs typeface="Arial" pitchFamily="34" charset="0"/>
            </a:endParaRPr>
          </a:p>
        </p:txBody>
      </p:sp>
      <p:pic>
        <p:nvPicPr>
          <p:cNvPr id="44036" name="Picture 4"/>
          <p:cNvPicPr>
            <a:picLocks noChangeAspect="1" noChangeArrowheads="1"/>
          </p:cNvPicPr>
          <p:nvPr/>
        </p:nvPicPr>
        <p:blipFill>
          <a:blip r:embed="rId2" cstate="print"/>
          <a:srcRect/>
          <a:stretch>
            <a:fillRect/>
          </a:stretch>
        </p:blipFill>
        <p:spPr bwMode="auto">
          <a:xfrm>
            <a:off x="3902075" y="3173413"/>
            <a:ext cx="1338263" cy="517525"/>
          </a:xfrm>
          <a:prstGeom prst="rect">
            <a:avLst/>
          </a:prstGeom>
          <a:noFill/>
          <a:ln w="9525">
            <a:noFill/>
            <a:miter lim="800000"/>
            <a:headEnd/>
            <a:tailEnd/>
          </a:ln>
        </p:spPr>
      </p:pic>
      <p:pic>
        <p:nvPicPr>
          <p:cNvPr id="44037" name="Picture 5"/>
          <p:cNvPicPr>
            <a:picLocks noChangeAspect="1" noChangeArrowheads="1"/>
          </p:cNvPicPr>
          <p:nvPr/>
        </p:nvPicPr>
        <p:blipFill>
          <a:blip r:embed="rId2" cstate="print"/>
          <a:srcRect/>
          <a:stretch>
            <a:fillRect/>
          </a:stretch>
        </p:blipFill>
        <p:spPr bwMode="auto">
          <a:xfrm>
            <a:off x="3429000" y="3048000"/>
            <a:ext cx="28956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TENSILE OF DUCTILE MATERIAL</a:t>
            </a:r>
          </a:p>
        </p:txBody>
      </p:sp>
      <p:pic>
        <p:nvPicPr>
          <p:cNvPr id="5123" name="Picture 8" descr="ANd9GcSwbPiH7IOYmL4AsIg2pRqTT8vXyJDBAsY-Ob9GTnslC8QgzpeQsw"/>
          <p:cNvPicPr>
            <a:picLocks noGrp="1" noChangeAspect="1" noChangeArrowheads="1"/>
          </p:cNvPicPr>
          <p:nvPr>
            <p:ph sz="quarter" idx="1"/>
          </p:nvPr>
        </p:nvPicPr>
        <p:blipFill>
          <a:blip r:embed="rId2" cstate="print"/>
          <a:stretch>
            <a:fillRect/>
          </a:stretch>
        </p:blipFill>
        <p:spPr>
          <a:xfrm>
            <a:off x="1500166" y="1857364"/>
            <a:ext cx="5857916" cy="395013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ROLE OF SHEAR STRENGTH OF PERFECT CRYSTAL</a:t>
            </a:r>
          </a:p>
        </p:txBody>
      </p:sp>
      <p:sp>
        <p:nvSpPr>
          <p:cNvPr id="45059" name="Rectangle 5"/>
          <p:cNvSpPr>
            <a:spLocks noGrp="1" noChangeArrowheads="1"/>
          </p:cNvSpPr>
          <p:nvPr>
            <p:ph sz="quarter" idx="1"/>
          </p:nvPr>
        </p:nvSpPr>
        <p:spPr/>
        <p:txBody>
          <a:bodyPr>
            <a:normAutofit/>
          </a:bodyPr>
          <a:lstStyle/>
          <a:p>
            <a:pPr eaLnBrk="1" hangingPunct="1">
              <a:buFontTx/>
              <a:buNone/>
            </a:pPr>
            <a:endParaRPr lang="en-US" sz="2800" dirty="0" smtClean="0">
              <a:solidFill>
                <a:schemeClr val="tx1"/>
              </a:solidFill>
            </a:endParaRPr>
          </a:p>
          <a:p>
            <a:pPr eaLnBrk="1" hangingPunct="1">
              <a:buFontTx/>
              <a:buNone/>
            </a:pPr>
            <a:endParaRPr lang="en-US" sz="2800" dirty="0" smtClean="0">
              <a:solidFill>
                <a:schemeClr val="tx1"/>
              </a:solidFill>
            </a:endParaRPr>
          </a:p>
          <a:p>
            <a:r>
              <a:rPr lang="en-US" sz="2800" dirty="0" smtClean="0">
                <a:solidFill>
                  <a:schemeClr val="tx1"/>
                </a:solidFill>
              </a:rPr>
              <a:t>The shear modulus for metals is in the range of 20 to 150 </a:t>
            </a:r>
            <a:r>
              <a:rPr lang="en-US" sz="2800" dirty="0" err="1" smtClean="0">
                <a:solidFill>
                  <a:schemeClr val="tx1"/>
                </a:solidFill>
              </a:rPr>
              <a:t>GPa</a:t>
            </a:r>
            <a:r>
              <a:rPr lang="en-US" sz="2800" dirty="0" smtClean="0">
                <a:solidFill>
                  <a:schemeClr val="tx1"/>
                </a:solidFill>
              </a:rPr>
              <a:t>.</a:t>
            </a:r>
          </a:p>
          <a:p>
            <a:r>
              <a:rPr lang="en-US" sz="2800" dirty="0" smtClean="0">
                <a:solidFill>
                  <a:schemeClr val="tx1"/>
                </a:solidFill>
              </a:rPr>
              <a:t>Therefore the theoretical shear stress will be in the range of 3 to 30 </a:t>
            </a:r>
            <a:r>
              <a:rPr lang="en-US" sz="2800" dirty="0" err="1" smtClean="0">
                <a:solidFill>
                  <a:schemeClr val="tx1"/>
                </a:solidFill>
              </a:rPr>
              <a:t>GPa</a:t>
            </a:r>
            <a:r>
              <a:rPr lang="en-US" sz="2800" dirty="0" smtClean="0">
                <a:solidFill>
                  <a:schemeClr val="tx1"/>
                </a:solidFill>
              </a:rPr>
              <a:t>..</a:t>
            </a:r>
          </a:p>
          <a:p>
            <a:r>
              <a:rPr lang="en-US" sz="2800" dirty="0" smtClean="0">
                <a:solidFill>
                  <a:schemeClr val="tx1"/>
                </a:solidFill>
              </a:rPr>
              <a:t>The actual values of the shear stress required to produce plastic deformation  in metal single crystals are in the range of 0.5 to 10 </a:t>
            </a:r>
            <a:r>
              <a:rPr lang="en-US" sz="2800" dirty="0" err="1" smtClean="0">
                <a:solidFill>
                  <a:schemeClr val="tx1"/>
                </a:solidFill>
              </a:rPr>
              <a:t>MPa</a:t>
            </a:r>
            <a:r>
              <a:rPr lang="en-US" sz="2800" dirty="0" smtClean="0">
                <a:solidFill>
                  <a:schemeClr val="tx1"/>
                </a:solidFill>
              </a:rPr>
              <a:t>.</a:t>
            </a:r>
          </a:p>
        </p:txBody>
      </p:sp>
      <p:pic>
        <p:nvPicPr>
          <p:cNvPr id="45060" name="Picture 6"/>
          <p:cNvPicPr>
            <a:picLocks noChangeAspect="1" noChangeArrowheads="1"/>
          </p:cNvPicPr>
          <p:nvPr/>
        </p:nvPicPr>
        <p:blipFill>
          <a:blip r:embed="rId2" cstate="print"/>
          <a:srcRect/>
          <a:stretch>
            <a:fillRect/>
          </a:stretch>
        </p:blipFill>
        <p:spPr bwMode="auto">
          <a:xfrm>
            <a:off x="3429000" y="1600200"/>
            <a:ext cx="2514600" cy="1033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u="sng" dirty="0" smtClean="0">
                <a:solidFill>
                  <a:srgbClr val="C00000"/>
                </a:solidFill>
                <a:latin typeface="Times New Roman" pitchFamily="18" charset="0"/>
                <a:cs typeface="Times New Roman" pitchFamily="18" charset="0"/>
              </a:rPr>
              <a:t>STRENGTHENING MECHANISM</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chemeClr val="tx1"/>
                </a:solidFill>
              </a:rPr>
              <a:t>The mechanism by which the strength of a material is increased is called strengthening mechanism.</a:t>
            </a:r>
          </a:p>
          <a:p>
            <a:r>
              <a:rPr lang="en-US" dirty="0" smtClean="0">
                <a:solidFill>
                  <a:schemeClr val="tx1"/>
                </a:solidFill>
              </a:rPr>
              <a:t>The strength of a material is directly related to dislocation resistance.</a:t>
            </a:r>
          </a:p>
          <a:p>
            <a:r>
              <a:rPr lang="en-US" dirty="0" smtClean="0">
                <a:solidFill>
                  <a:schemeClr val="tx1"/>
                </a:solidFill>
              </a:rPr>
              <a:t>In high purity single crystals there are a number of possible factors that can affect the  strength and mechanical behavior.</a:t>
            </a:r>
          </a:p>
          <a:p>
            <a:endParaRPr lang="en-IN"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7106" name="Title 1"/>
          <p:cNvSpPr>
            <a:spLocks noGrp="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STRENGTHENING MECHANISM</a:t>
            </a:r>
            <a:endParaRPr lang="en-IN" b="1" i="1" u="sng" dirty="0" smtClean="0">
              <a:solidFill>
                <a:srgbClr val="C00000"/>
              </a:solidFill>
              <a:latin typeface="Times New Roman" pitchFamily="18" charset="0"/>
              <a:cs typeface="Times New Roman" pitchFamily="18" charset="0"/>
            </a:endParaRPr>
          </a:p>
        </p:txBody>
      </p:sp>
      <p:sp>
        <p:nvSpPr>
          <p:cNvPr id="46083" name="Content Placeholder 2"/>
          <p:cNvSpPr>
            <a:spLocks noGrp="1"/>
          </p:cNvSpPr>
          <p:nvPr>
            <p:ph sz="quarter" idx="1"/>
          </p:nvPr>
        </p:nvSpPr>
        <p:spPr/>
        <p:txBody>
          <a:bodyPr>
            <a:normAutofit fontScale="92500" lnSpcReduction="10000"/>
          </a:bodyPr>
          <a:lstStyle/>
          <a:p>
            <a:r>
              <a:rPr lang="en-IN" b="1" dirty="0" smtClean="0">
                <a:solidFill>
                  <a:schemeClr val="tx1"/>
                </a:solidFill>
              </a:rPr>
              <a:t>Grain Boundaries</a:t>
            </a:r>
            <a:r>
              <a:rPr lang="en-IN" dirty="0" smtClean="0">
                <a:solidFill>
                  <a:schemeClr val="tx1"/>
                </a:solidFill>
              </a:rPr>
              <a:t>: Grain Boundaries are effective obstacles to dislocation motion. The increase in density of grain boundaries leads to strengthening. This is done by </a:t>
            </a:r>
            <a:r>
              <a:rPr lang="en-IN" b="1" dirty="0" smtClean="0">
                <a:solidFill>
                  <a:schemeClr val="tx1"/>
                </a:solidFill>
              </a:rPr>
              <a:t>Grain refinement or Grain boundary strengthening</a:t>
            </a:r>
            <a:r>
              <a:rPr lang="en-IN" dirty="0" smtClean="0">
                <a:solidFill>
                  <a:schemeClr val="tx1"/>
                </a:solidFill>
              </a:rPr>
              <a:t>.</a:t>
            </a:r>
          </a:p>
          <a:p>
            <a:r>
              <a:rPr lang="en-IN" b="1" dirty="0" smtClean="0">
                <a:solidFill>
                  <a:schemeClr val="tx1"/>
                </a:solidFill>
              </a:rPr>
              <a:t>Foreign Atoms</a:t>
            </a:r>
            <a:r>
              <a:rPr lang="en-IN" dirty="0" smtClean="0">
                <a:solidFill>
                  <a:schemeClr val="tx1"/>
                </a:solidFill>
              </a:rPr>
              <a:t>: Introducing a foreign atom by alloying.</a:t>
            </a:r>
          </a:p>
          <a:p>
            <a:pPr lvl="1"/>
            <a:r>
              <a:rPr lang="en-IN" dirty="0" smtClean="0">
                <a:solidFill>
                  <a:schemeClr val="tx1"/>
                </a:solidFill>
              </a:rPr>
              <a:t> The foreign atom is dissolved random in the solid called </a:t>
            </a:r>
            <a:r>
              <a:rPr lang="en-IN" b="1" dirty="0" smtClean="0">
                <a:solidFill>
                  <a:schemeClr val="tx1"/>
                </a:solidFill>
              </a:rPr>
              <a:t>solution strengthening . </a:t>
            </a:r>
          </a:p>
          <a:p>
            <a:pPr lvl="1"/>
            <a:r>
              <a:rPr lang="en-IN" dirty="0" smtClean="0">
                <a:solidFill>
                  <a:schemeClr val="tx1"/>
                </a:solidFill>
              </a:rPr>
              <a:t>If the atom is not soluble in host crystals, they can be aggregates of matter resulting a precipitation of alloys. This is called </a:t>
            </a:r>
            <a:r>
              <a:rPr lang="en-IN" b="1" dirty="0" smtClean="0">
                <a:solidFill>
                  <a:schemeClr val="tx1"/>
                </a:solidFill>
              </a:rPr>
              <a:t>Precipitation strengthening</a:t>
            </a:r>
            <a:r>
              <a:rPr lang="en-IN" dirty="0" smtClean="0">
                <a:solidFill>
                  <a:schemeClr val="tx1"/>
                </a:solidFill>
              </a:rPr>
              <a:t>.</a:t>
            </a:r>
            <a:endParaRPr lang="en-IN" b="1" dirty="0" smtClean="0">
              <a:solidFill>
                <a:schemeClr val="tx1"/>
              </a:solidFill>
            </a:endParaRPr>
          </a:p>
          <a:p>
            <a:r>
              <a:rPr lang="en-IN" b="1" dirty="0" smtClean="0">
                <a:solidFill>
                  <a:schemeClr val="tx1"/>
                </a:solidFill>
              </a:rPr>
              <a:t>Dislocations:</a:t>
            </a:r>
            <a:r>
              <a:rPr lang="en-IN" dirty="0" smtClean="0">
                <a:solidFill>
                  <a:schemeClr val="tx1"/>
                </a:solidFill>
              </a:rPr>
              <a:t> Dislocation obstructs or resist each other movement. This causes </a:t>
            </a:r>
            <a:r>
              <a:rPr lang="en-IN" b="1" dirty="0" smtClean="0">
                <a:solidFill>
                  <a:schemeClr val="tx1"/>
                </a:solidFill>
              </a:rPr>
              <a:t>strain hardening or Work hardening.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8130" name="Title 1"/>
          <p:cNvSpPr>
            <a:spLocks noGrp="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GRAIN BOUNDARY STRENGTHENING</a:t>
            </a:r>
            <a:endParaRPr lang="en-IN" b="1" i="1" u="sng" dirty="0" smtClean="0">
              <a:solidFill>
                <a:srgbClr val="C00000"/>
              </a:solidFill>
              <a:latin typeface="Times New Roman" pitchFamily="18" charset="0"/>
              <a:cs typeface="Times New Roman" pitchFamily="18" charset="0"/>
            </a:endParaRPr>
          </a:p>
        </p:txBody>
      </p:sp>
      <p:pic>
        <p:nvPicPr>
          <p:cNvPr id="47107" name="Picture 2"/>
          <p:cNvPicPr>
            <a:picLocks noGrp="1" noChangeAspect="1" noChangeArrowheads="1"/>
          </p:cNvPicPr>
          <p:nvPr>
            <p:ph sz="quarter" idx="1"/>
          </p:nvPr>
        </p:nvPicPr>
        <p:blipFill>
          <a:blip r:embed="rId2" cstate="print"/>
          <a:srcRect/>
          <a:stretch>
            <a:fillRect/>
          </a:stretch>
        </p:blipFill>
        <p:spPr>
          <a:xfrm>
            <a:off x="2057400" y="1600200"/>
            <a:ext cx="4800600" cy="4525963"/>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9154" name="Title 1"/>
          <p:cNvSpPr>
            <a:spLocks noGrp="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GRAIN BOUNDARY STRENGTHENING</a:t>
            </a:r>
            <a:endParaRPr lang="en-IN" b="1" i="1" u="sng" dirty="0" smtClean="0">
              <a:solidFill>
                <a:srgbClr val="C00000"/>
              </a:solidFill>
              <a:latin typeface="Times New Roman" pitchFamily="18" charset="0"/>
              <a:cs typeface="Times New Roman" pitchFamily="18" charset="0"/>
            </a:endParaRPr>
          </a:p>
        </p:txBody>
      </p:sp>
      <p:sp>
        <p:nvSpPr>
          <p:cNvPr id="48131" name="Content Placeholder 2"/>
          <p:cNvSpPr>
            <a:spLocks noGrp="1"/>
          </p:cNvSpPr>
          <p:nvPr>
            <p:ph sz="quarter" idx="1"/>
          </p:nvPr>
        </p:nvSpPr>
        <p:spPr/>
        <p:txBody>
          <a:bodyPr>
            <a:noAutofit/>
          </a:bodyPr>
          <a:lstStyle/>
          <a:p>
            <a:pPr eaLnBrk="1" hangingPunct="1"/>
            <a:r>
              <a:rPr lang="en-US" sz="2600" dirty="0" smtClean="0">
                <a:solidFill>
                  <a:schemeClr val="tx1"/>
                </a:solidFill>
              </a:rPr>
              <a:t>In this, the grain size of the boundary is varied, which in turn have influence on dislocation and yield strength.</a:t>
            </a:r>
          </a:p>
          <a:p>
            <a:pPr eaLnBrk="1" hangingPunct="1"/>
            <a:r>
              <a:rPr lang="en-US" sz="2600" dirty="0" smtClean="0">
                <a:solidFill>
                  <a:schemeClr val="tx1"/>
                </a:solidFill>
              </a:rPr>
              <a:t>The grain boundary act as a blockage of further propagation of dislocation across the grain. </a:t>
            </a:r>
          </a:p>
          <a:p>
            <a:pPr eaLnBrk="1" hangingPunct="1"/>
            <a:r>
              <a:rPr lang="en-US" sz="2600" dirty="0" smtClean="0">
                <a:solidFill>
                  <a:schemeClr val="tx1"/>
                </a:solidFill>
              </a:rPr>
              <a:t>The yield stress of the crystals is increased linearly with fine grained across the grain boundary than a coarse-grained boundary.</a:t>
            </a:r>
          </a:p>
          <a:p>
            <a:r>
              <a:rPr lang="en-IN" sz="2600" dirty="0" smtClean="0">
                <a:solidFill>
                  <a:schemeClr val="tx1"/>
                </a:solidFill>
              </a:rPr>
              <a:t>As the grain boundaries blocks the dislocations, the dislocated grains gets piled up near the boundaries. This creates </a:t>
            </a:r>
            <a:r>
              <a:rPr lang="en-IN" sz="2600" dirty="0" err="1" smtClean="0">
                <a:solidFill>
                  <a:schemeClr val="tx1"/>
                </a:solidFill>
              </a:rPr>
              <a:t>backshear</a:t>
            </a:r>
            <a:r>
              <a:rPr lang="en-IN" sz="2600" dirty="0" smtClean="0">
                <a:solidFill>
                  <a:schemeClr val="tx1"/>
                </a:solidFill>
              </a:rPr>
              <a:t> stress across the piled up region which act against the acting stress.</a:t>
            </a:r>
            <a:endParaRPr lang="en-US" sz="2600" dirty="0" smtClean="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u="sng" dirty="0" smtClean="0">
                <a:solidFill>
                  <a:srgbClr val="C00000"/>
                </a:solidFill>
                <a:latin typeface="Times New Roman" pitchFamily="18" charset="0"/>
                <a:cs typeface="Times New Roman" pitchFamily="18" charset="0"/>
              </a:rPr>
              <a:t>GRAIN BOUNDARY STRENGTHENING</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0000" lnSpcReduction="20000"/>
          </a:bodyPr>
          <a:lstStyle/>
          <a:p>
            <a:pPr algn="just">
              <a:buNone/>
            </a:pPr>
            <a:r>
              <a:rPr lang="en-IN" dirty="0" smtClean="0">
                <a:solidFill>
                  <a:schemeClr val="tx1"/>
                </a:solidFill>
              </a:rPr>
              <a:t> </a:t>
            </a:r>
          </a:p>
          <a:p>
            <a:pPr algn="just"/>
            <a:r>
              <a:rPr lang="en-IN" sz="6300" dirty="0" smtClean="0">
                <a:solidFill>
                  <a:schemeClr val="tx1"/>
                </a:solidFill>
              </a:rPr>
              <a:t>This back shear stress gives resistance to the applied stress, hence more stress is needed for continuing the dislocation. </a:t>
            </a:r>
          </a:p>
          <a:p>
            <a:pPr algn="just"/>
            <a:r>
              <a:rPr lang="en-IN" sz="6300" dirty="0" smtClean="0">
                <a:solidFill>
                  <a:schemeClr val="tx1"/>
                </a:solidFill>
              </a:rPr>
              <a:t>After some point the dislocation spreads to  other region this causes in need of more additional stress to overcome the boundary hence, the increase in yield strength.</a:t>
            </a:r>
          </a:p>
          <a:p>
            <a:pPr algn="just"/>
            <a:r>
              <a:rPr lang="en-US" sz="6300" dirty="0" smtClean="0">
                <a:solidFill>
                  <a:schemeClr val="tx1"/>
                </a:solidFill>
              </a:rPr>
              <a:t>The grain boundary can be further strengthened by reducing the grain size. Which reduces the pile up of dislocation.</a:t>
            </a:r>
          </a:p>
          <a:p>
            <a:pPr algn="just"/>
            <a:r>
              <a:rPr lang="en-US" sz="6300" dirty="0" smtClean="0">
                <a:solidFill>
                  <a:schemeClr val="tx1"/>
                </a:solidFill>
              </a:rPr>
              <a:t>After reaching grain size of dia ~ 10nm the slip dislocation converts to grain boundary sliding where sliding occurs at grain level which is no longer blocked by the boundary. Hence, the yield strength is reduced after certain grain size. </a:t>
            </a:r>
            <a:endParaRPr lang="en-IN" sz="6300" dirty="0" smtClean="0">
              <a:solidFill>
                <a:schemeClr val="tx1"/>
              </a:solidFill>
            </a:endParaRPr>
          </a:p>
          <a:p>
            <a:pPr algn="just"/>
            <a:endParaRPr lang="en-IN"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u="sng" dirty="0" smtClean="0">
                <a:solidFill>
                  <a:srgbClr val="C00000"/>
                </a:solidFill>
                <a:latin typeface="Times New Roman" pitchFamily="18" charset="0"/>
                <a:cs typeface="Times New Roman" pitchFamily="18" charset="0"/>
              </a:rPr>
              <a:t>GRAIN BOUNDARY STRENGTHENING</a:t>
            </a:r>
            <a:endParaRPr lang="en-US" b="1" i="1" u="sng"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tretch>
            <a:fillRect/>
          </a:stretch>
        </p:blipFill>
        <p:spPr bwMode="auto">
          <a:xfrm>
            <a:off x="2103678" y="1447800"/>
            <a:ext cx="5393843" cy="4572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0178" name="Title 1"/>
          <p:cNvSpPr>
            <a:spLocks noGrp="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GRAIN BOUNDARY STRENGTHENING</a:t>
            </a:r>
            <a:endParaRPr lang="en-IN" b="1" i="1" u="sng" dirty="0" smtClean="0">
              <a:solidFill>
                <a:srgbClr val="C00000"/>
              </a:solidFill>
              <a:latin typeface="Times New Roman" pitchFamily="18" charset="0"/>
              <a:cs typeface="Times New Roman" pitchFamily="18" charset="0"/>
            </a:endParaRPr>
          </a:p>
        </p:txBody>
      </p:sp>
      <p:sp>
        <p:nvSpPr>
          <p:cNvPr id="49155" name="Content Placeholder 4"/>
          <p:cNvSpPr>
            <a:spLocks noGrp="1"/>
          </p:cNvSpPr>
          <p:nvPr>
            <p:ph sz="quarter" idx="1"/>
          </p:nvPr>
        </p:nvSpPr>
        <p:spPr/>
        <p:txBody>
          <a:bodyPr/>
          <a:lstStyle/>
          <a:p>
            <a:r>
              <a:rPr lang="en-US" dirty="0" smtClean="0">
                <a:solidFill>
                  <a:schemeClr val="tx1"/>
                </a:solidFill>
              </a:rPr>
              <a:t>The relation b/w yield stress and grain size is given by</a:t>
            </a:r>
          </a:p>
          <a:p>
            <a:endParaRPr lang="en-US" dirty="0" smtClean="0">
              <a:solidFill>
                <a:schemeClr val="tx1"/>
              </a:solidFill>
            </a:endParaRPr>
          </a:p>
          <a:p>
            <a:pPr>
              <a:buNone/>
            </a:pPr>
            <a:r>
              <a:rPr lang="en-US" dirty="0" smtClean="0">
                <a:solidFill>
                  <a:schemeClr val="tx1"/>
                </a:solidFill>
              </a:rPr>
              <a:t>                                   </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This relationship is called the Hall-</a:t>
            </a:r>
            <a:r>
              <a:rPr lang="en-US" dirty="0" err="1" smtClean="0">
                <a:solidFill>
                  <a:schemeClr val="tx1"/>
                </a:solidFill>
              </a:rPr>
              <a:t>Petch</a:t>
            </a:r>
            <a:r>
              <a:rPr lang="en-US" dirty="0" smtClean="0">
                <a:solidFill>
                  <a:schemeClr val="tx1"/>
                </a:solidFill>
              </a:rPr>
              <a:t> equation.</a:t>
            </a:r>
            <a:endParaRPr lang="en-IN" dirty="0" smtClean="0">
              <a:solidFill>
                <a:schemeClr val="tx1"/>
              </a:solidFill>
            </a:endParaRPr>
          </a:p>
        </p:txBody>
      </p:sp>
      <p:pic>
        <p:nvPicPr>
          <p:cNvPr id="49156" name="Picture 2"/>
          <p:cNvPicPr>
            <a:picLocks noChangeAspect="1" noChangeArrowheads="1"/>
          </p:cNvPicPr>
          <p:nvPr/>
        </p:nvPicPr>
        <p:blipFill>
          <a:blip r:embed="rId2" cstate="print"/>
          <a:srcRect/>
          <a:stretch>
            <a:fillRect/>
          </a:stretch>
        </p:blipFill>
        <p:spPr bwMode="auto">
          <a:xfrm>
            <a:off x="1500166" y="1857364"/>
            <a:ext cx="60960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2226" name="Title 1"/>
          <p:cNvSpPr>
            <a:spLocks noGrp="1"/>
          </p:cNvSpPr>
          <p:nvPr>
            <p:ph type="title"/>
          </p:nvPr>
        </p:nvSpPr>
        <p:spPr>
          <a:xfrm>
            <a:off x="476250" y="238125"/>
            <a:ext cx="8229600" cy="1143000"/>
          </a:xfrm>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SOLID-SOLUTION STRENGTHENING</a:t>
            </a:r>
            <a:endParaRPr lang="en-IN" b="1" i="1" u="sng" dirty="0" smtClean="0">
              <a:solidFill>
                <a:srgbClr val="C00000"/>
              </a:solidFill>
              <a:latin typeface="Times New Roman" pitchFamily="18" charset="0"/>
              <a:cs typeface="Times New Roman" pitchFamily="18" charset="0"/>
            </a:endParaRPr>
          </a:p>
        </p:txBody>
      </p:sp>
      <p:sp>
        <p:nvSpPr>
          <p:cNvPr id="51203" name="Content Placeholder 2"/>
          <p:cNvSpPr>
            <a:spLocks noGrp="1"/>
          </p:cNvSpPr>
          <p:nvPr>
            <p:ph sz="quarter" idx="1"/>
          </p:nvPr>
        </p:nvSpPr>
        <p:spPr/>
        <p:txBody>
          <a:bodyPr>
            <a:normAutofit/>
          </a:bodyPr>
          <a:lstStyle/>
          <a:p>
            <a:pPr eaLnBrk="1" hangingPunct="1"/>
            <a:r>
              <a:rPr lang="en-US" dirty="0" smtClean="0">
                <a:solidFill>
                  <a:schemeClr val="tx1"/>
                </a:solidFill>
              </a:rPr>
              <a:t>In this strengthening the solute atoms are introduced into solid solution in the solvent-atom lattice invariably produces an alloy which is stronger than the pure metal.</a:t>
            </a:r>
          </a:p>
          <a:p>
            <a:pPr eaLnBrk="1" hangingPunct="1"/>
            <a:r>
              <a:rPr lang="en-US" dirty="0" smtClean="0">
                <a:solidFill>
                  <a:schemeClr val="tx1"/>
                </a:solidFill>
              </a:rPr>
              <a:t>It decreases the stress in a compression region but increase in tensile region and traps it in its vicinity.</a:t>
            </a:r>
          </a:p>
          <a:p>
            <a:pPr eaLnBrk="1" hangingPunct="1"/>
            <a:r>
              <a:rPr lang="en-US" dirty="0" smtClean="0">
                <a:solidFill>
                  <a:schemeClr val="tx1"/>
                </a:solidFill>
              </a:rPr>
              <a:t>There  are two types of solid solutions.</a:t>
            </a:r>
          </a:p>
          <a:p>
            <a:pPr lvl="1">
              <a:buFontTx/>
              <a:buAutoNum type="arabicPeriod"/>
            </a:pPr>
            <a:r>
              <a:rPr lang="en-US" dirty="0" smtClean="0">
                <a:solidFill>
                  <a:schemeClr val="tx1"/>
                </a:solidFill>
              </a:rPr>
              <a:t>Substitution solid solution</a:t>
            </a:r>
          </a:p>
          <a:p>
            <a:pPr lvl="1">
              <a:buFontTx/>
              <a:buAutoNum type="arabicPeriod"/>
            </a:pPr>
            <a:r>
              <a:rPr lang="en-US" dirty="0" smtClean="0">
                <a:solidFill>
                  <a:schemeClr val="tx1"/>
                </a:solidFill>
              </a:rPr>
              <a:t>Interstitial solid solution</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3250" name="Title 1"/>
          <p:cNvSpPr>
            <a:spLocks noGrp="1"/>
          </p:cNvSpPr>
          <p:nvPr>
            <p:ph type="title"/>
          </p:nvPr>
        </p:nvSpPr>
        <p:spPr/>
        <p:txBody>
          <a:bodyPr rtlCol="0">
            <a:normAutofit/>
          </a:bodyPr>
          <a:lstStyle/>
          <a:p>
            <a:pPr algn="ctr">
              <a:defRPr/>
            </a:pPr>
            <a:r>
              <a:rPr lang="en-US" b="1" i="1" u="sng" dirty="0" smtClean="0">
                <a:solidFill>
                  <a:srgbClr val="C00000"/>
                </a:solidFill>
                <a:latin typeface="Times New Roman" pitchFamily="18" charset="0"/>
                <a:cs typeface="Times New Roman" pitchFamily="18" charset="0"/>
              </a:rPr>
              <a:t>TYPES OF SOLUTE ATOMS</a:t>
            </a:r>
            <a:endParaRPr lang="en-IN" b="1" i="1" u="sng" dirty="0" smtClean="0">
              <a:solidFill>
                <a:srgbClr val="C00000"/>
              </a:solidFill>
              <a:latin typeface="Times New Roman" pitchFamily="18" charset="0"/>
              <a:cs typeface="Times New Roman" pitchFamily="18" charset="0"/>
            </a:endParaRPr>
          </a:p>
        </p:txBody>
      </p:sp>
      <p:sp>
        <p:nvSpPr>
          <p:cNvPr id="52227" name="Content Placeholder 2"/>
          <p:cNvSpPr>
            <a:spLocks noGrp="1"/>
          </p:cNvSpPr>
          <p:nvPr>
            <p:ph sz="quarter" idx="1"/>
          </p:nvPr>
        </p:nvSpPr>
        <p:spPr>
          <a:xfrm>
            <a:off x="457200" y="1600200"/>
            <a:ext cx="8229600" cy="4800600"/>
          </a:xfrm>
        </p:spPr>
        <p:txBody>
          <a:bodyPr/>
          <a:lstStyle/>
          <a:p>
            <a:pPr eaLnBrk="1" hangingPunct="1">
              <a:buFontTx/>
              <a:buNone/>
            </a:pPr>
            <a:r>
              <a:rPr lang="en-US" b="1" dirty="0" smtClean="0">
                <a:solidFill>
                  <a:schemeClr val="tx1"/>
                </a:solidFill>
              </a:rPr>
              <a:t>Substitution Solid Solution:</a:t>
            </a:r>
          </a:p>
          <a:p>
            <a:pPr eaLnBrk="1" hangingPunct="1"/>
            <a:r>
              <a:rPr lang="en-US" dirty="0" smtClean="0">
                <a:solidFill>
                  <a:schemeClr val="tx1"/>
                </a:solidFill>
              </a:rPr>
              <a:t>If the solute and solvent atoms are roughly similar in size, the solute atoms will occupy lattice points in the crystal lattice of the solvent atoms.</a:t>
            </a:r>
          </a:p>
          <a:p>
            <a:pPr eaLnBrk="1" hangingPunct="1">
              <a:buFontTx/>
              <a:buNone/>
            </a:pPr>
            <a:r>
              <a:rPr lang="en-US" b="1" dirty="0" smtClean="0">
                <a:solidFill>
                  <a:schemeClr val="tx1"/>
                </a:solidFill>
              </a:rPr>
              <a:t>Interstitial Solid Solution:</a:t>
            </a:r>
          </a:p>
          <a:p>
            <a:pPr eaLnBrk="1" hangingPunct="1"/>
            <a:r>
              <a:rPr lang="en-US" dirty="0" smtClean="0">
                <a:solidFill>
                  <a:schemeClr val="tx1"/>
                </a:solidFill>
              </a:rPr>
              <a:t>If the solute atoms are much smaller than the solvent atoms, they occupy interstitial positions in the solvent lattice.</a:t>
            </a:r>
            <a:endParaRPr lang="en-IN" dirty="0" smtClean="0">
              <a:solidFill>
                <a:schemeClr val="tx1"/>
              </a:solidFill>
            </a:endParaRPr>
          </a:p>
          <a:p>
            <a:pPr eaLnBrk="1" hangingPunct="1">
              <a:buFontTx/>
              <a:buNone/>
            </a:pP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STRESS-STRAIN CURVES FOR GLASS AND CAST IRON</a:t>
            </a:r>
          </a:p>
        </p:txBody>
      </p:sp>
      <p:pic>
        <p:nvPicPr>
          <p:cNvPr id="6147" name="Picture 4"/>
          <p:cNvPicPr>
            <a:picLocks noGrp="1" noChangeAspect="1" noChangeArrowheads="1"/>
          </p:cNvPicPr>
          <p:nvPr>
            <p:ph sz="quarter" idx="1"/>
          </p:nvPr>
        </p:nvPicPr>
        <p:blipFill>
          <a:blip r:embed="rId2" cstate="print"/>
          <a:stretch>
            <a:fillRect/>
          </a:stretch>
        </p:blipFill>
        <p:spPr>
          <a:xfrm>
            <a:off x="1357290" y="1857364"/>
            <a:ext cx="6594526" cy="323897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4274"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TYPES OF SOLUTE ATOMS</a:t>
            </a:r>
            <a:endParaRPr lang="en-IN" b="1" i="1" u="sng" dirty="0" smtClean="0">
              <a:solidFill>
                <a:srgbClr val="C00000"/>
              </a:solidFill>
              <a:latin typeface="Times New Roman" pitchFamily="18" charset="0"/>
              <a:cs typeface="Times New Roman" pitchFamily="18" charset="0"/>
            </a:endParaRPr>
          </a:p>
        </p:txBody>
      </p:sp>
      <p:sp>
        <p:nvSpPr>
          <p:cNvPr id="53251" name="Text Placeholder 3"/>
          <p:cNvSpPr>
            <a:spLocks noGrp="1"/>
          </p:cNvSpPr>
          <p:nvPr>
            <p:ph type="body" idx="1"/>
          </p:nvPr>
        </p:nvSpPr>
        <p:spPr/>
        <p:txBody>
          <a:bodyPr/>
          <a:lstStyle/>
          <a:p>
            <a:pPr eaLnBrk="1" hangingPunct="1">
              <a:spcBef>
                <a:spcPct val="0"/>
              </a:spcBef>
              <a:buFont typeface="Wingdings 2" pitchFamily="18" charset="2"/>
              <a:buNone/>
            </a:pPr>
            <a:r>
              <a:rPr lang="en-US" dirty="0" smtClean="0">
                <a:solidFill>
                  <a:schemeClr val="tx1"/>
                </a:solidFill>
              </a:rPr>
              <a:t>        Interstitial atoms</a:t>
            </a:r>
            <a:endParaRPr lang="en-IN" dirty="0" smtClean="0">
              <a:solidFill>
                <a:schemeClr val="tx1"/>
              </a:solidFill>
            </a:endParaRPr>
          </a:p>
        </p:txBody>
      </p:sp>
      <p:sp>
        <p:nvSpPr>
          <p:cNvPr id="53253" name="Text Placeholder 5"/>
          <p:cNvSpPr>
            <a:spLocks noGrp="1"/>
          </p:cNvSpPr>
          <p:nvPr>
            <p:ph type="body" sz="half" idx="3"/>
          </p:nvPr>
        </p:nvSpPr>
        <p:spPr/>
        <p:txBody>
          <a:bodyPr/>
          <a:lstStyle/>
          <a:p>
            <a:pPr eaLnBrk="1" hangingPunct="1">
              <a:spcBef>
                <a:spcPct val="0"/>
              </a:spcBef>
              <a:buFont typeface="Wingdings 2" pitchFamily="18" charset="2"/>
              <a:buNone/>
            </a:pPr>
            <a:r>
              <a:rPr lang="en-US" dirty="0" smtClean="0">
                <a:solidFill>
                  <a:schemeClr val="tx1"/>
                </a:solidFill>
              </a:rPr>
              <a:t>     Substitution atoms</a:t>
            </a:r>
            <a:endParaRPr lang="en-IN" dirty="0" smtClean="0">
              <a:solidFill>
                <a:schemeClr val="tx1"/>
              </a:solidFill>
            </a:endParaRPr>
          </a:p>
        </p:txBody>
      </p:sp>
      <p:sp>
        <p:nvSpPr>
          <p:cNvPr id="53252" name="Content Placeholder 4"/>
          <p:cNvSpPr>
            <a:spLocks noGrp="1"/>
          </p:cNvSpPr>
          <p:nvPr>
            <p:ph sz="half" idx="2"/>
          </p:nvPr>
        </p:nvSpPr>
        <p:spPr/>
        <p:txBody>
          <a:bodyPr/>
          <a:lstStyle/>
          <a:p>
            <a:pPr marL="457200" indent="-457200" eaLnBrk="1" hangingPunct="1">
              <a:buFontTx/>
              <a:buAutoNum type="arabicPeriod"/>
            </a:pPr>
            <a:r>
              <a:rPr lang="en-US" dirty="0" smtClean="0">
                <a:solidFill>
                  <a:schemeClr val="tx1"/>
                </a:solidFill>
              </a:rPr>
              <a:t>Produce non-spherical distortions.</a:t>
            </a:r>
          </a:p>
          <a:p>
            <a:pPr marL="457200" indent="-457200" eaLnBrk="1" hangingPunct="1">
              <a:buFontTx/>
              <a:buAutoNum type="arabicPeriod"/>
            </a:pPr>
            <a:r>
              <a:rPr lang="en-US" dirty="0" smtClean="0">
                <a:solidFill>
                  <a:schemeClr val="tx1"/>
                </a:solidFill>
              </a:rPr>
              <a:t>Increases relative strengthening of about three times shear modulus.</a:t>
            </a:r>
          </a:p>
          <a:p>
            <a:pPr marL="457200" indent="-457200" eaLnBrk="1" hangingPunct="1">
              <a:buFontTx/>
              <a:buAutoNum type="arabicPeriod"/>
            </a:pPr>
            <a:r>
              <a:rPr lang="en-US" dirty="0" smtClean="0">
                <a:solidFill>
                  <a:schemeClr val="tx1"/>
                </a:solidFill>
              </a:rPr>
              <a:t>Interact with both edge and screw dislocations.</a:t>
            </a:r>
            <a:endParaRPr lang="en-IN" dirty="0" smtClean="0">
              <a:solidFill>
                <a:schemeClr val="tx1"/>
              </a:solidFill>
            </a:endParaRPr>
          </a:p>
        </p:txBody>
      </p:sp>
      <p:sp>
        <p:nvSpPr>
          <p:cNvPr id="53254" name="Content Placeholder 6"/>
          <p:cNvSpPr>
            <a:spLocks noGrp="1"/>
          </p:cNvSpPr>
          <p:nvPr>
            <p:ph sz="half" idx="4"/>
          </p:nvPr>
        </p:nvSpPr>
        <p:spPr/>
        <p:txBody>
          <a:bodyPr/>
          <a:lstStyle/>
          <a:p>
            <a:pPr marL="457200" indent="-457200" eaLnBrk="1" hangingPunct="1">
              <a:buFontTx/>
              <a:buAutoNum type="arabicPeriod"/>
            </a:pPr>
            <a:r>
              <a:rPr lang="en-US" dirty="0" smtClean="0">
                <a:solidFill>
                  <a:schemeClr val="tx1"/>
                </a:solidFill>
              </a:rPr>
              <a:t>Produce spherical distortions.</a:t>
            </a:r>
          </a:p>
          <a:p>
            <a:pPr marL="457200" indent="-457200" eaLnBrk="1" hangingPunct="1">
              <a:buFontTx/>
              <a:buAutoNum type="arabicPeriod"/>
            </a:pPr>
            <a:r>
              <a:rPr lang="en-US" dirty="0" smtClean="0">
                <a:solidFill>
                  <a:schemeClr val="tx1"/>
                </a:solidFill>
              </a:rPr>
              <a:t>Increases relative strengthening of about G/10.</a:t>
            </a:r>
          </a:p>
          <a:p>
            <a:pPr marL="457200" indent="-457200" eaLnBrk="1" hangingPunct="1">
              <a:buFontTx/>
              <a:buNone/>
            </a:pPr>
            <a:r>
              <a:rPr lang="en-US" dirty="0" smtClean="0">
                <a:solidFill>
                  <a:schemeClr val="tx1"/>
                </a:solidFill>
              </a:rPr>
              <a:t>3.  Atoms impede the motion of edge dislocations.</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5298" name="Title 1"/>
          <p:cNvSpPr>
            <a:spLocks noGrp="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SOLID-SOLUTION STRENGTHENING</a:t>
            </a:r>
            <a:endParaRPr lang="en-IN" b="1" i="1" u="sng" dirty="0" smtClean="0">
              <a:solidFill>
                <a:srgbClr val="C00000"/>
              </a:solidFill>
              <a:latin typeface="Times New Roman" pitchFamily="18" charset="0"/>
              <a:cs typeface="Times New Roman" pitchFamily="18" charset="0"/>
            </a:endParaRPr>
          </a:p>
        </p:txBody>
      </p:sp>
      <p:sp>
        <p:nvSpPr>
          <p:cNvPr id="54275" name="Content Placeholder 9"/>
          <p:cNvSpPr>
            <a:spLocks noGrp="1"/>
          </p:cNvSpPr>
          <p:nvPr>
            <p:ph sz="quarter" idx="1"/>
          </p:nvPr>
        </p:nvSpPr>
        <p:spPr/>
        <p:txBody>
          <a:bodyPr>
            <a:normAutofit/>
          </a:bodyPr>
          <a:lstStyle/>
          <a:p>
            <a:pPr algn="just">
              <a:buFontTx/>
              <a:buNone/>
            </a:pPr>
            <a:r>
              <a:rPr lang="en-US" dirty="0" smtClean="0">
                <a:solidFill>
                  <a:schemeClr val="tx1"/>
                </a:solidFill>
              </a:rPr>
              <a:t>Solute atoms can interact with dislocations by the following mechanisms.</a:t>
            </a:r>
          </a:p>
          <a:p>
            <a:pPr eaLnBrk="1" hangingPunct="1">
              <a:buFontTx/>
              <a:buAutoNum type="arabicPeriod"/>
            </a:pPr>
            <a:r>
              <a:rPr lang="en-US" dirty="0" smtClean="0">
                <a:solidFill>
                  <a:schemeClr val="tx1"/>
                </a:solidFill>
              </a:rPr>
              <a:t>Elastic interaction</a:t>
            </a:r>
          </a:p>
          <a:p>
            <a:pPr eaLnBrk="1" hangingPunct="1">
              <a:buFontTx/>
              <a:buAutoNum type="arabicPeriod"/>
            </a:pPr>
            <a:r>
              <a:rPr lang="en-US" dirty="0" smtClean="0">
                <a:solidFill>
                  <a:schemeClr val="tx1"/>
                </a:solidFill>
              </a:rPr>
              <a:t>Modulus interaction</a:t>
            </a:r>
          </a:p>
          <a:p>
            <a:pPr eaLnBrk="1" hangingPunct="1">
              <a:buFontTx/>
              <a:buAutoNum type="arabicPeriod"/>
            </a:pPr>
            <a:r>
              <a:rPr lang="en-US" dirty="0" smtClean="0">
                <a:solidFill>
                  <a:schemeClr val="tx1"/>
                </a:solidFill>
              </a:rPr>
              <a:t>Long-range interaction</a:t>
            </a:r>
          </a:p>
          <a:p>
            <a:pPr eaLnBrk="1" hangingPunct="1">
              <a:buFontTx/>
              <a:buAutoNum type="arabicPeriod"/>
            </a:pPr>
            <a:r>
              <a:rPr lang="en-US" dirty="0" smtClean="0">
                <a:solidFill>
                  <a:schemeClr val="tx1"/>
                </a:solidFill>
              </a:rPr>
              <a:t>Electrical interaction</a:t>
            </a:r>
          </a:p>
          <a:p>
            <a:pPr eaLnBrk="1" hangingPunct="1">
              <a:buFontTx/>
              <a:buAutoNum type="arabicPeriod"/>
            </a:pPr>
            <a:r>
              <a:rPr lang="en-US" dirty="0" smtClean="0">
                <a:solidFill>
                  <a:schemeClr val="tx1"/>
                </a:solidFill>
              </a:rPr>
              <a:t>Short-range interaction</a:t>
            </a:r>
          </a:p>
          <a:p>
            <a:pPr eaLnBrk="1" hangingPunct="1">
              <a:buFontTx/>
              <a:buAutoNum type="arabicPeriod"/>
            </a:pPr>
            <a:r>
              <a:rPr lang="en-US" dirty="0" smtClean="0">
                <a:solidFill>
                  <a:schemeClr val="tx1"/>
                </a:solidFill>
              </a:rPr>
              <a:t>Stacking-fault interaction</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6322"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PARTICLE STRENGTHENING</a:t>
            </a:r>
            <a:endParaRPr lang="en-IN" b="1" i="1" u="sng" dirty="0" smtClean="0">
              <a:solidFill>
                <a:srgbClr val="C00000"/>
              </a:solidFill>
              <a:latin typeface="Times New Roman" pitchFamily="18" charset="0"/>
              <a:cs typeface="Times New Roman" pitchFamily="18" charset="0"/>
            </a:endParaRPr>
          </a:p>
        </p:txBody>
      </p:sp>
      <p:sp>
        <p:nvSpPr>
          <p:cNvPr id="55299" name="Content Placeholder 2"/>
          <p:cNvSpPr>
            <a:spLocks noGrp="1"/>
          </p:cNvSpPr>
          <p:nvPr>
            <p:ph sz="quarter" idx="1"/>
          </p:nvPr>
        </p:nvSpPr>
        <p:spPr>
          <a:xfrm>
            <a:off x="457200" y="1295400"/>
            <a:ext cx="8229600" cy="5257800"/>
          </a:xfrm>
        </p:spPr>
        <p:txBody>
          <a:bodyPr>
            <a:normAutofit/>
          </a:bodyPr>
          <a:lstStyle/>
          <a:p>
            <a:pPr eaLnBrk="1" hangingPunct="1"/>
            <a:r>
              <a:rPr lang="en-US" dirty="0" smtClean="0">
                <a:solidFill>
                  <a:schemeClr val="tx1"/>
                </a:solidFill>
              </a:rPr>
              <a:t>In this, small second phase particles are distributed in a ductile matrix.</a:t>
            </a:r>
          </a:p>
          <a:p>
            <a:r>
              <a:rPr lang="en-US" dirty="0" smtClean="0">
                <a:solidFill>
                  <a:schemeClr val="tx1"/>
                </a:solidFill>
              </a:rPr>
              <a:t>The second phase or inter metallic particles are much finer (down to submicroscopic dimensions) than the grain size of the matrix.</a:t>
            </a:r>
          </a:p>
          <a:p>
            <a:pPr eaLnBrk="1" hangingPunct="1"/>
            <a:r>
              <a:rPr lang="en-US" dirty="0" smtClean="0">
                <a:solidFill>
                  <a:schemeClr val="tx1"/>
                </a:solidFill>
              </a:rPr>
              <a:t>For particle strengthening to occur, the second phase must be soluble at an elevated temperature but must exhibit decreasing solubility with decreasing temperature.</a:t>
            </a:r>
          </a:p>
          <a:p>
            <a:pPr eaLnBrk="1" hangingPunct="1"/>
            <a:r>
              <a:rPr lang="en-US" dirty="0" smtClean="0">
                <a:solidFill>
                  <a:schemeClr val="tx1"/>
                </a:solidFill>
              </a:rPr>
              <a:t>In particle strengthened systems, there is atomic matching or coherency b/w the lattices of the precipitate and the matrix.</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7346"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PARTICLE STRENGTHENING</a:t>
            </a:r>
            <a:endParaRPr lang="en-IN" b="1" i="1" u="sng" dirty="0" smtClean="0">
              <a:solidFill>
                <a:srgbClr val="C00000"/>
              </a:solidFill>
              <a:latin typeface="Times New Roman" pitchFamily="18" charset="0"/>
              <a:cs typeface="Times New Roman" pitchFamily="18" charset="0"/>
            </a:endParaRPr>
          </a:p>
        </p:txBody>
      </p:sp>
      <p:sp>
        <p:nvSpPr>
          <p:cNvPr id="56323" name="Content Placeholder 2"/>
          <p:cNvSpPr>
            <a:spLocks noGrp="1"/>
          </p:cNvSpPr>
          <p:nvPr>
            <p:ph sz="quarter" idx="1"/>
          </p:nvPr>
        </p:nvSpPr>
        <p:spPr/>
        <p:txBody>
          <a:bodyPr/>
          <a:lstStyle/>
          <a:p>
            <a:pPr eaLnBrk="1" hangingPunct="1"/>
            <a:r>
              <a:rPr lang="en-US" dirty="0" smtClean="0">
                <a:solidFill>
                  <a:schemeClr val="tx1"/>
                </a:solidFill>
              </a:rPr>
              <a:t>The degree of strengthening depends on the distribution of particles in the ductile matrix.</a:t>
            </a:r>
          </a:p>
          <a:p>
            <a:pPr eaLnBrk="1" hangingPunct="1"/>
            <a:r>
              <a:rPr lang="en-US" dirty="0" smtClean="0">
                <a:solidFill>
                  <a:schemeClr val="tx1"/>
                </a:solidFill>
              </a:rPr>
              <a:t>The second phase particles act in two ways to retard the motion of dislocations.</a:t>
            </a:r>
          </a:p>
          <a:p>
            <a:pPr eaLnBrk="1" hangingPunct="1">
              <a:buFontTx/>
              <a:buAutoNum type="arabicPeriod"/>
            </a:pPr>
            <a:r>
              <a:rPr lang="en-US" dirty="0" smtClean="0">
                <a:solidFill>
                  <a:schemeClr val="tx1"/>
                </a:solidFill>
              </a:rPr>
              <a:t>Particles cut by the dislocations.</a:t>
            </a:r>
          </a:p>
          <a:p>
            <a:pPr eaLnBrk="1" hangingPunct="1">
              <a:buFontTx/>
              <a:buAutoNum type="arabicPeriod"/>
            </a:pPr>
            <a:r>
              <a:rPr lang="en-US" dirty="0" smtClean="0">
                <a:solidFill>
                  <a:schemeClr val="tx1"/>
                </a:solidFill>
              </a:rPr>
              <a:t>Particles resist cutting and the dislocations are forced to bypass them.</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9394"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PARTICLE STRENGTHENING</a:t>
            </a:r>
            <a:endParaRPr lang="en-IN" b="1" i="1" u="sng" dirty="0" smtClean="0">
              <a:solidFill>
                <a:srgbClr val="C00000"/>
              </a:solidFill>
              <a:latin typeface="Times New Roman" pitchFamily="18" charset="0"/>
              <a:cs typeface="Times New Roman" pitchFamily="18" charset="0"/>
            </a:endParaRPr>
          </a:p>
        </p:txBody>
      </p:sp>
      <p:sp>
        <p:nvSpPr>
          <p:cNvPr id="58371" name="Content Placeholder 2"/>
          <p:cNvSpPr>
            <a:spLocks noGrp="1"/>
          </p:cNvSpPr>
          <p:nvPr>
            <p:ph sz="quarter" idx="1"/>
          </p:nvPr>
        </p:nvSpPr>
        <p:spPr/>
        <p:txBody>
          <a:bodyPr/>
          <a:lstStyle/>
          <a:p>
            <a:pPr marL="609600" indent="-609600" eaLnBrk="1" hangingPunct="1">
              <a:buFontTx/>
              <a:buNone/>
            </a:pPr>
            <a:r>
              <a:rPr lang="en-US" dirty="0" smtClean="0">
                <a:solidFill>
                  <a:schemeClr val="tx1"/>
                </a:solidFill>
              </a:rPr>
              <a:t>      In this strengthening slip mode formation depends on the nature of particle-dislocation interaction. </a:t>
            </a:r>
          </a:p>
          <a:p>
            <a:pPr marL="609600" indent="-609600" eaLnBrk="1" hangingPunct="1">
              <a:buFontTx/>
              <a:buAutoNum type="arabicPeriod"/>
            </a:pPr>
            <a:r>
              <a:rPr lang="en-IN" dirty="0" smtClean="0">
                <a:solidFill>
                  <a:schemeClr val="tx1"/>
                </a:solidFill>
              </a:rPr>
              <a:t>Particles which have been cut by dislocations tend to produce coarse and planar slip.</a:t>
            </a:r>
          </a:p>
          <a:p>
            <a:pPr marL="609600" indent="-609600" eaLnBrk="1" hangingPunct="1">
              <a:buFontTx/>
              <a:buAutoNum type="arabicPeriod"/>
            </a:pPr>
            <a:r>
              <a:rPr lang="en-IN" dirty="0" smtClean="0">
                <a:solidFill>
                  <a:schemeClr val="tx1"/>
                </a:solidFill>
              </a:rPr>
              <a:t>Particles which are bypassed by dislocations lead to fine wavy slip.</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8370"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PARTICLE STRENGTHENING</a:t>
            </a:r>
            <a:endParaRPr lang="en-IN" b="1" i="1" u="sng" dirty="0" smtClean="0">
              <a:solidFill>
                <a:srgbClr val="C00000"/>
              </a:solidFill>
              <a:latin typeface="Times New Roman" pitchFamily="18" charset="0"/>
              <a:cs typeface="Times New Roman" pitchFamily="18" charset="0"/>
            </a:endParaRPr>
          </a:p>
        </p:txBody>
      </p:sp>
      <p:sp>
        <p:nvSpPr>
          <p:cNvPr id="57347" name="Content Placeholder 2"/>
          <p:cNvSpPr>
            <a:spLocks noGrp="1"/>
          </p:cNvSpPr>
          <p:nvPr>
            <p:ph sz="quarter" idx="1"/>
          </p:nvPr>
        </p:nvSpPr>
        <p:spPr>
          <a:xfrm>
            <a:off x="457200" y="1219200"/>
            <a:ext cx="8229600" cy="5105400"/>
          </a:xfrm>
        </p:spPr>
        <p:txBody>
          <a:bodyPr/>
          <a:lstStyle/>
          <a:p>
            <a:pPr eaLnBrk="1" hangingPunct="1"/>
            <a:r>
              <a:rPr lang="en-US" dirty="0" smtClean="0">
                <a:solidFill>
                  <a:schemeClr val="tx1"/>
                </a:solidFill>
              </a:rPr>
              <a:t>The six properties of the particles which affect the ease with which they can be sheared are</a:t>
            </a:r>
          </a:p>
          <a:p>
            <a:pPr eaLnBrk="1" hangingPunct="1">
              <a:buFontTx/>
              <a:buAutoNum type="arabicPeriod"/>
            </a:pPr>
            <a:r>
              <a:rPr lang="en-US" dirty="0" smtClean="0">
                <a:solidFill>
                  <a:schemeClr val="tx1"/>
                </a:solidFill>
              </a:rPr>
              <a:t>Coherency strains</a:t>
            </a:r>
          </a:p>
          <a:p>
            <a:pPr eaLnBrk="1" hangingPunct="1">
              <a:buFontTx/>
              <a:buAutoNum type="arabicPeriod"/>
            </a:pPr>
            <a:r>
              <a:rPr lang="en-US" dirty="0" smtClean="0">
                <a:solidFill>
                  <a:schemeClr val="tx1"/>
                </a:solidFill>
              </a:rPr>
              <a:t>Stacking fault energy</a:t>
            </a:r>
          </a:p>
          <a:p>
            <a:pPr eaLnBrk="1" hangingPunct="1">
              <a:buFontTx/>
              <a:buAutoNum type="arabicPeriod"/>
            </a:pPr>
            <a:r>
              <a:rPr lang="en-US" dirty="0" smtClean="0">
                <a:solidFill>
                  <a:schemeClr val="tx1"/>
                </a:solidFill>
              </a:rPr>
              <a:t>Ordered structure</a:t>
            </a:r>
          </a:p>
          <a:p>
            <a:pPr eaLnBrk="1" hangingPunct="1">
              <a:buFontTx/>
              <a:buAutoNum type="arabicPeriod"/>
            </a:pPr>
            <a:r>
              <a:rPr lang="en-US" dirty="0" smtClean="0">
                <a:solidFill>
                  <a:schemeClr val="tx1"/>
                </a:solidFill>
              </a:rPr>
              <a:t>Modulus effect</a:t>
            </a:r>
          </a:p>
          <a:p>
            <a:pPr eaLnBrk="1" hangingPunct="1">
              <a:buFontTx/>
              <a:buAutoNum type="arabicPeriod"/>
            </a:pPr>
            <a:r>
              <a:rPr lang="en-US" dirty="0" smtClean="0">
                <a:solidFill>
                  <a:schemeClr val="tx1"/>
                </a:solidFill>
              </a:rPr>
              <a:t>Interfacial energy and morphology</a:t>
            </a:r>
          </a:p>
          <a:p>
            <a:pPr eaLnBrk="1" hangingPunct="1">
              <a:buFontTx/>
              <a:buAutoNum type="arabicPeriod"/>
            </a:pPr>
            <a:r>
              <a:rPr lang="en-US" dirty="0" smtClean="0">
                <a:solidFill>
                  <a:schemeClr val="tx1"/>
                </a:solidFill>
              </a:rPr>
              <a:t>Lattice friction stress</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DISPERSION STRENGTHENING</a:t>
            </a:r>
          </a:p>
        </p:txBody>
      </p:sp>
      <p:sp>
        <p:nvSpPr>
          <p:cNvPr id="59395" name="Rectangle 3"/>
          <p:cNvSpPr>
            <a:spLocks noGrp="1" noChangeArrowheads="1"/>
          </p:cNvSpPr>
          <p:nvPr>
            <p:ph sz="quarter" idx="1"/>
          </p:nvPr>
        </p:nvSpPr>
        <p:spPr/>
        <p:txBody>
          <a:bodyPr/>
          <a:lstStyle/>
          <a:p>
            <a:pPr eaLnBrk="1" hangingPunct="1">
              <a:lnSpc>
                <a:spcPct val="90000"/>
              </a:lnSpc>
            </a:pPr>
            <a:r>
              <a:rPr lang="en-US" dirty="0" smtClean="0">
                <a:solidFill>
                  <a:schemeClr val="tx1"/>
                </a:solidFill>
              </a:rPr>
              <a:t>In this the fine hard particles are mixed with matrix powder and consolidated and processed by powder metallurgy techniques.</a:t>
            </a:r>
          </a:p>
          <a:p>
            <a:pPr eaLnBrk="1" hangingPunct="1">
              <a:lnSpc>
                <a:spcPct val="90000"/>
              </a:lnSpc>
            </a:pPr>
            <a:r>
              <a:rPr lang="en-US" dirty="0" smtClean="0">
                <a:solidFill>
                  <a:schemeClr val="tx1"/>
                </a:solidFill>
              </a:rPr>
              <a:t>The second phase in dispersion hardening systems has very little solubility in the matrix even at elevated temperatures.</a:t>
            </a:r>
          </a:p>
          <a:p>
            <a:pPr eaLnBrk="1" hangingPunct="1">
              <a:lnSpc>
                <a:spcPct val="90000"/>
              </a:lnSpc>
            </a:pPr>
            <a:r>
              <a:rPr lang="en-US" dirty="0" smtClean="0">
                <a:solidFill>
                  <a:schemeClr val="tx1"/>
                </a:solidFill>
              </a:rPr>
              <a:t>In this there is no coherency between the second phase particles and the matrix.</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DISPERSION STRENGTHENING</a:t>
            </a:r>
          </a:p>
        </p:txBody>
      </p:sp>
      <p:sp>
        <p:nvSpPr>
          <p:cNvPr id="60419" name="Rectangle 3"/>
          <p:cNvSpPr>
            <a:spLocks noGrp="1" noChangeArrowheads="1"/>
          </p:cNvSpPr>
          <p:nvPr>
            <p:ph sz="quarter" idx="1"/>
          </p:nvPr>
        </p:nvSpPr>
        <p:spPr>
          <a:xfrm>
            <a:off x="457200" y="1493838"/>
            <a:ext cx="8229600" cy="4525962"/>
          </a:xfrm>
        </p:spPr>
        <p:txBody>
          <a:bodyPr/>
          <a:lstStyle/>
          <a:p>
            <a:pPr eaLnBrk="1" hangingPunct="1"/>
            <a:r>
              <a:rPr lang="en-US" sz="2800" dirty="0" smtClean="0">
                <a:solidFill>
                  <a:schemeClr val="tx1"/>
                </a:solidFill>
              </a:rPr>
              <a:t>Advantage of this is that the dispersion hardened systems are thermally stable at very high temperatures.</a:t>
            </a:r>
          </a:p>
          <a:p>
            <a:pPr eaLnBrk="1" hangingPunct="1"/>
            <a:r>
              <a:rPr lang="en-US" sz="2800" dirty="0" smtClean="0">
                <a:solidFill>
                  <a:schemeClr val="tx1"/>
                </a:solidFill>
              </a:rPr>
              <a:t>Because of finely dispersed second- phase particles, these alloys are resistant to </a:t>
            </a:r>
            <a:r>
              <a:rPr lang="en-US" sz="2800" dirty="0" err="1" smtClean="0">
                <a:solidFill>
                  <a:schemeClr val="tx1"/>
                </a:solidFill>
              </a:rPr>
              <a:t>recrystallization</a:t>
            </a:r>
            <a:r>
              <a:rPr lang="en-US" sz="2800" dirty="0" smtClean="0">
                <a:solidFill>
                  <a:schemeClr val="tx1"/>
                </a:solidFill>
              </a:rPr>
              <a:t> and grain growth than single-phase alloys.</a:t>
            </a:r>
          </a:p>
          <a:p>
            <a:pPr eaLnBrk="1" hangingPunct="1"/>
            <a:r>
              <a:rPr lang="en-US" sz="2800" dirty="0" smtClean="0">
                <a:solidFill>
                  <a:schemeClr val="tx1"/>
                </a:solidFill>
              </a:rPr>
              <a:t>The degree of strengthening resulting from this depends on the distribution of particles.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DISPERSION STRENGTHENING</a:t>
            </a:r>
          </a:p>
        </p:txBody>
      </p:sp>
      <p:sp>
        <p:nvSpPr>
          <p:cNvPr id="61443" name="Rectangle 3"/>
          <p:cNvSpPr>
            <a:spLocks noGrp="1" noChangeArrowheads="1"/>
          </p:cNvSpPr>
          <p:nvPr>
            <p:ph sz="quarter" idx="1"/>
          </p:nvPr>
        </p:nvSpPr>
        <p:spPr/>
        <p:txBody>
          <a:bodyPr>
            <a:normAutofit/>
          </a:bodyPr>
          <a:lstStyle/>
          <a:p>
            <a:pPr marL="609600" indent="-609600" eaLnBrk="1" hangingPunct="1"/>
            <a:r>
              <a:rPr lang="en-US" sz="2800" dirty="0" smtClean="0">
                <a:solidFill>
                  <a:schemeClr val="tx1"/>
                </a:solidFill>
              </a:rPr>
              <a:t>Dispersion strengthening can be described by </a:t>
            </a:r>
          </a:p>
          <a:p>
            <a:pPr marL="609600" indent="-609600" eaLnBrk="1" hangingPunct="1">
              <a:buFontTx/>
              <a:buAutoNum type="arabicPeriod"/>
            </a:pPr>
            <a:r>
              <a:rPr lang="en-US" sz="2800" dirty="0" smtClean="0">
                <a:solidFill>
                  <a:schemeClr val="tx1"/>
                </a:solidFill>
              </a:rPr>
              <a:t>Shape of the particles</a:t>
            </a:r>
          </a:p>
          <a:p>
            <a:pPr marL="609600" indent="-609600" eaLnBrk="1" hangingPunct="1">
              <a:buFontTx/>
              <a:buAutoNum type="arabicPeriod"/>
            </a:pPr>
            <a:r>
              <a:rPr lang="en-US" sz="2800" dirty="0" smtClean="0">
                <a:solidFill>
                  <a:schemeClr val="tx1"/>
                </a:solidFill>
              </a:rPr>
              <a:t>Volume fraction</a:t>
            </a:r>
          </a:p>
          <a:p>
            <a:pPr marL="609600" indent="-609600" eaLnBrk="1" hangingPunct="1">
              <a:buFontTx/>
              <a:buAutoNum type="arabicPeriod"/>
            </a:pPr>
            <a:r>
              <a:rPr lang="en-US" sz="2800" dirty="0" smtClean="0">
                <a:solidFill>
                  <a:schemeClr val="tx1"/>
                </a:solidFill>
              </a:rPr>
              <a:t>Average particle diameter</a:t>
            </a:r>
          </a:p>
          <a:p>
            <a:pPr marL="609600" indent="-609600" eaLnBrk="1" hangingPunct="1">
              <a:buFontTx/>
              <a:buAutoNum type="arabicPeriod"/>
            </a:pPr>
            <a:r>
              <a:rPr lang="en-US" sz="2800" dirty="0" smtClean="0">
                <a:solidFill>
                  <a:schemeClr val="tx1"/>
                </a:solidFill>
              </a:rPr>
              <a:t>Mean inter particle spacing</a:t>
            </a:r>
          </a:p>
          <a:p>
            <a:pPr marL="609600" indent="-609600" eaLnBrk="1" hangingPunct="1"/>
            <a:r>
              <a:rPr lang="en-US" sz="2800" dirty="0" smtClean="0">
                <a:solidFill>
                  <a:schemeClr val="tx1"/>
                </a:solidFill>
              </a:rPr>
              <a:t>A simple expression for linear mean free path is     </a:t>
            </a:r>
            <a:r>
              <a:rPr lang="el-GR" sz="2800" dirty="0" smtClean="0">
                <a:solidFill>
                  <a:schemeClr val="tx1"/>
                </a:solidFill>
                <a:cs typeface="Arial" pitchFamily="34" charset="0"/>
              </a:rPr>
              <a:t>λ</a:t>
            </a:r>
            <a:r>
              <a:rPr lang="en-US" sz="2800" dirty="0" smtClean="0">
                <a:solidFill>
                  <a:schemeClr val="tx1"/>
                </a:solidFill>
                <a:cs typeface="Arial" pitchFamily="34" charset="0"/>
              </a:rPr>
              <a:t> = 4(1-f)r/(3f)</a:t>
            </a:r>
          </a:p>
          <a:p>
            <a:pPr marL="609600" indent="-609600" eaLnBrk="1" hangingPunct="1">
              <a:buFontTx/>
              <a:buNone/>
            </a:pPr>
            <a:r>
              <a:rPr lang="en-US" sz="2800" dirty="0" smtClean="0">
                <a:solidFill>
                  <a:schemeClr val="tx1"/>
                </a:solidFill>
                <a:cs typeface="Arial" pitchFamily="34" charset="0"/>
              </a:rPr>
              <a:t>      where f is  volume fraction of spherical particles of radius r.</a:t>
            </a:r>
            <a:endParaRPr lang="el-GR" sz="28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FIBER STRENGTHENING</a:t>
            </a:r>
          </a:p>
        </p:txBody>
      </p:sp>
      <p:sp>
        <p:nvSpPr>
          <p:cNvPr id="62467" name="Rectangle 3"/>
          <p:cNvSpPr>
            <a:spLocks noGrp="1" noChangeArrowheads="1"/>
          </p:cNvSpPr>
          <p:nvPr>
            <p:ph sz="quarter" idx="1"/>
          </p:nvPr>
        </p:nvSpPr>
        <p:spPr/>
        <p:txBody>
          <a:bodyPr/>
          <a:lstStyle/>
          <a:p>
            <a:pPr eaLnBrk="1" hangingPunct="1"/>
            <a:r>
              <a:rPr lang="en-US" dirty="0" smtClean="0">
                <a:solidFill>
                  <a:schemeClr val="tx1"/>
                </a:solidFill>
              </a:rPr>
              <a:t>In this fine fibers are incorporated in a ductile matrix.</a:t>
            </a:r>
          </a:p>
          <a:p>
            <a:pPr eaLnBrk="1" hangingPunct="1"/>
            <a:r>
              <a:rPr lang="en-US" dirty="0" smtClean="0">
                <a:solidFill>
                  <a:schemeClr val="tx1"/>
                </a:solidFill>
              </a:rPr>
              <a:t>Materials of high strength to weight ratio can be produced.</a:t>
            </a:r>
          </a:p>
          <a:p>
            <a:pPr eaLnBrk="1" hangingPunct="1"/>
            <a:r>
              <a:rPr lang="en-US" dirty="0" smtClean="0">
                <a:solidFill>
                  <a:schemeClr val="tx1"/>
                </a:solidFill>
              </a:rPr>
              <a:t>The fibers must have high strength and high elastic modulus.</a:t>
            </a:r>
          </a:p>
          <a:p>
            <a:pPr eaLnBrk="1" hangingPunct="1"/>
            <a:r>
              <a:rPr lang="en-US" dirty="0" smtClean="0">
                <a:solidFill>
                  <a:schemeClr val="tx1"/>
                </a:solidFill>
              </a:rPr>
              <a:t>The matrix must be ductile and non-reactive with fibers.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PLASTIC DEFORMATION</a:t>
            </a:r>
          </a:p>
        </p:txBody>
      </p:sp>
      <p:sp>
        <p:nvSpPr>
          <p:cNvPr id="7171" name="Rectangle 3"/>
          <p:cNvSpPr>
            <a:spLocks noGrp="1" noChangeArrowheads="1"/>
          </p:cNvSpPr>
          <p:nvPr>
            <p:ph sz="quarter" idx="1"/>
          </p:nvPr>
        </p:nvSpPr>
        <p:spPr/>
        <p:txBody>
          <a:bodyPr/>
          <a:lstStyle/>
          <a:p>
            <a:pPr marL="0" indent="12700" eaLnBrk="1" hangingPunct="1">
              <a:buFontTx/>
              <a:buNone/>
            </a:pPr>
            <a:r>
              <a:rPr lang="en-US" dirty="0" smtClean="0">
                <a:solidFill>
                  <a:schemeClr val="tx1"/>
                </a:solidFill>
              </a:rPr>
              <a:t>A body which is permanently deformed after the removal of the applied load is said to have undergone plastic deformation.</a:t>
            </a:r>
          </a:p>
          <a:p>
            <a:pPr marL="0" indent="12700" eaLnBrk="1" hangingPunct="1">
              <a:buFontTx/>
              <a:buNone/>
            </a:pPr>
            <a:r>
              <a:rPr lang="en-US" dirty="0" smtClean="0">
                <a:solidFill>
                  <a:schemeClr val="tx1"/>
                </a:solidFill>
              </a:rPr>
              <a:t>Two mechanisms by which metals deform plastically are </a:t>
            </a:r>
          </a:p>
          <a:p>
            <a:pPr marL="609600" indent="-609600" eaLnBrk="1" hangingPunct="1">
              <a:buFontTx/>
              <a:buAutoNum type="arabicPeriod"/>
            </a:pPr>
            <a:r>
              <a:rPr lang="en-US" dirty="0" smtClean="0">
                <a:solidFill>
                  <a:schemeClr val="tx1"/>
                </a:solidFill>
              </a:rPr>
              <a:t>Deformation by slip</a:t>
            </a:r>
          </a:p>
          <a:p>
            <a:pPr marL="609600" indent="-609600" eaLnBrk="1" hangingPunct="1">
              <a:buFontTx/>
              <a:buAutoNum type="arabicPeriod"/>
            </a:pPr>
            <a:r>
              <a:rPr lang="en-US" dirty="0" smtClean="0">
                <a:solidFill>
                  <a:schemeClr val="tx1"/>
                </a:solidFill>
              </a:rPr>
              <a:t>Deformation by TWINING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FIBER STRENGTHENING</a:t>
            </a:r>
          </a:p>
        </p:txBody>
      </p:sp>
      <p:sp>
        <p:nvSpPr>
          <p:cNvPr id="63491" name="Rectangle 3"/>
          <p:cNvSpPr>
            <a:spLocks noGrp="1" noChangeArrowheads="1"/>
          </p:cNvSpPr>
          <p:nvPr>
            <p:ph sz="quarter" idx="1"/>
          </p:nvPr>
        </p:nvSpPr>
        <p:spPr/>
        <p:txBody>
          <a:bodyPr>
            <a:normAutofit/>
          </a:bodyPr>
          <a:lstStyle/>
          <a:p>
            <a:pPr marL="609600" indent="-609600" eaLnBrk="1" hangingPunct="1"/>
            <a:r>
              <a:rPr lang="en-US" sz="2800" dirty="0" smtClean="0">
                <a:solidFill>
                  <a:schemeClr val="tx1"/>
                </a:solidFill>
              </a:rPr>
              <a:t>Role of fibers:</a:t>
            </a:r>
          </a:p>
          <a:p>
            <a:pPr marL="609600" indent="-609600" eaLnBrk="1" hangingPunct="1">
              <a:buFontTx/>
              <a:buAutoNum type="arabicPeriod"/>
            </a:pPr>
            <a:r>
              <a:rPr lang="en-US" sz="2800" dirty="0" smtClean="0">
                <a:solidFill>
                  <a:schemeClr val="tx1"/>
                </a:solidFill>
              </a:rPr>
              <a:t>Carry the total load.</a:t>
            </a:r>
          </a:p>
          <a:p>
            <a:pPr marL="609600" indent="-609600" eaLnBrk="1" hangingPunct="1">
              <a:buFontTx/>
              <a:buAutoNum type="arabicPeriod"/>
            </a:pPr>
            <a:r>
              <a:rPr lang="en-US" sz="2800" dirty="0" smtClean="0">
                <a:solidFill>
                  <a:schemeClr val="tx1"/>
                </a:solidFill>
              </a:rPr>
              <a:t>Gives strength, stiffness and other mechanical properties.</a:t>
            </a:r>
          </a:p>
          <a:p>
            <a:pPr marL="609600" indent="-609600" eaLnBrk="1" hangingPunct="1"/>
            <a:r>
              <a:rPr lang="en-US" sz="2800" dirty="0" smtClean="0">
                <a:solidFill>
                  <a:schemeClr val="tx1"/>
                </a:solidFill>
              </a:rPr>
              <a:t>Role of matrix:</a:t>
            </a:r>
          </a:p>
          <a:p>
            <a:pPr marL="609600" indent="-609600" eaLnBrk="1" hangingPunct="1">
              <a:buFontTx/>
              <a:buAutoNum type="arabicPeriod"/>
            </a:pPr>
            <a:r>
              <a:rPr lang="en-US" sz="2800" dirty="0" smtClean="0">
                <a:solidFill>
                  <a:schemeClr val="tx1"/>
                </a:solidFill>
              </a:rPr>
              <a:t>Gives shape to the part.</a:t>
            </a:r>
          </a:p>
          <a:p>
            <a:pPr marL="609600" indent="-609600" eaLnBrk="1" hangingPunct="1">
              <a:buFontTx/>
              <a:buAutoNum type="arabicPeriod"/>
            </a:pPr>
            <a:r>
              <a:rPr lang="en-US" sz="2800" dirty="0" smtClean="0">
                <a:solidFill>
                  <a:schemeClr val="tx1"/>
                </a:solidFill>
              </a:rPr>
              <a:t>Keeps the fiber in place.</a:t>
            </a:r>
          </a:p>
          <a:p>
            <a:pPr marL="609600" indent="-609600" eaLnBrk="1" hangingPunct="1">
              <a:buFontTx/>
              <a:buAutoNum type="arabicPeriod"/>
            </a:pPr>
            <a:r>
              <a:rPr lang="en-US" sz="2800" dirty="0" smtClean="0">
                <a:solidFill>
                  <a:schemeClr val="tx1"/>
                </a:solidFill>
              </a:rPr>
              <a:t>Serves to transfer or transmit the load to the fiber.</a:t>
            </a:r>
          </a:p>
          <a:p>
            <a:pPr marL="609600" indent="-609600" eaLnBrk="1" hangingPunct="1">
              <a:buFontTx/>
              <a:buNone/>
            </a:pPr>
            <a:endParaRPr lang="en-US" sz="2800" dirty="0" smtClean="0">
              <a:solidFill>
                <a:schemeClr val="tx1"/>
              </a:solidFill>
            </a:endParaRPr>
          </a:p>
          <a:p>
            <a:pPr marL="609600" indent="-609600" eaLnBrk="1" hangingPunct="1">
              <a:buFontTx/>
              <a:buAutoNum type="arabicPeriod"/>
            </a:pPr>
            <a:endParaRPr lang="en-US" sz="2800" dirty="0" smtClean="0">
              <a:solidFill>
                <a:schemeClr val="tx1"/>
              </a:solidFill>
            </a:endParaRPr>
          </a:p>
          <a:p>
            <a:pPr marL="609600" indent="-609600" eaLnBrk="1" hangingPunct="1">
              <a:buFontTx/>
              <a:buAutoNum type="arabicPeriod"/>
            </a:pP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FIBER STRENGTHENING</a:t>
            </a:r>
          </a:p>
        </p:txBody>
      </p:sp>
      <p:sp>
        <p:nvSpPr>
          <p:cNvPr id="64515" name="Rectangle 3"/>
          <p:cNvSpPr>
            <a:spLocks noGrp="1" noChangeArrowheads="1"/>
          </p:cNvSpPr>
          <p:nvPr>
            <p:ph sz="quarter" idx="1"/>
          </p:nvPr>
        </p:nvSpPr>
        <p:spPr/>
        <p:txBody>
          <a:bodyPr/>
          <a:lstStyle/>
          <a:p>
            <a:pPr marL="609600" indent="-609600" algn="just" eaLnBrk="1" hangingPunct="1">
              <a:lnSpc>
                <a:spcPct val="90000"/>
              </a:lnSpc>
              <a:buFontTx/>
              <a:buAutoNum type="arabicPeriod" startAt="4"/>
            </a:pPr>
            <a:r>
              <a:rPr lang="en-US" dirty="0" smtClean="0">
                <a:solidFill>
                  <a:schemeClr val="tx1"/>
                </a:solidFill>
              </a:rPr>
              <a:t>Protects the fiber from environment and surface damage.</a:t>
            </a:r>
          </a:p>
          <a:p>
            <a:pPr marL="609600" indent="-609600" algn="just" eaLnBrk="1" hangingPunct="1">
              <a:lnSpc>
                <a:spcPct val="90000"/>
              </a:lnSpc>
              <a:buFontTx/>
              <a:buAutoNum type="arabicPeriod" startAt="4"/>
            </a:pPr>
            <a:r>
              <a:rPr lang="en-US" dirty="0" smtClean="0">
                <a:solidFill>
                  <a:schemeClr val="tx1"/>
                </a:solidFill>
              </a:rPr>
              <a:t>Separates the individual fibers and blunt cracks which arise from fiber breakage.</a:t>
            </a:r>
          </a:p>
          <a:p>
            <a:pPr marL="609600" indent="-609600" algn="just" eaLnBrk="1" hangingPunct="1">
              <a:lnSpc>
                <a:spcPct val="90000"/>
              </a:lnSpc>
            </a:pPr>
            <a:r>
              <a:rPr lang="en-US" dirty="0" smtClean="0">
                <a:solidFill>
                  <a:schemeClr val="tx1"/>
                </a:solidFill>
              </a:rPr>
              <a:t>Because the fibers and matrix have quite different elastic module a complex stress distribution will be developed when a composite body is loaded uniaxially in the direction of fibers.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WORK HARDENING</a:t>
            </a:r>
          </a:p>
        </p:txBody>
      </p:sp>
      <p:sp>
        <p:nvSpPr>
          <p:cNvPr id="65539" name="Rectangle 3"/>
          <p:cNvSpPr>
            <a:spLocks noGrp="1" noChangeArrowheads="1"/>
          </p:cNvSpPr>
          <p:nvPr>
            <p:ph sz="quarter" idx="1"/>
          </p:nvPr>
        </p:nvSpPr>
        <p:spPr/>
        <p:txBody>
          <a:bodyPr>
            <a:normAutofit fontScale="92500" lnSpcReduction="10000"/>
          </a:bodyPr>
          <a:lstStyle/>
          <a:p>
            <a:pPr algn="just" eaLnBrk="1" hangingPunct="1"/>
            <a:r>
              <a:rPr lang="en-US" dirty="0" smtClean="0">
                <a:solidFill>
                  <a:schemeClr val="tx1"/>
                </a:solidFill>
              </a:rPr>
              <a:t>We have observed that stress needed for plastic deformation increases with the strain.</a:t>
            </a:r>
          </a:p>
          <a:p>
            <a:pPr algn="just" eaLnBrk="1" hangingPunct="1"/>
            <a:r>
              <a:rPr lang="en-US" dirty="0" smtClean="0">
                <a:solidFill>
                  <a:schemeClr val="tx1"/>
                </a:solidFill>
              </a:rPr>
              <a:t> The increase in the stress required to cause slip because of the previous plastic deformation is known as strain hardening or work hardening.</a:t>
            </a:r>
          </a:p>
          <a:p>
            <a:pPr algn="just" eaLnBrk="1" hangingPunct="1"/>
            <a:r>
              <a:rPr lang="en-US" dirty="0" smtClean="0">
                <a:solidFill>
                  <a:schemeClr val="tx1"/>
                </a:solidFill>
              </a:rPr>
              <a:t>This is done at room temperature. </a:t>
            </a:r>
          </a:p>
          <a:p>
            <a:pPr>
              <a:lnSpc>
                <a:spcPct val="90000"/>
              </a:lnSpc>
            </a:pPr>
            <a:r>
              <a:rPr lang="en-US" dirty="0" smtClean="0">
                <a:solidFill>
                  <a:schemeClr val="tx1"/>
                </a:solidFill>
              </a:rPr>
              <a:t>Strain hardening is caused by dislocations interacting with each other resulting of vector sum of the strain field created by dislocation.</a:t>
            </a:r>
          </a:p>
          <a:p>
            <a:pPr>
              <a:lnSpc>
                <a:spcPct val="90000"/>
              </a:lnSpc>
            </a:pPr>
            <a:r>
              <a:rPr lang="en-US" dirty="0" smtClean="0">
                <a:solidFill>
                  <a:schemeClr val="tx1"/>
                </a:solidFill>
              </a:rPr>
              <a:t>This strain field creates a barrier that impedes a motion of dislocation &amp; it require higher stress to move.</a:t>
            </a:r>
          </a:p>
          <a:p>
            <a:pPr>
              <a:lnSpc>
                <a:spcPct val="90000"/>
              </a:lnSpc>
            </a:pPr>
            <a:r>
              <a:rPr lang="en-US" dirty="0" smtClean="0">
                <a:solidFill>
                  <a:schemeClr val="tx1"/>
                </a:solidFill>
              </a:rPr>
              <a:t>It is commonly accomplished by rolling, forging or by hammering.</a:t>
            </a:r>
          </a:p>
          <a:p>
            <a:pPr algn="just" eaLnBrk="1" hangingPunct="1"/>
            <a:endParaRPr lang="en-US" dirty="0" smtClean="0">
              <a:solidFill>
                <a:schemeClr val="tx1"/>
              </a:solidFill>
            </a:endParaRPr>
          </a:p>
          <a:p>
            <a:pPr algn="just" eaLnBrk="1" hangingPunct="1"/>
            <a:endParaRPr lang="en-US" dirty="0" smtClean="0">
              <a:solidFill>
                <a:schemeClr val="tx1"/>
              </a:solidFill>
            </a:endParaRPr>
          </a:p>
          <a:p>
            <a:pPr algn="just"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WORK HARDENING</a:t>
            </a:r>
          </a:p>
        </p:txBody>
      </p:sp>
      <p:sp>
        <p:nvSpPr>
          <p:cNvPr id="67587" name="Rectangle 3"/>
          <p:cNvSpPr>
            <a:spLocks noGrp="1" noChangeArrowheads="1"/>
          </p:cNvSpPr>
          <p:nvPr>
            <p:ph sz="quarter" idx="1"/>
          </p:nvPr>
        </p:nvSpPr>
        <p:spPr/>
        <p:txBody>
          <a:bodyPr>
            <a:normAutofit/>
          </a:bodyPr>
          <a:lstStyle/>
          <a:p>
            <a:pPr eaLnBrk="1" hangingPunct="1">
              <a:buNone/>
            </a:pPr>
            <a:r>
              <a:rPr lang="en-US" sz="2800" b="1" u="sng" dirty="0" err="1" smtClean="0">
                <a:solidFill>
                  <a:schemeClr val="tx1"/>
                </a:solidFill>
              </a:rPr>
              <a:t>Bauschinger</a:t>
            </a:r>
            <a:r>
              <a:rPr lang="en-US" sz="2800" b="1" u="sng" dirty="0" smtClean="0">
                <a:solidFill>
                  <a:schemeClr val="tx1"/>
                </a:solidFill>
              </a:rPr>
              <a:t> Effect:</a:t>
            </a:r>
          </a:p>
          <a:p>
            <a:r>
              <a:rPr lang="en-US" sz="2800" dirty="0" smtClean="0">
                <a:solidFill>
                  <a:schemeClr val="tx1"/>
                </a:solidFill>
              </a:rPr>
              <a:t> If a specimen is deformed plastically beyond the yield stress in one direction and then after unloading to zero stress it is reloaded in opposite direction, it is found that repeating the cycle results in  less yield strength than the original yield stress.</a:t>
            </a:r>
          </a:p>
          <a:p>
            <a:r>
              <a:rPr lang="en-US" sz="2800" dirty="0" smtClean="0">
                <a:solidFill>
                  <a:schemeClr val="tx1"/>
                </a:solidFill>
              </a:rPr>
              <a:t>The lowering of yield stress when deformation  in one direction is followed by deformation in  the opposite direction is called </a:t>
            </a:r>
            <a:r>
              <a:rPr lang="en-US" sz="2800" dirty="0" err="1" smtClean="0">
                <a:solidFill>
                  <a:schemeClr val="tx1"/>
                </a:solidFill>
              </a:rPr>
              <a:t>Bauschinger</a:t>
            </a:r>
            <a:r>
              <a:rPr lang="en-US" sz="2800" dirty="0" smtClean="0">
                <a:solidFill>
                  <a:schemeClr val="tx1"/>
                </a:solidFill>
              </a:rPr>
              <a:t> effect.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WORK HARDENING</a:t>
            </a:r>
          </a:p>
        </p:txBody>
      </p:sp>
      <p:sp>
        <p:nvSpPr>
          <p:cNvPr id="68611" name="Rectangle 3"/>
          <p:cNvSpPr>
            <a:spLocks noGrp="1" noChangeArrowheads="1"/>
          </p:cNvSpPr>
          <p:nvPr>
            <p:ph sz="quarter" idx="1"/>
          </p:nvPr>
        </p:nvSpPr>
        <p:spPr/>
        <p:txBody>
          <a:bodyPr/>
          <a:lstStyle/>
          <a:p>
            <a:pPr eaLnBrk="1" hangingPunct="1">
              <a:buNone/>
            </a:pPr>
            <a:r>
              <a:rPr lang="en-US" b="1" u="sng" dirty="0" err="1" smtClean="0">
                <a:solidFill>
                  <a:schemeClr val="tx1"/>
                </a:solidFill>
              </a:rPr>
              <a:t>Bauschinger</a:t>
            </a:r>
            <a:r>
              <a:rPr lang="en-US" b="1" u="sng" dirty="0" smtClean="0">
                <a:solidFill>
                  <a:schemeClr val="tx1"/>
                </a:solidFill>
              </a:rPr>
              <a:t> Effect:</a:t>
            </a: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68612" name="Picture 4"/>
          <p:cNvPicPr>
            <a:picLocks noChangeAspect="1" noChangeArrowheads="1"/>
          </p:cNvPicPr>
          <p:nvPr/>
        </p:nvPicPr>
        <p:blipFill>
          <a:blip r:embed="rId2" cstate="print"/>
          <a:srcRect/>
          <a:stretch>
            <a:fillRect/>
          </a:stretch>
        </p:blipFill>
        <p:spPr bwMode="auto">
          <a:xfrm>
            <a:off x="2514600" y="2285992"/>
            <a:ext cx="3733800" cy="38862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WORK HARDENING</a:t>
            </a:r>
          </a:p>
        </p:txBody>
      </p:sp>
      <p:sp>
        <p:nvSpPr>
          <p:cNvPr id="69635" name="Rectangle 3"/>
          <p:cNvSpPr>
            <a:spLocks noGrp="1" noChangeArrowheads="1"/>
          </p:cNvSpPr>
          <p:nvPr>
            <p:ph sz="quarter" idx="1"/>
          </p:nvPr>
        </p:nvSpPr>
        <p:spPr/>
        <p:txBody>
          <a:bodyPr>
            <a:normAutofit/>
          </a:bodyPr>
          <a:lstStyle/>
          <a:p>
            <a:pPr eaLnBrk="1" hangingPunct="1"/>
            <a:r>
              <a:rPr lang="en-US" dirty="0" smtClean="0">
                <a:solidFill>
                  <a:schemeClr val="tx1"/>
                </a:solidFill>
              </a:rPr>
              <a:t>The rate of strain hardening can be </a:t>
            </a:r>
            <a:r>
              <a:rPr lang="en-US" dirty="0" err="1" smtClean="0">
                <a:solidFill>
                  <a:schemeClr val="tx1"/>
                </a:solidFill>
              </a:rPr>
              <a:t>gaged</a:t>
            </a:r>
            <a:r>
              <a:rPr lang="en-US" dirty="0" smtClean="0">
                <a:solidFill>
                  <a:schemeClr val="tx1"/>
                </a:solidFill>
              </a:rPr>
              <a:t> from the slope of the flow curve.</a:t>
            </a:r>
          </a:p>
          <a:p>
            <a:pPr eaLnBrk="1" hangingPunct="1"/>
            <a:r>
              <a:rPr lang="en-US" dirty="0" smtClean="0">
                <a:solidFill>
                  <a:schemeClr val="tx1"/>
                </a:solidFill>
              </a:rPr>
              <a:t>Increasing temperature lowers the rate of strain hardening.</a:t>
            </a:r>
          </a:p>
          <a:p>
            <a:pPr eaLnBrk="1" hangingPunct="1"/>
            <a:r>
              <a:rPr lang="en-US" dirty="0" smtClean="0">
                <a:solidFill>
                  <a:schemeClr val="tx1"/>
                </a:solidFill>
              </a:rPr>
              <a:t>The work hardening of a material results in hard &amp; brittle. This can be reversed by using annealing.</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solidFill>
                  <a:srgbClr val="C00000"/>
                </a:solidFill>
                <a:latin typeface="Times New Roman" pitchFamily="18" charset="0"/>
                <a:cs typeface="Times New Roman" pitchFamily="18" charset="0"/>
              </a:rPr>
              <a:t>WORK HARDENING</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84784"/>
            <a:ext cx="8229600" cy="4525963"/>
          </a:xfrm>
        </p:spPr>
        <p:txBody>
          <a:bodyPr>
            <a:normAutofit/>
          </a:bodyPr>
          <a:lstStyle/>
          <a:p>
            <a:r>
              <a:rPr lang="en-IN" b="1" dirty="0" smtClean="0">
                <a:solidFill>
                  <a:schemeClr val="tx1"/>
                </a:solidFill>
              </a:rPr>
              <a:t>Annealing</a:t>
            </a:r>
            <a:r>
              <a:rPr lang="en-IN" dirty="0" smtClean="0">
                <a:solidFill>
                  <a:schemeClr val="tx1"/>
                </a:solidFill>
              </a:rPr>
              <a:t>: It happens in three successive stages:</a:t>
            </a:r>
          </a:p>
          <a:p>
            <a:pPr marL="914400" lvl="1" indent="-514350">
              <a:buFont typeface="+mj-lt"/>
              <a:buAutoNum type="arabicPeriod"/>
            </a:pPr>
            <a:r>
              <a:rPr lang="en-IN" dirty="0" smtClean="0">
                <a:solidFill>
                  <a:schemeClr val="tx1"/>
                </a:solidFill>
              </a:rPr>
              <a:t>Recovery: It removes the residual stresses stored in the crystal lattice which resulted from uneven cooling or extensive deformation.</a:t>
            </a:r>
          </a:p>
          <a:p>
            <a:pPr marL="914400" lvl="1" indent="-514350">
              <a:buFont typeface="+mj-lt"/>
              <a:buAutoNum type="arabicPeriod"/>
            </a:pPr>
            <a:r>
              <a:rPr lang="en-IN" dirty="0" smtClean="0">
                <a:solidFill>
                  <a:schemeClr val="tx1"/>
                </a:solidFill>
              </a:rPr>
              <a:t>Re-crystallization: Dislocation move &amp; rearrange in such a way the total strain energy surrounding them is reduced.</a:t>
            </a:r>
          </a:p>
          <a:p>
            <a:pPr marL="914400" lvl="1" indent="-514350">
              <a:buFont typeface="+mj-lt"/>
              <a:buAutoNum type="arabicPeriod"/>
            </a:pPr>
            <a:r>
              <a:rPr lang="en-IN" dirty="0" smtClean="0">
                <a:solidFill>
                  <a:schemeClr val="tx1"/>
                </a:solidFill>
              </a:rPr>
              <a:t>Grain growth :  The size of grain will increase at elevated temperatures. This is driven by decrease in total grain boundary energy. </a:t>
            </a:r>
          </a:p>
          <a:p>
            <a:pPr marL="514350" indent="-514350"/>
            <a:r>
              <a:rPr lang="en-IN" dirty="0" smtClean="0">
                <a:solidFill>
                  <a:schemeClr val="tx1"/>
                </a:solidFill>
              </a:rPr>
              <a:t>The final result of annealing lowers the yield strength &amp; increase ductility.</a:t>
            </a:r>
          </a:p>
          <a:p>
            <a:pPr marL="914400" lvl="1" indent="-514350">
              <a:buNone/>
            </a:pPr>
            <a:endParaRPr lang="en-IN" dirty="0" smtClean="0">
              <a:solidFill>
                <a:schemeClr val="tx1"/>
              </a:solidFill>
            </a:endParaRPr>
          </a:p>
          <a:p>
            <a:pPr marL="914400" lvl="1" indent="-514350"/>
            <a:endParaRPr lang="en-IN" dirty="0" smtClean="0">
              <a:solidFill>
                <a:schemeClr val="tx1"/>
              </a:solidFill>
            </a:endParaRPr>
          </a:p>
          <a:p>
            <a:pPr marL="514350" indent="-514350">
              <a:buNone/>
            </a:pPr>
            <a:endParaRPr lang="en-IN" dirty="0" smtClean="0">
              <a:solidFill>
                <a:schemeClr val="tx1"/>
              </a:solidFill>
            </a:endParaRPr>
          </a:p>
          <a:p>
            <a:pPr marL="514350" indent="-514350">
              <a:buNone/>
            </a:pP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WORK HARDENING</a:t>
            </a:r>
          </a:p>
        </p:txBody>
      </p:sp>
      <p:sp>
        <p:nvSpPr>
          <p:cNvPr id="70659"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70660" name="Picture 4"/>
          <p:cNvPicPr>
            <a:picLocks noChangeAspect="1" noChangeArrowheads="1"/>
          </p:cNvPicPr>
          <p:nvPr/>
        </p:nvPicPr>
        <p:blipFill>
          <a:blip r:embed="rId2" cstate="print"/>
          <a:srcRect/>
          <a:stretch>
            <a:fillRect/>
          </a:stretch>
        </p:blipFill>
        <p:spPr bwMode="auto">
          <a:xfrm>
            <a:off x="2362200" y="1828800"/>
            <a:ext cx="5105400" cy="428307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STRAIN RATE ON PLASTIC BEHAVIOUR</a:t>
            </a:r>
          </a:p>
        </p:txBody>
      </p:sp>
      <p:sp>
        <p:nvSpPr>
          <p:cNvPr id="71683" name="Rectangle 3"/>
          <p:cNvSpPr>
            <a:spLocks noGrp="1" noChangeArrowheads="1"/>
          </p:cNvSpPr>
          <p:nvPr>
            <p:ph sz="quarter" idx="1"/>
          </p:nvPr>
        </p:nvSpPr>
        <p:spPr>
          <a:xfrm>
            <a:off x="467544" y="1988840"/>
            <a:ext cx="8229600" cy="4525963"/>
          </a:xfrm>
        </p:spPr>
        <p:txBody>
          <a:bodyPr>
            <a:normAutofit/>
          </a:bodyPr>
          <a:lstStyle/>
          <a:p>
            <a:pPr eaLnBrk="1" hangingPunct="1"/>
            <a:r>
              <a:rPr lang="en-US" dirty="0" smtClean="0">
                <a:solidFill>
                  <a:schemeClr val="tx1"/>
                </a:solidFill>
              </a:rPr>
              <a:t>The rate at which strain is applied to a specimen is called strain rate.</a:t>
            </a:r>
          </a:p>
          <a:p>
            <a:pPr eaLnBrk="1" hangingPunct="1"/>
            <a:r>
              <a:rPr lang="en-US" dirty="0" smtClean="0">
                <a:solidFill>
                  <a:schemeClr val="tx1"/>
                </a:solidFill>
              </a:rPr>
              <a:t>It has an important influence on the flow of stress.</a:t>
            </a:r>
          </a:p>
          <a:p>
            <a:pPr eaLnBrk="1" hangingPunct="1"/>
            <a:r>
              <a:rPr lang="en-US" dirty="0" smtClean="0">
                <a:solidFill>
                  <a:schemeClr val="tx1"/>
                </a:solidFill>
              </a:rPr>
              <a:t>It is defined as  </a:t>
            </a:r>
            <a:r>
              <a:rPr lang="el-GR" dirty="0" smtClean="0">
                <a:solidFill>
                  <a:schemeClr val="tx1"/>
                </a:solidFill>
                <a:cs typeface="Arial" pitchFamily="34" charset="0"/>
              </a:rPr>
              <a:t>έ</a:t>
            </a:r>
            <a:r>
              <a:rPr lang="en-US" dirty="0" smtClean="0">
                <a:solidFill>
                  <a:schemeClr val="tx1"/>
                </a:solidFill>
                <a:cs typeface="Arial" pitchFamily="34" charset="0"/>
              </a:rPr>
              <a:t>=d</a:t>
            </a:r>
            <a:r>
              <a:rPr lang="el-GR" dirty="0" smtClean="0">
                <a:solidFill>
                  <a:schemeClr val="tx1"/>
                </a:solidFill>
                <a:cs typeface="Arial" pitchFamily="34" charset="0"/>
              </a:rPr>
              <a:t>ε</a:t>
            </a:r>
            <a:r>
              <a:rPr lang="en-US" dirty="0" smtClean="0">
                <a:solidFill>
                  <a:schemeClr val="tx1"/>
                </a:solidFill>
                <a:cs typeface="Arial" pitchFamily="34" charset="0"/>
              </a:rPr>
              <a:t>/</a:t>
            </a:r>
            <a:r>
              <a:rPr lang="en-US" dirty="0" err="1" smtClean="0">
                <a:solidFill>
                  <a:schemeClr val="tx1"/>
                </a:solidFill>
                <a:cs typeface="Arial" pitchFamily="34" charset="0"/>
              </a:rPr>
              <a:t>dt</a:t>
            </a:r>
            <a:r>
              <a:rPr lang="en-US" dirty="0" smtClean="0">
                <a:solidFill>
                  <a:schemeClr val="tx1"/>
                </a:solidFill>
                <a:cs typeface="Arial" pitchFamily="34" charset="0"/>
              </a:rPr>
              <a:t>.</a:t>
            </a:r>
          </a:p>
          <a:p>
            <a:r>
              <a:rPr lang="en-US" dirty="0" smtClean="0">
                <a:solidFill>
                  <a:schemeClr val="tx1"/>
                </a:solidFill>
              </a:rPr>
              <a:t>Increasing strain rate increases flow of stress.</a:t>
            </a:r>
          </a:p>
          <a:p>
            <a:r>
              <a:rPr lang="en-US" dirty="0" smtClean="0">
                <a:solidFill>
                  <a:schemeClr val="tx1"/>
                </a:solidFill>
              </a:rPr>
              <a:t>The strain rate dependence of strength, increases with increasing temperature.</a:t>
            </a:r>
          </a:p>
          <a:p>
            <a:r>
              <a:rPr lang="en-US" dirty="0" smtClean="0">
                <a:solidFill>
                  <a:schemeClr val="tx1"/>
                </a:solidFill>
              </a:rPr>
              <a:t>The yield stress and flow of stress at lower plastic strains are more dependent on strain rate rather than the tensile strength</a:t>
            </a:r>
            <a:endParaRPr lang="el-GR" dirty="0" smtClean="0">
              <a:solidFill>
                <a:schemeClr val="tx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STRAIN RATE ON PLASTIC BEHAVIOUR</a:t>
            </a:r>
          </a:p>
        </p:txBody>
      </p:sp>
      <p:sp>
        <p:nvSpPr>
          <p:cNvPr id="72707"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72708" name="Picture 4"/>
          <p:cNvPicPr>
            <a:picLocks noChangeAspect="1" noChangeArrowheads="1"/>
          </p:cNvPicPr>
          <p:nvPr/>
        </p:nvPicPr>
        <p:blipFill>
          <a:blip r:embed="rId2" cstate="print"/>
          <a:srcRect/>
          <a:stretch>
            <a:fillRect/>
          </a:stretch>
        </p:blipFill>
        <p:spPr bwMode="auto">
          <a:xfrm>
            <a:off x="685800" y="1905000"/>
            <a:ext cx="7772400" cy="41148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CONCEPTS OF CRYSTAL GEOMETRY</a:t>
            </a:r>
          </a:p>
        </p:txBody>
      </p:sp>
      <p:sp>
        <p:nvSpPr>
          <p:cNvPr id="8195" name="Rectangle 3"/>
          <p:cNvSpPr>
            <a:spLocks noGrp="1" noChangeArrowheads="1"/>
          </p:cNvSpPr>
          <p:nvPr>
            <p:ph sz="quarter" idx="1"/>
          </p:nvPr>
        </p:nvSpPr>
        <p:spPr/>
        <p:txBody>
          <a:bodyPr/>
          <a:lstStyle/>
          <a:p>
            <a:pPr marL="0" indent="12700" eaLnBrk="1" hangingPunct="1">
              <a:buFontTx/>
              <a:buNone/>
            </a:pPr>
            <a:r>
              <a:rPr lang="en-US" dirty="0" smtClean="0">
                <a:solidFill>
                  <a:schemeClr val="tx1"/>
                </a:solidFill>
              </a:rPr>
              <a:t>Most metals have any of the three types of crystal structure.</a:t>
            </a:r>
          </a:p>
          <a:p>
            <a:pPr marL="609600" indent="-609600" eaLnBrk="1" hangingPunct="1"/>
            <a:r>
              <a:rPr lang="en-US" dirty="0" smtClean="0">
                <a:solidFill>
                  <a:schemeClr val="tx1"/>
                </a:solidFill>
              </a:rPr>
              <a:t>Body-centered cubic crystal structure.</a:t>
            </a:r>
          </a:p>
          <a:p>
            <a:pPr marL="609600" indent="-609600" eaLnBrk="1" hangingPunct="1"/>
            <a:r>
              <a:rPr lang="en-US" dirty="0" smtClean="0">
                <a:solidFill>
                  <a:schemeClr val="tx1"/>
                </a:solidFill>
              </a:rPr>
              <a:t>Face-centered cubic crystal structure.</a:t>
            </a:r>
          </a:p>
          <a:p>
            <a:pPr marL="609600" indent="-609600" eaLnBrk="1" hangingPunct="1"/>
            <a:r>
              <a:rPr lang="en-US" dirty="0" smtClean="0">
                <a:solidFill>
                  <a:schemeClr val="tx1"/>
                </a:solidFill>
              </a:rPr>
              <a:t>Hexagonal close-packed structure.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STRAIN RATE ON PLASTIC BEHAVIOUR</a:t>
            </a:r>
          </a:p>
        </p:txBody>
      </p:sp>
      <p:sp>
        <p:nvSpPr>
          <p:cNvPr id="74755" name="Rectangle 3"/>
          <p:cNvSpPr>
            <a:spLocks noGrp="1" noChangeArrowheads="1"/>
          </p:cNvSpPr>
          <p:nvPr>
            <p:ph sz="quarter" idx="1"/>
          </p:nvPr>
        </p:nvSpPr>
        <p:spPr/>
        <p:txBody>
          <a:bodyPr/>
          <a:lstStyle/>
          <a:p>
            <a:pPr eaLnBrk="1" hangingPunct="1">
              <a:lnSpc>
                <a:spcPct val="90000"/>
              </a:lnSpc>
            </a:pPr>
            <a:r>
              <a:rPr lang="en-US" dirty="0" smtClean="0">
                <a:solidFill>
                  <a:schemeClr val="tx1"/>
                </a:solidFill>
              </a:rPr>
              <a:t>A relationship b/w flow stress and strain rate  at constant strain and temperature is</a:t>
            </a:r>
          </a:p>
          <a:p>
            <a:pPr eaLnBrk="1" hangingPunct="1">
              <a:lnSpc>
                <a:spcPct val="90000"/>
              </a:lnSpc>
              <a:buFontTx/>
              <a:buNone/>
            </a:pPr>
            <a:r>
              <a:rPr lang="en-US" dirty="0" smtClean="0">
                <a:solidFill>
                  <a:schemeClr val="tx1"/>
                </a:solidFill>
              </a:rPr>
              <a:t>   </a:t>
            </a:r>
          </a:p>
          <a:p>
            <a:pPr eaLnBrk="1" hangingPunct="1">
              <a:lnSpc>
                <a:spcPct val="90000"/>
              </a:lnSpc>
              <a:buFontTx/>
              <a:buNone/>
            </a:pPr>
            <a:endParaRPr lang="en-US" dirty="0" smtClean="0">
              <a:solidFill>
                <a:schemeClr val="tx1"/>
              </a:solidFill>
            </a:endParaRPr>
          </a:p>
          <a:p>
            <a:pPr eaLnBrk="1" hangingPunct="1">
              <a:lnSpc>
                <a:spcPct val="90000"/>
              </a:lnSpc>
              <a:buFontTx/>
              <a:buNone/>
            </a:pPr>
            <a:r>
              <a:rPr lang="en-US" dirty="0" smtClean="0">
                <a:solidFill>
                  <a:schemeClr val="tx1"/>
                </a:solidFill>
              </a:rPr>
              <a:t>   </a:t>
            </a:r>
          </a:p>
          <a:p>
            <a:pPr lvl="1">
              <a:lnSpc>
                <a:spcPct val="90000"/>
              </a:lnSpc>
              <a:buFontTx/>
              <a:buNone/>
            </a:pPr>
            <a:r>
              <a:rPr lang="en-US" dirty="0" smtClean="0">
                <a:solidFill>
                  <a:schemeClr val="tx1"/>
                </a:solidFill>
              </a:rPr>
              <a:t>Where,  C is a generalized constant</a:t>
            </a:r>
          </a:p>
          <a:p>
            <a:pPr lvl="1">
              <a:lnSpc>
                <a:spcPct val="90000"/>
              </a:lnSpc>
              <a:buFontTx/>
              <a:buNone/>
            </a:pPr>
            <a:r>
              <a:rPr lang="en-US" dirty="0" smtClean="0">
                <a:solidFill>
                  <a:schemeClr val="tx1"/>
                </a:solidFill>
              </a:rPr>
              <a:t>               m is known as strain-rate sensitivity</a:t>
            </a:r>
          </a:p>
          <a:p>
            <a:pPr eaLnBrk="1" hangingPunct="1">
              <a:lnSpc>
                <a:spcPct val="90000"/>
              </a:lnSpc>
              <a:buFontTx/>
              <a:buNone/>
            </a:pPr>
            <a:r>
              <a:rPr lang="en-US" dirty="0" smtClean="0">
                <a:solidFill>
                  <a:schemeClr val="tx1"/>
                </a:solidFill>
              </a:rPr>
              <a:t>  </a:t>
            </a:r>
          </a:p>
          <a:p>
            <a:pPr eaLnBrk="1" hangingPunct="1">
              <a:lnSpc>
                <a:spcPct val="90000"/>
              </a:lnSpc>
              <a:buFontTx/>
              <a:buNone/>
            </a:pPr>
            <a:endParaRPr lang="en-US" dirty="0" smtClean="0">
              <a:solidFill>
                <a:schemeClr val="tx1"/>
              </a:solidFill>
            </a:endParaRPr>
          </a:p>
        </p:txBody>
      </p:sp>
      <p:pic>
        <p:nvPicPr>
          <p:cNvPr id="74756" name="Picture 5"/>
          <p:cNvPicPr>
            <a:picLocks noChangeAspect="1" noChangeArrowheads="1"/>
          </p:cNvPicPr>
          <p:nvPr/>
        </p:nvPicPr>
        <p:blipFill>
          <a:blip r:embed="rId2" cstate="print"/>
          <a:srcRect/>
          <a:stretch>
            <a:fillRect/>
          </a:stretch>
        </p:blipFill>
        <p:spPr bwMode="auto">
          <a:xfrm>
            <a:off x="2643174" y="2285992"/>
            <a:ext cx="3505200" cy="100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STRAIN RATE ON PLASTIC BEHAVIOUR</a:t>
            </a:r>
          </a:p>
        </p:txBody>
      </p:sp>
      <p:sp>
        <p:nvSpPr>
          <p:cNvPr id="75779" name="Rectangle 3"/>
          <p:cNvSpPr>
            <a:spLocks noGrp="1" noChangeArrowheads="1"/>
          </p:cNvSpPr>
          <p:nvPr>
            <p:ph sz="quarter" idx="1"/>
          </p:nvPr>
        </p:nvSpPr>
        <p:spPr/>
        <p:txBody>
          <a:bodyPr/>
          <a:lstStyle/>
          <a:p>
            <a:pPr eaLnBrk="1" hangingPunct="1">
              <a:lnSpc>
                <a:spcPct val="90000"/>
              </a:lnSpc>
            </a:pPr>
            <a:r>
              <a:rPr lang="en-US" dirty="0" smtClean="0">
                <a:solidFill>
                  <a:schemeClr val="tx1"/>
                </a:solidFill>
              </a:rPr>
              <a:t>Strain rate sensitivity of metals is quite low (&lt;0.1) at room temperatures but m increases with temperature, especially at temperatures above the absolute melting point.</a:t>
            </a:r>
          </a:p>
          <a:p>
            <a:pPr eaLnBrk="1" hangingPunct="1">
              <a:lnSpc>
                <a:spcPct val="90000"/>
              </a:lnSpc>
            </a:pPr>
            <a:r>
              <a:rPr lang="en-US" dirty="0" smtClean="0">
                <a:solidFill>
                  <a:schemeClr val="tx1"/>
                </a:solidFill>
              </a:rPr>
              <a:t>In hot-working conditions m values of 0.1 to 0.2 are common.</a:t>
            </a:r>
          </a:p>
          <a:p>
            <a:pPr eaLnBrk="1" hangingPunct="1">
              <a:lnSpc>
                <a:spcPct val="90000"/>
              </a:lnSpc>
            </a:pPr>
            <a:r>
              <a:rPr lang="en-US" dirty="0" smtClean="0">
                <a:solidFill>
                  <a:schemeClr val="tx1"/>
                </a:solidFill>
              </a:rPr>
              <a:t>Strain rate sensitivity is a good indicator of changes in deformation behavior.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STRAIN RATE ON PLASTIC BEHAVIOUR</a:t>
            </a:r>
          </a:p>
        </p:txBody>
      </p:sp>
      <p:sp>
        <p:nvSpPr>
          <p:cNvPr id="76803" name="Rectangle 3"/>
          <p:cNvSpPr>
            <a:spLocks noGrp="1" noChangeArrowheads="1"/>
          </p:cNvSpPr>
          <p:nvPr>
            <p:ph sz="quarter" idx="1"/>
          </p:nvPr>
        </p:nvSpPr>
        <p:spPr/>
        <p:txBody>
          <a:bodyPr/>
          <a:lstStyle/>
          <a:p>
            <a:pPr eaLnBrk="1" hangingPunct="1"/>
            <a:r>
              <a:rPr lang="en-US" dirty="0" smtClean="0">
                <a:solidFill>
                  <a:schemeClr val="tx1"/>
                </a:solidFill>
              </a:rPr>
              <a:t>Measurements of m provide a key link between dislocation concepts of plastic deformation.</a:t>
            </a:r>
          </a:p>
          <a:p>
            <a:pPr eaLnBrk="1" hangingPunct="1"/>
            <a:r>
              <a:rPr lang="en-US" dirty="0" smtClean="0">
                <a:solidFill>
                  <a:schemeClr val="tx1"/>
                </a:solidFill>
              </a:rPr>
              <a:t>For a Newtonian viscous solid the strain-rate sensitivity is 1.</a:t>
            </a:r>
          </a:p>
          <a:p>
            <a:pPr eaLnBrk="1" hangingPunct="1"/>
            <a:r>
              <a:rPr lang="en-US" dirty="0" smtClean="0">
                <a:solidFill>
                  <a:schemeClr val="tx1"/>
                </a:solidFill>
              </a:rPr>
              <a:t>High strain rate sensitivity is a characteristic of super plastic materials and alloys (hot-glass).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TEMPERATURE ON PLASTIC BEHAVIOR</a:t>
            </a:r>
          </a:p>
        </p:txBody>
      </p:sp>
      <p:sp>
        <p:nvSpPr>
          <p:cNvPr id="78851" name="Rectangle 3"/>
          <p:cNvSpPr>
            <a:spLocks noGrp="1" noChangeArrowheads="1"/>
          </p:cNvSpPr>
          <p:nvPr>
            <p:ph sz="quarter" idx="1"/>
          </p:nvPr>
        </p:nvSpPr>
        <p:spPr/>
        <p:txBody>
          <a:bodyPr/>
          <a:lstStyle/>
          <a:p>
            <a:pPr eaLnBrk="1" hangingPunct="1">
              <a:lnSpc>
                <a:spcPct val="90000"/>
              </a:lnSpc>
            </a:pPr>
            <a:r>
              <a:rPr lang="en-US" dirty="0" smtClean="0">
                <a:solidFill>
                  <a:schemeClr val="tx1"/>
                </a:solidFill>
              </a:rPr>
              <a:t>In general strength decreases and ductility increases as the test temperature is increased.</a:t>
            </a:r>
          </a:p>
          <a:p>
            <a:pPr eaLnBrk="1" hangingPunct="1">
              <a:lnSpc>
                <a:spcPct val="90000"/>
              </a:lnSpc>
            </a:pPr>
            <a:r>
              <a:rPr lang="en-US" dirty="0" smtClean="0">
                <a:solidFill>
                  <a:schemeClr val="tx1"/>
                </a:solidFill>
              </a:rPr>
              <a:t>Structural changes such as precipitation, strain aging or </a:t>
            </a:r>
            <a:r>
              <a:rPr lang="en-US" dirty="0" err="1" smtClean="0">
                <a:solidFill>
                  <a:schemeClr val="tx1"/>
                </a:solidFill>
              </a:rPr>
              <a:t>recrystallisation</a:t>
            </a:r>
            <a:r>
              <a:rPr lang="en-US" dirty="0" smtClean="0">
                <a:solidFill>
                  <a:schemeClr val="tx1"/>
                </a:solidFill>
              </a:rPr>
              <a:t> may occur in certain temperature ranges to alter the general behavior.</a:t>
            </a:r>
          </a:p>
          <a:p>
            <a:pPr eaLnBrk="1" hangingPunct="1">
              <a:lnSpc>
                <a:spcPct val="90000"/>
              </a:lnSpc>
            </a:pPr>
            <a:r>
              <a:rPr lang="en-US" dirty="0" smtClean="0">
                <a:solidFill>
                  <a:schemeClr val="tx1"/>
                </a:solidFill>
              </a:rPr>
              <a:t>Thermally activated processes assist deformation and reduce strength.</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TEMPERATURE ON PLASTIC BEHAVIOR</a:t>
            </a:r>
          </a:p>
        </p:txBody>
      </p:sp>
      <p:sp>
        <p:nvSpPr>
          <p:cNvPr id="79875"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a:p>
            <a:pPr eaLnBrk="1" hangingPunct="1">
              <a:buFontTx/>
              <a:buNone/>
            </a:pPr>
            <a:r>
              <a:rPr lang="en-US" dirty="0" smtClean="0">
                <a:solidFill>
                  <a:schemeClr val="tx1"/>
                </a:solidFill>
              </a:rPr>
              <a:t>                                 </a:t>
            </a:r>
          </a:p>
        </p:txBody>
      </p:sp>
      <p:pic>
        <p:nvPicPr>
          <p:cNvPr id="79876" name="Picture 5"/>
          <p:cNvPicPr>
            <a:picLocks noChangeAspect="1" noChangeArrowheads="1"/>
          </p:cNvPicPr>
          <p:nvPr/>
        </p:nvPicPr>
        <p:blipFill>
          <a:blip r:embed="rId2" cstate="print"/>
          <a:srcRect/>
          <a:stretch>
            <a:fillRect/>
          </a:stretch>
        </p:blipFill>
        <p:spPr bwMode="auto">
          <a:xfrm>
            <a:off x="609600" y="1752600"/>
            <a:ext cx="8001000" cy="39624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TEMPERATURE ON PLASTIC BEHAVIOR</a:t>
            </a:r>
          </a:p>
        </p:txBody>
      </p:sp>
      <p:sp>
        <p:nvSpPr>
          <p:cNvPr id="80899"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80900" name="Picture 5"/>
          <p:cNvPicPr>
            <a:picLocks noChangeAspect="1" noChangeArrowheads="1"/>
          </p:cNvPicPr>
          <p:nvPr/>
        </p:nvPicPr>
        <p:blipFill>
          <a:blip r:embed="rId2" cstate="print"/>
          <a:srcRect/>
          <a:stretch>
            <a:fillRect/>
          </a:stretch>
        </p:blipFill>
        <p:spPr bwMode="auto">
          <a:xfrm>
            <a:off x="1143000" y="1905000"/>
            <a:ext cx="6934200" cy="40386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TEMPERATURE ON PLASTIC BEHAVIOR</a:t>
            </a:r>
          </a:p>
        </p:txBody>
      </p:sp>
      <p:sp>
        <p:nvSpPr>
          <p:cNvPr id="82947" name="Rectangle 3"/>
          <p:cNvSpPr>
            <a:spLocks noGrp="1" noChangeArrowheads="1"/>
          </p:cNvSpPr>
          <p:nvPr>
            <p:ph sz="quarter" idx="1"/>
          </p:nvPr>
        </p:nvSpPr>
        <p:spPr/>
        <p:txBody>
          <a:bodyPr/>
          <a:lstStyle/>
          <a:p>
            <a:pPr eaLnBrk="1" hangingPunct="1">
              <a:lnSpc>
                <a:spcPct val="90000"/>
              </a:lnSpc>
            </a:pPr>
            <a:r>
              <a:rPr lang="en-US" dirty="0" smtClean="0">
                <a:solidFill>
                  <a:schemeClr val="tx1"/>
                </a:solidFill>
              </a:rPr>
              <a:t>For bcc metals the yield stress increases rapidly with decreasing temperature, so bcc metals exhibit brittle fracture at low temperatures.</a:t>
            </a:r>
          </a:p>
          <a:p>
            <a:pPr eaLnBrk="1" hangingPunct="1">
              <a:lnSpc>
                <a:spcPct val="90000"/>
              </a:lnSpc>
            </a:pPr>
            <a:r>
              <a:rPr lang="en-US" dirty="0" smtClean="0">
                <a:solidFill>
                  <a:schemeClr val="tx1"/>
                </a:solidFill>
              </a:rPr>
              <a:t>For </a:t>
            </a:r>
            <a:r>
              <a:rPr lang="en-US" dirty="0" err="1" smtClean="0">
                <a:solidFill>
                  <a:schemeClr val="tx1"/>
                </a:solidFill>
              </a:rPr>
              <a:t>fcc</a:t>
            </a:r>
            <a:r>
              <a:rPr lang="en-US" dirty="0" smtClean="0">
                <a:solidFill>
                  <a:schemeClr val="tx1"/>
                </a:solidFill>
              </a:rPr>
              <a:t> metals like Ni the yield stress is slightly temperature dependant.</a:t>
            </a:r>
          </a:p>
          <a:p>
            <a:pPr eaLnBrk="1" hangingPunct="1">
              <a:lnSpc>
                <a:spcPct val="90000"/>
              </a:lnSpc>
            </a:pPr>
            <a:r>
              <a:rPr lang="en-US" dirty="0" smtClean="0">
                <a:solidFill>
                  <a:schemeClr val="tx1"/>
                </a:solidFill>
              </a:rPr>
              <a:t>Tungsten is brittle at 100</a:t>
            </a:r>
            <a:r>
              <a:rPr lang="en-US" baseline="30000" dirty="0" smtClean="0">
                <a:solidFill>
                  <a:schemeClr val="tx1"/>
                </a:solidFill>
              </a:rPr>
              <a:t>o </a:t>
            </a:r>
            <a:r>
              <a:rPr lang="en-US" dirty="0" smtClean="0">
                <a:solidFill>
                  <a:schemeClr val="tx1"/>
                </a:solidFill>
              </a:rPr>
              <a:t>C, iron at -225</a:t>
            </a:r>
            <a:r>
              <a:rPr lang="en-US" baseline="30000" dirty="0" smtClean="0">
                <a:solidFill>
                  <a:schemeClr val="tx1"/>
                </a:solidFill>
              </a:rPr>
              <a:t>o</a:t>
            </a:r>
            <a:r>
              <a:rPr lang="en-US" dirty="0" smtClean="0">
                <a:solidFill>
                  <a:schemeClr val="tx1"/>
                </a:solidFill>
              </a:rPr>
              <a:t>C.</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C00000"/>
                </a:solidFill>
                <a:latin typeface="Times New Roman" pitchFamily="18" charset="0"/>
                <a:cs typeface="Times New Roman" pitchFamily="18" charset="0"/>
              </a:rPr>
              <a:t>EFFECT OF TEMPERATURE ON PLASTIC BEHAVIOR</a:t>
            </a:r>
          </a:p>
        </p:txBody>
      </p:sp>
      <p:sp>
        <p:nvSpPr>
          <p:cNvPr id="83971" name="Rectangle 3"/>
          <p:cNvSpPr>
            <a:spLocks noGrp="1" noChangeArrowheads="1"/>
          </p:cNvSpPr>
          <p:nvPr>
            <p:ph sz="quarter" idx="1"/>
          </p:nvPr>
        </p:nvSpPr>
        <p:spPr/>
        <p:txBody>
          <a:bodyPr/>
          <a:lstStyle/>
          <a:p>
            <a:pPr eaLnBrk="1" hangingPunct="1">
              <a:lnSpc>
                <a:spcPct val="90000"/>
              </a:lnSpc>
              <a:buFontTx/>
              <a:buNone/>
            </a:pPr>
            <a:r>
              <a:rPr lang="en-US" sz="2400" dirty="0" smtClean="0">
                <a:solidFill>
                  <a:schemeClr val="tx1"/>
                </a:solidFill>
              </a:rPr>
              <a:t>The relation b/w flow stress and temperature at constant strain and strain rate is </a:t>
            </a:r>
          </a:p>
          <a:p>
            <a:pPr eaLnBrk="1" hangingPunct="1">
              <a:lnSpc>
                <a:spcPct val="90000"/>
              </a:lnSpc>
              <a:buFontTx/>
              <a:buNone/>
            </a:pPr>
            <a:endParaRPr lang="en-US" sz="2400" dirty="0" smtClean="0">
              <a:solidFill>
                <a:schemeClr val="tx1"/>
              </a:solidFill>
            </a:endParaRPr>
          </a:p>
          <a:p>
            <a:pPr eaLnBrk="1" hangingPunct="1">
              <a:lnSpc>
                <a:spcPct val="90000"/>
              </a:lnSpc>
              <a:buFontTx/>
              <a:buNone/>
            </a:pPr>
            <a:endParaRPr lang="en-US" sz="2400" dirty="0" smtClean="0">
              <a:solidFill>
                <a:schemeClr val="tx1"/>
              </a:solidFill>
            </a:endParaRPr>
          </a:p>
          <a:p>
            <a:pPr eaLnBrk="1" hangingPunct="1">
              <a:lnSpc>
                <a:spcPct val="90000"/>
              </a:lnSpc>
              <a:buFontTx/>
              <a:buNone/>
            </a:pPr>
            <a:endParaRPr lang="en-US" sz="2400" dirty="0" smtClean="0">
              <a:solidFill>
                <a:schemeClr val="tx1"/>
              </a:solidFill>
            </a:endParaRPr>
          </a:p>
          <a:p>
            <a:pPr eaLnBrk="1" hangingPunct="1">
              <a:lnSpc>
                <a:spcPct val="90000"/>
              </a:lnSpc>
              <a:buFontTx/>
              <a:buNone/>
            </a:pPr>
            <a:endParaRPr lang="en-US" sz="2400" dirty="0" smtClean="0">
              <a:solidFill>
                <a:schemeClr val="tx1"/>
              </a:solidFill>
            </a:endParaRPr>
          </a:p>
          <a:p>
            <a:pPr eaLnBrk="1" hangingPunct="1">
              <a:lnSpc>
                <a:spcPct val="90000"/>
              </a:lnSpc>
              <a:buFontTx/>
              <a:buNone/>
            </a:pPr>
            <a:r>
              <a:rPr lang="en-US" sz="2400" dirty="0" smtClean="0">
                <a:solidFill>
                  <a:schemeClr val="tx1"/>
                </a:solidFill>
              </a:rPr>
              <a:t>where C</a:t>
            </a:r>
            <a:r>
              <a:rPr lang="en-US" sz="2400" baseline="-25000" dirty="0" smtClean="0">
                <a:solidFill>
                  <a:schemeClr val="tx1"/>
                </a:solidFill>
              </a:rPr>
              <a:t>2</a:t>
            </a:r>
            <a:r>
              <a:rPr lang="en-US" sz="2400" dirty="0" smtClean="0">
                <a:solidFill>
                  <a:schemeClr val="tx1"/>
                </a:solidFill>
              </a:rPr>
              <a:t> is a constant</a:t>
            </a:r>
          </a:p>
          <a:p>
            <a:pPr eaLnBrk="1" hangingPunct="1">
              <a:lnSpc>
                <a:spcPct val="90000"/>
              </a:lnSpc>
              <a:buFontTx/>
              <a:buNone/>
            </a:pPr>
            <a:r>
              <a:rPr lang="en-US" sz="2400" dirty="0" smtClean="0">
                <a:solidFill>
                  <a:schemeClr val="tx1"/>
                </a:solidFill>
              </a:rPr>
              <a:t>            Q is an activation energy for plastic flow, Jmol</a:t>
            </a:r>
            <a:r>
              <a:rPr lang="en-US" sz="2400" baseline="30000" dirty="0" smtClean="0">
                <a:solidFill>
                  <a:schemeClr val="tx1"/>
                </a:solidFill>
              </a:rPr>
              <a:t>-1</a:t>
            </a:r>
          </a:p>
          <a:p>
            <a:pPr eaLnBrk="1" hangingPunct="1">
              <a:lnSpc>
                <a:spcPct val="90000"/>
              </a:lnSpc>
              <a:buFontTx/>
              <a:buNone/>
            </a:pPr>
            <a:r>
              <a:rPr lang="en-US" sz="2400" baseline="30000" dirty="0" smtClean="0">
                <a:solidFill>
                  <a:schemeClr val="tx1"/>
                </a:solidFill>
              </a:rPr>
              <a:t>                   </a:t>
            </a:r>
            <a:r>
              <a:rPr lang="en-US" sz="2400" dirty="0" smtClean="0">
                <a:solidFill>
                  <a:schemeClr val="tx1"/>
                </a:solidFill>
              </a:rPr>
              <a:t>R is universal gas constant, 8.314 Jmol</a:t>
            </a:r>
            <a:r>
              <a:rPr lang="en-US" sz="2400" baseline="30000" dirty="0" smtClean="0">
                <a:solidFill>
                  <a:schemeClr val="tx1"/>
                </a:solidFill>
              </a:rPr>
              <a:t>-1</a:t>
            </a:r>
            <a:r>
              <a:rPr lang="en-US" sz="2400" dirty="0" smtClean="0">
                <a:solidFill>
                  <a:schemeClr val="tx1"/>
                </a:solidFill>
              </a:rPr>
              <a:t>K</a:t>
            </a:r>
            <a:r>
              <a:rPr lang="en-US" sz="2400" baseline="30000" dirty="0" smtClean="0">
                <a:solidFill>
                  <a:schemeClr val="tx1"/>
                </a:solidFill>
              </a:rPr>
              <a:t>-1</a:t>
            </a:r>
          </a:p>
          <a:p>
            <a:pPr eaLnBrk="1" hangingPunct="1">
              <a:lnSpc>
                <a:spcPct val="90000"/>
              </a:lnSpc>
              <a:buFontTx/>
              <a:buNone/>
            </a:pPr>
            <a:r>
              <a:rPr lang="en-US" sz="2400" baseline="30000" dirty="0" smtClean="0">
                <a:solidFill>
                  <a:schemeClr val="tx1"/>
                </a:solidFill>
              </a:rPr>
              <a:t>                   </a:t>
            </a:r>
            <a:r>
              <a:rPr lang="en-US" sz="2400" dirty="0" smtClean="0">
                <a:solidFill>
                  <a:schemeClr val="tx1"/>
                </a:solidFill>
              </a:rPr>
              <a:t>T is temperature, K</a:t>
            </a:r>
          </a:p>
        </p:txBody>
      </p:sp>
      <p:pic>
        <p:nvPicPr>
          <p:cNvPr id="83972" name="Picture 4"/>
          <p:cNvPicPr>
            <a:picLocks noChangeAspect="1" noChangeArrowheads="1"/>
          </p:cNvPicPr>
          <p:nvPr/>
        </p:nvPicPr>
        <p:blipFill>
          <a:blip r:embed="rId2" cstate="print"/>
          <a:srcRect/>
          <a:stretch>
            <a:fillRect/>
          </a:stretch>
        </p:blipFill>
        <p:spPr bwMode="auto">
          <a:xfrm>
            <a:off x="2590800" y="2438400"/>
            <a:ext cx="3352800" cy="106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SUPERPLASTICITY</a:t>
            </a:r>
          </a:p>
        </p:txBody>
      </p:sp>
      <p:sp>
        <p:nvSpPr>
          <p:cNvPr id="84995" name="Rectangle 3"/>
          <p:cNvSpPr>
            <a:spLocks noGrp="1" noChangeArrowheads="1"/>
          </p:cNvSpPr>
          <p:nvPr>
            <p:ph sz="quarter" idx="1"/>
          </p:nvPr>
        </p:nvSpPr>
        <p:spPr/>
        <p:txBody>
          <a:bodyPr/>
          <a:lstStyle/>
          <a:p>
            <a:pPr eaLnBrk="1" hangingPunct="1"/>
            <a:r>
              <a:rPr lang="en-US" dirty="0" smtClean="0">
                <a:solidFill>
                  <a:schemeClr val="tx1"/>
                </a:solidFill>
              </a:rPr>
              <a:t>It is the ability of a material to withstand very large deformations in tension without necking.</a:t>
            </a:r>
          </a:p>
          <a:p>
            <a:pPr eaLnBrk="1" hangingPunct="1"/>
            <a:r>
              <a:rPr lang="en-US" dirty="0" smtClean="0">
                <a:solidFill>
                  <a:schemeClr val="tx1"/>
                </a:solidFill>
              </a:rPr>
              <a:t>Elongations usually between 100 and 1000 percents are observed in these materials.</a:t>
            </a:r>
          </a:p>
          <a:p>
            <a:pPr eaLnBrk="1" hangingPunct="1"/>
            <a:r>
              <a:rPr lang="en-US" dirty="0" smtClean="0">
                <a:solidFill>
                  <a:schemeClr val="tx1"/>
                </a:solidFill>
              </a:rPr>
              <a:t>Testing at high temperature and low strain rate accentuate </a:t>
            </a:r>
            <a:r>
              <a:rPr lang="en-US" dirty="0" err="1" smtClean="0">
                <a:solidFill>
                  <a:schemeClr val="tx1"/>
                </a:solidFill>
              </a:rPr>
              <a:t>superplastic</a:t>
            </a:r>
            <a:r>
              <a:rPr lang="en-US" dirty="0" smtClean="0">
                <a:solidFill>
                  <a:schemeClr val="tx1"/>
                </a:solidFill>
              </a:rPr>
              <a:t> behavior.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SUPERPLASTICITY</a:t>
            </a:r>
          </a:p>
        </p:txBody>
      </p:sp>
      <p:sp>
        <p:nvSpPr>
          <p:cNvPr id="86019" name="Rectangle 3"/>
          <p:cNvSpPr>
            <a:spLocks noGrp="1" noChangeArrowheads="1"/>
          </p:cNvSpPr>
          <p:nvPr>
            <p:ph sz="quarter" idx="1"/>
          </p:nvPr>
        </p:nvSpPr>
        <p:spPr/>
        <p:txBody>
          <a:bodyPr/>
          <a:lstStyle/>
          <a:p>
            <a:pPr eaLnBrk="1" hangingPunct="1">
              <a:lnSpc>
                <a:spcPct val="90000"/>
              </a:lnSpc>
            </a:pPr>
            <a:r>
              <a:rPr lang="en-US" dirty="0" err="1" smtClean="0">
                <a:solidFill>
                  <a:schemeClr val="tx1"/>
                </a:solidFill>
              </a:rPr>
              <a:t>Superplastic</a:t>
            </a:r>
            <a:r>
              <a:rPr lang="en-US" dirty="0" smtClean="0">
                <a:solidFill>
                  <a:schemeClr val="tx1"/>
                </a:solidFill>
              </a:rPr>
              <a:t> behavior occurs at T&gt;0.5T</a:t>
            </a:r>
            <a:r>
              <a:rPr lang="en-US" baseline="-25000" dirty="0" smtClean="0">
                <a:solidFill>
                  <a:schemeClr val="tx1"/>
                </a:solidFill>
              </a:rPr>
              <a:t>m</a:t>
            </a:r>
            <a:r>
              <a:rPr lang="en-US" dirty="0" smtClean="0">
                <a:solidFill>
                  <a:schemeClr val="tx1"/>
                </a:solidFill>
              </a:rPr>
              <a:t>.</a:t>
            </a:r>
          </a:p>
          <a:p>
            <a:pPr eaLnBrk="1" hangingPunct="1">
              <a:lnSpc>
                <a:spcPct val="90000"/>
              </a:lnSpc>
            </a:pPr>
            <a:r>
              <a:rPr lang="en-US" dirty="0" smtClean="0">
                <a:solidFill>
                  <a:schemeClr val="tx1"/>
                </a:solidFill>
              </a:rPr>
              <a:t>High strain-rate sensitivity is a characteristic of </a:t>
            </a:r>
            <a:r>
              <a:rPr lang="en-US" dirty="0" err="1" smtClean="0">
                <a:solidFill>
                  <a:schemeClr val="tx1"/>
                </a:solidFill>
              </a:rPr>
              <a:t>superplastic</a:t>
            </a:r>
            <a:r>
              <a:rPr lang="en-US" dirty="0" smtClean="0">
                <a:solidFill>
                  <a:schemeClr val="tx1"/>
                </a:solidFill>
              </a:rPr>
              <a:t> metals and alloys.</a:t>
            </a:r>
          </a:p>
          <a:p>
            <a:pPr eaLnBrk="1" hangingPunct="1">
              <a:lnSpc>
                <a:spcPct val="90000"/>
              </a:lnSpc>
            </a:pPr>
            <a:r>
              <a:rPr lang="en-US" dirty="0" smtClean="0">
                <a:solidFill>
                  <a:schemeClr val="tx1"/>
                </a:solidFill>
              </a:rPr>
              <a:t>The requirements for a material to exhibit </a:t>
            </a:r>
            <a:r>
              <a:rPr lang="en-US" dirty="0" err="1" smtClean="0">
                <a:solidFill>
                  <a:schemeClr val="tx1"/>
                </a:solidFill>
              </a:rPr>
              <a:t>superplasticity</a:t>
            </a:r>
            <a:r>
              <a:rPr lang="en-US" dirty="0" smtClean="0">
                <a:solidFill>
                  <a:schemeClr val="tx1"/>
                </a:solidFill>
              </a:rPr>
              <a:t> are a fine grain size(&lt;10</a:t>
            </a:r>
            <a:r>
              <a:rPr lang="el-GR" dirty="0" smtClean="0">
                <a:solidFill>
                  <a:schemeClr val="tx1"/>
                </a:solidFill>
                <a:cs typeface="Arial" pitchFamily="34" charset="0"/>
              </a:rPr>
              <a:t>μ</a:t>
            </a:r>
            <a:r>
              <a:rPr lang="en-US" dirty="0" smtClean="0">
                <a:solidFill>
                  <a:schemeClr val="tx1"/>
                </a:solidFill>
                <a:cs typeface="Arial" pitchFamily="34" charset="0"/>
              </a:rPr>
              <a:t>m) and the presence of second phase which inhibits grain growth at elevated temperatures.</a:t>
            </a:r>
            <a:endParaRPr lang="el-GR"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BODY-CENTERED CUBIC STRUCTURE</a:t>
            </a:r>
          </a:p>
        </p:txBody>
      </p:sp>
      <p:sp>
        <p:nvSpPr>
          <p:cNvPr id="9219"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9220" name="Picture 4"/>
          <p:cNvPicPr>
            <a:picLocks noChangeAspect="1" noChangeArrowheads="1"/>
          </p:cNvPicPr>
          <p:nvPr/>
        </p:nvPicPr>
        <p:blipFill>
          <a:blip r:embed="rId2" cstate="print"/>
          <a:srcRect/>
          <a:stretch>
            <a:fillRect/>
          </a:stretch>
        </p:blipFill>
        <p:spPr bwMode="auto">
          <a:xfrm>
            <a:off x="1043608" y="1700808"/>
            <a:ext cx="6192688" cy="403244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SUPERPLASTICITY</a:t>
            </a:r>
          </a:p>
        </p:txBody>
      </p:sp>
      <p:sp>
        <p:nvSpPr>
          <p:cNvPr id="87043" name="Rectangle 3"/>
          <p:cNvSpPr>
            <a:spLocks noGrp="1" noChangeArrowheads="1"/>
          </p:cNvSpPr>
          <p:nvPr>
            <p:ph sz="quarter" idx="1"/>
          </p:nvPr>
        </p:nvSpPr>
        <p:spPr>
          <a:xfrm>
            <a:off x="457200" y="1295400"/>
            <a:ext cx="8229600" cy="5181600"/>
          </a:xfrm>
        </p:spPr>
        <p:txBody>
          <a:bodyPr/>
          <a:lstStyle/>
          <a:p>
            <a:pPr eaLnBrk="1" hangingPunct="1"/>
            <a:r>
              <a:rPr lang="en-US" dirty="0" smtClean="0">
                <a:solidFill>
                  <a:schemeClr val="tx1"/>
                </a:solidFill>
              </a:rPr>
              <a:t>In </a:t>
            </a:r>
            <a:r>
              <a:rPr lang="en-US" dirty="0" err="1" smtClean="0">
                <a:solidFill>
                  <a:schemeClr val="tx1"/>
                </a:solidFill>
              </a:rPr>
              <a:t>superplastic</a:t>
            </a:r>
            <a:r>
              <a:rPr lang="en-US" dirty="0" smtClean="0">
                <a:solidFill>
                  <a:schemeClr val="tx1"/>
                </a:solidFill>
              </a:rPr>
              <a:t> deformation the grains remain essentially </a:t>
            </a:r>
            <a:r>
              <a:rPr lang="en-US" dirty="0" err="1" smtClean="0">
                <a:solidFill>
                  <a:schemeClr val="tx1"/>
                </a:solidFill>
              </a:rPr>
              <a:t>equiaxed</a:t>
            </a:r>
            <a:r>
              <a:rPr lang="en-US" dirty="0" smtClean="0">
                <a:solidFill>
                  <a:schemeClr val="tx1"/>
                </a:solidFill>
              </a:rPr>
              <a:t> after large deformations.</a:t>
            </a:r>
          </a:p>
          <a:p>
            <a:pPr eaLnBrk="1" hangingPunct="1"/>
            <a:r>
              <a:rPr lang="en-US" dirty="0" smtClean="0">
                <a:solidFill>
                  <a:schemeClr val="tx1"/>
                </a:solidFill>
              </a:rPr>
              <a:t>Most </a:t>
            </a:r>
            <a:r>
              <a:rPr lang="en-US" dirty="0" err="1" smtClean="0">
                <a:solidFill>
                  <a:schemeClr val="tx1"/>
                </a:solidFill>
              </a:rPr>
              <a:t>superplastic</a:t>
            </a:r>
            <a:r>
              <a:rPr lang="en-US" dirty="0" smtClean="0">
                <a:solidFill>
                  <a:schemeClr val="tx1"/>
                </a:solidFill>
              </a:rPr>
              <a:t> materials show an activation energy for </a:t>
            </a:r>
            <a:r>
              <a:rPr lang="en-US" dirty="0" err="1" smtClean="0">
                <a:solidFill>
                  <a:schemeClr val="tx1"/>
                </a:solidFill>
              </a:rPr>
              <a:t>superplastic</a:t>
            </a:r>
            <a:r>
              <a:rPr lang="en-US" dirty="0" smtClean="0">
                <a:solidFill>
                  <a:schemeClr val="tx1"/>
                </a:solidFill>
              </a:rPr>
              <a:t> flow equal to the activation energy for grain-boundary diffusion.</a:t>
            </a:r>
          </a:p>
          <a:p>
            <a:pPr eaLnBrk="1" hangingPunct="1"/>
            <a:r>
              <a:rPr lang="en-US" dirty="0" smtClean="0">
                <a:solidFill>
                  <a:schemeClr val="tx1"/>
                </a:solidFill>
              </a:rPr>
              <a:t>The predominant mechanism for </a:t>
            </a:r>
            <a:r>
              <a:rPr lang="en-US" dirty="0" err="1" smtClean="0">
                <a:solidFill>
                  <a:schemeClr val="tx1"/>
                </a:solidFill>
              </a:rPr>
              <a:t>superplastic</a:t>
            </a:r>
            <a:r>
              <a:rPr lang="en-US" dirty="0" smtClean="0">
                <a:solidFill>
                  <a:schemeClr val="tx1"/>
                </a:solidFill>
              </a:rPr>
              <a:t> deformation is grain-boundary sliding accommodated by slip.</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89090"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YIELD POINT PHENOMENON</a:t>
            </a:r>
            <a:endParaRPr lang="en-IN" b="1" i="1" u="sng" dirty="0" smtClean="0">
              <a:solidFill>
                <a:srgbClr val="C00000"/>
              </a:solidFill>
              <a:latin typeface="Times New Roman" pitchFamily="18" charset="0"/>
              <a:cs typeface="Times New Roman" pitchFamily="18" charset="0"/>
            </a:endParaRPr>
          </a:p>
        </p:txBody>
      </p:sp>
      <p:pic>
        <p:nvPicPr>
          <p:cNvPr id="88067" name="Picture 2"/>
          <p:cNvPicPr>
            <a:picLocks noGrp="1" noChangeAspect="1" noChangeArrowheads="1"/>
          </p:cNvPicPr>
          <p:nvPr>
            <p:ph sz="quarter" idx="1"/>
          </p:nvPr>
        </p:nvPicPr>
        <p:blipFill>
          <a:blip r:embed="rId2" cstate="print"/>
          <a:stretch>
            <a:fillRect/>
          </a:stretch>
        </p:blipFill>
        <p:spPr>
          <a:xfrm>
            <a:off x="1475656" y="1857364"/>
            <a:ext cx="6088418" cy="430794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90114"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YIELD POINT PHENOMENON</a:t>
            </a:r>
            <a:endParaRPr lang="en-IN" b="1" i="1" u="sng" dirty="0" smtClean="0">
              <a:solidFill>
                <a:srgbClr val="C00000"/>
              </a:solidFill>
              <a:latin typeface="Times New Roman" pitchFamily="18" charset="0"/>
              <a:cs typeface="Times New Roman" pitchFamily="18" charset="0"/>
            </a:endParaRPr>
          </a:p>
        </p:txBody>
      </p:sp>
      <p:sp>
        <p:nvSpPr>
          <p:cNvPr id="89091" name="Content Placeholder 2"/>
          <p:cNvSpPr>
            <a:spLocks noGrp="1"/>
          </p:cNvSpPr>
          <p:nvPr>
            <p:ph sz="quarter" idx="1"/>
          </p:nvPr>
        </p:nvSpPr>
        <p:spPr>
          <a:xfrm>
            <a:off x="457200" y="1600200"/>
            <a:ext cx="8229600" cy="4648200"/>
          </a:xfrm>
        </p:spPr>
        <p:txBody>
          <a:bodyPr/>
          <a:lstStyle/>
          <a:p>
            <a:pPr eaLnBrk="1" hangingPunct="1"/>
            <a:r>
              <a:rPr lang="en-US" dirty="0" smtClean="0">
                <a:solidFill>
                  <a:schemeClr val="tx1"/>
                </a:solidFill>
              </a:rPr>
              <a:t>In many metals, particularly low-carbon steel the load increases steadily with elastic strain, drops suddenly, fluctuates about some approximately constant value of load, and then rises with further strain.</a:t>
            </a:r>
          </a:p>
          <a:p>
            <a:pPr eaLnBrk="1" hangingPunct="1"/>
            <a:r>
              <a:rPr lang="en-US" dirty="0" smtClean="0">
                <a:solidFill>
                  <a:schemeClr val="tx1"/>
                </a:solidFill>
              </a:rPr>
              <a:t>The load at which sudden drop occurs is called the upper yield point.</a:t>
            </a:r>
          </a:p>
          <a:p>
            <a:pPr eaLnBrk="1" hangingPunct="1"/>
            <a:r>
              <a:rPr lang="en-US" dirty="0" smtClean="0">
                <a:solidFill>
                  <a:schemeClr val="tx1"/>
                </a:solidFill>
              </a:rPr>
              <a:t>The constant load is called lower yield point.</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91138" name="Title 1"/>
          <p:cNvSpPr>
            <a:spLocks noGrp="1"/>
          </p:cNvSpPr>
          <p:nvPr>
            <p:ph type="title"/>
          </p:nvPr>
        </p:nvSpPr>
        <p:spPr/>
        <p:txBody>
          <a:bodyPr rtlCol="0">
            <a:normAutofit/>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YIELD POINT PHENOMENON</a:t>
            </a:r>
            <a:endParaRPr lang="en-IN" b="1" i="1" u="sng" dirty="0" smtClean="0">
              <a:solidFill>
                <a:srgbClr val="C00000"/>
              </a:solidFill>
              <a:latin typeface="Times New Roman" pitchFamily="18" charset="0"/>
              <a:cs typeface="Times New Roman" pitchFamily="18" charset="0"/>
            </a:endParaRPr>
          </a:p>
        </p:txBody>
      </p:sp>
      <p:sp>
        <p:nvSpPr>
          <p:cNvPr id="90115" name="Content Placeholder 2"/>
          <p:cNvSpPr>
            <a:spLocks noGrp="1"/>
          </p:cNvSpPr>
          <p:nvPr>
            <p:ph sz="quarter" idx="1"/>
          </p:nvPr>
        </p:nvSpPr>
        <p:spPr>
          <a:xfrm>
            <a:off x="457200" y="1600200"/>
            <a:ext cx="8229600" cy="4648200"/>
          </a:xfrm>
        </p:spPr>
        <p:txBody>
          <a:bodyPr/>
          <a:lstStyle/>
          <a:p>
            <a:pPr eaLnBrk="1" hangingPunct="1"/>
            <a:r>
              <a:rPr lang="en-US" dirty="0" smtClean="0">
                <a:solidFill>
                  <a:schemeClr val="tx1"/>
                </a:solidFill>
              </a:rPr>
              <a:t>The elongation which occurs at the constant load is called yield-point elongation.</a:t>
            </a:r>
          </a:p>
          <a:p>
            <a:pPr eaLnBrk="1" hangingPunct="1"/>
            <a:r>
              <a:rPr lang="en-US" dirty="0" smtClean="0">
                <a:solidFill>
                  <a:schemeClr val="tx1"/>
                </a:solidFill>
              </a:rPr>
              <a:t>The deformation occurring throughout the yield-point elongation is heterogeneous.</a:t>
            </a:r>
          </a:p>
          <a:p>
            <a:pPr eaLnBrk="1" hangingPunct="1"/>
            <a:r>
              <a:rPr lang="en-US" dirty="0" smtClean="0">
                <a:solidFill>
                  <a:schemeClr val="tx1"/>
                </a:solidFill>
              </a:rPr>
              <a:t>Several slip bands are formed during the yield point elongation called the </a:t>
            </a:r>
            <a:r>
              <a:rPr lang="en-US" dirty="0" err="1" smtClean="0">
                <a:solidFill>
                  <a:schemeClr val="tx1"/>
                </a:solidFill>
              </a:rPr>
              <a:t>Luders</a:t>
            </a:r>
            <a:r>
              <a:rPr lang="en-US" dirty="0" smtClean="0">
                <a:solidFill>
                  <a:schemeClr val="tx1"/>
                </a:solidFill>
              </a:rPr>
              <a:t> bands or Hartmann lines or stretcher strains.</a:t>
            </a: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IN" dirty="0" smtClean="0">
                <a:solidFill>
                  <a:schemeClr val="tx1"/>
                </a:solidFill>
              </a:rPr>
              <a:t>The non-crystalline arrangement is thermodynamically stable above Tm of the material.</a:t>
            </a:r>
          </a:p>
          <a:p>
            <a:r>
              <a:rPr lang="en-IN" dirty="0" smtClean="0">
                <a:solidFill>
                  <a:schemeClr val="tx1"/>
                </a:solidFill>
              </a:rPr>
              <a:t> The crystalline is just opposite (below the Tm is more stable).</a:t>
            </a:r>
          </a:p>
          <a:p>
            <a:r>
              <a:rPr lang="en-IN" dirty="0" smtClean="0">
                <a:solidFill>
                  <a:schemeClr val="tx1"/>
                </a:solidFill>
              </a:rPr>
              <a:t>The macroscopic deformation is similar in both crystalline and non-crystalline.</a:t>
            </a:r>
          </a:p>
          <a:p>
            <a:r>
              <a:rPr lang="en-IN" dirty="0" smtClean="0">
                <a:solidFill>
                  <a:schemeClr val="tx1"/>
                </a:solidFill>
              </a:rPr>
              <a:t>Glass transition temperature is an important factor to the deformation in non-crystalline material.</a:t>
            </a:r>
          </a:p>
          <a:p>
            <a:r>
              <a:rPr lang="en-IN" dirty="0" smtClean="0">
                <a:solidFill>
                  <a:schemeClr val="tx1"/>
                </a:solidFill>
              </a:rPr>
              <a:t>Glass transition temperature is a f(cooling rate) where the amorphous structure transition from hard and brittle to rubber like state. </a:t>
            </a:r>
          </a:p>
          <a:p>
            <a:pPr>
              <a:buNone/>
            </a:pPr>
            <a:endParaRPr lang="en-IN" dirty="0">
              <a:solidFill>
                <a:schemeClr val="tx1"/>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u="sng"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tretch>
            <a:fillRect/>
          </a:stretch>
        </p:blipFill>
        <p:spPr bwMode="auto">
          <a:xfrm>
            <a:off x="857224" y="1785926"/>
            <a:ext cx="7115175" cy="3810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r>
              <a:rPr lang="en-IN" sz="2400" dirty="0" smtClean="0">
                <a:solidFill>
                  <a:schemeClr val="tx1"/>
                </a:solidFill>
              </a:rPr>
              <a:t> The ratio </a:t>
            </a:r>
            <a:r>
              <a:rPr lang="en-IN" sz="2400" dirty="0" err="1" smtClean="0">
                <a:solidFill>
                  <a:schemeClr val="tx1"/>
                </a:solidFill>
              </a:rPr>
              <a:t>Tg</a:t>
            </a:r>
            <a:r>
              <a:rPr lang="en-IN" sz="2400" dirty="0" smtClean="0">
                <a:solidFill>
                  <a:schemeClr val="tx1"/>
                </a:solidFill>
              </a:rPr>
              <a:t>/Tm can determine the ease of glass formation (ratio &gt;0.67 is favourable)</a:t>
            </a:r>
          </a:p>
          <a:p>
            <a:r>
              <a:rPr lang="en-IN" sz="2400" dirty="0" smtClean="0">
                <a:solidFill>
                  <a:schemeClr val="tx1"/>
                </a:solidFill>
              </a:rPr>
              <a:t> </a:t>
            </a:r>
            <a:r>
              <a:rPr lang="en-IN" sz="2400" dirty="0" err="1" smtClean="0">
                <a:solidFill>
                  <a:schemeClr val="tx1"/>
                </a:solidFill>
              </a:rPr>
              <a:t>Tg</a:t>
            </a:r>
            <a:r>
              <a:rPr lang="en-IN" sz="2400" dirty="0" smtClean="0">
                <a:solidFill>
                  <a:schemeClr val="tx1"/>
                </a:solidFill>
              </a:rPr>
              <a:t> relates to a reduction in atomic mobility</a:t>
            </a:r>
          </a:p>
          <a:p>
            <a:r>
              <a:rPr lang="en-IN" sz="2400" dirty="0" smtClean="0">
                <a:solidFill>
                  <a:schemeClr val="tx1"/>
                </a:solidFill>
              </a:rPr>
              <a:t> Heating an amorphous material below its Tm can enhance the crystallization process.</a:t>
            </a:r>
          </a:p>
          <a:p>
            <a:r>
              <a:rPr lang="en-IN" sz="2400" dirty="0" smtClean="0">
                <a:solidFill>
                  <a:schemeClr val="tx1"/>
                </a:solidFill>
              </a:rPr>
              <a:t>Three distinct regions of strain regions: elastic, viscoelastic and viscous regions.</a:t>
            </a:r>
          </a:p>
          <a:p>
            <a:r>
              <a:rPr lang="en-IN" sz="2400" dirty="0" smtClean="0">
                <a:solidFill>
                  <a:schemeClr val="tx1"/>
                </a:solidFill>
              </a:rPr>
              <a:t> Heterogeneous deformation at high stress and low temperature.</a:t>
            </a:r>
          </a:p>
          <a:p>
            <a:r>
              <a:rPr lang="en-IN" sz="2400" dirty="0" smtClean="0">
                <a:solidFill>
                  <a:schemeClr val="tx1"/>
                </a:solidFill>
              </a:rPr>
              <a:t> Homogeneous deformation at low stress and low temperature.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IN" sz="3300" b="1" dirty="0" smtClean="0">
                <a:solidFill>
                  <a:schemeClr val="tx1"/>
                </a:solidFill>
              </a:rPr>
              <a:t>Shear band :</a:t>
            </a:r>
            <a:r>
              <a:rPr lang="en-IN" dirty="0" smtClean="0">
                <a:solidFill>
                  <a:schemeClr val="tx1"/>
                </a:solidFill>
              </a:rPr>
              <a:t> A narrow zone of intense shearing strain, usually of plastic nature, developing during severe deformation of ductile materials.</a:t>
            </a:r>
          </a:p>
          <a:p>
            <a:r>
              <a:rPr lang="en-IN" dirty="0" smtClean="0">
                <a:solidFill>
                  <a:schemeClr val="tx1"/>
                </a:solidFill>
              </a:rPr>
              <a:t>At high stresses and low temperatures, permanent deformation is associated with shear bands.</a:t>
            </a:r>
          </a:p>
          <a:p>
            <a:r>
              <a:rPr lang="en-IN" dirty="0" smtClean="0">
                <a:solidFill>
                  <a:schemeClr val="tx1"/>
                </a:solidFill>
              </a:rPr>
              <a:t>Shear band is another deformation mechanism in non-crystalline material .</a:t>
            </a:r>
          </a:p>
          <a:p>
            <a:r>
              <a:rPr lang="en-IN" dirty="0" smtClean="0">
                <a:solidFill>
                  <a:schemeClr val="tx1"/>
                </a:solidFill>
              </a:rPr>
              <a:t>Glassy polymers are deformed by forming shear bands in the compression area</a:t>
            </a:r>
          </a:p>
          <a:p>
            <a:r>
              <a:rPr lang="en-IN" dirty="0" smtClean="0">
                <a:solidFill>
                  <a:schemeClr val="tx1"/>
                </a:solidFill>
              </a:rPr>
              <a:t> Deformation in the tension side will develop necking phenomenon</a:t>
            </a:r>
            <a:endParaRPr lang="en-IN" dirty="0">
              <a:solidFill>
                <a:schemeClr val="tx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pic>
        <p:nvPicPr>
          <p:cNvPr id="1026" name="Picture 2" descr="C:\Users\Jenix\Desktop\800px-X-shaped_shear_bands_in_clay.jpg"/>
          <p:cNvPicPr>
            <a:picLocks noGrp="1" noChangeAspect="1" noChangeArrowheads="1"/>
          </p:cNvPicPr>
          <p:nvPr>
            <p:ph sz="quarter" idx="1"/>
          </p:nvPr>
        </p:nvPicPr>
        <p:blipFill>
          <a:blip r:embed="rId2" cstate="print"/>
          <a:srcRect/>
          <a:stretch>
            <a:fillRect/>
          </a:stretch>
        </p:blipFill>
        <p:spPr bwMode="auto">
          <a:xfrm>
            <a:off x="1331640" y="1844824"/>
            <a:ext cx="6120680" cy="3993744"/>
          </a:xfrm>
          <a:prstGeom prst="rect">
            <a:avLst/>
          </a:prstGeom>
          <a:ln w="228600" cap="sq" cmpd="thickThin">
            <a:solidFill>
              <a:srgbClr val="000000"/>
            </a:solidFill>
            <a:prstDash val="solid"/>
            <a:miter lim="800000"/>
          </a:ln>
          <a:effectLst>
            <a:innerShdw blurRad="76200">
              <a:srgbClr val="000000"/>
            </a:innerShdw>
          </a:effectLst>
        </p:spPr>
      </p:pic>
      <p:sp>
        <p:nvSpPr>
          <p:cNvPr id="5" name="Rectangle 4"/>
          <p:cNvSpPr/>
          <p:nvPr/>
        </p:nvSpPr>
        <p:spPr>
          <a:xfrm>
            <a:off x="3563888" y="5949280"/>
            <a:ext cx="1489254" cy="369332"/>
          </a:xfrm>
          <a:prstGeom prst="rect">
            <a:avLst/>
          </a:prstGeom>
        </p:spPr>
        <p:txBody>
          <a:bodyPr wrap="none">
            <a:spAutoFit/>
          </a:bodyPr>
          <a:lstStyle/>
          <a:p>
            <a:r>
              <a:rPr lang="en-IN" b="1" u="sng" dirty="0" smtClean="0"/>
              <a:t>SHEAR BAND </a:t>
            </a:r>
            <a:endParaRPr lang="en-IN" u="sng"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IN" sz="4100" b="1" dirty="0" smtClean="0">
                <a:solidFill>
                  <a:schemeClr val="tx1"/>
                </a:solidFill>
              </a:rPr>
              <a:t>Crazing</a:t>
            </a:r>
            <a:r>
              <a:rPr lang="en-IN" b="1" dirty="0" smtClean="0">
                <a:solidFill>
                  <a:schemeClr val="tx1"/>
                </a:solidFill>
              </a:rPr>
              <a:t> </a:t>
            </a:r>
            <a:r>
              <a:rPr lang="en-IN" dirty="0" smtClean="0">
                <a:solidFill>
                  <a:schemeClr val="tx1"/>
                </a:solidFill>
              </a:rPr>
              <a:t>is a phenomenon that frequently precedes fracture in some glassy polymers.</a:t>
            </a:r>
          </a:p>
          <a:p>
            <a:r>
              <a:rPr lang="en-IN" dirty="0" smtClean="0">
                <a:solidFill>
                  <a:schemeClr val="tx1"/>
                </a:solidFill>
              </a:rPr>
              <a:t> Crazing occurs in regions of very localized yielding, which leads to the formation of interpenetrating micro voids and small fibrils. If an applied tensile load is sufficient, these bridges elongate and break, causing the micro voids to grow and coalesce; as micro voids coalesce, cracks begin to form.</a:t>
            </a:r>
          </a:p>
          <a:p>
            <a:r>
              <a:rPr lang="en-IN" dirty="0" smtClean="0">
                <a:solidFill>
                  <a:schemeClr val="tx1"/>
                </a:solidFill>
              </a:rPr>
              <a:t>Crazing occurs in polymers, because the material is held together by a combination of weaker Vander Waals forces and stronger covalent bonds. Sufficient local stress overcomes the Vander Waals force, allowing a narrow gap.</a:t>
            </a:r>
            <a:endParaRPr lang="en-IN"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en-US" b="1" i="1" u="sng" dirty="0" smtClean="0">
                <a:solidFill>
                  <a:srgbClr val="C00000"/>
                </a:solidFill>
                <a:latin typeface="Times New Roman" pitchFamily="18" charset="0"/>
                <a:cs typeface="Times New Roman" pitchFamily="18" charset="0"/>
              </a:rPr>
              <a:t>FACE-CENTERED CUBIC STRUCTURE</a:t>
            </a:r>
          </a:p>
        </p:txBody>
      </p:sp>
      <p:sp>
        <p:nvSpPr>
          <p:cNvPr id="10243" name="Rectangle 3"/>
          <p:cNvSpPr>
            <a:spLocks noGrp="1" noChangeArrowheads="1"/>
          </p:cNvSpPr>
          <p:nvPr>
            <p:ph sz="quarter" idx="1"/>
          </p:nvPr>
        </p:nvSpPr>
        <p:spPr/>
        <p:txBody>
          <a:bodyPr/>
          <a:lstStyle/>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endParaRPr lang="en-US" dirty="0" smtClean="0">
              <a:solidFill>
                <a:schemeClr val="tx1"/>
              </a:solidFill>
            </a:endParaRPr>
          </a:p>
          <a:p>
            <a:pPr eaLnBrk="1" hangingPunct="1">
              <a:buFontTx/>
              <a:buNone/>
            </a:pPr>
            <a:r>
              <a:rPr lang="en-US" dirty="0" smtClean="0">
                <a:solidFill>
                  <a:schemeClr val="tx1"/>
                </a:solidFill>
              </a:rPr>
              <a:t>                                    </a:t>
            </a:r>
          </a:p>
        </p:txBody>
      </p:sp>
      <p:pic>
        <p:nvPicPr>
          <p:cNvPr id="10244" name="Picture 4"/>
          <p:cNvPicPr>
            <a:picLocks noChangeAspect="1" noChangeArrowheads="1"/>
          </p:cNvPicPr>
          <p:nvPr/>
        </p:nvPicPr>
        <p:blipFill>
          <a:blip r:embed="rId2" cstate="print"/>
          <a:srcRect/>
          <a:stretch>
            <a:fillRect/>
          </a:stretch>
        </p:blipFill>
        <p:spPr bwMode="auto">
          <a:xfrm>
            <a:off x="1371600" y="1714488"/>
            <a:ext cx="6324600" cy="430531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i="1" u="sng" dirty="0" smtClean="0">
                <a:solidFill>
                  <a:srgbClr val="C00000"/>
                </a:solidFill>
                <a:latin typeface="Times New Roman" pitchFamily="18" charset="0"/>
                <a:cs typeface="Times New Roman" pitchFamily="18" charset="0"/>
              </a:rPr>
              <a:t>PLASTIC DEFORMATION OF NON- CRYSTALLINE MATERIALS</a:t>
            </a:r>
            <a:endParaRPr lang="en-IN" b="1" i="1" dirty="0">
              <a:solidFill>
                <a:srgbClr val="C00000"/>
              </a:solidFill>
              <a:latin typeface="Times New Roman" pitchFamily="18" charset="0"/>
              <a:cs typeface="Times New Roman" pitchFamily="18" charset="0"/>
            </a:endParaRPr>
          </a:p>
        </p:txBody>
      </p:sp>
      <p:pic>
        <p:nvPicPr>
          <p:cNvPr id="2050" name="Picture 2" descr="C:\Users\Jenix\Desktop\Ceramics_glaze_crazing.jpg"/>
          <p:cNvPicPr>
            <a:picLocks noGrp="1" noChangeAspect="1" noChangeArrowheads="1"/>
          </p:cNvPicPr>
          <p:nvPr>
            <p:ph sz="quarter" idx="1"/>
          </p:nvPr>
        </p:nvPicPr>
        <p:blipFill>
          <a:blip r:embed="rId3" cstate="print"/>
          <a:srcRect/>
          <a:stretch>
            <a:fillRect/>
          </a:stretch>
        </p:blipFill>
        <p:spPr bwMode="auto">
          <a:xfrm>
            <a:off x="1071538" y="1714488"/>
            <a:ext cx="6768752" cy="3816424"/>
          </a:xfrm>
          <a:prstGeom prst="rect">
            <a:avLst/>
          </a:prstGeom>
          <a:ln w="228600" cap="sq" cmpd="thickThin">
            <a:solidFill>
              <a:srgbClr val="000000"/>
            </a:solidFill>
            <a:prstDash val="solid"/>
            <a:miter lim="800000"/>
          </a:ln>
          <a:effectLst>
            <a:innerShdw blurRad="76200">
              <a:srgbClr val="000000"/>
            </a:innerShdw>
          </a:effectLst>
        </p:spPr>
      </p:pic>
      <p:sp>
        <p:nvSpPr>
          <p:cNvPr id="5" name="Rectangle 4"/>
          <p:cNvSpPr/>
          <p:nvPr/>
        </p:nvSpPr>
        <p:spPr>
          <a:xfrm>
            <a:off x="3857620" y="6000768"/>
            <a:ext cx="1431610" cy="369332"/>
          </a:xfrm>
          <a:prstGeom prst="rect">
            <a:avLst/>
          </a:prstGeom>
        </p:spPr>
        <p:txBody>
          <a:bodyPr wrap="square">
            <a:spAutoFit/>
          </a:bodyPr>
          <a:lstStyle/>
          <a:p>
            <a:r>
              <a:rPr lang="en-IN" b="1" u="sng" dirty="0" smtClean="0"/>
              <a:t>CRAZING </a:t>
            </a:r>
            <a:endParaRPr lang="en-IN" u="sn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2042</TotalTime>
  <Words>3842</Words>
  <Application>Microsoft Office PowerPoint</Application>
  <PresentationFormat>On-screen Show (4:3)</PresentationFormat>
  <Paragraphs>451</Paragraphs>
  <Slides>90</Slides>
  <Notes>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Equity</vt:lpstr>
      <vt:lpstr>ELASTIC AND PLASTIC BEHAVIOUR</vt:lpstr>
      <vt:lpstr>Slide 2</vt:lpstr>
      <vt:lpstr>CLASSIFICATION  ODEFORMATION F MATERIALS</vt:lpstr>
      <vt:lpstr>TENSILE OF DUCTILE MATERIAL</vt:lpstr>
      <vt:lpstr>STRESS-STRAIN CURVES FOR GLASS AND CAST IRON</vt:lpstr>
      <vt:lpstr>PLASTIC DEFORMATION</vt:lpstr>
      <vt:lpstr>CONCEPTS OF CRYSTAL GEOMETRY</vt:lpstr>
      <vt:lpstr>BODY-CENTERED CUBIC STRUCTURE</vt:lpstr>
      <vt:lpstr>FACE-CENTERED CUBIC STRUCTURE</vt:lpstr>
      <vt:lpstr>HEXAGONAL CLOSE-PACKED STRUCTURE </vt:lpstr>
      <vt:lpstr>Plastic deformation is generally confined to low-index planes, which have a higher density of atoms per unit area than high-index planes</vt:lpstr>
      <vt:lpstr>LATTICE DEFECTS</vt:lpstr>
      <vt:lpstr>POINT DEFECT</vt:lpstr>
      <vt:lpstr>VACANCY</vt:lpstr>
      <vt:lpstr>INTERSTITIAL DEFECT</vt:lpstr>
      <vt:lpstr>IMPURITY ATOM</vt:lpstr>
      <vt:lpstr>LATTICE DEFECT</vt:lpstr>
      <vt:lpstr>LINE DEFECT</vt:lpstr>
      <vt:lpstr>DISLOCATION</vt:lpstr>
      <vt:lpstr>EDGE DISLOCATION</vt:lpstr>
      <vt:lpstr>EDGE DISLOCATION</vt:lpstr>
      <vt:lpstr>SCREW DISLOCATION</vt:lpstr>
      <vt:lpstr>SURFACE DEFECTS</vt:lpstr>
      <vt:lpstr>DEFORMATION BY SLIP</vt:lpstr>
      <vt:lpstr>DEFORMATION BY SLIP</vt:lpstr>
      <vt:lpstr>DEFORMATION BY SLIP</vt:lpstr>
      <vt:lpstr>DEFORMATION BY SLIP</vt:lpstr>
      <vt:lpstr>DEFORMATION BY TWINING</vt:lpstr>
      <vt:lpstr>DEFORMATION BY TWINING</vt:lpstr>
      <vt:lpstr>DEFORMATION BY TWINING</vt:lpstr>
      <vt:lpstr>TYPES OF TWINS</vt:lpstr>
      <vt:lpstr>DIFFERENCES BETWEEN SLIP AND TWINING</vt:lpstr>
      <vt:lpstr>DIFFERENCES BETWEEN SLIP AND TWINING</vt:lpstr>
      <vt:lpstr>Differences between slip and twining</vt:lpstr>
      <vt:lpstr>ROLE OF SHEAR STRENGTH OF PERFECT CRYSTAL</vt:lpstr>
      <vt:lpstr>ROLE OF SHEAR STRENGTH OF PERFECT CRYSTAL</vt:lpstr>
      <vt:lpstr>ROLE OF SHEAR STRENGTH OF PERFECT CRYSTAL</vt:lpstr>
      <vt:lpstr>ROLE OF SHEAR STRENGTH OF PERFECT CRYSTAL</vt:lpstr>
      <vt:lpstr>ROLE OF SHEAR STRENGTH OF PERFECT CRYSTAL</vt:lpstr>
      <vt:lpstr>ROLE OF SHEAR STRENGTH OF PERFECT CRYSTAL</vt:lpstr>
      <vt:lpstr>STRENGTHENING MECHANISM</vt:lpstr>
      <vt:lpstr>STRENGTHENING MECHANISM</vt:lpstr>
      <vt:lpstr>GRAIN BOUNDARY STRENGTHENING</vt:lpstr>
      <vt:lpstr>GRAIN BOUNDARY STRENGTHENING</vt:lpstr>
      <vt:lpstr>GRAIN BOUNDARY STRENGTHENING</vt:lpstr>
      <vt:lpstr>GRAIN BOUNDARY STRENGTHENING</vt:lpstr>
      <vt:lpstr>GRAIN BOUNDARY STRENGTHENING</vt:lpstr>
      <vt:lpstr>SOLID-SOLUTION STRENGTHENING</vt:lpstr>
      <vt:lpstr>TYPES OF SOLUTE ATOMS</vt:lpstr>
      <vt:lpstr>TYPES OF SOLUTE ATOMS</vt:lpstr>
      <vt:lpstr>SOLID-SOLUTION STRENGTHENING</vt:lpstr>
      <vt:lpstr>PARTICLE STRENGTHENING</vt:lpstr>
      <vt:lpstr>PARTICLE STRENGTHENING</vt:lpstr>
      <vt:lpstr>PARTICLE STRENGTHENING</vt:lpstr>
      <vt:lpstr>PARTICLE STRENGTHENING</vt:lpstr>
      <vt:lpstr>DISPERSION STRENGTHENING</vt:lpstr>
      <vt:lpstr>DISPERSION STRENGTHENING</vt:lpstr>
      <vt:lpstr>DISPERSION STRENGTHENING</vt:lpstr>
      <vt:lpstr>FIBER STRENGTHENING</vt:lpstr>
      <vt:lpstr>FIBER STRENGTHENING</vt:lpstr>
      <vt:lpstr>FIBER STRENGTHENING</vt:lpstr>
      <vt:lpstr>WORK HARDENING</vt:lpstr>
      <vt:lpstr>WORK HARDENING</vt:lpstr>
      <vt:lpstr>WORK HARDENING</vt:lpstr>
      <vt:lpstr>WORK HARDENING</vt:lpstr>
      <vt:lpstr>WORK HARDENING</vt:lpstr>
      <vt:lpstr>WORK HARDENING</vt:lpstr>
      <vt:lpstr>EFFECT OF STRAIN RATE ON PLASTIC BEHAVIOUR</vt:lpstr>
      <vt:lpstr>EFFECT OF STRAIN RATE ON PLASTIC BEHAVIOUR</vt:lpstr>
      <vt:lpstr>EFFECT OF STRAIN RATE ON PLASTIC BEHAVIOUR</vt:lpstr>
      <vt:lpstr>EFFECT OF STRAIN RATE ON PLASTIC BEHAVIOUR</vt:lpstr>
      <vt:lpstr>EFFECT OF STRAIN RATE ON PLASTIC BEHAVIOUR</vt:lpstr>
      <vt:lpstr>EFFECT OF TEMPERATURE ON PLASTIC BEHAVIOR</vt:lpstr>
      <vt:lpstr>EFFECT OF TEMPERATURE ON PLASTIC BEHAVIOR</vt:lpstr>
      <vt:lpstr>EFFECT OF TEMPERATURE ON PLASTIC BEHAVIOR</vt:lpstr>
      <vt:lpstr>EFFECT OF TEMPERATURE ON PLASTIC BEHAVIOR</vt:lpstr>
      <vt:lpstr>EFFECT OF TEMPERATURE ON PLASTIC BEHAVIOR</vt:lpstr>
      <vt:lpstr>SUPERPLASTICITY</vt:lpstr>
      <vt:lpstr>SUPERPLASTICITY</vt:lpstr>
      <vt:lpstr>SUPERPLASTICITY</vt:lpstr>
      <vt:lpstr>YIELD POINT PHENOMENON</vt:lpstr>
      <vt:lpstr>YIELD POINT PHENOMENON</vt:lpstr>
      <vt:lpstr>YIELD POINT PHENOMENON</vt:lpstr>
      <vt:lpstr>PLASTIC DEFORMATION OF NON- CRYSTALLINE MATERIALS</vt:lpstr>
      <vt:lpstr>PLASTIC DEFORMATION OF NON- CRYSTALLINE MATERIALS</vt:lpstr>
      <vt:lpstr>PLASTIC DEFORMATION OF NON- CRYSTALLINE MATERIALS</vt:lpstr>
      <vt:lpstr>PLASTIC DEFORMATION OF NON- CRYSTALLINE MATERIALS</vt:lpstr>
      <vt:lpstr>PLASTIC DEFORMATION OF NON- CRYSTALLINE MATERIALS</vt:lpstr>
      <vt:lpstr>PLASTIC DEFORMATION OF NON- CRYSTALLINE MATERIALS</vt:lpstr>
      <vt:lpstr>PLASTIC DEFORMATION OF NON- CRYSTALLINE MATERIALS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AND PLASTIC BEHAVIOUR</dc:title>
  <dc:creator>Jenix</dc:creator>
  <cp:lastModifiedBy>jenix</cp:lastModifiedBy>
  <cp:revision>127</cp:revision>
  <dcterms:created xsi:type="dcterms:W3CDTF">2013-07-09T02:41:36Z</dcterms:created>
  <dcterms:modified xsi:type="dcterms:W3CDTF">2014-11-21T07:02:10Z</dcterms:modified>
</cp:coreProperties>
</file>