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8" r:id="rId3"/>
    <p:sldId id="351" r:id="rId4"/>
    <p:sldId id="352" r:id="rId5"/>
    <p:sldId id="353" r:id="rId6"/>
    <p:sldId id="354" r:id="rId7"/>
    <p:sldId id="355" r:id="rId8"/>
    <p:sldId id="356" r:id="rId9"/>
    <p:sldId id="357" r:id="rId10"/>
    <p:sldId id="358" r:id="rId11"/>
    <p:sldId id="359" r:id="rId12"/>
    <p:sldId id="339" r:id="rId13"/>
    <p:sldId id="340" r:id="rId14"/>
    <p:sldId id="341" r:id="rId15"/>
    <p:sldId id="349" r:id="rId16"/>
    <p:sldId id="342" r:id="rId17"/>
    <p:sldId id="343" r:id="rId18"/>
    <p:sldId id="344" r:id="rId19"/>
    <p:sldId id="345" r:id="rId20"/>
    <p:sldId id="347" r:id="rId21"/>
    <p:sldId id="348" r:id="rId22"/>
    <p:sldId id="276" r:id="rId23"/>
    <p:sldId id="336" r:id="rId24"/>
    <p:sldId id="277" r:id="rId25"/>
    <p:sldId id="278" r:id="rId26"/>
    <p:sldId id="280" r:id="rId27"/>
    <p:sldId id="282" r:id="rId28"/>
    <p:sldId id="350" r:id="rId29"/>
    <p:sldId id="283" r:id="rId30"/>
    <p:sldId id="284" r:id="rId31"/>
    <p:sldId id="285" r:id="rId32"/>
    <p:sldId id="286" r:id="rId33"/>
    <p:sldId id="287" r:id="rId34"/>
    <p:sldId id="288" r:id="rId35"/>
    <p:sldId id="290" r:id="rId36"/>
    <p:sldId id="291" r:id="rId37"/>
    <p:sldId id="292" r:id="rId38"/>
    <p:sldId id="293" r:id="rId39"/>
    <p:sldId id="294" r:id="rId40"/>
    <p:sldId id="295" r:id="rId41"/>
    <p:sldId id="296" r:id="rId42"/>
    <p:sldId id="360" r:id="rId43"/>
    <p:sldId id="361" r:id="rId44"/>
    <p:sldId id="297" r:id="rId45"/>
    <p:sldId id="298" r:id="rId46"/>
    <p:sldId id="299" r:id="rId47"/>
    <p:sldId id="362"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65" r:id="rId66"/>
    <p:sldId id="317" r:id="rId67"/>
    <p:sldId id="318" r:id="rId68"/>
    <p:sldId id="319" r:id="rId69"/>
    <p:sldId id="363" r:id="rId70"/>
    <p:sldId id="320" r:id="rId71"/>
    <p:sldId id="321" r:id="rId72"/>
    <p:sldId id="322" r:id="rId73"/>
    <p:sldId id="323" r:id="rId74"/>
    <p:sldId id="324" r:id="rId75"/>
    <p:sldId id="325" r:id="rId76"/>
    <p:sldId id="327" r:id="rId77"/>
    <p:sldId id="366" r:id="rId78"/>
    <p:sldId id="368" r:id="rId79"/>
    <p:sldId id="367" r:id="rId80"/>
    <p:sldId id="330" r:id="rId81"/>
    <p:sldId id="331" r:id="rId82"/>
    <p:sldId id="332"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80" autoAdjust="0"/>
  </p:normalViewPr>
  <p:slideViewPr>
    <p:cSldViewPr>
      <p:cViewPr>
        <p:scale>
          <a:sx n="71" d="100"/>
          <a:sy n="71" d="100"/>
        </p:scale>
        <p:origin x="-498" y="168"/>
      </p:cViewPr>
      <p:guideLst>
        <p:guide orient="horz" pos="2160"/>
        <p:guide pos="2880"/>
      </p:guideLst>
    </p:cSldViewPr>
  </p:slideViewPr>
  <p:outlineViewPr>
    <p:cViewPr>
      <p:scale>
        <a:sx n="33" d="100"/>
        <a:sy n="33" d="100"/>
      </p:scale>
      <p:origin x="0" y="325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30.xml"/><Relationship Id="rId39" Type="http://schemas.openxmlformats.org/officeDocument/2006/relationships/slide" Target="slides/slide45.xml"/><Relationship Id="rId21" Type="http://schemas.openxmlformats.org/officeDocument/2006/relationships/slide" Target="slides/slide23.xml"/><Relationship Id="rId34" Type="http://schemas.openxmlformats.org/officeDocument/2006/relationships/slide" Target="slides/slide38.xml"/><Relationship Id="rId42" Type="http://schemas.openxmlformats.org/officeDocument/2006/relationships/slide" Target="slides/slide50.xml"/><Relationship Id="rId47" Type="http://schemas.openxmlformats.org/officeDocument/2006/relationships/slide" Target="slides/slide55.xml"/><Relationship Id="rId50" Type="http://schemas.openxmlformats.org/officeDocument/2006/relationships/slide" Target="slides/slide58.xml"/><Relationship Id="rId55" Type="http://schemas.openxmlformats.org/officeDocument/2006/relationships/slide" Target="slides/slide63.xml"/><Relationship Id="rId63" Type="http://schemas.openxmlformats.org/officeDocument/2006/relationships/slide" Target="slides/slide74.xml"/><Relationship Id="rId68" Type="http://schemas.openxmlformats.org/officeDocument/2006/relationships/slide" Target="slides/slide81.xml"/><Relationship Id="rId7" Type="http://schemas.openxmlformats.org/officeDocument/2006/relationships/slide" Target="slides/slide9.xml"/><Relationship Id="rId2" Type="http://schemas.openxmlformats.org/officeDocument/2006/relationships/slide" Target="slides/slide3.xml"/><Relationship Id="rId16" Type="http://schemas.openxmlformats.org/officeDocument/2006/relationships/slide" Target="slides/slide18.xml"/><Relationship Id="rId29" Type="http://schemas.openxmlformats.org/officeDocument/2006/relationships/slide" Target="slides/slide33.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7.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6.xml"/><Relationship Id="rId45" Type="http://schemas.openxmlformats.org/officeDocument/2006/relationships/slide" Target="slides/slide53.xml"/><Relationship Id="rId53" Type="http://schemas.openxmlformats.org/officeDocument/2006/relationships/slide" Target="slides/slide61.xml"/><Relationship Id="rId58" Type="http://schemas.openxmlformats.org/officeDocument/2006/relationships/slide" Target="slides/slide68.xml"/><Relationship Id="rId66" Type="http://schemas.openxmlformats.org/officeDocument/2006/relationships/slide" Target="slides/slide79.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6.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7.xml"/><Relationship Id="rId57" Type="http://schemas.openxmlformats.org/officeDocument/2006/relationships/slide" Target="slides/slide67.xml"/><Relationship Id="rId61" Type="http://schemas.openxmlformats.org/officeDocument/2006/relationships/slide" Target="slides/slide72.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5.xml"/><Relationship Id="rId44" Type="http://schemas.openxmlformats.org/officeDocument/2006/relationships/slide" Target="slides/slide52.xml"/><Relationship Id="rId52" Type="http://schemas.openxmlformats.org/officeDocument/2006/relationships/slide" Target="slides/slide60.xml"/><Relationship Id="rId60" Type="http://schemas.openxmlformats.org/officeDocument/2006/relationships/slide" Target="slides/slide71.xml"/><Relationship Id="rId65" Type="http://schemas.openxmlformats.org/officeDocument/2006/relationships/slide" Target="slides/slide76.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51.xml"/><Relationship Id="rId48" Type="http://schemas.openxmlformats.org/officeDocument/2006/relationships/slide" Target="slides/slide56.xml"/><Relationship Id="rId56" Type="http://schemas.openxmlformats.org/officeDocument/2006/relationships/slide" Target="slides/slide64.xml"/><Relationship Id="rId64" Type="http://schemas.openxmlformats.org/officeDocument/2006/relationships/slide" Target="slides/slide75.xml"/><Relationship Id="rId69" Type="http://schemas.openxmlformats.org/officeDocument/2006/relationships/slide" Target="slides/slide82.xml"/><Relationship Id="rId8" Type="http://schemas.openxmlformats.org/officeDocument/2006/relationships/slide" Target="slides/slide10.xml"/><Relationship Id="rId51" Type="http://schemas.openxmlformats.org/officeDocument/2006/relationships/slide" Target="slides/slide59.xml"/><Relationship Id="rId3" Type="http://schemas.openxmlformats.org/officeDocument/2006/relationships/slide" Target="slides/slide4.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8.xml"/><Relationship Id="rId33" Type="http://schemas.openxmlformats.org/officeDocument/2006/relationships/slide" Target="slides/slide37.xml"/><Relationship Id="rId38" Type="http://schemas.openxmlformats.org/officeDocument/2006/relationships/slide" Target="slides/slide44.xml"/><Relationship Id="rId46" Type="http://schemas.openxmlformats.org/officeDocument/2006/relationships/slide" Target="slides/slide54.xml"/><Relationship Id="rId59" Type="http://schemas.openxmlformats.org/officeDocument/2006/relationships/slide" Target="slides/slide70.xml"/><Relationship Id="rId67" Type="http://schemas.openxmlformats.org/officeDocument/2006/relationships/slide" Target="slides/slide80.xml"/><Relationship Id="rId20" Type="http://schemas.openxmlformats.org/officeDocument/2006/relationships/slide" Target="slides/slide22.xml"/><Relationship Id="rId41" Type="http://schemas.openxmlformats.org/officeDocument/2006/relationships/slide" Target="slides/slide48.xml"/><Relationship Id="rId54" Type="http://schemas.openxmlformats.org/officeDocument/2006/relationships/slide" Target="slides/slide62.xml"/><Relationship Id="rId62" Type="http://schemas.openxmlformats.org/officeDocument/2006/relationships/slide" Target="slides/slide7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10BF4D1-FFE9-4A79-B31E-8D595D0E91BC}" type="datetimeFigureOut">
              <a:rPr lang="en-IN" smtClean="0"/>
              <a:pPr/>
              <a:t>21-11-2014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959964F-F7B1-4BDD-A53A-2CDBDF6604E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0BF4D1-FFE9-4A79-B31E-8D595D0E91BC}"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9964F-F7B1-4BDD-A53A-2CDBDF6604E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0BF4D1-FFE9-4A79-B31E-8D595D0E91BC}"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9964F-F7B1-4BDD-A53A-2CDBDF6604E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10BF4D1-FFE9-4A79-B31E-8D595D0E91BC}" type="datetimeFigureOut">
              <a:rPr lang="en-IN" smtClean="0"/>
              <a:pPr/>
              <a:t>21-11-2014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59964F-F7B1-4BDD-A53A-2CDBDF6604E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0BF4D1-FFE9-4A79-B31E-8D595D0E91BC}" type="datetimeFigureOut">
              <a:rPr lang="en-IN" smtClean="0"/>
              <a:pPr/>
              <a:t>21-11-2014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959964F-F7B1-4BDD-A53A-2CDBDF6604E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0BF4D1-FFE9-4A79-B31E-8D595D0E91BC}" type="datetimeFigureOut">
              <a:rPr lang="en-IN" smtClean="0"/>
              <a:pPr/>
              <a:t>21-11-2014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9964F-F7B1-4BDD-A53A-2CDBDF6604E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10BF4D1-FFE9-4A79-B31E-8D595D0E91BC}" type="datetimeFigureOut">
              <a:rPr lang="en-IN" smtClean="0"/>
              <a:pPr/>
              <a:t>21-11-2014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59964F-F7B1-4BDD-A53A-2CDBDF6604E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0BF4D1-FFE9-4A79-B31E-8D595D0E91BC}" type="datetimeFigureOut">
              <a:rPr lang="en-IN" smtClean="0"/>
              <a:pPr/>
              <a:t>21-11-2014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59964F-F7B1-4BDD-A53A-2CDBDF6604E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BF4D1-FFE9-4A79-B31E-8D595D0E91BC}" type="datetimeFigureOut">
              <a:rPr lang="en-IN" smtClean="0"/>
              <a:pPr/>
              <a:t>21-11-2014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59964F-F7B1-4BDD-A53A-2CDBDF6604E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0BF4D1-FFE9-4A79-B31E-8D595D0E91BC}" type="datetimeFigureOut">
              <a:rPr lang="en-IN" smtClean="0"/>
              <a:pPr/>
              <a:t>21-11-2014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59964F-F7B1-4BDD-A53A-2CDBDF6604E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0BF4D1-FFE9-4A79-B31E-8D595D0E91BC}" type="datetimeFigureOut">
              <a:rPr lang="en-IN" smtClean="0"/>
              <a:pPr/>
              <a:t>21-11-2014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F959964F-F7B1-4BDD-A53A-2CDBDF6604E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10BF4D1-FFE9-4A79-B31E-8D595D0E91BC}" type="datetimeFigureOut">
              <a:rPr lang="en-IN" smtClean="0"/>
              <a:pPr/>
              <a:t>21-11-2014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959964F-F7B1-4BDD-A53A-2CDBDF6604E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ideo" Target="file:///E:\Users\jenix\Dropbox\SRM\2014-15\odd%20sem\ME0307%20-%20Materials%20technology\Corse%20material\Smart%20materials%20(3%20of%205)_%20shape%20shifting%20material,%20drug%20delivering%20nano%20particles.mp4"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ideo" Target="file:///E:\Users\jenix\Dropbox\SRM\2014-15\odd%20sem\ME0307%20-%20Materials%20technology\Corse%20material\Smart%20materials%20(2%20of%205)_%20Battle%20Jacket,%20Self-healing%20protective%20coating.mp4"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video" Target="file:///E:\Users\jenix\Dropbox\SRM\2014-15\odd%20sem\ME0307%20-%20Materials%20technology\Corse%20material\'Hot'%20Wire%20-%20or%20Nitinol%20Wire.avi"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ideo" Target="file:///E:\Users\jenix\Dropbox\SRM\2014-15\odd%20sem\ME0307%20-%20Materials%20technology\Corse%20material\Amazing%20Memory%20Wire!.mp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hyperlink" Target="http://discovermagazine.com/2008/jan/math-breakthrough-spotted-on-mosques"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title"/>
          </p:nvPr>
        </p:nvSpPr>
        <p:spPr/>
        <p:txBody>
          <a:bodyPr rtlCol="0">
            <a:normAutofit/>
          </a:bodyPr>
          <a:lstStyle/>
          <a:p>
            <a:pPr algn="ct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CHAPTER 4</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06851" name="Rectangle 8"/>
          <p:cNvSpPr>
            <a:spLocks noGrp="1" noChangeArrowheads="1"/>
          </p:cNvSpPr>
          <p:nvPr>
            <p:ph type="body" idx="1"/>
          </p:nvPr>
        </p:nvSpPr>
        <p:spPr/>
        <p:txBody>
          <a:bodyPr rtlCol="0">
            <a:normAutofit/>
          </a:bodyPr>
          <a:lstStyle/>
          <a:p>
            <a:pPr algn="ctr" fontAlgn="auto">
              <a:spcAft>
                <a:spcPts val="0"/>
              </a:spcAft>
              <a:defRPr/>
            </a:pPr>
            <a:r>
              <a:rPr lang="en-US" sz="4000" b="1" i="1" u="sng" dirty="0" smtClean="0">
                <a:solidFill>
                  <a:srgbClr val="FF0000"/>
                </a:solidFill>
                <a:latin typeface="Times New Roman" pitchFamily="18" charset="0"/>
                <a:cs typeface="Times New Roman" pitchFamily="18" charset="0"/>
              </a:rPr>
              <a:t>MODERN METALLIC MATERIALS</a:t>
            </a:r>
            <a:endParaRPr lang="en-US" sz="4000" b="1" i="1" u="sng"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itle 1"/>
          <p:cNvSpPr>
            <a:spLocks noGrp="1"/>
          </p:cNvSpPr>
          <p:nvPr>
            <p:ph type="title"/>
          </p:nvPr>
        </p:nvSpPr>
        <p:spPr>
          <a:xfrm>
            <a:off x="457200" y="0"/>
            <a:ext cx="8229600" cy="1066800"/>
          </a:xfrm>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MICRO ALLOYED STEEL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07875" name="Content Placeholder 2"/>
          <p:cNvSpPr>
            <a:spLocks noGrp="1"/>
          </p:cNvSpPr>
          <p:nvPr>
            <p:ph sz="quarter" idx="1"/>
          </p:nvPr>
        </p:nvSpPr>
        <p:spPr>
          <a:xfrm>
            <a:off x="457200" y="1066800"/>
            <a:ext cx="8229600" cy="5791200"/>
          </a:xfrm>
        </p:spPr>
        <p:txBody>
          <a:bodyPr/>
          <a:lstStyle/>
          <a:p>
            <a:pPr>
              <a:buFontTx/>
              <a:buNone/>
            </a:pPr>
            <a:r>
              <a:rPr lang="en-US" dirty="0" smtClean="0"/>
              <a:t>Advantages:</a:t>
            </a:r>
          </a:p>
          <a:p>
            <a:r>
              <a:rPr lang="en-US" dirty="0" smtClean="0"/>
              <a:t>The alloy additions improve </a:t>
            </a:r>
            <a:r>
              <a:rPr lang="en-US" b="1" dirty="0" smtClean="0"/>
              <a:t>atmospheric corrosion resistance.</a:t>
            </a:r>
          </a:p>
          <a:p>
            <a:r>
              <a:rPr lang="en-US" dirty="0" smtClean="0"/>
              <a:t>The primary purpose of these steels is </a:t>
            </a:r>
            <a:r>
              <a:rPr lang="en-US" b="1" dirty="0" smtClean="0"/>
              <a:t>weight reduction through increased strength</a:t>
            </a:r>
            <a:r>
              <a:rPr lang="en-US" dirty="0" smtClean="0"/>
              <a:t>.</a:t>
            </a:r>
          </a:p>
          <a:p>
            <a:r>
              <a:rPr lang="en-US" dirty="0" smtClean="0"/>
              <a:t>The yield strength is usually in the range of 289 to 482MPa.</a:t>
            </a:r>
          </a:p>
          <a:p>
            <a:r>
              <a:rPr lang="en-US" b="1" dirty="0" smtClean="0"/>
              <a:t>Weldability is good </a:t>
            </a:r>
            <a:r>
              <a:rPr lang="en-US" dirty="0" smtClean="0"/>
              <a:t>and can even be improved by reducing the carbon content while maintaining strength.</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MICRO ALLOYED STEEL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08899" name="Content Placeholder 2"/>
          <p:cNvSpPr>
            <a:spLocks noGrp="1"/>
          </p:cNvSpPr>
          <p:nvPr>
            <p:ph sz="quarter" idx="1"/>
          </p:nvPr>
        </p:nvSpPr>
        <p:spPr/>
        <p:txBody>
          <a:bodyPr>
            <a:normAutofit/>
          </a:bodyPr>
          <a:lstStyle/>
          <a:p>
            <a:r>
              <a:rPr lang="en-US" dirty="0" smtClean="0"/>
              <a:t>Fatigue life and wear resistance are superior to similar heat treated steels.</a:t>
            </a:r>
          </a:p>
          <a:p>
            <a:r>
              <a:rPr lang="en-IN" dirty="0" smtClean="0"/>
              <a:t>micro alloyed steels are not quenched and tempered they are not susceptible to quench cracking, nor do they need to be straightened or stress relieved.</a:t>
            </a:r>
            <a:endParaRPr lang="en-US" dirty="0" smtClean="0"/>
          </a:p>
          <a:p>
            <a:r>
              <a:rPr lang="en-IN" dirty="0" smtClean="0"/>
              <a:t>They are through hardened and do not have a softer and tougher core like quench and tempered steels</a:t>
            </a:r>
            <a:endParaRPr lang="en-US" dirty="0" smtClean="0"/>
          </a:p>
          <a:p>
            <a:pPr>
              <a:buFontTx/>
              <a:buNone/>
            </a:pPr>
            <a:r>
              <a:rPr lang="en-US" dirty="0" smtClean="0"/>
              <a:t>Disadvantages:</a:t>
            </a:r>
          </a:p>
          <a:p>
            <a:r>
              <a:rPr lang="en-US" dirty="0" smtClean="0"/>
              <a:t>Ductility and toughness are not as good as normal carbon steel.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HIGH STRENGTH LOW- ALLOY STEELS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09923" name="Rectangle 3"/>
          <p:cNvSpPr>
            <a:spLocks noGrp="1" noChangeArrowheads="1"/>
          </p:cNvSpPr>
          <p:nvPr>
            <p:ph sz="quarter" idx="1"/>
          </p:nvPr>
        </p:nvSpPr>
        <p:spPr>
          <a:xfrm>
            <a:off x="457200" y="1568152"/>
            <a:ext cx="8229600" cy="5029200"/>
          </a:xfrm>
        </p:spPr>
        <p:txBody>
          <a:bodyPr>
            <a:normAutofit lnSpcReduction="10000"/>
          </a:bodyPr>
          <a:lstStyle/>
          <a:p>
            <a:pPr algn="just">
              <a:lnSpc>
                <a:spcPct val="90000"/>
              </a:lnSpc>
            </a:pPr>
            <a:r>
              <a:rPr lang="en-US" sz="2800" b="1" dirty="0" smtClean="0"/>
              <a:t>High-strength low-alloy (HSLA) steels</a:t>
            </a:r>
            <a:r>
              <a:rPr lang="en-US" sz="2800" dirty="0" smtClean="0"/>
              <a:t>, are designed to provide better mechanical properties than conventional carbon steels.</a:t>
            </a:r>
          </a:p>
          <a:p>
            <a:pPr algn="just">
              <a:lnSpc>
                <a:spcPct val="90000"/>
              </a:lnSpc>
            </a:pPr>
            <a:r>
              <a:rPr lang="en-US" sz="2800" dirty="0" smtClean="0"/>
              <a:t>It is designed to meet specific mechanical properties rather than a chemical composition.</a:t>
            </a:r>
          </a:p>
          <a:p>
            <a:pPr algn="just">
              <a:lnSpc>
                <a:spcPct val="90000"/>
              </a:lnSpc>
            </a:pPr>
            <a:r>
              <a:rPr lang="en-US" sz="2800" dirty="0" smtClean="0"/>
              <a:t>The chemical composition of a specific HSLA steel may vary for different product thickness to meet mechanical property requirements.</a:t>
            </a:r>
          </a:p>
          <a:p>
            <a:pPr algn="just">
              <a:lnSpc>
                <a:spcPct val="80000"/>
              </a:lnSpc>
            </a:pPr>
            <a:r>
              <a:rPr lang="en-US" sz="2800" dirty="0" smtClean="0"/>
              <a:t>The HSLA steels have low carbon contents (less than 0.2% C) in order to produce adequate formability and weldability, and they have manganese contents up to 2.0 weight percent to produce solid solution strengthening of the ferrite. </a:t>
            </a:r>
          </a:p>
          <a:p>
            <a:pPr algn="just">
              <a:lnSpc>
                <a:spcPct val="80000"/>
              </a:lnSpc>
            </a:pPr>
            <a:r>
              <a:rPr lang="en-US" sz="2800" dirty="0" smtClean="0"/>
              <a:t>They have a microstructure that consists of ferrite and pearlite.</a:t>
            </a:r>
          </a:p>
          <a:p>
            <a:pPr algn="just">
              <a:lnSpc>
                <a:spcPct val="90000"/>
              </a:lnSpc>
              <a:buFontTx/>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HIGH STRENGTH LOW- ALLOY STEELS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11971" name="Rectangle 3"/>
          <p:cNvSpPr>
            <a:spLocks noGrp="1" noChangeArrowheads="1"/>
          </p:cNvSpPr>
          <p:nvPr>
            <p:ph sz="quarter" idx="1"/>
          </p:nvPr>
        </p:nvSpPr>
        <p:spPr>
          <a:xfrm>
            <a:off x="457200" y="1600200"/>
            <a:ext cx="8229600" cy="4724400"/>
          </a:xfrm>
        </p:spPr>
        <p:txBody>
          <a:bodyPr>
            <a:normAutofit/>
          </a:bodyPr>
          <a:lstStyle/>
          <a:p>
            <a:pPr algn="just"/>
            <a:r>
              <a:rPr lang="en-US" dirty="0" smtClean="0"/>
              <a:t>Small quantities of chromium, nickel, molybdenum, copper, nitrogen, vanadium, niobium, titanium, and zirconium are used in various combinations for additional strengthening and other effects. This is called </a:t>
            </a:r>
            <a:r>
              <a:rPr lang="en-US" b="1" dirty="0" smtClean="0"/>
              <a:t>microalloying.</a:t>
            </a:r>
          </a:p>
          <a:p>
            <a:pPr algn="just"/>
            <a:r>
              <a:rPr lang="en-US" dirty="0" smtClean="0"/>
              <a:t>HSLA steels are not hardened by heat treatments. They are supplied and used in hot-finished conditions.</a:t>
            </a:r>
          </a:p>
          <a:p>
            <a:pPr algn="just"/>
            <a:endParaRPr lang="en-US" dirty="0" smtClean="0"/>
          </a:p>
          <a:p>
            <a:pPr algn="just"/>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i="1" u="sng" dirty="0" smtClean="0">
                <a:solidFill>
                  <a:schemeClr val="accent1">
                    <a:satMod val="150000"/>
                  </a:schemeClr>
                </a:solidFill>
                <a:latin typeface="Times New Roman" pitchFamily="18" charset="0"/>
                <a:cs typeface="Times New Roman" pitchFamily="18" charset="0"/>
              </a:rPr>
              <a:t>CLASSIICATIONS OF HIGH STRENGTH LOW- ALLOY STEELS</a:t>
            </a:r>
            <a:endParaRPr lang="en-IN" sz="40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556792"/>
            <a:ext cx="8229600" cy="4525963"/>
          </a:xfrm>
        </p:spPr>
        <p:txBody>
          <a:bodyPr>
            <a:noAutofit/>
          </a:bodyPr>
          <a:lstStyle/>
          <a:p>
            <a:pPr algn="just"/>
            <a:r>
              <a:rPr lang="en-IN" sz="2400" b="1" dirty="0" smtClean="0"/>
              <a:t>Weathering steels</a:t>
            </a:r>
            <a:r>
              <a:rPr lang="en-IN" sz="2400" dirty="0" smtClean="0"/>
              <a:t>: steels which have better corrosion resistance.</a:t>
            </a:r>
          </a:p>
          <a:p>
            <a:pPr algn="just"/>
            <a:r>
              <a:rPr lang="en-IN" sz="2400" b="1" dirty="0" smtClean="0"/>
              <a:t>Control-rolled steels</a:t>
            </a:r>
            <a:r>
              <a:rPr lang="en-IN" sz="2400" dirty="0" smtClean="0"/>
              <a:t>: hot rolled steels which have a highly deformed austenite structure that will transform to a very fine </a:t>
            </a:r>
            <a:r>
              <a:rPr lang="en-IN" sz="2400" dirty="0" err="1" smtClean="0"/>
              <a:t>equiaxed</a:t>
            </a:r>
            <a:r>
              <a:rPr lang="en-IN" sz="2400" dirty="0" smtClean="0"/>
              <a:t> ferrite structure upon cooling.</a:t>
            </a:r>
          </a:p>
          <a:p>
            <a:pPr algn="just"/>
            <a:r>
              <a:rPr lang="en-IN" sz="2400" b="1" dirty="0" err="1" smtClean="0"/>
              <a:t>Pearlite</a:t>
            </a:r>
            <a:r>
              <a:rPr lang="en-IN" sz="2400" b="1" dirty="0" smtClean="0"/>
              <a:t>-reduced steels</a:t>
            </a:r>
            <a:r>
              <a:rPr lang="en-IN" sz="2400" dirty="0" smtClean="0"/>
              <a:t>: low carbon content steels which lead to little or no </a:t>
            </a:r>
            <a:r>
              <a:rPr lang="en-IN" sz="2400" dirty="0" err="1" smtClean="0"/>
              <a:t>pearlite</a:t>
            </a:r>
            <a:r>
              <a:rPr lang="en-IN" sz="2400" dirty="0" smtClean="0"/>
              <a:t>, but rather a very fine grain ferrite matrix. It is strengthened by precipitation hardening.</a:t>
            </a:r>
          </a:p>
          <a:p>
            <a:pPr algn="just"/>
            <a:r>
              <a:rPr lang="en-IN" sz="2400" b="1" dirty="0" smtClean="0"/>
              <a:t>Acicular ferrite steels</a:t>
            </a:r>
            <a:r>
              <a:rPr lang="en-IN" sz="2400" dirty="0" smtClean="0"/>
              <a:t>: These steels are characterized by a very fine high strength acicular ferrite structure, a very low carbon content, and good hardenability.</a:t>
            </a:r>
          </a:p>
          <a:p>
            <a:pPr algn="just"/>
            <a:endParaRPr lang="en-GB" sz="1850" dirty="0" smtClean="0"/>
          </a:p>
          <a:p>
            <a:pPr algn="just"/>
            <a:endParaRPr lang="en-GB" sz="1850" dirty="0" smtClean="0"/>
          </a:p>
          <a:p>
            <a:pPr algn="just"/>
            <a:endParaRPr lang="en-GB" sz="185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772400" cy="1143000"/>
          </a:xfrm>
        </p:spPr>
        <p:txBody>
          <a:bodyPr>
            <a:normAutofit fontScale="90000"/>
          </a:bodyPr>
          <a:lstStyle/>
          <a:p>
            <a:r>
              <a:rPr lang="en-US" sz="4000" b="1" i="1" u="sng" dirty="0" smtClean="0">
                <a:solidFill>
                  <a:schemeClr val="accent1">
                    <a:satMod val="150000"/>
                  </a:schemeClr>
                </a:solidFill>
                <a:latin typeface="Times New Roman" pitchFamily="18" charset="0"/>
                <a:cs typeface="Times New Roman" pitchFamily="18" charset="0"/>
              </a:rPr>
              <a:t>CLASSIFICATIONS OF HIGH STRENGTH LOW- ALLOY STEELS (CONT…)</a:t>
            </a:r>
            <a:endParaRPr lang="en-IN" sz="40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gn="just"/>
            <a:endParaRPr lang="en-IN" dirty="0" smtClean="0"/>
          </a:p>
          <a:p>
            <a:pPr algn="just"/>
            <a:r>
              <a:rPr lang="en-IN" b="1" dirty="0" smtClean="0"/>
              <a:t>Dual-phase steels</a:t>
            </a:r>
            <a:r>
              <a:rPr lang="en-IN" dirty="0" smtClean="0"/>
              <a:t>: These steels have a ferrite microstructure that contain small, uniformly distributed sections of martensite. This microstructure gives the steels a low yield strength, high rate of work hardening, and good formability.</a:t>
            </a:r>
          </a:p>
          <a:p>
            <a:pPr algn="just"/>
            <a:r>
              <a:rPr lang="en-IN" b="1" dirty="0" smtClean="0"/>
              <a:t>Micro alloyed steels</a:t>
            </a:r>
            <a:r>
              <a:rPr lang="en-IN" dirty="0" smtClean="0"/>
              <a:t>: steels which contain very small additions of niobium, vanadium, and/or titanium to obtain a refined grain size and/or precipitation hardening.</a:t>
            </a:r>
          </a:p>
          <a:p>
            <a:pPr algn="just">
              <a:buNone/>
            </a:pPr>
            <a:r>
              <a:rPr lang="en-IN" dirty="0" smtClean="0"/>
              <a:t/>
            </a:r>
            <a:br>
              <a:rPr lang="en-IN" dirty="0" smtClean="0"/>
            </a:br>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HIGH STRENGTH LOW- ALLOY STEELS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12995" name="Content Placeholder 2"/>
          <p:cNvSpPr>
            <a:spLocks noGrp="1"/>
          </p:cNvSpPr>
          <p:nvPr>
            <p:ph sz="quarter" idx="1"/>
          </p:nvPr>
        </p:nvSpPr>
        <p:spPr>
          <a:xfrm>
            <a:off x="457200" y="1600200"/>
            <a:ext cx="8229600" cy="4495800"/>
          </a:xfrm>
        </p:spPr>
        <p:txBody>
          <a:bodyPr/>
          <a:lstStyle/>
          <a:p>
            <a:pPr>
              <a:buFontTx/>
              <a:buNone/>
            </a:pPr>
            <a:r>
              <a:rPr lang="en-US" dirty="0" smtClean="0"/>
              <a:t>Advantages:</a:t>
            </a:r>
          </a:p>
          <a:p>
            <a:r>
              <a:rPr lang="en-US" dirty="0" smtClean="0"/>
              <a:t>Higher strengths (</a:t>
            </a:r>
            <a:r>
              <a:rPr lang="en-US" dirty="0" err="1" smtClean="0"/>
              <a:t>upto</a:t>
            </a:r>
            <a:r>
              <a:rPr lang="en-US" dirty="0" smtClean="0"/>
              <a:t> 690MPa) are attainable by combinations of </a:t>
            </a:r>
            <a:r>
              <a:rPr lang="en-US" dirty="0" err="1" smtClean="0"/>
              <a:t>microalloying</a:t>
            </a:r>
            <a:r>
              <a:rPr lang="en-US" dirty="0" smtClean="0"/>
              <a:t>.</a:t>
            </a:r>
          </a:p>
          <a:p>
            <a:r>
              <a:rPr lang="en-US" dirty="0" smtClean="0"/>
              <a:t>Good corrosion resistance.</a:t>
            </a:r>
          </a:p>
          <a:p>
            <a:r>
              <a:rPr lang="en-US" dirty="0" smtClean="0"/>
              <a:t>Good formability</a:t>
            </a:r>
          </a:p>
          <a:p>
            <a:r>
              <a:rPr lang="en-US" dirty="0" smtClean="0"/>
              <a:t>Acceptable </a:t>
            </a:r>
            <a:r>
              <a:rPr lang="en-US" dirty="0" err="1" smtClean="0"/>
              <a:t>weldability</a:t>
            </a:r>
            <a:r>
              <a:rPr lang="en-US" dirty="0" smtClean="0"/>
              <a:t>.</a:t>
            </a:r>
          </a:p>
          <a:p>
            <a:r>
              <a:rPr lang="en-US" dirty="0" smtClean="0"/>
              <a:t>They provide significant weight reductions.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HIGH STRENGTH LOW- ALLOY STEELS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14019" name="Content Placeholder 2"/>
          <p:cNvSpPr>
            <a:spLocks noGrp="1"/>
          </p:cNvSpPr>
          <p:nvPr>
            <p:ph sz="quarter" idx="1"/>
          </p:nvPr>
        </p:nvSpPr>
        <p:spPr/>
        <p:txBody>
          <a:bodyPr>
            <a:normAutofit/>
          </a:bodyPr>
          <a:lstStyle/>
          <a:p>
            <a:pPr>
              <a:buFontTx/>
              <a:buNone/>
            </a:pPr>
            <a:r>
              <a:rPr lang="en-US" dirty="0" smtClean="0"/>
              <a:t>Applications:</a:t>
            </a:r>
          </a:p>
          <a:p>
            <a:r>
              <a:rPr lang="en-US" dirty="0" smtClean="0"/>
              <a:t>Due to less carbon and alloy content these steels are primarily intended for structural-type applications in which </a:t>
            </a:r>
            <a:r>
              <a:rPr lang="en-US" b="1" dirty="0" smtClean="0"/>
              <a:t>weldability is a prime selection requirement.</a:t>
            </a:r>
            <a:r>
              <a:rPr lang="en-US" dirty="0" smtClean="0"/>
              <a:t> </a:t>
            </a:r>
          </a:p>
          <a:p>
            <a:r>
              <a:rPr lang="en-US" dirty="0" smtClean="0"/>
              <a:t>Different alloying elements used in these steels will have a different effect in properties</a:t>
            </a:r>
          </a:p>
          <a:p>
            <a:pPr marL="914400" lvl="1" indent="-514350">
              <a:buFontTx/>
              <a:buAutoNum type="arabicPeriod"/>
            </a:pPr>
            <a:r>
              <a:rPr lang="en-US" dirty="0" smtClean="0"/>
              <a:t>Copper: </a:t>
            </a:r>
          </a:p>
          <a:p>
            <a:pPr marL="914400" lvl="1" indent="-514350"/>
            <a:r>
              <a:rPr lang="en-US" dirty="0" smtClean="0"/>
              <a:t>In small concentrations(&lt;0.5%) it produces solid solution strengthening of ferrite and the atmospheric corrosion resistance of the steel can be improved.</a:t>
            </a:r>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HIGH STRENGTH LOW- ALLOY STEELS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15043" name="Content Placeholder 2"/>
          <p:cNvSpPr>
            <a:spLocks noGrp="1"/>
          </p:cNvSpPr>
          <p:nvPr>
            <p:ph sz="quarter" idx="1"/>
          </p:nvPr>
        </p:nvSpPr>
        <p:spPr/>
        <p:txBody>
          <a:bodyPr>
            <a:normAutofit/>
          </a:bodyPr>
          <a:lstStyle/>
          <a:p>
            <a:pPr marL="914400" lvl="1" indent="-514350"/>
            <a:r>
              <a:rPr lang="en-US" dirty="0" smtClean="0"/>
              <a:t>They achieve improved corrosion resistance by the formation of tenacious oxide film.</a:t>
            </a:r>
          </a:p>
          <a:p>
            <a:pPr lvl="1"/>
            <a:r>
              <a:rPr lang="en-US" dirty="0" smtClean="0"/>
              <a:t>Cr, Ni and P are usually used in these alloys to assist in the formation of the protective oxide film.</a:t>
            </a:r>
          </a:p>
          <a:p>
            <a:pPr lvl="1"/>
            <a:r>
              <a:rPr lang="en-US" dirty="0" smtClean="0"/>
              <a:t>This film takes on the appearance of copper, but it really rust that does not crack and flake off like conventional rust.</a:t>
            </a:r>
          </a:p>
          <a:p>
            <a:pPr lvl="1"/>
            <a:r>
              <a:rPr lang="en-US" dirty="0" smtClean="0"/>
              <a:t>Copper bearing HSLA steels are called weathering steels.</a:t>
            </a:r>
          </a:p>
          <a:p>
            <a:pPr marL="914400" lvl="1" indent="-514350"/>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HIGH STRENGTH LOW- ALLOY STEELS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16067" name="Content Placeholder 2"/>
          <p:cNvSpPr>
            <a:spLocks noGrp="1"/>
          </p:cNvSpPr>
          <p:nvPr>
            <p:ph sz="quarter" idx="1"/>
          </p:nvPr>
        </p:nvSpPr>
        <p:spPr/>
        <p:txBody>
          <a:bodyPr>
            <a:normAutofit/>
          </a:bodyPr>
          <a:lstStyle/>
          <a:p>
            <a:pPr>
              <a:buFontTx/>
              <a:buNone/>
            </a:pPr>
            <a:r>
              <a:rPr lang="en-US" dirty="0" smtClean="0"/>
              <a:t>2. Niobium, Titanium, Vanadium &amp; Nitrogen:</a:t>
            </a:r>
          </a:p>
          <a:p>
            <a:pPr lvl="1"/>
            <a:r>
              <a:rPr lang="en-US" dirty="0" smtClean="0"/>
              <a:t>These are  used as microalloying additions in a significant number of HSLA steels.</a:t>
            </a:r>
          </a:p>
          <a:p>
            <a:pPr lvl="1"/>
            <a:r>
              <a:rPr lang="en-US" dirty="0" smtClean="0"/>
              <a:t>Their role is to form precipitates that restrict grain growth during hot rolling.</a:t>
            </a:r>
          </a:p>
          <a:p>
            <a:pPr lvl="1"/>
            <a:r>
              <a:rPr lang="en-US" dirty="0" smtClean="0"/>
              <a:t>Concentrations of these elements are usually less than about 0.2%.Thus the use of these elements for strengthening does not significantly increase manufacturing costs.</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i="1" u="sng" dirty="0" smtClean="0">
                <a:solidFill>
                  <a:srgbClr val="FF0000"/>
                </a:solidFill>
                <a:latin typeface="Times New Roman" pitchFamily="18" charset="0"/>
                <a:cs typeface="Times New Roman" pitchFamily="18" charset="0"/>
              </a:rPr>
              <a:t>TOPICS TO BE COVERED</a:t>
            </a:r>
            <a:endParaRPr lang="en-IN" sz="4000" b="1" i="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IN" dirty="0" smtClean="0"/>
              <a:t>Dual phase alloys &amp;  Micro alloyed steels - High Strength Low alloy (HSLA) steel </a:t>
            </a:r>
          </a:p>
          <a:p>
            <a:r>
              <a:rPr lang="en-IN" dirty="0" smtClean="0"/>
              <a:t>Transformation induced plasticity ( TRIP) steel, </a:t>
            </a:r>
          </a:p>
          <a:p>
            <a:r>
              <a:rPr lang="en-IN" dirty="0" err="1" smtClean="0"/>
              <a:t>Maraging</a:t>
            </a:r>
            <a:r>
              <a:rPr lang="en-IN" dirty="0" smtClean="0"/>
              <a:t> steel </a:t>
            </a:r>
          </a:p>
          <a:p>
            <a:r>
              <a:rPr lang="en-IN" dirty="0" err="1" smtClean="0"/>
              <a:t>Intermettalics</a:t>
            </a:r>
            <a:r>
              <a:rPr lang="en-IN" dirty="0" smtClean="0"/>
              <a:t> - Ni and Ti </a:t>
            </a:r>
            <a:r>
              <a:rPr lang="en-IN" dirty="0" err="1" smtClean="0"/>
              <a:t>aluminides</a:t>
            </a:r>
            <a:r>
              <a:rPr lang="en-IN" dirty="0" smtClean="0"/>
              <a:t> </a:t>
            </a:r>
          </a:p>
          <a:p>
            <a:pPr algn="just"/>
            <a:r>
              <a:rPr lang="en-IN" dirty="0" smtClean="0"/>
              <a:t>Smart materials </a:t>
            </a:r>
          </a:p>
          <a:p>
            <a:r>
              <a:rPr lang="en-IN" dirty="0" smtClean="0"/>
              <a:t>Shape memory alloys </a:t>
            </a:r>
          </a:p>
          <a:p>
            <a:r>
              <a:rPr lang="en-IN" dirty="0" smtClean="0"/>
              <a:t> Metallic glasses </a:t>
            </a:r>
          </a:p>
          <a:p>
            <a:r>
              <a:rPr lang="en-IN" dirty="0" smtClean="0"/>
              <a:t>Quasi crystals and nano crystalline materials.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HIGH STRENGTH LOW- ALLOY STEELS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18115" name="Content Placeholder 2"/>
          <p:cNvSpPr>
            <a:spLocks noGrp="1"/>
          </p:cNvSpPr>
          <p:nvPr>
            <p:ph sz="quarter" idx="1"/>
          </p:nvPr>
        </p:nvSpPr>
        <p:spPr>
          <a:xfrm>
            <a:off x="457200" y="1600200"/>
            <a:ext cx="8229600" cy="4724400"/>
          </a:xfrm>
        </p:spPr>
        <p:txBody>
          <a:bodyPr/>
          <a:lstStyle/>
          <a:p>
            <a:pPr>
              <a:buFontTx/>
              <a:buNone/>
            </a:pPr>
            <a:r>
              <a:rPr lang="en-US" dirty="0" smtClean="0"/>
              <a:t>3. Rare earth elements (Cerium, Lanthanum and Praseodymium):</a:t>
            </a:r>
          </a:p>
          <a:p>
            <a:pPr lvl="1"/>
            <a:r>
              <a:rPr lang="en-US" dirty="0" smtClean="0"/>
              <a:t>These are used in HSLA steels to obtain shape control of sulfide and oxide inclusions.</a:t>
            </a:r>
          </a:p>
          <a:p>
            <a:pPr lvl="1"/>
            <a:r>
              <a:rPr lang="en-US" dirty="0" smtClean="0"/>
              <a:t>These elements tend to combine with sulfides and oxides and essentially reduce their plasticity so that they do not elongate to form stringers during hot rolling.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HIGH STRENGTH LOW- ALLOY STEELS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19139" name="Content Placeholder 2"/>
          <p:cNvSpPr>
            <a:spLocks noGrp="1"/>
          </p:cNvSpPr>
          <p:nvPr>
            <p:ph sz="quarter" idx="1"/>
          </p:nvPr>
        </p:nvSpPr>
        <p:spPr/>
        <p:txBody>
          <a:bodyPr>
            <a:normAutofit/>
          </a:bodyPr>
          <a:lstStyle/>
          <a:p>
            <a:pPr>
              <a:buFontTx/>
              <a:buNone/>
            </a:pPr>
            <a:r>
              <a:rPr lang="en-US" dirty="0" smtClean="0"/>
              <a:t>4. Aluminium, Silicon &amp; manganese:</a:t>
            </a:r>
          </a:p>
          <a:p>
            <a:pPr lvl="1"/>
            <a:r>
              <a:rPr lang="en-US" dirty="0" smtClean="0"/>
              <a:t>These are used in HSLA steels for de-oxidation.</a:t>
            </a:r>
          </a:p>
          <a:p>
            <a:pPr lvl="1"/>
            <a:r>
              <a:rPr lang="en-US" dirty="0" smtClean="0"/>
              <a:t>Silicon are used to dissolve iron and reduce chemical segregation in order to strengthen it.</a:t>
            </a:r>
          </a:p>
          <a:p>
            <a:pPr lvl="1"/>
            <a:r>
              <a:rPr lang="en-US" dirty="0" smtClean="0"/>
              <a:t>Silicon also contributes to solid solution strengthening of ferrite.</a:t>
            </a:r>
          </a:p>
          <a:p>
            <a:pPr lvl="1"/>
            <a:r>
              <a:rPr lang="en-US" dirty="0" smtClean="0"/>
              <a:t>Manganese is useful deoxidizer &amp; desulphuriser as sulphides and oxygen are harmless and ductile.</a:t>
            </a:r>
          </a:p>
          <a:p>
            <a:pPr lvl="1"/>
            <a:r>
              <a:rPr lang="en-US" dirty="0" smtClean="0"/>
              <a:t>Aluminium can control austenite growth in reheated steels to control grain size. </a:t>
            </a:r>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1"/>
          <p:cNvSpPr>
            <a:spLocks noGrp="1"/>
          </p:cNvSpPr>
          <p:nvPr>
            <p:ph type="title"/>
          </p:nvPr>
        </p:nvSpPr>
        <p:spPr>
          <a:xfrm>
            <a:off x="457200" y="0"/>
            <a:ext cx="8229600" cy="1219200"/>
          </a:xfrm>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TRANSFORMATION INDUCED PLASTICITY STEEL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20163" name="Content Placeholder 2"/>
          <p:cNvSpPr>
            <a:spLocks noGrp="1"/>
          </p:cNvSpPr>
          <p:nvPr>
            <p:ph sz="quarter" idx="1"/>
          </p:nvPr>
        </p:nvSpPr>
        <p:spPr>
          <a:xfrm>
            <a:off x="457200" y="1371600"/>
            <a:ext cx="8229600" cy="5486400"/>
          </a:xfrm>
        </p:spPr>
        <p:txBody>
          <a:bodyPr>
            <a:normAutofit fontScale="92500" lnSpcReduction="20000"/>
          </a:bodyPr>
          <a:lstStyle/>
          <a:p>
            <a:r>
              <a:rPr lang="en-US" sz="2000" b="1" dirty="0" smtClean="0"/>
              <a:t>TRIP steel</a:t>
            </a:r>
            <a:r>
              <a:rPr lang="en-US" sz="2000" dirty="0" smtClean="0"/>
              <a:t> is a high strength steel typically used in the automotive industry. </a:t>
            </a:r>
          </a:p>
          <a:p>
            <a:r>
              <a:rPr lang="en-US" sz="2000" dirty="0" smtClean="0"/>
              <a:t>TRIP steel has a triple phase microstructure consisting of ferrite, bainite and retained austenite. </a:t>
            </a:r>
          </a:p>
          <a:p>
            <a:r>
              <a:rPr lang="en-US" sz="2000" dirty="0" smtClean="0"/>
              <a:t>During plastic deformation and straining, the </a:t>
            </a:r>
            <a:r>
              <a:rPr lang="en-IN" sz="2000" dirty="0" smtClean="0"/>
              <a:t>metastable</a:t>
            </a:r>
            <a:r>
              <a:rPr lang="en-US" sz="2000" dirty="0" smtClean="0"/>
              <a:t> austenite phase is transformed into martensite. This transformation allows for enhanced strength and ductility.</a:t>
            </a:r>
          </a:p>
          <a:p>
            <a:r>
              <a:rPr lang="en-IN" sz="2000" dirty="0" smtClean="0"/>
              <a:t>the retained austenite is very finely dispersed in the ferrite phase. This fine dispersion allows TRIP steels to retain their strength. The transformation of austenite into martensite is almost instantaneous and completely diffusionless.</a:t>
            </a:r>
          </a:p>
          <a:p>
            <a:r>
              <a:rPr lang="en-IN" sz="2000" dirty="0" smtClean="0"/>
              <a:t>The strain level at which retained austenite begins to transform to martensite is controlled by adjusting the carbon content. At lower carbon levels, the retained austenite begins to transform almost immediately upon deformation, increasing the work hardening rate and formability during the stamping process. At higher carbon contents, the retained austenite is more stable and begins to transform only at strain levels beyond those produced during forming. At these carbon levels, the retained austenite persists into the final part. It transforms to martensite during subsequent deformation, such as a crash event. </a:t>
            </a:r>
            <a:endParaRPr lang="en-US" sz="2000" dirty="0" smtClean="0"/>
          </a:p>
          <a:p>
            <a:r>
              <a:rPr lang="en-US" sz="2000" dirty="0" smtClean="0"/>
              <a:t>Silicon and Aluminium are the two most common elements used to stabilize the austenite phase at room temperature</a:t>
            </a:r>
            <a:r>
              <a:rPr lang="en-US" sz="3000" dirty="0" smtClean="0"/>
              <a:t>.</a:t>
            </a:r>
          </a:p>
          <a:p>
            <a:pPr>
              <a:buFontTx/>
              <a:buNone/>
            </a:pPr>
            <a:r>
              <a:rPr lang="en-US" sz="3000" dirty="0" smtClean="0"/>
              <a:t> </a:t>
            </a:r>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i="1" u="sng" dirty="0" smtClean="0">
                <a:solidFill>
                  <a:schemeClr val="accent1">
                    <a:satMod val="150000"/>
                  </a:schemeClr>
                </a:solidFill>
                <a:latin typeface="Times New Roman" pitchFamily="18" charset="0"/>
                <a:cs typeface="Times New Roman" pitchFamily="18" charset="0"/>
              </a:rPr>
              <a:t>TRANSFORMATION INDUCED PLASTICITY STEEL</a:t>
            </a:r>
            <a:endParaRPr lang="en-IN" sz="40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00034" y="1428736"/>
            <a:ext cx="8229600" cy="4525963"/>
          </a:xfrm>
        </p:spPr>
        <p:txBody>
          <a:bodyPr>
            <a:noAutofit/>
          </a:bodyPr>
          <a:lstStyle/>
          <a:p>
            <a:r>
              <a:rPr lang="en-IN" sz="2000" dirty="0" smtClean="0"/>
              <a:t>In order to produce a strong and ductile TRIP steel, an </a:t>
            </a:r>
            <a:r>
              <a:rPr lang="en-IN" sz="2000" b="1" dirty="0" smtClean="0"/>
              <a:t>intercritical annealing process </a:t>
            </a:r>
            <a:r>
              <a:rPr lang="en-IN" sz="2000" dirty="0" smtClean="0"/>
              <a:t>is used to obtain the correct phase distribution.</a:t>
            </a:r>
          </a:p>
          <a:p>
            <a:r>
              <a:rPr lang="en-IN" sz="2000" dirty="0" smtClean="0"/>
              <a:t>the steel is brought to a temperature above the eutectoid, where the material is composed of a solid austenite phase and a solid ferrite phase. </a:t>
            </a:r>
          </a:p>
          <a:p>
            <a:r>
              <a:rPr lang="en-IN" sz="2000" dirty="0" smtClean="0"/>
              <a:t>The austenite phase is a high temperature solid phase which only exists in equilibrium at temperatures above 727 degrees Celsius.</a:t>
            </a:r>
          </a:p>
          <a:p>
            <a:r>
              <a:rPr lang="en-IN" sz="2000" dirty="0" smtClean="0"/>
              <a:t>The material is then isothermally cooled at a temperature of approximately 400 degrees Celsius, in order to allow the austenite to form a bainite ferrite phase.</a:t>
            </a:r>
          </a:p>
          <a:p>
            <a:r>
              <a:rPr lang="en-IN" sz="2000" dirty="0" smtClean="0"/>
              <a:t>In a typical steel alloy, the excess carbon would form a high carbon cementite phase. However, the silicon and aluminium prevent the formation of cementite. In consequence, the excess carbon diffuses to the remaining austenite phase.</a:t>
            </a:r>
          </a:p>
          <a:p>
            <a:r>
              <a:rPr lang="en-IN" sz="2000" dirty="0" smtClean="0"/>
              <a:t>The result of the intercritical annealing process is a material composed primarily of ferrite, and bainite</a:t>
            </a:r>
            <a:r>
              <a:rPr lang="en-IN" sz="2000" baseline="30000" dirty="0" smtClean="0"/>
              <a:t> </a:t>
            </a:r>
            <a:r>
              <a:rPr lang="en-IN" sz="2000" dirty="0" smtClean="0"/>
              <a:t>formed from the austenite phase during intercritical annealing, as well as dispersed retained austenite, and martensite phases.</a:t>
            </a:r>
          </a:p>
          <a:p>
            <a:endParaRPr lang="en-IN"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TRANSFORMATION INDUCED PLASTICITY STEEL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lstStyle/>
          <a:p>
            <a:endParaRPr lang="en-IN" dirty="0"/>
          </a:p>
        </p:txBody>
      </p:sp>
      <p:pic>
        <p:nvPicPr>
          <p:cNvPr id="57346" name="Picture 2" descr="Figure 1-4 Bainite and retained austenite are additional phases in TRIP steels"/>
          <p:cNvPicPr>
            <a:picLocks noChangeAspect="1" noChangeArrowheads="1"/>
          </p:cNvPicPr>
          <p:nvPr/>
        </p:nvPicPr>
        <p:blipFill>
          <a:blip r:embed="rId2" cstate="print"/>
          <a:srcRect/>
          <a:stretch>
            <a:fillRect/>
          </a:stretch>
        </p:blipFill>
        <p:spPr bwMode="auto">
          <a:xfrm>
            <a:off x="1357290" y="1714488"/>
            <a:ext cx="6031282" cy="45114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TRANSFORMATION INDUCED PLASTICITY STEEL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22211" name="Content Placeholder 2"/>
          <p:cNvSpPr>
            <a:spLocks noGrp="1"/>
          </p:cNvSpPr>
          <p:nvPr>
            <p:ph sz="quarter" idx="1"/>
          </p:nvPr>
        </p:nvSpPr>
        <p:spPr>
          <a:xfrm>
            <a:off x="457200" y="1600200"/>
            <a:ext cx="8229600" cy="4648200"/>
          </a:xfrm>
        </p:spPr>
        <p:txBody>
          <a:bodyPr/>
          <a:lstStyle/>
          <a:p>
            <a:pPr>
              <a:buFontTx/>
              <a:buNone/>
            </a:pPr>
            <a:r>
              <a:rPr lang="en-US" dirty="0" err="1" smtClean="0"/>
              <a:t>Bianite</a:t>
            </a:r>
            <a:r>
              <a:rPr lang="en-US" dirty="0" smtClean="0"/>
              <a:t>:                                		Martensite:</a:t>
            </a:r>
          </a:p>
          <a:p>
            <a:pPr>
              <a:buFontTx/>
              <a:buNone/>
            </a:pPr>
            <a:endParaRPr lang="en-US" dirty="0" smtClean="0"/>
          </a:p>
          <a:p>
            <a:pPr>
              <a:buFontTx/>
              <a:buNone/>
            </a:pPr>
            <a:endParaRPr lang="en-US" dirty="0" smtClean="0"/>
          </a:p>
          <a:p>
            <a:pPr>
              <a:buFontTx/>
              <a:buNone/>
            </a:pPr>
            <a:endParaRPr lang="en-US" dirty="0" smtClean="0"/>
          </a:p>
          <a:p>
            <a:pPr algn="ctr">
              <a:buFontTx/>
              <a:buNone/>
            </a:pPr>
            <a:r>
              <a:rPr lang="en-US" dirty="0" smtClean="0"/>
              <a:t>Pearlite:</a:t>
            </a:r>
          </a:p>
          <a:p>
            <a:pPr>
              <a:buFontTx/>
              <a:buNone/>
            </a:pPr>
            <a:endParaRPr lang="en-US" dirty="0" smtClean="0"/>
          </a:p>
          <a:p>
            <a:pPr>
              <a:buFontTx/>
              <a:buNone/>
            </a:pPr>
            <a:endParaRPr lang="en-US" dirty="0" smtClean="0"/>
          </a:p>
          <a:p>
            <a:pPr>
              <a:buFontTx/>
              <a:buNone/>
            </a:pPr>
            <a:endParaRPr lang="en-US" dirty="0" smtClean="0"/>
          </a:p>
        </p:txBody>
      </p:sp>
      <p:pic>
        <p:nvPicPr>
          <p:cNvPr id="222212" name="Picture 4" descr="C:\Users\169715\Pictures\ferrite_bainite_2.jpg"/>
          <p:cNvPicPr>
            <a:picLocks noChangeAspect="1" noChangeArrowheads="1"/>
          </p:cNvPicPr>
          <p:nvPr/>
        </p:nvPicPr>
        <p:blipFill>
          <a:blip r:embed="rId2" cstate="print"/>
          <a:srcRect/>
          <a:stretch>
            <a:fillRect/>
          </a:stretch>
        </p:blipFill>
        <p:spPr bwMode="auto">
          <a:xfrm>
            <a:off x="785786" y="2285992"/>
            <a:ext cx="2139577" cy="1839069"/>
          </a:xfrm>
          <a:prstGeom prst="rect">
            <a:avLst/>
          </a:prstGeom>
          <a:ln w="228600" cap="sq" cmpd="thickThin">
            <a:solidFill>
              <a:srgbClr val="000000"/>
            </a:solidFill>
            <a:prstDash val="solid"/>
            <a:miter lim="800000"/>
          </a:ln>
          <a:effectLst>
            <a:innerShdw blurRad="76200">
              <a:srgbClr val="000000"/>
            </a:innerShdw>
          </a:effectLst>
        </p:spPr>
      </p:pic>
      <p:pic>
        <p:nvPicPr>
          <p:cNvPr id="222213" name="Picture 5" descr="C:\Users\169715\Pictures\pearlite.jpg"/>
          <p:cNvPicPr>
            <a:picLocks noChangeAspect="1" noChangeArrowheads="1"/>
          </p:cNvPicPr>
          <p:nvPr/>
        </p:nvPicPr>
        <p:blipFill>
          <a:blip r:embed="rId3" cstate="print"/>
          <a:srcRect/>
          <a:stretch>
            <a:fillRect/>
          </a:stretch>
        </p:blipFill>
        <p:spPr bwMode="auto">
          <a:xfrm>
            <a:off x="3286116" y="4572008"/>
            <a:ext cx="2087563" cy="1752600"/>
          </a:xfrm>
          <a:prstGeom prst="rect">
            <a:avLst/>
          </a:prstGeom>
          <a:ln w="228600" cap="sq" cmpd="thickThin">
            <a:solidFill>
              <a:srgbClr val="000000"/>
            </a:solidFill>
            <a:prstDash val="solid"/>
            <a:miter lim="800000"/>
          </a:ln>
          <a:effectLst>
            <a:innerShdw blurRad="76200">
              <a:srgbClr val="000000"/>
            </a:innerShdw>
          </a:effectLst>
        </p:spPr>
      </p:pic>
      <p:pic>
        <p:nvPicPr>
          <p:cNvPr id="222214" name="Picture 10" descr="C:\Users\169715\AppData\Local\Microsoft\Windows\Temporary Internet Files\Content.Outlook\08LVE0JU\martensite.gif"/>
          <p:cNvPicPr>
            <a:picLocks noChangeAspect="1" noChangeArrowheads="1"/>
          </p:cNvPicPr>
          <p:nvPr/>
        </p:nvPicPr>
        <p:blipFill>
          <a:blip r:embed="rId4" cstate="print"/>
          <a:srcRect/>
          <a:stretch>
            <a:fillRect/>
          </a:stretch>
        </p:blipFill>
        <p:spPr bwMode="auto">
          <a:xfrm>
            <a:off x="5715008" y="2285992"/>
            <a:ext cx="2167136" cy="1872208"/>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MARAGING STEEL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24259" name="Content Placeholder 2"/>
          <p:cNvSpPr>
            <a:spLocks noGrp="1"/>
          </p:cNvSpPr>
          <p:nvPr>
            <p:ph sz="quarter" idx="1"/>
          </p:nvPr>
        </p:nvSpPr>
        <p:spPr/>
        <p:txBody>
          <a:bodyPr/>
          <a:lstStyle/>
          <a:p>
            <a:r>
              <a:rPr lang="en-US" sz="2000" dirty="0" err="1" smtClean="0"/>
              <a:t>Maraging</a:t>
            </a:r>
            <a:r>
              <a:rPr lang="en-US" sz="2000" dirty="0" smtClean="0"/>
              <a:t> steels are low carbon, high-Nickel alloy steels capable of attaining yield strength in excess of 185 </a:t>
            </a:r>
            <a:r>
              <a:rPr lang="en-US" sz="2000" dirty="0" err="1" smtClean="0"/>
              <a:t>MPa</a:t>
            </a:r>
            <a:r>
              <a:rPr lang="en-US" sz="2000" dirty="0" smtClean="0"/>
              <a:t> in combination with good fracture toughness.</a:t>
            </a:r>
          </a:p>
          <a:p>
            <a:r>
              <a:rPr lang="en-US" sz="2000" dirty="0" smtClean="0"/>
              <a:t>These alloys contain carbon about 0.02%, Nickel 18% , Cobalt 8% and molybdenum 5 % along with small amounts of titanium and aluminum as hardening agents.</a:t>
            </a:r>
          </a:p>
          <a:p>
            <a:r>
              <a:rPr lang="en-US" sz="2400" dirty="0" smtClean="0">
                <a:cs typeface="Angsana New" pitchFamily="18" charset="-34"/>
              </a:rPr>
              <a:t>Typical composition :</a:t>
            </a:r>
          </a:p>
          <a:p>
            <a:pPr>
              <a:buFontTx/>
              <a:buNone/>
            </a:pPr>
            <a:r>
              <a:rPr lang="en-US" sz="2400" dirty="0" smtClean="0">
                <a:cs typeface="Angsana New" pitchFamily="18" charset="-34"/>
              </a:rPr>
              <a:t>   	</a:t>
            </a:r>
            <a:r>
              <a:rPr lang="en-US" sz="2000" dirty="0" smtClean="0">
                <a:cs typeface="Angsana New" pitchFamily="18" charset="-34"/>
              </a:rPr>
              <a:t>0.03% C, 18.5% Ni, 7.5% Co, 0.1% Al, 0.003% B, 0.1% Si, 4.8% Mo, 0.4%Ti, 0.01% </a:t>
            </a:r>
            <a:r>
              <a:rPr lang="en-US" sz="2000" dirty="0" err="1" smtClean="0">
                <a:cs typeface="Angsana New" pitchFamily="18" charset="-34"/>
              </a:rPr>
              <a:t>Zr</a:t>
            </a:r>
            <a:r>
              <a:rPr lang="en-US" sz="2000" dirty="0" smtClean="0">
                <a:cs typeface="Angsana New" pitchFamily="18" charset="-34"/>
              </a:rPr>
              <a:t>, 0.1% </a:t>
            </a:r>
            <a:r>
              <a:rPr lang="en-US" sz="2000" dirty="0" err="1" smtClean="0">
                <a:cs typeface="Angsana New" pitchFamily="18" charset="-34"/>
              </a:rPr>
              <a:t>Mn</a:t>
            </a:r>
            <a:r>
              <a:rPr lang="en-US" sz="2000" dirty="0" smtClean="0">
                <a:cs typeface="Angsana New" pitchFamily="18" charset="-34"/>
              </a:rPr>
              <a:t>, 0.01%S and 0.01%P</a:t>
            </a:r>
          </a:p>
          <a:p>
            <a:r>
              <a:rPr lang="en-US" sz="2000" dirty="0" smtClean="0">
                <a:cs typeface="Angsana New" pitchFamily="18" charset="-34"/>
              </a:rPr>
              <a:t>Super high strength alloy.</a:t>
            </a:r>
          </a:p>
          <a:p>
            <a:r>
              <a:rPr lang="en-US" sz="2000" dirty="0" smtClean="0">
                <a:cs typeface="Angsana New" pitchFamily="18" charset="-34"/>
              </a:rPr>
              <a:t>Good weldability.</a:t>
            </a:r>
            <a:endParaRPr lang="th-TH" sz="2000" dirty="0" smtClean="0">
              <a:cs typeface="Angsana New" pitchFamily="18" charset="-34"/>
            </a:endParaRPr>
          </a:p>
          <a:p>
            <a:endParaRPr lang="en-US" sz="2000" dirty="0" smtClean="0"/>
          </a:p>
          <a:p>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MARAGING STEEL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26307" name="Content Placeholder 2"/>
          <p:cNvSpPr>
            <a:spLocks noGrp="1"/>
          </p:cNvSpPr>
          <p:nvPr>
            <p:ph sz="quarter" idx="1"/>
          </p:nvPr>
        </p:nvSpPr>
        <p:spPr>
          <a:xfrm>
            <a:off x="457200" y="1600200"/>
            <a:ext cx="8507288" cy="4997152"/>
          </a:xfrm>
        </p:spPr>
        <p:txBody>
          <a:bodyPr>
            <a:noAutofit/>
          </a:bodyPr>
          <a:lstStyle/>
          <a:p>
            <a:r>
              <a:rPr lang="en-US" sz="2000" dirty="0" smtClean="0"/>
              <a:t>This alloy is </a:t>
            </a:r>
            <a:r>
              <a:rPr lang="en-US" sz="2000" dirty="0" err="1" smtClean="0"/>
              <a:t>martensic</a:t>
            </a:r>
            <a:r>
              <a:rPr lang="en-US" sz="2000" dirty="0" smtClean="0"/>
              <a:t> in the annealed condition and acquires ultra high strength by an aging treatment.</a:t>
            </a:r>
          </a:p>
          <a:p>
            <a:r>
              <a:rPr lang="en-IN" sz="2000" dirty="0" smtClean="0"/>
              <a:t>The steel </a:t>
            </a:r>
            <a:r>
              <a:rPr lang="en-IN" sz="2000" b="1" dirty="0" smtClean="0"/>
              <a:t>is first annealed </a:t>
            </a:r>
            <a:r>
              <a:rPr lang="en-IN" sz="2000" dirty="0" smtClean="0"/>
              <a:t>at approximately 820 °C for 15 minutes to 30 minutes for thin sections and for 1 hour per 25 mm thickness for heavy sections, to ensure formation of a fully </a:t>
            </a:r>
            <a:r>
              <a:rPr lang="en-IN" sz="2000" dirty="0" err="1" smtClean="0"/>
              <a:t>austenitized</a:t>
            </a:r>
            <a:r>
              <a:rPr lang="en-IN" sz="2000" dirty="0" smtClean="0"/>
              <a:t> structure. </a:t>
            </a:r>
          </a:p>
          <a:p>
            <a:r>
              <a:rPr lang="en-IN" sz="2000" dirty="0" smtClean="0"/>
              <a:t>This is </a:t>
            </a:r>
            <a:r>
              <a:rPr lang="en-IN" sz="2000" b="1" dirty="0" smtClean="0"/>
              <a:t>followed by air cooling </a:t>
            </a:r>
            <a:r>
              <a:rPr lang="en-IN" sz="2000" dirty="0" smtClean="0"/>
              <a:t>to room temperature to form a soft, heavily dislocated iron-nickel lath (</a:t>
            </a:r>
            <a:r>
              <a:rPr lang="en-IN" sz="2000" dirty="0" err="1" smtClean="0"/>
              <a:t>untwinned</a:t>
            </a:r>
            <a:r>
              <a:rPr lang="en-IN" sz="2000" dirty="0" smtClean="0"/>
              <a:t>) martensite.</a:t>
            </a:r>
          </a:p>
          <a:p>
            <a:r>
              <a:rPr lang="en-IN" sz="2000" dirty="0" smtClean="0"/>
              <a:t> </a:t>
            </a:r>
            <a:r>
              <a:rPr lang="en-IN" sz="2000" b="1" dirty="0" smtClean="0"/>
              <a:t>Subsequent aging (precipitation hardening) </a:t>
            </a:r>
            <a:r>
              <a:rPr lang="en-IN" sz="2000" dirty="0" smtClean="0"/>
              <a:t>of the more common alloys for approximately 3 hours in the 480 °C to 500 °C range produces a fine dispersion of Ni3(X,Y) </a:t>
            </a:r>
            <a:r>
              <a:rPr lang="en-IN" sz="2000" dirty="0" err="1" smtClean="0"/>
              <a:t>intermetallic</a:t>
            </a:r>
            <a:r>
              <a:rPr lang="en-IN" sz="2000" dirty="0" smtClean="0"/>
              <a:t> phases along dislocations left by </a:t>
            </a:r>
            <a:r>
              <a:rPr lang="en-IN" sz="2000" dirty="0" err="1" smtClean="0"/>
              <a:t>martensitic</a:t>
            </a:r>
            <a:r>
              <a:rPr lang="en-IN" sz="2000" dirty="0" smtClean="0"/>
              <a:t> transformation, where X and Y are solute elements added for such precipitation. </a:t>
            </a:r>
          </a:p>
          <a:p>
            <a:endParaRPr lang="en-US" sz="1600" dirty="0" smtClean="0"/>
          </a:p>
          <a:p>
            <a:endParaRPr lang="en-US" sz="1600" dirty="0" smtClean="0"/>
          </a:p>
          <a:p>
            <a:pPr>
              <a:buFontTx/>
              <a:buNone/>
            </a:pPr>
            <a:endParaRPr lang="en-US" sz="1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solidFill>
                  <a:schemeClr val="accent1">
                    <a:satMod val="150000"/>
                  </a:schemeClr>
                </a:solidFill>
                <a:latin typeface="Times New Roman" pitchFamily="18" charset="0"/>
                <a:cs typeface="Times New Roman" pitchFamily="18" charset="0"/>
              </a:rPr>
              <a:t>MARAGING STEEL</a:t>
            </a:r>
            <a:endParaRPr lang="en-IN" sz="40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IN" sz="2000" dirty="0" err="1" smtClean="0"/>
              <a:t>Overaging</a:t>
            </a:r>
            <a:r>
              <a:rPr lang="en-IN" sz="2000" dirty="0" smtClean="0"/>
              <a:t> leads to a reduction in stability of the primary, metastable, coherent precipitates, leading to their dissolution and replacement with semi-coherent Laves phases such as Fe2Ni/Fe2Mo. Further excessive heat treatment brings about the decomposition of the martensite and reversion to austenite.</a:t>
            </a:r>
            <a:endParaRPr lang="en-US" sz="2000" dirty="0" smtClean="0"/>
          </a:p>
          <a:p>
            <a:endParaRPr lang="en-IN" dirty="0"/>
          </a:p>
        </p:txBody>
      </p:sp>
      <p:pic>
        <p:nvPicPr>
          <p:cNvPr id="5" name="Picture 2" descr="http://steelguru.com/uploads/reports/image001-28-09-2009.jpg"/>
          <p:cNvPicPr>
            <a:picLocks noChangeAspect="1" noChangeArrowheads="1"/>
          </p:cNvPicPr>
          <p:nvPr/>
        </p:nvPicPr>
        <p:blipFill>
          <a:blip r:embed="rId2" cstate="print"/>
          <a:srcRect/>
          <a:stretch>
            <a:fillRect/>
          </a:stretch>
        </p:blipFill>
        <p:spPr bwMode="auto">
          <a:xfrm>
            <a:off x="1979712" y="3212976"/>
            <a:ext cx="5112568" cy="288032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MARAGING STEEL</a:t>
            </a:r>
            <a:endParaRPr lang="en-US" sz="4000" b="1" i="1" u="sng" dirty="0" smtClean="0">
              <a:solidFill>
                <a:schemeClr val="accent1">
                  <a:satMod val="150000"/>
                </a:schemeClr>
              </a:solidFill>
              <a:latin typeface="Times New Roman" pitchFamily="18" charset="0"/>
              <a:cs typeface="Times New Roman" pitchFamily="18" charset="0"/>
            </a:endParaRPr>
          </a:p>
        </p:txBody>
      </p:sp>
      <p:pic>
        <p:nvPicPr>
          <p:cNvPr id="227331" name="Picture 2"/>
          <p:cNvPicPr>
            <a:picLocks noGrp="1" noChangeAspect="1" noChangeArrowheads="1"/>
          </p:cNvPicPr>
          <p:nvPr>
            <p:ph sz="quarter" idx="1"/>
          </p:nvPr>
        </p:nvPicPr>
        <p:blipFill>
          <a:blip r:embed="rId2" cstate="print"/>
          <a:stretch>
            <a:fillRect/>
          </a:stretch>
        </p:blipFill>
        <p:spPr>
          <a:xfrm>
            <a:off x="6588224" y="2564904"/>
            <a:ext cx="2143125" cy="2143125"/>
          </a:xfrm>
          <a:prstGeom prst="rect">
            <a:avLst/>
          </a:prstGeom>
          <a:ln w="228600" cap="sq" cmpd="thickThin">
            <a:solidFill>
              <a:srgbClr val="000000"/>
            </a:solidFill>
            <a:prstDash val="solid"/>
            <a:miter lim="800000"/>
          </a:ln>
          <a:effectLst>
            <a:innerShdw blurRad="76200">
              <a:srgbClr val="000000"/>
            </a:innerShdw>
          </a:effectLst>
        </p:spPr>
      </p:pic>
      <p:sp>
        <p:nvSpPr>
          <p:cNvPr id="5" name="Rectangle 4"/>
          <p:cNvSpPr/>
          <p:nvPr/>
        </p:nvSpPr>
        <p:spPr>
          <a:xfrm>
            <a:off x="251520" y="1268760"/>
            <a:ext cx="6120680" cy="5786199"/>
          </a:xfrm>
          <a:prstGeom prst="rect">
            <a:avLst/>
          </a:prstGeom>
        </p:spPr>
        <p:txBody>
          <a:bodyPr wrap="square">
            <a:spAutoFit/>
          </a:bodyPr>
          <a:lstStyle/>
          <a:p>
            <a:pPr>
              <a:buFont typeface="Arial" pitchFamily="34" charset="0"/>
              <a:buChar char="•"/>
            </a:pPr>
            <a:r>
              <a:rPr lang="en-US" sz="2000" dirty="0" err="1" smtClean="0"/>
              <a:t>Maraging</a:t>
            </a:r>
            <a:r>
              <a:rPr lang="en-US" sz="2000" dirty="0" smtClean="0"/>
              <a:t> steels applications are aluminum die casting dies, inserts, cores, extrusion dies, forging dies, punches, cold heading dies, die holders etc.</a:t>
            </a:r>
          </a:p>
          <a:p>
            <a:pPr>
              <a:buFont typeface="Arial" pitchFamily="34" charset="0"/>
              <a:buChar char="•"/>
            </a:pPr>
            <a:endParaRPr lang="en-US" sz="2000" dirty="0" smtClean="0"/>
          </a:p>
          <a:p>
            <a:pPr>
              <a:buFont typeface="Arial" pitchFamily="34" charset="0"/>
              <a:buChar char="•"/>
            </a:pPr>
            <a:r>
              <a:rPr lang="en-IN" sz="2000" dirty="0" err="1" smtClean="0"/>
              <a:t>Maraging</a:t>
            </a:r>
            <a:r>
              <a:rPr lang="en-IN" sz="2000" dirty="0" smtClean="0"/>
              <a:t> steel's strength and malleability in the pre aged stage allows it to be formed into thinner rocket and missile skins, allowing more weight for payload while still possessing sufficient strength for the application. </a:t>
            </a:r>
            <a:r>
              <a:rPr lang="en-IN" sz="2000" dirty="0" err="1" smtClean="0"/>
              <a:t>Maraging</a:t>
            </a:r>
            <a:r>
              <a:rPr lang="en-IN" sz="2000" dirty="0" smtClean="0"/>
              <a:t> steels have very stable properties, and even after </a:t>
            </a:r>
            <a:r>
              <a:rPr lang="en-IN" sz="2000" dirty="0" err="1" smtClean="0"/>
              <a:t>overaging</a:t>
            </a:r>
            <a:r>
              <a:rPr lang="en-IN" sz="2000" dirty="0" smtClean="0"/>
              <a:t>, due to excessive temperature, only soften slightly. These alloys retain their properties at mildly elevated operating temperatures and have maximum service temperatures of over 400 °C (752 °F).</a:t>
            </a:r>
            <a:endParaRPr lang="en-US" sz="2000" dirty="0" smtClean="0"/>
          </a:p>
          <a:p>
            <a:endParaRPr lang="en-US" sz="2000" dirty="0" smtClean="0"/>
          </a:p>
          <a:p>
            <a:endParaRPr lang="en-US" sz="1600" dirty="0" smtClean="0"/>
          </a:p>
          <a:p>
            <a:endParaRPr lang="en-US" sz="1600" dirty="0" smtClean="0"/>
          </a:p>
          <a:p>
            <a:endParaRPr lang="en-US" sz="1600" dirty="0" smtClean="0"/>
          </a:p>
          <a:p>
            <a:endParaRPr lang="en-US" sz="1600" dirty="0" smtClean="0"/>
          </a:p>
          <a:p>
            <a:endParaRPr lang="en-US" sz="16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DUAL PHASE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01731" name="Rectangle 3"/>
          <p:cNvSpPr>
            <a:spLocks noGrp="1" noChangeArrowheads="1"/>
          </p:cNvSpPr>
          <p:nvPr>
            <p:ph sz="quarter" idx="1"/>
          </p:nvPr>
        </p:nvSpPr>
        <p:spPr>
          <a:xfrm>
            <a:off x="457200" y="1143000"/>
            <a:ext cx="8229600" cy="5715000"/>
          </a:xfrm>
        </p:spPr>
        <p:txBody>
          <a:bodyPr/>
          <a:lstStyle/>
          <a:p>
            <a:r>
              <a:rPr lang="en-US" dirty="0" smtClean="0"/>
              <a:t>Dual phase alloy is a high-strength steel that has a ferrite and martensite microstructure.</a:t>
            </a:r>
          </a:p>
          <a:p>
            <a:r>
              <a:rPr lang="en-US" dirty="0" smtClean="0"/>
              <a:t>Ferrite is BCC iron phase with very limited solubility for carbon. The maximum solubility is 0.025% carbon till 910</a:t>
            </a:r>
            <a:r>
              <a:rPr lang="en-US" baseline="30000" dirty="0" smtClean="0"/>
              <a:t>o</a:t>
            </a:r>
            <a:r>
              <a:rPr lang="en-US" dirty="0" smtClean="0"/>
              <a:t> C and it dissolves only 0.008% carbon at room temp.</a:t>
            </a:r>
          </a:p>
          <a:p>
            <a:r>
              <a:rPr lang="en-US" dirty="0" smtClean="0"/>
              <a:t>Martensite is a Fe-C phase with a BC tetragonal structure and  possesses an acicular or needle-like structure.</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MARAGING STEEL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28355" name="Content Placeholder 2"/>
          <p:cNvSpPr>
            <a:spLocks noGrp="1"/>
          </p:cNvSpPr>
          <p:nvPr>
            <p:ph sz="quarter" idx="1"/>
          </p:nvPr>
        </p:nvSpPr>
        <p:spPr>
          <a:xfrm>
            <a:off x="457200" y="1447800"/>
            <a:ext cx="8229600" cy="5181600"/>
          </a:xfrm>
        </p:spPr>
        <p:txBody>
          <a:bodyPr>
            <a:normAutofit/>
          </a:bodyPr>
          <a:lstStyle/>
          <a:p>
            <a:pPr>
              <a:buFontTx/>
              <a:buNone/>
            </a:pPr>
            <a:r>
              <a:rPr lang="en-US" dirty="0" smtClean="0"/>
              <a:t>Properties:</a:t>
            </a:r>
          </a:p>
          <a:p>
            <a:r>
              <a:rPr lang="en-US" sz="2800" dirty="0" smtClean="0"/>
              <a:t>Due to the low carbon content </a:t>
            </a:r>
            <a:r>
              <a:rPr lang="en-US" sz="2800" dirty="0" err="1" smtClean="0"/>
              <a:t>maraging</a:t>
            </a:r>
            <a:r>
              <a:rPr lang="en-US" sz="2800" dirty="0" smtClean="0"/>
              <a:t> steels have </a:t>
            </a:r>
            <a:r>
              <a:rPr lang="en-US" sz="2800" b="1" dirty="0" smtClean="0"/>
              <a:t>good </a:t>
            </a:r>
            <a:r>
              <a:rPr lang="en-US" sz="2800" b="1" dirty="0" err="1" smtClean="0"/>
              <a:t>machinability</a:t>
            </a:r>
            <a:r>
              <a:rPr lang="en-US" sz="2800" dirty="0" smtClean="0"/>
              <a:t>. </a:t>
            </a:r>
          </a:p>
          <a:p>
            <a:r>
              <a:rPr lang="en-US" sz="2800" dirty="0" err="1" smtClean="0"/>
              <a:t>Maraging</a:t>
            </a:r>
            <a:r>
              <a:rPr lang="en-US" sz="2800" dirty="0" smtClean="0"/>
              <a:t> steels offer </a:t>
            </a:r>
            <a:r>
              <a:rPr lang="en-US" sz="2800" b="1" dirty="0" smtClean="0"/>
              <a:t>good weldability</a:t>
            </a:r>
            <a:r>
              <a:rPr lang="en-US" sz="2800" dirty="0" smtClean="0"/>
              <a:t>, but must be aged afterward to restore the properties of heat affected zone.</a:t>
            </a:r>
          </a:p>
          <a:p>
            <a:r>
              <a:rPr lang="en-US" sz="2800" dirty="0" smtClean="0"/>
              <a:t>Non-stainless varieties of </a:t>
            </a:r>
            <a:r>
              <a:rPr lang="en-US" sz="2800" dirty="0" err="1" smtClean="0"/>
              <a:t>maraging</a:t>
            </a:r>
            <a:r>
              <a:rPr lang="en-US" sz="2800" dirty="0" smtClean="0"/>
              <a:t> steel are moderately </a:t>
            </a:r>
            <a:r>
              <a:rPr lang="en-US" sz="2800" b="1" dirty="0" smtClean="0"/>
              <a:t>corrosion-resistant, and resist stress corrosion. </a:t>
            </a:r>
          </a:p>
          <a:p>
            <a:r>
              <a:rPr lang="en-US" sz="2800" dirty="0" smtClean="0"/>
              <a:t>Corrosion-resistance can be increased by cadmium plating or </a:t>
            </a:r>
            <a:r>
              <a:rPr lang="en-US" sz="2800" dirty="0" err="1" smtClean="0"/>
              <a:t>phosphating</a:t>
            </a:r>
            <a:r>
              <a:rPr lang="en-US" sz="2800" dirty="0" smtClean="0"/>
              <a:t>.</a:t>
            </a:r>
          </a:p>
          <a:p>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MARAGING STEEL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29379" name="Content Placeholder 2"/>
          <p:cNvSpPr>
            <a:spLocks noGrp="1"/>
          </p:cNvSpPr>
          <p:nvPr>
            <p:ph sz="quarter" idx="1"/>
          </p:nvPr>
        </p:nvSpPr>
        <p:spPr>
          <a:xfrm>
            <a:off x="457200" y="1447800"/>
            <a:ext cx="8229600" cy="5105400"/>
          </a:xfrm>
        </p:spPr>
        <p:txBody>
          <a:bodyPr/>
          <a:lstStyle/>
          <a:p>
            <a:pPr>
              <a:buFontTx/>
              <a:buNone/>
            </a:pPr>
            <a:r>
              <a:rPr lang="en-US" dirty="0" smtClean="0"/>
              <a:t>Applications:</a:t>
            </a:r>
          </a:p>
          <a:p>
            <a:r>
              <a:rPr lang="en-US" sz="2800" dirty="0" err="1" smtClean="0"/>
              <a:t>Maraging</a:t>
            </a:r>
            <a:r>
              <a:rPr lang="en-US" sz="2800" dirty="0" smtClean="0"/>
              <a:t> steel's strength and malleability in the pre-aged stage allows it to be formed into </a:t>
            </a:r>
            <a:r>
              <a:rPr lang="en-US" sz="2800" b="1" dirty="0" smtClean="0"/>
              <a:t>thinner rocket and missile skins than other steels, reducing weight for a given strength.</a:t>
            </a:r>
          </a:p>
          <a:p>
            <a:r>
              <a:rPr lang="en-US" sz="2800" dirty="0" smtClean="0"/>
              <a:t>They are suitable for </a:t>
            </a:r>
            <a:r>
              <a:rPr lang="en-US" sz="2800" b="1" dirty="0" smtClean="0"/>
              <a:t>engine components, such as crankshafts and gears</a:t>
            </a:r>
            <a:r>
              <a:rPr lang="en-US" sz="2800" dirty="0" smtClean="0"/>
              <a:t>, and the firing pins of automatic weapons that cycle from hot to cool repeatedly while under substantial load.</a:t>
            </a:r>
          </a:p>
          <a:p>
            <a:r>
              <a:rPr lang="en-US" sz="2800" dirty="0" smtClean="0"/>
              <a:t>Stainless </a:t>
            </a:r>
            <a:r>
              <a:rPr lang="en-US" sz="2800" dirty="0" err="1" smtClean="0"/>
              <a:t>maraging</a:t>
            </a:r>
            <a:r>
              <a:rPr lang="en-US" sz="2800" dirty="0" smtClean="0"/>
              <a:t> steel is used in bicycle frames and golf club heads.</a:t>
            </a:r>
          </a:p>
          <a:p>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INTERMETALLICS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30403" name="Content Placeholder 2"/>
          <p:cNvSpPr>
            <a:spLocks noGrp="1"/>
          </p:cNvSpPr>
          <p:nvPr>
            <p:ph sz="quarter" idx="1"/>
          </p:nvPr>
        </p:nvSpPr>
        <p:spPr/>
        <p:txBody>
          <a:bodyPr/>
          <a:lstStyle/>
          <a:p>
            <a:r>
              <a:rPr lang="en-US" dirty="0" smtClean="0"/>
              <a:t>Intermetallic compounds are compounds that are formed by the combination of two metals.</a:t>
            </a:r>
          </a:p>
          <a:p>
            <a:r>
              <a:rPr lang="en-US" dirty="0" smtClean="0"/>
              <a:t>They are not alloys. </a:t>
            </a:r>
          </a:p>
          <a:p>
            <a:r>
              <a:rPr lang="en-US" dirty="0" smtClean="0"/>
              <a:t>Two metals chemically combine to form a chemical compound with a definite ratio of one element to the other.</a:t>
            </a:r>
          </a:p>
          <a:p>
            <a:r>
              <a:rPr lang="en-US" dirty="0" smtClean="0"/>
              <a:t>FYI: A compound that forms in most steels is Fe</a:t>
            </a:r>
            <a:r>
              <a:rPr lang="en-US" baseline="-25000" dirty="0" smtClean="0"/>
              <a:t>3</a:t>
            </a:r>
            <a:r>
              <a:rPr lang="en-US" dirty="0" smtClean="0"/>
              <a:t>C (Interstitial Metallic Compound).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INTERMETALLICS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31427" name="Content Placeholder 2"/>
          <p:cNvSpPr>
            <a:spLocks noGrp="1"/>
          </p:cNvSpPr>
          <p:nvPr>
            <p:ph sz="quarter" idx="1"/>
          </p:nvPr>
        </p:nvSpPr>
        <p:spPr/>
        <p:txBody>
          <a:bodyPr>
            <a:normAutofit fontScale="92500" lnSpcReduction="20000"/>
          </a:bodyPr>
          <a:lstStyle/>
          <a:p>
            <a:pPr>
              <a:buFontTx/>
              <a:buNone/>
            </a:pPr>
            <a:r>
              <a:rPr lang="en-US" dirty="0" smtClean="0"/>
              <a:t>Properties:</a:t>
            </a:r>
          </a:p>
          <a:p>
            <a:r>
              <a:rPr lang="en-US" dirty="0" smtClean="0"/>
              <a:t>Sometimes they have metallic properties and sometimes they have properties that are like those of ceramic materials.</a:t>
            </a:r>
          </a:p>
          <a:p>
            <a:r>
              <a:rPr lang="en-US" dirty="0" smtClean="0"/>
              <a:t>They are generally brittle and have high melting point.</a:t>
            </a:r>
          </a:p>
          <a:p>
            <a:r>
              <a:rPr lang="en-US" dirty="0" smtClean="0"/>
              <a:t>They have desirable magnetic, superconducting and chemical properties.</a:t>
            </a:r>
          </a:p>
          <a:p>
            <a:r>
              <a:rPr lang="en-US" dirty="0" smtClean="0"/>
              <a:t>EX: </a:t>
            </a:r>
          </a:p>
          <a:p>
            <a:pPr lvl="1"/>
            <a:r>
              <a:rPr lang="en-IN" dirty="0" smtClean="0"/>
              <a:t>Magnetic materials e.g. alnico; </a:t>
            </a:r>
            <a:r>
              <a:rPr lang="en-IN" dirty="0" err="1" smtClean="0"/>
              <a:t>sendust</a:t>
            </a:r>
            <a:r>
              <a:rPr lang="en-IN" dirty="0" smtClean="0"/>
              <a:t>; </a:t>
            </a:r>
            <a:r>
              <a:rPr lang="en-IN" dirty="0" err="1" smtClean="0"/>
              <a:t>Permendur</a:t>
            </a:r>
            <a:r>
              <a:rPr lang="en-IN" dirty="0" smtClean="0"/>
              <a:t>; </a:t>
            </a:r>
            <a:r>
              <a:rPr lang="en-IN" dirty="0" err="1" smtClean="0"/>
              <a:t>FeCo</a:t>
            </a:r>
            <a:r>
              <a:rPr lang="en-IN" dirty="0" smtClean="0"/>
              <a:t>; </a:t>
            </a:r>
            <a:r>
              <a:rPr lang="en-IN" dirty="0" err="1" smtClean="0"/>
              <a:t>Terfenol</a:t>
            </a:r>
            <a:r>
              <a:rPr lang="en-IN" dirty="0" smtClean="0"/>
              <a:t>-D</a:t>
            </a:r>
          </a:p>
          <a:p>
            <a:pPr lvl="1"/>
            <a:r>
              <a:rPr lang="en-IN" dirty="0" smtClean="0"/>
              <a:t>High-temperature structural materials e.g. nickel </a:t>
            </a:r>
            <a:r>
              <a:rPr lang="en-IN" dirty="0" err="1" smtClean="0"/>
              <a:t>aluminide</a:t>
            </a:r>
            <a:r>
              <a:rPr lang="en-IN" dirty="0" smtClean="0"/>
              <a:t>, Ni</a:t>
            </a:r>
            <a:r>
              <a:rPr lang="en-IN" baseline="-25000" dirty="0" smtClean="0"/>
              <a:t>3</a:t>
            </a:r>
            <a:r>
              <a:rPr lang="en-IN" dirty="0" smtClean="0"/>
              <a:t>Al</a:t>
            </a:r>
          </a:p>
          <a:p>
            <a:pPr lvl="1"/>
            <a:r>
              <a:rPr lang="en-IN" dirty="0" smtClean="0"/>
              <a:t>Shape memory alloys e.g. Cu-Al-Ni (alloys of Cu</a:t>
            </a:r>
            <a:r>
              <a:rPr lang="en-IN" baseline="-25000" dirty="0" smtClean="0"/>
              <a:t>3</a:t>
            </a:r>
            <a:r>
              <a:rPr lang="en-IN" dirty="0" smtClean="0"/>
              <a:t>Al and nickel); </a:t>
            </a:r>
            <a:r>
              <a:rPr lang="en-IN" dirty="0" err="1" smtClean="0"/>
              <a:t>Nitinol</a:t>
            </a:r>
            <a:r>
              <a:rPr lang="en-IN" dirty="0" smtClean="0"/>
              <a:t> (</a:t>
            </a:r>
            <a:r>
              <a:rPr lang="en-IN" dirty="0" err="1" smtClean="0"/>
              <a:t>NiTi</a:t>
            </a:r>
            <a:r>
              <a:rPr lang="en-IN" dirty="0" smtClean="0"/>
              <a:t>)</a:t>
            </a:r>
          </a:p>
          <a:p>
            <a:pPr lvl="1"/>
            <a:r>
              <a:rPr lang="en-IN" dirty="0" smtClean="0"/>
              <a:t>Hydrogen storage e.g. AB</a:t>
            </a:r>
            <a:r>
              <a:rPr lang="en-IN" baseline="-25000" dirty="0" smtClean="0"/>
              <a:t>5</a:t>
            </a:r>
            <a:r>
              <a:rPr lang="en-IN" dirty="0" smtClean="0"/>
              <a:t> compounds (nickel metal hydride batteries)</a:t>
            </a:r>
          </a:p>
          <a:p>
            <a:pPr lvl="1"/>
            <a:endParaRPr lang="en-IN" dirty="0" smtClean="0"/>
          </a:p>
          <a:p>
            <a:pPr lvl="1"/>
            <a:endParaRPr lang="en-IN" dirty="0" smtClean="0"/>
          </a:p>
          <a:p>
            <a:pPr lvl="1"/>
            <a:endParaRPr lang="en-IN" dirty="0" smtClean="0"/>
          </a:p>
          <a:p>
            <a:endParaRPr lang="en-IN"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NICKEL ALUMINIDE (NI</a:t>
            </a:r>
            <a:r>
              <a:rPr lang="en-US" sz="4000" b="1" i="1" u="sng" baseline="-25000" dirty="0" smtClean="0">
                <a:solidFill>
                  <a:schemeClr val="accent1">
                    <a:satMod val="150000"/>
                  </a:schemeClr>
                </a:solidFill>
                <a:latin typeface="Times New Roman" pitchFamily="18" charset="0"/>
                <a:cs typeface="Times New Roman" pitchFamily="18" charset="0"/>
              </a:rPr>
              <a:t>3</a:t>
            </a:r>
            <a:r>
              <a:rPr lang="en-US" sz="4000" b="1" i="1" u="sng" dirty="0" smtClean="0">
                <a:solidFill>
                  <a:schemeClr val="accent1">
                    <a:satMod val="150000"/>
                  </a:schemeClr>
                </a:solidFill>
                <a:latin typeface="Times New Roman" pitchFamily="18" charset="0"/>
                <a:cs typeface="Times New Roman" pitchFamily="18" charset="0"/>
              </a:rPr>
              <a:t>AL)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fontScale="92500" lnSpcReduction="10000"/>
          </a:bodyPr>
          <a:lstStyle/>
          <a:p>
            <a:pPr marL="438912" indent="-320040">
              <a:spcBef>
                <a:spcPts val="0"/>
              </a:spcBef>
              <a:defRPr/>
            </a:pPr>
            <a:r>
              <a:rPr lang="en-IN" sz="2000" dirty="0" smtClean="0"/>
              <a:t>Nickel Aluminide alloys, in the form of Ni3Al, are a new class of </a:t>
            </a:r>
            <a:r>
              <a:rPr lang="en-IN" sz="2000" dirty="0" err="1" smtClean="0"/>
              <a:t>intermetallics</a:t>
            </a:r>
            <a:r>
              <a:rPr lang="en-IN" sz="2000" dirty="0" smtClean="0"/>
              <a:t> that offer improved high-temperature performance over traditional stainless steels and many nickel-based super alloys</a:t>
            </a:r>
            <a:endParaRPr lang="en-US" sz="2000" dirty="0" smtClean="0"/>
          </a:p>
          <a:p>
            <a:pPr marL="438912" indent="-320040">
              <a:spcBef>
                <a:spcPts val="0"/>
              </a:spcBef>
              <a:defRPr/>
            </a:pPr>
            <a:r>
              <a:rPr lang="en-US" sz="2000" dirty="0" smtClean="0"/>
              <a:t>Composition is </a:t>
            </a:r>
            <a:r>
              <a:rPr lang="en-US" sz="2000" b="1" dirty="0" smtClean="0"/>
              <a:t>76% Ni and 24% Al.</a:t>
            </a:r>
          </a:p>
          <a:p>
            <a:pPr marL="438912" indent="-320040">
              <a:spcBef>
                <a:spcPts val="0"/>
              </a:spcBef>
              <a:defRPr/>
            </a:pPr>
            <a:r>
              <a:rPr lang="en-US" sz="2000" dirty="0" smtClean="0"/>
              <a:t>This intermetallic has </a:t>
            </a:r>
            <a:r>
              <a:rPr lang="en-US" sz="2000" b="1" dirty="0" smtClean="0"/>
              <a:t>a face-center cubic structure like Ni and the aluminum atoms take up sites on the cube corners.</a:t>
            </a:r>
          </a:p>
          <a:p>
            <a:pPr marL="438912" indent="-320040">
              <a:spcBef>
                <a:spcPts val="0"/>
              </a:spcBef>
              <a:defRPr/>
            </a:pPr>
            <a:r>
              <a:rPr lang="en-US" sz="2000" dirty="0" smtClean="0"/>
              <a:t>Having specific sites for an alloy additive produced what is called an ordered structure.</a:t>
            </a:r>
          </a:p>
          <a:p>
            <a:pPr marL="438912" indent="-320040">
              <a:spcBef>
                <a:spcPts val="0"/>
              </a:spcBef>
              <a:defRPr/>
            </a:pPr>
            <a:r>
              <a:rPr lang="en-US" sz="2000" dirty="0" smtClean="0"/>
              <a:t>The unique feature of this is that its </a:t>
            </a:r>
            <a:r>
              <a:rPr lang="en-US" sz="2000" b="1" dirty="0" smtClean="0"/>
              <a:t>yield strength doubles(900MPa) as the temperature is raised to about 800</a:t>
            </a:r>
            <a:r>
              <a:rPr lang="en-US" sz="2000" b="1" baseline="30000" dirty="0" smtClean="0"/>
              <a:t>o</a:t>
            </a:r>
            <a:r>
              <a:rPr lang="en-US" sz="2000" b="1" dirty="0" smtClean="0"/>
              <a:t>C.</a:t>
            </a:r>
          </a:p>
          <a:p>
            <a:pPr marL="438912" indent="-320040">
              <a:spcBef>
                <a:spcPts val="0"/>
              </a:spcBef>
              <a:defRPr/>
            </a:pPr>
            <a:r>
              <a:rPr lang="en-US" sz="2000" dirty="0" smtClean="0"/>
              <a:t>Unlike Most alloys </a:t>
            </a:r>
            <a:r>
              <a:rPr lang="en-US" sz="2000" b="1" dirty="0" smtClean="0"/>
              <a:t>does not  get weaker as the temperature is raised. It does not have to be heat treated to develop high strength.</a:t>
            </a:r>
          </a:p>
          <a:p>
            <a:pPr marL="438912" indent="-320040">
              <a:spcBef>
                <a:spcPts val="0"/>
              </a:spcBef>
              <a:defRPr/>
            </a:pPr>
            <a:r>
              <a:rPr lang="en-US" sz="2000" dirty="0" smtClean="0"/>
              <a:t>It is used for </a:t>
            </a:r>
            <a:r>
              <a:rPr lang="en-US" sz="2000" b="1" dirty="0" smtClean="0"/>
              <a:t>tough corrosion problems and for </a:t>
            </a:r>
            <a:r>
              <a:rPr lang="en-US" sz="2000" b="1" dirty="0" err="1" smtClean="0"/>
              <a:t>superalloy</a:t>
            </a:r>
            <a:r>
              <a:rPr lang="en-US" sz="2000" b="1" dirty="0" smtClean="0"/>
              <a:t> applications such as rotor vanes in jet engines.</a:t>
            </a:r>
          </a:p>
          <a:p>
            <a:pPr marL="438912" indent="-320040">
              <a:spcBef>
                <a:spcPts val="0"/>
              </a:spcBef>
              <a:defRPr/>
            </a:pPr>
            <a:r>
              <a:rPr lang="en-US" sz="2000" dirty="0" smtClean="0"/>
              <a:t>It is used in </a:t>
            </a:r>
            <a:r>
              <a:rPr lang="en-US" sz="2000" b="1" dirty="0" smtClean="0"/>
              <a:t>sophisticated magnetic and electrical devices.</a:t>
            </a:r>
          </a:p>
          <a:p>
            <a:pPr marL="438912" indent="-320040">
              <a:spcBef>
                <a:spcPts val="0"/>
              </a:spcBef>
              <a:defRPr/>
            </a:pPr>
            <a:r>
              <a:rPr lang="en-IN" sz="2000" dirty="0" smtClean="0"/>
              <a:t>make it ideal for special applications </a:t>
            </a:r>
            <a:r>
              <a:rPr lang="en-IN" sz="2000" b="1" dirty="0" smtClean="0"/>
              <a:t>like coating blades in gas turbines and jet engines.</a:t>
            </a:r>
            <a:endParaRPr lang="en-US" sz="2000" b="1" dirty="0" smtClean="0"/>
          </a:p>
          <a:p>
            <a:pPr marL="438912" indent="-320040" fontAlgn="auto">
              <a:spcBef>
                <a:spcPts val="0"/>
              </a:spcBef>
              <a:spcAft>
                <a:spcPts val="0"/>
              </a:spcAft>
              <a:buFont typeface="Wingdings 2"/>
              <a:buChar char=""/>
              <a:defRPr/>
            </a:pP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TITANIUM ALUMINIDE</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34499" name="Content Placeholder 2"/>
          <p:cNvSpPr>
            <a:spLocks noGrp="1"/>
          </p:cNvSpPr>
          <p:nvPr>
            <p:ph sz="quarter" idx="1"/>
          </p:nvPr>
        </p:nvSpPr>
        <p:spPr/>
        <p:txBody>
          <a:bodyPr>
            <a:normAutofit fontScale="92500" lnSpcReduction="20000"/>
          </a:bodyPr>
          <a:lstStyle/>
          <a:p>
            <a:r>
              <a:rPr lang="en-IN" dirty="0" err="1" smtClean="0"/>
              <a:t>TiAl</a:t>
            </a:r>
            <a:r>
              <a:rPr lang="en-IN" dirty="0" smtClean="0"/>
              <a:t> alloy is a new alloy based on </a:t>
            </a:r>
            <a:r>
              <a:rPr lang="en-IN" dirty="0" err="1" smtClean="0"/>
              <a:t>intermetallic</a:t>
            </a:r>
            <a:r>
              <a:rPr lang="en-IN" dirty="0" smtClean="0"/>
              <a:t> compounds and is characterized by the properties of light weight and high strength.</a:t>
            </a:r>
          </a:p>
          <a:p>
            <a:r>
              <a:rPr lang="en-US" dirty="0" smtClean="0"/>
              <a:t>The two </a:t>
            </a:r>
            <a:r>
              <a:rPr lang="en-US" dirty="0" err="1" smtClean="0"/>
              <a:t>intermetallics</a:t>
            </a:r>
            <a:r>
              <a:rPr lang="en-US" dirty="0" smtClean="0"/>
              <a:t> of Ti are </a:t>
            </a:r>
            <a:r>
              <a:rPr lang="en-US" b="1" dirty="0" err="1" smtClean="0"/>
              <a:t>TiAl</a:t>
            </a:r>
            <a:r>
              <a:rPr lang="en-US" b="1" dirty="0" smtClean="0"/>
              <a:t> (60% Ti and 40% Al) and Ti</a:t>
            </a:r>
            <a:r>
              <a:rPr lang="en-US" b="1" baseline="-25000" dirty="0" smtClean="0"/>
              <a:t>3</a:t>
            </a:r>
            <a:r>
              <a:rPr lang="en-US" b="1" dirty="0" smtClean="0"/>
              <a:t>Al (84%Ti and 16% Al)</a:t>
            </a:r>
            <a:r>
              <a:rPr lang="en-US" dirty="0" smtClean="0"/>
              <a:t>.</a:t>
            </a:r>
            <a:r>
              <a:rPr lang="en-IN" dirty="0" smtClean="0"/>
              <a:t> The alloys contain major  titanium, 38 to 46 atom % aluminum, 5 to 10 atom % niobium, with small amounts of Cr, Si and Ni added according to required properties</a:t>
            </a:r>
            <a:endParaRPr lang="en-US" dirty="0" smtClean="0"/>
          </a:p>
          <a:p>
            <a:r>
              <a:rPr lang="en-IN" dirty="0" smtClean="0"/>
              <a:t>They have attractive properties, such as the low density, excellent high-temperature strength, and good oxidation resistance(</a:t>
            </a:r>
            <a:r>
              <a:rPr lang="en-US" dirty="0" smtClean="0"/>
              <a:t>They have good corrosion resistance</a:t>
            </a:r>
            <a:r>
              <a:rPr lang="en-IN" dirty="0" smtClean="0"/>
              <a:t>).</a:t>
            </a:r>
            <a:endParaRPr lang="en-US" dirty="0" smtClean="0"/>
          </a:p>
          <a:p>
            <a:r>
              <a:rPr lang="en-US" dirty="0" smtClean="0"/>
              <a:t>They have high specific strength.</a:t>
            </a:r>
          </a:p>
          <a:p>
            <a:r>
              <a:rPr lang="en-US" dirty="0" smtClean="0"/>
              <a:t>They have good fatigue resistance.</a:t>
            </a:r>
          </a:p>
          <a:p>
            <a:r>
              <a:rPr lang="en-US" dirty="0" smtClean="0"/>
              <a:t>They are used in high temperature applications (turbines and automotive applications).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itle 3"/>
          <p:cNvSpPr>
            <a:spLocks noGrp="1"/>
          </p:cNvSpPr>
          <p:nvPr>
            <p:ph type="title"/>
          </p:nvPr>
        </p:nvSpPr>
        <p:spPr>
          <a:xfrm>
            <a:off x="457200" y="274638"/>
            <a:ext cx="8229600" cy="792162"/>
          </a:xfrm>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SMART MATERIALS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219200"/>
            <a:ext cx="8229600" cy="5181600"/>
          </a:xfrm>
        </p:spPr>
        <p:txBody>
          <a:bodyPr rtlCol="0">
            <a:normAutofit/>
          </a:bodyPr>
          <a:lstStyle/>
          <a:p>
            <a:pPr marL="438912" indent="-320040" fontAlgn="auto">
              <a:spcBef>
                <a:spcPts val="0"/>
              </a:spcBef>
              <a:spcAft>
                <a:spcPts val="0"/>
              </a:spcAft>
              <a:buFont typeface="Wingdings 2"/>
              <a:buChar char=""/>
              <a:defRPr/>
            </a:pPr>
            <a:r>
              <a:rPr lang="en-US" dirty="0" smtClean="0"/>
              <a:t>Smart materials are materials that have more properties that can be significantly changed by external stimuli such as stress, light, temperature, moisture, pH, electric or magnetic fields.</a:t>
            </a:r>
          </a:p>
          <a:p>
            <a:pPr marL="514350" indent="-514350" fontAlgn="auto">
              <a:spcBef>
                <a:spcPts val="0"/>
              </a:spcBef>
              <a:spcAft>
                <a:spcPts val="0"/>
              </a:spcAft>
              <a:buFont typeface="Wingdings 2"/>
              <a:buChar char=""/>
              <a:defRPr/>
            </a:pPr>
            <a:r>
              <a:rPr lang="en-US" dirty="0"/>
              <a:t>Smart materials are those that change in response to changing conditions in their surroundings or by the application of other direct influences e.g. passing an electric charge through the material, or changing the pH of a surrounding aqueous solution</a:t>
            </a:r>
            <a:r>
              <a:rPr lang="en-US" dirty="0" smtClean="0"/>
              <a:t>.</a:t>
            </a:r>
            <a:r>
              <a:rPr lang="en-US" dirty="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itle 1"/>
          <p:cNvSpPr>
            <a:spLocks noGrp="1"/>
          </p:cNvSpPr>
          <p:nvPr>
            <p:ph type="title"/>
          </p:nvPr>
        </p:nvSpPr>
        <p:spPr>
          <a:xfrm>
            <a:off x="457200" y="274638"/>
            <a:ext cx="8229600" cy="944562"/>
          </a:xfrm>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SMART MATERIALS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19200"/>
            <a:ext cx="8229600" cy="5181600"/>
          </a:xfrm>
        </p:spPr>
        <p:txBody>
          <a:bodyPr rtlCol="0">
            <a:normAutofit/>
          </a:bodyPr>
          <a:lstStyle/>
          <a:p>
            <a:pPr marL="438912" indent="-320040" fontAlgn="auto">
              <a:spcBef>
                <a:spcPts val="0"/>
              </a:spcBef>
              <a:spcAft>
                <a:spcPts val="0"/>
              </a:spcAft>
              <a:buFont typeface="Wingdings 2"/>
              <a:buChar char=""/>
              <a:defRPr/>
            </a:pPr>
            <a:r>
              <a:rPr lang="en-US" dirty="0"/>
              <a:t>The induced change might be electrical, mechanical-structural, optical, magnetic etc. to change the way the material functions in response to the </a:t>
            </a:r>
            <a:r>
              <a:rPr lang="en-US" dirty="0" smtClean="0"/>
              <a:t>stimulus.</a:t>
            </a:r>
          </a:p>
          <a:p>
            <a:pPr marL="438912" indent="-320040" fontAlgn="auto">
              <a:spcBef>
                <a:spcPts val="0"/>
              </a:spcBef>
              <a:spcAft>
                <a:spcPts val="0"/>
              </a:spcAft>
              <a:buFont typeface="Wingdings 2"/>
              <a:buChar char=""/>
              <a:defRPr/>
            </a:pPr>
            <a:r>
              <a:rPr lang="en-US" dirty="0"/>
              <a:t>In a 'nutshell' smart materials can change their state, and therefore their properties, in response to an external stimulus</a:t>
            </a:r>
            <a:r>
              <a:rPr lang="en-US" dirty="0" smtClean="0"/>
              <a:t>.</a:t>
            </a:r>
          </a:p>
          <a:p>
            <a:pPr marL="438912" indent="-320040" fontAlgn="auto">
              <a:spcBef>
                <a:spcPts val="0"/>
              </a:spcBef>
              <a:spcAft>
                <a:spcPts val="0"/>
              </a:spcAft>
              <a:buFont typeface="Wingdings 2"/>
              <a:buChar char=""/>
              <a:defRPr/>
            </a:pPr>
            <a:r>
              <a:rPr lang="en-US" dirty="0" smtClean="0"/>
              <a:t>Smart materials are highly responsive and have a great capacity to sense and respond to any environmental change.  Hence these materials are also known as “</a:t>
            </a:r>
            <a:r>
              <a:rPr lang="en-US" b="1" dirty="0" smtClean="0"/>
              <a:t>responsive materials</a:t>
            </a:r>
            <a:r>
              <a:rPr lang="en-US" dirty="0" smtClean="0"/>
              <a:t>”. </a:t>
            </a:r>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itle 1"/>
          <p:cNvSpPr>
            <a:spLocks noGrp="1"/>
          </p:cNvSpPr>
          <p:nvPr>
            <p:ph type="title"/>
          </p:nvPr>
        </p:nvSpPr>
        <p:spPr>
          <a:xfrm>
            <a:off x="457200" y="274638"/>
            <a:ext cx="8229600" cy="868362"/>
          </a:xfrm>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SMART MATERIALS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95400"/>
            <a:ext cx="8229600" cy="5029200"/>
          </a:xfrm>
        </p:spPr>
        <p:txBody>
          <a:bodyPr rtlCol="0">
            <a:normAutofit/>
          </a:bodyPr>
          <a:lstStyle/>
          <a:p>
            <a:pPr marL="438912" indent="-320040" fontAlgn="auto">
              <a:lnSpc>
                <a:spcPct val="90000"/>
              </a:lnSpc>
              <a:spcBef>
                <a:spcPts val="0"/>
              </a:spcBef>
              <a:spcAft>
                <a:spcPts val="0"/>
              </a:spcAft>
              <a:buFont typeface="Wingdings 2"/>
              <a:buChar char=""/>
              <a:defRPr/>
            </a:pPr>
            <a:r>
              <a:rPr lang="en-US" sz="3000" dirty="0" smtClean="0"/>
              <a:t>There is a huge variety of smart materials with different special properties that make a particular material well suited to a particular use.</a:t>
            </a:r>
          </a:p>
          <a:p>
            <a:pPr marL="438912" indent="-320040" fontAlgn="auto">
              <a:lnSpc>
                <a:spcPct val="90000"/>
              </a:lnSpc>
              <a:spcBef>
                <a:spcPts val="0"/>
              </a:spcBef>
              <a:spcAft>
                <a:spcPts val="0"/>
              </a:spcAft>
              <a:buFontTx/>
              <a:buAutoNum type="arabicPeriod"/>
              <a:defRPr/>
            </a:pPr>
            <a:r>
              <a:rPr lang="en-US" sz="3000" dirty="0" smtClean="0"/>
              <a:t>Piezoelectric materials: Materials that produce a voltage when stress is applied. Since this effect also applies in the reverse manner, a voltage across the sample will produce stress within the sample. Suitably designed structures made from these materials can therefore be made that bend, expand or contract when a voltage is applied.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SMART MATERIALS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514350" indent="-514350" fontAlgn="auto">
              <a:lnSpc>
                <a:spcPct val="90000"/>
              </a:lnSpc>
              <a:spcBef>
                <a:spcPts val="0"/>
              </a:spcBef>
              <a:spcAft>
                <a:spcPts val="0"/>
              </a:spcAft>
              <a:buFontTx/>
              <a:buAutoNum type="arabicPeriod" startAt="2"/>
              <a:defRPr/>
            </a:pPr>
            <a:r>
              <a:rPr lang="en-US" sz="3000" dirty="0" smtClean="0"/>
              <a:t>Shape memory alloys: Materials in which large deformation can be induced and recovered through temperature changes ,stress changes (</a:t>
            </a:r>
            <a:r>
              <a:rPr lang="en-US" sz="3000" dirty="0" err="1" smtClean="0"/>
              <a:t>pseudoelasticity</a:t>
            </a:r>
            <a:r>
              <a:rPr lang="en-US" sz="3000" dirty="0" smtClean="0"/>
              <a:t>) or change in magnetic field. The large deformation results due to </a:t>
            </a:r>
            <a:r>
              <a:rPr lang="en-US" sz="3000" dirty="0" err="1" smtClean="0"/>
              <a:t>martensitic</a:t>
            </a:r>
            <a:r>
              <a:rPr lang="en-US" sz="3000" dirty="0" smtClean="0"/>
              <a:t> phase change.</a:t>
            </a:r>
          </a:p>
          <a:p>
            <a:pPr marL="514350" indent="-514350" fontAlgn="auto">
              <a:lnSpc>
                <a:spcPct val="90000"/>
              </a:lnSpc>
              <a:spcBef>
                <a:spcPts val="0"/>
              </a:spcBef>
              <a:spcAft>
                <a:spcPts val="0"/>
              </a:spcAft>
              <a:buFontTx/>
              <a:buAutoNum type="arabicPeriod" startAt="2"/>
              <a:defRPr/>
            </a:pPr>
            <a:r>
              <a:rPr lang="en-US" sz="3000" dirty="0" err="1" smtClean="0"/>
              <a:t>Magnetostrictive</a:t>
            </a:r>
            <a:r>
              <a:rPr lang="en-US" sz="3000" dirty="0" smtClean="0"/>
              <a:t>  materials exhibit change in shape under the influence of magnetic field and also exhibit change in their magnetization under the influence of mechanical stress.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DUAL PHASE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02755" name="Content Placeholder 2"/>
          <p:cNvSpPr>
            <a:spLocks noGrp="1"/>
          </p:cNvSpPr>
          <p:nvPr>
            <p:ph sz="quarter" idx="1"/>
          </p:nvPr>
        </p:nvSpPr>
        <p:spPr>
          <a:xfrm>
            <a:off x="457200" y="1600200"/>
            <a:ext cx="8229600" cy="4876800"/>
          </a:xfrm>
        </p:spPr>
        <p:txBody>
          <a:bodyPr/>
          <a:lstStyle/>
          <a:p>
            <a:pPr>
              <a:buFontTx/>
              <a:buNone/>
            </a:pPr>
            <a:r>
              <a:rPr lang="en-US" dirty="0" smtClean="0"/>
              <a:t>Ferrite                                        </a:t>
            </a:r>
          </a:p>
          <a:p>
            <a:pPr>
              <a:buFontTx/>
              <a:buNone/>
            </a:pPr>
            <a:endParaRPr lang="en-US" dirty="0" smtClean="0"/>
          </a:p>
          <a:p>
            <a:pPr>
              <a:buFontTx/>
              <a:buNone/>
            </a:pPr>
            <a:endParaRPr lang="en-US" dirty="0" smtClean="0"/>
          </a:p>
          <a:p>
            <a:pPr>
              <a:buFontTx/>
              <a:buNone/>
            </a:pPr>
            <a:endParaRPr lang="en-US" dirty="0" smtClean="0"/>
          </a:p>
          <a:p>
            <a:pPr>
              <a:buFontTx/>
              <a:buNone/>
            </a:pPr>
            <a:r>
              <a:rPr lang="en-US" dirty="0" smtClean="0"/>
              <a:t>Martensite                                 </a:t>
            </a:r>
          </a:p>
          <a:p>
            <a:pPr>
              <a:buFontTx/>
              <a:buNone/>
            </a:pPr>
            <a:endParaRPr lang="en-US" dirty="0" smtClean="0"/>
          </a:p>
          <a:p>
            <a:pPr>
              <a:buFontTx/>
              <a:buNone/>
            </a:pPr>
            <a:endParaRPr lang="en-US" dirty="0" smtClean="0"/>
          </a:p>
          <a:p>
            <a:pPr>
              <a:buFontTx/>
              <a:buNone/>
            </a:pPr>
            <a:endParaRPr lang="en-US" dirty="0" smtClean="0"/>
          </a:p>
        </p:txBody>
      </p:sp>
      <p:pic>
        <p:nvPicPr>
          <p:cNvPr id="202756" name="Picture 4" descr="ANd9GcQTEqoYHL1ZdbXhk9_EJEiA690rtzjDLEmIKNxPVMTio1MqGmI&amp;t=1&amp;usg=__zsgDx9-zCU9VgjrjQqQZQUjOwvU="/>
          <p:cNvPicPr>
            <a:picLocks noChangeAspect="1" noChangeArrowheads="1"/>
          </p:cNvPicPr>
          <p:nvPr/>
        </p:nvPicPr>
        <p:blipFill>
          <a:blip r:embed="rId2" cstate="print"/>
          <a:srcRect/>
          <a:stretch>
            <a:fillRect/>
          </a:stretch>
        </p:blipFill>
        <p:spPr bwMode="auto">
          <a:xfrm>
            <a:off x="642910" y="2357430"/>
            <a:ext cx="2219325" cy="1692275"/>
          </a:xfrm>
          <a:prstGeom prst="rect">
            <a:avLst/>
          </a:prstGeom>
          <a:ln w="228600" cap="sq" cmpd="thickThin">
            <a:solidFill>
              <a:srgbClr val="000000"/>
            </a:solidFill>
            <a:prstDash val="solid"/>
            <a:miter lim="800000"/>
          </a:ln>
          <a:effectLst>
            <a:innerShdw blurRad="76200">
              <a:srgbClr val="000000"/>
            </a:innerShdw>
          </a:effectLst>
        </p:spPr>
      </p:pic>
      <p:pic>
        <p:nvPicPr>
          <p:cNvPr id="202757" name="Picture 3" descr="200px-Martensite"/>
          <p:cNvPicPr>
            <a:picLocks noChangeAspect="1" noChangeArrowheads="1"/>
          </p:cNvPicPr>
          <p:nvPr/>
        </p:nvPicPr>
        <p:blipFill>
          <a:blip r:embed="rId3" cstate="print"/>
          <a:srcRect/>
          <a:stretch>
            <a:fillRect/>
          </a:stretch>
        </p:blipFill>
        <p:spPr bwMode="auto">
          <a:xfrm>
            <a:off x="642910" y="4500570"/>
            <a:ext cx="2214578" cy="1828800"/>
          </a:xfrm>
          <a:prstGeom prst="rect">
            <a:avLst/>
          </a:prstGeom>
          <a:ln w="228600" cap="sq" cmpd="thickThin">
            <a:solidFill>
              <a:srgbClr val="000000"/>
            </a:solidFill>
            <a:prstDash val="solid"/>
            <a:miter lim="800000"/>
          </a:ln>
          <a:effectLst>
            <a:innerShdw blurRad="76200">
              <a:srgbClr val="000000"/>
            </a:innerShdw>
          </a:effectLst>
        </p:spPr>
      </p:pic>
      <p:pic>
        <p:nvPicPr>
          <p:cNvPr id="202758" name="Picture 3" descr="Image1"/>
          <p:cNvPicPr>
            <a:picLocks noChangeAspect="1" noChangeArrowheads="1"/>
          </p:cNvPicPr>
          <p:nvPr/>
        </p:nvPicPr>
        <p:blipFill>
          <a:blip r:embed="rId4" cstate="print"/>
          <a:srcRect/>
          <a:stretch>
            <a:fillRect/>
          </a:stretch>
        </p:blipFill>
        <p:spPr bwMode="auto">
          <a:xfrm>
            <a:off x="3500430" y="1928802"/>
            <a:ext cx="5154936" cy="445920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SMART MATERIALS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514350" indent="-514350" fontAlgn="auto">
              <a:lnSpc>
                <a:spcPct val="80000"/>
              </a:lnSpc>
              <a:spcBef>
                <a:spcPts val="0"/>
              </a:spcBef>
              <a:spcAft>
                <a:spcPts val="0"/>
              </a:spcAft>
              <a:buFontTx/>
              <a:buAutoNum type="arabicPeriod" startAt="4"/>
              <a:defRPr/>
            </a:pPr>
            <a:r>
              <a:rPr lang="en-US" sz="3000" dirty="0" smtClean="0"/>
              <a:t>Temperature responsive polymers are materials which undergo changes upon temperature.</a:t>
            </a:r>
          </a:p>
          <a:p>
            <a:pPr marL="514350" indent="-514350" fontAlgn="auto">
              <a:lnSpc>
                <a:spcPct val="80000"/>
              </a:lnSpc>
              <a:spcBef>
                <a:spcPts val="0"/>
              </a:spcBef>
              <a:spcAft>
                <a:spcPts val="0"/>
              </a:spcAft>
              <a:buFontTx/>
              <a:buAutoNum type="arabicPeriod" startAt="4"/>
              <a:defRPr/>
            </a:pPr>
            <a:r>
              <a:rPr lang="en-US" sz="3000" dirty="0" err="1" smtClean="0"/>
              <a:t>Halochromic</a:t>
            </a:r>
            <a:r>
              <a:rPr lang="en-US" sz="3000" dirty="0" smtClean="0"/>
              <a:t> materials are commonly used materials that change their color as a result of changing acidity. </a:t>
            </a:r>
          </a:p>
          <a:p>
            <a:pPr marL="514350" indent="-514350" fontAlgn="auto">
              <a:lnSpc>
                <a:spcPct val="80000"/>
              </a:lnSpc>
              <a:spcBef>
                <a:spcPts val="0"/>
              </a:spcBef>
              <a:spcAft>
                <a:spcPts val="0"/>
              </a:spcAft>
              <a:buFontTx/>
              <a:buAutoNum type="arabicPeriod" startAt="4"/>
              <a:defRPr/>
            </a:pPr>
            <a:r>
              <a:rPr lang="en-US" sz="3000" dirty="0" err="1" smtClean="0"/>
              <a:t>Chromogenic</a:t>
            </a:r>
            <a:r>
              <a:rPr lang="en-US" sz="3000" dirty="0" smtClean="0"/>
              <a:t> systems change color in response to electrical, optical or thermal changes. These include </a:t>
            </a:r>
            <a:r>
              <a:rPr lang="en-US" sz="3000" dirty="0" err="1" smtClean="0"/>
              <a:t>electrochromic</a:t>
            </a:r>
            <a:r>
              <a:rPr lang="en-US" sz="3000" dirty="0" smtClean="0"/>
              <a:t>, </a:t>
            </a:r>
            <a:r>
              <a:rPr lang="en-US" sz="3000" dirty="0" err="1" smtClean="0"/>
              <a:t>thermochromic</a:t>
            </a:r>
            <a:r>
              <a:rPr lang="en-US" sz="3000" dirty="0" smtClean="0"/>
              <a:t> and </a:t>
            </a:r>
            <a:r>
              <a:rPr lang="en-US" sz="3000" dirty="0" err="1" smtClean="0"/>
              <a:t>photochromic</a:t>
            </a:r>
            <a:r>
              <a:rPr lang="en-US" sz="3000" dirty="0" smtClean="0"/>
              <a:t> materials.</a:t>
            </a:r>
          </a:p>
          <a:p>
            <a:pPr marL="514350" indent="-514350" fontAlgn="auto">
              <a:lnSpc>
                <a:spcPct val="80000"/>
              </a:lnSpc>
              <a:spcBef>
                <a:spcPts val="0"/>
              </a:spcBef>
              <a:spcAft>
                <a:spcPts val="0"/>
              </a:spcAft>
              <a:buFontTx/>
              <a:buAutoNum type="arabicPeriod" startAt="4"/>
              <a:defRPr/>
            </a:pPr>
            <a:r>
              <a:rPr lang="en-US" sz="3000" dirty="0" err="1" smtClean="0"/>
              <a:t>Ferrofluid</a:t>
            </a:r>
            <a:r>
              <a:rPr lang="en-US" sz="3000" dirty="0" smtClean="0"/>
              <a:t> is a liquid which becomes strongly magnetized in the presence of magnetic field.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itle 1"/>
          <p:cNvSpPr>
            <a:spLocks noGrp="1"/>
          </p:cNvSpPr>
          <p:nvPr>
            <p:ph type="title"/>
          </p:nvPr>
        </p:nvSpPr>
        <p:spPr>
          <a:xfrm>
            <a:off x="457200" y="274638"/>
            <a:ext cx="8229600" cy="1020762"/>
          </a:xfrm>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SMART MATERIALS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447800"/>
            <a:ext cx="8229600" cy="5029200"/>
          </a:xfrm>
        </p:spPr>
        <p:txBody>
          <a:bodyPr rtlCol="0">
            <a:normAutofit/>
          </a:bodyPr>
          <a:lstStyle/>
          <a:p>
            <a:pPr marL="514350" indent="-514350" fontAlgn="auto">
              <a:lnSpc>
                <a:spcPct val="80000"/>
              </a:lnSpc>
              <a:spcBef>
                <a:spcPts val="0"/>
              </a:spcBef>
              <a:spcAft>
                <a:spcPts val="0"/>
              </a:spcAft>
              <a:buFontTx/>
              <a:buAutoNum type="arabicPeriod" startAt="8"/>
              <a:defRPr/>
            </a:pPr>
            <a:r>
              <a:rPr lang="en-US" sz="3000" dirty="0" smtClean="0"/>
              <a:t>Photomechanical materials change shape under exposure to light.</a:t>
            </a:r>
          </a:p>
          <a:p>
            <a:pPr marL="514350" indent="-514350" fontAlgn="auto">
              <a:lnSpc>
                <a:spcPct val="80000"/>
              </a:lnSpc>
              <a:spcBef>
                <a:spcPts val="0"/>
              </a:spcBef>
              <a:spcAft>
                <a:spcPts val="0"/>
              </a:spcAft>
              <a:buFontTx/>
              <a:buAutoNum type="arabicPeriod" startAt="8"/>
              <a:defRPr/>
            </a:pPr>
            <a:r>
              <a:rPr lang="en-US" sz="3000" dirty="0" smtClean="0"/>
              <a:t>Self-healing materials have the intrinsic ability to repair damage due to normal usage, thus expanding the material's lifetime.</a:t>
            </a:r>
          </a:p>
          <a:p>
            <a:pPr marL="514350" indent="-514350" fontAlgn="auto">
              <a:lnSpc>
                <a:spcPct val="80000"/>
              </a:lnSpc>
              <a:spcBef>
                <a:spcPts val="0"/>
              </a:spcBef>
              <a:spcAft>
                <a:spcPts val="0"/>
              </a:spcAft>
              <a:buFontTx/>
              <a:buAutoNum type="arabicPeriod" startAt="8"/>
              <a:defRPr/>
            </a:pPr>
            <a:r>
              <a:rPr lang="en-US" sz="3000" dirty="0" smtClean="0"/>
              <a:t>Dielectric </a:t>
            </a:r>
            <a:r>
              <a:rPr lang="en-US" sz="3000" dirty="0" err="1" smtClean="0"/>
              <a:t>elastomers</a:t>
            </a:r>
            <a:r>
              <a:rPr lang="en-US" sz="3000" dirty="0" smtClean="0"/>
              <a:t> (DEs) are smart material systems which produce large strains (up to 300%) under the influence of an external electric field.</a:t>
            </a:r>
          </a:p>
          <a:p>
            <a:pPr marL="514350" indent="-514350" fontAlgn="auto">
              <a:lnSpc>
                <a:spcPct val="80000"/>
              </a:lnSpc>
              <a:spcBef>
                <a:spcPts val="0"/>
              </a:spcBef>
              <a:spcAft>
                <a:spcPts val="0"/>
              </a:spcAft>
              <a:buFontTx/>
              <a:buAutoNum type="arabicPeriod" startAt="8"/>
              <a:defRPr/>
            </a:pPr>
            <a:r>
              <a:rPr lang="en-US" sz="3000" dirty="0" smtClean="0"/>
              <a:t>Thermoelectric materials are used to build devices that convert temperature differences into electricity and vice-versa.</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i="1" u="sng" dirty="0" smtClean="0">
                <a:solidFill>
                  <a:schemeClr val="accent1">
                    <a:satMod val="150000"/>
                  </a:schemeClr>
                </a:solidFill>
                <a:latin typeface="Times New Roman" pitchFamily="18" charset="0"/>
                <a:cs typeface="Times New Roman" pitchFamily="18" charset="0"/>
              </a:rPr>
              <a:t>SMART MATERIALS</a:t>
            </a:r>
            <a:endParaRPr lang="en-IN" sz="4000" b="1" i="1" u="sng" dirty="0">
              <a:latin typeface="Times New Roman" pitchFamily="18" charset="0"/>
              <a:cs typeface="Times New Roman" pitchFamily="18" charset="0"/>
            </a:endParaRPr>
          </a:p>
        </p:txBody>
      </p:sp>
      <p:pic>
        <p:nvPicPr>
          <p:cNvPr id="7" name="Smart materials (3 of 5)_ shape shifting material, drug delivering nano particles.mp4">
            <a:hlinkClick r:id="" action="ppaction://media"/>
          </p:cNvPr>
          <p:cNvPicPr>
            <a:picLocks noGrp="1" noRot="1" noChangeAspect="1"/>
          </p:cNvPicPr>
          <p:nvPr>
            <p:ph sz="quarter" idx="1"/>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solidFill>
                  <a:schemeClr val="accent1">
                    <a:satMod val="150000"/>
                  </a:schemeClr>
                </a:solidFill>
                <a:latin typeface="Times New Roman" pitchFamily="18" charset="0"/>
                <a:cs typeface="Times New Roman" pitchFamily="18" charset="0"/>
              </a:rPr>
              <a:t>SMART MATERIALS</a:t>
            </a:r>
            <a:endParaRPr lang="en-IN" sz="4000" b="1" i="1" u="sng" dirty="0">
              <a:latin typeface="Times New Roman" pitchFamily="18" charset="0"/>
              <a:cs typeface="Times New Roman" pitchFamily="18" charset="0"/>
            </a:endParaRPr>
          </a:p>
        </p:txBody>
      </p:sp>
      <p:pic>
        <p:nvPicPr>
          <p:cNvPr id="4" name="Smart materials (2 of 5)_ Battle Jacket, Self-healing protective coating.mp4">
            <a:hlinkClick r:id="" action="ppaction://media"/>
          </p:cNvPr>
          <p:cNvPicPr>
            <a:picLocks noGrp="1" noRot="1" noChangeAspect="1"/>
          </p:cNvPicPr>
          <p:nvPr>
            <p:ph sz="quarter" idx="1"/>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SMART MATERIALS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41667" name="Content Placeholder 2"/>
          <p:cNvSpPr>
            <a:spLocks noGrp="1"/>
          </p:cNvSpPr>
          <p:nvPr>
            <p:ph sz="quarter" idx="1"/>
          </p:nvPr>
        </p:nvSpPr>
        <p:spPr/>
        <p:txBody>
          <a:bodyPr/>
          <a:lstStyle/>
          <a:p>
            <a:pPr>
              <a:lnSpc>
                <a:spcPct val="90000"/>
              </a:lnSpc>
            </a:pPr>
            <a:r>
              <a:rPr lang="en-US" dirty="0" smtClean="0"/>
              <a:t>Applications:</a:t>
            </a:r>
          </a:p>
          <a:p>
            <a:pPr>
              <a:lnSpc>
                <a:spcPct val="90000"/>
              </a:lnSpc>
              <a:buFontTx/>
              <a:buAutoNum type="arabicPeriod"/>
            </a:pPr>
            <a:r>
              <a:rPr lang="en-US" dirty="0" smtClean="0"/>
              <a:t>Automotive industry.</a:t>
            </a:r>
          </a:p>
          <a:p>
            <a:pPr>
              <a:lnSpc>
                <a:spcPct val="90000"/>
              </a:lnSpc>
              <a:buFontTx/>
              <a:buAutoNum type="arabicPeriod"/>
            </a:pPr>
            <a:r>
              <a:rPr lang="en-US" dirty="0" smtClean="0"/>
              <a:t>Structural engineering</a:t>
            </a:r>
          </a:p>
          <a:p>
            <a:pPr>
              <a:lnSpc>
                <a:spcPct val="90000"/>
              </a:lnSpc>
              <a:buFontTx/>
              <a:buAutoNum type="arabicPeriod"/>
            </a:pPr>
            <a:r>
              <a:rPr lang="en-US" dirty="0" smtClean="0"/>
              <a:t>Aerospace industry</a:t>
            </a:r>
          </a:p>
          <a:p>
            <a:pPr>
              <a:lnSpc>
                <a:spcPct val="90000"/>
              </a:lnSpc>
              <a:buFontTx/>
              <a:buAutoNum type="arabicPeriod"/>
            </a:pPr>
            <a:r>
              <a:rPr lang="en-US" dirty="0" smtClean="0"/>
              <a:t>Marine</a:t>
            </a:r>
          </a:p>
          <a:p>
            <a:pPr>
              <a:lnSpc>
                <a:spcPct val="90000"/>
              </a:lnSpc>
              <a:buFontTx/>
              <a:buAutoNum type="arabicPeriod"/>
            </a:pPr>
            <a:r>
              <a:rPr lang="en-US" dirty="0" smtClean="0"/>
              <a:t>Biomedical engineering</a:t>
            </a:r>
          </a:p>
          <a:p>
            <a:pPr>
              <a:lnSpc>
                <a:spcPct val="90000"/>
              </a:lnSpc>
              <a:buFontTx/>
              <a:buAutoNum type="arabicPeriod"/>
            </a:pPr>
            <a:r>
              <a:rPr lang="en-US" dirty="0" smtClean="0"/>
              <a:t>Dentistry</a:t>
            </a:r>
          </a:p>
          <a:p>
            <a:pPr>
              <a:lnSpc>
                <a:spcPct val="90000"/>
              </a:lnSpc>
              <a:buFontTx/>
              <a:buAutoNum type="arabicPeriod"/>
            </a:pPr>
            <a:r>
              <a:rPr lang="en-US" dirty="0" smtClean="0"/>
              <a:t>Computer and other electronic devices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SHAPE MEMORY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371600"/>
            <a:ext cx="8229600" cy="5486400"/>
          </a:xfrm>
        </p:spPr>
        <p:txBody>
          <a:bodyPr rtlCol="0">
            <a:normAutofit/>
          </a:bodyPr>
          <a:lstStyle/>
          <a:p>
            <a:pPr marL="438912" indent="-320040" fontAlgn="auto">
              <a:spcBef>
                <a:spcPts val="0"/>
              </a:spcBef>
              <a:spcAft>
                <a:spcPts val="0"/>
              </a:spcAft>
              <a:buFont typeface="Wingdings 2"/>
              <a:buChar char=""/>
              <a:defRPr/>
            </a:pPr>
            <a:r>
              <a:rPr lang="en-US" dirty="0" smtClean="0"/>
              <a:t>Shape Memory Alloys (SMAs) are metallic alloys that undergo a solid-to-solid phase transformation which can exhibit large recoverable strains. Example: Nitinol, Cu-Al-Ni alloy</a:t>
            </a:r>
          </a:p>
          <a:p>
            <a:pPr marL="438912" indent="-320040" fontAlgn="auto">
              <a:spcBef>
                <a:spcPts val="0"/>
              </a:spcBef>
              <a:spcAft>
                <a:spcPts val="0"/>
              </a:spcAft>
              <a:buFontTx/>
              <a:buNone/>
              <a:defRPr/>
            </a:pPr>
            <a:r>
              <a:rPr lang="en-US" i="1" dirty="0" smtClean="0"/>
              <a:t>Austenite</a:t>
            </a:r>
          </a:p>
          <a:p>
            <a:pPr marL="438912" indent="-320040" fontAlgn="auto">
              <a:spcBef>
                <a:spcPts val="0"/>
              </a:spcBef>
              <a:spcAft>
                <a:spcPts val="0"/>
              </a:spcAft>
              <a:buFont typeface="Wingdings 2"/>
              <a:buChar char=""/>
              <a:defRPr/>
            </a:pPr>
            <a:r>
              <a:rPr lang="en-US" dirty="0" smtClean="0"/>
              <a:t> High temperature phase</a:t>
            </a:r>
          </a:p>
          <a:p>
            <a:pPr marL="438912" indent="-320040" fontAlgn="auto">
              <a:spcBef>
                <a:spcPts val="0"/>
              </a:spcBef>
              <a:spcAft>
                <a:spcPts val="0"/>
              </a:spcAft>
              <a:buFont typeface="Wingdings 2"/>
              <a:buChar char=""/>
              <a:defRPr/>
            </a:pPr>
            <a:r>
              <a:rPr lang="en-US" dirty="0" smtClean="0"/>
              <a:t>Cubic Crystal Structure</a:t>
            </a:r>
          </a:p>
          <a:p>
            <a:pPr marL="438912" indent="-320040" fontAlgn="auto">
              <a:spcBef>
                <a:spcPts val="0"/>
              </a:spcBef>
              <a:spcAft>
                <a:spcPts val="0"/>
              </a:spcAft>
              <a:buFontTx/>
              <a:buNone/>
              <a:defRPr/>
            </a:pPr>
            <a:r>
              <a:rPr lang="en-US" i="1" dirty="0" smtClean="0"/>
              <a:t>Martensite</a:t>
            </a:r>
          </a:p>
          <a:p>
            <a:pPr marL="438912" indent="-320040" fontAlgn="auto">
              <a:spcBef>
                <a:spcPts val="0"/>
              </a:spcBef>
              <a:spcAft>
                <a:spcPts val="0"/>
              </a:spcAft>
              <a:buFont typeface="Wingdings 2"/>
              <a:buChar char=""/>
              <a:defRPr/>
            </a:pPr>
            <a:r>
              <a:rPr lang="en-US" dirty="0" smtClean="0"/>
              <a:t>Low temperature phase</a:t>
            </a:r>
          </a:p>
          <a:p>
            <a:pPr marL="438912" indent="-320040" fontAlgn="auto">
              <a:spcBef>
                <a:spcPts val="0"/>
              </a:spcBef>
              <a:spcAft>
                <a:spcPts val="0"/>
              </a:spcAft>
              <a:buFont typeface="Wingdings 2"/>
              <a:buChar char=""/>
              <a:defRPr/>
            </a:pPr>
            <a:r>
              <a:rPr lang="en-US" dirty="0" smtClean="0"/>
              <a:t>Monoclinic Crystal Structure</a:t>
            </a:r>
            <a:endParaRPr lang="en-US" dirty="0" smtClean="0">
              <a:effectLst>
                <a:outerShdw blurRad="38100" dist="38100" dir="2700000" algn="tl">
                  <a:srgbClr val="FFFFFF"/>
                </a:outerShdw>
              </a:effectLst>
            </a:endParaRPr>
          </a:p>
          <a:p>
            <a:pPr marL="438912" indent="-320040" fontAlgn="auto">
              <a:spcBef>
                <a:spcPts val="0"/>
              </a:spcBef>
              <a:spcAft>
                <a:spcPts val="0"/>
              </a:spcAft>
              <a:buFont typeface="Wingdings 2"/>
              <a:buChar char=""/>
              <a:defRPr/>
            </a:pPr>
            <a:endParaRPr lang="en-US" sz="3600" dirty="0" smtClean="0">
              <a:effectLst>
                <a:outerShdw blurRad="38100" dist="38100" dir="2700000" algn="tl">
                  <a:srgbClr val="FFFFFF"/>
                </a:outerShdw>
              </a:effectLst>
            </a:endParaRPr>
          </a:p>
          <a:p>
            <a:pPr marL="438912" indent="-320040" fontAlgn="auto">
              <a:spcBef>
                <a:spcPts val="0"/>
              </a:spcBef>
              <a:spcAft>
                <a:spcPts val="0"/>
              </a:spcAft>
              <a:buFont typeface="Wingdings 2"/>
              <a:buChar char=""/>
              <a:defRPr/>
            </a:pPr>
            <a:endParaRPr lang="en-US" dirty="0" smtClean="0"/>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SHAPE MEMORY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43715" name="Content Placeholder 2"/>
          <p:cNvSpPr>
            <a:spLocks noGrp="1"/>
          </p:cNvSpPr>
          <p:nvPr>
            <p:ph sz="quarter" idx="1"/>
          </p:nvPr>
        </p:nvSpPr>
        <p:spPr/>
        <p:txBody>
          <a:bodyPr>
            <a:normAutofit/>
          </a:bodyPr>
          <a:lstStyle/>
          <a:p>
            <a:pPr>
              <a:buFontTx/>
              <a:buNone/>
            </a:pPr>
            <a:endParaRPr lang="en-US" dirty="0" smtClean="0"/>
          </a:p>
          <a:p>
            <a:pPr>
              <a:buFontTx/>
              <a:buNone/>
            </a:pPr>
            <a:endParaRPr lang="en-US" dirty="0" smtClean="0"/>
          </a:p>
          <a:p>
            <a:pPr>
              <a:buFontTx/>
              <a:buNone/>
            </a:pPr>
            <a:endParaRPr lang="en-US" dirty="0" smtClean="0"/>
          </a:p>
          <a:p>
            <a:pPr>
              <a:buFontTx/>
              <a:buNone/>
            </a:pPr>
            <a:r>
              <a:rPr lang="en-US" dirty="0" smtClean="0"/>
              <a:t>                                            </a:t>
            </a:r>
          </a:p>
        </p:txBody>
      </p:sp>
      <p:pic>
        <p:nvPicPr>
          <p:cNvPr id="6" name="'Hot' Wire - or Nitinol Wire.avi">
            <a:hlinkClick r:id="" action="ppaction://media"/>
          </p:cNvPr>
          <p:cNvPicPr>
            <a:picLocks noGrp="1" noRot="1" noChangeAspect="1"/>
          </p:cNvPicPr>
          <p:nvPr>
            <p:ph sz="quarter" idx="2"/>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i="1" u="sng" dirty="0" smtClean="0">
                <a:solidFill>
                  <a:schemeClr val="accent1">
                    <a:satMod val="150000"/>
                  </a:schemeClr>
                </a:solidFill>
                <a:latin typeface="Times New Roman" pitchFamily="18" charset="0"/>
                <a:cs typeface="Times New Roman" pitchFamily="18" charset="0"/>
              </a:rPr>
              <a:t>SMART MATERIALS</a:t>
            </a:r>
            <a:endParaRPr lang="en-IN" sz="4000" b="1" i="1" u="sng" dirty="0">
              <a:latin typeface="Times New Roman" pitchFamily="18" charset="0"/>
              <a:cs typeface="Times New Roman" pitchFamily="18" charset="0"/>
            </a:endParaRPr>
          </a:p>
        </p:txBody>
      </p:sp>
      <p:pic>
        <p:nvPicPr>
          <p:cNvPr id="7" name="Amazing Memory Wire!.mp4">
            <a:hlinkClick r:id="" action="ppaction://media"/>
          </p:cNvPr>
          <p:cNvPicPr>
            <a:picLocks noGrp="1" noRot="1" noChangeAspect="1"/>
          </p:cNvPicPr>
          <p:nvPr>
            <p:ph sz="quarter" idx="1"/>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SHAPE MEMORY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fontAlgn="auto">
              <a:spcBef>
                <a:spcPts val="0"/>
              </a:spcBef>
              <a:spcAft>
                <a:spcPts val="0"/>
              </a:spcAft>
              <a:buFont typeface="Wingdings 2"/>
              <a:buChar char=""/>
              <a:defRPr/>
            </a:pPr>
            <a:r>
              <a:rPr lang="en-US" dirty="0" smtClean="0"/>
              <a:t>The transition from martensite phase to austenite phase is only dependant on temperature and stress, not time.</a:t>
            </a:r>
          </a:p>
          <a:p>
            <a:pPr marL="438912" indent="-320040" fontAlgn="auto">
              <a:spcBef>
                <a:spcPts val="0"/>
              </a:spcBef>
              <a:spcAft>
                <a:spcPts val="0"/>
              </a:spcAft>
              <a:buFont typeface="Wingdings 2"/>
              <a:buChar char=""/>
              <a:defRPr/>
            </a:pPr>
            <a:r>
              <a:rPr lang="en-US" dirty="0" smtClean="0"/>
              <a:t>It is the reversible diffusion less  transition between these two phases that results in special properties.</a:t>
            </a:r>
          </a:p>
          <a:p>
            <a:pPr marL="438912" indent="-320040" fontAlgn="auto">
              <a:spcBef>
                <a:spcPts val="0"/>
              </a:spcBef>
              <a:spcAft>
                <a:spcPts val="0"/>
              </a:spcAft>
              <a:buFont typeface="Wingdings 2"/>
              <a:buChar char=""/>
              <a:defRPr/>
            </a:pPr>
            <a:r>
              <a:rPr lang="en-US" dirty="0" smtClean="0"/>
              <a:t>Shape memory alloys have different shape memory effects. Two common effects are one way effect and two way shape memory effect.</a:t>
            </a:r>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SHAPE MEMORY ALLOYS</a:t>
            </a:r>
            <a:endParaRPr lang="en-US" sz="4000" b="1" i="1" u="sng" dirty="0" smtClean="0">
              <a:solidFill>
                <a:schemeClr val="accent1">
                  <a:satMod val="150000"/>
                </a:schemeClr>
              </a:solidFill>
              <a:latin typeface="Times New Roman" pitchFamily="18" charset="0"/>
              <a:cs typeface="Times New Roman" pitchFamily="18" charset="0"/>
            </a:endParaRPr>
          </a:p>
        </p:txBody>
      </p:sp>
      <p:pic>
        <p:nvPicPr>
          <p:cNvPr id="245763" name="Picture 2" descr="C:\Users\Zerxes\Desktop\work\FileSMAoneway.jpg"/>
          <p:cNvPicPr>
            <a:picLocks noGrp="1" noChangeAspect="1" noChangeArrowheads="1"/>
          </p:cNvPicPr>
          <p:nvPr>
            <p:ph sz="quarter" idx="1"/>
          </p:nvPr>
        </p:nvPicPr>
        <p:blipFill>
          <a:blip r:embed="rId2" cstate="print"/>
          <a:srcRect/>
          <a:stretch>
            <a:fillRect/>
          </a:stretch>
        </p:blipFill>
        <p:spPr>
          <a:xfrm>
            <a:off x="1371600" y="1524000"/>
            <a:ext cx="2667000" cy="3124200"/>
          </a:xfrm>
        </p:spPr>
      </p:pic>
      <p:pic>
        <p:nvPicPr>
          <p:cNvPr id="245764" name="Picture 3" descr="C:\Users\Zerxes\Desktop\work\FileSMAtwoway.jpg"/>
          <p:cNvPicPr>
            <a:picLocks noChangeAspect="1" noChangeArrowheads="1"/>
          </p:cNvPicPr>
          <p:nvPr/>
        </p:nvPicPr>
        <p:blipFill>
          <a:blip r:embed="rId3" cstate="print"/>
          <a:srcRect/>
          <a:stretch>
            <a:fillRect/>
          </a:stretch>
        </p:blipFill>
        <p:spPr bwMode="auto">
          <a:xfrm>
            <a:off x="4495800" y="1524000"/>
            <a:ext cx="3452813" cy="3352800"/>
          </a:xfrm>
          <a:prstGeom prst="rect">
            <a:avLst/>
          </a:prstGeom>
          <a:noFill/>
          <a:ln w="9525">
            <a:noFill/>
            <a:miter lim="800000"/>
            <a:headEnd/>
            <a:tailEnd/>
          </a:ln>
        </p:spPr>
      </p:pic>
      <p:sp>
        <p:nvSpPr>
          <p:cNvPr id="245765" name="Rectangle 5"/>
          <p:cNvSpPr>
            <a:spLocks noChangeArrowheads="1"/>
          </p:cNvSpPr>
          <p:nvPr/>
        </p:nvSpPr>
        <p:spPr bwMode="auto">
          <a:xfrm>
            <a:off x="1403648" y="4919008"/>
            <a:ext cx="6324600" cy="1938992"/>
          </a:xfrm>
          <a:prstGeom prst="rect">
            <a:avLst/>
          </a:prstGeom>
          <a:noFill/>
          <a:ln w="9525">
            <a:noFill/>
            <a:miter lim="800000"/>
            <a:headEnd/>
            <a:tailEnd/>
          </a:ln>
        </p:spPr>
        <p:txBody>
          <a:bodyPr>
            <a:spAutoFit/>
          </a:bodyPr>
          <a:lstStyle/>
          <a:p>
            <a:r>
              <a:rPr lang="en-IN" sz="2000" dirty="0"/>
              <a:t>The procedures are very similar: starting from martensite(a), adding a reversible deformation for the one-way effect or severe deformation with an irreversible amount for the two-way (b), heating the sample (c) and cooling it again (d</a:t>
            </a:r>
            <a:r>
              <a:rPr lang="en-IN" sz="2000" dirty="0" smtClean="0"/>
              <a:t>). For one way it retains the </a:t>
            </a:r>
            <a:r>
              <a:rPr lang="en-IN" sz="2000" dirty="0" err="1" smtClean="0"/>
              <a:t>staight</a:t>
            </a:r>
            <a:r>
              <a:rPr lang="en-IN" sz="2000" dirty="0" smtClean="0"/>
              <a:t> shape but </a:t>
            </a:r>
            <a:r>
              <a:rPr lang="en-IN" sz="2000" dirty="0" err="1" smtClean="0"/>
              <a:t>twoway</a:t>
            </a:r>
            <a:r>
              <a:rPr lang="en-IN" sz="2000" dirty="0" smtClean="0"/>
              <a:t> starts to deform again  to its second shape</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DUAL PHASE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03779" name="Content Placeholder 2"/>
          <p:cNvSpPr>
            <a:spLocks noGrp="1"/>
          </p:cNvSpPr>
          <p:nvPr>
            <p:ph sz="quarter" idx="1"/>
          </p:nvPr>
        </p:nvSpPr>
        <p:spPr>
          <a:xfrm>
            <a:off x="457200" y="1600200"/>
            <a:ext cx="3322712" cy="4525963"/>
          </a:xfrm>
        </p:spPr>
        <p:txBody>
          <a:bodyPr>
            <a:normAutofit/>
          </a:bodyPr>
          <a:lstStyle/>
          <a:p>
            <a:pPr>
              <a:lnSpc>
                <a:spcPct val="80000"/>
              </a:lnSpc>
            </a:pPr>
            <a:r>
              <a:rPr lang="en-US" dirty="0" smtClean="0"/>
              <a:t>The transformation to desired product is based on cooling rate in actual practice.</a:t>
            </a:r>
          </a:p>
          <a:p>
            <a:pPr>
              <a:lnSpc>
                <a:spcPct val="80000"/>
              </a:lnSpc>
            </a:pPr>
            <a:r>
              <a:rPr lang="en-US" dirty="0" smtClean="0"/>
              <a:t>It can be depicted by use of two diagrams</a:t>
            </a:r>
          </a:p>
          <a:p>
            <a:pPr lvl="1">
              <a:lnSpc>
                <a:spcPct val="80000"/>
              </a:lnSpc>
            </a:pPr>
            <a:r>
              <a:rPr lang="en-US" dirty="0" smtClean="0"/>
              <a:t>Continuous cooling  Transformation curve(CCT)</a:t>
            </a:r>
          </a:p>
          <a:p>
            <a:pPr lvl="1">
              <a:lnSpc>
                <a:spcPct val="80000"/>
              </a:lnSpc>
            </a:pPr>
            <a:r>
              <a:rPr lang="en-US" dirty="0" smtClean="0"/>
              <a:t>Time Temperature Transformation curve (TTT)</a:t>
            </a:r>
          </a:p>
        </p:txBody>
      </p:sp>
      <p:pic>
        <p:nvPicPr>
          <p:cNvPr id="1026" name="Picture 2"/>
          <p:cNvPicPr>
            <a:picLocks noChangeAspect="1" noChangeArrowheads="1"/>
          </p:cNvPicPr>
          <p:nvPr/>
        </p:nvPicPr>
        <p:blipFill>
          <a:blip r:embed="rId2" cstate="print"/>
          <a:srcRect/>
          <a:stretch>
            <a:fillRect/>
          </a:stretch>
        </p:blipFill>
        <p:spPr bwMode="auto">
          <a:xfrm>
            <a:off x="4572000" y="1571612"/>
            <a:ext cx="3757244" cy="451009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SMA-ONE WAY MEMORY EFFECT</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46787" name="Content Placeholder 2"/>
          <p:cNvSpPr>
            <a:spLocks noGrp="1"/>
          </p:cNvSpPr>
          <p:nvPr>
            <p:ph sz="quarter" idx="1"/>
          </p:nvPr>
        </p:nvSpPr>
        <p:spPr>
          <a:xfrm>
            <a:off x="457200" y="1371600"/>
            <a:ext cx="8229600" cy="4953000"/>
          </a:xfrm>
        </p:spPr>
        <p:txBody>
          <a:bodyPr/>
          <a:lstStyle/>
          <a:p>
            <a:r>
              <a:rPr lang="en-US" dirty="0" smtClean="0"/>
              <a:t>When a shape-memory alloy is in its cold state (below </a:t>
            </a:r>
            <a:r>
              <a:rPr lang="en-US" i="1" dirty="0" smtClean="0"/>
              <a:t>A</a:t>
            </a:r>
            <a:r>
              <a:rPr lang="en-US" i="1" baseline="-25000" dirty="0" smtClean="0"/>
              <a:t>s</a:t>
            </a:r>
            <a:r>
              <a:rPr lang="en-US" dirty="0" smtClean="0"/>
              <a:t>), the metal can be bent or stretched and will hold those shapes until heated above the transition temperature. </a:t>
            </a:r>
          </a:p>
          <a:p>
            <a:r>
              <a:rPr lang="en-US" dirty="0" smtClean="0"/>
              <a:t>Upon heating, the shape changes to its original. When the metal cools again it will remain in the hot shape, until deformed again.</a:t>
            </a:r>
          </a:p>
          <a:p>
            <a:r>
              <a:rPr lang="en-US" dirty="0" smtClean="0"/>
              <a:t> A deformation is necessary to create the low-temperature shape.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SMA-TWO WAY MEMORY EFFECT</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fontAlgn="auto">
              <a:spcBef>
                <a:spcPts val="0"/>
              </a:spcBef>
              <a:spcAft>
                <a:spcPts val="0"/>
              </a:spcAft>
              <a:buFont typeface="Wingdings 2"/>
              <a:buChar char=""/>
              <a:defRPr/>
            </a:pPr>
            <a:r>
              <a:rPr lang="en-US" dirty="0" smtClean="0"/>
              <a:t>The two-way shape-memory effect is the effect that the material remembers two different shapes: one at low temperatures, and one at the high-temperature shape.</a:t>
            </a:r>
          </a:p>
          <a:p>
            <a:pPr marL="438912" indent="-320040" fontAlgn="auto">
              <a:spcBef>
                <a:spcPts val="0"/>
              </a:spcBef>
              <a:spcAft>
                <a:spcPts val="0"/>
              </a:spcAft>
              <a:buFont typeface="Wingdings 2"/>
              <a:buChar char=""/>
              <a:defRPr/>
            </a:pPr>
            <a:r>
              <a:rPr lang="en-US" dirty="0" smtClean="0"/>
              <a:t> A material that shows a shape-memory effect during both heating and cooling is called two-way shape memory. </a:t>
            </a:r>
          </a:p>
          <a:p>
            <a:pPr marL="438912" indent="-320040" fontAlgn="auto">
              <a:spcBef>
                <a:spcPts val="0"/>
              </a:spcBef>
              <a:spcAft>
                <a:spcPts val="0"/>
              </a:spcAft>
              <a:buFont typeface="Wingdings 2"/>
              <a:buChar char=""/>
              <a:defRPr/>
            </a:pPr>
            <a:r>
              <a:rPr lang="en-US" dirty="0" smtClean="0"/>
              <a:t>This can also be obtained without the application of an external force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itle 1"/>
          <p:cNvSpPr>
            <a:spLocks noGrp="1"/>
          </p:cNvSpPr>
          <p:nvPr>
            <p:ph type="title"/>
          </p:nvPr>
        </p:nvSpPr>
        <p:spPr>
          <a:xfrm>
            <a:off x="457200" y="274638"/>
            <a:ext cx="8229600" cy="868362"/>
          </a:xfrm>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SMA-TWO WAY MEMORY EFFECT</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143000"/>
            <a:ext cx="8229600" cy="5486400"/>
          </a:xfrm>
        </p:spPr>
        <p:txBody>
          <a:bodyPr rtlCol="0">
            <a:normAutofit/>
          </a:bodyPr>
          <a:lstStyle/>
          <a:p>
            <a:pPr marL="438912" indent="-320040" fontAlgn="auto">
              <a:spcBef>
                <a:spcPts val="0"/>
              </a:spcBef>
              <a:spcAft>
                <a:spcPts val="0"/>
              </a:spcAft>
              <a:buFont typeface="Wingdings 2"/>
              <a:buChar char=""/>
              <a:defRPr/>
            </a:pPr>
            <a:r>
              <a:rPr lang="en-US" dirty="0" smtClean="0"/>
              <a:t>Under normal circumstances, a shape-memory alloy "remembers" its high-temperature shape, but upon heating to recover the high-temperature shape, immediately "forgets" the low-temperature shape.</a:t>
            </a:r>
          </a:p>
          <a:p>
            <a:pPr marL="438912" indent="-320040" fontAlgn="auto">
              <a:spcBef>
                <a:spcPts val="0"/>
              </a:spcBef>
              <a:spcAft>
                <a:spcPts val="0"/>
              </a:spcAft>
              <a:buFont typeface="Wingdings 2"/>
              <a:buChar char=""/>
              <a:defRPr/>
            </a:pPr>
            <a:r>
              <a:rPr lang="en-US" dirty="0" smtClean="0"/>
              <a:t> It can be "trained" to "remember" to leave some reminders of the deformed low-temperature condition in the high-temperature phases.</a:t>
            </a:r>
          </a:p>
          <a:p>
            <a:pPr marL="438912" indent="-320040" fontAlgn="auto">
              <a:spcBef>
                <a:spcPts val="0"/>
              </a:spcBef>
              <a:spcAft>
                <a:spcPts val="0"/>
              </a:spcAft>
              <a:buFont typeface="Wingdings 2"/>
              <a:buChar char=""/>
              <a:defRPr/>
            </a:pPr>
            <a:r>
              <a:rPr lang="en-US" dirty="0" smtClean="0"/>
              <a:t>A shaped, trained object heated beyond a certain point will lose the two-way memory effect, this is known as "amnesia“.</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SHAPE MEMORY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49859" name="Content Placeholder 2"/>
          <p:cNvSpPr>
            <a:spLocks noGrp="1"/>
          </p:cNvSpPr>
          <p:nvPr>
            <p:ph sz="quarter" idx="1"/>
          </p:nvPr>
        </p:nvSpPr>
        <p:spPr/>
        <p:txBody>
          <a:bodyPr/>
          <a:lstStyle/>
          <a:p>
            <a:r>
              <a:rPr lang="en-US" dirty="0" smtClean="0"/>
              <a:t>The special property that allows shape-memory alloys to revert to their original shape after heating is that their crystal transformation is fully reversible.</a:t>
            </a:r>
          </a:p>
          <a:p>
            <a:r>
              <a:rPr lang="en-US" dirty="0" smtClean="0"/>
              <a:t>A reversible transformation does not involve this diffusion of atoms, instead all the atoms shift at the same time to form a new structure.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SHAPE MEMORY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50883" name="Content Placeholder 2"/>
          <p:cNvSpPr>
            <a:spLocks noGrp="1"/>
          </p:cNvSpPr>
          <p:nvPr>
            <p:ph sz="quarter" idx="1"/>
          </p:nvPr>
        </p:nvSpPr>
        <p:spPr/>
        <p:txBody>
          <a:bodyPr/>
          <a:lstStyle/>
          <a:p>
            <a:r>
              <a:rPr lang="en-US" dirty="0" smtClean="0"/>
              <a:t>Shape-memory alloys are typically made by casting, using vacuum arc melting or induction melting. </a:t>
            </a:r>
          </a:p>
          <a:p>
            <a:r>
              <a:rPr lang="en-US" dirty="0" smtClean="0"/>
              <a:t>There are specialist techniques used to keep impurities in the alloy to a minimum and ensure the metals are well mixed.</a:t>
            </a:r>
          </a:p>
          <a:p>
            <a:r>
              <a:rPr lang="en-US" dirty="0" smtClean="0"/>
              <a:t>The way in which the alloys are "trained" depends on the properties wanted.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p:cNvSpPr>
            <a:spLocks noGrp="1"/>
          </p:cNvSpPr>
          <p:nvPr>
            <p:ph type="title"/>
          </p:nvPr>
        </p:nvSpPr>
        <p:spPr>
          <a:xfrm>
            <a:off x="457200" y="274638"/>
            <a:ext cx="8229600" cy="1020762"/>
          </a:xfrm>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SHAPE MEMORY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295400"/>
            <a:ext cx="8229600" cy="4830763"/>
          </a:xfrm>
        </p:spPr>
        <p:txBody>
          <a:bodyPr rtlCol="0">
            <a:normAutofit/>
          </a:bodyPr>
          <a:lstStyle/>
          <a:p>
            <a:pPr marL="438912" indent="-320040" fontAlgn="auto">
              <a:spcBef>
                <a:spcPts val="0"/>
              </a:spcBef>
              <a:spcAft>
                <a:spcPts val="0"/>
              </a:spcAft>
              <a:buFontTx/>
              <a:buNone/>
              <a:defRPr/>
            </a:pPr>
            <a:r>
              <a:rPr lang="en-US" dirty="0" smtClean="0"/>
              <a:t>Properties:</a:t>
            </a:r>
          </a:p>
          <a:p>
            <a:pPr marL="438912" indent="-320040" fontAlgn="auto">
              <a:spcBef>
                <a:spcPts val="0"/>
              </a:spcBef>
              <a:spcAft>
                <a:spcPts val="0"/>
              </a:spcAft>
              <a:buFont typeface="Wingdings 2"/>
              <a:buChar char=""/>
              <a:defRPr/>
            </a:pPr>
            <a:r>
              <a:rPr lang="en-US" dirty="0" smtClean="0"/>
              <a:t>The yield strength of shape-memory alloys is lower than that of conventional steel, but some compositions have a higher yield strength than plastic or aluminum.</a:t>
            </a:r>
          </a:p>
          <a:p>
            <a:pPr marL="438912" indent="-320040" fontAlgn="auto">
              <a:spcBef>
                <a:spcPts val="0"/>
              </a:spcBef>
              <a:spcAft>
                <a:spcPts val="0"/>
              </a:spcAft>
              <a:buFont typeface="Wingdings 2"/>
              <a:buChar char=""/>
              <a:defRPr/>
            </a:pPr>
            <a:r>
              <a:rPr lang="en-US" dirty="0" smtClean="0"/>
              <a:t> The yield stress for Ni Ti can reach 500 </a:t>
            </a:r>
            <a:r>
              <a:rPr lang="en-US" dirty="0" err="1" smtClean="0"/>
              <a:t>MPa</a:t>
            </a:r>
            <a:r>
              <a:rPr lang="en-US" dirty="0" smtClean="0"/>
              <a:t>.</a:t>
            </a:r>
          </a:p>
          <a:p>
            <a:pPr marL="438912" indent="-320040" fontAlgn="auto">
              <a:spcBef>
                <a:spcPts val="0"/>
              </a:spcBef>
              <a:spcAft>
                <a:spcPts val="0"/>
              </a:spcAft>
              <a:buFont typeface="Wingdings 2"/>
              <a:buChar char=""/>
              <a:defRPr/>
            </a:pPr>
            <a:r>
              <a:rPr lang="en-US" dirty="0" smtClean="0"/>
              <a:t> High level of recoverable plastic strain that can be induced.  The maximum recoverable strain these materials can hold without permanent damage is up to 8% for some alloys. This compares with a maximum strain 0.5% for conventional steels.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SHAPE MEMORY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371600"/>
            <a:ext cx="8229600" cy="4876800"/>
          </a:xfrm>
        </p:spPr>
        <p:txBody>
          <a:bodyPr rtlCol="0">
            <a:normAutofit/>
          </a:bodyPr>
          <a:lstStyle/>
          <a:p>
            <a:pPr marL="438912" indent="-320040" fontAlgn="auto">
              <a:spcBef>
                <a:spcPts val="0"/>
              </a:spcBef>
              <a:spcAft>
                <a:spcPts val="0"/>
              </a:spcAft>
              <a:buFontTx/>
              <a:buNone/>
              <a:defRPr/>
            </a:pPr>
            <a:r>
              <a:rPr lang="en-US" dirty="0" smtClean="0"/>
              <a:t>Applications:</a:t>
            </a:r>
          </a:p>
          <a:p>
            <a:pPr marL="438912" indent="-320040" fontAlgn="auto">
              <a:spcBef>
                <a:spcPts val="0"/>
              </a:spcBef>
              <a:spcAft>
                <a:spcPts val="0"/>
              </a:spcAft>
              <a:buFont typeface="Wingdings 2"/>
              <a:buChar char=""/>
              <a:defRPr/>
            </a:pPr>
            <a:r>
              <a:rPr lang="en-US" dirty="0" smtClean="0"/>
              <a:t>Aircraft industry(Variable geometry chevron that reduces aircraft’s engine noise)</a:t>
            </a:r>
          </a:p>
          <a:p>
            <a:pPr marL="438912" indent="-320040" fontAlgn="auto">
              <a:spcBef>
                <a:spcPts val="0"/>
              </a:spcBef>
              <a:spcAft>
                <a:spcPts val="0"/>
              </a:spcAft>
              <a:buFont typeface="Wingdings 2"/>
              <a:buChar char=""/>
              <a:defRPr/>
            </a:pPr>
            <a:r>
              <a:rPr lang="en-US" dirty="0" smtClean="0"/>
              <a:t>Automotive industry (Shape memory coupling for piping)</a:t>
            </a:r>
          </a:p>
          <a:p>
            <a:pPr marL="438912" indent="-320040" fontAlgn="auto">
              <a:spcBef>
                <a:spcPts val="0"/>
              </a:spcBef>
              <a:spcAft>
                <a:spcPts val="0"/>
              </a:spcAft>
              <a:buFont typeface="Wingdings 2"/>
              <a:buChar char=""/>
              <a:defRPr/>
            </a:pPr>
            <a:r>
              <a:rPr lang="en-US" dirty="0" smtClean="0"/>
              <a:t>Telecommunication(Autofocus actuator for a smart phone)</a:t>
            </a:r>
          </a:p>
          <a:p>
            <a:pPr marL="438912" indent="-320040" fontAlgn="auto">
              <a:spcBef>
                <a:spcPts val="0"/>
              </a:spcBef>
              <a:spcAft>
                <a:spcPts val="0"/>
              </a:spcAft>
              <a:buFont typeface="Wingdings 2"/>
              <a:buChar char=""/>
              <a:defRPr/>
            </a:pPr>
            <a:r>
              <a:rPr lang="en-US" dirty="0" smtClean="0"/>
              <a:t>Robotics </a:t>
            </a:r>
          </a:p>
          <a:p>
            <a:pPr marL="438912" indent="-320040" fontAlgn="auto">
              <a:spcBef>
                <a:spcPts val="0"/>
              </a:spcBef>
              <a:spcAft>
                <a:spcPts val="0"/>
              </a:spcAft>
              <a:buFont typeface="Wingdings 2"/>
              <a:buChar char=""/>
              <a:defRPr/>
            </a:pPr>
            <a:r>
              <a:rPr lang="en-US" dirty="0" smtClean="0"/>
              <a:t>Medicine(Optometry, Orthopedic surgery, Dentistry)</a:t>
            </a:r>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METALLIC GLASSES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fontAlgn="auto">
              <a:spcBef>
                <a:spcPts val="0"/>
              </a:spcBef>
              <a:spcAft>
                <a:spcPts val="0"/>
              </a:spcAft>
              <a:buFont typeface="Wingdings 2"/>
              <a:buChar char=""/>
              <a:defRPr/>
            </a:pPr>
            <a:r>
              <a:rPr lang="en-US" dirty="0" smtClean="0"/>
              <a:t>Metallic glasses are amorphous metallic solids have high strength, magnetic properties, better corrosion resistance and will possess both the properties of metals and glasses.</a:t>
            </a:r>
          </a:p>
          <a:p>
            <a:pPr marL="438912" indent="-320040" fontAlgn="auto">
              <a:spcBef>
                <a:spcPts val="0"/>
              </a:spcBef>
              <a:spcAft>
                <a:spcPts val="0"/>
              </a:spcAft>
              <a:buFont typeface="Wingdings 2"/>
              <a:buChar char=""/>
              <a:defRPr/>
            </a:pPr>
            <a:r>
              <a:rPr lang="en-US" dirty="0" smtClean="0"/>
              <a:t>Metals are made into glassy state by increasing the rate of cooling to very high level 2×10</a:t>
            </a:r>
            <a:r>
              <a:rPr lang="en-US" baseline="30000" dirty="0" smtClean="0"/>
              <a:t>6 </a:t>
            </a:r>
            <a:r>
              <a:rPr lang="en-US" baseline="30000" dirty="0" err="1" smtClean="0"/>
              <a:t>o</a:t>
            </a:r>
            <a:r>
              <a:rPr lang="en-US" dirty="0" err="1" smtClean="0"/>
              <a:t>C</a:t>
            </a:r>
            <a:r>
              <a:rPr lang="en-US" dirty="0" smtClean="0"/>
              <a:t>/sec. Due to this the atoms are unable to arrange in a proper manner and form a new amorphous state.</a:t>
            </a:r>
          </a:p>
          <a:p>
            <a:pPr marL="438912" indent="-320040" fontAlgn="auto">
              <a:spcBef>
                <a:spcPts val="0"/>
              </a:spcBef>
              <a:spcAft>
                <a:spcPts val="0"/>
              </a:spcAft>
              <a:buFont typeface="Wingdings 2"/>
              <a:buChar char=""/>
              <a:defRPr/>
            </a:pPr>
            <a:r>
              <a:rPr lang="en-US" dirty="0" smtClean="0"/>
              <a:t>The materials formed by the rapid cooling technique are called metallic glasses. </a:t>
            </a:r>
            <a:endParaRPr lang="en-US" baseline="300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METALLIC GLASSES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54979" name="Content Placeholder 2"/>
          <p:cNvSpPr>
            <a:spLocks noGrp="1"/>
          </p:cNvSpPr>
          <p:nvPr>
            <p:ph sz="quarter" idx="1"/>
          </p:nvPr>
        </p:nvSpPr>
        <p:spPr/>
        <p:txBody>
          <a:bodyPr/>
          <a:lstStyle/>
          <a:p>
            <a:r>
              <a:rPr lang="en-US" dirty="0" smtClean="0"/>
              <a:t>The temperature at which the metals in the molten form transforms into glasses is called glass transition temperature.</a:t>
            </a:r>
          </a:p>
          <a:p>
            <a:r>
              <a:rPr lang="en-US" dirty="0" smtClean="0"/>
              <a:t>It is a pseudo second order phase transition.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METALLIC GLASSES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56003" name="Content Placeholder 2"/>
          <p:cNvSpPr>
            <a:spLocks noGrp="1"/>
          </p:cNvSpPr>
          <p:nvPr>
            <p:ph sz="quarter" idx="1"/>
          </p:nvPr>
        </p:nvSpPr>
        <p:spPr/>
        <p:txBody>
          <a:bodyPr/>
          <a:lstStyle/>
          <a:p>
            <a:pPr>
              <a:buFontTx/>
              <a:buNone/>
            </a:pPr>
            <a:r>
              <a:rPr lang="en-US" dirty="0" smtClean="0"/>
              <a:t>1.Structural properties:</a:t>
            </a:r>
          </a:p>
          <a:p>
            <a:r>
              <a:rPr lang="en-US" dirty="0" smtClean="0"/>
              <a:t>It does not have any crystal defects.</a:t>
            </a:r>
          </a:p>
          <a:p>
            <a:pPr>
              <a:buFontTx/>
              <a:buNone/>
            </a:pPr>
            <a:r>
              <a:rPr lang="en-US" dirty="0" smtClean="0"/>
              <a:t>2. Mechanical properties:</a:t>
            </a:r>
          </a:p>
          <a:p>
            <a:r>
              <a:rPr lang="en-US" dirty="0" smtClean="0"/>
              <a:t>They are strong in nature.</a:t>
            </a:r>
          </a:p>
          <a:p>
            <a:r>
              <a:rPr lang="en-US" dirty="0" smtClean="0"/>
              <a:t>They have high corrosion resistance.</a:t>
            </a:r>
          </a:p>
          <a:p>
            <a:r>
              <a:rPr lang="en-US" dirty="0" smtClean="0"/>
              <a:t>They have very good malleability and ductility.</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DUAL PHASE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04803" name="Content Placeholder 2"/>
          <p:cNvSpPr>
            <a:spLocks noGrp="1"/>
          </p:cNvSpPr>
          <p:nvPr>
            <p:ph sz="quarter" idx="1"/>
          </p:nvPr>
        </p:nvSpPr>
        <p:spPr>
          <a:xfrm>
            <a:off x="457200" y="1600200"/>
            <a:ext cx="3826768" cy="4525963"/>
          </a:xfrm>
        </p:spPr>
        <p:txBody>
          <a:bodyPr>
            <a:noAutofit/>
          </a:bodyPr>
          <a:lstStyle/>
          <a:p>
            <a:pPr>
              <a:buFontTx/>
              <a:buNone/>
            </a:pPr>
            <a:r>
              <a:rPr lang="en-US" sz="1800" dirty="0" smtClean="0"/>
              <a:t>Continuous Cooling Transformation:</a:t>
            </a:r>
          </a:p>
          <a:p>
            <a:r>
              <a:rPr lang="en-IN" sz="1800" dirty="0" smtClean="0"/>
              <a:t>An increase in carbon content shifts the CCT  curves to the right (this corresponds to an increase in </a:t>
            </a:r>
            <a:r>
              <a:rPr lang="en-IN" sz="1800" dirty="0" err="1" smtClean="0"/>
              <a:t>hardenability</a:t>
            </a:r>
            <a:r>
              <a:rPr lang="en-IN" sz="1800" dirty="0" smtClean="0"/>
              <a:t> as it increases the ease of forming </a:t>
            </a:r>
            <a:r>
              <a:rPr lang="en-IN" sz="1800" dirty="0" err="1" smtClean="0"/>
              <a:t>martensite</a:t>
            </a:r>
            <a:r>
              <a:rPr lang="en-IN" sz="1800" dirty="0" smtClean="0"/>
              <a:t> - i.e. the cooling rate required to attain </a:t>
            </a:r>
            <a:r>
              <a:rPr lang="en-IN" sz="1800" dirty="0" err="1" smtClean="0"/>
              <a:t>martensite</a:t>
            </a:r>
            <a:r>
              <a:rPr lang="en-IN" sz="1800" dirty="0" smtClean="0"/>
              <a:t> is less severe).</a:t>
            </a:r>
          </a:p>
          <a:p>
            <a:r>
              <a:rPr lang="en-IN" sz="1800" dirty="0" smtClean="0"/>
              <a:t>An increase in carbon content decreases the </a:t>
            </a:r>
            <a:r>
              <a:rPr lang="en-IN" sz="1800" dirty="0" err="1" smtClean="0"/>
              <a:t>martensite</a:t>
            </a:r>
            <a:r>
              <a:rPr lang="en-IN" sz="1800" dirty="0" smtClean="0"/>
              <a:t> start temperature.</a:t>
            </a:r>
          </a:p>
          <a:p>
            <a:r>
              <a:rPr lang="en-IN" sz="1800" dirty="0" smtClean="0"/>
              <a:t>An increase in Mo content shifts the CCT  curves to the right and also separates the ferrite + </a:t>
            </a:r>
            <a:r>
              <a:rPr lang="en-IN" sz="1800" dirty="0" err="1" smtClean="0"/>
              <a:t>pearlite</a:t>
            </a:r>
            <a:r>
              <a:rPr lang="en-IN" sz="1800" dirty="0" smtClean="0"/>
              <a:t> region from the </a:t>
            </a:r>
            <a:r>
              <a:rPr lang="en-IN" sz="1800" dirty="0" err="1" smtClean="0"/>
              <a:t>bainite</a:t>
            </a:r>
            <a:r>
              <a:rPr lang="en-IN" sz="1800" dirty="0" smtClean="0"/>
              <a:t> region making the attainment of a </a:t>
            </a:r>
            <a:r>
              <a:rPr lang="en-IN" sz="1800" dirty="0" err="1" smtClean="0"/>
              <a:t>bainitic</a:t>
            </a:r>
            <a:r>
              <a:rPr lang="en-IN" sz="1800" dirty="0" smtClean="0"/>
              <a:t> structure more controllable.</a:t>
            </a:r>
          </a:p>
          <a:p>
            <a:pPr>
              <a:buNone/>
            </a:pPr>
            <a:r>
              <a:rPr lang="en-IN" sz="1800" dirty="0" smtClean="0"/>
              <a:t/>
            </a:r>
            <a:br>
              <a:rPr lang="en-IN" sz="1800" dirty="0" smtClean="0"/>
            </a:br>
            <a:endParaRPr lang="en-US" sz="1800" dirty="0" smtClean="0"/>
          </a:p>
        </p:txBody>
      </p:sp>
      <p:pic>
        <p:nvPicPr>
          <p:cNvPr id="204804" name="Picture 4" descr="C:\Users\169715\Pictures\Image5.gif"/>
          <p:cNvPicPr>
            <a:picLocks noChangeAspect="1" noChangeArrowheads="1"/>
          </p:cNvPicPr>
          <p:nvPr/>
        </p:nvPicPr>
        <p:blipFill>
          <a:blip r:embed="rId2" cstate="print"/>
          <a:srcRect/>
          <a:stretch>
            <a:fillRect/>
          </a:stretch>
        </p:blipFill>
        <p:spPr bwMode="auto">
          <a:xfrm>
            <a:off x="4929190" y="1785926"/>
            <a:ext cx="3572470" cy="3943393"/>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METALLIC GLASSES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57027" name="Content Placeholder 2"/>
          <p:cNvSpPr>
            <a:spLocks noGrp="1"/>
          </p:cNvSpPr>
          <p:nvPr>
            <p:ph sz="quarter" idx="1"/>
          </p:nvPr>
        </p:nvSpPr>
        <p:spPr/>
        <p:txBody>
          <a:bodyPr/>
          <a:lstStyle/>
          <a:p>
            <a:pPr>
              <a:buFontTx/>
              <a:buNone/>
            </a:pPr>
            <a:r>
              <a:rPr lang="en-US" dirty="0" smtClean="0"/>
              <a:t>3. Magnetic properties:</a:t>
            </a:r>
          </a:p>
          <a:p>
            <a:r>
              <a:rPr lang="en-US" dirty="0" smtClean="0"/>
              <a:t>They can be easily magnetized and demagnetized.</a:t>
            </a:r>
          </a:p>
          <a:p>
            <a:r>
              <a:rPr lang="en-US" dirty="0" smtClean="0"/>
              <a:t>They have narrow hysteresis loop.</a:t>
            </a:r>
          </a:p>
          <a:p>
            <a:pPr>
              <a:buFontTx/>
              <a:buNone/>
            </a:pPr>
            <a:r>
              <a:rPr lang="en-US" dirty="0" smtClean="0"/>
              <a:t>4. Electrical properties:</a:t>
            </a:r>
          </a:p>
          <a:p>
            <a:r>
              <a:rPr lang="en-US" dirty="0" smtClean="0"/>
              <a:t>High electrical resistance and it will not vary with temperature.</a:t>
            </a:r>
          </a:p>
          <a:p>
            <a:r>
              <a:rPr lang="en-US" dirty="0" smtClean="0"/>
              <a:t>Low eddy current losses.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METALLIC GLASSES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371600"/>
            <a:ext cx="8229600" cy="4953000"/>
          </a:xfrm>
        </p:spPr>
        <p:txBody>
          <a:bodyPr rtlCol="0">
            <a:normAutofit/>
          </a:bodyPr>
          <a:lstStyle/>
          <a:p>
            <a:pPr marL="438912" indent="-320040" fontAlgn="auto">
              <a:spcBef>
                <a:spcPts val="0"/>
              </a:spcBef>
              <a:spcAft>
                <a:spcPts val="0"/>
              </a:spcAft>
              <a:buFontTx/>
              <a:buNone/>
              <a:defRPr/>
            </a:pPr>
            <a:r>
              <a:rPr lang="en-US" dirty="0" smtClean="0"/>
              <a:t>Applications:</a:t>
            </a:r>
          </a:p>
          <a:p>
            <a:pPr marL="438912" indent="-320040" fontAlgn="auto">
              <a:spcBef>
                <a:spcPts val="0"/>
              </a:spcBef>
              <a:spcAft>
                <a:spcPts val="0"/>
              </a:spcAft>
              <a:buFont typeface="Wingdings 2"/>
              <a:buChar char=""/>
              <a:defRPr/>
            </a:pPr>
            <a:r>
              <a:rPr lang="en-US" dirty="0" smtClean="0"/>
              <a:t>Since they are malleable and ductile they are used in filament winding.</a:t>
            </a:r>
          </a:p>
          <a:p>
            <a:pPr marL="438912" indent="-320040" fontAlgn="auto">
              <a:spcBef>
                <a:spcPts val="0"/>
              </a:spcBef>
              <a:spcAft>
                <a:spcPts val="0"/>
              </a:spcAft>
              <a:buFont typeface="Wingdings 2"/>
              <a:buChar char=""/>
              <a:defRPr/>
            </a:pPr>
            <a:r>
              <a:rPr lang="en-US" dirty="0" smtClean="0"/>
              <a:t>As they are strong they are used to manufacture different kinds of springs.</a:t>
            </a:r>
          </a:p>
          <a:p>
            <a:pPr marL="438912" indent="-320040" fontAlgn="auto">
              <a:spcBef>
                <a:spcPts val="0"/>
              </a:spcBef>
              <a:spcAft>
                <a:spcPts val="0"/>
              </a:spcAft>
              <a:buFont typeface="Wingdings 2"/>
              <a:buChar char=""/>
              <a:defRPr/>
            </a:pPr>
            <a:r>
              <a:rPr lang="en-US" dirty="0" smtClean="0"/>
              <a:t>They have corrosion resistance they can be used in surgical clips and marine vessels.</a:t>
            </a:r>
          </a:p>
          <a:p>
            <a:pPr marL="438912" indent="-320040" fontAlgn="auto">
              <a:spcBef>
                <a:spcPts val="0"/>
              </a:spcBef>
              <a:spcAft>
                <a:spcPts val="0"/>
              </a:spcAft>
              <a:buFont typeface="Wingdings 2"/>
              <a:buChar char=""/>
              <a:defRPr/>
            </a:pPr>
            <a:r>
              <a:rPr lang="en-US" dirty="0" smtClean="0"/>
              <a:t>They behave as superconductors hence they are used in production of high magnetic field.</a:t>
            </a:r>
          </a:p>
          <a:p>
            <a:pPr marL="438912" indent="-320040" fontAlgn="auto">
              <a:spcBef>
                <a:spcPts val="0"/>
              </a:spcBef>
              <a:spcAft>
                <a:spcPts val="0"/>
              </a:spcAft>
              <a:buFont typeface="Wingdings 2"/>
              <a:buChar char=""/>
              <a:defRPr/>
            </a:pPr>
            <a:r>
              <a:rPr lang="en-US" dirty="0" smtClean="0"/>
              <a:t>They are not affected by magnetic radiation they are used in nuclear reactors.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QUASICRYSTAL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fontAlgn="auto">
              <a:spcBef>
                <a:spcPts val="0"/>
              </a:spcBef>
              <a:spcAft>
                <a:spcPts val="0"/>
              </a:spcAft>
              <a:buFont typeface="Wingdings 2"/>
              <a:buChar char=""/>
              <a:defRPr/>
            </a:pPr>
            <a:r>
              <a:rPr lang="en-US" dirty="0" smtClean="0"/>
              <a:t>Quasicrystals are structural forms that are ordered but not periodic. </a:t>
            </a:r>
          </a:p>
          <a:p>
            <a:pPr marL="438912" indent="-320040" fontAlgn="auto">
              <a:spcBef>
                <a:spcPts val="0"/>
              </a:spcBef>
              <a:spcAft>
                <a:spcPts val="0"/>
              </a:spcAft>
              <a:buFont typeface="Wingdings 2"/>
              <a:buChar char=""/>
              <a:defRPr/>
            </a:pPr>
            <a:r>
              <a:rPr lang="en-US" dirty="0" smtClean="0"/>
              <a:t>They form patterns that fill all the space but lack translational symmetry. </a:t>
            </a:r>
          </a:p>
          <a:p>
            <a:pPr marL="438912" indent="-320040" fontAlgn="auto">
              <a:spcBef>
                <a:spcPts val="0"/>
              </a:spcBef>
              <a:spcAft>
                <a:spcPts val="0"/>
              </a:spcAft>
              <a:buFont typeface="Wingdings 2"/>
              <a:buChar char=""/>
              <a:defRPr/>
            </a:pPr>
            <a:r>
              <a:rPr lang="en-US" dirty="0" smtClean="0"/>
              <a:t>Classical theory of crystals allows only 2, 3, 4,and 6-fold rotational symmetries, but quasicrystals display symmetry of other orders (folds). </a:t>
            </a:r>
          </a:p>
          <a:p>
            <a:pPr marL="438912" indent="-320040" fontAlgn="auto">
              <a:spcBef>
                <a:spcPts val="0"/>
              </a:spcBef>
              <a:spcAft>
                <a:spcPts val="0"/>
              </a:spcAft>
              <a:buFont typeface="Wingdings 2"/>
              <a:buChar char=""/>
              <a:defRPr/>
            </a:pPr>
            <a:r>
              <a:rPr lang="en-US" dirty="0" smtClean="0"/>
              <a:t>Just like crystals, quasicrystals produce Bragg diffraction, but where crystals have a simple repeating structure, quasicrystals are more complex.</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QUASICRYSTAL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60099" name="Content Placeholder 2"/>
          <p:cNvSpPr>
            <a:spLocks noGrp="1"/>
          </p:cNvSpPr>
          <p:nvPr>
            <p:ph sz="quarter" idx="1"/>
          </p:nvPr>
        </p:nvSpPr>
        <p:spPr/>
        <p:txBody>
          <a:bodyPr/>
          <a:lstStyle/>
          <a:p>
            <a:pPr>
              <a:buFontTx/>
              <a:buNone/>
            </a:pPr>
            <a:r>
              <a:rPr lang="en-US" dirty="0" smtClean="0"/>
              <a:t>     </a:t>
            </a:r>
          </a:p>
          <a:p>
            <a:pPr>
              <a:buFontTx/>
              <a:buNone/>
            </a:pPr>
            <a:endParaRPr lang="en-US" b="1" dirty="0" smtClean="0">
              <a:latin typeface="Times New Roman" pitchFamily="18" charset="0"/>
            </a:endParaRPr>
          </a:p>
          <a:p>
            <a:pPr>
              <a:buFontTx/>
              <a:buNone/>
            </a:pPr>
            <a:endParaRPr lang="en-US" dirty="0" smtClean="0"/>
          </a:p>
          <a:p>
            <a:pPr>
              <a:buFontTx/>
              <a:buNone/>
            </a:pPr>
            <a:endParaRPr lang="en-US" dirty="0" smtClean="0"/>
          </a:p>
          <a:p>
            <a:pPr>
              <a:buFontTx/>
              <a:buNone/>
            </a:pPr>
            <a:r>
              <a:rPr lang="en-US" dirty="0" smtClean="0"/>
              <a:t>  </a:t>
            </a:r>
          </a:p>
          <a:p>
            <a:pPr>
              <a:buFontTx/>
              <a:buNone/>
            </a:pPr>
            <a:r>
              <a:rPr lang="en-US" dirty="0" smtClean="0"/>
              <a:t>    </a:t>
            </a:r>
          </a:p>
        </p:txBody>
      </p:sp>
      <p:graphicFrame>
        <p:nvGraphicFramePr>
          <p:cNvPr id="4" name="Table 3"/>
          <p:cNvGraphicFramePr>
            <a:graphicFrameLocks noGrp="1"/>
          </p:cNvGraphicFramePr>
          <p:nvPr/>
        </p:nvGraphicFramePr>
        <p:xfrm>
          <a:off x="1371600" y="1981200"/>
          <a:ext cx="6400800" cy="3276600"/>
        </p:xfrm>
        <a:graphic>
          <a:graphicData uri="http://schemas.openxmlformats.org/drawingml/2006/table">
            <a:tbl>
              <a:tblPr firstRow="1" bandRow="1">
                <a:tableStyleId>{5C22544A-7EE6-4342-B048-85BDC9FD1C3A}</a:tableStyleId>
              </a:tblPr>
              <a:tblGrid>
                <a:gridCol w="2133600"/>
                <a:gridCol w="2133600"/>
                <a:gridCol w="2133600"/>
              </a:tblGrid>
              <a:tr h="712305">
                <a:tc>
                  <a:txBody>
                    <a:bodyPr/>
                    <a:lstStyle/>
                    <a:p>
                      <a:pPr algn="ctr"/>
                      <a:endParaRPr lang="en-US" sz="2000" dirty="0"/>
                    </a:p>
                  </a:txBody>
                  <a:tcPr/>
                </a:tc>
                <a:tc>
                  <a:txBody>
                    <a:bodyPr/>
                    <a:lstStyle/>
                    <a:p>
                      <a:pPr algn="ctr"/>
                      <a:r>
                        <a:rPr lang="en-US" sz="2000" dirty="0" smtClean="0"/>
                        <a:t>ORDERED</a:t>
                      </a:r>
                      <a:endParaRPr lang="en-US" sz="2000" dirty="0"/>
                    </a:p>
                  </a:txBody>
                  <a:tcPr/>
                </a:tc>
                <a:tc>
                  <a:txBody>
                    <a:bodyPr/>
                    <a:lstStyle/>
                    <a:p>
                      <a:pPr algn="ctr"/>
                      <a:r>
                        <a:rPr lang="en-US" sz="2000" dirty="0" smtClean="0"/>
                        <a:t>PERIODIC</a:t>
                      </a:r>
                      <a:endParaRPr lang="en-US" sz="2000" dirty="0"/>
                    </a:p>
                  </a:txBody>
                  <a:tcPr/>
                </a:tc>
              </a:tr>
              <a:tr h="854765">
                <a:tc>
                  <a:txBody>
                    <a:bodyPr/>
                    <a:lstStyle/>
                    <a:p>
                      <a:pPr algn="ctr"/>
                      <a:r>
                        <a:rPr lang="en-US" dirty="0" smtClean="0"/>
                        <a:t>CRYSTAL</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accent1"/>
                          </a:solidFill>
                          <a:effectLst/>
                          <a:latin typeface="Times New Roman" pitchFamily="18" charset="0"/>
                          <a:sym typeface="Wingdings" pitchFamily="2" charset="2"/>
                        </a:rPr>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accent1"/>
                          </a:solidFill>
                          <a:effectLst/>
                          <a:latin typeface="Times New Roman" pitchFamily="18" charset="0"/>
                          <a:sym typeface="Wingdings" pitchFamily="2" charset="2"/>
                        </a:rPr>
                        <a:t></a:t>
                      </a:r>
                      <a:endParaRPr kumimoji="0" lang="en-US" sz="2000" b="0" i="0" u="none" strike="noStrike" cap="none" normalizeH="0" baseline="0" dirty="0" smtClean="0">
                        <a:ln>
                          <a:noFill/>
                        </a:ln>
                        <a:solidFill>
                          <a:schemeClr val="accent1"/>
                        </a:solidFill>
                        <a:effectLst/>
                        <a:latin typeface="Times New Roman" pitchFamily="18" charset="0"/>
                        <a:sym typeface="Wingdings" pitchFamily="2" charset="2"/>
                      </a:endParaRPr>
                    </a:p>
                    <a:p>
                      <a:pPr algn="ctr"/>
                      <a:endParaRPr lang="en-US" dirty="0"/>
                    </a:p>
                  </a:txBody>
                  <a:tcPr/>
                </a:tc>
              </a:tr>
              <a:tr h="854765">
                <a:tc>
                  <a:txBody>
                    <a:bodyPr/>
                    <a:lstStyle/>
                    <a:p>
                      <a:pPr algn="ctr"/>
                      <a:r>
                        <a:rPr lang="en-US" dirty="0" smtClean="0"/>
                        <a:t>QUASICRYSTAL</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accent1"/>
                          </a:solidFill>
                          <a:effectLst/>
                          <a:latin typeface="Times New Roman" pitchFamily="18" charset="0"/>
                          <a:sym typeface="Wingdings" pitchFamily="2" charset="2"/>
                        </a:rPr>
                        <a:t></a:t>
                      </a:r>
                      <a:endParaRPr kumimoji="0" lang="en-US" sz="2000" b="0" i="0" u="none" strike="noStrike" cap="none" normalizeH="0" baseline="0" dirty="0" smtClean="0">
                        <a:ln>
                          <a:noFill/>
                        </a:ln>
                        <a:solidFill>
                          <a:schemeClr val="accent1"/>
                        </a:solidFill>
                        <a:effectLst/>
                        <a:latin typeface="Times New Roman" pitchFamily="18" charset="0"/>
                        <a:sym typeface="Wingdings" pitchFamily="2" charset="2"/>
                      </a:endParaRP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rgbClr val="FF3300"/>
                          </a:solidFill>
                          <a:effectLst/>
                          <a:latin typeface="Times New Roman" pitchFamily="18" charset="0"/>
                          <a:sym typeface="Symbol" pitchFamily="18" charset="2"/>
                        </a:rPr>
                        <a:t></a:t>
                      </a:r>
                    </a:p>
                    <a:p>
                      <a:pPr algn="ctr"/>
                      <a:endParaRPr lang="en-US" dirty="0"/>
                    </a:p>
                  </a:txBody>
                  <a:tcPr/>
                </a:tc>
              </a:tr>
              <a:tr h="854765">
                <a:tc>
                  <a:txBody>
                    <a:bodyPr/>
                    <a:lstStyle/>
                    <a:p>
                      <a:pPr algn="ctr"/>
                      <a:r>
                        <a:rPr lang="en-US" dirty="0" smtClean="0"/>
                        <a:t>AMORPHOUS</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rgbClr val="FF3300"/>
                          </a:solidFill>
                          <a:effectLst/>
                          <a:latin typeface="Times New Roman" pitchFamily="18" charset="0"/>
                          <a:sym typeface="Symbol" pitchFamily="18" charset="2"/>
                        </a:rPr>
                        <a:t></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smtClean="0">
                          <a:ln>
                            <a:noFill/>
                          </a:ln>
                          <a:solidFill>
                            <a:srgbClr val="FF3300"/>
                          </a:solidFill>
                          <a:effectLst/>
                          <a:latin typeface="Times New Roman" pitchFamily="18" charset="0"/>
                          <a:sym typeface="Symbol" pitchFamily="18" charset="2"/>
                        </a:rPr>
                        <a:t></a:t>
                      </a:r>
                    </a:p>
                    <a:p>
                      <a:pPr algn="ctr"/>
                      <a:endParaRPr lang="en-US" dirty="0"/>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itle 1"/>
          <p:cNvSpPr>
            <a:spLocks noGrp="1"/>
          </p:cNvSpPr>
          <p:nvPr>
            <p:ph type="title"/>
          </p:nvPr>
        </p:nvSpPr>
        <p:spPr>
          <a:xfrm>
            <a:off x="457200" y="274638"/>
            <a:ext cx="8229600" cy="1020762"/>
          </a:xfrm>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QUASICRYSTAL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4" name="Content Placeholder 3"/>
          <p:cNvSpPr>
            <a:spLocks noGrp="1"/>
          </p:cNvSpPr>
          <p:nvPr>
            <p:ph sz="quarter" idx="1"/>
          </p:nvPr>
        </p:nvSpPr>
        <p:spPr/>
        <p:txBody>
          <a:bodyPr/>
          <a:lstStyle/>
          <a:p>
            <a:endParaRPr lang="en-IN"/>
          </a:p>
        </p:txBody>
      </p:sp>
      <p:pic>
        <p:nvPicPr>
          <p:cNvPr id="5" name="Picture 2" descr="http://upload.wikimedia.org/wikipedia/commons/thumb/c/c7/Crystallographic_restriction_polygons.png/280px-Crystallographic_restriction_polygons.png"/>
          <p:cNvPicPr>
            <a:picLocks noChangeAspect="1" noChangeArrowheads="1"/>
          </p:cNvPicPr>
          <p:nvPr/>
        </p:nvPicPr>
        <p:blipFill>
          <a:blip r:embed="rId2" cstate="print"/>
          <a:srcRect/>
          <a:stretch>
            <a:fillRect/>
          </a:stretch>
        </p:blipFill>
        <p:spPr bwMode="auto">
          <a:xfrm>
            <a:off x="611560" y="1340768"/>
            <a:ext cx="8064896" cy="5328592"/>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itle 1"/>
          <p:cNvSpPr>
            <a:spLocks noGrp="1"/>
          </p:cNvSpPr>
          <p:nvPr>
            <p:ph type="title"/>
          </p:nvPr>
        </p:nvSpPr>
        <p:spPr>
          <a:xfrm>
            <a:off x="457200" y="274638"/>
            <a:ext cx="8229600" cy="1020762"/>
          </a:xfrm>
        </p:spPr>
        <p:txBody>
          <a:bodyPr rtlCol="0">
            <a:normAutofit/>
          </a:bodyPr>
          <a:lstStyle/>
          <a:p>
            <a:pPr eaLnBrk="1" fontAlgn="auto" hangingPunct="1">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QUASICRYSTAL</a:t>
            </a:r>
            <a:endParaRPr lang="en-US" sz="4000" b="1" i="1" u="sng" dirty="0" smtClean="0">
              <a:solidFill>
                <a:schemeClr val="accent1">
                  <a:satMod val="150000"/>
                </a:schemeClr>
              </a:solidFill>
              <a:latin typeface="Times New Roman" pitchFamily="18" charset="0"/>
              <a:cs typeface="Times New Roman" pitchFamily="18" charset="0"/>
            </a:endParaRPr>
          </a:p>
        </p:txBody>
      </p:sp>
      <p:pic>
        <p:nvPicPr>
          <p:cNvPr id="261123" name="Picture 2"/>
          <p:cNvPicPr>
            <a:picLocks noGrp="1" noChangeAspect="1" noChangeArrowheads="1"/>
          </p:cNvPicPr>
          <p:nvPr>
            <p:ph sz="quarter" idx="1"/>
          </p:nvPr>
        </p:nvPicPr>
        <p:blipFill>
          <a:blip r:embed="rId2" cstate="print"/>
          <a:srcRect/>
          <a:stretch>
            <a:fillRect/>
          </a:stretch>
        </p:blipFill>
        <p:spPr>
          <a:xfrm>
            <a:off x="827585" y="1639888"/>
            <a:ext cx="3816423" cy="4448175"/>
          </a:xfrm>
        </p:spPr>
      </p:pic>
      <p:pic>
        <p:nvPicPr>
          <p:cNvPr id="4" name="Picture 2" descr="http://upload.wikimedia.org/wikipedia/commons/d/d0/Ho-Mg-Zn_E8-5Cube.jpg"/>
          <p:cNvPicPr>
            <a:picLocks noChangeAspect="1" noChangeArrowheads="1"/>
          </p:cNvPicPr>
          <p:nvPr/>
        </p:nvPicPr>
        <p:blipFill>
          <a:blip r:embed="rId3" cstate="print"/>
          <a:srcRect/>
          <a:stretch>
            <a:fillRect/>
          </a:stretch>
        </p:blipFill>
        <p:spPr bwMode="auto">
          <a:xfrm>
            <a:off x="4716016" y="1628800"/>
            <a:ext cx="3888432" cy="4464496"/>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itle 1"/>
          <p:cNvSpPr>
            <a:spLocks noGrp="1"/>
          </p:cNvSpPr>
          <p:nvPr>
            <p:ph type="title"/>
          </p:nvPr>
        </p:nvSpPr>
        <p:spPr>
          <a:xfrm>
            <a:off x="457200" y="274638"/>
            <a:ext cx="8229600" cy="944562"/>
          </a:xfrm>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QUASICRYSTAL</a:t>
            </a:r>
            <a:endParaRPr lang="en-US" sz="4000" b="1" i="1" u="sng" dirty="0" smtClean="0">
              <a:solidFill>
                <a:schemeClr val="accent1">
                  <a:satMod val="150000"/>
                </a:schemeClr>
              </a:solidFill>
              <a:latin typeface="Times New Roman" pitchFamily="18" charset="0"/>
              <a:cs typeface="Times New Roman" pitchFamily="18" charset="0"/>
            </a:endParaRPr>
          </a:p>
        </p:txBody>
      </p:sp>
      <p:pic>
        <p:nvPicPr>
          <p:cNvPr id="262147" name="Picture 2" descr="C:\Users\Zerxes\Desktop\work\FileQuasicrystal1.jpg"/>
          <p:cNvPicPr>
            <a:picLocks noGrp="1" noChangeAspect="1" noChangeArrowheads="1"/>
          </p:cNvPicPr>
          <p:nvPr>
            <p:ph sz="quarter" idx="1"/>
          </p:nvPr>
        </p:nvPicPr>
        <p:blipFill>
          <a:blip r:embed="rId2" cstate="print"/>
          <a:srcRect/>
          <a:stretch>
            <a:fillRect/>
          </a:stretch>
        </p:blipFill>
        <p:spPr>
          <a:xfrm>
            <a:off x="457200" y="1905000"/>
            <a:ext cx="2794000" cy="2565400"/>
          </a:xfrm>
        </p:spPr>
      </p:pic>
      <p:pic>
        <p:nvPicPr>
          <p:cNvPr id="262148" name="Picture 3" descr="C:\Users\Zerxes\Desktop\work\quasicrystal.jpg"/>
          <p:cNvPicPr>
            <a:picLocks noChangeAspect="1" noChangeArrowheads="1"/>
          </p:cNvPicPr>
          <p:nvPr/>
        </p:nvPicPr>
        <p:blipFill>
          <a:blip r:embed="rId3" cstate="print"/>
          <a:srcRect/>
          <a:stretch>
            <a:fillRect/>
          </a:stretch>
        </p:blipFill>
        <p:spPr bwMode="auto">
          <a:xfrm>
            <a:off x="4191000" y="1295400"/>
            <a:ext cx="4379913" cy="4114800"/>
          </a:xfrm>
          <a:prstGeom prst="rect">
            <a:avLst/>
          </a:prstGeom>
          <a:noFill/>
          <a:ln w="9525">
            <a:noFill/>
            <a:miter lim="800000"/>
            <a:headEnd/>
            <a:tailEnd/>
          </a:ln>
        </p:spPr>
      </p:pic>
      <p:sp>
        <p:nvSpPr>
          <p:cNvPr id="262149" name="Rectangle 5"/>
          <p:cNvSpPr>
            <a:spLocks noChangeArrowheads="1"/>
          </p:cNvSpPr>
          <p:nvPr/>
        </p:nvSpPr>
        <p:spPr bwMode="auto">
          <a:xfrm>
            <a:off x="609600" y="4800600"/>
            <a:ext cx="2667000" cy="1200150"/>
          </a:xfrm>
          <a:prstGeom prst="rect">
            <a:avLst/>
          </a:prstGeom>
          <a:noFill/>
          <a:ln w="9525">
            <a:noFill/>
            <a:miter lim="800000"/>
            <a:headEnd/>
            <a:tailEnd/>
          </a:ln>
        </p:spPr>
        <p:txBody>
          <a:bodyPr>
            <a:spAutoFit/>
          </a:bodyPr>
          <a:lstStyle/>
          <a:p>
            <a:r>
              <a:rPr lang="en-IN"/>
              <a:t>Atomic model of an aluminium-palladium-manganese (Al-Pd-Mn) quasicrystal surface.</a:t>
            </a:r>
          </a:p>
        </p:txBody>
      </p:sp>
      <p:sp>
        <p:nvSpPr>
          <p:cNvPr id="262150" name="Rectangle 6"/>
          <p:cNvSpPr>
            <a:spLocks noChangeArrowheads="1"/>
          </p:cNvSpPr>
          <p:nvPr/>
        </p:nvSpPr>
        <p:spPr bwMode="auto">
          <a:xfrm>
            <a:off x="4191000" y="5380038"/>
            <a:ext cx="4419600" cy="1477962"/>
          </a:xfrm>
          <a:prstGeom prst="rect">
            <a:avLst/>
          </a:prstGeom>
          <a:noFill/>
          <a:ln w="9525">
            <a:noFill/>
            <a:miter lim="800000"/>
            <a:headEnd/>
            <a:tailEnd/>
          </a:ln>
        </p:spPr>
        <p:txBody>
          <a:bodyPr>
            <a:spAutoFit/>
          </a:bodyPr>
          <a:lstStyle/>
          <a:p>
            <a:r>
              <a:rPr lang="en-IN"/>
              <a:t>The pattern is called a </a:t>
            </a:r>
            <a:r>
              <a:rPr lang="en-IN" u="sng">
                <a:hlinkClick r:id="rId4"/>
              </a:rPr>
              <a:t>quasicrystal</a:t>
            </a:r>
            <a:r>
              <a:rPr lang="en-IN"/>
              <a:t> because it has an ordered structure, but the structure never repeats exactly. The waves produced by dropping four or more stones into a pond always form a quasicrystal.</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QUASICRYSTAL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63171" name="Content Placeholder 2"/>
          <p:cNvSpPr>
            <a:spLocks noGrp="1"/>
          </p:cNvSpPr>
          <p:nvPr>
            <p:ph sz="quarter" idx="1"/>
          </p:nvPr>
        </p:nvSpPr>
        <p:spPr/>
        <p:txBody>
          <a:bodyPr/>
          <a:lstStyle/>
          <a:p>
            <a:pPr>
              <a:lnSpc>
                <a:spcPct val="80000"/>
              </a:lnSpc>
            </a:pPr>
            <a:r>
              <a:rPr lang="en-US" sz="2700" dirty="0" smtClean="0"/>
              <a:t>Classification of </a:t>
            </a:r>
            <a:r>
              <a:rPr lang="en-US" sz="2700" dirty="0" err="1" smtClean="0"/>
              <a:t>quasicrystals</a:t>
            </a:r>
            <a:r>
              <a:rPr lang="en-US" sz="2700" dirty="0" smtClean="0"/>
              <a:t>:</a:t>
            </a:r>
          </a:p>
          <a:p>
            <a:pPr>
              <a:lnSpc>
                <a:spcPct val="80000"/>
              </a:lnSpc>
              <a:buFontTx/>
              <a:buAutoNum type="arabicPeriod"/>
            </a:pPr>
            <a:r>
              <a:rPr lang="en-US" sz="2700" dirty="0" smtClean="0"/>
              <a:t>Based on structure:</a:t>
            </a:r>
          </a:p>
          <a:p>
            <a:pPr>
              <a:lnSpc>
                <a:spcPct val="80000"/>
              </a:lnSpc>
              <a:buFontTx/>
              <a:buAutoNum type="alphaUcPeriod"/>
            </a:pPr>
            <a:r>
              <a:rPr lang="en-US" sz="2700" b="1" dirty="0" err="1" smtClean="0"/>
              <a:t>Quasiperiodic</a:t>
            </a:r>
            <a:r>
              <a:rPr lang="en-US" sz="2700" b="1" dirty="0" smtClean="0"/>
              <a:t> in two dimensions (polygonal or dihedral </a:t>
            </a:r>
            <a:r>
              <a:rPr lang="en-US" sz="2700" b="1" dirty="0" err="1" smtClean="0"/>
              <a:t>quasicrystals</a:t>
            </a:r>
            <a:r>
              <a:rPr lang="en-US" sz="2700" b="1" dirty="0" smtClean="0"/>
              <a:t>) - </a:t>
            </a:r>
            <a:r>
              <a:rPr lang="en-US" sz="2700" i="1" dirty="0" smtClean="0"/>
              <a:t>There is one periodic direction perpendicular to the </a:t>
            </a:r>
            <a:r>
              <a:rPr lang="en-US" sz="2700" i="1" dirty="0" err="1" smtClean="0"/>
              <a:t>quasiperiodic</a:t>
            </a:r>
            <a:r>
              <a:rPr lang="en-US" sz="2700" i="1" dirty="0" smtClean="0"/>
              <a:t> layers.</a:t>
            </a:r>
          </a:p>
          <a:p>
            <a:pPr>
              <a:lnSpc>
                <a:spcPct val="80000"/>
              </a:lnSpc>
              <a:buFontTx/>
              <a:buAutoNum type="romanLcPeriod"/>
            </a:pPr>
            <a:r>
              <a:rPr lang="en-US" sz="2700" dirty="0" smtClean="0"/>
              <a:t> Octagonal </a:t>
            </a:r>
            <a:r>
              <a:rPr lang="en-US" sz="2700" dirty="0" err="1" smtClean="0"/>
              <a:t>quasicrystals</a:t>
            </a:r>
            <a:r>
              <a:rPr lang="en-US" sz="2700" dirty="0" smtClean="0"/>
              <a:t> with local 8-fold symmetry [primitive &amp; body-centered lattices]</a:t>
            </a:r>
          </a:p>
          <a:p>
            <a:pPr>
              <a:lnSpc>
                <a:spcPct val="80000"/>
              </a:lnSpc>
              <a:buFontTx/>
              <a:buAutoNum type="romanLcPeriod"/>
            </a:pPr>
            <a:r>
              <a:rPr lang="en-US" sz="2700" dirty="0" smtClean="0"/>
              <a:t> Decagonal </a:t>
            </a:r>
            <a:r>
              <a:rPr lang="en-US" sz="2700" dirty="0" err="1" smtClean="0"/>
              <a:t>quasicrystals</a:t>
            </a:r>
            <a:r>
              <a:rPr lang="en-US" sz="2700" dirty="0" smtClean="0"/>
              <a:t> with local 10-fold symmetry [primitive lattice]</a:t>
            </a:r>
          </a:p>
          <a:p>
            <a:pPr>
              <a:lnSpc>
                <a:spcPct val="80000"/>
              </a:lnSpc>
              <a:buFontTx/>
              <a:buAutoNum type="romanLcPeriod"/>
            </a:pPr>
            <a:r>
              <a:rPr lang="en-US" sz="2700" dirty="0" smtClean="0"/>
              <a:t> Dodecagonal </a:t>
            </a:r>
            <a:r>
              <a:rPr lang="en-US" sz="2700" dirty="0" err="1" smtClean="0"/>
              <a:t>quasicrystals</a:t>
            </a:r>
            <a:r>
              <a:rPr lang="en-US" sz="2700" dirty="0" smtClean="0"/>
              <a:t> with local 12-fold symmetry [primitive lattice]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QUASICRYSTAL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64195" name="Content Placeholder 2"/>
          <p:cNvSpPr>
            <a:spLocks noGrp="1"/>
          </p:cNvSpPr>
          <p:nvPr>
            <p:ph sz="quarter" idx="1"/>
          </p:nvPr>
        </p:nvSpPr>
        <p:spPr/>
        <p:txBody>
          <a:bodyPr/>
          <a:lstStyle/>
          <a:p>
            <a:pPr marL="514350" indent="-514350">
              <a:buFontTx/>
              <a:buAutoNum type="alphaUcPeriod" startAt="2"/>
            </a:pPr>
            <a:r>
              <a:rPr lang="en-US" b="1" dirty="0" err="1" smtClean="0"/>
              <a:t>quasiperiodic</a:t>
            </a:r>
            <a:r>
              <a:rPr lang="en-US" b="1" dirty="0" smtClean="0"/>
              <a:t> in three dimensions - </a:t>
            </a:r>
            <a:r>
              <a:rPr lang="en-US" i="1" dirty="0" smtClean="0"/>
              <a:t>no periodic direction</a:t>
            </a:r>
          </a:p>
          <a:p>
            <a:pPr marL="514350" indent="-514350">
              <a:buFontTx/>
              <a:buAutoNum type="romanLcPeriod"/>
            </a:pPr>
            <a:r>
              <a:rPr lang="en-US" dirty="0" err="1" smtClean="0"/>
              <a:t>icosahedral</a:t>
            </a:r>
            <a:r>
              <a:rPr lang="en-US" dirty="0" smtClean="0"/>
              <a:t> </a:t>
            </a:r>
            <a:r>
              <a:rPr lang="en-US" dirty="0" err="1" smtClean="0"/>
              <a:t>quasicrystals</a:t>
            </a:r>
            <a:r>
              <a:rPr lang="en-US" dirty="0" smtClean="0"/>
              <a:t> with 5-fold symmetry [primitive, body-centered &amp; face-centered lattices]</a:t>
            </a:r>
          </a:p>
          <a:p>
            <a:pPr marL="514350" indent="-514350">
              <a:buFontTx/>
              <a:buAutoNum type="romanLcPeriod"/>
            </a:pPr>
            <a:r>
              <a:rPr lang="en-US" dirty="0" smtClean="0"/>
              <a:t> </a:t>
            </a:r>
            <a:r>
              <a:rPr lang="en-US" dirty="0" err="1" smtClean="0"/>
              <a:t>icosahedral</a:t>
            </a:r>
            <a:r>
              <a:rPr lang="en-US" dirty="0" smtClean="0"/>
              <a:t> </a:t>
            </a:r>
            <a:r>
              <a:rPr lang="en-US" dirty="0" err="1" smtClean="0"/>
              <a:t>quasicrystal</a:t>
            </a:r>
            <a:r>
              <a:rPr lang="en-US" dirty="0" smtClean="0"/>
              <a:t> with broken symmetry.</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sz="40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cstate="print"/>
          <a:srcRect/>
          <a:stretch>
            <a:fillRect/>
          </a:stretch>
        </p:blipFill>
        <p:spPr bwMode="auto">
          <a:xfrm>
            <a:off x="0" y="0"/>
            <a:ext cx="9144000" cy="666936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i="1" u="sng" dirty="0" smtClean="0">
                <a:solidFill>
                  <a:schemeClr val="accent1">
                    <a:satMod val="150000"/>
                  </a:schemeClr>
                </a:solidFill>
                <a:latin typeface="Times New Roman" pitchFamily="18" charset="0"/>
                <a:cs typeface="Times New Roman" pitchFamily="18" charset="0"/>
              </a:rPr>
              <a:t>DUAL PHASE ALLOYS</a:t>
            </a:r>
            <a:endParaRPr lang="en-IN" sz="40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IN"/>
          </a:p>
        </p:txBody>
      </p:sp>
      <p:pic>
        <p:nvPicPr>
          <p:cNvPr id="1026" name="Picture 2"/>
          <p:cNvPicPr>
            <a:picLocks noChangeAspect="1" noChangeArrowheads="1"/>
          </p:cNvPicPr>
          <p:nvPr/>
        </p:nvPicPr>
        <p:blipFill>
          <a:blip r:embed="rId2" cstate="print"/>
          <a:srcRect/>
          <a:stretch>
            <a:fillRect/>
          </a:stretch>
        </p:blipFill>
        <p:spPr bwMode="auto">
          <a:xfrm>
            <a:off x="2483768" y="1556792"/>
            <a:ext cx="4320480" cy="4619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QUASICRYSTAL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65219" name="Content Placeholder 2"/>
          <p:cNvSpPr>
            <a:spLocks noGrp="1"/>
          </p:cNvSpPr>
          <p:nvPr>
            <p:ph sz="quarter" idx="1"/>
          </p:nvPr>
        </p:nvSpPr>
        <p:spPr/>
        <p:txBody>
          <a:bodyPr/>
          <a:lstStyle/>
          <a:p>
            <a:pPr marL="514350" indent="-514350">
              <a:buFontTx/>
              <a:buAutoNum type="arabicPeriod" startAt="2"/>
            </a:pPr>
            <a:r>
              <a:rPr lang="en-US" dirty="0" smtClean="0"/>
              <a:t>Based on thermal stability:</a:t>
            </a:r>
          </a:p>
          <a:p>
            <a:pPr marL="514350" indent="-514350">
              <a:buFontTx/>
              <a:buAutoNum type="romanLcPeriod"/>
            </a:pPr>
            <a:r>
              <a:rPr lang="en-US" dirty="0" smtClean="0"/>
              <a:t>stable </a:t>
            </a:r>
            <a:r>
              <a:rPr lang="en-US" dirty="0" err="1" smtClean="0"/>
              <a:t>quasicrystals</a:t>
            </a:r>
            <a:r>
              <a:rPr lang="en-US" dirty="0" smtClean="0"/>
              <a:t> grown by slow cooling or casting with subsequent annealing,</a:t>
            </a:r>
          </a:p>
          <a:p>
            <a:pPr marL="514350" indent="-514350">
              <a:buFontTx/>
              <a:buAutoNum type="romanLcPeriod"/>
            </a:pPr>
            <a:r>
              <a:rPr lang="en-US" dirty="0" smtClean="0"/>
              <a:t> metastable </a:t>
            </a:r>
            <a:r>
              <a:rPr lang="en-US" dirty="0" err="1" smtClean="0"/>
              <a:t>quasicrystals</a:t>
            </a:r>
            <a:r>
              <a:rPr lang="en-US" dirty="0" smtClean="0"/>
              <a:t> prepared by melt-spinning, and</a:t>
            </a:r>
          </a:p>
          <a:p>
            <a:pPr marL="514350" indent="-514350">
              <a:buFontTx/>
              <a:buAutoNum type="romanLcPeriod"/>
            </a:pPr>
            <a:r>
              <a:rPr lang="en-US" dirty="0" smtClean="0"/>
              <a:t> metastable </a:t>
            </a:r>
            <a:r>
              <a:rPr lang="en-US" dirty="0" err="1" smtClean="0"/>
              <a:t>quasicrystals</a:t>
            </a:r>
            <a:r>
              <a:rPr lang="en-US" dirty="0" smtClean="0"/>
              <a:t> formed by the crystallization of the amorphous phase.</a:t>
            </a:r>
          </a:p>
          <a:p>
            <a:pPr marL="514350" indent="-514350">
              <a:buFontTx/>
              <a:buNone/>
            </a:pPr>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QUASICRYSTAL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66243" name="Content Placeholder 2"/>
          <p:cNvSpPr>
            <a:spLocks noGrp="1"/>
          </p:cNvSpPr>
          <p:nvPr>
            <p:ph sz="quarter" idx="1"/>
          </p:nvPr>
        </p:nvSpPr>
        <p:spPr/>
        <p:txBody>
          <a:bodyPr/>
          <a:lstStyle/>
          <a:p>
            <a:pPr>
              <a:lnSpc>
                <a:spcPct val="90000"/>
              </a:lnSpc>
            </a:pPr>
            <a:r>
              <a:rPr lang="en-US" dirty="0" smtClean="0"/>
              <a:t>Examples of </a:t>
            </a:r>
            <a:r>
              <a:rPr lang="en-US" dirty="0" err="1" smtClean="0"/>
              <a:t>quasicrystals</a:t>
            </a:r>
            <a:r>
              <a:rPr lang="en-US" dirty="0" smtClean="0"/>
              <a:t>:</a:t>
            </a:r>
          </a:p>
          <a:p>
            <a:pPr>
              <a:lnSpc>
                <a:spcPct val="90000"/>
              </a:lnSpc>
              <a:buFontTx/>
              <a:buAutoNum type="arabicPeriod"/>
            </a:pPr>
            <a:r>
              <a:rPr lang="en-US" dirty="0" err="1" smtClean="0"/>
              <a:t>Icosahedral</a:t>
            </a:r>
            <a:r>
              <a:rPr lang="en-US" dirty="0" smtClean="0"/>
              <a:t> </a:t>
            </a:r>
            <a:r>
              <a:rPr lang="en-US" dirty="0" err="1" smtClean="0"/>
              <a:t>quasicrystals</a:t>
            </a:r>
            <a:r>
              <a:rPr lang="en-US" dirty="0" smtClean="0"/>
              <a:t> (5-fold symmetry: Al-Pd-</a:t>
            </a:r>
            <a:r>
              <a:rPr lang="en-US" dirty="0" err="1" smtClean="0"/>
              <a:t>Mn</a:t>
            </a:r>
            <a:r>
              <a:rPr lang="en-US" dirty="0" smtClean="0"/>
              <a:t>, Al-Cu-Fe, Ag-In-</a:t>
            </a:r>
            <a:r>
              <a:rPr lang="en-US" dirty="0" err="1" smtClean="0"/>
              <a:t>Yb</a:t>
            </a:r>
            <a:r>
              <a:rPr lang="en-US" dirty="0" smtClean="0"/>
              <a:t>),</a:t>
            </a:r>
          </a:p>
          <a:p>
            <a:pPr>
              <a:lnSpc>
                <a:spcPct val="90000"/>
              </a:lnSpc>
              <a:buFontTx/>
              <a:buAutoNum type="arabicPeriod"/>
            </a:pPr>
            <a:r>
              <a:rPr lang="en-US" dirty="0" smtClean="0"/>
              <a:t>Decagonal </a:t>
            </a:r>
            <a:r>
              <a:rPr lang="en-US" dirty="0" err="1" smtClean="0"/>
              <a:t>quasicrystals</a:t>
            </a:r>
            <a:r>
              <a:rPr lang="en-US" dirty="0" smtClean="0"/>
              <a:t> (10-fold symmetry: Al-Co-Ni, Al</a:t>
            </a:r>
            <a:r>
              <a:rPr lang="en-US" baseline="-25000" dirty="0" smtClean="0"/>
              <a:t>5</a:t>
            </a:r>
            <a:r>
              <a:rPr lang="en-US" dirty="0" smtClean="0"/>
              <a:t>Ir), </a:t>
            </a:r>
          </a:p>
          <a:p>
            <a:pPr>
              <a:lnSpc>
                <a:spcPct val="90000"/>
              </a:lnSpc>
              <a:buFontTx/>
              <a:buAutoNum type="arabicPeriod"/>
            </a:pPr>
            <a:r>
              <a:rPr lang="en-US" dirty="0" smtClean="0"/>
              <a:t>Octagonal </a:t>
            </a:r>
            <a:r>
              <a:rPr lang="en-US" dirty="0" err="1" smtClean="0"/>
              <a:t>quasicrystals</a:t>
            </a:r>
            <a:r>
              <a:rPr lang="en-US" dirty="0" smtClean="0"/>
              <a:t> (8-fold symmetry: Mn</a:t>
            </a:r>
            <a:r>
              <a:rPr lang="en-US" baseline="-25000" dirty="0" smtClean="0"/>
              <a:t>4</a:t>
            </a:r>
            <a:r>
              <a:rPr lang="en-US" dirty="0" smtClean="0"/>
              <a:t>Si, Cr</a:t>
            </a:r>
            <a:r>
              <a:rPr lang="en-US" baseline="-25000" dirty="0" smtClean="0"/>
              <a:t>5</a:t>
            </a:r>
            <a:r>
              <a:rPr lang="en-US" dirty="0" smtClean="0"/>
              <a:t>Ni</a:t>
            </a:r>
            <a:r>
              <a:rPr lang="en-US" baseline="-25000" dirty="0" smtClean="0"/>
              <a:t>3</a:t>
            </a:r>
            <a:r>
              <a:rPr lang="en-US" dirty="0" smtClean="0"/>
              <a:t>Si</a:t>
            </a:r>
            <a:r>
              <a:rPr lang="en-US" baseline="-25000" dirty="0" smtClean="0"/>
              <a:t>2</a:t>
            </a:r>
            <a:r>
              <a:rPr lang="en-US" dirty="0" smtClean="0"/>
              <a:t>).</a:t>
            </a:r>
          </a:p>
          <a:p>
            <a:pPr>
              <a:lnSpc>
                <a:spcPct val="90000"/>
              </a:lnSpc>
              <a:buFontTx/>
              <a:buAutoNum type="arabicPeriod"/>
            </a:pPr>
            <a:r>
              <a:rPr lang="en-US" dirty="0" smtClean="0"/>
              <a:t>Dodecagonal </a:t>
            </a:r>
            <a:r>
              <a:rPr lang="en-US" dirty="0" err="1" smtClean="0"/>
              <a:t>quasicrystals</a:t>
            </a:r>
            <a:r>
              <a:rPr lang="en-US" dirty="0" smtClean="0"/>
              <a:t> (12-fold symmetry: V</a:t>
            </a:r>
            <a:r>
              <a:rPr lang="en-US" baseline="-25000" dirty="0" smtClean="0"/>
              <a:t>3</a:t>
            </a:r>
            <a:r>
              <a:rPr lang="en-US" dirty="0" smtClean="0"/>
              <a:t>Ni</a:t>
            </a:r>
            <a:r>
              <a:rPr lang="en-US" baseline="-25000" dirty="0" smtClean="0"/>
              <a:t>2</a:t>
            </a:r>
            <a:r>
              <a:rPr lang="en-US" dirty="0" smtClean="0"/>
              <a:t>, Cr</a:t>
            </a:r>
            <a:r>
              <a:rPr lang="en-US" baseline="-25000" dirty="0" smtClean="0"/>
              <a:t>70.6</a:t>
            </a:r>
            <a:r>
              <a:rPr lang="en-US" dirty="0" smtClean="0"/>
              <a:t>Ni</a:t>
            </a:r>
            <a:r>
              <a:rPr lang="en-US" baseline="-25000" dirty="0" smtClean="0"/>
              <a:t>29.4</a:t>
            </a:r>
            <a:r>
              <a:rPr lang="en-US" dirty="0" smtClean="0"/>
              <a:t>).</a:t>
            </a:r>
          </a:p>
          <a:p>
            <a:pPr>
              <a:lnSpc>
                <a:spcPct val="90000"/>
              </a:lnSpc>
              <a:buFontTx/>
              <a:buAutoNum type="arabicPeriod"/>
            </a:pPr>
            <a:endParaRPr lang="en-US"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PROPERTIES OF QUASICRYSTALS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fontAlgn="auto">
              <a:spcBef>
                <a:spcPts val="0"/>
              </a:spcBef>
              <a:spcAft>
                <a:spcPts val="0"/>
              </a:spcAft>
              <a:buFont typeface="Wingdings 2"/>
              <a:buChar char=""/>
              <a:defRPr/>
            </a:pPr>
            <a:r>
              <a:rPr lang="en-US" dirty="0" smtClean="0"/>
              <a:t>High electrical and thermal resistivity.</a:t>
            </a:r>
          </a:p>
          <a:p>
            <a:pPr marL="438912" indent="-320040" fontAlgn="auto">
              <a:spcBef>
                <a:spcPts val="0"/>
              </a:spcBef>
              <a:spcAft>
                <a:spcPts val="0"/>
              </a:spcAft>
              <a:buFont typeface="Wingdings 2"/>
              <a:buChar char=""/>
              <a:defRPr/>
            </a:pPr>
            <a:r>
              <a:rPr lang="en-US" dirty="0" smtClean="0"/>
              <a:t>The coating of QC on bulk metallic parts act as an efficient </a:t>
            </a:r>
            <a:r>
              <a:rPr lang="en-US" b="1" dirty="0" smtClean="0"/>
              <a:t>thermal barrier </a:t>
            </a:r>
            <a:r>
              <a:rPr lang="en-US" dirty="0" smtClean="0"/>
              <a:t>layer for engines.</a:t>
            </a:r>
          </a:p>
          <a:p>
            <a:pPr marL="438912" indent="-320040" fontAlgn="auto">
              <a:spcBef>
                <a:spcPts val="0"/>
              </a:spcBef>
              <a:spcAft>
                <a:spcPts val="0"/>
              </a:spcAft>
              <a:buFont typeface="Wingdings 2"/>
              <a:buChar char=""/>
              <a:defRPr/>
            </a:pPr>
            <a:r>
              <a:rPr lang="en-US" dirty="0" smtClean="0"/>
              <a:t>The electrical behavior of QC leads to class of related properties involving the Hall effect, thermo electric power, magnetic susceptibility, and optical conductivity. </a:t>
            </a:r>
          </a:p>
          <a:p>
            <a:pPr marL="438912" indent="-320040" fontAlgn="auto">
              <a:spcBef>
                <a:spcPts val="0"/>
              </a:spcBef>
              <a:spcAft>
                <a:spcPts val="0"/>
              </a:spcAft>
              <a:buFont typeface="Wingdings 2"/>
              <a:buChar char=""/>
              <a:defRPr/>
            </a:pPr>
            <a:r>
              <a:rPr lang="en-US" dirty="0" smtClean="0"/>
              <a:t>Thermoelectric power coefficients  for QC are quite large.</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PROPERTIES OF QUASICRYSTALS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fontAlgn="auto">
              <a:spcBef>
                <a:spcPts val="0"/>
              </a:spcBef>
              <a:spcAft>
                <a:spcPts val="0"/>
              </a:spcAft>
              <a:buFont typeface="Wingdings 2"/>
              <a:buChar char=""/>
              <a:defRPr/>
            </a:pPr>
            <a:r>
              <a:rPr lang="en-US" dirty="0" smtClean="0"/>
              <a:t>Regarding corrosion resistance, QC can be compared  quite well with stainless steel: their performance is ranked between austenitic and ferritic steels </a:t>
            </a:r>
          </a:p>
          <a:p>
            <a:pPr marL="438912" indent="-320040" fontAlgn="auto">
              <a:spcBef>
                <a:spcPts val="0"/>
              </a:spcBef>
              <a:spcAft>
                <a:spcPts val="0"/>
              </a:spcAft>
              <a:buFont typeface="Wingdings 2"/>
              <a:buChar char=""/>
              <a:defRPr/>
            </a:pPr>
            <a:r>
              <a:rPr lang="en-US" dirty="0" smtClean="0"/>
              <a:t>Low thermal conductivity and corrosion resistance become especially useful at high temperatures when quasicrystalline coatings are superplastic. Rocket motors and aero-engine turbine would benefit from this technology.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APPLICATIONS OF QUASICRYSTALS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fontScale="92500"/>
          </a:bodyPr>
          <a:lstStyle/>
          <a:p>
            <a:pPr marL="514350" indent="-514350" fontAlgn="auto">
              <a:lnSpc>
                <a:spcPct val="90000"/>
              </a:lnSpc>
              <a:spcBef>
                <a:spcPct val="50000"/>
              </a:spcBef>
              <a:spcAft>
                <a:spcPts val="0"/>
              </a:spcAft>
              <a:buFontTx/>
              <a:buAutoNum type="arabicPeriod"/>
              <a:defRPr/>
            </a:pPr>
            <a:r>
              <a:rPr lang="en-US" sz="3000" dirty="0" smtClean="0">
                <a:solidFill>
                  <a:srgbClr val="FF0000"/>
                </a:solidFill>
              </a:rPr>
              <a:t> </a:t>
            </a:r>
            <a:r>
              <a:rPr lang="en-US" sz="3000" dirty="0" smtClean="0">
                <a:effectLst>
                  <a:outerShdw blurRad="38100" dist="38100" dir="2700000" algn="tl">
                    <a:srgbClr val="C0C0C0"/>
                  </a:outerShdw>
                </a:effectLst>
              </a:rPr>
              <a:t>WEAR RESISTANT COATING (Al-Cu-Fe-(Cr))</a:t>
            </a:r>
          </a:p>
          <a:p>
            <a:pPr marL="514350" indent="-514350" fontAlgn="auto">
              <a:lnSpc>
                <a:spcPct val="90000"/>
              </a:lnSpc>
              <a:spcBef>
                <a:spcPct val="50000"/>
              </a:spcBef>
              <a:spcAft>
                <a:spcPts val="0"/>
              </a:spcAft>
              <a:buFontTx/>
              <a:buAutoNum type="arabicPeriod"/>
              <a:defRPr/>
            </a:pPr>
            <a:r>
              <a:rPr lang="en-US" sz="3000" dirty="0" smtClean="0">
                <a:effectLst>
                  <a:outerShdw blurRad="38100" dist="38100" dir="2700000" algn="tl">
                    <a:srgbClr val="C0C0C0"/>
                  </a:outerShdw>
                </a:effectLst>
              </a:rPr>
              <a:t>  NON-STICK COATING (Al-Cu-Fe)</a:t>
            </a:r>
          </a:p>
          <a:p>
            <a:pPr marL="514350" indent="-514350" fontAlgn="auto">
              <a:lnSpc>
                <a:spcPct val="90000"/>
              </a:lnSpc>
              <a:spcBef>
                <a:spcPct val="50000"/>
              </a:spcBef>
              <a:spcAft>
                <a:spcPts val="0"/>
              </a:spcAft>
              <a:buFontTx/>
              <a:buAutoNum type="arabicPeriod"/>
              <a:defRPr/>
            </a:pPr>
            <a:r>
              <a:rPr lang="en-US" sz="3000" dirty="0" smtClean="0">
                <a:effectLst>
                  <a:outerShdw blurRad="38100" dist="38100" dir="2700000" algn="tl">
                    <a:srgbClr val="C0C0C0"/>
                  </a:outerShdw>
                </a:effectLst>
              </a:rPr>
              <a:t> THERMAL BARRIER COATING (Al-Co-Fe-Cr)</a:t>
            </a:r>
          </a:p>
          <a:p>
            <a:pPr marL="514350" indent="-514350" fontAlgn="auto">
              <a:lnSpc>
                <a:spcPct val="90000"/>
              </a:lnSpc>
              <a:spcBef>
                <a:spcPct val="50000"/>
              </a:spcBef>
              <a:spcAft>
                <a:spcPts val="0"/>
              </a:spcAft>
              <a:buFontTx/>
              <a:buAutoNum type="arabicPeriod"/>
              <a:defRPr/>
            </a:pPr>
            <a:r>
              <a:rPr lang="en-US" sz="3000" dirty="0" smtClean="0">
                <a:effectLst>
                  <a:outerShdw blurRad="38100" dist="38100" dir="2700000" algn="tl">
                    <a:srgbClr val="C0C0C0"/>
                  </a:outerShdw>
                </a:effectLst>
              </a:rPr>
              <a:t> HIGH THERMOPOWER (Al-Pd-</a:t>
            </a:r>
            <a:r>
              <a:rPr lang="en-US" sz="3000" dirty="0" err="1" smtClean="0">
                <a:effectLst>
                  <a:outerShdw blurRad="38100" dist="38100" dir="2700000" algn="tl">
                    <a:srgbClr val="C0C0C0"/>
                  </a:outerShdw>
                </a:effectLst>
              </a:rPr>
              <a:t>Mn</a:t>
            </a:r>
            <a:r>
              <a:rPr lang="en-US" sz="3000" dirty="0" smtClean="0">
                <a:effectLst>
                  <a:outerShdw blurRad="38100" dist="38100" dir="2700000" algn="tl">
                    <a:srgbClr val="C0C0C0"/>
                  </a:outerShdw>
                </a:effectLst>
              </a:rPr>
              <a:t>)</a:t>
            </a:r>
          </a:p>
          <a:p>
            <a:pPr marL="514350" indent="-514350" fontAlgn="auto">
              <a:lnSpc>
                <a:spcPct val="90000"/>
              </a:lnSpc>
              <a:spcBef>
                <a:spcPct val="50000"/>
              </a:spcBef>
              <a:spcAft>
                <a:spcPts val="0"/>
              </a:spcAft>
              <a:buFontTx/>
              <a:buAutoNum type="arabicPeriod"/>
              <a:defRPr/>
            </a:pPr>
            <a:r>
              <a:rPr lang="en-US" sz="3000" dirty="0" smtClean="0">
                <a:effectLst>
                  <a:outerShdw blurRad="38100" dist="38100" dir="2700000" algn="tl">
                    <a:srgbClr val="C0C0C0"/>
                  </a:outerShdw>
                </a:effectLst>
              </a:rPr>
              <a:t> IN POLYMER MATRIX COMPOSITES (Al-Cu-Fe)</a:t>
            </a:r>
          </a:p>
          <a:p>
            <a:pPr marL="514350" indent="-514350" fontAlgn="auto">
              <a:lnSpc>
                <a:spcPct val="90000"/>
              </a:lnSpc>
              <a:spcBef>
                <a:spcPct val="50000"/>
              </a:spcBef>
              <a:spcAft>
                <a:spcPts val="0"/>
              </a:spcAft>
              <a:buFontTx/>
              <a:buAutoNum type="arabicPeriod"/>
              <a:defRPr/>
            </a:pPr>
            <a:r>
              <a:rPr lang="en-US" sz="3000" dirty="0" smtClean="0">
                <a:effectLst>
                  <a:outerShdw blurRad="38100" dist="38100" dir="2700000" algn="tl">
                    <a:srgbClr val="C0C0C0"/>
                  </a:outerShdw>
                </a:effectLst>
              </a:rPr>
              <a:t> SELECTIVE SOLAR ABSORBERS (Al-Cu-Fe-(Cr))</a:t>
            </a:r>
          </a:p>
          <a:p>
            <a:pPr marL="514350" indent="-514350" fontAlgn="auto">
              <a:lnSpc>
                <a:spcPct val="90000"/>
              </a:lnSpc>
              <a:spcBef>
                <a:spcPct val="50000"/>
              </a:spcBef>
              <a:spcAft>
                <a:spcPts val="0"/>
              </a:spcAft>
              <a:buFontTx/>
              <a:buAutoNum type="arabicPeriod"/>
              <a:defRPr/>
            </a:pPr>
            <a:r>
              <a:rPr lang="en-US" sz="3000" dirty="0" smtClean="0">
                <a:effectLst>
                  <a:outerShdw blurRad="38100" dist="38100" dir="2700000" algn="tl">
                    <a:srgbClr val="C0C0C0"/>
                  </a:outerShdw>
                </a:effectLst>
              </a:rPr>
              <a:t> HYDROGEN STORAGE (Ti-</a:t>
            </a:r>
            <a:r>
              <a:rPr lang="en-US" sz="3000" dirty="0" err="1" smtClean="0">
                <a:effectLst>
                  <a:outerShdw blurRad="38100" dist="38100" dir="2700000" algn="tl">
                    <a:srgbClr val="C0C0C0"/>
                  </a:outerShdw>
                </a:effectLst>
              </a:rPr>
              <a:t>Zr</a:t>
            </a:r>
            <a:r>
              <a:rPr lang="en-US" sz="3000" dirty="0" smtClean="0">
                <a:effectLst>
                  <a:outerShdw blurRad="38100" dist="38100" dir="2700000" algn="tl">
                    <a:srgbClr val="C0C0C0"/>
                  </a:outerShdw>
                </a:effectLst>
              </a:rPr>
              <a:t>-Ni)</a:t>
            </a:r>
          </a:p>
          <a:p>
            <a:pPr marL="514350" indent="-514350" fontAlgn="auto">
              <a:lnSpc>
                <a:spcPct val="90000"/>
              </a:lnSpc>
              <a:spcBef>
                <a:spcPts val="0"/>
              </a:spcBef>
              <a:spcAft>
                <a:spcPts val="0"/>
              </a:spcAft>
              <a:buFontTx/>
              <a:buNone/>
              <a:defRPr/>
            </a:pPr>
            <a:endParaRPr lang="en-US" sz="3000" dirty="0" smtClean="0">
              <a:solidFill>
                <a:srgbClr val="00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QUASICRYSTAL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70339" name="Content Placeholder 2"/>
          <p:cNvSpPr>
            <a:spLocks noGrp="1"/>
          </p:cNvSpPr>
          <p:nvPr>
            <p:ph sz="quarter" idx="1"/>
          </p:nvPr>
        </p:nvSpPr>
        <p:spPr/>
        <p:txBody>
          <a:bodyPr/>
          <a:lstStyle/>
          <a:p>
            <a:r>
              <a:rPr lang="en-US" i="1" dirty="0" smtClean="0">
                <a:sym typeface="Wingdings" pitchFamily="2" charset="2"/>
              </a:rPr>
              <a:t>The Fibonacci sequence has a curious connection with </a:t>
            </a:r>
            <a:r>
              <a:rPr lang="en-US" i="1" dirty="0" err="1" smtClean="0">
                <a:sym typeface="Wingdings" pitchFamily="2" charset="2"/>
              </a:rPr>
              <a:t>quasicrystals</a:t>
            </a:r>
            <a:r>
              <a:rPr lang="en-US" i="1" dirty="0" smtClean="0">
                <a:sym typeface="Wingdings" pitchFamily="2" charset="2"/>
              </a:rPr>
              <a:t>* via the </a:t>
            </a:r>
            <a:r>
              <a:rPr lang="en-US" i="1" dirty="0" smtClean="0">
                <a:solidFill>
                  <a:srgbClr val="FF9900"/>
                </a:solidFill>
                <a:sym typeface="Wingdings" pitchFamily="2" charset="2"/>
              </a:rPr>
              <a:t>GOLDEN MEAN</a:t>
            </a:r>
            <a:r>
              <a:rPr lang="en-US" i="1" dirty="0" smtClean="0">
                <a:sym typeface="Wingdings" pitchFamily="2" charset="2"/>
              </a:rPr>
              <a:t> (</a:t>
            </a:r>
            <a:r>
              <a:rPr lang="en-US" i="1" dirty="0" smtClean="0">
                <a:sym typeface="Symbol" pitchFamily="18" charset="2"/>
              </a:rPr>
              <a:t>)</a:t>
            </a:r>
          </a:p>
          <a:p>
            <a:r>
              <a:rPr lang="en-US" dirty="0" smtClean="0"/>
              <a:t>Fibonacci</a:t>
            </a:r>
            <a:r>
              <a:rPr lang="en-US" dirty="0" smtClean="0">
                <a:sym typeface="Symbol" pitchFamily="18" charset="2"/>
              </a:rPr>
              <a:t></a:t>
            </a:r>
            <a:r>
              <a:rPr lang="en-US" dirty="0" smtClean="0"/>
              <a:t>1 1  2 3  5  8  13  21 34...  </a:t>
            </a:r>
            <a:r>
              <a:rPr lang="en-US" dirty="0" smtClean="0">
                <a:sym typeface="Symbol" pitchFamily="18" charset="2"/>
              </a:rPr>
              <a:t></a:t>
            </a:r>
            <a:endParaRPr lang="en-US" dirty="0" smtClean="0"/>
          </a:p>
          <a:p>
            <a:r>
              <a:rPr lang="en-US" dirty="0" smtClean="0"/>
              <a:t>Ratio</a:t>
            </a:r>
            <a:r>
              <a:rPr lang="en-US" dirty="0" smtClean="0">
                <a:sym typeface="Symbol" pitchFamily="18" charset="2"/>
              </a:rPr>
              <a:t></a:t>
            </a:r>
            <a:r>
              <a:rPr lang="en-US" sz="1800" dirty="0" smtClean="0"/>
              <a:t>1/1  2/1  3/2   5/3  8/5   13/8   21/13   34/21... </a:t>
            </a:r>
            <a:r>
              <a:rPr lang="en-US" sz="1800" dirty="0" smtClean="0">
                <a:sym typeface="Symbol" pitchFamily="18" charset="2"/>
              </a:rPr>
              <a:t></a:t>
            </a:r>
            <a:r>
              <a:rPr lang="en-US" sz="1800" dirty="0" smtClean="0"/>
              <a:t> = ( 1+</a:t>
            </a:r>
            <a:r>
              <a:rPr lang="en-US" sz="1800" dirty="0" smtClean="0">
                <a:sym typeface="Symbol" pitchFamily="18" charset="2"/>
              </a:rPr>
              <a:t></a:t>
            </a:r>
            <a:r>
              <a:rPr lang="en-US" sz="1800" dirty="0" smtClean="0"/>
              <a:t>5)/2</a:t>
            </a:r>
          </a:p>
          <a:p>
            <a:endParaRPr lang="en-US" i="1" dirty="0" smtClean="0">
              <a:sym typeface="Symbol" pitchFamily="18" charset="2"/>
            </a:endParaRPr>
          </a:p>
          <a:p>
            <a:pPr>
              <a:buFontTx/>
              <a:buNone/>
            </a:pPr>
            <a:endParaRPr lang="en-US"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NANO CRYSTAL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fontAlgn="auto">
              <a:spcBef>
                <a:spcPts val="0"/>
              </a:spcBef>
              <a:spcAft>
                <a:spcPts val="0"/>
              </a:spcAft>
              <a:buFont typeface="Wingdings 2"/>
              <a:buChar char=""/>
              <a:defRPr/>
            </a:pPr>
            <a:r>
              <a:rPr lang="en-US" dirty="0" err="1" smtClean="0"/>
              <a:t>Nano</a:t>
            </a:r>
            <a:r>
              <a:rPr lang="en-US" dirty="0" smtClean="0"/>
              <a:t>-crystalline material are poly crystalline materials with grain size of up to about 100nm.</a:t>
            </a:r>
          </a:p>
          <a:p>
            <a:pPr marL="438912" indent="-320040" fontAlgn="auto">
              <a:spcBef>
                <a:spcPts val="0"/>
              </a:spcBef>
              <a:spcAft>
                <a:spcPts val="0"/>
              </a:spcAft>
              <a:buFont typeface="Wingdings 2"/>
              <a:buChar char=""/>
              <a:defRPr/>
            </a:pPr>
            <a:r>
              <a:rPr lang="en-US" dirty="0" smtClean="0"/>
              <a:t>A </a:t>
            </a:r>
            <a:r>
              <a:rPr lang="en-US" dirty="0" err="1" smtClean="0"/>
              <a:t>nano</a:t>
            </a:r>
            <a:r>
              <a:rPr lang="en-US" dirty="0" smtClean="0"/>
              <a:t>-structure is an object of intermediate size between molecular and microscopic(micrometer-sized) structures.</a:t>
            </a:r>
          </a:p>
          <a:p>
            <a:pPr marL="438912" indent="-320040" fontAlgn="auto">
              <a:spcBef>
                <a:spcPts val="0"/>
              </a:spcBef>
              <a:spcAft>
                <a:spcPts val="0"/>
              </a:spcAft>
              <a:buFont typeface="Wingdings 2"/>
              <a:buChar char=""/>
              <a:defRPr/>
            </a:pPr>
            <a:r>
              <a:rPr lang="en-US" dirty="0" smtClean="0"/>
              <a:t>In describing </a:t>
            </a:r>
            <a:r>
              <a:rPr lang="en-US" dirty="0" err="1" smtClean="0"/>
              <a:t>nano</a:t>
            </a:r>
            <a:r>
              <a:rPr lang="en-US" dirty="0" smtClean="0"/>
              <a:t>-crystalline structures it is necessary to differentiate between the numbers of dimensions on the </a:t>
            </a:r>
            <a:r>
              <a:rPr lang="en-US" dirty="0" err="1" smtClean="0"/>
              <a:t>nanoscale</a:t>
            </a:r>
            <a:r>
              <a:rPr lang="en-US" dirty="0" smtClean="0"/>
              <a:t>.</a:t>
            </a:r>
          </a:p>
          <a:p>
            <a:pPr marL="438912" indent="-320040" fontAlgn="auto">
              <a:spcBef>
                <a:spcPts val="0"/>
              </a:spcBef>
              <a:spcAft>
                <a:spcPts val="0"/>
              </a:spcAft>
              <a:buFontTx/>
              <a:buNone/>
              <a:defRPr/>
            </a:pP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i="1" u="sng" dirty="0" smtClean="0">
                <a:latin typeface="Times New Roman" pitchFamily="18" charset="0"/>
                <a:cs typeface="Times New Roman" pitchFamily="18" charset="0"/>
              </a:rPr>
              <a:t>TYPES OF NANO CRYSTALS</a:t>
            </a:r>
            <a:endParaRPr lang="en-IN" sz="40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endParaRPr lang="en-IN" dirty="0"/>
          </a:p>
        </p:txBody>
      </p:sp>
      <p:pic>
        <p:nvPicPr>
          <p:cNvPr id="97282" name="Picture 2" descr="http://eng.thesaurus.rusnano.com/upload/iblock/dfc/nanomaterial1.jpg"/>
          <p:cNvPicPr>
            <a:picLocks noChangeAspect="1" noChangeArrowheads="1"/>
          </p:cNvPicPr>
          <p:nvPr/>
        </p:nvPicPr>
        <p:blipFill>
          <a:blip r:embed="rId2" cstate="print"/>
          <a:srcRect/>
          <a:stretch>
            <a:fillRect/>
          </a:stretch>
        </p:blipFill>
        <p:spPr bwMode="auto">
          <a:xfrm>
            <a:off x="323528" y="1556792"/>
            <a:ext cx="8467725" cy="4824536"/>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i="1" u="sng" dirty="0" smtClean="0">
                <a:latin typeface="Times New Roman" pitchFamily="18" charset="0"/>
                <a:cs typeface="Times New Roman" pitchFamily="18" charset="0"/>
              </a:rPr>
              <a:t>TYPES OF NANO CRYSTALS</a:t>
            </a:r>
            <a:endParaRPr lang="en-IN" sz="40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IN"/>
          </a:p>
        </p:txBody>
      </p:sp>
      <p:sp>
        <p:nvSpPr>
          <p:cNvPr id="98306" name="AutoShape 2" descr="http://s3.amazonaws.com/readers/2012/04/02/111111111111111111_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26" name="Picture 2"/>
          <p:cNvPicPr>
            <a:picLocks noChangeAspect="1" noChangeArrowheads="1"/>
          </p:cNvPicPr>
          <p:nvPr/>
        </p:nvPicPr>
        <p:blipFill>
          <a:blip r:embed="rId2" cstate="print"/>
          <a:srcRect/>
          <a:stretch>
            <a:fillRect/>
          </a:stretch>
        </p:blipFill>
        <p:spPr bwMode="auto">
          <a:xfrm>
            <a:off x="611560" y="2420888"/>
            <a:ext cx="7837621"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i="1" u="sng" dirty="0" smtClean="0">
                <a:latin typeface="Times New Roman" pitchFamily="18" charset="0"/>
                <a:cs typeface="Times New Roman" pitchFamily="18" charset="0"/>
              </a:rPr>
              <a:t>TYPES OF NANO CRYSTALS</a:t>
            </a:r>
            <a:endParaRPr lang="en-IN" sz="4000" b="1" i="1" u="sng"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67544" y="1600200"/>
            <a:ext cx="8219256" cy="4525963"/>
          </a:xfrm>
        </p:spPr>
        <p:txBody>
          <a:bodyPr>
            <a:normAutofit fontScale="85000" lnSpcReduction="10000"/>
          </a:bodyPr>
          <a:lstStyle/>
          <a:p>
            <a:r>
              <a:rPr lang="en-IN" b="1" dirty="0" smtClean="0"/>
              <a:t>zero-dimensional (0D), one-dimensional (1D), two-dimensional (2D) and three-dimensional (3D) </a:t>
            </a:r>
            <a:r>
              <a:rPr lang="en-IN" b="1" dirty="0" err="1" smtClean="0"/>
              <a:t>nanomaterials</a:t>
            </a:r>
            <a:r>
              <a:rPr lang="en-IN" b="1" dirty="0" smtClean="0"/>
              <a:t>.</a:t>
            </a:r>
          </a:p>
          <a:p>
            <a:r>
              <a:rPr lang="en-IN" b="1" dirty="0" smtClean="0"/>
              <a:t> Zero-dimensional </a:t>
            </a:r>
            <a:r>
              <a:rPr lang="en-IN" b="1" dirty="0" err="1" smtClean="0"/>
              <a:t>nanomaterials</a:t>
            </a:r>
            <a:r>
              <a:rPr lang="en-IN" b="1" dirty="0" smtClean="0"/>
              <a:t> </a:t>
            </a:r>
            <a:r>
              <a:rPr lang="en-IN" dirty="0" smtClean="0"/>
              <a:t>include </a:t>
            </a:r>
            <a:r>
              <a:rPr lang="en-IN" dirty="0" err="1" smtClean="0"/>
              <a:t>nanocluster</a:t>
            </a:r>
            <a:r>
              <a:rPr lang="en-IN" dirty="0" smtClean="0"/>
              <a:t> materials and </a:t>
            </a:r>
            <a:r>
              <a:rPr lang="en-IN" dirty="0" err="1" smtClean="0"/>
              <a:t>nanodispersions</a:t>
            </a:r>
            <a:r>
              <a:rPr lang="en-IN" dirty="0" smtClean="0"/>
              <a:t>, i.e. materials in which </a:t>
            </a:r>
            <a:r>
              <a:rPr lang="en-IN" dirty="0" err="1" smtClean="0"/>
              <a:t>nanoparticle</a:t>
            </a:r>
            <a:r>
              <a:rPr lang="en-IN" dirty="0" smtClean="0"/>
              <a:t> are isolated from each other.</a:t>
            </a:r>
          </a:p>
          <a:p>
            <a:r>
              <a:rPr lang="en-IN" b="1" dirty="0" smtClean="0"/>
              <a:t> One-dimensional </a:t>
            </a:r>
            <a:r>
              <a:rPr lang="en-IN" b="1" dirty="0" err="1" smtClean="0"/>
              <a:t>nanomaterials</a:t>
            </a:r>
            <a:r>
              <a:rPr lang="en-IN" b="1" dirty="0" smtClean="0"/>
              <a:t> </a:t>
            </a:r>
            <a:r>
              <a:rPr lang="en-IN" dirty="0" smtClean="0"/>
              <a:t>are </a:t>
            </a:r>
            <a:r>
              <a:rPr lang="en-IN" dirty="0" err="1" smtClean="0"/>
              <a:t>nanofibre</a:t>
            </a:r>
            <a:r>
              <a:rPr lang="en-IN" dirty="0" smtClean="0"/>
              <a:t> (</a:t>
            </a:r>
            <a:r>
              <a:rPr lang="en-IN" dirty="0" err="1" smtClean="0"/>
              <a:t>nanorod</a:t>
            </a:r>
            <a:r>
              <a:rPr lang="en-IN" dirty="0" smtClean="0"/>
              <a:t>) and </a:t>
            </a:r>
            <a:r>
              <a:rPr lang="en-IN" dirty="0" err="1" smtClean="0"/>
              <a:t>nanotubular</a:t>
            </a:r>
            <a:r>
              <a:rPr lang="en-IN" dirty="0" smtClean="0"/>
              <a:t> materials with fibre (rod, tube) length from 100 nm to tens of microns</a:t>
            </a:r>
          </a:p>
          <a:p>
            <a:r>
              <a:rPr lang="en-IN" dirty="0" smtClean="0"/>
              <a:t> </a:t>
            </a:r>
            <a:r>
              <a:rPr lang="en-IN" b="1" dirty="0" smtClean="0"/>
              <a:t>Two-dimensional </a:t>
            </a:r>
            <a:r>
              <a:rPr lang="en-IN" b="1" dirty="0" err="1" smtClean="0"/>
              <a:t>nanomaterials</a:t>
            </a:r>
            <a:r>
              <a:rPr lang="en-IN" b="1" dirty="0" smtClean="0"/>
              <a:t> </a:t>
            </a:r>
            <a:r>
              <a:rPr lang="en-IN" dirty="0" smtClean="0"/>
              <a:t>are films (coatings) with </a:t>
            </a:r>
            <a:r>
              <a:rPr lang="en-IN" dirty="0" err="1" smtClean="0"/>
              <a:t>nanometer</a:t>
            </a:r>
            <a:r>
              <a:rPr lang="en-IN" dirty="0" smtClean="0"/>
              <a:t> thickness.</a:t>
            </a:r>
          </a:p>
          <a:p>
            <a:r>
              <a:rPr lang="en-IN" b="1" dirty="0" smtClean="0"/>
              <a:t>Three-dimensional </a:t>
            </a:r>
            <a:r>
              <a:rPr lang="en-IN" b="1" dirty="0" err="1" smtClean="0"/>
              <a:t>nanomaterials</a:t>
            </a:r>
            <a:r>
              <a:rPr lang="en-IN" dirty="0" smtClean="0"/>
              <a:t> include powders, fibrous, multilayer and polycrystalline materials in which the 0D, 1D and 2D structural elements are in close contact with each other and form interfaces.</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DUAL PHASE ALLOYS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05827" name="Content Placeholder 2"/>
          <p:cNvSpPr>
            <a:spLocks noGrp="1"/>
          </p:cNvSpPr>
          <p:nvPr>
            <p:ph sz="quarter" idx="1"/>
          </p:nvPr>
        </p:nvSpPr>
        <p:spPr>
          <a:xfrm>
            <a:off x="457200" y="1295400"/>
            <a:ext cx="8229600" cy="5791200"/>
          </a:xfrm>
        </p:spPr>
        <p:txBody>
          <a:bodyPr/>
          <a:lstStyle/>
          <a:p>
            <a:pPr>
              <a:buFontTx/>
              <a:buNone/>
            </a:pPr>
            <a:r>
              <a:rPr lang="en-US" dirty="0" smtClean="0"/>
              <a:t>Advantages:</a:t>
            </a:r>
          </a:p>
          <a:p>
            <a:pPr>
              <a:lnSpc>
                <a:spcPct val="90000"/>
              </a:lnSpc>
            </a:pPr>
            <a:r>
              <a:rPr lang="en-US" dirty="0" smtClean="0"/>
              <a:t>Low yield to tensile strength ratio (yield strength / tensile strength = 0.5)</a:t>
            </a:r>
          </a:p>
          <a:p>
            <a:pPr>
              <a:lnSpc>
                <a:spcPct val="90000"/>
              </a:lnSpc>
            </a:pPr>
            <a:r>
              <a:rPr lang="en-US" dirty="0" smtClean="0"/>
              <a:t>High initial strain hardening rates</a:t>
            </a:r>
          </a:p>
          <a:p>
            <a:pPr>
              <a:lnSpc>
                <a:spcPct val="90000"/>
              </a:lnSpc>
            </a:pPr>
            <a:r>
              <a:rPr lang="en-US" dirty="0" smtClean="0"/>
              <a:t>Good uniform elongation</a:t>
            </a:r>
          </a:p>
          <a:p>
            <a:pPr>
              <a:lnSpc>
                <a:spcPct val="90000"/>
              </a:lnSpc>
            </a:pPr>
            <a:r>
              <a:rPr lang="en-US" dirty="0" smtClean="0"/>
              <a:t>A high strain rate sensitivity (the faster it is crushed the more energy it absorbs)</a:t>
            </a:r>
          </a:p>
          <a:p>
            <a:pPr>
              <a:lnSpc>
                <a:spcPct val="90000"/>
              </a:lnSpc>
            </a:pPr>
            <a:r>
              <a:rPr lang="en-US" dirty="0" smtClean="0"/>
              <a:t>Good fatigue resistance</a:t>
            </a:r>
          </a:p>
          <a:p>
            <a:pPr>
              <a:lnSpc>
                <a:spcPct val="90000"/>
              </a:lnSpc>
            </a:pPr>
            <a:r>
              <a:rPr lang="en-US" dirty="0" smtClean="0"/>
              <a:t>Due to these properties DPS(dual phase steel) is often used for automotive body panels, wheels, and bumpers</a:t>
            </a:r>
          </a:p>
          <a:p>
            <a:pPr>
              <a:buFontTx/>
              <a:buNone/>
            </a:pPr>
            <a:endParaRPr lang="en-US"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PROPERTIES OF NANOCRYSTALLINE MATERIALS</a:t>
            </a:r>
            <a:endParaRPr lang="en-US" sz="4000" b="1" i="1" u="sng" dirty="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550926" indent="-514350" fontAlgn="auto">
              <a:spcBef>
                <a:spcPts val="0"/>
              </a:spcBef>
              <a:spcAft>
                <a:spcPts val="0"/>
              </a:spcAft>
              <a:buFontTx/>
              <a:buAutoNum type="arabicPeriod"/>
              <a:defRPr/>
            </a:pPr>
            <a:r>
              <a:rPr lang="en-US" dirty="0" smtClean="0"/>
              <a:t>Increased strength/hardness</a:t>
            </a:r>
          </a:p>
          <a:p>
            <a:pPr marL="550926" indent="-514350" fontAlgn="auto">
              <a:spcBef>
                <a:spcPts val="0"/>
              </a:spcBef>
              <a:spcAft>
                <a:spcPts val="0"/>
              </a:spcAft>
              <a:buFontTx/>
              <a:buAutoNum type="arabicPeriod"/>
              <a:defRPr/>
            </a:pPr>
            <a:r>
              <a:rPr lang="en-US" dirty="0" smtClean="0"/>
              <a:t>Enhanced diffusivity</a:t>
            </a:r>
          </a:p>
          <a:p>
            <a:pPr marL="550926" indent="-514350" fontAlgn="auto">
              <a:spcBef>
                <a:spcPts val="0"/>
              </a:spcBef>
              <a:spcAft>
                <a:spcPts val="0"/>
              </a:spcAft>
              <a:buFontTx/>
              <a:buAutoNum type="arabicPeriod"/>
              <a:defRPr/>
            </a:pPr>
            <a:r>
              <a:rPr lang="en-US" dirty="0" smtClean="0"/>
              <a:t>Improved ductility/toughness</a:t>
            </a:r>
          </a:p>
          <a:p>
            <a:pPr marL="550926" indent="-514350" fontAlgn="auto">
              <a:spcBef>
                <a:spcPts val="0"/>
              </a:spcBef>
              <a:spcAft>
                <a:spcPts val="0"/>
              </a:spcAft>
              <a:buFontTx/>
              <a:buAutoNum type="arabicPeriod"/>
              <a:defRPr/>
            </a:pPr>
            <a:r>
              <a:rPr lang="en-US" dirty="0" smtClean="0"/>
              <a:t>Reduced density</a:t>
            </a:r>
          </a:p>
          <a:p>
            <a:pPr marL="550926" indent="-514350" fontAlgn="auto">
              <a:spcBef>
                <a:spcPts val="0"/>
              </a:spcBef>
              <a:spcAft>
                <a:spcPts val="0"/>
              </a:spcAft>
              <a:buFontTx/>
              <a:buAutoNum type="arabicPeriod"/>
              <a:defRPr/>
            </a:pPr>
            <a:r>
              <a:rPr lang="en-US" dirty="0" smtClean="0"/>
              <a:t>Reduced modulus</a:t>
            </a:r>
          </a:p>
          <a:p>
            <a:pPr marL="550926" indent="-514350" fontAlgn="auto">
              <a:spcBef>
                <a:spcPts val="0"/>
              </a:spcBef>
              <a:spcAft>
                <a:spcPts val="0"/>
              </a:spcAft>
              <a:buFontTx/>
              <a:buAutoNum type="arabicPeriod"/>
              <a:defRPr/>
            </a:pPr>
            <a:r>
              <a:rPr lang="en-US" dirty="0" smtClean="0"/>
              <a:t>Higher electrical resistance</a:t>
            </a:r>
          </a:p>
          <a:p>
            <a:pPr marL="550926" indent="-514350" fontAlgn="auto">
              <a:spcBef>
                <a:spcPts val="0"/>
              </a:spcBef>
              <a:spcAft>
                <a:spcPts val="0"/>
              </a:spcAft>
              <a:buFontTx/>
              <a:buAutoNum type="arabicPeriod"/>
              <a:defRPr/>
            </a:pPr>
            <a:r>
              <a:rPr lang="en-US" dirty="0" smtClean="0"/>
              <a:t>Increased specific heat</a:t>
            </a:r>
          </a:p>
          <a:p>
            <a:pPr marL="550926" indent="-514350" fontAlgn="auto">
              <a:spcBef>
                <a:spcPts val="0"/>
              </a:spcBef>
              <a:spcAft>
                <a:spcPts val="0"/>
              </a:spcAft>
              <a:buFontTx/>
              <a:buAutoNum type="arabicPeriod"/>
              <a:defRPr/>
            </a:pPr>
            <a:r>
              <a:rPr lang="en-US" dirty="0" smtClean="0"/>
              <a:t>Higher thermal expansion coefficient</a:t>
            </a:r>
          </a:p>
          <a:p>
            <a:pPr marL="550926" indent="-514350" fontAlgn="auto">
              <a:spcBef>
                <a:spcPts val="0"/>
              </a:spcBef>
              <a:spcAft>
                <a:spcPts val="0"/>
              </a:spcAft>
              <a:buFontTx/>
              <a:buAutoNum type="arabicPeriod"/>
              <a:defRPr/>
            </a:pPr>
            <a:r>
              <a:rPr lang="en-US" dirty="0" smtClean="0"/>
              <a:t>Lower thermal conductivity</a:t>
            </a:r>
          </a:p>
          <a:p>
            <a:pPr marL="550926" indent="-514350" fontAlgn="auto">
              <a:spcBef>
                <a:spcPts val="0"/>
              </a:spcBef>
              <a:spcAft>
                <a:spcPts val="0"/>
              </a:spcAft>
              <a:buFontTx/>
              <a:buAutoNum type="arabicPeriod"/>
              <a:defRPr/>
            </a:pPr>
            <a:r>
              <a:rPr lang="en-US" dirty="0" smtClean="0"/>
              <a:t> Superior soft magnetic properties</a:t>
            </a:r>
          </a:p>
          <a:p>
            <a:pPr marL="550926" indent="-514350" fontAlgn="auto">
              <a:spcBef>
                <a:spcPts val="0"/>
              </a:spcBef>
              <a:spcAft>
                <a:spcPts val="0"/>
              </a:spcAft>
              <a:buFontTx/>
              <a:buAutoNum type="arabicPeriod"/>
              <a:defRPr/>
            </a:pPr>
            <a:r>
              <a:rPr lang="en-US" dirty="0" smtClean="0"/>
              <a:t>Improved magnetic properties</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APPLICATIONS OF NANOCRYSTALS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76483" name="Content Placeholder 2"/>
          <p:cNvSpPr>
            <a:spLocks noGrp="1"/>
          </p:cNvSpPr>
          <p:nvPr>
            <p:ph sz="quarter" idx="1"/>
          </p:nvPr>
        </p:nvSpPr>
        <p:spPr/>
        <p:txBody>
          <a:bodyPr/>
          <a:lstStyle/>
          <a:p>
            <a:r>
              <a:rPr lang="en-US" dirty="0" smtClean="0"/>
              <a:t>Cutting tools, wear resistant </a:t>
            </a:r>
          </a:p>
          <a:p>
            <a:r>
              <a:rPr lang="en-US" dirty="0" smtClean="0"/>
              <a:t>Pigments paints </a:t>
            </a:r>
          </a:p>
          <a:p>
            <a:r>
              <a:rPr lang="en-US" dirty="0" smtClean="0"/>
              <a:t>Biosensors detectors </a:t>
            </a:r>
          </a:p>
          <a:p>
            <a:r>
              <a:rPr lang="en-US" dirty="0" smtClean="0"/>
              <a:t>Functional fluids </a:t>
            </a:r>
          </a:p>
          <a:p>
            <a:r>
              <a:rPr lang="en-US" dirty="0" smtClean="0"/>
              <a:t>Pharmaceuticals and drugs </a:t>
            </a:r>
          </a:p>
          <a:p>
            <a:r>
              <a:rPr lang="en-US" dirty="0" err="1" smtClean="0"/>
              <a:t>Nanobiomaterials</a:t>
            </a:r>
            <a:r>
              <a:rPr lang="en-US" dirty="0" smtClean="0"/>
              <a:t>, </a:t>
            </a:r>
            <a:r>
              <a:rPr lang="en-US" dirty="0" err="1" smtClean="0"/>
              <a:t>magnetics</a:t>
            </a:r>
            <a:r>
              <a:rPr lang="en-US" dirty="0" smtClean="0"/>
              <a:t> </a:t>
            </a:r>
          </a:p>
          <a:p>
            <a:r>
              <a:rPr lang="en-US" dirty="0" err="1" smtClean="0"/>
              <a:t>Nanoparticles</a:t>
            </a:r>
            <a:r>
              <a:rPr lang="en-US" dirty="0" smtClean="0"/>
              <a:t>, films In electronic </a:t>
            </a:r>
          </a:p>
          <a:p>
            <a:pPr>
              <a:buFontTx/>
              <a:buNone/>
            </a:pPr>
            <a:endParaRPr lang="en-US"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itle 1"/>
          <p:cNvSpPr>
            <a:spLocks noGrp="1"/>
          </p:cNvSpPr>
          <p:nvPr>
            <p:ph type="title"/>
          </p:nvPr>
        </p:nvSpPr>
        <p:spPr/>
        <p:txBody>
          <a:bodyPr rtlCol="0">
            <a:normAutofit fontScale="90000"/>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APPLICATIONS OF NANOCRYSTALS</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rtlCol="0">
            <a:normAutofit/>
          </a:bodyPr>
          <a:lstStyle/>
          <a:p>
            <a:pPr marL="438912" indent="-320040" fontAlgn="auto">
              <a:spcBef>
                <a:spcPts val="0"/>
              </a:spcBef>
              <a:spcAft>
                <a:spcPts val="0"/>
              </a:spcAft>
              <a:buFont typeface="Wingdings 2"/>
              <a:buChar char=""/>
              <a:defRPr/>
            </a:pPr>
            <a:r>
              <a:rPr lang="en-US" dirty="0" smtClean="0"/>
              <a:t>Jewelry, optical semiconductors </a:t>
            </a:r>
          </a:p>
          <a:p>
            <a:pPr marL="438912" indent="-320040" fontAlgn="auto">
              <a:spcBef>
                <a:spcPts val="0"/>
              </a:spcBef>
              <a:spcAft>
                <a:spcPts val="0"/>
              </a:spcAft>
              <a:buFont typeface="Wingdings 2"/>
              <a:buChar char=""/>
              <a:defRPr/>
            </a:pPr>
            <a:r>
              <a:rPr lang="en-US" dirty="0" smtClean="0"/>
              <a:t>Drug delivery, wound healing </a:t>
            </a:r>
          </a:p>
          <a:p>
            <a:pPr marL="438912" indent="-320040" fontAlgn="auto">
              <a:spcBef>
                <a:spcPts val="0"/>
              </a:spcBef>
              <a:spcAft>
                <a:spcPts val="0"/>
              </a:spcAft>
              <a:buFont typeface="Wingdings 2"/>
              <a:buChar char=""/>
              <a:defRPr/>
            </a:pPr>
            <a:r>
              <a:rPr lang="en-US" dirty="0" smtClean="0"/>
              <a:t>Flame retardants additives </a:t>
            </a:r>
          </a:p>
          <a:p>
            <a:pPr marL="438912" indent="-320040" fontAlgn="auto">
              <a:spcBef>
                <a:spcPts val="0"/>
              </a:spcBef>
              <a:spcAft>
                <a:spcPts val="0"/>
              </a:spcAft>
              <a:buFont typeface="Wingdings 2"/>
              <a:buChar char=""/>
              <a:defRPr/>
            </a:pPr>
            <a:r>
              <a:rPr lang="en-US" dirty="0" smtClean="0"/>
              <a:t>Propellants nozzles additives </a:t>
            </a:r>
          </a:p>
          <a:p>
            <a:pPr marL="438912" indent="-320040" fontAlgn="auto">
              <a:spcBef>
                <a:spcPts val="0"/>
              </a:spcBef>
              <a:spcAft>
                <a:spcPts val="0"/>
              </a:spcAft>
              <a:buFont typeface="Wingdings 2"/>
              <a:buChar char=""/>
              <a:defRPr/>
            </a:pPr>
            <a:r>
              <a:rPr lang="en-US" dirty="0" smtClean="0"/>
              <a:t>Nanopower ,</a:t>
            </a:r>
            <a:r>
              <a:rPr lang="en-US" dirty="0" err="1" smtClean="0"/>
              <a:t>Nanoelectrical</a:t>
            </a:r>
            <a:r>
              <a:rPr lang="en-US" dirty="0" smtClean="0"/>
              <a:t> </a:t>
            </a:r>
          </a:p>
          <a:p>
            <a:pPr marL="438912" indent="-320040" fontAlgn="auto">
              <a:spcBef>
                <a:spcPts val="0"/>
              </a:spcBef>
              <a:spcAft>
                <a:spcPts val="0"/>
              </a:spcAft>
              <a:buFont typeface="Wingdings 2"/>
              <a:buChar char=""/>
              <a:defRPr/>
            </a:pPr>
            <a:r>
              <a:rPr lang="en-US" dirty="0" smtClean="0"/>
              <a:t>Fast switches sensors </a:t>
            </a:r>
          </a:p>
          <a:p>
            <a:pPr marL="438912" indent="-320040" fontAlgn="auto">
              <a:spcBef>
                <a:spcPts val="0"/>
              </a:spcBef>
              <a:spcAft>
                <a:spcPts val="0"/>
              </a:spcAft>
              <a:buFont typeface="Wingdings 2"/>
              <a:buChar char=""/>
              <a:defRPr/>
            </a:pPr>
            <a:r>
              <a:rPr lang="en-US" dirty="0" smtClean="0"/>
              <a:t>Current applications in nanotechnology and a timeline of events for future direction – High-resolution displays </a:t>
            </a:r>
          </a:p>
          <a:p>
            <a:pPr marL="0" indent="0" fontAlgn="auto">
              <a:spcBef>
                <a:spcPts val="0"/>
              </a:spcBef>
              <a:spcAft>
                <a:spcPts val="0"/>
              </a:spcAft>
              <a:buFontTx/>
              <a:buNone/>
              <a:defRPr/>
            </a:pPr>
            <a:endParaRPr lang="en-US" dirty="0" smtClean="0"/>
          </a:p>
          <a:p>
            <a:pPr marL="438912" indent="-320040" fontAlgn="auto">
              <a:spcBef>
                <a:spcPts val="0"/>
              </a:spcBef>
              <a:spcAft>
                <a:spcPts val="0"/>
              </a:spcAft>
              <a:buFontTx/>
              <a:buNone/>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rtlCol="0">
            <a:normAutofit/>
          </a:bodyPr>
          <a:lstStyle/>
          <a:p>
            <a:pPr fontAlgn="auto">
              <a:spcAft>
                <a:spcPts val="0"/>
              </a:spcAft>
              <a:defRPr/>
            </a:pPr>
            <a:r>
              <a:rPr lang="en-US" sz="4000" b="1" i="1" u="sng" dirty="0" smtClean="0">
                <a:solidFill>
                  <a:schemeClr val="accent1">
                    <a:satMod val="150000"/>
                  </a:schemeClr>
                </a:solidFill>
                <a:latin typeface="Times New Roman" pitchFamily="18" charset="0"/>
                <a:cs typeface="Times New Roman" pitchFamily="18" charset="0"/>
              </a:rPr>
              <a:t>MICRO ALLOYED STEEL</a:t>
            </a:r>
            <a:endParaRPr lang="en-US" sz="4000" b="1" i="1" u="sng" dirty="0" smtClean="0">
              <a:solidFill>
                <a:schemeClr val="accent1">
                  <a:satMod val="150000"/>
                </a:schemeClr>
              </a:solidFill>
              <a:latin typeface="Times New Roman" pitchFamily="18" charset="0"/>
              <a:cs typeface="Times New Roman" pitchFamily="18" charset="0"/>
            </a:endParaRPr>
          </a:p>
        </p:txBody>
      </p:sp>
      <p:sp>
        <p:nvSpPr>
          <p:cNvPr id="206851" name="Rectangle 3"/>
          <p:cNvSpPr>
            <a:spLocks noGrp="1" noChangeArrowheads="1"/>
          </p:cNvSpPr>
          <p:nvPr>
            <p:ph sz="quarter" idx="1"/>
          </p:nvPr>
        </p:nvSpPr>
        <p:spPr>
          <a:xfrm>
            <a:off x="457200" y="1600200"/>
            <a:ext cx="8229600" cy="5257800"/>
          </a:xfrm>
        </p:spPr>
        <p:txBody>
          <a:bodyPr/>
          <a:lstStyle/>
          <a:p>
            <a:r>
              <a:rPr lang="en-US" dirty="0" smtClean="0"/>
              <a:t>It is a type of alloy steel that contains small amounts of alloying elements(0.05 to 0.15%).</a:t>
            </a:r>
          </a:p>
          <a:p>
            <a:r>
              <a:rPr lang="en-US" dirty="0" smtClean="0"/>
              <a:t>Standard alloying elements include: niobium, vanadium, titanium, molybdenum, zirconium, boron, and rare-earth metals. </a:t>
            </a:r>
          </a:p>
          <a:p>
            <a:r>
              <a:rPr lang="en-US" dirty="0" smtClean="0"/>
              <a:t>They are used to refine the grain microstructure and/or facilitate precipitation hardening.</a:t>
            </a:r>
          </a:p>
          <a:p>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1811</TotalTime>
  <Words>3851</Words>
  <Application>Microsoft Office PowerPoint</Application>
  <PresentationFormat>On-screen Show (4:3)</PresentationFormat>
  <Paragraphs>430</Paragraphs>
  <Slides>82</Slides>
  <Notes>0</Notes>
  <HiddenSlides>0</HiddenSlides>
  <MMClips>4</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Equity</vt:lpstr>
      <vt:lpstr>CHAPTER 4</vt:lpstr>
      <vt:lpstr>TOPICS TO BE COVERED</vt:lpstr>
      <vt:lpstr>DUAL PHASE ALLOYS</vt:lpstr>
      <vt:lpstr>DUAL PHASE ALLOYS</vt:lpstr>
      <vt:lpstr>DUAL PHASE ALLOYS</vt:lpstr>
      <vt:lpstr>DUAL PHASE ALLOYS</vt:lpstr>
      <vt:lpstr>DUAL PHASE ALLOYS</vt:lpstr>
      <vt:lpstr>DUAL PHASE ALLOYS</vt:lpstr>
      <vt:lpstr>MICRO ALLOYED STEEL</vt:lpstr>
      <vt:lpstr>MICRO ALLOYED STEEL</vt:lpstr>
      <vt:lpstr>MICRO ALLOYED STEEL</vt:lpstr>
      <vt:lpstr>HIGH STRENGTH LOW- ALLOY STEELS</vt:lpstr>
      <vt:lpstr>HIGH STRENGTH LOW- ALLOY STEELS</vt:lpstr>
      <vt:lpstr>CLASSIICATIONS OF HIGH STRENGTH LOW- ALLOY STEELS</vt:lpstr>
      <vt:lpstr>CLASSIFICATIONS OF HIGH STRENGTH LOW- ALLOY STEELS (CONT…)</vt:lpstr>
      <vt:lpstr>HIGH STRENGTH LOW- ALLOY STEELS</vt:lpstr>
      <vt:lpstr>HIGH STRENGTH LOW- ALLOY STEELS</vt:lpstr>
      <vt:lpstr>HIGH STRENGTH LOW- ALLOY STEELS</vt:lpstr>
      <vt:lpstr>HIGH STRENGTH LOW- ALLOY STEELS</vt:lpstr>
      <vt:lpstr>HIGH STRENGTH LOW- ALLOY STEELS</vt:lpstr>
      <vt:lpstr>HIGH STRENGTH LOW- ALLOY STEELS</vt:lpstr>
      <vt:lpstr>TRANSFORMATION INDUCED PLASTICITY STEEL</vt:lpstr>
      <vt:lpstr>TRANSFORMATION INDUCED PLASTICITY STEEL</vt:lpstr>
      <vt:lpstr>TRANSFORMATION INDUCED PLASTICITY STEEL</vt:lpstr>
      <vt:lpstr>TRANSFORMATION INDUCED PLASTICITY STEEL</vt:lpstr>
      <vt:lpstr>MARAGING STEEL</vt:lpstr>
      <vt:lpstr>MARAGING STEEL</vt:lpstr>
      <vt:lpstr>MARAGING STEEL</vt:lpstr>
      <vt:lpstr>MARAGING STEEL</vt:lpstr>
      <vt:lpstr>MARAGING STEEL</vt:lpstr>
      <vt:lpstr>MARAGING STEEL</vt:lpstr>
      <vt:lpstr>INTERMETALLICS</vt:lpstr>
      <vt:lpstr>INTERMETALLICS</vt:lpstr>
      <vt:lpstr>NICKEL ALUMINIDE (NI3AL)</vt:lpstr>
      <vt:lpstr>TITANIUM ALUMINIDE</vt:lpstr>
      <vt:lpstr>SMART MATERIALS</vt:lpstr>
      <vt:lpstr>SMART MATERIALS</vt:lpstr>
      <vt:lpstr>SMART MATERIALS</vt:lpstr>
      <vt:lpstr>SMART MATERIALS</vt:lpstr>
      <vt:lpstr>SMART MATERIALS</vt:lpstr>
      <vt:lpstr>SMART MATERIALS</vt:lpstr>
      <vt:lpstr>SMART MATERIALS</vt:lpstr>
      <vt:lpstr>SMART MATERIALS</vt:lpstr>
      <vt:lpstr>SMART MATERIALS</vt:lpstr>
      <vt:lpstr>SHAPE MEMORY ALLOYS</vt:lpstr>
      <vt:lpstr>SHAPE MEMORY ALLOYS</vt:lpstr>
      <vt:lpstr>SMART MATERIALS</vt:lpstr>
      <vt:lpstr>SHAPE MEMORY ALLOYS</vt:lpstr>
      <vt:lpstr>SHAPE MEMORY ALLOYS</vt:lpstr>
      <vt:lpstr>SMA-ONE WAY MEMORY EFFECT</vt:lpstr>
      <vt:lpstr>SMA-TWO WAY MEMORY EFFECT</vt:lpstr>
      <vt:lpstr>SMA-TWO WAY MEMORY EFFECT</vt:lpstr>
      <vt:lpstr>SHAPE MEMORY ALLOYS</vt:lpstr>
      <vt:lpstr>SHAPE MEMORY ALLOYS</vt:lpstr>
      <vt:lpstr>SHAPE MEMORY ALLOYS</vt:lpstr>
      <vt:lpstr>SHAPE MEMORY ALLOYS</vt:lpstr>
      <vt:lpstr>METALLIC GLASSES</vt:lpstr>
      <vt:lpstr>METALLIC GLASSES</vt:lpstr>
      <vt:lpstr>METALLIC GLASSES</vt:lpstr>
      <vt:lpstr>METALLIC GLASSES</vt:lpstr>
      <vt:lpstr>METALLIC GLASSES</vt:lpstr>
      <vt:lpstr>QUASICRYSTAL</vt:lpstr>
      <vt:lpstr>QUASICRYSTAL</vt:lpstr>
      <vt:lpstr>QUASICRYSTAL</vt:lpstr>
      <vt:lpstr>QUASICRYSTAL</vt:lpstr>
      <vt:lpstr>QUASICRYSTAL</vt:lpstr>
      <vt:lpstr>QUASICRYSTAL</vt:lpstr>
      <vt:lpstr>QUASICRYSTAL</vt:lpstr>
      <vt:lpstr>Slide 69</vt:lpstr>
      <vt:lpstr>QUASICRYSTAL</vt:lpstr>
      <vt:lpstr>QUASICRYSTAL</vt:lpstr>
      <vt:lpstr>PROPERTIES OF QUASICRYSTALS</vt:lpstr>
      <vt:lpstr>PROPERTIES OF QUASICRYSTALS</vt:lpstr>
      <vt:lpstr>APPLICATIONS OF QUASICRYSTALS</vt:lpstr>
      <vt:lpstr>QUASICRYSTAL</vt:lpstr>
      <vt:lpstr>NANO CRYSTAL</vt:lpstr>
      <vt:lpstr>TYPES OF NANO CRYSTALS</vt:lpstr>
      <vt:lpstr>TYPES OF NANO CRYSTALS</vt:lpstr>
      <vt:lpstr>TYPES OF NANO CRYSTALS</vt:lpstr>
      <vt:lpstr>PROPERTIES OF NANOCRYSTALLINE MATERIALS</vt:lpstr>
      <vt:lpstr>APPLICATIONS OF NANOCRYSTALS</vt:lpstr>
      <vt:lpstr>APPLICATIONS OF NANOCRYSTALS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Jenix</dc:creator>
  <cp:lastModifiedBy>jenix</cp:lastModifiedBy>
  <cp:revision>61</cp:revision>
  <dcterms:created xsi:type="dcterms:W3CDTF">2013-08-14T03:00:08Z</dcterms:created>
  <dcterms:modified xsi:type="dcterms:W3CDTF">2014-11-21T07:09:58Z</dcterms:modified>
</cp:coreProperties>
</file>