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91" r:id="rId10"/>
    <p:sldId id="265" r:id="rId11"/>
    <p:sldId id="293" r:id="rId12"/>
    <p:sldId id="266" r:id="rId13"/>
    <p:sldId id="29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97" r:id="rId34"/>
    <p:sldId id="299" r:id="rId35"/>
    <p:sldId id="300" r:id="rId36"/>
    <p:sldId id="301" r:id="rId37"/>
    <p:sldId id="302" r:id="rId38"/>
    <p:sldId id="286" r:id="rId39"/>
    <p:sldId id="287" r:id="rId40"/>
    <p:sldId id="288" r:id="rId41"/>
    <p:sldId id="289" r:id="rId42"/>
    <p:sldId id="298" r:id="rId43"/>
    <p:sldId id="29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21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40.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9F4D1-7338-4D7A-A472-302EF49176FB}" type="datetimeFigureOut">
              <a:rPr lang="en-IN" smtClean="0"/>
              <a:pPr/>
              <a:t>21-11-2014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D9FA0-B128-4791-A9D7-595E20A0F1C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bwMode="auto">
          <a:noFill/>
          <a:ln>
            <a:solidFill>
              <a:srgbClr val="000000"/>
            </a:solidFill>
            <a:miter lim="800000"/>
            <a:headEnd/>
            <a:tailEnd/>
          </a:ln>
        </p:spPr>
      </p:sp>
      <p:sp>
        <p:nvSpPr>
          <p:cNvPr id="317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E4C9D2-3D06-4170-8232-219338E80B4A}" type="slidenum">
              <a:rPr lang="en-US" smtClean="0">
                <a:latin typeface="Arial" pitchFamily="34" charset="0"/>
              </a:rPr>
              <a:pPr/>
              <a:t>17</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CFD9FA0-B128-4791-A9D7-595E20A0F1CF}" type="slidenum">
              <a:rPr lang="en-IN" smtClean="0"/>
              <a:pPr/>
              <a:t>34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FF5093C-C083-4C60-9DD5-C76C040D4667}"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5093C-C083-4C60-9DD5-C76C040D466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5093C-C083-4C60-9DD5-C76C040D466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F5093C-C083-4C60-9DD5-C76C040D4667}"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FF5093C-C083-4C60-9DD5-C76C040D466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F5093C-C083-4C60-9DD5-C76C040D4667}"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F5093C-C083-4C60-9DD5-C76C040D4667}"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F5093C-C083-4C60-9DD5-C76C040D466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F5093C-C083-4C60-9DD5-C76C040D466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F5093C-C083-4C60-9DD5-C76C040D4667}"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28EDEA-4CD6-4174-B066-0B03CB01D446}" type="datetimeFigureOut">
              <a:rPr lang="en-IN" smtClean="0"/>
              <a:pPr/>
              <a:t>21-11-2014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FF5093C-C083-4C60-9DD5-C76C040D4667}"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28EDEA-4CD6-4174-B066-0B03CB01D446}" type="datetimeFigureOut">
              <a:rPr lang="en-IN" smtClean="0"/>
              <a:pPr/>
              <a:t>21-11-2014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FF5093C-C083-4C60-9DD5-C76C040D466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4000" b="1" i="1" u="sng" dirty="0" smtClean="0">
                <a:solidFill>
                  <a:srgbClr val="FF0000"/>
                </a:solidFill>
                <a:latin typeface="Times New Roman" pitchFamily="18" charset="0"/>
                <a:cs typeface="Times New Roman" pitchFamily="18" charset="0"/>
              </a:rPr>
              <a:t>CHAPTER 5</a:t>
            </a:r>
            <a:endParaRPr lang="en-IN" sz="4000" b="1" i="1" u="sng" dirty="0">
              <a:solidFill>
                <a:srgbClr val="FF0000"/>
              </a:solidFill>
              <a:latin typeface="Times New Roman" pitchFamily="18" charset="0"/>
              <a:cs typeface="Times New Roman" pitchFamily="18" charset="0"/>
            </a:endParaRPr>
          </a:p>
        </p:txBody>
      </p:sp>
      <p:sp>
        <p:nvSpPr>
          <p:cNvPr id="5" name="Text Placeholder 4"/>
          <p:cNvSpPr>
            <a:spLocks noGrp="1"/>
          </p:cNvSpPr>
          <p:nvPr>
            <p:ph type="body" idx="1"/>
          </p:nvPr>
        </p:nvSpPr>
        <p:spPr>
          <a:xfrm>
            <a:off x="722313" y="2547938"/>
            <a:ext cx="7772400" cy="1769715"/>
          </a:xfrm>
          <a:ln>
            <a:noFill/>
          </a:ln>
        </p:spPr>
        <p:txBody>
          <a:bodyPr>
            <a:spAutoFit/>
          </a:bodyPr>
          <a:lstStyle/>
          <a:p>
            <a:pPr algn="ctr"/>
            <a:r>
              <a:rPr lang="en-US" sz="4000" b="1" i="1" u="sng" spc="300" dirty="0" smtClean="0">
                <a:ln w="11430" cmpd="sng">
                  <a:noFill/>
                  <a:prstDash val="solid"/>
                  <a:miter lim="800000"/>
                </a:ln>
                <a:solidFill>
                  <a:srgbClr val="FF0000"/>
                </a:solidFill>
                <a:effectLst>
                  <a:glow rad="45500">
                    <a:schemeClr val="accent1">
                      <a:satMod val="220000"/>
                      <a:alpha val="35000"/>
                    </a:schemeClr>
                  </a:glow>
                </a:effectLst>
                <a:latin typeface="Times New Roman" pitchFamily="18" charset="0"/>
                <a:cs typeface="Times New Roman" pitchFamily="18" charset="0"/>
              </a:rPr>
              <a:t>NON </a:t>
            </a:r>
            <a:r>
              <a:rPr lang="en-US" sz="4000" b="1" i="1" u="sng" spc="300" dirty="0" smtClean="0">
                <a:ln w="11430" cmpd="sng">
                  <a:noFill/>
                  <a:prstDash val="solid"/>
                  <a:miter lim="800000"/>
                </a:ln>
                <a:solidFill>
                  <a:srgbClr val="FF0000"/>
                </a:solidFill>
                <a:effectLst>
                  <a:glow rad="45500">
                    <a:schemeClr val="accent1">
                      <a:satMod val="220000"/>
                      <a:alpha val="35000"/>
                    </a:schemeClr>
                  </a:glow>
                </a:effectLst>
                <a:latin typeface="Times New Roman" pitchFamily="18" charset="0"/>
                <a:cs typeface="Times New Roman" pitchFamily="18" charset="0"/>
              </a:rPr>
              <a:t>METALLIC MATERIALS</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000" b="1" i="1" u="sng" dirty="0" smtClean="0">
                <a:solidFill>
                  <a:srgbClr val="FF0000"/>
                </a:solidFill>
                <a:latin typeface="Times New Roman" pitchFamily="18" charset="0"/>
                <a:cs typeface="Times New Roman" pitchFamily="18" charset="0"/>
              </a:rPr>
              <a:t>COATINGS </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075240" cy="4421088"/>
          </a:xfrm>
        </p:spPr>
        <p:txBody>
          <a:bodyPr rtlCol="0">
            <a:normAutofit fontScale="92500" lnSpcReduction="10000"/>
          </a:bodyPr>
          <a:lstStyle/>
          <a:p>
            <a:pPr marL="438912" indent="-320040" fontAlgn="auto">
              <a:spcBef>
                <a:spcPts val="0"/>
              </a:spcBef>
              <a:spcAft>
                <a:spcPts val="0"/>
              </a:spcAft>
              <a:defRPr/>
            </a:pPr>
            <a:r>
              <a:rPr lang="en-US" sz="2800" dirty="0" smtClean="0"/>
              <a:t>It is a layer of an inert substance relatively, on the surface of the component , and it usually minimizes the chemical or electrochemical attack ( on the component material ) by the service environment. </a:t>
            </a:r>
          </a:p>
          <a:p>
            <a:pPr marL="438912" indent="-320040" fontAlgn="auto">
              <a:spcBef>
                <a:spcPts val="0"/>
              </a:spcBef>
              <a:spcAft>
                <a:spcPts val="0"/>
              </a:spcAft>
              <a:defRPr/>
            </a:pPr>
            <a:r>
              <a:rPr lang="en-US" sz="2800" dirty="0" smtClean="0"/>
              <a:t>Some of the functions of Coatings are listed down as follows : </a:t>
            </a:r>
            <a:endParaRPr lang="en-US" sz="2800" dirty="0"/>
          </a:p>
          <a:p>
            <a:pPr marL="838962" lvl="1" indent="-320040">
              <a:spcBef>
                <a:spcPts val="0"/>
              </a:spcBef>
              <a:defRPr/>
            </a:pPr>
            <a:r>
              <a:rPr lang="en-US" sz="2400" dirty="0" smtClean="0"/>
              <a:t>To protect the item from the environment that may produce corrosive or deteriorative reactions.</a:t>
            </a:r>
          </a:p>
          <a:p>
            <a:pPr marL="838962" lvl="1" indent="-320040">
              <a:spcBef>
                <a:spcPts val="0"/>
              </a:spcBef>
              <a:defRPr/>
            </a:pPr>
            <a:r>
              <a:rPr lang="en-US" sz="2400" dirty="0" smtClean="0"/>
              <a:t>To improve the item’s appearance</a:t>
            </a:r>
          </a:p>
          <a:p>
            <a:pPr marL="838962" lvl="1" indent="-320040">
              <a:spcBef>
                <a:spcPts val="0"/>
              </a:spcBef>
              <a:defRPr/>
            </a:pPr>
            <a:r>
              <a:rPr lang="en-US" sz="2400" dirty="0" smtClean="0"/>
              <a:t>To provide electrical Insulation </a:t>
            </a:r>
          </a:p>
          <a:p>
            <a:pPr marL="438912" indent="-320040" fontAlgn="auto">
              <a:spcBef>
                <a:spcPts val="0"/>
              </a:spcBef>
              <a:spcAft>
                <a:spcPts val="0"/>
              </a:spcAft>
              <a:defRPr/>
            </a:pPr>
            <a:r>
              <a:rPr lang="en-US" sz="2800" dirty="0" smtClean="0"/>
              <a:t>Coatings can be applied on the component depending on its type:</a:t>
            </a:r>
          </a:p>
          <a:p>
            <a:pPr marL="838962" lvl="1" indent="-320040">
              <a:spcBef>
                <a:spcPts val="0"/>
              </a:spcBef>
              <a:defRPr/>
            </a:pPr>
            <a:r>
              <a:rPr lang="en-US" sz="2400" dirty="0" smtClean="0"/>
              <a:t>Metallic coating</a:t>
            </a:r>
          </a:p>
          <a:p>
            <a:pPr marL="838962" lvl="1" indent="-320040">
              <a:spcBef>
                <a:spcPts val="0"/>
              </a:spcBef>
              <a:defRPr/>
            </a:pPr>
            <a:r>
              <a:rPr lang="en-US" sz="2400" dirty="0" smtClean="0"/>
              <a:t>Inorganic  coating  etc</a:t>
            </a:r>
          </a:p>
          <a:p>
            <a:pPr marL="438912" indent="-320040" fontAlgn="auto">
              <a:spcBef>
                <a:spcPts val="0"/>
              </a:spcBef>
              <a:spcAft>
                <a:spcPts val="0"/>
              </a:spcAft>
              <a:defRPr/>
            </a:pPr>
            <a:endParaRPr lang="en-US" sz="2800" dirty="0" smtClean="0"/>
          </a:p>
        </p:txBody>
      </p:sp>
      <p:sp>
        <p:nvSpPr>
          <p:cNvPr id="286726" name="TextBox 4"/>
          <p:cNvSpPr txBox="1">
            <a:spLocks noChangeArrowheads="1"/>
          </p:cNvSpPr>
          <p:nvPr/>
        </p:nvSpPr>
        <p:spPr bwMode="auto">
          <a:xfrm>
            <a:off x="1752600" y="3881438"/>
            <a:ext cx="4343400" cy="368300"/>
          </a:xfrm>
          <a:prstGeom prst="rect">
            <a:avLst/>
          </a:prstGeom>
          <a:noFill/>
          <a:ln w="9525">
            <a:noFill/>
            <a:miter lim="800000"/>
            <a:headEnd/>
            <a:tailEnd/>
          </a:ln>
        </p:spPr>
        <p:txBody>
          <a:bodyPr>
            <a:spAutoFit/>
          </a:bodyPr>
          <a:lstStyle/>
          <a:p>
            <a:pPr algn="ct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solidFill>
                  <a:srgbClr val="FF0000"/>
                </a:solidFill>
                <a:latin typeface="Times New Roman" pitchFamily="18" charset="0"/>
                <a:cs typeface="Times New Roman" pitchFamily="18" charset="0"/>
              </a:rPr>
              <a:t>METALLIC COATINGS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1"/>
            <a:ext cx="8229600" cy="1828799"/>
          </a:xfrm>
          <a:solidFill>
            <a:schemeClr val="bg1"/>
          </a:solidFill>
        </p:spPr>
        <p:txBody>
          <a:bodyPr>
            <a:normAutofit/>
          </a:bodyPr>
          <a:lstStyle/>
          <a:p>
            <a:pPr marL="438912" indent="-320040" fontAlgn="auto">
              <a:spcBef>
                <a:spcPts val="0"/>
              </a:spcBef>
              <a:spcAft>
                <a:spcPts val="0"/>
              </a:spcAft>
              <a:defRPr/>
            </a:pPr>
            <a:r>
              <a:rPr lang="en-US" b="1" dirty="0" smtClean="0"/>
              <a:t>Hot dipping </a:t>
            </a:r>
            <a:r>
              <a:rPr lang="en-US" dirty="0" smtClean="0"/>
              <a:t>: Involves immersing the product in the molten bath of the coating metal</a:t>
            </a:r>
          </a:p>
          <a:p>
            <a:pPr marL="438912" indent="-320040" fontAlgn="auto">
              <a:spcBef>
                <a:spcPts val="0"/>
              </a:spcBef>
              <a:spcAft>
                <a:spcPts val="0"/>
              </a:spcAft>
              <a:defRPr/>
            </a:pPr>
            <a:r>
              <a:rPr lang="en-US" b="1" dirty="0" smtClean="0"/>
              <a:t>Electroplating</a:t>
            </a:r>
            <a:r>
              <a:rPr lang="en-US" dirty="0" smtClean="0"/>
              <a:t> : It means electrodepositing the protective metal on the surface to be protected.</a:t>
            </a:r>
          </a:p>
          <a:p>
            <a:pPr marL="438912" indent="-320040" fontAlgn="auto">
              <a:spcBef>
                <a:spcPts val="0"/>
              </a:spcBef>
              <a:spcAft>
                <a:spcPts val="0"/>
              </a:spcAft>
              <a:buFont typeface="Wingdings 2"/>
              <a:buChar char=""/>
              <a:defRPr/>
            </a:pPr>
            <a:endParaRPr lang="en-US" dirty="0" smtClean="0"/>
          </a:p>
          <a:p>
            <a:endParaRPr lang="en-IN" dirty="0"/>
          </a:p>
        </p:txBody>
      </p:sp>
      <p:pic>
        <p:nvPicPr>
          <p:cNvPr id="4" name="Content Placeholder 3"/>
          <p:cNvPicPr>
            <a:picLocks noChangeAspect="1" noChangeArrowheads="1"/>
          </p:cNvPicPr>
          <p:nvPr/>
        </p:nvPicPr>
        <p:blipFill>
          <a:blip r:embed="rId2" cstate="print"/>
          <a:srcRect/>
          <a:stretch>
            <a:fillRect/>
          </a:stretch>
        </p:blipFill>
        <p:spPr bwMode="auto">
          <a:xfrm>
            <a:off x="1714480" y="3429000"/>
            <a:ext cx="5524500" cy="28575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i="1" u="sng" dirty="0" smtClean="0">
                <a:solidFill>
                  <a:srgbClr val="FF0000"/>
                </a:solidFill>
                <a:latin typeface="Times New Roman" pitchFamily="18" charset="0"/>
                <a:cs typeface="Times New Roman" pitchFamily="18" charset="0"/>
              </a:rPr>
              <a:t>METALLIC COATINGS</a:t>
            </a:r>
            <a:endParaRPr lang="en-IN" sz="4000" b="1" i="1" u="sng" dirty="0">
              <a:solidFill>
                <a:srgbClr val="FF0000"/>
              </a:solidFill>
              <a:latin typeface="Times New Roman" pitchFamily="18" charset="0"/>
              <a:cs typeface="Times New Roman" pitchFamily="18" charset="0"/>
            </a:endParaRPr>
          </a:p>
        </p:txBody>
      </p:sp>
      <p:sp>
        <p:nvSpPr>
          <p:cNvPr id="287746" name="Content Placeholder 2"/>
          <p:cNvSpPr>
            <a:spLocks noGrp="1"/>
          </p:cNvSpPr>
          <p:nvPr>
            <p:ph sz="quarter" idx="1"/>
          </p:nvPr>
        </p:nvSpPr>
        <p:spPr/>
        <p:txBody>
          <a:bodyPr>
            <a:noAutofit/>
          </a:bodyPr>
          <a:lstStyle/>
          <a:p>
            <a:r>
              <a:rPr lang="en-US" sz="2800" b="1" dirty="0" smtClean="0"/>
              <a:t>Metal Spraying </a:t>
            </a:r>
            <a:r>
              <a:rPr lang="en-US" sz="2800" dirty="0" smtClean="0"/>
              <a:t>:The surface to be coated is exposed to a fine spray of coating metal from a filler wire ( or powder ) volatized in a high temperature flame or  with the help of a spray gun.</a:t>
            </a:r>
          </a:p>
          <a:p>
            <a:endParaRPr lang="en-US" sz="3600" dirty="0" smtClean="0"/>
          </a:p>
        </p:txBody>
      </p:sp>
      <p:pic>
        <p:nvPicPr>
          <p:cNvPr id="26626" name="Picture 2" descr="http://www.galvinfo.com/Thermal_Spraying/images/ZC_twin_arc.png"/>
          <p:cNvPicPr>
            <a:picLocks noChangeAspect="1" noChangeArrowheads="1"/>
          </p:cNvPicPr>
          <p:nvPr/>
        </p:nvPicPr>
        <p:blipFill>
          <a:blip r:embed="rId2" cstate="print"/>
          <a:srcRect/>
          <a:stretch>
            <a:fillRect/>
          </a:stretch>
        </p:blipFill>
        <p:spPr bwMode="auto">
          <a:xfrm>
            <a:off x="2428860" y="3500438"/>
            <a:ext cx="4572032" cy="291506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solidFill>
                  <a:srgbClr val="FF0000"/>
                </a:solidFill>
                <a:latin typeface="Times New Roman" pitchFamily="18" charset="0"/>
                <a:cs typeface="Times New Roman" pitchFamily="18" charset="0"/>
              </a:rPr>
              <a:t>INORGANIC COATINGS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b="1" dirty="0" smtClean="0"/>
              <a:t>Chemical or electrochemical conversion coating .</a:t>
            </a:r>
            <a:r>
              <a:rPr lang="en-US" dirty="0" smtClean="0"/>
              <a:t>They are inorganic barriers produced by chemical or electrochemical reactions with the surface of the metal to be protected.</a:t>
            </a:r>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Other types of coatings that are applied are vitreous coating, organic coatings, etc. </a:t>
            </a:r>
          </a:p>
          <a:p>
            <a:endParaRPr lang="en-IN" dirty="0"/>
          </a:p>
        </p:txBody>
      </p:sp>
      <p:pic>
        <p:nvPicPr>
          <p:cNvPr id="52228" name="Picture 4" descr="Nanoskin Mega Trend Inorganic Coating creates a high gloss finish that lasts up to 3 years!"/>
          <p:cNvPicPr>
            <a:picLocks noChangeAspect="1" noChangeArrowheads="1"/>
          </p:cNvPicPr>
          <p:nvPr/>
        </p:nvPicPr>
        <p:blipFill>
          <a:blip r:embed="rId2" cstate="print"/>
          <a:srcRect/>
          <a:stretch>
            <a:fillRect/>
          </a:stretch>
        </p:blipFill>
        <p:spPr bwMode="auto">
          <a:xfrm>
            <a:off x="2928926" y="2928934"/>
            <a:ext cx="3571875" cy="17145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i="1" u="sng" dirty="0" smtClean="0">
                <a:solidFill>
                  <a:srgbClr val="FF0000"/>
                </a:solidFill>
                <a:latin typeface="Times New Roman" pitchFamily="18" charset="0"/>
                <a:cs typeface="Times New Roman" pitchFamily="18" charset="0"/>
              </a:rPr>
              <a:t>ADHESIVES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20000"/>
          </a:bodyPr>
          <a:lstStyle/>
          <a:p>
            <a:pPr marL="438912" indent="-320040">
              <a:spcBef>
                <a:spcPts val="0"/>
              </a:spcBef>
              <a:defRPr/>
            </a:pPr>
            <a:r>
              <a:rPr lang="en-US" sz="2600" dirty="0" smtClean="0"/>
              <a:t>An adhesive could be defined as any substance capable of holding materials together by surface attachment.</a:t>
            </a:r>
          </a:p>
          <a:p>
            <a:pPr marL="438912" indent="-320040">
              <a:spcBef>
                <a:spcPts val="0"/>
              </a:spcBef>
              <a:defRPr/>
            </a:pPr>
            <a:r>
              <a:rPr lang="en-US" sz="2600" dirty="0" smtClean="0"/>
              <a:t>They are basically used to join two solid materials , as a thin uniform layer.</a:t>
            </a:r>
          </a:p>
          <a:p>
            <a:pPr marL="438912" indent="-320040">
              <a:spcBef>
                <a:spcPts val="0"/>
              </a:spcBef>
              <a:defRPr/>
            </a:pPr>
            <a:r>
              <a:rPr lang="en-US" sz="2600" dirty="0" smtClean="0"/>
              <a:t>They have the advantage over the other joining methods in that they can be applied for any surface of material.</a:t>
            </a:r>
          </a:p>
          <a:p>
            <a:pPr marL="438912" indent="-320040">
              <a:spcBef>
                <a:spcPts val="0"/>
              </a:spcBef>
              <a:defRPr/>
            </a:pPr>
            <a:r>
              <a:rPr lang="en-US" sz="2600" dirty="0" smtClean="0"/>
              <a:t>Some of the various types of adhesives are as follows : </a:t>
            </a:r>
          </a:p>
          <a:p>
            <a:pPr marL="838962" lvl="1" indent="-320040">
              <a:spcBef>
                <a:spcPts val="0"/>
              </a:spcBef>
              <a:defRPr/>
            </a:pPr>
            <a:r>
              <a:rPr lang="en-US" sz="2600" b="1" dirty="0" smtClean="0"/>
              <a:t>Contact adhesives: </a:t>
            </a:r>
            <a:r>
              <a:rPr lang="en-US" sz="2600" dirty="0" smtClean="0"/>
              <a:t>Contact adhesives are used in strong bonds with high shear-resistance like laminates, such as bonding Formica to a wooden counter, and in footwear, as in attaching outsoles to uppers. Contact adhesives must be applied to both surfaces and allowed some time to dry before the two surfaces are pushed together. Some contact adhesives require as long as 24 hours to dry before the surfaces are to be held together.</a:t>
            </a:r>
          </a:p>
          <a:p>
            <a:pPr marL="438912" indent="-320040" fontAlgn="auto">
              <a:spcBef>
                <a:spcPts val="0"/>
              </a:spcBef>
              <a:spcAft>
                <a:spcPts val="0"/>
              </a:spcAft>
              <a:buFont typeface="Wingdings 2"/>
              <a:buChar char=""/>
              <a:defRPr/>
            </a:pPr>
            <a:endParaRPr lang="en-US" sz="20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Content Placeholder 2"/>
          <p:cNvSpPr>
            <a:spLocks noGrp="1"/>
          </p:cNvSpPr>
          <p:nvPr>
            <p:ph sz="quarter" idx="1"/>
          </p:nvPr>
        </p:nvSpPr>
        <p:spPr>
          <a:xfrm>
            <a:off x="381000" y="1620838"/>
            <a:ext cx="8305800" cy="5211762"/>
          </a:xfrm>
        </p:spPr>
        <p:txBody>
          <a:bodyPr>
            <a:normAutofit/>
          </a:bodyPr>
          <a:lstStyle/>
          <a:p>
            <a:pPr lvl="1"/>
            <a:r>
              <a:rPr lang="en-US" sz="2400" b="1" dirty="0" smtClean="0"/>
              <a:t>Hot adhesives: </a:t>
            </a:r>
            <a:r>
              <a:rPr lang="en-US" sz="2400" dirty="0" smtClean="0"/>
              <a:t>Hot adhesives, also known as hot melt adhesives, are thermoplastics applied in molten form (in the 65-180 °C range) which solidify on cooling to form strong bonds between a wide range of materials. </a:t>
            </a:r>
          </a:p>
          <a:p>
            <a:pPr lvl="1"/>
            <a:r>
              <a:rPr lang="en-US" sz="2400" b="1" dirty="0" smtClean="0"/>
              <a:t>Multi-part adhesives: </a:t>
            </a:r>
            <a:r>
              <a:rPr lang="en-US" sz="2400" dirty="0" smtClean="0"/>
              <a:t>Multi-</a:t>
            </a:r>
            <a:r>
              <a:rPr lang="en-US" sz="2400" dirty="0" err="1" smtClean="0"/>
              <a:t>partadhesives</a:t>
            </a:r>
            <a:r>
              <a:rPr lang="en-US" sz="2400" dirty="0" smtClean="0"/>
              <a:t> harden by mixing two or more components which chemically react. This reaction causes polymers to cross-link into acrylics, urethanes, and epoxies.</a:t>
            </a:r>
          </a:p>
          <a:p>
            <a:pPr lvl="2"/>
            <a:r>
              <a:rPr lang="en-US" dirty="0" smtClean="0"/>
              <a:t>There are several commercial combinations of multi-component adhesives in use in industry. Some of these combinations are:</a:t>
            </a:r>
          </a:p>
          <a:p>
            <a:pPr lvl="2"/>
            <a:r>
              <a:rPr lang="en-US" dirty="0" smtClean="0"/>
              <a:t>Polyester resin – polyurethane resin</a:t>
            </a:r>
          </a:p>
          <a:p>
            <a:pPr lvl="2"/>
            <a:r>
              <a:rPr lang="en-US" dirty="0" err="1" smtClean="0"/>
              <a:t>Polyols</a:t>
            </a:r>
            <a:r>
              <a:rPr lang="en-US" dirty="0" smtClean="0"/>
              <a:t> – polyurethane resin</a:t>
            </a:r>
          </a:p>
          <a:p>
            <a:pPr lvl="2"/>
            <a:r>
              <a:rPr lang="en-US" dirty="0" smtClean="0"/>
              <a:t>Acrylic polymers – polyurethane resins</a:t>
            </a:r>
          </a:p>
          <a:p>
            <a:pPr lvl="2"/>
            <a:endParaRPr lang="en-US" sz="800" dirty="0" smtClean="0"/>
          </a:p>
          <a:p>
            <a:endParaRPr lang="en-US" sz="2000" dirty="0" smtClean="0"/>
          </a:p>
        </p:txBody>
      </p:sp>
      <p:sp>
        <p:nvSpPr>
          <p:cNvPr id="3" name="Title 2"/>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000" b="1" i="1" u="sng" dirty="0" smtClean="0">
                <a:solidFill>
                  <a:srgbClr val="FF0000"/>
                </a:solidFill>
                <a:latin typeface="Times New Roman" pitchFamily="18" charset="0"/>
                <a:cs typeface="Times New Roman" pitchFamily="18" charset="0"/>
              </a:rPr>
              <a:t/>
            </a:r>
            <a:br>
              <a:rPr lang="en-US" sz="4000" b="1" i="1" u="sng" dirty="0" smtClean="0">
                <a:solidFill>
                  <a:srgbClr val="FF0000"/>
                </a:solidFill>
                <a:latin typeface="Times New Roman" pitchFamily="18" charset="0"/>
                <a:cs typeface="Times New Roman" pitchFamily="18" charset="0"/>
              </a:rPr>
            </a:br>
            <a:r>
              <a:rPr lang="en-US" sz="4000" b="1" i="1" u="sng" dirty="0" smtClean="0">
                <a:solidFill>
                  <a:srgbClr val="FF0000"/>
                </a:solidFill>
                <a:latin typeface="Times New Roman" pitchFamily="18" charset="0"/>
                <a:cs typeface="Times New Roman" pitchFamily="18" charset="0"/>
              </a:rPr>
              <a:t>FOAMS</a:t>
            </a:r>
            <a:br>
              <a:rPr lang="en-US" sz="4000" b="1" i="1" u="sng" dirty="0" smtClean="0">
                <a:solidFill>
                  <a:srgbClr val="FF0000"/>
                </a:solidFill>
                <a:latin typeface="Times New Roman" pitchFamily="18" charset="0"/>
                <a:cs typeface="Times New Roman" pitchFamily="18" charset="0"/>
              </a:rPr>
            </a:b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5266928" cy="4525963"/>
          </a:xfrm>
        </p:spPr>
        <p:txBody>
          <a:bodyPr rtlCol="0">
            <a:normAutofit fontScale="92500" lnSpcReduction="10000"/>
          </a:bodyPr>
          <a:lstStyle/>
          <a:p>
            <a:pPr marL="438912" indent="-320040" fontAlgn="auto">
              <a:spcBef>
                <a:spcPts val="0"/>
              </a:spcBef>
              <a:spcAft>
                <a:spcPts val="0"/>
              </a:spcAft>
              <a:defRPr/>
            </a:pPr>
            <a:r>
              <a:rPr lang="en-US" sz="2000" dirty="0" smtClean="0"/>
              <a:t>Very porous materials are produced in a process called foaming.</a:t>
            </a:r>
          </a:p>
          <a:p>
            <a:pPr marL="438912" indent="-320040" fontAlgn="auto">
              <a:spcBef>
                <a:spcPts val="0"/>
              </a:spcBef>
              <a:spcAft>
                <a:spcPts val="0"/>
              </a:spcAft>
              <a:defRPr/>
            </a:pPr>
            <a:r>
              <a:rPr lang="en-US" sz="2000" dirty="0" smtClean="0"/>
              <a:t>Both thermoplastic and thermosetting materials may be foamed by including in the </a:t>
            </a:r>
            <a:r>
              <a:rPr lang="en-US" sz="2000" dirty="0" err="1" smtClean="0"/>
              <a:t>batchin</a:t>
            </a:r>
            <a:r>
              <a:rPr lang="en-US" sz="2000" dirty="0" smtClean="0"/>
              <a:t> a lowing agent that upon heating, decomposes with the liberation of a gas.</a:t>
            </a:r>
          </a:p>
          <a:p>
            <a:pPr marL="438912" indent="-320040" fontAlgn="auto">
              <a:spcBef>
                <a:spcPts val="0"/>
              </a:spcBef>
              <a:spcAft>
                <a:spcPts val="0"/>
              </a:spcAft>
              <a:defRPr/>
            </a:pPr>
            <a:r>
              <a:rPr lang="en-US" sz="2000" dirty="0" smtClean="0"/>
              <a:t>Gas bubbles are generated throughout the non-fluid mass, which remain as pores upon cooling and give rise to a sponge-like structure.</a:t>
            </a:r>
          </a:p>
          <a:p>
            <a:pPr marL="438912" indent="-320040" fontAlgn="auto">
              <a:spcBef>
                <a:spcPts val="0"/>
              </a:spcBef>
              <a:spcAft>
                <a:spcPts val="0"/>
              </a:spcAft>
              <a:defRPr/>
            </a:pPr>
            <a:r>
              <a:rPr lang="en-US" sz="2000" dirty="0" smtClean="0"/>
              <a:t>The same effect is produced by bubbling an inert gas through a material while it is in a molten state.</a:t>
            </a:r>
          </a:p>
          <a:p>
            <a:pPr marL="438912" indent="-320040" fontAlgn="auto">
              <a:spcBef>
                <a:spcPts val="0"/>
              </a:spcBef>
              <a:spcAft>
                <a:spcPts val="0"/>
              </a:spcAft>
              <a:defRPr/>
            </a:pPr>
            <a:r>
              <a:rPr lang="en-US" sz="2000" dirty="0" smtClean="0"/>
              <a:t>Some of the commonly foamed polymers are polyurethane, rubber, polystyrene, and PVC (Poly-vinyl Chloride) </a:t>
            </a:r>
          </a:p>
          <a:p>
            <a:pPr marL="438912" indent="-320040" fontAlgn="auto">
              <a:spcBef>
                <a:spcPts val="0"/>
              </a:spcBef>
              <a:spcAft>
                <a:spcPts val="0"/>
              </a:spcAft>
              <a:defRPr/>
            </a:pPr>
            <a:r>
              <a:rPr lang="en-US" sz="2000" dirty="0" smtClean="0"/>
              <a:t>Foams are used as cushions in automobiles and furniture as well as in packaging and thermal insulation . </a:t>
            </a:r>
            <a:endParaRPr lang="en-US" sz="2000" dirty="0"/>
          </a:p>
        </p:txBody>
      </p:sp>
      <p:pic>
        <p:nvPicPr>
          <p:cNvPr id="290819" name="Picture 2"/>
          <p:cNvPicPr>
            <a:picLocks noChangeAspect="1" noChangeArrowheads="1"/>
          </p:cNvPicPr>
          <p:nvPr/>
        </p:nvPicPr>
        <p:blipFill>
          <a:blip r:embed="rId2" cstate="print"/>
          <a:srcRect/>
          <a:stretch>
            <a:fillRect/>
          </a:stretch>
        </p:blipFill>
        <p:spPr bwMode="auto">
          <a:xfrm>
            <a:off x="5796136" y="1772816"/>
            <a:ext cx="2775149" cy="3341688"/>
          </a:xfrm>
          <a:prstGeom prst="rect">
            <a:avLst/>
          </a:prstGeom>
          <a:ln w="228600" cap="sq" cmpd="thickThin">
            <a:solidFill>
              <a:srgbClr val="000000"/>
            </a:solidFill>
            <a:prstDash val="solid"/>
            <a:miter lim="800000"/>
          </a:ln>
          <a:effectLst>
            <a:innerShdw blurRad="76200">
              <a:srgbClr val="000000"/>
            </a:innerShdw>
          </a:effectLst>
        </p:spPr>
      </p:pic>
      <p:sp>
        <p:nvSpPr>
          <p:cNvPr id="290820" name="TextBox 3"/>
          <p:cNvSpPr txBox="1">
            <a:spLocks noChangeArrowheads="1"/>
          </p:cNvSpPr>
          <p:nvPr/>
        </p:nvSpPr>
        <p:spPr bwMode="auto">
          <a:xfrm>
            <a:off x="5364088" y="5301208"/>
            <a:ext cx="3505200" cy="381000"/>
          </a:xfrm>
          <a:prstGeom prst="rect">
            <a:avLst/>
          </a:prstGeom>
          <a:noFill/>
          <a:ln w="9525">
            <a:noFill/>
            <a:miter lim="800000"/>
            <a:headEnd/>
            <a:tailEnd/>
          </a:ln>
        </p:spPr>
        <p:txBody>
          <a:bodyPr>
            <a:spAutoFit/>
          </a:bodyPr>
          <a:lstStyle/>
          <a:p>
            <a:pPr algn="ctr"/>
            <a:r>
              <a:rPr lang="en-US" b="1" dirty="0"/>
              <a:t>Wood being foamed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VARIOUS POLYMERS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5257800" cy="4525963"/>
          </a:xfrm>
        </p:spPr>
        <p:txBody>
          <a:bodyPr rtlCol="0">
            <a:normAutofit/>
          </a:bodyPr>
          <a:lstStyle/>
          <a:p>
            <a:pPr marL="438912" indent="-320040" fontAlgn="auto">
              <a:spcBef>
                <a:spcPts val="0"/>
              </a:spcBef>
              <a:spcAft>
                <a:spcPts val="0"/>
              </a:spcAft>
              <a:defRPr/>
            </a:pPr>
            <a:r>
              <a:rPr lang="en-US" sz="2000" b="1" u="sng" dirty="0" smtClean="0"/>
              <a:t>Polythene</a:t>
            </a:r>
            <a:r>
              <a:rPr lang="en-US" sz="2000" dirty="0" smtClean="0"/>
              <a:t> :Polyethylene </a:t>
            </a:r>
            <a:r>
              <a:rPr lang="en-US" sz="2000" dirty="0"/>
              <a:t>(abbreviated PE) or polythene (IUPAC name </a:t>
            </a:r>
            <a:r>
              <a:rPr lang="en-US" sz="2000" dirty="0" err="1"/>
              <a:t>polyethene</a:t>
            </a:r>
            <a:r>
              <a:rPr lang="en-US" sz="2000" dirty="0"/>
              <a:t> or poly(methylene)) is the most common plastic. Many kinds of polyethylene are known, but they almost always have the chemical formula (</a:t>
            </a:r>
            <a:r>
              <a:rPr lang="en-US" sz="2000" dirty="0" smtClean="0"/>
              <a:t>C</a:t>
            </a:r>
            <a:r>
              <a:rPr lang="en-US" sz="2000" baseline="-25000" dirty="0" smtClean="0"/>
              <a:t>2</a:t>
            </a:r>
            <a:r>
              <a:rPr lang="en-US" sz="2000" dirty="0" smtClean="0"/>
              <a:t>H</a:t>
            </a:r>
            <a:r>
              <a:rPr lang="en-US" sz="2000" baseline="-25000" dirty="0" smtClean="0"/>
              <a:t>4</a:t>
            </a:r>
            <a:r>
              <a:rPr lang="en-US" sz="2000" dirty="0" smtClean="0"/>
              <a:t>)nH</a:t>
            </a:r>
            <a:r>
              <a:rPr lang="en-US" sz="2000" baseline="-25000" dirty="0" smtClean="0"/>
              <a:t>2.</a:t>
            </a:r>
          </a:p>
          <a:p>
            <a:pPr marL="438912" indent="-320040" fontAlgn="auto">
              <a:spcBef>
                <a:spcPts val="0"/>
              </a:spcBef>
              <a:spcAft>
                <a:spcPts val="0"/>
              </a:spcAft>
              <a:defRPr/>
            </a:pPr>
            <a:r>
              <a:rPr lang="en-US" sz="2000" b="1" dirty="0" smtClean="0"/>
              <a:t>Properties</a:t>
            </a:r>
            <a:r>
              <a:rPr lang="en-US" sz="2000" dirty="0" smtClean="0"/>
              <a:t> : </a:t>
            </a:r>
          </a:p>
          <a:p>
            <a:pPr marL="838962" lvl="1" indent="-320040">
              <a:spcBef>
                <a:spcPts val="0"/>
              </a:spcBef>
              <a:defRPr/>
            </a:pPr>
            <a:r>
              <a:rPr lang="en-US" sz="1600" dirty="0"/>
              <a:t>Polyethylene is a </a:t>
            </a:r>
            <a:r>
              <a:rPr lang="en-US" sz="1600" b="1" dirty="0"/>
              <a:t>thermoplastic polymer </a:t>
            </a:r>
            <a:r>
              <a:rPr lang="en-US" sz="1600" dirty="0"/>
              <a:t>consisting of long hydrocarbon </a:t>
            </a:r>
            <a:r>
              <a:rPr lang="en-US" sz="1600" dirty="0" smtClean="0"/>
              <a:t>chains.</a:t>
            </a:r>
          </a:p>
          <a:p>
            <a:pPr marL="838962" lvl="1" indent="-320040">
              <a:spcBef>
                <a:spcPts val="0"/>
              </a:spcBef>
              <a:defRPr/>
            </a:pPr>
            <a:r>
              <a:rPr lang="en-US" sz="1600" dirty="0" smtClean="0"/>
              <a:t>Have </a:t>
            </a:r>
            <a:r>
              <a:rPr lang="en-US" sz="1600" dirty="0"/>
              <a:t>excellent </a:t>
            </a:r>
            <a:r>
              <a:rPr lang="en-US" sz="1600" b="1" dirty="0"/>
              <a:t>chemical </a:t>
            </a:r>
            <a:r>
              <a:rPr lang="en-US" sz="1600" b="1" dirty="0" smtClean="0"/>
              <a:t>resistance</a:t>
            </a:r>
            <a:r>
              <a:rPr lang="en-US" sz="1600" dirty="0" smtClean="0"/>
              <a:t>.</a:t>
            </a:r>
          </a:p>
          <a:p>
            <a:pPr marL="838962" lvl="1" indent="-320040">
              <a:spcBef>
                <a:spcPts val="0"/>
              </a:spcBef>
              <a:defRPr/>
            </a:pPr>
            <a:r>
              <a:rPr lang="en-US" sz="1600" dirty="0"/>
              <a:t>It is also </a:t>
            </a:r>
            <a:r>
              <a:rPr lang="en-US" sz="1600" b="1" dirty="0"/>
              <a:t>resistant to gentle oxidants and reducing </a:t>
            </a:r>
            <a:r>
              <a:rPr lang="en-US" sz="1600" b="1" dirty="0" smtClean="0"/>
              <a:t>agents.</a:t>
            </a:r>
          </a:p>
          <a:p>
            <a:pPr marL="838962" lvl="1" indent="-320040">
              <a:spcBef>
                <a:spcPts val="0"/>
              </a:spcBef>
              <a:defRPr/>
            </a:pPr>
            <a:r>
              <a:rPr lang="en-US" sz="1600" dirty="0"/>
              <a:t>The </a:t>
            </a:r>
            <a:r>
              <a:rPr lang="en-US" sz="1600" b="1" dirty="0"/>
              <a:t>melting point </a:t>
            </a:r>
            <a:r>
              <a:rPr lang="en-US" sz="1600" dirty="0"/>
              <a:t>for average, commercial, low-density polyethylene is typically </a:t>
            </a:r>
            <a:r>
              <a:rPr lang="en-US" sz="1600" b="1" dirty="0"/>
              <a:t>105 to 115 °C (221 to 239 °F).</a:t>
            </a:r>
            <a:endParaRPr lang="en-US" sz="1600" b="1" dirty="0" smtClean="0"/>
          </a:p>
          <a:p>
            <a:pPr marL="438912" indent="-320040" fontAlgn="auto">
              <a:spcBef>
                <a:spcPts val="0"/>
              </a:spcBef>
              <a:spcAft>
                <a:spcPts val="0"/>
              </a:spcAft>
              <a:buFont typeface="Wingdings 2"/>
              <a:buChar char=""/>
              <a:defRPr/>
            </a:pPr>
            <a:endParaRPr lang="en-US" baseline="-25000" dirty="0" smtClean="0"/>
          </a:p>
          <a:p>
            <a:pPr marL="0" indent="0" fontAlgn="auto">
              <a:spcBef>
                <a:spcPts val="0"/>
              </a:spcBef>
              <a:spcAft>
                <a:spcPts val="0"/>
              </a:spcAft>
              <a:buFontTx/>
              <a:buNone/>
              <a:defRPr/>
            </a:pPr>
            <a:endParaRPr lang="en-US" dirty="0"/>
          </a:p>
        </p:txBody>
      </p:sp>
      <p:pic>
        <p:nvPicPr>
          <p:cNvPr id="291844" name="Picture 2"/>
          <p:cNvPicPr>
            <a:picLocks noChangeAspect="1" noChangeArrowheads="1"/>
          </p:cNvPicPr>
          <p:nvPr/>
        </p:nvPicPr>
        <p:blipFill>
          <a:blip r:embed="rId3" cstate="print"/>
          <a:srcRect/>
          <a:stretch>
            <a:fillRect/>
          </a:stretch>
        </p:blipFill>
        <p:spPr bwMode="auto">
          <a:xfrm>
            <a:off x="5943600" y="1679575"/>
            <a:ext cx="2370138" cy="1971675"/>
          </a:xfrm>
          <a:prstGeom prst="rect">
            <a:avLst/>
          </a:prstGeom>
          <a:noFill/>
          <a:ln w="9525">
            <a:noFill/>
            <a:miter lim="800000"/>
            <a:headEnd/>
            <a:tailEnd/>
          </a:ln>
        </p:spPr>
      </p:pic>
      <p:sp>
        <p:nvSpPr>
          <p:cNvPr id="291845" name="TextBox 3"/>
          <p:cNvSpPr txBox="1">
            <a:spLocks noChangeArrowheads="1"/>
          </p:cNvSpPr>
          <p:nvPr/>
        </p:nvSpPr>
        <p:spPr bwMode="auto">
          <a:xfrm>
            <a:off x="5943600" y="3962400"/>
            <a:ext cx="2590800" cy="381000"/>
          </a:xfrm>
          <a:prstGeom prst="rect">
            <a:avLst/>
          </a:prstGeom>
          <a:noFill/>
          <a:ln w="9525">
            <a:noFill/>
            <a:miter lim="800000"/>
            <a:headEnd/>
            <a:tailEnd/>
          </a:ln>
        </p:spPr>
        <p:txBody>
          <a:bodyPr>
            <a:spAutoFit/>
          </a:bodyPr>
          <a:lstStyle/>
          <a:p>
            <a:pPr algn="ctr"/>
            <a:r>
              <a:rPr lang="en-US" b="1"/>
              <a:t>Repeating unit in PE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001000" cy="2971800"/>
          </a:xfrm>
        </p:spPr>
        <p:txBody>
          <a:bodyPr rtlCol="0">
            <a:normAutofit fontScale="92500" lnSpcReduction="20000"/>
          </a:bodyPr>
          <a:lstStyle/>
          <a:p>
            <a:pPr marL="438912" indent="-320040" fontAlgn="auto">
              <a:spcBef>
                <a:spcPts val="0"/>
              </a:spcBef>
              <a:spcAft>
                <a:spcPts val="0"/>
              </a:spcAft>
              <a:buFont typeface="Wingdings 2"/>
              <a:buChar char=""/>
              <a:defRPr/>
            </a:pPr>
            <a:r>
              <a:rPr lang="en-US" dirty="0" smtClean="0"/>
              <a:t>Applications :</a:t>
            </a:r>
          </a:p>
          <a:p>
            <a:pPr marL="438912" indent="-320040" fontAlgn="auto">
              <a:spcBef>
                <a:spcPts val="0"/>
              </a:spcBef>
              <a:spcAft>
                <a:spcPts val="0"/>
              </a:spcAft>
              <a:buFont typeface="Wingdings 2"/>
              <a:buChar char=""/>
              <a:defRPr/>
            </a:pPr>
            <a:r>
              <a:rPr lang="en-US" dirty="0"/>
              <a:t>In its foam form, polyethylene is used in packaging, vibration damping and insulation, as a barrier or buoyancy component, or as material for </a:t>
            </a:r>
            <a:r>
              <a:rPr lang="en-US" dirty="0" smtClean="0"/>
              <a:t>cushioning.</a:t>
            </a:r>
          </a:p>
          <a:p>
            <a:pPr marL="438912" indent="-320040" fontAlgn="auto">
              <a:spcBef>
                <a:spcPts val="0"/>
              </a:spcBef>
              <a:spcAft>
                <a:spcPts val="0"/>
              </a:spcAft>
              <a:buFont typeface="Wingdings 2"/>
              <a:buChar char=""/>
              <a:defRPr/>
            </a:pPr>
            <a:r>
              <a:rPr lang="en-US" dirty="0"/>
              <a:t> Many types of polyethylene foam are approved for use in the food industry. Found in all types of packaging, polyethylene foam is used to wrap furniture, computer components, electronics, sporting goods, plants, frozen foods, clothing, bowling balls, signs, metal products, and more. </a:t>
            </a:r>
          </a:p>
        </p:txBody>
      </p:sp>
      <p:pic>
        <p:nvPicPr>
          <p:cNvPr id="292867" name="Picture 2"/>
          <p:cNvPicPr>
            <a:picLocks noChangeAspect="1" noChangeArrowheads="1"/>
          </p:cNvPicPr>
          <p:nvPr/>
        </p:nvPicPr>
        <p:blipFill>
          <a:blip r:embed="rId2" cstate="print"/>
          <a:srcRect/>
          <a:stretch>
            <a:fillRect/>
          </a:stretch>
        </p:blipFill>
        <p:spPr bwMode="auto">
          <a:xfrm>
            <a:off x="642910" y="3643314"/>
            <a:ext cx="7620000" cy="2076449"/>
          </a:xfrm>
          <a:prstGeom prst="rect">
            <a:avLst/>
          </a:prstGeom>
          <a:ln w="228600" cap="sq" cmpd="thickThin">
            <a:solidFill>
              <a:srgbClr val="000000"/>
            </a:solidFill>
            <a:prstDash val="solid"/>
            <a:miter lim="800000"/>
          </a:ln>
          <a:effectLst>
            <a:innerShdw blurRad="76200">
              <a:srgbClr val="000000"/>
            </a:innerShdw>
          </a:effectLst>
        </p:spPr>
      </p:pic>
      <p:sp>
        <p:nvSpPr>
          <p:cNvPr id="292868" name="TextBox 3"/>
          <p:cNvSpPr txBox="1">
            <a:spLocks noChangeArrowheads="1"/>
          </p:cNvSpPr>
          <p:nvPr/>
        </p:nvSpPr>
        <p:spPr bwMode="auto">
          <a:xfrm>
            <a:off x="1219200" y="5943600"/>
            <a:ext cx="7162800" cy="381000"/>
          </a:xfrm>
          <a:prstGeom prst="rect">
            <a:avLst/>
          </a:prstGeom>
          <a:noFill/>
          <a:ln w="9525">
            <a:noFill/>
            <a:miter lim="800000"/>
            <a:headEnd/>
            <a:tailEnd/>
          </a:ln>
        </p:spPr>
        <p:txBody>
          <a:bodyPr>
            <a:spAutoFit/>
          </a:bodyPr>
          <a:lstStyle/>
          <a:p>
            <a:pPr algn="ctr"/>
            <a:r>
              <a:rPr lang="en-US" b="1"/>
              <a:t>Space filled model of PE</a:t>
            </a:r>
          </a:p>
        </p:txBody>
      </p:sp>
      <p:sp>
        <p:nvSpPr>
          <p:cNvPr id="5" name="Title 4"/>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4341813" cy="6400800"/>
          </a:xfrm>
        </p:spPr>
        <p:txBody>
          <a:bodyPr rtlCol="0">
            <a:normAutofit fontScale="77500" lnSpcReduction="20000"/>
          </a:bodyPr>
          <a:lstStyle/>
          <a:p>
            <a:pPr marL="438912" indent="-320040" fontAlgn="auto">
              <a:spcBef>
                <a:spcPts val="0"/>
              </a:spcBef>
              <a:spcAft>
                <a:spcPts val="0"/>
              </a:spcAft>
              <a:buFont typeface="Wingdings 2"/>
              <a:buChar char=""/>
              <a:defRPr/>
            </a:pPr>
            <a:r>
              <a:rPr lang="en-US" b="1" u="sng" dirty="0" smtClean="0"/>
              <a:t>Poly vinyl Chloride (PVC</a:t>
            </a:r>
            <a:r>
              <a:rPr lang="en-US" b="1" u="sng" dirty="0"/>
              <a:t>) </a:t>
            </a:r>
            <a:r>
              <a:rPr lang="en-US" b="1" dirty="0"/>
              <a:t>:</a:t>
            </a:r>
            <a:r>
              <a:rPr lang="en-US" dirty="0"/>
              <a:t>Polyvinyl chloride, commonly abbreviated PVC, is the third-most widely produced plastic, after polyethylene and polypropylene</a:t>
            </a:r>
            <a:r>
              <a:rPr lang="en-US" dirty="0" smtClean="0"/>
              <a:t>.</a:t>
            </a:r>
          </a:p>
          <a:p>
            <a:pPr marL="438912" indent="-320040" fontAlgn="auto">
              <a:spcBef>
                <a:spcPts val="0"/>
              </a:spcBef>
              <a:spcAft>
                <a:spcPts val="0"/>
              </a:spcAft>
              <a:buFont typeface="Wingdings 2"/>
              <a:buChar char=""/>
              <a:defRPr/>
            </a:pPr>
            <a:r>
              <a:rPr lang="en-US" b="1" dirty="0" smtClean="0"/>
              <a:t>Properties :</a:t>
            </a:r>
          </a:p>
          <a:p>
            <a:pPr marL="438912" indent="-320040" fontAlgn="auto">
              <a:spcBef>
                <a:spcPts val="0"/>
              </a:spcBef>
              <a:spcAft>
                <a:spcPts val="0"/>
              </a:spcAft>
              <a:buFont typeface="Wingdings 2"/>
              <a:buChar char=""/>
              <a:defRPr/>
            </a:pPr>
            <a:r>
              <a:rPr lang="en-US" dirty="0"/>
              <a:t>PVC is a </a:t>
            </a:r>
            <a:r>
              <a:rPr lang="en-US" b="1" dirty="0"/>
              <a:t>thermoplastic polymer</a:t>
            </a:r>
            <a:r>
              <a:rPr lang="en-US" dirty="0" smtClean="0"/>
              <a:t>.</a:t>
            </a:r>
          </a:p>
          <a:p>
            <a:pPr marL="438912" indent="-320040" fontAlgn="auto">
              <a:spcBef>
                <a:spcPts val="0"/>
              </a:spcBef>
              <a:spcAft>
                <a:spcPts val="0"/>
              </a:spcAft>
              <a:buFont typeface="Wingdings 2"/>
              <a:buChar char=""/>
              <a:defRPr/>
            </a:pPr>
            <a:r>
              <a:rPr lang="en-US" dirty="0"/>
              <a:t>PVC is a useful material because of </a:t>
            </a:r>
            <a:r>
              <a:rPr lang="en-US" b="1" dirty="0"/>
              <a:t>its inertness </a:t>
            </a:r>
            <a:r>
              <a:rPr lang="en-US" dirty="0"/>
              <a:t>and this inertness is the basis of its </a:t>
            </a:r>
            <a:r>
              <a:rPr lang="en-US" b="1" dirty="0"/>
              <a:t>low toxicity</a:t>
            </a:r>
            <a:endParaRPr lang="en-US" b="1" dirty="0" smtClean="0"/>
          </a:p>
          <a:p>
            <a:pPr marL="438912" indent="-320040" fontAlgn="auto">
              <a:spcBef>
                <a:spcPts val="0"/>
              </a:spcBef>
              <a:spcAft>
                <a:spcPts val="0"/>
              </a:spcAft>
              <a:buFont typeface="Wingdings 2"/>
              <a:buChar char=""/>
              <a:defRPr/>
            </a:pPr>
            <a:r>
              <a:rPr lang="en-US" dirty="0"/>
              <a:t>PVC is a material </a:t>
            </a:r>
            <a:r>
              <a:rPr lang="en-US" b="1" dirty="0"/>
              <a:t>resistant to ignition </a:t>
            </a:r>
            <a:r>
              <a:rPr lang="en-US" dirty="0"/>
              <a:t>due to its chlorine content</a:t>
            </a:r>
            <a:r>
              <a:rPr lang="en-US" dirty="0" smtClean="0"/>
              <a:t>.</a:t>
            </a:r>
          </a:p>
          <a:p>
            <a:pPr marL="438912" indent="-320040" fontAlgn="auto">
              <a:spcBef>
                <a:spcPts val="0"/>
              </a:spcBef>
              <a:spcAft>
                <a:spcPts val="0"/>
              </a:spcAft>
              <a:buFont typeface="Wingdings 2"/>
              <a:buChar char=""/>
              <a:defRPr/>
            </a:pPr>
            <a:r>
              <a:rPr lang="en-US" dirty="0"/>
              <a:t> PVC products can last up to 100 years and even more</a:t>
            </a:r>
            <a:r>
              <a:rPr lang="en-US" dirty="0" smtClean="0"/>
              <a:t>.</a:t>
            </a:r>
          </a:p>
          <a:p>
            <a:pPr marL="438912" indent="-320040" fontAlgn="auto">
              <a:spcBef>
                <a:spcPts val="0"/>
              </a:spcBef>
              <a:spcAft>
                <a:spcPts val="0"/>
              </a:spcAft>
              <a:buFont typeface="Wingdings 2"/>
              <a:buChar char=""/>
              <a:defRPr/>
            </a:pPr>
            <a:r>
              <a:rPr lang="en-US" b="1" dirty="0" smtClean="0"/>
              <a:t>Applications :</a:t>
            </a:r>
          </a:p>
          <a:p>
            <a:pPr marL="438912" indent="-320040" fontAlgn="auto">
              <a:spcBef>
                <a:spcPts val="0"/>
              </a:spcBef>
              <a:spcAft>
                <a:spcPts val="0"/>
              </a:spcAft>
              <a:buFont typeface="Wingdings 2"/>
              <a:buChar char=""/>
              <a:defRPr/>
            </a:pPr>
            <a:r>
              <a:rPr lang="en-US" dirty="0"/>
              <a:t>It is used for sewerage </a:t>
            </a:r>
            <a:r>
              <a:rPr lang="en-US" dirty="0" smtClean="0"/>
              <a:t>pipes</a:t>
            </a:r>
          </a:p>
          <a:p>
            <a:pPr marL="438912" indent="-320040" fontAlgn="auto">
              <a:spcBef>
                <a:spcPts val="0"/>
              </a:spcBef>
              <a:spcAft>
                <a:spcPts val="0"/>
              </a:spcAft>
              <a:buFont typeface="Wingdings 2"/>
              <a:buChar char=""/>
              <a:defRPr/>
            </a:pPr>
            <a:r>
              <a:rPr lang="en-US" dirty="0"/>
              <a:t>PVC is commonly used as the insulation on electrical </a:t>
            </a:r>
            <a:r>
              <a:rPr lang="en-US" dirty="0" smtClean="0"/>
              <a:t>cables</a:t>
            </a:r>
          </a:p>
          <a:p>
            <a:pPr marL="438912" indent="-320040" fontAlgn="auto">
              <a:spcBef>
                <a:spcPts val="0"/>
              </a:spcBef>
              <a:spcAft>
                <a:spcPts val="0"/>
              </a:spcAft>
              <a:buFont typeface="Wingdings 2"/>
              <a:buChar char=""/>
              <a:defRPr/>
            </a:pPr>
            <a:r>
              <a:rPr lang="en-US" dirty="0"/>
              <a:t>PVC has become widely used in clothing, to either create a leather-like material or at times simply for the effect of PVC.</a:t>
            </a:r>
          </a:p>
          <a:p>
            <a:pPr marL="438912" indent="-320040" fontAlgn="auto">
              <a:spcBef>
                <a:spcPts val="0"/>
              </a:spcBef>
              <a:spcAft>
                <a:spcPts val="0"/>
              </a:spcAft>
              <a:buFont typeface="Wingdings 2"/>
              <a:buChar char=""/>
              <a:defRPr/>
            </a:pPr>
            <a:endParaRPr lang="en-US" dirty="0"/>
          </a:p>
        </p:txBody>
      </p:sp>
      <p:pic>
        <p:nvPicPr>
          <p:cNvPr id="293891" name="Picture 2"/>
          <p:cNvPicPr>
            <a:picLocks noChangeAspect="1" noChangeArrowheads="1"/>
          </p:cNvPicPr>
          <p:nvPr/>
        </p:nvPicPr>
        <p:blipFill>
          <a:blip r:embed="rId2" cstate="print"/>
          <a:srcRect/>
          <a:stretch>
            <a:fillRect/>
          </a:stretch>
        </p:blipFill>
        <p:spPr bwMode="auto">
          <a:xfrm>
            <a:off x="4799013" y="1905000"/>
            <a:ext cx="4322762" cy="1524000"/>
          </a:xfrm>
          <a:prstGeom prst="rect">
            <a:avLst/>
          </a:prstGeom>
          <a:noFill/>
          <a:ln w="9525">
            <a:noFill/>
            <a:miter lim="800000"/>
            <a:headEnd/>
            <a:tailEnd/>
          </a:ln>
        </p:spPr>
      </p:pic>
      <p:sp>
        <p:nvSpPr>
          <p:cNvPr id="293892" name="TextBox 3"/>
          <p:cNvSpPr txBox="1">
            <a:spLocks noChangeArrowheads="1"/>
          </p:cNvSpPr>
          <p:nvPr/>
        </p:nvSpPr>
        <p:spPr bwMode="auto">
          <a:xfrm>
            <a:off x="4495800" y="3657600"/>
            <a:ext cx="4191000" cy="646113"/>
          </a:xfrm>
          <a:prstGeom prst="rect">
            <a:avLst/>
          </a:prstGeom>
          <a:noFill/>
          <a:ln w="9525">
            <a:noFill/>
            <a:miter lim="800000"/>
            <a:headEnd/>
            <a:tailEnd/>
          </a:ln>
        </p:spPr>
        <p:txBody>
          <a:bodyPr>
            <a:spAutoFit/>
          </a:bodyPr>
          <a:lstStyle/>
          <a:p>
            <a:pPr algn="ctr"/>
            <a:r>
              <a:rPr lang="en-US" b="1"/>
              <a:t>Polymerization reaction for PVC from vinyl chloride </a:t>
            </a:r>
          </a:p>
        </p:txBody>
      </p:sp>
      <p:sp>
        <p:nvSpPr>
          <p:cNvPr id="5" name="Title 4"/>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POLYMERIC MATERIALS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10000"/>
          </a:bodyPr>
          <a:lstStyle/>
          <a:p>
            <a:pPr marL="438912" indent="-320040" algn="just" fontAlgn="auto">
              <a:spcBef>
                <a:spcPts val="0"/>
              </a:spcBef>
              <a:spcAft>
                <a:spcPts val="0"/>
              </a:spcAft>
              <a:buFont typeface="Wingdings 2"/>
              <a:buChar char=""/>
              <a:defRPr/>
            </a:pPr>
            <a:r>
              <a:rPr lang="en-US" dirty="0" smtClean="0"/>
              <a:t>The “Polymer” can be broken down to “poly” as in “many units” and “monomer” which stands for a single unit and hence a polymeric material is one in which many units are joined together by chemical reactions to form the polymeric material.</a:t>
            </a:r>
          </a:p>
          <a:p>
            <a:pPr marL="438912" indent="-320040" algn="just" fontAlgn="auto">
              <a:spcBef>
                <a:spcPts val="0"/>
              </a:spcBef>
              <a:spcAft>
                <a:spcPts val="0"/>
              </a:spcAft>
              <a:buFont typeface="Wingdings 2"/>
              <a:buChar char=""/>
              <a:defRPr/>
            </a:pPr>
            <a:endParaRPr lang="en-US" dirty="0" smtClean="0"/>
          </a:p>
          <a:p>
            <a:pPr marL="438912" indent="-320040" algn="just" fontAlgn="auto">
              <a:spcBef>
                <a:spcPts val="0"/>
              </a:spcBef>
              <a:spcAft>
                <a:spcPts val="0"/>
              </a:spcAft>
              <a:buFont typeface="Wingdings 2"/>
              <a:buChar char=""/>
              <a:defRPr/>
            </a:pPr>
            <a:r>
              <a:rPr lang="en-US" dirty="0" smtClean="0"/>
              <a:t>Characteristics of polymeric materials :-</a:t>
            </a:r>
          </a:p>
          <a:p>
            <a:pPr marL="438912" indent="-320040" algn="just" fontAlgn="auto">
              <a:spcBef>
                <a:spcPts val="0"/>
              </a:spcBef>
              <a:spcAft>
                <a:spcPts val="0"/>
              </a:spcAft>
              <a:buFont typeface="Wingdings 2"/>
              <a:buChar char=""/>
              <a:defRPr/>
            </a:pPr>
            <a:r>
              <a:rPr lang="en-US" dirty="0" smtClean="0"/>
              <a:t>Low density</a:t>
            </a:r>
          </a:p>
          <a:p>
            <a:pPr marL="438912" indent="-320040" algn="just" fontAlgn="auto">
              <a:spcBef>
                <a:spcPts val="0"/>
              </a:spcBef>
              <a:spcAft>
                <a:spcPts val="0"/>
              </a:spcAft>
              <a:buFont typeface="Wingdings 2"/>
              <a:buChar char=""/>
              <a:defRPr/>
            </a:pPr>
            <a:r>
              <a:rPr lang="en-US" dirty="0" smtClean="0"/>
              <a:t>Good corrosion resistance</a:t>
            </a:r>
          </a:p>
          <a:p>
            <a:pPr marL="438912" indent="-320040" algn="just" fontAlgn="auto">
              <a:spcBef>
                <a:spcPts val="0"/>
              </a:spcBef>
              <a:spcAft>
                <a:spcPts val="0"/>
              </a:spcAft>
              <a:buFont typeface="Wingdings 2"/>
              <a:buChar char=""/>
              <a:defRPr/>
            </a:pPr>
            <a:r>
              <a:rPr lang="en-US" dirty="0" smtClean="0"/>
              <a:t>Low coefficient of friction </a:t>
            </a:r>
          </a:p>
          <a:p>
            <a:pPr marL="438912" indent="-320040" algn="just" fontAlgn="auto">
              <a:spcBef>
                <a:spcPts val="0"/>
              </a:spcBef>
              <a:spcAft>
                <a:spcPts val="0"/>
              </a:spcAft>
              <a:buFont typeface="Wingdings 2"/>
              <a:buChar char=""/>
              <a:defRPr/>
            </a:pPr>
            <a:r>
              <a:rPr lang="en-US" dirty="0" smtClean="0"/>
              <a:t>Good mouldability</a:t>
            </a:r>
          </a:p>
          <a:p>
            <a:pPr marL="438912" indent="-320040" algn="just" fontAlgn="auto">
              <a:spcBef>
                <a:spcPts val="0"/>
              </a:spcBef>
              <a:spcAft>
                <a:spcPts val="0"/>
              </a:spcAft>
              <a:buFont typeface="Wingdings 2"/>
              <a:buChar char=""/>
              <a:defRPr/>
            </a:pPr>
            <a:r>
              <a:rPr lang="en-US" dirty="0" smtClean="0"/>
              <a:t>Excellent surface finish </a:t>
            </a:r>
          </a:p>
          <a:p>
            <a:pPr marL="438912" indent="-320040" algn="just" fontAlgn="auto">
              <a:spcBef>
                <a:spcPts val="0"/>
              </a:spcBef>
              <a:spcAft>
                <a:spcPts val="0"/>
              </a:spcAft>
              <a:buFont typeface="Wingdings 2"/>
              <a:buChar char=""/>
              <a:defRPr/>
            </a:pPr>
            <a:r>
              <a:rPr lang="en-US" dirty="0" smtClean="0"/>
              <a:t>Highly economical</a:t>
            </a:r>
          </a:p>
          <a:p>
            <a:pPr marL="438912" indent="-320040" algn="just" fontAlgn="auto">
              <a:spcBef>
                <a:spcPts val="0"/>
              </a:spcBef>
              <a:spcAft>
                <a:spcPts val="0"/>
              </a:spcAft>
              <a:buFont typeface="Wingdings 2"/>
              <a:buChar char=""/>
              <a:defRPr/>
            </a:pPr>
            <a:r>
              <a:rPr lang="en-US" dirty="0" smtClean="0"/>
              <a:t>Can be produced with close dimensional tolerance</a:t>
            </a:r>
          </a:p>
          <a:p>
            <a:pPr marL="438912" indent="-320040" algn="just"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4267200"/>
          </a:xfrm>
        </p:spPr>
        <p:txBody>
          <a:bodyPr rtlCol="0">
            <a:normAutofit fontScale="85000" lnSpcReduction="10000"/>
          </a:bodyPr>
          <a:lstStyle/>
          <a:p>
            <a:pPr marL="438912" indent="-320040" fontAlgn="auto">
              <a:spcBef>
                <a:spcPts val="0"/>
              </a:spcBef>
              <a:spcAft>
                <a:spcPts val="0"/>
              </a:spcAft>
              <a:buFont typeface="Wingdings 2"/>
              <a:buChar char=""/>
              <a:defRPr/>
            </a:pPr>
            <a:r>
              <a:rPr lang="en-US" b="1" u="sng" dirty="0" smtClean="0"/>
              <a:t>Polystyrene :</a:t>
            </a:r>
          </a:p>
          <a:p>
            <a:pPr marL="438912" indent="-320040" fontAlgn="auto">
              <a:spcBef>
                <a:spcPts val="0"/>
              </a:spcBef>
              <a:spcAft>
                <a:spcPts val="0"/>
              </a:spcAft>
              <a:buFont typeface="Wingdings 2"/>
              <a:buChar char=""/>
              <a:defRPr/>
            </a:pPr>
            <a:r>
              <a:rPr lang="en-US" dirty="0"/>
              <a:t>Polystyrene (PS) </a:t>
            </a:r>
            <a:r>
              <a:rPr lang="en-US" dirty="0" smtClean="0"/>
              <a:t>also </a:t>
            </a:r>
            <a:r>
              <a:rPr lang="en-US" dirty="0"/>
              <a:t>known as </a:t>
            </a:r>
            <a:r>
              <a:rPr lang="en-US" b="1" dirty="0" err="1"/>
              <a:t>Thermocole</a:t>
            </a:r>
            <a:r>
              <a:rPr lang="en-US" dirty="0"/>
              <a:t>, abbreviated following ISO Standard PS, is an </a:t>
            </a:r>
            <a:r>
              <a:rPr lang="en-US" b="1" dirty="0"/>
              <a:t>aromatic polymer </a:t>
            </a:r>
            <a:r>
              <a:rPr lang="en-US" dirty="0"/>
              <a:t>made from the monomer </a:t>
            </a:r>
            <a:r>
              <a:rPr lang="en-US" dirty="0" smtClean="0"/>
              <a:t>styrene.</a:t>
            </a:r>
          </a:p>
          <a:p>
            <a:pPr marL="438912" indent="-320040" fontAlgn="auto">
              <a:spcBef>
                <a:spcPts val="0"/>
              </a:spcBef>
              <a:spcAft>
                <a:spcPts val="0"/>
              </a:spcAft>
              <a:buFont typeface="Wingdings 2"/>
              <a:buChar char=""/>
              <a:defRPr/>
            </a:pPr>
            <a:r>
              <a:rPr lang="en-US" b="1" dirty="0" smtClean="0"/>
              <a:t>Properties : </a:t>
            </a:r>
          </a:p>
          <a:p>
            <a:pPr marL="438912" indent="-320040" fontAlgn="auto">
              <a:spcBef>
                <a:spcPts val="0"/>
              </a:spcBef>
              <a:spcAft>
                <a:spcPts val="0"/>
              </a:spcAft>
              <a:buFont typeface="Wingdings 2"/>
              <a:buChar char=""/>
              <a:defRPr/>
            </a:pPr>
            <a:r>
              <a:rPr lang="en-US" dirty="0"/>
              <a:t>Polystyrene is hard and </a:t>
            </a:r>
            <a:r>
              <a:rPr lang="en-US" dirty="0" smtClean="0"/>
              <a:t>brittle</a:t>
            </a:r>
          </a:p>
          <a:p>
            <a:pPr marL="438912" indent="-320040" fontAlgn="auto">
              <a:spcBef>
                <a:spcPts val="0"/>
              </a:spcBef>
              <a:spcAft>
                <a:spcPts val="0"/>
              </a:spcAft>
              <a:buFont typeface="Wingdings 2"/>
              <a:buChar char=""/>
              <a:defRPr/>
            </a:pPr>
            <a:r>
              <a:rPr lang="en-US" dirty="0"/>
              <a:t>Polystyrene is chemically </a:t>
            </a:r>
            <a:r>
              <a:rPr lang="en-US" dirty="0" smtClean="0"/>
              <a:t>nonreactive</a:t>
            </a:r>
          </a:p>
          <a:p>
            <a:pPr marL="438912" indent="-320040" fontAlgn="auto">
              <a:spcBef>
                <a:spcPts val="0"/>
              </a:spcBef>
              <a:spcAft>
                <a:spcPts val="0"/>
              </a:spcAft>
              <a:buFont typeface="Wingdings 2"/>
              <a:buChar char=""/>
              <a:defRPr/>
            </a:pPr>
            <a:r>
              <a:rPr lang="en-US" dirty="0"/>
              <a:t>Polystyrene is flexible and can be made into moldable solid or thick viscous </a:t>
            </a:r>
            <a:r>
              <a:rPr lang="en-US" dirty="0" smtClean="0"/>
              <a:t>solids</a:t>
            </a:r>
          </a:p>
          <a:p>
            <a:pPr marL="438912" indent="-320040" fontAlgn="auto">
              <a:spcBef>
                <a:spcPts val="0"/>
              </a:spcBef>
              <a:spcAft>
                <a:spcPts val="0"/>
              </a:spcAft>
              <a:buFont typeface="Wingdings 2"/>
              <a:buChar char=""/>
              <a:defRPr/>
            </a:pPr>
            <a:r>
              <a:rPr lang="en-US" dirty="0"/>
              <a:t>It is highly flammable and burns with an orange yellow flame, giving off </a:t>
            </a:r>
            <a:r>
              <a:rPr lang="en-US" dirty="0" smtClean="0"/>
              <a:t>soot</a:t>
            </a:r>
          </a:p>
          <a:p>
            <a:pPr marL="438912" indent="-320040" fontAlgn="auto">
              <a:spcBef>
                <a:spcPts val="0"/>
              </a:spcBef>
              <a:spcAft>
                <a:spcPts val="0"/>
              </a:spcAft>
              <a:buFont typeface="Wingdings 2"/>
              <a:buChar char=""/>
              <a:defRPr/>
            </a:pPr>
            <a:r>
              <a:rPr lang="en-US" b="1" dirty="0" smtClean="0"/>
              <a:t>Applications : </a:t>
            </a:r>
          </a:p>
          <a:p>
            <a:pPr marL="438912" indent="-320040" fontAlgn="auto">
              <a:spcBef>
                <a:spcPts val="0"/>
              </a:spcBef>
              <a:spcAft>
                <a:spcPts val="0"/>
              </a:spcAft>
              <a:buFont typeface="Wingdings 2"/>
              <a:buChar char=""/>
              <a:defRPr/>
            </a:pPr>
            <a:r>
              <a:rPr lang="en-US" b="1" dirty="0"/>
              <a:t> </a:t>
            </a:r>
            <a:r>
              <a:rPr lang="en-US" dirty="0" smtClean="0"/>
              <a:t>Used </a:t>
            </a:r>
            <a:r>
              <a:rPr lang="en-US" dirty="0"/>
              <a:t>to make containers for other chemicals, solvents and even food </a:t>
            </a:r>
            <a:r>
              <a:rPr lang="en-US" dirty="0" smtClean="0"/>
              <a:t>items</a:t>
            </a:r>
          </a:p>
          <a:p>
            <a:pPr marL="438912" indent="-320040" fontAlgn="auto">
              <a:spcBef>
                <a:spcPts val="0"/>
              </a:spcBef>
              <a:spcAft>
                <a:spcPts val="0"/>
              </a:spcAft>
              <a:buFont typeface="Wingdings 2"/>
              <a:buChar char=""/>
              <a:defRPr/>
            </a:pPr>
            <a:r>
              <a:rPr lang="en-US" dirty="0" smtClean="0"/>
              <a:t>Is used in casting and moulding </a:t>
            </a:r>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pic>
        <p:nvPicPr>
          <p:cNvPr id="294915" name="Picture 2"/>
          <p:cNvPicPr>
            <a:picLocks noChangeAspect="1" noChangeArrowheads="1"/>
          </p:cNvPicPr>
          <p:nvPr/>
        </p:nvPicPr>
        <p:blipFill>
          <a:blip r:embed="rId2" cstate="print"/>
          <a:srcRect/>
          <a:stretch>
            <a:fillRect/>
          </a:stretch>
        </p:blipFill>
        <p:spPr bwMode="auto">
          <a:xfrm>
            <a:off x="1295400" y="4979988"/>
            <a:ext cx="7162800" cy="1663700"/>
          </a:xfrm>
          <a:prstGeom prst="rect">
            <a:avLst/>
          </a:prstGeom>
          <a:noFill/>
          <a:ln w="9525">
            <a:noFill/>
            <a:miter lim="800000"/>
            <a:headEnd/>
            <a:tailEnd/>
          </a:ln>
        </p:spPr>
      </p:pic>
      <p:sp>
        <p:nvSpPr>
          <p:cNvPr id="4" name="Title 3"/>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79413" y="490538"/>
            <a:ext cx="8531225" cy="4157662"/>
          </a:xfrm>
        </p:spPr>
        <p:txBody>
          <a:bodyPr rtlCol="0">
            <a:normAutofit fontScale="85000" lnSpcReduction="20000"/>
          </a:bodyPr>
          <a:lstStyle/>
          <a:p>
            <a:pPr marL="438912" indent="-320040" fontAlgn="auto">
              <a:spcBef>
                <a:spcPts val="0"/>
              </a:spcBef>
              <a:spcAft>
                <a:spcPts val="0"/>
              </a:spcAft>
              <a:buFont typeface="Wingdings 2"/>
              <a:buChar char=""/>
              <a:defRPr/>
            </a:pPr>
            <a:r>
              <a:rPr lang="en-US" b="1" u="sng" dirty="0" smtClean="0"/>
              <a:t>Nylon 6,6 </a:t>
            </a:r>
            <a:r>
              <a:rPr lang="en-US" dirty="0" smtClean="0"/>
              <a:t>: </a:t>
            </a:r>
          </a:p>
          <a:p>
            <a:pPr marL="438912" indent="-320040" fontAlgn="auto">
              <a:spcBef>
                <a:spcPts val="0"/>
              </a:spcBef>
              <a:spcAft>
                <a:spcPts val="0"/>
              </a:spcAft>
              <a:buFont typeface="Wingdings 2"/>
              <a:buChar char=""/>
              <a:defRPr/>
            </a:pPr>
            <a:r>
              <a:rPr lang="en-US" dirty="0"/>
              <a:t>Nylon 6,6 is made of hexamethylenediamine and adipic acid, which give nylon 6,6 a total of 12 carbon atoms in each repeating unit, and its name</a:t>
            </a:r>
            <a:r>
              <a:rPr lang="en-US" dirty="0" smtClean="0"/>
              <a:t>.</a:t>
            </a:r>
          </a:p>
          <a:p>
            <a:pPr marL="438912" indent="-320040" fontAlgn="auto">
              <a:spcBef>
                <a:spcPts val="0"/>
              </a:spcBef>
              <a:spcAft>
                <a:spcPts val="0"/>
              </a:spcAft>
              <a:buFont typeface="Wingdings 2"/>
              <a:buChar char=""/>
              <a:defRPr/>
            </a:pPr>
            <a:r>
              <a:rPr lang="en-US" b="1" dirty="0" smtClean="0"/>
              <a:t>Properties : </a:t>
            </a:r>
          </a:p>
          <a:p>
            <a:pPr marL="438912" indent="-320040" fontAlgn="auto">
              <a:spcBef>
                <a:spcPts val="0"/>
              </a:spcBef>
              <a:spcAft>
                <a:spcPts val="0"/>
              </a:spcAft>
              <a:buFont typeface="Wingdings 2"/>
              <a:buChar char=""/>
              <a:defRPr/>
            </a:pPr>
            <a:r>
              <a:rPr lang="en-US" dirty="0"/>
              <a:t>Nylon 6,6 has a </a:t>
            </a:r>
            <a:r>
              <a:rPr lang="en-US" b="1" dirty="0"/>
              <a:t>melting point of 265°C</a:t>
            </a:r>
            <a:r>
              <a:rPr lang="en-US" dirty="0"/>
              <a:t>, high for a synthetic fiber, though not a match for polyesters or aramids such as Kevlar</a:t>
            </a:r>
            <a:r>
              <a:rPr lang="en-US" dirty="0" smtClean="0"/>
              <a:t>. This </a:t>
            </a:r>
            <a:r>
              <a:rPr lang="en-US" dirty="0"/>
              <a:t>fact makes it </a:t>
            </a:r>
            <a:r>
              <a:rPr lang="en-US" b="1" dirty="0"/>
              <a:t>resistant to heat and </a:t>
            </a:r>
            <a:r>
              <a:rPr lang="en-US" b="1" dirty="0" smtClean="0"/>
              <a:t>friction.</a:t>
            </a:r>
          </a:p>
          <a:p>
            <a:pPr marL="438912" indent="-320040" fontAlgn="auto">
              <a:spcBef>
                <a:spcPts val="0"/>
              </a:spcBef>
              <a:spcAft>
                <a:spcPts val="0"/>
              </a:spcAft>
              <a:buFont typeface="Wingdings 2"/>
              <a:buChar char=""/>
              <a:defRPr/>
            </a:pPr>
            <a:r>
              <a:rPr lang="en-US" dirty="0"/>
              <a:t>Its long molecular chain results in more sites for hydrogen bonds</a:t>
            </a:r>
            <a:r>
              <a:rPr lang="en-US" b="1" dirty="0"/>
              <a:t>, creating chemical “springs”, making it very resilien</a:t>
            </a:r>
            <a:r>
              <a:rPr lang="en-US" dirty="0"/>
              <a:t>t</a:t>
            </a:r>
            <a:r>
              <a:rPr lang="en-US" dirty="0" smtClean="0"/>
              <a:t>.</a:t>
            </a:r>
          </a:p>
          <a:p>
            <a:pPr marL="438912" indent="-320040" fontAlgn="auto">
              <a:spcBef>
                <a:spcPts val="0"/>
              </a:spcBef>
              <a:spcAft>
                <a:spcPts val="0"/>
              </a:spcAft>
              <a:buFont typeface="Wingdings 2"/>
              <a:buChar char=""/>
              <a:defRPr/>
            </a:pPr>
            <a:r>
              <a:rPr lang="en-US" b="1" dirty="0" smtClean="0"/>
              <a:t>Applications : </a:t>
            </a:r>
          </a:p>
          <a:p>
            <a:pPr marL="438912" indent="-320040" fontAlgn="auto">
              <a:spcBef>
                <a:spcPts val="0"/>
              </a:spcBef>
              <a:spcAft>
                <a:spcPts val="0"/>
              </a:spcAft>
              <a:buFont typeface="Wingdings 2"/>
              <a:buChar char=""/>
              <a:defRPr/>
            </a:pPr>
            <a:r>
              <a:rPr lang="en-US" b="1" dirty="0" smtClean="0"/>
              <a:t>It is used for manufacturing the following products : </a:t>
            </a:r>
          </a:p>
          <a:p>
            <a:pPr marL="438912" indent="-320040" fontAlgn="auto">
              <a:spcBef>
                <a:spcPts val="0"/>
              </a:spcBef>
              <a:spcAft>
                <a:spcPts val="0"/>
              </a:spcAft>
              <a:buFont typeface="Wingdings 2"/>
              <a:buChar char=""/>
              <a:defRPr/>
            </a:pPr>
            <a:r>
              <a:rPr lang="en-US" dirty="0"/>
              <a:t>Carpet </a:t>
            </a:r>
            <a:r>
              <a:rPr lang="en-US" dirty="0" smtClean="0"/>
              <a:t>fiber</a:t>
            </a:r>
          </a:p>
          <a:p>
            <a:pPr marL="438912" indent="-320040" fontAlgn="auto">
              <a:spcBef>
                <a:spcPts val="0"/>
              </a:spcBef>
              <a:spcAft>
                <a:spcPts val="0"/>
              </a:spcAft>
              <a:buFont typeface="Wingdings 2"/>
              <a:buChar char=""/>
              <a:defRPr/>
            </a:pPr>
            <a:r>
              <a:rPr lang="en-US" dirty="0" smtClean="0"/>
              <a:t>Airbags</a:t>
            </a:r>
          </a:p>
          <a:p>
            <a:pPr marL="438912" indent="-320040" fontAlgn="auto">
              <a:spcBef>
                <a:spcPts val="0"/>
              </a:spcBef>
              <a:spcAft>
                <a:spcPts val="0"/>
              </a:spcAft>
              <a:buFont typeface="Wingdings 2"/>
              <a:buChar char=""/>
              <a:defRPr/>
            </a:pPr>
            <a:r>
              <a:rPr lang="en-US" dirty="0" smtClean="0"/>
              <a:t>Tires</a:t>
            </a:r>
          </a:p>
          <a:p>
            <a:pPr marL="438912" indent="-320040" fontAlgn="auto">
              <a:spcBef>
                <a:spcPts val="0"/>
              </a:spcBef>
              <a:spcAft>
                <a:spcPts val="0"/>
              </a:spcAft>
              <a:buFont typeface="Wingdings 2"/>
              <a:buChar char=""/>
              <a:defRPr/>
            </a:pPr>
            <a:r>
              <a:rPr lang="en-US" dirty="0"/>
              <a:t>Ropes</a:t>
            </a:r>
          </a:p>
        </p:txBody>
      </p:sp>
      <p:pic>
        <p:nvPicPr>
          <p:cNvPr id="295939" name="Picture 2"/>
          <p:cNvPicPr>
            <a:picLocks noChangeAspect="1" noChangeArrowheads="1"/>
          </p:cNvPicPr>
          <p:nvPr/>
        </p:nvPicPr>
        <p:blipFill>
          <a:blip r:embed="rId2" cstate="print"/>
          <a:srcRect/>
          <a:stretch>
            <a:fillRect/>
          </a:stretch>
        </p:blipFill>
        <p:spPr bwMode="auto">
          <a:xfrm>
            <a:off x="3962400" y="3276600"/>
            <a:ext cx="4948238" cy="3284538"/>
          </a:xfrm>
          <a:prstGeom prst="rect">
            <a:avLst/>
          </a:prstGeom>
          <a:noFill/>
          <a:ln w="9525">
            <a:noFill/>
            <a:miter lim="800000"/>
            <a:headEnd/>
            <a:tailEnd/>
          </a:ln>
        </p:spPr>
      </p:pic>
      <p:sp>
        <p:nvSpPr>
          <p:cNvPr id="4" name="Title 3"/>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36096"/>
          </a:xfrm>
        </p:spPr>
        <p:txBody>
          <a:bodyPr rtlCol="0">
            <a:normAutofit/>
          </a:bodyPr>
          <a:lstStyle/>
          <a:p>
            <a:pPr marL="438912" indent="-320040">
              <a:spcBef>
                <a:spcPts val="0"/>
              </a:spcBef>
              <a:defRPr/>
            </a:pPr>
            <a:r>
              <a:rPr lang="en-US" b="1" u="sng" dirty="0" smtClean="0"/>
              <a:t>Teflon : </a:t>
            </a:r>
            <a:r>
              <a:rPr lang="en-US" dirty="0" err="1" smtClean="0"/>
              <a:t>Polytetrafluoroethylene</a:t>
            </a:r>
            <a:r>
              <a:rPr lang="en-US" dirty="0" smtClean="0"/>
              <a:t> </a:t>
            </a:r>
            <a:r>
              <a:rPr lang="en-US" dirty="0"/>
              <a:t>(PTFE) is a synthetic </a:t>
            </a:r>
            <a:r>
              <a:rPr lang="en-US" dirty="0" err="1"/>
              <a:t>fluoropolymer</a:t>
            </a:r>
            <a:r>
              <a:rPr lang="en-US" dirty="0"/>
              <a:t> of </a:t>
            </a:r>
            <a:r>
              <a:rPr lang="en-US" dirty="0" err="1"/>
              <a:t>tetrafluoroethylene</a:t>
            </a:r>
            <a:r>
              <a:rPr lang="en-US" dirty="0"/>
              <a:t> that finds numerous applications. </a:t>
            </a:r>
            <a:endParaRPr lang="en-US" dirty="0" smtClean="0"/>
          </a:p>
          <a:p>
            <a:pPr marL="438912" indent="-320040">
              <a:spcBef>
                <a:spcPts val="0"/>
              </a:spcBef>
              <a:defRPr/>
            </a:pPr>
            <a:r>
              <a:rPr lang="en-US" b="1" dirty="0" smtClean="0"/>
              <a:t>Properties : </a:t>
            </a:r>
          </a:p>
          <a:p>
            <a:pPr marL="838962" lvl="1" indent="-320040">
              <a:spcBef>
                <a:spcPts val="0"/>
              </a:spcBef>
              <a:defRPr/>
            </a:pPr>
            <a:r>
              <a:rPr lang="en-US" dirty="0"/>
              <a:t>PTFE is a thermoplastic </a:t>
            </a:r>
            <a:r>
              <a:rPr lang="en-US" dirty="0" smtClean="0"/>
              <a:t>polymer</a:t>
            </a:r>
          </a:p>
          <a:p>
            <a:pPr marL="838962" lvl="1" indent="-320040">
              <a:spcBef>
                <a:spcPts val="0"/>
              </a:spcBef>
              <a:defRPr/>
            </a:pPr>
            <a:r>
              <a:rPr lang="en-US" dirty="0" smtClean="0"/>
              <a:t>It has a low coefficient of friction </a:t>
            </a:r>
          </a:p>
          <a:p>
            <a:pPr marL="838962" lvl="1" indent="-320040">
              <a:spcBef>
                <a:spcPts val="0"/>
              </a:spcBef>
              <a:defRPr/>
            </a:pPr>
            <a:r>
              <a:rPr lang="en-US" dirty="0"/>
              <a:t>PTFE has excellent dielectric </a:t>
            </a:r>
            <a:r>
              <a:rPr lang="en-US" dirty="0" smtClean="0"/>
              <a:t>properties</a:t>
            </a:r>
          </a:p>
          <a:p>
            <a:pPr marL="838962" lvl="1" indent="-320040">
              <a:spcBef>
                <a:spcPts val="0"/>
              </a:spcBef>
              <a:defRPr/>
            </a:pPr>
            <a:r>
              <a:rPr lang="en-US" dirty="0" smtClean="0"/>
              <a:t>It has a high melting point . </a:t>
            </a:r>
          </a:p>
          <a:p>
            <a:pPr marL="438912" indent="-320040">
              <a:spcBef>
                <a:spcPts val="0"/>
              </a:spcBef>
              <a:defRPr/>
            </a:pPr>
            <a:r>
              <a:rPr lang="en-US" b="1" dirty="0" smtClean="0"/>
              <a:t>Applications : </a:t>
            </a:r>
          </a:p>
          <a:p>
            <a:pPr marL="838962" lvl="1" indent="-320040">
              <a:spcBef>
                <a:spcPts val="0"/>
              </a:spcBef>
              <a:defRPr/>
            </a:pPr>
            <a:r>
              <a:rPr lang="en-US" dirty="0" smtClean="0"/>
              <a:t>Used in those components where sliding or action </a:t>
            </a:r>
            <a:r>
              <a:rPr lang="en-US" dirty="0"/>
              <a:t>occurs such as  plain bearings, gears, slide </a:t>
            </a:r>
            <a:r>
              <a:rPr lang="en-US" dirty="0" smtClean="0"/>
              <a:t>plates</a:t>
            </a:r>
          </a:p>
          <a:p>
            <a:pPr marL="838962" lvl="1" indent="-320040">
              <a:spcBef>
                <a:spcPts val="0"/>
              </a:spcBef>
              <a:defRPr/>
            </a:pPr>
            <a:r>
              <a:rPr lang="en-US" dirty="0" smtClean="0"/>
              <a:t>They are used in solid rocket fuel propellants </a:t>
            </a:r>
          </a:p>
          <a:p>
            <a:pPr marL="838962" lvl="1" indent="-320040">
              <a:spcBef>
                <a:spcPts val="0"/>
              </a:spcBef>
              <a:defRPr/>
            </a:pPr>
            <a:r>
              <a:rPr lang="en-US" dirty="0"/>
              <a:t>PTFE membrane filters are among the most efficient used in industrial air filtration applications</a:t>
            </a:r>
            <a:endParaRPr lang="en-US" dirty="0" smtClean="0"/>
          </a:p>
          <a:p>
            <a:pPr marL="438912" indent="-320040" fontAlgn="auto">
              <a:spcBef>
                <a:spcPts val="0"/>
              </a:spcBef>
              <a:spcAft>
                <a:spcPts val="0"/>
              </a:spcAft>
              <a:buFont typeface="Wingdings 2"/>
              <a:buChar char=""/>
              <a:defRPr/>
            </a:pPr>
            <a:endParaRPr lang="en-US" dirty="0"/>
          </a:p>
        </p:txBody>
      </p:sp>
      <p:sp>
        <p:nvSpPr>
          <p:cNvPr id="4" name="Title 3"/>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147248" cy="4043536"/>
          </a:xfrm>
        </p:spPr>
        <p:txBody>
          <a:bodyPr rtlCol="0">
            <a:normAutofit/>
          </a:bodyPr>
          <a:lstStyle/>
          <a:p>
            <a:pPr marL="438912" indent="-320040">
              <a:spcBef>
                <a:spcPts val="0"/>
              </a:spcBef>
              <a:defRPr/>
            </a:pPr>
            <a:r>
              <a:rPr lang="en-US" b="1" u="sng" dirty="0" smtClean="0"/>
              <a:t>Dacron / </a:t>
            </a:r>
            <a:r>
              <a:rPr lang="en-US" b="1" u="sng" dirty="0" err="1" smtClean="0"/>
              <a:t>Terylene</a:t>
            </a:r>
            <a:r>
              <a:rPr lang="en-US" b="1" u="sng" dirty="0" smtClean="0"/>
              <a:t> </a:t>
            </a:r>
            <a:r>
              <a:rPr lang="en-US" dirty="0" smtClean="0"/>
              <a:t>:Polyethylene </a:t>
            </a:r>
            <a:r>
              <a:rPr lang="en-US" dirty="0"/>
              <a:t>terephthalate </a:t>
            </a:r>
            <a:r>
              <a:rPr lang="en-US" dirty="0" smtClean="0"/>
              <a:t>commonly </a:t>
            </a:r>
            <a:r>
              <a:rPr lang="en-US" dirty="0"/>
              <a:t>abbreviated PET, PETE, or the obsolete PETP or PET-P, is a thermoplastic polymer resin of the polyester </a:t>
            </a:r>
            <a:r>
              <a:rPr lang="en-US" dirty="0" smtClean="0"/>
              <a:t>family.</a:t>
            </a:r>
          </a:p>
          <a:p>
            <a:pPr marL="438912" indent="-320040">
              <a:spcBef>
                <a:spcPts val="0"/>
              </a:spcBef>
              <a:defRPr/>
            </a:pPr>
            <a:r>
              <a:rPr lang="en-US" b="1" dirty="0" smtClean="0"/>
              <a:t>Properties : </a:t>
            </a:r>
          </a:p>
          <a:p>
            <a:pPr marL="838962" lvl="1" indent="-320040">
              <a:spcBef>
                <a:spcPts val="0"/>
              </a:spcBef>
              <a:defRPr/>
            </a:pPr>
            <a:r>
              <a:rPr lang="en-US" dirty="0"/>
              <a:t>It is strong and impact-resistant.</a:t>
            </a:r>
            <a:endParaRPr lang="en-US" dirty="0" smtClean="0"/>
          </a:p>
          <a:p>
            <a:pPr marL="838962" lvl="1" indent="-320040">
              <a:spcBef>
                <a:spcPts val="0"/>
              </a:spcBef>
              <a:defRPr/>
            </a:pPr>
            <a:r>
              <a:rPr lang="en-US" dirty="0" smtClean="0"/>
              <a:t>It is light weight . </a:t>
            </a:r>
          </a:p>
          <a:p>
            <a:pPr marL="438912" indent="-320040">
              <a:spcBef>
                <a:spcPts val="0"/>
              </a:spcBef>
              <a:defRPr/>
            </a:pPr>
            <a:r>
              <a:rPr lang="en-US" b="1" dirty="0" smtClean="0"/>
              <a:t>Applications :</a:t>
            </a:r>
          </a:p>
          <a:p>
            <a:pPr marL="838962" lvl="1" indent="-320040">
              <a:spcBef>
                <a:spcPts val="0"/>
              </a:spcBef>
              <a:defRPr/>
            </a:pPr>
            <a:r>
              <a:rPr lang="en-US" dirty="0" smtClean="0"/>
              <a:t>It is used as a fiber. </a:t>
            </a:r>
          </a:p>
          <a:p>
            <a:pPr marL="838962" lvl="1" indent="-320040">
              <a:spcBef>
                <a:spcPts val="0"/>
              </a:spcBef>
              <a:defRPr/>
            </a:pPr>
            <a:r>
              <a:rPr lang="en-US" dirty="0" smtClean="0"/>
              <a:t>It is used in bottle making </a:t>
            </a:r>
          </a:p>
          <a:p>
            <a:pPr marL="438912" indent="-320040">
              <a:spcBef>
                <a:spcPts val="0"/>
              </a:spcBef>
              <a:defRPr/>
            </a:pPr>
            <a:endParaRPr lang="en-US" dirty="0" smtClean="0"/>
          </a:p>
        </p:txBody>
      </p:sp>
      <p:pic>
        <p:nvPicPr>
          <p:cNvPr id="297987" name="Picture 2"/>
          <p:cNvPicPr>
            <a:picLocks noChangeAspect="1" noChangeArrowheads="1"/>
          </p:cNvPicPr>
          <p:nvPr/>
        </p:nvPicPr>
        <p:blipFill>
          <a:blip r:embed="rId2" cstate="print"/>
          <a:srcRect/>
          <a:stretch>
            <a:fillRect/>
          </a:stretch>
        </p:blipFill>
        <p:spPr bwMode="auto">
          <a:xfrm>
            <a:off x="1835696" y="4509120"/>
            <a:ext cx="5673725" cy="1323975"/>
          </a:xfrm>
          <a:prstGeom prst="rect">
            <a:avLst/>
          </a:prstGeom>
          <a:noFill/>
          <a:ln w="9525">
            <a:noFill/>
            <a:miter lim="800000"/>
            <a:headEnd/>
            <a:tailEnd/>
          </a:ln>
        </p:spPr>
      </p:pic>
      <p:sp>
        <p:nvSpPr>
          <p:cNvPr id="297988" name="TextBox 3"/>
          <p:cNvSpPr txBox="1">
            <a:spLocks noChangeArrowheads="1"/>
          </p:cNvSpPr>
          <p:nvPr/>
        </p:nvSpPr>
        <p:spPr bwMode="auto">
          <a:xfrm>
            <a:off x="2771800" y="5877272"/>
            <a:ext cx="3962400" cy="369888"/>
          </a:xfrm>
          <a:prstGeom prst="rect">
            <a:avLst/>
          </a:prstGeom>
          <a:noFill/>
          <a:ln w="9525">
            <a:noFill/>
            <a:miter lim="800000"/>
            <a:headEnd/>
            <a:tailEnd/>
          </a:ln>
        </p:spPr>
        <p:txBody>
          <a:bodyPr>
            <a:spAutoFit/>
          </a:bodyPr>
          <a:lstStyle/>
          <a:p>
            <a:pPr algn="ctr"/>
            <a:r>
              <a:rPr lang="en-US" b="1" dirty="0"/>
              <a:t>Structure of Dacron/PET</a:t>
            </a:r>
          </a:p>
        </p:txBody>
      </p:sp>
      <p:sp>
        <p:nvSpPr>
          <p:cNvPr id="5" name="Title 4"/>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ADVANCED STRUCTURE CERAMICS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85000" lnSpcReduction="20000"/>
          </a:bodyPr>
          <a:lstStyle/>
          <a:p>
            <a:pPr marL="438912" indent="-320040">
              <a:spcBef>
                <a:spcPts val="0"/>
              </a:spcBef>
              <a:defRPr/>
            </a:pPr>
            <a:r>
              <a:rPr lang="en-US" dirty="0" smtClean="0"/>
              <a:t>Ceramics comes from the Greek word Keramos which refers to burnt stuff. </a:t>
            </a:r>
          </a:p>
          <a:p>
            <a:pPr marL="438912" indent="-320040">
              <a:spcBef>
                <a:spcPts val="0"/>
              </a:spcBef>
              <a:defRPr/>
            </a:pPr>
            <a:r>
              <a:rPr lang="en-US" dirty="0" smtClean="0"/>
              <a:t>Ceramics are basically defined as inorganic, non-metallic materials that are processed and/or at high temperatures.</a:t>
            </a:r>
          </a:p>
          <a:p>
            <a:pPr marL="438912" indent="-320040">
              <a:spcBef>
                <a:spcPts val="0"/>
              </a:spcBef>
              <a:defRPr/>
            </a:pPr>
            <a:r>
              <a:rPr lang="en-US" dirty="0" smtClean="0"/>
              <a:t>They have been subject to a heat treatment. </a:t>
            </a:r>
          </a:p>
          <a:p>
            <a:pPr marL="438912" indent="-320040">
              <a:spcBef>
                <a:spcPts val="0"/>
              </a:spcBef>
              <a:defRPr/>
            </a:pPr>
            <a:r>
              <a:rPr lang="en-US" dirty="0" smtClean="0"/>
              <a:t>They are generally brittle materials that withstand compression very well but do not hold well under tension when compared to metals.</a:t>
            </a:r>
          </a:p>
          <a:p>
            <a:pPr marL="438912" indent="-320040">
              <a:spcBef>
                <a:spcPts val="0"/>
              </a:spcBef>
              <a:defRPr/>
            </a:pPr>
            <a:r>
              <a:rPr lang="en-US" dirty="0" smtClean="0"/>
              <a:t>The nature of the chemical bonds in ceramics are ionic in character , and the anions help in determining the properties of the ceramic material . </a:t>
            </a:r>
          </a:p>
          <a:p>
            <a:pPr marL="438912" indent="-320040">
              <a:spcBef>
                <a:spcPts val="0"/>
              </a:spcBef>
              <a:defRPr/>
            </a:pPr>
            <a:r>
              <a:rPr lang="en-US" dirty="0" smtClean="0"/>
              <a:t>Ceramics are broadly classified as follows :</a:t>
            </a:r>
          </a:p>
          <a:p>
            <a:pPr marL="731520" lvl="1" indent="-274320">
              <a:defRPr/>
            </a:pPr>
            <a:r>
              <a:rPr lang="en-US" dirty="0" smtClean="0"/>
              <a:t>White ware , which includes china and porcelain </a:t>
            </a:r>
          </a:p>
          <a:p>
            <a:pPr marL="731520" lvl="1" indent="-274320">
              <a:defRPr/>
            </a:pPr>
            <a:r>
              <a:rPr lang="en-US" dirty="0" smtClean="0"/>
              <a:t>Structural clay products </a:t>
            </a:r>
          </a:p>
          <a:p>
            <a:pPr marL="731520" lvl="1" indent="-274320">
              <a:defRPr/>
            </a:pPr>
            <a:r>
              <a:rPr lang="en-US" dirty="0" smtClean="0"/>
              <a:t>Glass</a:t>
            </a:r>
          </a:p>
          <a:p>
            <a:pPr marL="731520" lvl="1" indent="-274320">
              <a:defRPr/>
            </a:pPr>
            <a:r>
              <a:rPr lang="en-US" dirty="0" smtClean="0"/>
              <a:t>Refractory Materials which are capable of withstanding very high temperatures.</a:t>
            </a:r>
          </a:p>
          <a:p>
            <a:pPr marL="731520" lvl="1" indent="-274320" fontAlgn="auto">
              <a:spcAft>
                <a:spcPts val="0"/>
              </a:spcAft>
              <a:buFont typeface="Wingdings"/>
              <a:buChar char=""/>
              <a:defRPr/>
            </a:pPr>
            <a:endParaRPr lang="en-US" dirty="0" smtClean="0"/>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TUNGSTEN CARBIDE</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7931224" cy="4853136"/>
          </a:xfrm>
        </p:spPr>
        <p:txBody>
          <a:bodyPr rtlCol="0">
            <a:normAutofit fontScale="92500" lnSpcReduction="10000"/>
          </a:bodyPr>
          <a:lstStyle/>
          <a:p>
            <a:pPr marL="438912" indent="-320040">
              <a:spcBef>
                <a:spcPts val="0"/>
              </a:spcBef>
              <a:defRPr/>
            </a:pPr>
            <a:r>
              <a:rPr lang="en-US" sz="2400" dirty="0"/>
              <a:t>Tungsten carbide (WC) is an inorganic chemical compound (specifically, a carbide) containing equal parts of tungsten and carbon </a:t>
            </a:r>
            <a:r>
              <a:rPr lang="en-US" sz="2400" dirty="0" smtClean="0"/>
              <a:t>atoms</a:t>
            </a:r>
          </a:p>
          <a:p>
            <a:pPr marL="438912" indent="-320040">
              <a:spcBef>
                <a:spcPts val="0"/>
              </a:spcBef>
              <a:defRPr/>
            </a:pPr>
            <a:r>
              <a:rPr lang="en-US" sz="2400" dirty="0"/>
              <a:t>In its most basic form, tungsten carbide is a fine gray powder, but it can be pressed and formed into shapes for use in industrial machinery, cutting tools, abrasives, other tools and instruments, and jewelry</a:t>
            </a:r>
            <a:r>
              <a:rPr lang="en-US" sz="2400" dirty="0" smtClean="0"/>
              <a:t>.</a:t>
            </a:r>
          </a:p>
          <a:p>
            <a:pPr marL="438912" indent="-320040">
              <a:spcBef>
                <a:spcPts val="0"/>
              </a:spcBef>
              <a:defRPr/>
            </a:pPr>
            <a:r>
              <a:rPr lang="en-US" sz="2400" b="1" dirty="0" smtClean="0"/>
              <a:t>Properties:</a:t>
            </a:r>
          </a:p>
          <a:p>
            <a:pPr marL="838962" lvl="1" indent="-320040">
              <a:spcBef>
                <a:spcPts val="0"/>
              </a:spcBef>
              <a:defRPr/>
            </a:pPr>
            <a:r>
              <a:rPr lang="en-US" sz="1800" dirty="0"/>
              <a:t>Tungsten carbide is high </a:t>
            </a:r>
            <a:r>
              <a:rPr lang="en-US" sz="1800" dirty="0" smtClean="0"/>
              <a:t>melting</a:t>
            </a:r>
          </a:p>
          <a:p>
            <a:pPr marL="838962" lvl="1" indent="-320040">
              <a:spcBef>
                <a:spcPts val="0"/>
              </a:spcBef>
              <a:defRPr/>
            </a:pPr>
            <a:r>
              <a:rPr lang="en-US" sz="1800" dirty="0" smtClean="0"/>
              <a:t>It is extremely hard</a:t>
            </a:r>
          </a:p>
          <a:p>
            <a:pPr marL="838962" lvl="1" indent="-320040">
              <a:spcBef>
                <a:spcPts val="0"/>
              </a:spcBef>
              <a:defRPr/>
            </a:pPr>
            <a:r>
              <a:rPr lang="en-US" sz="1800" dirty="0" smtClean="0"/>
              <a:t>It has two structures, the alpha (hexagonal) and the beta structures (</a:t>
            </a:r>
            <a:r>
              <a:rPr lang="en-IN" sz="1800" dirty="0" smtClean="0"/>
              <a:t> cubic high-temperature form - </a:t>
            </a:r>
            <a:r>
              <a:rPr lang="en-US" sz="1800" dirty="0" smtClean="0"/>
              <a:t>Rock salt structure).</a:t>
            </a:r>
          </a:p>
          <a:p>
            <a:pPr marL="438912" indent="-320040">
              <a:spcBef>
                <a:spcPts val="0"/>
              </a:spcBef>
              <a:defRPr/>
            </a:pPr>
            <a:r>
              <a:rPr lang="en-US" sz="2400" b="1" dirty="0" smtClean="0"/>
              <a:t>Applications : </a:t>
            </a:r>
          </a:p>
          <a:p>
            <a:pPr marL="838962" lvl="1" indent="-320040">
              <a:spcBef>
                <a:spcPts val="0"/>
              </a:spcBef>
              <a:defRPr/>
            </a:pPr>
            <a:r>
              <a:rPr lang="en-US" sz="1800" dirty="0"/>
              <a:t>Hard carbides, especially tungsten carbide, are used by athletes, generally on poles which strike hard surfaces. </a:t>
            </a:r>
            <a:endParaRPr lang="en-US" sz="1800" dirty="0" smtClean="0"/>
          </a:p>
          <a:p>
            <a:pPr marL="838962" lvl="1" indent="-320040">
              <a:spcBef>
                <a:spcPts val="0"/>
              </a:spcBef>
              <a:defRPr/>
            </a:pPr>
            <a:r>
              <a:rPr lang="en-US" sz="1800" dirty="0"/>
              <a:t>It is also used for making surgical instruments meant for open </a:t>
            </a:r>
            <a:r>
              <a:rPr lang="en-US" sz="1800" dirty="0" smtClean="0"/>
              <a:t>surgery</a:t>
            </a:r>
          </a:p>
          <a:p>
            <a:pPr marL="838962" lvl="1" indent="-320040">
              <a:spcBef>
                <a:spcPts val="0"/>
              </a:spcBef>
              <a:defRPr/>
            </a:pPr>
            <a:r>
              <a:rPr lang="en-US" sz="1800" dirty="0"/>
              <a:t>Tungsten carbide, also called cemented carbide, has become a popular material in the bridal </a:t>
            </a:r>
            <a:r>
              <a:rPr lang="en-US" sz="1800" dirty="0" smtClean="0"/>
              <a:t>jewelry</a:t>
            </a:r>
          </a:p>
          <a:p>
            <a:pPr marL="838962" lvl="1" indent="-320040">
              <a:spcBef>
                <a:spcPts val="0"/>
              </a:spcBef>
              <a:defRPr/>
            </a:pPr>
            <a:r>
              <a:rPr lang="en-US" sz="1800" dirty="0"/>
              <a:t>Tungsten carbide is sometimes used to make the rotating ball in the tips of ballpoint pens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TITANIUM CARBIDE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1"/>
            <a:ext cx="8075240" cy="3124944"/>
          </a:xfrm>
        </p:spPr>
        <p:txBody>
          <a:bodyPr rtlCol="0">
            <a:normAutofit fontScale="92500" lnSpcReduction="10000"/>
          </a:bodyPr>
          <a:lstStyle/>
          <a:p>
            <a:pPr marL="438912" indent="-320040">
              <a:spcBef>
                <a:spcPts val="0"/>
              </a:spcBef>
              <a:defRPr/>
            </a:pPr>
            <a:r>
              <a:rPr lang="en-US" dirty="0"/>
              <a:t>Titanium carbide, </a:t>
            </a:r>
            <a:r>
              <a:rPr lang="en-US" dirty="0" err="1"/>
              <a:t>TiC</a:t>
            </a:r>
            <a:r>
              <a:rPr lang="en-US" dirty="0"/>
              <a:t>, is an extremely hard (</a:t>
            </a:r>
            <a:r>
              <a:rPr lang="en-US" dirty="0" err="1"/>
              <a:t>Mohs</a:t>
            </a:r>
            <a:r>
              <a:rPr lang="en-US" dirty="0"/>
              <a:t> 9-9.5) refractory ceramic material, similar to tungsten carbide</a:t>
            </a:r>
            <a:r>
              <a:rPr lang="en-US" dirty="0" smtClean="0"/>
              <a:t>.</a:t>
            </a:r>
          </a:p>
          <a:p>
            <a:pPr marL="438912" indent="-320040">
              <a:spcBef>
                <a:spcPts val="0"/>
              </a:spcBef>
              <a:defRPr/>
            </a:pPr>
            <a:r>
              <a:rPr lang="en-US" b="1" dirty="0" smtClean="0"/>
              <a:t>Properties :</a:t>
            </a:r>
          </a:p>
          <a:p>
            <a:pPr marL="838962" lvl="1" indent="-320040">
              <a:spcBef>
                <a:spcPts val="0"/>
              </a:spcBef>
              <a:defRPr/>
            </a:pPr>
            <a:r>
              <a:rPr lang="en-US" dirty="0" smtClean="0"/>
              <a:t>resistance </a:t>
            </a:r>
            <a:r>
              <a:rPr lang="en-US" dirty="0"/>
              <a:t>to wear, </a:t>
            </a:r>
            <a:r>
              <a:rPr lang="en-US" dirty="0" smtClean="0"/>
              <a:t>corrosion</a:t>
            </a:r>
          </a:p>
          <a:p>
            <a:pPr marL="438912" indent="-320040">
              <a:spcBef>
                <a:spcPts val="0"/>
              </a:spcBef>
              <a:defRPr/>
            </a:pPr>
            <a:r>
              <a:rPr lang="en-US" b="1" dirty="0" smtClean="0"/>
              <a:t>Applications:</a:t>
            </a:r>
          </a:p>
          <a:p>
            <a:pPr marL="838962" lvl="1" indent="-320040">
              <a:spcBef>
                <a:spcPts val="0"/>
              </a:spcBef>
              <a:defRPr/>
            </a:pPr>
            <a:r>
              <a:rPr lang="en-US" dirty="0" smtClean="0"/>
              <a:t>It is used to make tool bits</a:t>
            </a:r>
          </a:p>
          <a:p>
            <a:pPr marL="838962" lvl="1" indent="-320040">
              <a:spcBef>
                <a:spcPts val="0"/>
              </a:spcBef>
              <a:defRPr/>
            </a:pPr>
            <a:r>
              <a:rPr lang="en-US" dirty="0" smtClean="0"/>
              <a:t>It is used in cermet preparation.</a:t>
            </a:r>
          </a:p>
          <a:p>
            <a:pPr marL="838962" lvl="1" indent="-320040">
              <a:spcBef>
                <a:spcPts val="0"/>
              </a:spcBef>
              <a:defRPr/>
            </a:pPr>
            <a:r>
              <a:rPr lang="en-US" dirty="0" smtClean="0"/>
              <a:t>It is used in scratch proof watches.</a:t>
            </a:r>
          </a:p>
          <a:p>
            <a:pPr marL="838962" lvl="1" indent="-320040">
              <a:spcBef>
                <a:spcPts val="0"/>
              </a:spcBef>
              <a:defRPr/>
            </a:pPr>
            <a:r>
              <a:rPr lang="en-US" dirty="0" smtClean="0"/>
              <a:t>It is used as a heat shield in space crafts</a:t>
            </a:r>
          </a:p>
          <a:p>
            <a:pPr marL="838962" lvl="1" indent="-320040">
              <a:spcBef>
                <a:spcPts val="0"/>
              </a:spcBef>
              <a:defRPr/>
            </a:pPr>
            <a:endParaRPr lang="en-US" dirty="0"/>
          </a:p>
        </p:txBody>
      </p:sp>
      <p:pic>
        <p:nvPicPr>
          <p:cNvPr id="301060" name="Picture 2"/>
          <p:cNvPicPr>
            <a:picLocks noChangeAspect="1" noChangeArrowheads="1"/>
          </p:cNvPicPr>
          <p:nvPr/>
        </p:nvPicPr>
        <p:blipFill>
          <a:blip r:embed="rId2" cstate="print"/>
          <a:srcRect/>
          <a:stretch>
            <a:fillRect/>
          </a:stretch>
        </p:blipFill>
        <p:spPr bwMode="auto">
          <a:xfrm>
            <a:off x="6143636" y="2500306"/>
            <a:ext cx="2212975" cy="2057400"/>
          </a:xfrm>
          <a:prstGeom prst="rect">
            <a:avLst/>
          </a:prstGeom>
          <a:ln w="228600" cap="sq" cmpd="thickThin">
            <a:solidFill>
              <a:srgbClr val="000000"/>
            </a:solidFill>
            <a:prstDash val="solid"/>
            <a:miter lim="800000"/>
          </a:ln>
          <a:effectLst>
            <a:innerShdw blurRad="76200">
              <a:srgbClr val="000000"/>
            </a:innerShdw>
          </a:effectLst>
        </p:spPr>
      </p:pic>
      <p:sp>
        <p:nvSpPr>
          <p:cNvPr id="301061" name="TextBox 3"/>
          <p:cNvSpPr txBox="1">
            <a:spLocks noChangeArrowheads="1"/>
          </p:cNvSpPr>
          <p:nvPr/>
        </p:nvSpPr>
        <p:spPr bwMode="auto">
          <a:xfrm>
            <a:off x="5857884" y="5000636"/>
            <a:ext cx="2667000" cy="369888"/>
          </a:xfrm>
          <a:prstGeom prst="rect">
            <a:avLst/>
          </a:prstGeom>
          <a:noFill/>
          <a:ln w="9525">
            <a:noFill/>
            <a:miter lim="800000"/>
            <a:headEnd/>
            <a:tailEnd/>
          </a:ln>
        </p:spPr>
        <p:txBody>
          <a:bodyPr>
            <a:spAutoFit/>
          </a:bodyPr>
          <a:lstStyle/>
          <a:p>
            <a:pPr algn="ctr"/>
            <a:r>
              <a:rPr lang="en-US" b="1" dirty="0"/>
              <a:t>Structure of </a:t>
            </a:r>
            <a:r>
              <a:rPr lang="en-US" b="1" dirty="0" err="1"/>
              <a:t>TiC</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ALUMINIUM OXIDE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4343400" cy="4525963"/>
          </a:xfrm>
        </p:spPr>
        <p:txBody>
          <a:bodyPr rtlCol="0">
            <a:normAutofit fontScale="92500" lnSpcReduction="20000"/>
          </a:bodyPr>
          <a:lstStyle/>
          <a:p>
            <a:pPr marL="438912" indent="-320040">
              <a:spcBef>
                <a:spcPts val="0"/>
              </a:spcBef>
              <a:defRPr/>
            </a:pPr>
            <a:r>
              <a:rPr lang="en-US" sz="2400" dirty="0" smtClean="0"/>
              <a:t>Aluminium </a:t>
            </a:r>
            <a:r>
              <a:rPr lang="en-US" sz="2400" dirty="0"/>
              <a:t>oxide is an amphoteric oxide with the chemical formula Al</a:t>
            </a:r>
            <a:r>
              <a:rPr lang="en-US" sz="2400" baseline="-25000" dirty="0"/>
              <a:t>2</a:t>
            </a:r>
            <a:r>
              <a:rPr lang="en-US" sz="2400" dirty="0"/>
              <a:t>O</a:t>
            </a:r>
            <a:r>
              <a:rPr lang="en-US" sz="2400" baseline="-25000" dirty="0"/>
              <a:t>3</a:t>
            </a:r>
            <a:r>
              <a:rPr lang="en-US" sz="2400" dirty="0"/>
              <a:t>. It is commonly referred to as alumina (α-alumina), aloxide, or corundum in its crystalline </a:t>
            </a:r>
            <a:r>
              <a:rPr lang="en-US" sz="2400" dirty="0" smtClean="0"/>
              <a:t>form.</a:t>
            </a:r>
          </a:p>
          <a:p>
            <a:pPr marL="438912" indent="-320040">
              <a:spcBef>
                <a:spcPts val="0"/>
              </a:spcBef>
              <a:defRPr/>
            </a:pPr>
            <a:r>
              <a:rPr lang="en-US" sz="2400" b="1" dirty="0" smtClean="0"/>
              <a:t>Properties:</a:t>
            </a:r>
          </a:p>
          <a:p>
            <a:pPr marL="838962" lvl="1" indent="-320040">
              <a:spcBef>
                <a:spcPts val="0"/>
              </a:spcBef>
              <a:defRPr/>
            </a:pPr>
            <a:r>
              <a:rPr lang="en-US" sz="1800" dirty="0"/>
              <a:t>Aluminium oxide is an electrical insulator </a:t>
            </a:r>
            <a:r>
              <a:rPr lang="en-US" sz="1800" dirty="0" smtClean="0"/>
              <a:t>.</a:t>
            </a:r>
          </a:p>
          <a:p>
            <a:pPr marL="838962" lvl="1" indent="-320040">
              <a:spcBef>
                <a:spcPts val="0"/>
              </a:spcBef>
              <a:defRPr/>
            </a:pPr>
            <a:r>
              <a:rPr lang="en-US" sz="1800" dirty="0" smtClean="0"/>
              <a:t>It can react with both acids and bases</a:t>
            </a:r>
          </a:p>
          <a:p>
            <a:pPr marL="438912" indent="-320040">
              <a:spcBef>
                <a:spcPts val="0"/>
              </a:spcBef>
              <a:defRPr/>
            </a:pPr>
            <a:r>
              <a:rPr lang="en-US" sz="2400" b="1" dirty="0" smtClean="0"/>
              <a:t>Applications :</a:t>
            </a:r>
          </a:p>
          <a:p>
            <a:pPr marL="838962" lvl="1" indent="-320040">
              <a:spcBef>
                <a:spcPts val="0"/>
              </a:spcBef>
              <a:defRPr/>
            </a:pPr>
            <a:r>
              <a:rPr lang="en-US" sz="1800" dirty="0"/>
              <a:t>Being fairly chemically inert and white, alumina is a favored filler for </a:t>
            </a:r>
            <a:r>
              <a:rPr lang="en-US" sz="1800" dirty="0" smtClean="0"/>
              <a:t>plastics</a:t>
            </a:r>
          </a:p>
          <a:p>
            <a:pPr marL="838962" lvl="1" indent="-320040">
              <a:spcBef>
                <a:spcPts val="0"/>
              </a:spcBef>
              <a:defRPr/>
            </a:pPr>
            <a:r>
              <a:rPr lang="en-US" sz="1800" dirty="0"/>
              <a:t>Alumina </a:t>
            </a:r>
            <a:r>
              <a:rPr lang="en-US" sz="1800" dirty="0" err="1"/>
              <a:t>catalyses</a:t>
            </a:r>
            <a:r>
              <a:rPr lang="en-US" sz="1800" dirty="0"/>
              <a:t> a variety of reactions that are useful industrially</a:t>
            </a:r>
            <a:r>
              <a:rPr lang="en-US" sz="1800" dirty="0" smtClean="0"/>
              <a:t>.</a:t>
            </a:r>
          </a:p>
          <a:p>
            <a:pPr marL="838962" lvl="1" indent="-320040">
              <a:spcBef>
                <a:spcPts val="0"/>
              </a:spcBef>
              <a:defRPr/>
            </a:pPr>
            <a:r>
              <a:rPr lang="en-US" sz="1800" dirty="0"/>
              <a:t>Alumina is widely used to remove water from gas streams</a:t>
            </a:r>
            <a:r>
              <a:rPr lang="en-US" sz="1800" dirty="0" smtClean="0"/>
              <a:t>.</a:t>
            </a:r>
          </a:p>
          <a:p>
            <a:pPr marL="838962" lvl="1" indent="-320040">
              <a:spcBef>
                <a:spcPts val="0"/>
              </a:spcBef>
              <a:defRPr/>
            </a:pPr>
            <a:r>
              <a:rPr lang="en-US" sz="1800" dirty="0" smtClean="0"/>
              <a:t>Used as an abrasive </a:t>
            </a:r>
            <a:br>
              <a:rPr lang="en-US" sz="1800" dirty="0" smtClean="0"/>
            </a:br>
            <a:endParaRPr lang="en-US" sz="1800" dirty="0"/>
          </a:p>
        </p:txBody>
      </p:sp>
      <p:pic>
        <p:nvPicPr>
          <p:cNvPr id="302084" name="Picture 2"/>
          <p:cNvPicPr>
            <a:picLocks noChangeAspect="1" noChangeArrowheads="1"/>
          </p:cNvPicPr>
          <p:nvPr/>
        </p:nvPicPr>
        <p:blipFill>
          <a:blip r:embed="rId2" cstate="print"/>
          <a:srcRect/>
          <a:stretch>
            <a:fillRect/>
          </a:stretch>
        </p:blipFill>
        <p:spPr bwMode="auto">
          <a:xfrm>
            <a:off x="5257800" y="2209800"/>
            <a:ext cx="3332163" cy="1906588"/>
          </a:xfrm>
          <a:prstGeom prst="rect">
            <a:avLst/>
          </a:prstGeom>
          <a:ln w="228600" cap="sq" cmpd="thickThin">
            <a:solidFill>
              <a:srgbClr val="000000"/>
            </a:solidFill>
            <a:prstDash val="solid"/>
            <a:miter lim="800000"/>
          </a:ln>
          <a:effectLst>
            <a:innerShdw blurRad="76200">
              <a:srgbClr val="000000"/>
            </a:innerShdw>
          </a:effectLst>
        </p:spPr>
      </p:pic>
      <p:sp>
        <p:nvSpPr>
          <p:cNvPr id="302085" name="TextBox 3"/>
          <p:cNvSpPr txBox="1">
            <a:spLocks noChangeArrowheads="1"/>
          </p:cNvSpPr>
          <p:nvPr/>
        </p:nvSpPr>
        <p:spPr bwMode="auto">
          <a:xfrm>
            <a:off x="5410200" y="4267200"/>
            <a:ext cx="3352800" cy="381000"/>
          </a:xfrm>
          <a:prstGeom prst="rect">
            <a:avLst/>
          </a:prstGeom>
          <a:noFill/>
          <a:ln w="9525">
            <a:noFill/>
            <a:miter lim="800000"/>
            <a:headEnd/>
            <a:tailEnd/>
          </a:ln>
        </p:spPr>
        <p:txBody>
          <a:bodyPr>
            <a:spAutoFit/>
          </a:bodyPr>
          <a:lstStyle/>
          <a:p>
            <a:pPr algn="ctr"/>
            <a:r>
              <a:rPr lang="en-US" b="1"/>
              <a:t>Structure of Aluminium Oxide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SILICON CARBIDE (SIC)</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10000"/>
          </a:bodyPr>
          <a:lstStyle/>
          <a:p>
            <a:pPr marL="438912" indent="-320040">
              <a:spcBef>
                <a:spcPts val="0"/>
              </a:spcBef>
              <a:defRPr/>
            </a:pPr>
            <a:r>
              <a:rPr lang="en-US" dirty="0"/>
              <a:t>Silicon carbide (</a:t>
            </a:r>
            <a:r>
              <a:rPr lang="en-US" dirty="0" err="1"/>
              <a:t>SiC</a:t>
            </a:r>
            <a:r>
              <a:rPr lang="en-US" dirty="0"/>
              <a:t>), also known as </a:t>
            </a:r>
            <a:r>
              <a:rPr lang="en-US" dirty="0" err="1"/>
              <a:t>carborundum</a:t>
            </a:r>
            <a:r>
              <a:rPr lang="en-US" dirty="0"/>
              <a:t>, is a compound of silicon and carbon with chemical formula </a:t>
            </a:r>
            <a:r>
              <a:rPr lang="en-US" dirty="0" err="1"/>
              <a:t>SiC.</a:t>
            </a:r>
            <a:r>
              <a:rPr lang="en-US" dirty="0"/>
              <a:t> </a:t>
            </a:r>
            <a:endParaRPr lang="en-US" dirty="0" smtClean="0"/>
          </a:p>
          <a:p>
            <a:pPr marL="438912" indent="-320040">
              <a:spcBef>
                <a:spcPts val="0"/>
              </a:spcBef>
              <a:defRPr/>
            </a:pPr>
            <a:r>
              <a:rPr lang="en-US" dirty="0" smtClean="0"/>
              <a:t>It </a:t>
            </a:r>
            <a:r>
              <a:rPr lang="en-US" dirty="0"/>
              <a:t>occurs in nature as the extremely rare mineral </a:t>
            </a:r>
            <a:r>
              <a:rPr lang="en-US" dirty="0" err="1"/>
              <a:t>moissanite</a:t>
            </a:r>
            <a:r>
              <a:rPr lang="en-US" dirty="0" smtClean="0"/>
              <a:t>.</a:t>
            </a:r>
          </a:p>
          <a:p>
            <a:pPr marL="438912" indent="-320040">
              <a:spcBef>
                <a:spcPts val="0"/>
              </a:spcBef>
              <a:defRPr/>
            </a:pPr>
            <a:r>
              <a:rPr lang="en-US" b="1" dirty="0" smtClean="0"/>
              <a:t>Properties:</a:t>
            </a:r>
          </a:p>
          <a:p>
            <a:pPr marL="838962" lvl="1" indent="-320040">
              <a:spcBef>
                <a:spcPts val="0"/>
              </a:spcBef>
              <a:defRPr/>
            </a:pPr>
            <a:r>
              <a:rPr lang="en-US" dirty="0"/>
              <a:t>Pure </a:t>
            </a:r>
            <a:r>
              <a:rPr lang="en-US" dirty="0" err="1"/>
              <a:t>SiC</a:t>
            </a:r>
            <a:r>
              <a:rPr lang="en-US" dirty="0"/>
              <a:t> is </a:t>
            </a:r>
            <a:r>
              <a:rPr lang="en-US" dirty="0" smtClean="0"/>
              <a:t>colorless</a:t>
            </a:r>
          </a:p>
          <a:p>
            <a:pPr marL="838962" lvl="1" indent="-320040">
              <a:spcBef>
                <a:spcPts val="0"/>
              </a:spcBef>
              <a:defRPr/>
            </a:pPr>
            <a:r>
              <a:rPr lang="en-US" dirty="0" smtClean="0"/>
              <a:t>It </a:t>
            </a:r>
            <a:r>
              <a:rPr lang="en-US" dirty="0"/>
              <a:t>is also highly inert chemically. There is currently much interest in its use as a semiconductor material in electronics, where its high thermal conductivity, high electric field breakdown strength </a:t>
            </a:r>
            <a:endParaRPr lang="en-US" dirty="0" smtClean="0"/>
          </a:p>
          <a:p>
            <a:pPr marL="838962" lvl="1" indent="-320040">
              <a:spcBef>
                <a:spcPts val="0"/>
              </a:spcBef>
              <a:defRPr/>
            </a:pPr>
            <a:r>
              <a:rPr lang="en-US" dirty="0" smtClean="0"/>
              <a:t>Has a low coefficient of thermal expansion</a:t>
            </a:r>
          </a:p>
          <a:p>
            <a:pPr marL="438912" indent="-320040">
              <a:spcBef>
                <a:spcPts val="0"/>
              </a:spcBef>
              <a:defRPr/>
            </a:pPr>
            <a:r>
              <a:rPr lang="en-US" b="1" dirty="0" smtClean="0"/>
              <a:t>Applications:</a:t>
            </a:r>
          </a:p>
          <a:p>
            <a:pPr marL="838962" lvl="1" indent="-320040">
              <a:spcBef>
                <a:spcPts val="0"/>
              </a:spcBef>
              <a:defRPr/>
            </a:pPr>
            <a:r>
              <a:rPr lang="en-US" dirty="0"/>
              <a:t>Used in Abrasive and cutting </a:t>
            </a:r>
            <a:r>
              <a:rPr lang="en-US" dirty="0" smtClean="0"/>
              <a:t>tools</a:t>
            </a:r>
          </a:p>
          <a:p>
            <a:pPr marL="838962" lvl="1" indent="-320040">
              <a:spcBef>
                <a:spcPts val="0"/>
              </a:spcBef>
              <a:defRPr/>
            </a:pPr>
            <a:r>
              <a:rPr lang="en-US" dirty="0" smtClean="0"/>
              <a:t>Used to manufacture automobile parts</a:t>
            </a:r>
          </a:p>
          <a:p>
            <a:pPr marL="838962" lvl="1" indent="-320040">
              <a:spcBef>
                <a:spcPts val="0"/>
              </a:spcBef>
              <a:defRPr/>
            </a:pPr>
            <a:r>
              <a:rPr lang="en-US" dirty="0" smtClean="0"/>
              <a:t>Used in lightning arresters</a:t>
            </a:r>
          </a:p>
          <a:p>
            <a:pPr marL="438912" indent="-320040" fontAlgn="auto">
              <a:spcBef>
                <a:spcPts val="0"/>
              </a:spcBef>
              <a:spcAft>
                <a:spcPts val="0"/>
              </a:spcAft>
              <a:buNone/>
              <a:defRPr/>
            </a:pPr>
            <a:endParaRPr lang="en-US" dirty="0"/>
          </a:p>
        </p:txBody>
      </p:sp>
      <p:pic>
        <p:nvPicPr>
          <p:cNvPr id="303108" name="Picture 2"/>
          <p:cNvPicPr>
            <a:picLocks noChangeAspect="1" noChangeArrowheads="1"/>
          </p:cNvPicPr>
          <p:nvPr/>
        </p:nvPicPr>
        <p:blipFill>
          <a:blip r:embed="rId2" cstate="print"/>
          <a:srcRect/>
          <a:stretch>
            <a:fillRect/>
          </a:stretch>
        </p:blipFill>
        <p:spPr bwMode="auto">
          <a:xfrm>
            <a:off x="6072198" y="4643446"/>
            <a:ext cx="2795606" cy="127633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CUBIC BORON NITRIDE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4343400" cy="4525963"/>
          </a:xfrm>
        </p:spPr>
        <p:txBody>
          <a:bodyPr rtlCol="0">
            <a:normAutofit fontScale="77500" lnSpcReduction="20000"/>
          </a:bodyPr>
          <a:lstStyle/>
          <a:p>
            <a:pPr marL="438912" indent="-320040">
              <a:spcBef>
                <a:spcPts val="0"/>
              </a:spcBef>
              <a:defRPr/>
            </a:pPr>
            <a:r>
              <a:rPr lang="en-US" dirty="0"/>
              <a:t>Cubic Boron Nitride (</a:t>
            </a:r>
            <a:r>
              <a:rPr lang="en-US" dirty="0" err="1"/>
              <a:t>cBN</a:t>
            </a:r>
            <a:r>
              <a:rPr lang="en-US" dirty="0"/>
              <a:t>) is second in hardness only to diamond</a:t>
            </a:r>
            <a:r>
              <a:rPr lang="en-US" dirty="0" smtClean="0"/>
              <a:t>.</a:t>
            </a:r>
          </a:p>
          <a:p>
            <a:pPr marL="438912" indent="-320040">
              <a:spcBef>
                <a:spcPts val="0"/>
              </a:spcBef>
              <a:defRPr/>
            </a:pPr>
            <a:r>
              <a:rPr lang="en-US" b="1" dirty="0" smtClean="0"/>
              <a:t>Properties:</a:t>
            </a:r>
          </a:p>
          <a:p>
            <a:pPr marL="838962" lvl="1" indent="-320040">
              <a:spcBef>
                <a:spcPts val="0"/>
              </a:spcBef>
              <a:defRPr/>
            </a:pPr>
            <a:r>
              <a:rPr lang="en-US" dirty="0"/>
              <a:t>Its usefulness arises from its insolubility in iron, nickel, and related alloys at high temperatures, whereas diamond is soluble in these metals to give carbides</a:t>
            </a:r>
            <a:r>
              <a:rPr lang="en-US" dirty="0" smtClean="0"/>
              <a:t>.</a:t>
            </a:r>
          </a:p>
          <a:p>
            <a:pPr marL="838962" lvl="1" indent="-320040">
              <a:spcBef>
                <a:spcPts val="0"/>
              </a:spcBef>
              <a:defRPr/>
            </a:pPr>
            <a:r>
              <a:rPr lang="en-US" dirty="0" smtClean="0"/>
              <a:t>Has the highest thermal conductivity </a:t>
            </a:r>
          </a:p>
          <a:p>
            <a:pPr marL="838962" lvl="1" indent="-320040">
              <a:spcBef>
                <a:spcPts val="0"/>
              </a:spcBef>
              <a:defRPr/>
            </a:pPr>
            <a:r>
              <a:rPr lang="en-US" dirty="0" smtClean="0"/>
              <a:t>Has the highest electrical conductivity</a:t>
            </a:r>
          </a:p>
          <a:p>
            <a:pPr marL="438912" indent="-320040">
              <a:spcBef>
                <a:spcPts val="0"/>
              </a:spcBef>
              <a:defRPr/>
            </a:pPr>
            <a:r>
              <a:rPr lang="en-US" b="1" dirty="0" smtClean="0"/>
              <a:t>Applications : </a:t>
            </a:r>
          </a:p>
          <a:p>
            <a:pPr marL="838962" lvl="1" indent="-320040">
              <a:spcBef>
                <a:spcPts val="0"/>
              </a:spcBef>
              <a:defRPr/>
            </a:pPr>
            <a:r>
              <a:rPr lang="en-US" dirty="0" smtClean="0"/>
              <a:t>It is used an abrasive</a:t>
            </a:r>
          </a:p>
          <a:p>
            <a:pPr marL="838962" lvl="1" indent="-320040">
              <a:spcBef>
                <a:spcPts val="0"/>
              </a:spcBef>
              <a:defRPr/>
            </a:pPr>
            <a:r>
              <a:rPr lang="en-US" dirty="0" smtClean="0"/>
              <a:t>It is used for machining steel specifically</a:t>
            </a:r>
          </a:p>
          <a:p>
            <a:pPr marL="838962" lvl="1" indent="-320040">
              <a:spcBef>
                <a:spcPts val="0"/>
              </a:spcBef>
              <a:defRPr/>
            </a:pPr>
            <a:r>
              <a:rPr lang="en-US" dirty="0" smtClean="0"/>
              <a:t>Are used to form the tool bit for cutting tools </a:t>
            </a:r>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pic>
        <p:nvPicPr>
          <p:cNvPr id="304132" name="Picture 2"/>
          <p:cNvPicPr>
            <a:picLocks noChangeAspect="1" noChangeArrowheads="1"/>
          </p:cNvPicPr>
          <p:nvPr/>
        </p:nvPicPr>
        <p:blipFill>
          <a:blip r:embed="rId2" cstate="print"/>
          <a:srcRect/>
          <a:stretch>
            <a:fillRect/>
          </a:stretch>
        </p:blipFill>
        <p:spPr bwMode="auto">
          <a:xfrm>
            <a:off x="5562600" y="1676400"/>
            <a:ext cx="2344738" cy="38100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FORMATION OF POLYMERIC STRUCTURE </a:t>
            </a:r>
            <a:endParaRPr lang="en-US" sz="4000" b="1" i="1" u="sng" dirty="0" smtClean="0">
              <a:solidFill>
                <a:srgbClr val="FF0000"/>
              </a:solidFill>
              <a:latin typeface="Times New Roman" pitchFamily="18" charset="0"/>
              <a:cs typeface="Times New Roman" pitchFamily="18" charset="0"/>
            </a:endParaRPr>
          </a:p>
        </p:txBody>
      </p:sp>
      <p:sp>
        <p:nvSpPr>
          <p:cNvPr id="280579" name="Content Placeholder 2"/>
          <p:cNvSpPr>
            <a:spLocks noGrp="1"/>
          </p:cNvSpPr>
          <p:nvPr>
            <p:ph sz="quarter" idx="1"/>
          </p:nvPr>
        </p:nvSpPr>
        <p:spPr/>
        <p:txBody>
          <a:bodyPr/>
          <a:lstStyle/>
          <a:p>
            <a:pPr algn="just"/>
            <a:r>
              <a:rPr lang="en-US" dirty="0" smtClean="0"/>
              <a:t>“Polymerization” may be defined as the process of forming large molecules from small ones.</a:t>
            </a:r>
          </a:p>
          <a:p>
            <a:pPr algn="just"/>
            <a:r>
              <a:rPr lang="en-US" dirty="0" smtClean="0"/>
              <a:t>Polymerization links monomers together.</a:t>
            </a:r>
          </a:p>
          <a:p>
            <a:pPr algn="just"/>
            <a:r>
              <a:rPr lang="en-US" dirty="0" smtClean="0"/>
              <a:t>There are 3 mechanisms of polymerization </a:t>
            </a:r>
          </a:p>
          <a:p>
            <a:pPr lvl="1" algn="just"/>
            <a:r>
              <a:rPr lang="en-US" dirty="0" smtClean="0"/>
              <a:t>Addition Polymerization</a:t>
            </a:r>
          </a:p>
          <a:p>
            <a:pPr lvl="1" algn="just"/>
            <a:r>
              <a:rPr lang="en-US" dirty="0" smtClean="0"/>
              <a:t>Copolymerization</a:t>
            </a:r>
          </a:p>
          <a:p>
            <a:pPr lvl="1" algn="just"/>
            <a:r>
              <a:rPr lang="en-US" dirty="0" smtClean="0"/>
              <a:t>Condensation polymerization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1"/>
          <p:cNvSpPr>
            <a:spLocks noGrp="1"/>
          </p:cNvSpPr>
          <p:nvPr>
            <p:ph type="title"/>
          </p:nvPr>
        </p:nvSpPr>
        <p:spPr>
          <a:xfrm>
            <a:off x="457200" y="152400"/>
            <a:ext cx="8229600" cy="1143000"/>
          </a:xfrm>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DIAMOND</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6200" y="1066800"/>
            <a:ext cx="8888288" cy="5486400"/>
          </a:xfrm>
        </p:spPr>
        <p:txBody>
          <a:bodyPr rtlCol="0">
            <a:normAutofit fontScale="92500" lnSpcReduction="10000"/>
          </a:bodyPr>
          <a:lstStyle/>
          <a:p>
            <a:pPr marL="438912" indent="-320040">
              <a:spcBef>
                <a:spcPts val="0"/>
              </a:spcBef>
              <a:defRPr/>
            </a:pPr>
            <a:r>
              <a:rPr lang="en-US" dirty="0"/>
              <a:t>In mineralogy, diamond </a:t>
            </a:r>
            <a:r>
              <a:rPr lang="en-US" dirty="0" smtClean="0"/>
              <a:t>is </a:t>
            </a:r>
            <a:r>
              <a:rPr lang="en-US" dirty="0"/>
              <a:t>an allotrope of carbon, where the carbon atoms are arranged in a variation of the face-centered cubic crystal structure called a diamond </a:t>
            </a:r>
            <a:r>
              <a:rPr lang="en-US" dirty="0" smtClean="0"/>
              <a:t>lattice</a:t>
            </a:r>
          </a:p>
          <a:p>
            <a:pPr marL="438912" indent="-320040">
              <a:spcBef>
                <a:spcPts val="0"/>
              </a:spcBef>
              <a:defRPr/>
            </a:pPr>
            <a:r>
              <a:rPr lang="en-US" dirty="0"/>
              <a:t>Diamond is less stable than graphite, but the conversion rate from diamond to graphite is negligible at ambient </a:t>
            </a:r>
            <a:r>
              <a:rPr lang="en-US" dirty="0" smtClean="0"/>
              <a:t>conditions</a:t>
            </a:r>
          </a:p>
          <a:p>
            <a:pPr marL="438912" indent="-320040">
              <a:spcBef>
                <a:spcPts val="0"/>
              </a:spcBef>
              <a:defRPr/>
            </a:pPr>
            <a:r>
              <a:rPr lang="en-US" dirty="0"/>
              <a:t>Most natural diamonds are formed at high temperature and pressure at depths of 140 to 190 kilometers (87 to 120 mi) in the Earth </a:t>
            </a:r>
            <a:r>
              <a:rPr lang="en-US" dirty="0" smtClean="0"/>
              <a:t>mantle</a:t>
            </a:r>
          </a:p>
          <a:p>
            <a:pPr marL="438912" indent="-320040">
              <a:spcBef>
                <a:spcPts val="0"/>
              </a:spcBef>
              <a:defRPr/>
            </a:pPr>
            <a:r>
              <a:rPr lang="en-US" b="1" dirty="0" smtClean="0"/>
              <a:t>Properties:</a:t>
            </a:r>
          </a:p>
          <a:p>
            <a:pPr marL="838962" lvl="1" indent="-320040">
              <a:spcBef>
                <a:spcPts val="0"/>
              </a:spcBef>
              <a:defRPr/>
            </a:pPr>
            <a:r>
              <a:rPr lang="en-US" dirty="0" smtClean="0"/>
              <a:t>Has extremely high hardness</a:t>
            </a:r>
          </a:p>
          <a:p>
            <a:pPr marL="838962" lvl="1" indent="-320040">
              <a:spcBef>
                <a:spcPts val="0"/>
              </a:spcBef>
              <a:defRPr/>
            </a:pPr>
            <a:r>
              <a:rPr lang="en-US" dirty="0" smtClean="0"/>
              <a:t>Has a high thermal conductivity </a:t>
            </a:r>
          </a:p>
          <a:p>
            <a:pPr marL="838962" lvl="1" indent="-320040">
              <a:spcBef>
                <a:spcPts val="0"/>
              </a:spcBef>
              <a:defRPr/>
            </a:pPr>
            <a:r>
              <a:rPr lang="en-US" dirty="0" smtClean="0"/>
              <a:t>Has good optical characteristics</a:t>
            </a:r>
          </a:p>
          <a:p>
            <a:pPr marL="838962" lvl="1" indent="-320040">
              <a:spcBef>
                <a:spcPts val="0"/>
              </a:spcBef>
              <a:defRPr/>
            </a:pPr>
            <a:r>
              <a:rPr lang="en-US" dirty="0" smtClean="0"/>
              <a:t>Diamond is chemical non-reactive</a:t>
            </a:r>
          </a:p>
          <a:p>
            <a:pPr marL="838962" lvl="1" indent="-320040">
              <a:spcBef>
                <a:spcPts val="0"/>
              </a:spcBef>
              <a:defRPr/>
            </a:pPr>
            <a:r>
              <a:rPr lang="en-US" dirty="0" smtClean="0"/>
              <a:t>They form excellent insulators</a:t>
            </a:r>
          </a:p>
          <a:p>
            <a:pPr marL="438912" indent="-320040">
              <a:spcBef>
                <a:spcPts val="0"/>
              </a:spcBef>
              <a:defRPr/>
            </a:pPr>
            <a:r>
              <a:rPr lang="en-US" b="1" dirty="0" smtClean="0"/>
              <a:t>Applications : </a:t>
            </a:r>
          </a:p>
          <a:p>
            <a:pPr marL="838962" lvl="1" indent="-320040">
              <a:spcBef>
                <a:spcPts val="0"/>
              </a:spcBef>
              <a:defRPr/>
            </a:pPr>
            <a:r>
              <a:rPr lang="en-US" dirty="0" smtClean="0"/>
              <a:t>It is mainly used in jewelry.</a:t>
            </a:r>
          </a:p>
          <a:p>
            <a:pPr marL="838962" lvl="1" indent="-320040">
              <a:spcBef>
                <a:spcPts val="0"/>
              </a:spcBef>
              <a:defRPr/>
            </a:pPr>
            <a:r>
              <a:rPr lang="en-US" dirty="0" smtClean="0"/>
              <a:t>Can be used in making Diamond blades.</a:t>
            </a:r>
          </a:p>
          <a:p>
            <a:pPr marL="438912" indent="-320040" fontAlgn="auto">
              <a:spcBef>
                <a:spcPts val="0"/>
              </a:spcBef>
              <a:spcAft>
                <a:spcPts val="0"/>
              </a:spcAft>
              <a:buFont typeface="Wingdings 2"/>
              <a:buChar char=""/>
              <a:defRPr/>
            </a:pPr>
            <a:endParaRPr lang="en-US" b="1" dirty="0"/>
          </a:p>
        </p:txBody>
      </p:sp>
      <p:pic>
        <p:nvPicPr>
          <p:cNvPr id="305156" name="Picture 3"/>
          <p:cNvPicPr>
            <a:picLocks noChangeAspect="1" noChangeArrowheads="1"/>
          </p:cNvPicPr>
          <p:nvPr/>
        </p:nvPicPr>
        <p:blipFill>
          <a:blip r:embed="rId2" cstate="print"/>
          <a:srcRect/>
          <a:stretch>
            <a:fillRect/>
          </a:stretch>
        </p:blipFill>
        <p:spPr bwMode="auto">
          <a:xfrm>
            <a:off x="5357818" y="3714752"/>
            <a:ext cx="3456384" cy="215849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COMPOSITE MATERIALS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20000"/>
          </a:bodyPr>
          <a:lstStyle/>
          <a:p>
            <a:pPr marL="438912" indent="-320040">
              <a:spcBef>
                <a:spcPts val="0"/>
              </a:spcBef>
              <a:defRPr/>
            </a:pPr>
            <a:r>
              <a:rPr lang="en-US" dirty="0"/>
              <a:t>Composite materials, often shortened to composites or called composition materials, are engineered or naturally occurring materials made from two or more constituent materials with significantly different physical or chemical properties which remain separate and distinct within the finished structure</a:t>
            </a:r>
            <a:r>
              <a:rPr lang="en-US" dirty="0" smtClean="0"/>
              <a:t>.</a:t>
            </a:r>
          </a:p>
          <a:p>
            <a:pPr marL="438912" indent="-320040">
              <a:spcBef>
                <a:spcPts val="0"/>
              </a:spcBef>
              <a:defRPr/>
            </a:pPr>
            <a:r>
              <a:rPr lang="en-US" dirty="0" smtClean="0"/>
              <a:t>Metals, ceramics, glasses, polymers and cement can be combined in composite materials to produce unique characteristics such as toughness and high temperature strength and so on . </a:t>
            </a:r>
          </a:p>
          <a:p>
            <a:pPr marL="438912" indent="-320040">
              <a:spcBef>
                <a:spcPts val="0"/>
              </a:spcBef>
              <a:defRPr/>
            </a:pPr>
            <a:r>
              <a:rPr lang="en-US" dirty="0" smtClean="0"/>
              <a:t>A very common example of a composite material would be the fiber-glass-reinforced plastic which is commonly used for the household goods  and in many industrial applications.</a:t>
            </a:r>
          </a:p>
          <a:p>
            <a:pPr marL="438912" indent="-320040">
              <a:spcBef>
                <a:spcPts val="0"/>
              </a:spcBef>
              <a:defRPr/>
            </a:pPr>
            <a:r>
              <a:rPr lang="en-US" dirty="0" smtClean="0"/>
              <a:t>Many composite materials are composed of just two phases; one is termed as the </a:t>
            </a:r>
            <a:r>
              <a:rPr lang="en-US" b="1" dirty="0" smtClean="0"/>
              <a:t>matrix</a:t>
            </a:r>
            <a:r>
              <a:rPr lang="en-US" dirty="0" smtClean="0"/>
              <a:t> and the other is termed as the </a:t>
            </a:r>
            <a:r>
              <a:rPr lang="en-US" b="1" dirty="0" smtClean="0"/>
              <a:t>dispersed phase.</a:t>
            </a:r>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CLASSIFICATION OF COMPOSITE MATERIALS </a:t>
            </a:r>
            <a:endParaRPr lang="en-US" sz="4000" b="1" i="1" u="sng" dirty="0">
              <a:solidFill>
                <a:srgbClr val="FF0000"/>
              </a:solidFill>
              <a:latin typeface="Times New Roman" pitchFamily="18" charset="0"/>
              <a:cs typeface="Times New Roman" pitchFamily="18" charset="0"/>
            </a:endParaRPr>
          </a:p>
        </p:txBody>
      </p:sp>
      <p:sp>
        <p:nvSpPr>
          <p:cNvPr id="307203" name="TextBox 4"/>
          <p:cNvSpPr txBox="1">
            <a:spLocks noChangeArrowheads="1"/>
          </p:cNvSpPr>
          <p:nvPr/>
        </p:nvSpPr>
        <p:spPr bwMode="auto">
          <a:xfrm>
            <a:off x="2789238" y="1524000"/>
            <a:ext cx="3657600" cy="381000"/>
          </a:xfrm>
          <a:prstGeom prst="rect">
            <a:avLst/>
          </a:prstGeom>
          <a:noFill/>
          <a:ln w="9525">
            <a:noFill/>
            <a:miter lim="800000"/>
            <a:headEnd/>
            <a:tailEnd/>
          </a:ln>
        </p:spPr>
        <p:txBody>
          <a:bodyPr>
            <a:spAutoFit/>
          </a:bodyPr>
          <a:lstStyle/>
          <a:p>
            <a:pPr algn="ctr"/>
            <a:r>
              <a:rPr lang="en-US" b="1"/>
              <a:t>COMPOSITES</a:t>
            </a:r>
          </a:p>
        </p:txBody>
      </p:sp>
      <p:cxnSp>
        <p:nvCxnSpPr>
          <p:cNvPr id="7" name="Straight Connector 6"/>
          <p:cNvCxnSpPr/>
          <p:nvPr/>
        </p:nvCxnSpPr>
        <p:spPr>
          <a:xfrm>
            <a:off x="4618038" y="1905000"/>
            <a:ext cx="0" cy="914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43000" y="2819400"/>
            <a:ext cx="6858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3000" y="2819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01000" y="2819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307208" name="TextBox 20"/>
          <p:cNvSpPr txBox="1">
            <a:spLocks noChangeArrowheads="1"/>
          </p:cNvSpPr>
          <p:nvPr/>
        </p:nvSpPr>
        <p:spPr bwMode="auto">
          <a:xfrm>
            <a:off x="381000" y="3581400"/>
            <a:ext cx="2408238" cy="369888"/>
          </a:xfrm>
          <a:prstGeom prst="rect">
            <a:avLst/>
          </a:prstGeom>
          <a:noFill/>
          <a:ln w="9525">
            <a:noFill/>
            <a:miter lim="800000"/>
            <a:headEnd/>
            <a:tailEnd/>
          </a:ln>
        </p:spPr>
        <p:txBody>
          <a:bodyPr>
            <a:spAutoFit/>
          </a:bodyPr>
          <a:lstStyle/>
          <a:p>
            <a:pPr algn="ctr"/>
            <a:r>
              <a:rPr lang="en-US" b="1"/>
              <a:t>Particle reinforced</a:t>
            </a:r>
          </a:p>
        </p:txBody>
      </p:sp>
      <p:sp>
        <p:nvSpPr>
          <p:cNvPr id="307209" name="TextBox 21"/>
          <p:cNvSpPr txBox="1">
            <a:spLocks noChangeArrowheads="1"/>
          </p:cNvSpPr>
          <p:nvPr/>
        </p:nvSpPr>
        <p:spPr bwMode="auto">
          <a:xfrm>
            <a:off x="7010400" y="3581400"/>
            <a:ext cx="1981200" cy="369888"/>
          </a:xfrm>
          <a:prstGeom prst="rect">
            <a:avLst/>
          </a:prstGeom>
          <a:noFill/>
          <a:ln w="9525">
            <a:noFill/>
            <a:miter lim="800000"/>
            <a:headEnd/>
            <a:tailEnd/>
          </a:ln>
        </p:spPr>
        <p:txBody>
          <a:bodyPr>
            <a:spAutoFit/>
          </a:bodyPr>
          <a:lstStyle/>
          <a:p>
            <a:pPr algn="ctr"/>
            <a:r>
              <a:rPr lang="en-US" b="1"/>
              <a:t>Structural</a:t>
            </a:r>
          </a:p>
        </p:txBody>
      </p:sp>
      <p:cxnSp>
        <p:nvCxnSpPr>
          <p:cNvPr id="24" name="Straight Connector 23"/>
          <p:cNvCxnSpPr/>
          <p:nvPr/>
        </p:nvCxnSpPr>
        <p:spPr>
          <a:xfrm>
            <a:off x="4618038" y="28194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07211" name="TextBox 25"/>
          <p:cNvSpPr txBox="1">
            <a:spLocks noChangeArrowheads="1"/>
          </p:cNvSpPr>
          <p:nvPr/>
        </p:nvSpPr>
        <p:spPr bwMode="auto">
          <a:xfrm>
            <a:off x="3352800" y="3505200"/>
            <a:ext cx="3094038" cy="369888"/>
          </a:xfrm>
          <a:prstGeom prst="rect">
            <a:avLst/>
          </a:prstGeom>
          <a:noFill/>
          <a:ln w="9525">
            <a:noFill/>
            <a:miter lim="800000"/>
            <a:headEnd/>
            <a:tailEnd/>
          </a:ln>
        </p:spPr>
        <p:txBody>
          <a:bodyPr>
            <a:spAutoFit/>
          </a:bodyPr>
          <a:lstStyle/>
          <a:p>
            <a:pPr algn="ctr"/>
            <a:r>
              <a:rPr lang="en-US" b="1"/>
              <a:t>Fiber-reinforced</a:t>
            </a:r>
          </a:p>
        </p:txBody>
      </p:sp>
      <p:cxnSp>
        <p:nvCxnSpPr>
          <p:cNvPr id="28" name="Straight Connector 27"/>
          <p:cNvCxnSpPr/>
          <p:nvPr/>
        </p:nvCxnSpPr>
        <p:spPr>
          <a:xfrm>
            <a:off x="1143000" y="3951288"/>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1000" y="440848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18038" y="3951288"/>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429000" y="4408488"/>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7209" idx="2"/>
          </p:cNvCxnSpPr>
          <p:nvPr/>
        </p:nvCxnSpPr>
        <p:spPr>
          <a:xfrm>
            <a:off x="8001000" y="3951288"/>
            <a:ext cx="0" cy="392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7162800" y="43434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81000" y="4408488"/>
            <a:ext cx="0" cy="31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828800" y="4408488"/>
            <a:ext cx="0" cy="315912"/>
          </a:xfrm>
          <a:prstGeom prst="line">
            <a:avLst/>
          </a:prstGeom>
        </p:spPr>
        <p:style>
          <a:lnRef idx="1">
            <a:schemeClr val="accent1"/>
          </a:lnRef>
          <a:fillRef idx="0">
            <a:schemeClr val="accent1"/>
          </a:fillRef>
          <a:effectRef idx="0">
            <a:schemeClr val="accent1"/>
          </a:effectRef>
          <a:fontRef idx="minor">
            <a:schemeClr val="tx1"/>
          </a:fontRef>
        </p:style>
      </p:cxnSp>
      <p:sp>
        <p:nvSpPr>
          <p:cNvPr id="307220" name="TextBox 48"/>
          <p:cNvSpPr txBox="1">
            <a:spLocks noChangeArrowheads="1"/>
          </p:cNvSpPr>
          <p:nvPr/>
        </p:nvSpPr>
        <p:spPr bwMode="auto">
          <a:xfrm>
            <a:off x="76200" y="4724400"/>
            <a:ext cx="914400" cy="523875"/>
          </a:xfrm>
          <a:prstGeom prst="rect">
            <a:avLst/>
          </a:prstGeom>
          <a:noFill/>
          <a:ln w="9525">
            <a:noFill/>
            <a:miter lim="800000"/>
            <a:headEnd/>
            <a:tailEnd/>
          </a:ln>
        </p:spPr>
        <p:txBody>
          <a:bodyPr>
            <a:spAutoFit/>
          </a:bodyPr>
          <a:lstStyle/>
          <a:p>
            <a:pPr algn="ctr"/>
            <a:r>
              <a:rPr lang="en-US" sz="1400" b="1"/>
              <a:t>Large particle</a:t>
            </a:r>
          </a:p>
        </p:txBody>
      </p:sp>
      <p:sp>
        <p:nvSpPr>
          <p:cNvPr id="307221" name="TextBox 50"/>
          <p:cNvSpPr txBox="1">
            <a:spLocks noChangeArrowheads="1"/>
          </p:cNvSpPr>
          <p:nvPr/>
        </p:nvSpPr>
        <p:spPr bwMode="auto">
          <a:xfrm>
            <a:off x="1371600" y="4724400"/>
            <a:ext cx="1219200" cy="523875"/>
          </a:xfrm>
          <a:prstGeom prst="rect">
            <a:avLst/>
          </a:prstGeom>
          <a:noFill/>
          <a:ln w="9525">
            <a:noFill/>
            <a:miter lim="800000"/>
            <a:headEnd/>
            <a:tailEnd/>
          </a:ln>
        </p:spPr>
        <p:txBody>
          <a:bodyPr>
            <a:spAutoFit/>
          </a:bodyPr>
          <a:lstStyle/>
          <a:p>
            <a:pPr algn="ctr"/>
            <a:r>
              <a:rPr lang="en-US" sz="1400" b="1"/>
              <a:t>Dispersion-strengthened</a:t>
            </a:r>
          </a:p>
        </p:txBody>
      </p:sp>
      <p:cxnSp>
        <p:nvCxnSpPr>
          <p:cNvPr id="53" name="Straight Connector 52"/>
          <p:cNvCxnSpPr/>
          <p:nvPr/>
        </p:nvCxnSpPr>
        <p:spPr>
          <a:xfrm>
            <a:off x="3429000" y="4408488"/>
            <a:ext cx="0" cy="315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91200" y="4408488"/>
            <a:ext cx="0" cy="315912"/>
          </a:xfrm>
          <a:prstGeom prst="line">
            <a:avLst/>
          </a:prstGeom>
        </p:spPr>
        <p:style>
          <a:lnRef idx="1">
            <a:schemeClr val="accent1"/>
          </a:lnRef>
          <a:fillRef idx="0">
            <a:schemeClr val="accent1"/>
          </a:fillRef>
          <a:effectRef idx="0">
            <a:schemeClr val="accent1"/>
          </a:effectRef>
          <a:fontRef idx="minor">
            <a:schemeClr val="tx1"/>
          </a:fontRef>
        </p:style>
      </p:cxnSp>
      <p:sp>
        <p:nvSpPr>
          <p:cNvPr id="307224" name="TextBox 55"/>
          <p:cNvSpPr txBox="1">
            <a:spLocks noChangeArrowheads="1"/>
          </p:cNvSpPr>
          <p:nvPr/>
        </p:nvSpPr>
        <p:spPr bwMode="auto">
          <a:xfrm>
            <a:off x="2971800" y="4724400"/>
            <a:ext cx="1447800" cy="307975"/>
          </a:xfrm>
          <a:prstGeom prst="rect">
            <a:avLst/>
          </a:prstGeom>
          <a:noFill/>
          <a:ln w="9525">
            <a:noFill/>
            <a:miter lim="800000"/>
            <a:headEnd/>
            <a:tailEnd/>
          </a:ln>
        </p:spPr>
        <p:txBody>
          <a:bodyPr>
            <a:spAutoFit/>
          </a:bodyPr>
          <a:lstStyle/>
          <a:p>
            <a:pPr algn="ctr"/>
            <a:r>
              <a:rPr lang="en-US" sz="1400" b="1"/>
              <a:t>Continuous</a:t>
            </a:r>
          </a:p>
        </p:txBody>
      </p:sp>
      <p:sp>
        <p:nvSpPr>
          <p:cNvPr id="307225" name="TextBox 56"/>
          <p:cNvSpPr txBox="1">
            <a:spLocks noChangeArrowheads="1"/>
          </p:cNvSpPr>
          <p:nvPr/>
        </p:nvSpPr>
        <p:spPr bwMode="auto">
          <a:xfrm>
            <a:off x="4899025" y="4724400"/>
            <a:ext cx="1882775" cy="307975"/>
          </a:xfrm>
          <a:prstGeom prst="rect">
            <a:avLst/>
          </a:prstGeom>
          <a:noFill/>
          <a:ln w="9525">
            <a:noFill/>
            <a:miter lim="800000"/>
            <a:headEnd/>
            <a:tailEnd/>
          </a:ln>
        </p:spPr>
        <p:txBody>
          <a:bodyPr>
            <a:spAutoFit/>
          </a:bodyPr>
          <a:lstStyle/>
          <a:p>
            <a:pPr algn="ctr"/>
            <a:r>
              <a:rPr lang="en-US" sz="1400" b="1"/>
              <a:t>Discontinuous</a:t>
            </a:r>
          </a:p>
        </p:txBody>
      </p:sp>
      <p:cxnSp>
        <p:nvCxnSpPr>
          <p:cNvPr id="59" name="Straight Connector 58"/>
          <p:cNvCxnSpPr/>
          <p:nvPr/>
        </p:nvCxnSpPr>
        <p:spPr>
          <a:xfrm>
            <a:off x="7162800" y="4343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763000" y="4343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07228" name="TextBox 61"/>
          <p:cNvSpPr txBox="1">
            <a:spLocks noChangeArrowheads="1"/>
          </p:cNvSpPr>
          <p:nvPr/>
        </p:nvSpPr>
        <p:spPr bwMode="auto">
          <a:xfrm>
            <a:off x="6553200" y="4724400"/>
            <a:ext cx="1409700" cy="307975"/>
          </a:xfrm>
          <a:prstGeom prst="rect">
            <a:avLst/>
          </a:prstGeom>
          <a:noFill/>
          <a:ln w="9525">
            <a:noFill/>
            <a:miter lim="800000"/>
            <a:headEnd/>
            <a:tailEnd/>
          </a:ln>
        </p:spPr>
        <p:txBody>
          <a:bodyPr>
            <a:spAutoFit/>
          </a:bodyPr>
          <a:lstStyle/>
          <a:p>
            <a:pPr algn="ctr"/>
            <a:r>
              <a:rPr lang="en-US" sz="1400" b="1"/>
              <a:t>Laminates</a:t>
            </a:r>
          </a:p>
        </p:txBody>
      </p:sp>
      <p:sp>
        <p:nvSpPr>
          <p:cNvPr id="307229" name="TextBox 62"/>
          <p:cNvSpPr txBox="1">
            <a:spLocks noChangeArrowheads="1"/>
          </p:cNvSpPr>
          <p:nvPr/>
        </p:nvSpPr>
        <p:spPr bwMode="auto">
          <a:xfrm>
            <a:off x="8001000" y="4724400"/>
            <a:ext cx="1143000" cy="523875"/>
          </a:xfrm>
          <a:prstGeom prst="rect">
            <a:avLst/>
          </a:prstGeom>
          <a:noFill/>
          <a:ln w="9525">
            <a:noFill/>
            <a:miter lim="800000"/>
            <a:headEnd/>
            <a:tailEnd/>
          </a:ln>
        </p:spPr>
        <p:txBody>
          <a:bodyPr>
            <a:spAutoFit/>
          </a:bodyPr>
          <a:lstStyle/>
          <a:p>
            <a:pPr algn="ctr"/>
            <a:r>
              <a:rPr lang="en-US" sz="1400" b="1"/>
              <a:t>Sandwich panels</a:t>
            </a:r>
          </a:p>
        </p:txBody>
      </p:sp>
      <p:cxnSp>
        <p:nvCxnSpPr>
          <p:cNvPr id="65" name="Straight Connector 64"/>
          <p:cNvCxnSpPr>
            <a:stCxn id="307225" idx="2"/>
          </p:cNvCxnSpPr>
          <p:nvPr/>
        </p:nvCxnSpPr>
        <p:spPr>
          <a:xfrm>
            <a:off x="5840413" y="5032375"/>
            <a:ext cx="0" cy="53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5029200" y="55626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029200" y="5562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553200" y="55626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07234" name="TextBox 73"/>
          <p:cNvSpPr txBox="1">
            <a:spLocks noChangeArrowheads="1"/>
          </p:cNvSpPr>
          <p:nvPr/>
        </p:nvSpPr>
        <p:spPr bwMode="auto">
          <a:xfrm>
            <a:off x="4572000" y="5791200"/>
            <a:ext cx="1219200" cy="307975"/>
          </a:xfrm>
          <a:prstGeom prst="rect">
            <a:avLst/>
          </a:prstGeom>
          <a:noFill/>
          <a:ln w="9525">
            <a:noFill/>
            <a:miter lim="800000"/>
            <a:headEnd/>
            <a:tailEnd/>
          </a:ln>
        </p:spPr>
        <p:txBody>
          <a:bodyPr>
            <a:spAutoFit/>
          </a:bodyPr>
          <a:lstStyle/>
          <a:p>
            <a:pPr algn="ctr"/>
            <a:r>
              <a:rPr lang="en-US" sz="1400" b="1"/>
              <a:t>Aligned</a:t>
            </a:r>
          </a:p>
        </p:txBody>
      </p:sp>
      <p:sp>
        <p:nvSpPr>
          <p:cNvPr id="307235" name="TextBox 74"/>
          <p:cNvSpPr txBox="1">
            <a:spLocks noChangeArrowheads="1"/>
          </p:cNvSpPr>
          <p:nvPr/>
        </p:nvSpPr>
        <p:spPr bwMode="auto">
          <a:xfrm>
            <a:off x="6096000" y="5791200"/>
            <a:ext cx="1295400" cy="523875"/>
          </a:xfrm>
          <a:prstGeom prst="rect">
            <a:avLst/>
          </a:prstGeom>
          <a:noFill/>
          <a:ln w="9525">
            <a:noFill/>
            <a:miter lim="800000"/>
            <a:headEnd/>
            <a:tailEnd/>
          </a:ln>
        </p:spPr>
        <p:txBody>
          <a:bodyPr>
            <a:spAutoFit/>
          </a:bodyPr>
          <a:lstStyle/>
          <a:p>
            <a:pPr algn="ctr"/>
            <a:r>
              <a:rPr lang="en-US" sz="1400" b="1"/>
              <a:t>Randomly oriented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solidFill>
                  <a:srgbClr val="FF0000"/>
                </a:solidFill>
                <a:latin typeface="Times New Roman" pitchFamily="18" charset="0"/>
                <a:cs typeface="Times New Roman" pitchFamily="18" charset="0"/>
              </a:rPr>
              <a:t>COMPOSITES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None/>
            </a:pPr>
            <a:r>
              <a:rPr lang="en-IN" dirty="0" smtClean="0"/>
              <a:t>A composite material consists of two phases:</a:t>
            </a:r>
          </a:p>
          <a:p>
            <a:pPr>
              <a:buNone/>
            </a:pPr>
            <a:r>
              <a:rPr lang="en-IN" dirty="0" smtClean="0"/>
              <a:t>• Primary</a:t>
            </a:r>
          </a:p>
          <a:p>
            <a:pPr>
              <a:buNone/>
            </a:pPr>
            <a:r>
              <a:rPr lang="en-IN" dirty="0" smtClean="0"/>
              <a:t>– Forms the matrix within which the secondary phase is imbedded</a:t>
            </a:r>
          </a:p>
          <a:p>
            <a:pPr>
              <a:buNone/>
            </a:pPr>
            <a:r>
              <a:rPr lang="en-IN" dirty="0" smtClean="0"/>
              <a:t>– Any of three basic material types: polymers, metals, or ceramics</a:t>
            </a:r>
          </a:p>
          <a:p>
            <a:pPr>
              <a:buNone/>
            </a:pPr>
            <a:r>
              <a:rPr lang="en-IN" dirty="0" smtClean="0"/>
              <a:t>• Secondary</a:t>
            </a:r>
          </a:p>
          <a:p>
            <a:pPr>
              <a:buNone/>
            </a:pPr>
            <a:r>
              <a:rPr lang="en-IN" dirty="0" smtClean="0"/>
              <a:t>– Referred to as the imbedded phase or called the reinforcing </a:t>
            </a:r>
          </a:p>
          <a:p>
            <a:pPr>
              <a:buNone/>
            </a:pPr>
            <a:r>
              <a:rPr lang="en-IN" dirty="0" smtClean="0"/>
              <a:t>– Serves to strengthen the composite (</a:t>
            </a:r>
            <a:r>
              <a:rPr lang="en-IN" dirty="0" err="1" smtClean="0"/>
              <a:t>fibers</a:t>
            </a:r>
            <a:r>
              <a:rPr lang="en-IN" dirty="0" smtClean="0"/>
              <a:t>, particles, etc.)</a:t>
            </a:r>
          </a:p>
          <a:p>
            <a:pPr>
              <a:buNone/>
            </a:pPr>
            <a:r>
              <a:rPr lang="en-IN" dirty="0" smtClean="0"/>
              <a:t>– Can be one of the three basic materials or an element such as carbon or boron</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i="1" u="sng" dirty="0" smtClean="0">
                <a:solidFill>
                  <a:srgbClr val="FF0000"/>
                </a:solidFill>
                <a:latin typeface="Times New Roman" pitchFamily="18" charset="0"/>
                <a:cs typeface="Times New Roman" pitchFamily="18" charset="0"/>
              </a:rPr>
              <a:t>TYPES OF COMPOSITE MATERIALS</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buNone/>
            </a:pPr>
            <a:r>
              <a:rPr lang="en-IN" dirty="0" smtClean="0"/>
              <a:t> There are five basic types of composite materials: </a:t>
            </a:r>
            <a:r>
              <a:rPr lang="en-IN" dirty="0" err="1" smtClean="0"/>
              <a:t>Fiber</a:t>
            </a:r>
            <a:r>
              <a:rPr lang="en-IN" dirty="0" smtClean="0"/>
              <a:t>, particle, flake, laminar or layered and filled composites.</a:t>
            </a:r>
            <a:endParaRPr lang="en-IN" dirty="0"/>
          </a:p>
        </p:txBody>
      </p:sp>
      <p:pic>
        <p:nvPicPr>
          <p:cNvPr id="57346" name="Picture 2"/>
          <p:cNvPicPr>
            <a:picLocks noChangeAspect="1" noChangeArrowheads="1"/>
          </p:cNvPicPr>
          <p:nvPr/>
        </p:nvPicPr>
        <p:blipFill>
          <a:blip r:embed="rId3" cstate="print"/>
          <a:srcRect/>
          <a:stretch>
            <a:fillRect/>
          </a:stretch>
        </p:blipFill>
        <p:spPr bwMode="auto">
          <a:xfrm>
            <a:off x="428596" y="2928934"/>
            <a:ext cx="8334375" cy="28194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i="1" u="sng" dirty="0" smtClean="0">
                <a:solidFill>
                  <a:srgbClr val="FF0000"/>
                </a:solidFill>
                <a:latin typeface="Times New Roman" pitchFamily="18" charset="0"/>
                <a:cs typeface="Times New Roman" pitchFamily="18" charset="0"/>
              </a:rPr>
              <a:t>CLASSIFICATION OF COMPOSITE </a:t>
            </a:r>
            <a:br>
              <a:rPr lang="en-IN" sz="4000" b="1" i="1" u="sng" dirty="0" smtClean="0">
                <a:solidFill>
                  <a:srgbClr val="FF0000"/>
                </a:solidFill>
                <a:latin typeface="Times New Roman" pitchFamily="18" charset="0"/>
                <a:cs typeface="Times New Roman" pitchFamily="18" charset="0"/>
              </a:rPr>
            </a:br>
            <a:r>
              <a:rPr lang="en-IN" sz="4000" b="1" i="1" u="sng" dirty="0" smtClean="0">
                <a:solidFill>
                  <a:srgbClr val="FF0000"/>
                </a:solidFill>
                <a:latin typeface="Times New Roman" pitchFamily="18" charset="0"/>
                <a:cs typeface="Times New Roman" pitchFamily="18" charset="0"/>
              </a:rPr>
              <a:t>MATERIAL</a:t>
            </a:r>
            <a:br>
              <a:rPr lang="en-IN" sz="4000" b="1" i="1" u="sng" dirty="0" smtClean="0">
                <a:solidFill>
                  <a:srgbClr val="FF0000"/>
                </a:solidFill>
                <a:latin typeface="Times New Roman" pitchFamily="18" charset="0"/>
                <a:cs typeface="Times New Roman" pitchFamily="18" charset="0"/>
              </a:rPr>
            </a:b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10000"/>
          </a:bodyPr>
          <a:lstStyle/>
          <a:p>
            <a:pPr>
              <a:buNone/>
            </a:pPr>
            <a:r>
              <a:rPr lang="en-IN" b="1" dirty="0" smtClean="0"/>
              <a:t>• Metal Matrix Composites (MMCs)</a:t>
            </a:r>
          </a:p>
          <a:p>
            <a:pPr>
              <a:buNone/>
            </a:pPr>
            <a:r>
              <a:rPr lang="en-IN" dirty="0" smtClean="0"/>
              <a:t>– Mixtures of ceramics and metals, such as cemented carbides and </a:t>
            </a:r>
          </a:p>
          <a:p>
            <a:pPr>
              <a:buNone/>
            </a:pPr>
            <a:r>
              <a:rPr lang="en-IN" dirty="0" smtClean="0"/>
              <a:t>other cermets</a:t>
            </a:r>
          </a:p>
          <a:p>
            <a:pPr>
              <a:buNone/>
            </a:pPr>
            <a:r>
              <a:rPr lang="en-IN" dirty="0" smtClean="0"/>
              <a:t>– Aluminum or magnesium reinforced by strong, high stiffness </a:t>
            </a:r>
            <a:r>
              <a:rPr lang="en-IN" dirty="0" err="1" smtClean="0"/>
              <a:t>fibers</a:t>
            </a:r>
            <a:endParaRPr lang="en-IN" dirty="0" smtClean="0"/>
          </a:p>
          <a:p>
            <a:pPr>
              <a:buNone/>
            </a:pPr>
            <a:r>
              <a:rPr lang="en-IN" b="1" dirty="0" smtClean="0"/>
              <a:t>• Ceramic Matrix Composites (CMCs)</a:t>
            </a:r>
          </a:p>
          <a:p>
            <a:pPr>
              <a:buNone/>
            </a:pPr>
            <a:r>
              <a:rPr lang="en-IN" dirty="0" smtClean="0"/>
              <a:t>– Least common composite matrix </a:t>
            </a:r>
          </a:p>
          <a:p>
            <a:pPr>
              <a:buNone/>
            </a:pPr>
            <a:r>
              <a:rPr lang="en-IN" dirty="0" smtClean="0"/>
              <a:t>– Aluminum oxide and silicon carbide are materials that can be </a:t>
            </a:r>
          </a:p>
          <a:p>
            <a:pPr>
              <a:buNone/>
            </a:pPr>
            <a:r>
              <a:rPr lang="en-IN" dirty="0" smtClean="0"/>
              <a:t>imbedded with </a:t>
            </a:r>
            <a:r>
              <a:rPr lang="en-IN" dirty="0" err="1" smtClean="0"/>
              <a:t>fibers</a:t>
            </a:r>
            <a:r>
              <a:rPr lang="en-IN" dirty="0" smtClean="0"/>
              <a:t> for improved properties, especially in high </a:t>
            </a:r>
          </a:p>
          <a:p>
            <a:pPr>
              <a:buNone/>
            </a:pPr>
            <a:r>
              <a:rPr lang="en-IN" dirty="0" smtClean="0"/>
              <a:t>temperature applications</a:t>
            </a:r>
          </a:p>
          <a:p>
            <a:pPr>
              <a:buNone/>
            </a:pPr>
            <a:r>
              <a:rPr lang="en-IN" b="1" dirty="0" smtClean="0"/>
              <a:t>• Polymer Matrix Composites (PMCs)</a:t>
            </a:r>
          </a:p>
          <a:p>
            <a:pPr>
              <a:buNone/>
            </a:pPr>
            <a:r>
              <a:rPr lang="en-IN" dirty="0" smtClean="0"/>
              <a:t>– Thermosetting resins are the most widely used polymers in PMCs. </a:t>
            </a:r>
          </a:p>
          <a:p>
            <a:pPr>
              <a:buNone/>
            </a:pPr>
            <a:r>
              <a:rPr lang="en-IN" dirty="0" smtClean="0"/>
              <a:t>– Epoxy and polyester are commonly mixed with </a:t>
            </a:r>
            <a:r>
              <a:rPr lang="en-IN" dirty="0" err="1" smtClean="0"/>
              <a:t>fiber</a:t>
            </a:r>
            <a:r>
              <a:rPr lang="en-IN" dirty="0" smtClean="0"/>
              <a:t> reinforcement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1" u="sng" dirty="0" smtClean="0">
                <a:solidFill>
                  <a:srgbClr val="FF0000"/>
                </a:solidFill>
                <a:latin typeface="Times New Roman" pitchFamily="18" charset="0"/>
                <a:cs typeface="Times New Roman" pitchFamily="18" charset="0"/>
              </a:rPr>
              <a:t>FUNCTION OF MATRIX</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None/>
            </a:pPr>
            <a:r>
              <a:rPr lang="en-IN" dirty="0" smtClean="0"/>
              <a:t>Matrix material serves several functions in the </a:t>
            </a:r>
          </a:p>
          <a:p>
            <a:pPr>
              <a:buNone/>
            </a:pPr>
            <a:r>
              <a:rPr lang="en-IN" dirty="0" smtClean="0"/>
              <a:t>composite </a:t>
            </a:r>
          </a:p>
          <a:p>
            <a:pPr>
              <a:buNone/>
            </a:pPr>
            <a:r>
              <a:rPr lang="en-IN" dirty="0" smtClean="0"/>
              <a:t>– Provides the bulk form of the part or product</a:t>
            </a:r>
          </a:p>
          <a:p>
            <a:pPr>
              <a:buNone/>
            </a:pPr>
            <a:r>
              <a:rPr lang="en-IN" dirty="0" smtClean="0"/>
              <a:t>– Holds the imbedded phase in place</a:t>
            </a:r>
          </a:p>
          <a:p>
            <a:pPr>
              <a:buNone/>
            </a:pPr>
            <a:r>
              <a:rPr lang="en-IN" dirty="0" smtClean="0"/>
              <a:t>– Shares the load with the secondary phase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solidFill>
                  <a:srgbClr val="FF0000"/>
                </a:solidFill>
                <a:latin typeface="Times New Roman" pitchFamily="18" charset="0"/>
                <a:cs typeface="Times New Roman" pitchFamily="18" charset="0"/>
              </a:rPr>
              <a:t>THE REINFORCING PHASE</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buNone/>
            </a:pPr>
            <a:r>
              <a:rPr lang="en-IN" sz="1600" dirty="0" smtClean="0"/>
              <a:t>• The imbedded phase is most commonly one of the following shapes:</a:t>
            </a:r>
          </a:p>
          <a:p>
            <a:pPr>
              <a:buNone/>
            </a:pPr>
            <a:r>
              <a:rPr lang="en-IN" sz="1600" dirty="0" smtClean="0"/>
              <a:t>– </a:t>
            </a:r>
            <a:r>
              <a:rPr lang="en-IN" sz="1600" dirty="0" err="1" smtClean="0"/>
              <a:t>Fibers</a:t>
            </a:r>
            <a:r>
              <a:rPr lang="en-IN" sz="1600" dirty="0" smtClean="0"/>
              <a:t>, particles, flakes</a:t>
            </a:r>
          </a:p>
          <a:p>
            <a:pPr>
              <a:buNone/>
            </a:pPr>
            <a:r>
              <a:rPr lang="en-IN" sz="1600" dirty="0" smtClean="0"/>
              <a:t>• Orientation of </a:t>
            </a:r>
            <a:r>
              <a:rPr lang="en-IN" sz="1600" dirty="0" err="1" smtClean="0"/>
              <a:t>fibers</a:t>
            </a:r>
            <a:r>
              <a:rPr lang="en-IN" sz="1600" dirty="0" smtClean="0"/>
              <a:t>: </a:t>
            </a:r>
          </a:p>
          <a:p>
            <a:pPr>
              <a:buNone/>
            </a:pPr>
            <a:r>
              <a:rPr lang="en-IN" sz="1600" dirty="0" smtClean="0"/>
              <a:t>– One dimensional: maximum strength and stiffness are obtained in the direction of the </a:t>
            </a:r>
            <a:r>
              <a:rPr lang="en-IN" sz="1600" dirty="0" err="1" smtClean="0"/>
              <a:t>fiber</a:t>
            </a:r>
            <a:endParaRPr lang="en-IN" sz="1600" dirty="0" smtClean="0"/>
          </a:p>
          <a:p>
            <a:pPr>
              <a:buNone/>
            </a:pPr>
            <a:r>
              <a:rPr lang="en-IN" sz="1600" dirty="0" smtClean="0"/>
              <a:t>– Planar: in the form of two-dimensional woven fabric</a:t>
            </a:r>
          </a:p>
          <a:p>
            <a:pPr>
              <a:buNone/>
            </a:pPr>
            <a:r>
              <a:rPr lang="en-IN" sz="1600" dirty="0" smtClean="0"/>
              <a:t>– Random or three-dimensional: the composite material tends to posses isotropic properties </a:t>
            </a:r>
          </a:p>
          <a:p>
            <a:pPr>
              <a:buNone/>
            </a:pPr>
            <a:r>
              <a:rPr lang="en-GB" sz="1600" dirty="0" smtClean="0"/>
              <a:t>Some reinforcing example</a:t>
            </a:r>
            <a:endParaRPr lang="en-IN" sz="1600" dirty="0" smtClean="0"/>
          </a:p>
          <a:p>
            <a:pPr marL="0" indent="17463"/>
            <a:r>
              <a:rPr lang="en-IN" sz="1600" dirty="0" smtClean="0"/>
              <a:t> Carbon/Graphite –Graphite has a tensile strength three to five times stronger than steel and has a  density that is one-fourth that of steel. </a:t>
            </a:r>
          </a:p>
          <a:p>
            <a:pPr marL="0" indent="17463"/>
            <a:r>
              <a:rPr lang="en-IN" sz="1600" dirty="0" smtClean="0"/>
              <a:t> Boron – Very high elastic modulus, but its high cost limits its application to aerospace components</a:t>
            </a:r>
          </a:p>
          <a:p>
            <a:pPr marL="0" indent="17463"/>
            <a:r>
              <a:rPr lang="en-IN" sz="1600" dirty="0" smtClean="0"/>
              <a:t>Ceramics – Silicon carbide (</a:t>
            </a:r>
            <a:r>
              <a:rPr lang="en-IN" sz="1600" dirty="0" err="1" smtClean="0"/>
              <a:t>SiC</a:t>
            </a:r>
            <a:r>
              <a:rPr lang="en-IN" sz="1600" dirty="0" smtClean="0"/>
              <a:t>) and aluminum oxide (Al2O3) are  the main </a:t>
            </a:r>
            <a:r>
              <a:rPr lang="en-IN" sz="1600" dirty="0" err="1" smtClean="0"/>
              <a:t>fiber</a:t>
            </a:r>
            <a:r>
              <a:rPr lang="en-IN" sz="1600" dirty="0" smtClean="0"/>
              <a:t> materials among  ceramics. Both have high elastic </a:t>
            </a:r>
            <a:r>
              <a:rPr lang="en-IN" sz="1600" dirty="0" err="1" smtClean="0"/>
              <a:t>moduli</a:t>
            </a:r>
            <a:r>
              <a:rPr lang="en-IN" sz="1600" dirty="0" smtClean="0"/>
              <a:t> and can be used to strengthen low-density, low- modulus </a:t>
            </a:r>
          </a:p>
          <a:p>
            <a:pPr>
              <a:buNone/>
            </a:pPr>
            <a:r>
              <a:rPr lang="en-IN" sz="1600" dirty="0" smtClean="0"/>
              <a:t>metals such as aluminum and magnesium</a:t>
            </a:r>
          </a:p>
          <a:p>
            <a:pPr marL="0" indent="0"/>
            <a:r>
              <a:rPr lang="en-IN" sz="1600" dirty="0" smtClean="0"/>
              <a:t>Metal – Steel filaments, used as reinforcing fibre in plastics</a:t>
            </a:r>
            <a:endParaRPr lang="en-IN"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PRODUCTION TECHNIQUES</a:t>
            </a:r>
            <a:endParaRPr lang="en-US" sz="4000" b="1" i="1" u="sng" dirty="0" smtClean="0">
              <a:solidFill>
                <a:srgbClr val="FF0000"/>
              </a:solidFill>
              <a:latin typeface="Times New Roman" pitchFamily="18" charset="0"/>
              <a:cs typeface="Times New Roman" pitchFamily="18" charset="0"/>
            </a:endParaRPr>
          </a:p>
        </p:txBody>
      </p:sp>
      <p:sp>
        <p:nvSpPr>
          <p:cNvPr id="308227" name="Content Placeholder 2"/>
          <p:cNvSpPr>
            <a:spLocks noGrp="1"/>
          </p:cNvSpPr>
          <p:nvPr>
            <p:ph sz="quarter" idx="1"/>
          </p:nvPr>
        </p:nvSpPr>
        <p:spPr/>
        <p:txBody>
          <a:bodyPr/>
          <a:lstStyle/>
          <a:p>
            <a:r>
              <a:rPr lang="en-US" dirty="0" smtClean="0"/>
              <a:t>In general, the reinforcing and matrix materials are combined, compacted and processed to undergo a melding event. </a:t>
            </a:r>
          </a:p>
          <a:p>
            <a:r>
              <a:rPr lang="en-US" dirty="0" smtClean="0"/>
              <a:t>Some of the </a:t>
            </a:r>
            <a:r>
              <a:rPr lang="en-US" dirty="0" err="1" smtClean="0"/>
              <a:t>moulding</a:t>
            </a:r>
            <a:r>
              <a:rPr lang="en-US" dirty="0" smtClean="0"/>
              <a:t> methods are as follows</a:t>
            </a:r>
          </a:p>
          <a:p>
            <a:r>
              <a:rPr lang="en-US" b="1" dirty="0" smtClean="0"/>
              <a:t>Vacuum bag </a:t>
            </a:r>
            <a:r>
              <a:rPr lang="en-US" b="1" dirty="0" err="1" smtClean="0"/>
              <a:t>moulding</a:t>
            </a:r>
            <a:endParaRPr lang="en-US" b="1" dirty="0" smtClean="0"/>
          </a:p>
          <a:p>
            <a:r>
              <a:rPr lang="en-US" b="1" dirty="0" smtClean="0"/>
              <a:t>Pressure bag </a:t>
            </a:r>
            <a:r>
              <a:rPr lang="en-US" b="1" dirty="0" err="1" smtClean="0"/>
              <a:t>moulding</a:t>
            </a:r>
            <a:endParaRPr lang="en-US" b="1" dirty="0" smtClean="0"/>
          </a:p>
          <a:p>
            <a:r>
              <a:rPr lang="en-US" b="1" dirty="0" smtClean="0"/>
              <a:t>Resin transfer </a:t>
            </a:r>
            <a:r>
              <a:rPr lang="en-US" b="1" dirty="0" err="1" smtClean="0"/>
              <a:t>moulding</a:t>
            </a:r>
            <a:r>
              <a:rPr lang="en-US" b="1" dirty="0" smtClean="0"/>
              <a:t> (RTM)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itle 1"/>
          <p:cNvSpPr>
            <a:spLocks noGrp="1"/>
          </p:cNvSpPr>
          <p:nvPr>
            <p:ph type="title"/>
          </p:nvPr>
        </p:nvSpPr>
        <p:spPr>
          <a:xfrm>
            <a:off x="457200" y="0"/>
            <a:ext cx="8229600" cy="1143000"/>
          </a:xfrm>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VACUUM BAG MOULDING</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0" y="990600"/>
            <a:ext cx="9144000" cy="3230488"/>
          </a:xfrm>
        </p:spPr>
        <p:txBody>
          <a:bodyPr rtlCol="0">
            <a:noAutofit/>
          </a:bodyPr>
          <a:lstStyle/>
          <a:p>
            <a:pPr marL="438912" indent="-320040" fontAlgn="auto">
              <a:spcBef>
                <a:spcPts val="0"/>
              </a:spcBef>
              <a:spcAft>
                <a:spcPts val="0"/>
              </a:spcAft>
              <a:buFont typeface="Wingdings 2"/>
              <a:buChar char=""/>
              <a:defRPr/>
            </a:pPr>
            <a:r>
              <a:rPr lang="en-US" sz="1600" dirty="0"/>
              <a:t>A process using a two-sided mould set that shapes both surfaces of the panel. </a:t>
            </a:r>
            <a:endParaRPr lang="en-US" sz="1600" dirty="0" smtClean="0"/>
          </a:p>
          <a:p>
            <a:pPr marL="438912" indent="-320040" fontAlgn="auto">
              <a:spcBef>
                <a:spcPts val="0"/>
              </a:spcBef>
              <a:spcAft>
                <a:spcPts val="0"/>
              </a:spcAft>
              <a:buFont typeface="Wingdings 2"/>
              <a:buChar char=""/>
              <a:defRPr/>
            </a:pPr>
            <a:r>
              <a:rPr lang="en-US" sz="1600" dirty="0" smtClean="0"/>
              <a:t>On </a:t>
            </a:r>
            <a:r>
              <a:rPr lang="en-US" sz="1600" dirty="0"/>
              <a:t>the lower side is a rigid mould and on the upper side is a flexible membrane or vacuum bag. </a:t>
            </a:r>
            <a:endParaRPr lang="en-US" sz="1600" dirty="0" smtClean="0"/>
          </a:p>
          <a:p>
            <a:pPr marL="438912" indent="-320040" fontAlgn="auto">
              <a:spcBef>
                <a:spcPts val="0"/>
              </a:spcBef>
              <a:spcAft>
                <a:spcPts val="0"/>
              </a:spcAft>
              <a:buFont typeface="Wingdings 2"/>
              <a:buChar char=""/>
              <a:defRPr/>
            </a:pPr>
            <a:r>
              <a:rPr lang="en-US" sz="1600" dirty="0" smtClean="0"/>
              <a:t>The </a:t>
            </a:r>
            <a:r>
              <a:rPr lang="en-US" sz="1600" dirty="0"/>
              <a:t>flexible membrane can be a reusable silicone material or an extruded polymer film. Then, vacuum is applied to the mould cavity</a:t>
            </a:r>
            <a:r>
              <a:rPr lang="en-US" sz="1600" dirty="0" smtClean="0"/>
              <a:t>.</a:t>
            </a:r>
          </a:p>
          <a:p>
            <a:pPr marL="438912" indent="-320040" fontAlgn="auto">
              <a:spcBef>
                <a:spcPts val="0"/>
              </a:spcBef>
              <a:spcAft>
                <a:spcPts val="0"/>
              </a:spcAft>
              <a:buFont typeface="Wingdings 2"/>
              <a:buChar char=""/>
              <a:defRPr/>
            </a:pPr>
            <a:r>
              <a:rPr lang="en-US" sz="1600" dirty="0"/>
              <a:t>A vacuum bag is a bag made of strong rubber-coated fabric or a polymer film used to </a:t>
            </a:r>
            <a:r>
              <a:rPr lang="en-US" sz="1600" dirty="0" smtClean="0"/>
              <a:t>or </a:t>
            </a:r>
            <a:r>
              <a:rPr lang="en-US" sz="1600" dirty="0"/>
              <a:t>laminate materials</a:t>
            </a:r>
            <a:r>
              <a:rPr lang="en-US" sz="1600" dirty="0" smtClean="0"/>
              <a:t>.</a:t>
            </a:r>
          </a:p>
          <a:p>
            <a:pPr marL="438912" indent="-320040" fontAlgn="auto">
              <a:spcBef>
                <a:spcPts val="0"/>
              </a:spcBef>
              <a:spcAft>
                <a:spcPts val="0"/>
              </a:spcAft>
              <a:buFont typeface="Wingdings 2"/>
              <a:buChar char=""/>
              <a:defRPr/>
            </a:pPr>
            <a:r>
              <a:rPr lang="en-US" sz="1600" dirty="0"/>
              <a:t>The open end is sealed and the air is drawn out of the bag through a nipple using a vacuum pump. </a:t>
            </a:r>
            <a:endParaRPr lang="en-US" sz="1600" dirty="0" smtClean="0"/>
          </a:p>
          <a:p>
            <a:pPr marL="438912" indent="-320040" fontAlgn="auto">
              <a:spcBef>
                <a:spcPts val="0"/>
              </a:spcBef>
              <a:spcAft>
                <a:spcPts val="0"/>
              </a:spcAft>
              <a:buFont typeface="Wingdings 2"/>
              <a:buChar char=""/>
              <a:defRPr/>
            </a:pPr>
            <a:r>
              <a:rPr lang="en-US" sz="1600" dirty="0" smtClean="0"/>
              <a:t>As a result, uniform pressure approaching one atmosphere is applied to the surfaces of the object inside the bag, holding parts together while the adhesive cures</a:t>
            </a:r>
          </a:p>
          <a:p>
            <a:pPr marL="438912" indent="-320040" fontAlgn="auto">
              <a:spcBef>
                <a:spcPts val="0"/>
              </a:spcBef>
              <a:spcAft>
                <a:spcPts val="0"/>
              </a:spcAft>
              <a:buFont typeface="Wingdings 2"/>
              <a:buChar char=""/>
              <a:defRPr/>
            </a:pPr>
            <a:r>
              <a:rPr lang="en-IN" sz="1600" dirty="0" smtClean="0"/>
              <a:t> Layers from bottom include: </a:t>
            </a:r>
            <a:r>
              <a:rPr lang="en-IN" sz="1600" dirty="0" err="1" smtClean="0"/>
              <a:t>mold</a:t>
            </a:r>
            <a:r>
              <a:rPr lang="en-IN" sz="1600" dirty="0" smtClean="0"/>
              <a:t>, </a:t>
            </a:r>
            <a:r>
              <a:rPr lang="en-IN" sz="1600" dirty="0" err="1" smtClean="0"/>
              <a:t>mold</a:t>
            </a:r>
            <a:r>
              <a:rPr lang="en-IN" sz="1600" dirty="0" smtClean="0"/>
              <a:t> release, composite, peel-ply, breather cloth, vacuum bag, also need vacuum valve, sealing tape.</a:t>
            </a:r>
            <a:endParaRPr lang="en-US" sz="1600" dirty="0" smtClean="0"/>
          </a:p>
          <a:p>
            <a:pPr marL="438912" indent="-320040" fontAlgn="auto">
              <a:spcBef>
                <a:spcPts val="0"/>
              </a:spcBef>
              <a:spcAft>
                <a:spcPts val="0"/>
              </a:spcAft>
              <a:buFont typeface="Wingdings 2"/>
              <a:buChar char=""/>
              <a:defRPr/>
            </a:pPr>
            <a:r>
              <a:rPr lang="en-US" sz="1600" dirty="0"/>
              <a:t>Vacuum bagging is widely used in the composites industry as well. Carbon fiber fabric and fiberglass, along with resins and epoxies are common materials laminated together with a vacuum bag operation.</a:t>
            </a:r>
            <a:endParaRPr lang="en-US" sz="1600" dirty="0" smtClean="0"/>
          </a:p>
          <a:p>
            <a:pPr marL="438912" indent="-320040" fontAlgn="auto">
              <a:spcBef>
                <a:spcPts val="0"/>
              </a:spcBef>
              <a:spcAft>
                <a:spcPts val="0"/>
              </a:spcAft>
              <a:buFont typeface="Wingdings 2"/>
              <a:buChar char=""/>
              <a:defRPr/>
            </a:pPr>
            <a:endParaRPr lang="en-US" sz="1200" dirty="0"/>
          </a:p>
        </p:txBody>
      </p:sp>
      <p:sp>
        <p:nvSpPr>
          <p:cNvPr id="4102" name="AutoShape 6" descr="data:image/jpeg;base64,/9j/4AAQSkZJRgABAQAAAQABAAD/2wCEAAkGBxMSEhUUEBQUFRUXGRQVFxUUGB8XFhQUFhcWGBgZFxgZICggGholGxQVIjEhJSkrLi8wGB8zODMsNyouLisBCgoKDg0OGhAQGjccHCAsLC4sLCw3NzQsLC0sLyw3LC4tNCwtLCwvLCwtLCw3LCwsLCwwLCstKywvLCw0LTcsLP/AABEIAIQBfwMBIgACEQEDEQH/xAAbAAABBQEBAAAAAAAAAAAAAAAAAgMEBQYHAf/EAE4QAAIBAgIECQYICwgCAwEAAAECAwARBBIFEyExBhQWIkFRU5PRByNSVGHTFTIzcZKU0uIXQkNigYORorHh8CQ0NXKCobO0Y7IlZMFz/8QAGQEBAQEBAQEAAAAAAAAAAAAAAAECAwQF/8QALBEBAAIABQIFBAIDAQAAAAAAAAECAxESIVEEEzFTgZHwBRRBVCJiYXGhUv/aAAwDAQACEQMRAD8A6LLhxkjCWUnLc7r3Fzf2nr9teDCMrMM97AEDaT07L39lV+h8LjsTAkokwqo42K0bkgAkC5zi52VNj0Fj1+LLgx+qk95W9SZGhMwVXLWJIuCTbadwF94//Ke1uZiM3R6RHT89NNwcxpNzJgr9eqk95SW4MY075MGf1UnvKa4nxZ08HosQW2Alje28kfxqQMId5bb+nxpiPQmPUWWXBj5oZPeUr4H0h22E7qT3lNSxXI6MIfT/AI+NJ4sd2f8Aj40j4H0j22E7qT3leNoXSB/LYTupPeVJtK5HOLH0/wCPjXq4dh+P7enf+2mvgbSHbYTupPeUfA2kO2wndSe8qarNZVOcWPp/x8a94sfT/j41HbQOkCfl8J82qe3/AL0k8Hsf2+F7p+oj0+o01WMoSeLH0/4+NHFT6f8AHxppdCaQAtrsJ3T/AG68Og9Ib9dhO6fZ83nKarGUHuLH0/4+NenDta2fZ+nxqP8AAWkO3wvdyfbrxtBaQ7fDfojf7dNVjKEjix9P+PjQYubfM1zbp6/ZvrK6P0pippDG7xwsriInEQlV17BXWIETG7lWuABuB232U7x97gJpDAO7KXRAGu4Kswy3kA2hTY+ymqUyhYzTShpOdzVYIuw7bxq/pX3seimxpBsuYgG1rkMbXJjF723c83PRlNQsNpGRghOOwKs0aTasqzMquudQ2SQj4u3YdoFxffT+HxGJlJEM+ElGqea8cTkEI5QoPOfHzAixpqsuUJuJlK5LuEUoXJILXPN5gsbE7T8/RTIxxBsxBNnbfl+KxAG3Zu239lVWG0xJJlbjOHCmGLEZ2hfKqTFsitaS+sOrc2APxTUqfGMp52kNHAlBLcK3yRUsG2SfFKqSPYCaarGUL1dKERSFLLkKBSbm4cIczA2t8c/spKaeIbKwzfHOdTlVlUE3UEm+6xsfbVVM0ylw2OwIKawuCr3QRhGkJ5+zKskZPVmHXTD6UKOY20jo0ODlKsrZsxIAFtZvuw2e2s7my8+HiTYKRYxG5O0q7R/i3v8AFc7eggivYOE/xRkHOPpn/wAQsuznMNbtHWprO6d0liMJMsU0kJZlRsyQOQoeQRLfzob4x3AHfen5ZXUuXx+ADRbHzI4Khmybi97FwF2byB003Nl9ynbLmMWywIs5O9Qwvs2Cx2notXsnCVgLiMbhtL7L2VjtA3AMdvsrPR49iYwNI6OYybE5rnPd9Xs856YK/ODTeB0nI+qBxuAjkltkhkBztdii/FlINzGbWO/ZvpubNZNpxtWzKACHCXJLBRmALmx3AG9ujp6aZl4SFNlhJYE5lNs3NdrgC/N5mXNfeRsqjTETSwzSQ4vAypCpeTVRu1soLW+Utc5TavHadEheTF4OMTKjR6yORbhgtr+csPjqN+803Nmkw+n80hRgq2uLhidt0FiNlrl9nXY1P46f6v41jI2kBW2N0fdzZeY92bWarZz9+s5nz7KTxt8yIdI6PzSbEBV7sS7RWA1npoy/OLU3Nmx4xtvfpv0+NOcdP9X8apF0HpDt8L3Un26G0HpAi2uwndP9um67Lvjp/q/jRx0/1fxqiGgdIdvhe7f7dKbQekD+Xwv6I5Pt03Nl3x0/1fxo46f6v41SDQWkO3wvR+Sk6P8AXXg0DpDt8L3T/bpubLzjp/q/jSXxV+n+PjVOuhNID8vhP0xSe8pLaB0gfy2EHzRP9um5sukxVv6PjSuOn+r+NUfwFpDt8L3T/boOgtIX+Wwnt80+35+fTc2XnHT/AFfxo46f6v41RnQOkO2wndP9ug6B0h2+F7p/t03Nl5x3+tvjRx0/1fxqlGhdIdthO6f7de/A2kO2wndSe8pubJ0Wkri7Sqp6syi3ss22vIZBIGVyHUHYd99x3jZ+kVAOg8f22D7p/eVWcJXx2Aw74hnwrqhUZVjdSczBd+f203TZI4I8JFiwkUZw+MYqGUsmHZkJDtfKw2EXq55Wr6rj/qz05wHH9ii+eX/lkq+tVRneVq+q4/6s9HK1fVcf9WetFRQZ3lavquP+rPRytX1XH/VnrRUWoM7ytX1XH/Vno5Wr6rj/AKs9aK1FqDO8rV9Vx/1V6OVq+q4/6s9aK1FBneVq+q4/6s9HK1fVcf8AVnrRUUGd5Wr6rj/qz0crV9Vx/wBWetFRQZ3lavquP+rPXh4Wr6rj/qz1o6KDmuno4Z4MXEmHx6tipI5WdsM51ciatQyWsQQIhb2/spgYGAzs7QaR1QGHEcKYZ1VTBE0as2zaQGuOjrBrqNqKDmC6OwoRo0i0ukbrEHRYWyu0SJGjtdd+WNAR8U22g1YaAkw+DN4cNpIm0g52Ga3nJDK2xVAHOPR0VfcN9KS4bDiSDKGMkSXYXAVjZjtIA2dJNZNeHmLKXEQvxaMkmGTKMWQry7OlFjYtkBzHKaAGjcEEkRMNpNRJPxklcO3x7MAlmUqYxnaykG1776THozCLG0SQ6WWJ4hDJGIGyyhY9WrNzb5wvSCAbC4Ney8OJwFIe6edtJqFLYh1lRMiATZCArZtj5mB2LdTSNJcM8dHnaEJOsbY/OFjIbVQ6pYivOsTebMfSCNagTiNEYRw2eLTBZ9dnfUtmkE8cUcisclrEQR7h0dWypbYXCEseLaT5wxAP9nbdiViWT8XqhS3Vtqbwd4UTzYwQTc25l80IhzUjVcrtIXzXe+YWQrY2vcGq88KMeEieQogkxEsSgxg3ijGIsRZ8wOaKJbsB8ps6KCRp9MNjJRLNh9Jg5BEVTDsFZA+ex5t9/URVTjdD4fnvBBpLWkqyNLBIQhWdZwQyAPcMLAkmw2VY6R4Y40qjYNI5r4TWSbD5rE2uSdvxFsbrv5y1vtFzF4Y3b4zIjHo2soJ2dG00HI8PoPIYLLjgEMTTsMLMDO0WIfEKMpYrbM+wm5G3f0XUOj8GoA4tpMgHDnbh228WmkmQHm7s0rX9lt1dMotQcw4MRLhoJ4ZYce6zKsQCYaXzcKxlAql7ncx+bZvpGK0VhpURJU0w6opjUNASBGcllAyWFtWu0bd4vY11K1FBy1MBAXxbvBpAGeeKdDDhnVodVlZbEgi5kzOdliWpqDRMCzAmLSZhCRLqjh3u8keJmxN5GttXPLewtu23rq9FqDO8rF9Vx/1Z6OVq+q4/6s9X80iqCzEBRtJJsAOsk7qjfCkHN87Fzvi89ed0c3bt/RQVPK1fVcf9WejlavquP+rPVxh9IRSECOSN73tlZWva17WPRmH7R10PpCIFlMkYZbFgXAKg2sWF9m8b+ugp+Vq+q4/6s9HK1fVcf9Werrjkd8udL5glswvnIzBbX+MRtt1UhtJQjNeWMZDZ7uvMJ3BtvN/TQVHK1fVcf9WejlavquP+rPV/FIGAKkEHaCDcEewil0Gd5Wr6rj/qz0crV9Vx/wBWetFRQZ3lavquP+rPRytX1XH/AFZ60VqLUGd5Wr6rj/qz0crV9Vx/1Z60VqKDO8rV9Vx/1Z6y/lL4QrNo6ZNRi49sRzywMiC0ib2OwdXzmulVi/LJ/g+K/Uf9iKgtuA/9yi+eX/lkq+qh4D/3KL55f+WSr6gKKKKAooooCiiigKKKKAooooCisRw70zjIMThlwgYowvIqx58xE0C5RZDtKPLsuu6+bZtz78JdJqkmYuCXh1ZMP4hnlSQqyROAoRU3qzD41iCKDq9Fc4XhBjnmlRRIsOoYRTCINmxUMccrG7ILq+aRdqL8QWsTYIXTuk1yCxdSYc0jIBIC+EeVkEQjsVElhmzXBAWxvQdKryuTx8JdJlMOwLtdS81oswTzmFU5wYI2ACyykqgLbNjMAbWfCvT+NETS4JthxEsMdo84CQwSAk2RzzsQhG7bsAIveg6NXlq5vjuFOLEMoTWLOMTGoDQsuXDMkd7kRyDYzNcgORbptTDcIsdrJA0sixiXDIrrDnYQukZkkC8XAaxZudf/AELag6fai1cpfhPpTn5syEYZpEXUkF5Qs+U6swvtYJExQyIVLW27q2nArHzyxSDF5hKkrrZ1CsE2FLlQEe425k2bbbwaDRWotXtFBVYKVo5nhkJIbNLEx2kqTz0v1oxFvzWUdFWoqBpjCF0BjsJEOsjJ3Zx+KfYwJU+w09o/FrLGrrex6DvVgbMp9oIIPtBoJNFFFAUUUUBRRRQUXDqNW0di1kcRqYZQzkFggKm7FV2m3UKwEeFwgxMJw8rMcs2dZIpVcSGW7u6ogVANnNIUbj7a3/DooNHYvWhymplzhCFcrlN8rEEA+0g1z5MThpJsI2Hw7oW4xEBFkeIiOWPWSBjA7XLS/KDJ8UgkUCeDWIiwwwckUqvq1kw+QRYgu4mjw8gZUyZl83hywFsu3fT2l8Lg5pcdNxg6yRrwjVOU2cXwzlbJmmIkjCkKSBmGy+2kYPA4SEaP1eHklSe8ywyFXjVo40w5dwIWJJWRT+KoKg7OliWTBuJyBiZY4Z3gRGdDDDE02veTMkZZYXkw5Tn5iNgBUG4DRYbFYVsfhcXJJGZZYMQFjjSQ55oDYuqsNkixiaOxGY5iBurMYfBQSCJFnsCDqnTDSh5o+NxztLLmUqWBSwaxF2c9Yq04OaOw807lRiAMGFML626KsL63VpliCMrCZlJZnbKOjfUISRKuGl1MyiDCTSJd42LRJJHcHW4fMrkzLz0y7L0G28nOMhOFSGGQOY1BvkeNmjlLMkhSQAjPtNxzbg23WGsrmEeloNDzSw5cRPKsWEjR5GXnRKWAjGRFVBGrlySCWuduyunCg9ooooCiiigKKKKArFeWX/B8V+o/7EVbWsV5Zf8AB8V+o/7EVBb8B/7lF88v/LJV6TVFwH/uUXzy/wDLJV463Fj/AL0BnFGcVzLE+TzF6rVxSwqFlMiM2YkR4dQmBj2AbFF2Ykmx6GFSG4GYnMz6rBtNxhcUMSzsJZbYiKYQOdWSqAIUDXYcxLKLmwdFzUZxXOcLwJxaslzBldoJJTna8TQ4qbE5Yxk84DrglyVtlvboqRwK4CzYKeGWSYSBMNLAUubRF3hkyx7OcudZjmNjzlFrCg32sHXRnFcrXgbNGYI5GhxDIkX9mxLWgmycZBRGEW0JrkcBgxve9thCJfJxiyGUHDsThhA0kjZ2ZhAsYCZojJEoa42SMpABK3Y2DrANe1TcFdHHDYZImREK5tkZDLtYm91iiG2/oD9O83F6D2im8ROsas7kKqgsxO4KBck/oqn5YYD1qL6VBeUVRcsMB61F9KjlhgPWovpUF7RVFywwHrUX0qOWOA9ai+lQXlVulg0aCSK/m2zsi7nTbrBYbzYlh7QKi8sMB61F9Kg8MMB61D9KguonDAFTcEAgjcQdxpdZHQ/CnBxB4jiYsiN5pr7DE21V+dDmW3Uq9dWPLHAetQ/SoL2iqLljgPWofpUcscB61D9KgvaKouWOA9ah+lRyxwHrUP0qC9qnk8xODuinIVupJ/xW9gcbD+cF6WNNcscB61D9Ko+O4TaOmjaN8VFZhbY1iOog9BBsQeggUGlBorL6M4Z4UxgT4mISLdWN7ByptnX2MNvsvboqXyxwHrUX0qC9oqi5Y4D1qL6VHLHAetRfSoL2vCao+WOA9ai+lUDSvC7CtlijxMah755A3ycY+NY+mb2HVtPRQWeUYtpFcBsMA8RUi6zsdj3HSi7V9pLdQpxuDuFL6zUR57s2YLY5my5jcdJyLfryioeH4VaPRQiYiFVUBQAdgA2ACnOWOA9ai+lQOx8F8GpUrh4xlvlsLZb2va26+UbuoV5yVwVgOLQiyhBZAOYL2XZ0c5tntNN8scB61F9KjlhgPWovpUEzC6Dw8TM0USIXBD5RbMCALG3sVR+gUnFcH8NKbyQxudWYecL+aO9P8uwbKi8scB61F9KjlhgPWovpUEtdA4YKyamPK+UMCLhgput79VzVkKouWOA9ai+lRyxwHrUX0qC9oqi5YYD1qL6VWWj9JRTrmgdZFBK3XaLjbb/cUEuiqLSnCvD4eSSOVnzRxiWTLGzKkbZrEsBbbq2/ZT+O4RYeGVYpZMrtHJMAQbauMXYkj2Am282PVQW1FZvlvhAmdndF1ckozxsuaOIRlmW452yZLWve56QbaNTfbQe1ivLL/g+K/Uf9iKtrWK8sv+D4r9R/2IqC34D/ANyi+eX/AJZKvqoeA/8Acovnl/5ZKvTQRW0lCN8sY2uNrDfGLuN+9RtPVTU2m8MpjDTwgyi8YMijWDZtS55w2jaOuue8IMDA2Ixz6+ZEcCBiIS0ccsmoE6xtezSyokKDZYEnftFQcHLBhWynFABopIHSfCnWLFhpZJBGmVgElCzEbiDZSo2WoOqLpWAkATREkAgB1NwVLgjbtBUFvmBNIXTOHO6eI3KKLOpu0gzIu/ewIIHSN1coiaFFLDGKZsOdTfiz5AmGi4m2ZNZcsTiAQwYA23bDS8JwcwmtR4nxMjxNgZfNwlkVYFgWMSgGxlK4eXKwPNE5uNouHXMXhElUrIoZT0ML/MfYfbVdqZ4PkyZox+I586o/Mc7HHsfb+cd1QsPw2wrrGw1oSTVkO0ZCqsrZImY9Cu1wD7DUnQfCjD4sOYS/MVJCHQqcj5spF999W37KBldJMyzYlQ2VAYoo2uuZwQGLKdtzJZNu7KeurnAQFEVWYuwG1zvZjtJ9guTYdAsK5cfKdgRh1iOtziRHbmbDlnEjbb7yAf211aCQMqsNxAIvvsRegzfD2e8MeHX42Jljh2b8hYGQ/s2fpqRiEwETFHihBFtmpB6Nm0LVczCfSpJ+TwURv1CWUbf2L/60vR8sdpMTiVDKz2W65rX27v2C/sokzlvKVrtHdlF3H3aNdo7sou4+7SPhfAdmndDwo+F8B2ad0PCs668sd6nJeu0d2UXcfdo12juyi7j7tI+F8B2ad0PCj4XwHZp3Q8Kncryd6nJeu0d2UXcfdo12juyi7j7tI+F8B2a90PCj4XwHZr3Q8KuuvJ3qcoWlJMCCkkcUZyNz1EOxonsH2ZbXXY4/ykdNWGu0d2UXcfdpHwvgOzXuh4UfC+A7Ne6HhTXXk71OS9do7sou4+7RrtHdlF3H3aR8L4Ds17oeFHwvgOzXuh4U115O9TkvXaO7KLuPu0a7R3ZRdx92kfC+A7Ne6HhR8L4Ds17oeFNdeTvU5L12juyi7j7tGu0d2UXcfdpHwvgOzXuh4UfC+A7Ne6HhTXXk71OS9do7sou4+7RrtHdlF3H3aR8L4Ds17oeFHwvgOzXuh4VO5Xk71OS9do7sou4+7RrtHdlF3H3aR8L4Ds17oeFHwvgOzTuh4VddeTvU5NY7G6ORCRDEzblQQgF2O5QSv+/RSNGLgETziRM7Eu51OzMd4UZdijYAOoDppjC6RwbStLIgCi6RJqhsX8Z2FvjN0dQHtNT/AIXwHZr3Q8Ka68ndpyXrtHdlF3H3aNdo7sou4+7SPhfAdmvdDwo+F8B2a90PCmuvJ3qcl67R3ZRdx92jXaO7KLuPu0j4XwHZr3Q8KPhfAdmvdDwprryd6nJeu0d2UXcfdo12juyi7j7tI+F8B2a90PCj4XwHZr3Q8Kncryd6nJeu0d2UXcfdo12juyi7j7tI+F8B2a90PClw6TwLMFWNLkgDzQ3n9FXXXkjFpP5erJo4mwih27Pkev8A003wWiEWJxsCgKokjlVQLALLGNgA6LqaXwowKJEGjRFIYXKqBsIPV7bUxBiMulR1T4RT87I5P8GNadFTwrw0PHMQuIhGWfCOz4jWDNFh8NscxqUJVycRbftA9lqzcekIJnwszDFSYiXYG1qa2LVS6gxqiJq32YlmJt8Usb11fHaJhmJMsaPdGjOYXvGxVmX/ACkopI/NFIg0TBFIZUjjRyGu4FtjZS3ssdWl/wDKKDA8EuC+FxkMjtFIgYTIC1rHX6vM6LqkRSNSljGCNrdJrpyiwtWR4NYVMMwkjQRw4snKiiyxkXMOzozxgk3/ABrDprX0BWK8sv8Ag+K/Uf8AYira1ivLL/g+K/Uf9iKgt+A/9yi+eX/lkq9NUXAf+5RfPL/yyVfUFDi+CkEhlzGXLK4kZBIQmtGW0ij8VgUU7Nlxe16j4ngLhJFZZVd8+YszOSzM0iSFr9DZo03dAturTUUGXn4B4NmLFGDESKWDG5Ek/GGBP/8ATaOobN1Sk4NJGzSQPIkjBQbsTHIUBCGRBYNYNbZa4Avewq+ooMbg+D+G81BMjxNGsSrHrCY50w76yMhthkCsb2NiL7QRvt9B8F8PhAww6sodUVxmJDZAQGP59jYt02F6s8bgklXLIoYbDt6CNxBG1WHQRtFYPA8N50jZzhpZYA2RJWcZswOXKzW523cbX6776Cb+DXRObLqRm321rZvntmvWsxUywQsx2JGhP+lF/lXJ5NMXxfHNSb6xX1dxmsEVLZrey9XukNO4jSULYeDCyIrvGkkuYMEXMpa+4jZY/NQStA5o8A8z/LYx2c/M5NgPZlv+2rLhDLJg8GjRRRyqhBmEl7KpvmkAA22Y7eoEnop3FRBsTBAmxIgDYdAUA2/YFH6a0UiAggi4Owg7QQd4NSfAc25US+rYP97wq+0PpqCXD614EWRWMckaqDlfoIJHxWWzAnrtvuKyWmdEnBzmHbqyC8B/MB2xk9aEgf5SvtprR+NGHl1jfJONXOP/AB35snzxkk/MW9lfMrj4lcWaX9Hr7GFasWiP9tdpFiuIQAxrDMnmiIkJ1qgs6EneSnOX/I/UKe4q3pp3MfhTYSPK2HxROQMro6kggqQysjLtHQdnWR00cTwfrGK7+Xxrz9XgdViX1YOLoj8xPKdmtdtOcfiTnFW9NO5j8KOKt6adzH4U3xPB+sYrv5fGjieD9YxXfy+NeT7P6j+xHz0XtV8ufY5xVvTTuY/Cjiremncx+FN8TwfrGK7+Xxo4ng/WMV38vjT7P6j+xHz0O1Xy59jnFW9NO5j8KOKt6adzH4U3xPB+sYrvpfGjieD9YxXfS+NPs/qP7EfPRO3Xy5OcVb007mPwpvExOqMwZDlVmtqU22BPVRxPB+sYrv5fGvDgsEd+IxXfS+Nar0n1GJ36iPnodqvlz7MxNwpynBAtCeMqjyWjj80HCgW2bTne23oBPRVby0xOQtqY0KwzzNniUKxiysqxm3OBjYG/QSB11sIdA6NQEI0qhrZgruA1jcXHTY7aXJobRzKFaSZlAsFMkhUDZsA3AbB+wV9Wtb18bZsdn+n/ABmG4VyRztFOsSqpbzqxKUZUw+uktzdhBKCx3hr17o3hJiJ1wxQYYGaSSFwUU6t40eXYVFiCir+lvZWkOhNGkWLzW321j2BsFuB0c0AfMLU58FYC+bWz5r5s2tkvmy5b333y7L9WykxiZbWjM7P9J9kHgtjJcVh1mcxLm2gLEhFrC20irfiremncx+FRsNorR8YtHLOg32SWRQT12HTTvE8H6xiu/l8a+bj9N11sSZw8eIr+IbjCr/4n2OcVb007mPwo4q3pp3MfhTfE8H6xiu+l8aOJ4P1jFd9L41y+z+pfsR89Dt18ufY5xZvTTuY/Cjir+mncx+FN8TwfrGK76Xxo4ng/WMV30vjT7P6l+xHz0O3Xy59jnFW9NO5j8KOKt6adzH4U3xPB+sYrvpfGjieD9YxXfy+NPs/qP7EfPQ7dfLn2OcVb007mPwpjQrtJmnfVnCheYTEoadvTWw2R9AP428bLXU+AwLCzTYhlO9WmlKsOlWF9qncR03p3H4tZiSWyYeIF3c7AFUXJ/YNle7o8HqMOZnGxdc/iI8DsVmd66Y/JjSmnYooA4w8ZlkYpEhAs1trMxtsRRvPXYbyKpTwslXnHD4QW235wtbbe9tlVOKxbYiUzMuW4yRJ2UI2qtuhiec3tsNuUVYcGNDcbnswvBEVMnVJJsZYvaNzN7Mo6a69+98XRT1lZwMOtZtMNVBi5sTo8y4iNY2YZ1Rb7IwQULZtoYqL26LgVWaQkyS6LxH57Ydj7HGUfwNbXExZkdetWH7RWD00pOiy4+NBMkg9lmW//ALGvqPI6EKq9NHWFMOPyuYyW6IF+P9IlU/1nqqMnDHAkD+0xAm2zNuvUDR3CnBayWWTExBmORQW2rFGSF2fnMXb/AFCg0eNwayxlDsBtYjYVIIKsvUQQCPmpvRGLMic+wkQmOQDodd5HsIIYexhVNjeHOES2SQS33iIglfnuRVQvDbDrOZEWQK62kHN2sp5jDnb7Fgf9PVXSuFe0ZxDnbFrWcplvqxXll/wfFfqP+xFVrobhZDiXyLmRjtUOAM/XlIJ27KqvLIf/AIfFfqP+xFWbVms5S1W0WjOFvwH/ALlF88v/ACyVfVmeCOOijwcAkkRCxlCh2CljrX2Lc7T81XMeloGF1miIuq3DqbM3xV2HeegdNZaTaKjvjYwMzOoGbJcsAM9yuW/pZgRbr2U3LpWBb5polsSpzOosw3qbnYRcbKCU7WFZDlu/qGL/AGL0b+mpOndNM8UpwjKyJ8eVW5tyQNXGy3523aw+L8+6kxfk91jlzHAL22LK4UWFtg1dBZDhs53YDFk/MvjVJo/QGIlwUSFJUImnkKEBWuxspIcdTNUrAcAWhlSWNIcyMHW8rkXG641dau+N9HC/Tk+zQYjkdP1S/tTwqy0DojFYR2aNWbOApDlcuwkg8223af21ps2N9HC/Tf7NGbG+jhfpv9mga0Bg5A8ksws7nYNm7ebW6N37Ku6qc2O9HC/Tf7NGbHejhfpv9mgRwp0IMXAUuFkU54pCL6uUXsf8pBKkdIY1y+Mk3DqVdSUdG3o67GU9Y6juIII2GupE430cL9N/s1nNM8FMVPPrgcNGxUK4BchyvxW3CzAXF+kW6hXj6vp+7XOvjDvgYuicp8FHo7T0kMaxHDwzqnNR5JSjiP8AFUgRtfLuBvuAqTypb1DDd+3uak8iMX2mH/f8K85EYvtMP+/4VwivVcQ7a8LmUflS3qGG79vc0cqW9Qw3ft7mpHIjF9ph/wB/wo5EYvtMP+/4U09VxBrwuZJwmn5ZWyx6PwxaxNuMEbhc74akjSGI2f8Ax2GFwrAHEkEhgSAAYtrWUnLv2UYPgnjYmzJJhgbMt+fszC1xs31O+BsfcFnwrMLWZtZcOM/O2bL887N26u1K4uX8o3c7XrntKuTSs5YqNH4W6hWN8TYWe2XaYrXOYbPbUWThLIpKtgMOCDYgztsI3/kauhoLGbbjBG6orX1vOCZctxe2zKP96r5+B2NdmdpMMSxJPx95/RUvXHy/jELW9c/5TKFypb1DDd+3uaOVLeoYbv29zUrkTi+0w/7/AIUcicX2mH/f8K5aeq4hvXhcyjDhS3qGG79vc1HwHCRkQKMFh2sXFzMwPxzstqj836BVjyIxfaYf9/wqJgeCGKYyAPBzJCpvn3lVfZs3WcVcupy8ITXhZ+MveVLeoYbv29zRypb1DDd+3uak8icX2mH/AH/CjkTi+0w/7/hU09VxC68LmUflS3qGG79vc15ypb1DDd+3ualcicX2mH/f8K85E4vtMP8Av+FNPVcQa8LmUflS3qGG79vc0cqW9Qw3ft7mpHInF9ph/wB/wr3kTi+0w/7/AIU09VxBrwuZRuVLeoYbv29zXnKlvUMN37e5qVyJxfaYf9/wo5E4vtMP+/4U09VxBrwuZRuVLeoYbv29zRypb1DDd+3uak8icX2mH/f8KOROL7TD/v8AhTLquINeFzKLypb1DDd+3uaiaV0zLiEWMxRwRBs7LG5fWsLZQ10Wygi9ttyB1bbTkTi+0w/7/hRyIxfaYf8Af8KlqdVMZZQa8LmWeWN3dIoReWQ5UB3DpZ2/MVQWPzAbyK6toTRaYaFIo9y7yd7sdrO3tJJNZrg/waxWFkeX+zSOwCBiXGSMWJUCx3sLk9PNH4tX+bG+jhfpv9mvV0vT9qu/jLhj4uudvBbVkcHj4YRNDOuYF25tgQRu2g/NVxmx3o4X6b/Zpsx4vs8J9J/sV6nFltM6Tw3OjiwSMrLbWKqqwJuDbmGxHX7aaXT0IFvg2L9g+xWu1WL7PB/Sf7FGqxfZ4P6T/YrrF6RGU1cppeZ2tkptAY7B4hjHJhYYpN6qUU5x05TlG32VfPozBjY0WGB6iiD/APKq9K6GxGIC50wylDdXR3VlPsOSqvS/AmTEya2YRM+VVJEri+UWH5PfWbTE712/wtItG1t19pXROGmjVFZIyhvG0ZUFDe+wDov0VReVaN10JiVkbOwEALWy5v7RFtI27aiw+TnKysEiupDDzz7wbj8nTXlUxs50djIZ1iFo8NIDGzG98VGpBDAW3VnOZjJqKxE5peiuDHGsPhZVl1Tx61cwUsShxBZ0ILBCrZALFTbeK9n8nDNh0g42VVGaQERknW5WEbWeRgoQsWsoG226tDwH/uUXzy/8slX1RpjNL8CZMTCIXxQVBLPiBkhs2slaR1JLORZGlJFgDsG2m18n/nmmOIOaTjGtCpYO8ylVcAscrIGbbtuMu61beigpIuD4TAphEYLljjjDhNhKBedkB6St7X6d9T9XP2kXdN72plFBD1U/aQ903vaNVP2kPdN72plFBD1U/aQ903vaNVP2kPdN72plFBD1U/aQ903vaNVP2kPdN72plFBD1c/aQ903vaNVP2kXdN72plFBD1c/aRd03vaNVP2kXdN72plFBD1c/aRd03vaNXP2kXdN72plFBD1c/aRd03va81c/aRd03vam1S8MJJ1wkhwubW3jC5BdtsiBrXBHxS22xtvoJurn7SLum97Rq5+0i7pve1z/B4/SWsjWU4gWjmDDUmxmE0wQF1iKt5sR866K2w9NqkRabxbSYNiMUIxCOMLxdwXxClCwPmjvGcb1X20G41c/aRd03vaNXP2kXdN72uarpbS+pAljxCyiRnKpHzpI5Y0ZEWRUkRSjmRbNa+UZiKt9GY3HNBpAuZ9ci4nUK0ZGUhpdVk80Fc2CWsXv0ig2ern7SLum97Vdo+OYTYhdZFfNG5801udGq7BrNnyf+1ZbSOK0hBKVz4lwq4Rjkj1qEnFefCuIVzEQZdg27TYXFJxeL0o2LaTDhhhWxWBF2iyy8XtCJFysubITNIxY7U1TDZeg3urn7SLum97Rq5+0i7pve1MooIeqn7SLum97Rq5+0i7pve1MooIern7SLum97Rq5+0i7pve1MooIeqn7SLum97Rq5+0i7pve1MooIern7SLum97Xhin7SLum97U2igy4lnw2IMckqFJtZLGxjZssireSFRrL7VDSKNu6QbMopjlpBlD8ajCtmsThZhsSwdjdubGpYAubKCbE3rWMgNrjdtHsO64/QTWVxHAaNoxGs0qebnhcgKTJDPIZHQ3Xmm5IDDaAaBxuFcQZ0OLhvGGLeYky81lVgjZ8rlWdQQpJFxe1TNK6WOGyCaaMFyQqrh5JGNtrHLG5OUA7WtYdJqpn8n0TBkE0yx+fMaAIRC07q8jAlbttU2DXAzH2Wn6c4KDFxxJNMxMZY6wJGJCT+MrBfNsALXW1A3PwpiQBmxUNmz5bYeRi2SZYGsFcknWsqW6SRSouEqN8XExEasyluLS5VjGe5Zs9lPm32Eg83dUJ/J5Cxs8srICSiHLzFbEpinXMBmbNIii5NwN23bTi+T/AA+qaMs5vGkAksusWBWZjGHAvZg5Uk7SPbtoJB4Tx+atiYm1qLImXDyt5tzZXbK51ak7AXttFqmaI0m2KTWQTRsmyzHDyIDcAgrncZhYjaNlVuA4ELAxMGJnUMCjg5HzRmWSVUuykixmkFxts3sBqz4KcHkwMIhjbMotYlEQ7FC87VqMx5u87aCdq5+0i7pve0auftIu6b3tTKKCHq5+0i7pve1hvK3gHGjcZLI6NePDRhVQra2Kja5Jdr/G/wBq6LWK8sn+D4r9R/2IqDleK8p2OwQeGDU5I3cLnS5sXJ2m/wCcajJ5a9JkX/s/dnqY+l+aKKKshxPLPpMm39n3gfJ9ZT87840jGeWrSaNYcX3X2xn7VFFB4PLXpPm/3fb/AOM+lb0qV+GnSf8A9fp/Jn0gPS9tFFAuDyz6SJAPF9v/AI/zc3pdde4HyzaScG/F9lt0f3qKKCT+F7SP/g7v+dNv5YtJBkHmOc1j5v71FFJEseVjSFyLw7Lfk/517+FfSHXD3f8AOiipIUPKrpDrh7v+de/hV0h1w93/ADooqA/CrpDrh7v+dH4VdIdcPd/zooqgHlU0h1w93/Oj8KukOuHu/wCdFFB4fKtpDrh7v+dNyeVnSABN4dgJ+T/nRRUC/wAK+kOuHu/51HXyvaR1hW8Fhf8AJ7diqev8415RVEbR/lm0lIWDcXFlJ2R9X+qnvww6SyRt5i7MoPm9m2+7bRRQMaS8s2ko2AXi+6+2P2n872Ut/LJpIX+Q2NIPk+hEzD8broooGj5aNJ//AF/ik/J9ORW9LrNOYPyy6Se19RtYLsj6CpPpUUUDP4atJ5Qf7Ptt+TPSXHpfmivW8tWk8qn+z7QD8mfSZfS/NFFFApfLRpPLf+z/ABS3yfSHC+l1UvD+WbSTSZDqLXcfJ7eaNn41eUUBF5ZtJGbJ/Z7XYfJ7dgJ9L2UYbyzaSYgHi/xmHyfQFv6VeUUCoPLLpJjt1G+EfJ+mNv41EXll0kRfzH4n5P0mIP43soooF4HyxaScqDqNqltkfSHy+l1VFw/lr0mxF+L/ABlHyZ3G/wCdRRQSIvLJpIgfIbTEPk/TLX/G9lScH5XNIuoJ1G87o+okddFFA9+FfSHXD3f86Pwr6Q64e7/nRRQH4V9IdcPd/wA6Pwr6Q64e7/nRRQH4V9IdcPd/zo/CvpDrh7v+dFFAfhX0h1w93/Oo+keHGLx8TYXEFNXJbNkXK3MZXFjfZtUUU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03" name="Picture 7"/>
          <p:cNvPicPr>
            <a:picLocks noChangeAspect="1" noChangeArrowheads="1"/>
          </p:cNvPicPr>
          <p:nvPr/>
        </p:nvPicPr>
        <p:blipFill>
          <a:blip r:embed="rId2" cstate="print"/>
          <a:srcRect/>
          <a:stretch>
            <a:fillRect/>
          </a:stretch>
        </p:blipFill>
        <p:spPr bwMode="auto">
          <a:xfrm>
            <a:off x="1071538" y="4214818"/>
            <a:ext cx="7048500" cy="217589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ADDITION POLYMERIZATION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371600"/>
            <a:ext cx="8610600" cy="5334000"/>
          </a:xfrm>
        </p:spPr>
        <p:txBody>
          <a:bodyPr rtlCol="0">
            <a:normAutofit/>
          </a:bodyPr>
          <a:lstStyle/>
          <a:p>
            <a:pPr marL="438912" indent="-320040" fontAlgn="auto">
              <a:spcBef>
                <a:spcPts val="0"/>
              </a:spcBef>
              <a:spcAft>
                <a:spcPts val="0"/>
              </a:spcAft>
              <a:buFont typeface="Wingdings 2"/>
              <a:buChar char=""/>
              <a:defRPr/>
            </a:pPr>
            <a:r>
              <a:rPr lang="en-US" sz="2000" dirty="0" smtClean="0"/>
              <a:t>The polymer is produced by adding a second monomer to the first, and then a third monomer to the dimer, a fourth to a trimer and so on until a long polymeric chain is obtained.</a:t>
            </a:r>
          </a:p>
          <a:p>
            <a:pPr marL="438912" indent="-320040" fontAlgn="auto">
              <a:spcBef>
                <a:spcPts val="0"/>
              </a:spcBef>
              <a:spcAft>
                <a:spcPts val="0"/>
              </a:spcAft>
              <a:buFont typeface="Wingdings 2"/>
              <a:buChar char=""/>
              <a:defRPr/>
            </a:pPr>
            <a:r>
              <a:rPr lang="en-US" sz="2000" dirty="0" smtClean="0"/>
              <a:t>The mechanism is as follows : </a:t>
            </a:r>
          </a:p>
          <a:p>
            <a:pPr marL="438912" indent="-320040" fontAlgn="auto">
              <a:spcBef>
                <a:spcPts val="0"/>
              </a:spcBef>
              <a:spcAft>
                <a:spcPts val="0"/>
              </a:spcAft>
              <a:buFont typeface="Wingdings 2"/>
              <a:buChar char=""/>
              <a:defRPr/>
            </a:pPr>
            <a:r>
              <a:rPr lang="en-US" sz="2000" b="1" u="sng" dirty="0" smtClean="0"/>
              <a:t>Initiation :</a:t>
            </a:r>
            <a:r>
              <a:rPr lang="en-US" sz="2000" dirty="0" smtClean="0"/>
              <a:t> This step involves the dissociation of an initiator or catalyst into two free radicals (R*),</a:t>
            </a:r>
            <a:endParaRPr lang="en-US" sz="1600" b="1" u="sng" dirty="0" smtClean="0"/>
          </a:p>
          <a:p>
            <a:pPr marL="438912" indent="-320040" algn="ctr" fontAlgn="auto">
              <a:spcBef>
                <a:spcPts val="0"/>
              </a:spcBef>
              <a:spcAft>
                <a:spcPts val="0"/>
              </a:spcAft>
              <a:buFont typeface="Wingdings 2"/>
              <a:buChar char=""/>
              <a:defRPr/>
            </a:pPr>
            <a:r>
              <a:rPr lang="en-US" sz="2000" b="1" dirty="0" smtClean="0"/>
              <a:t>Dissociation : I -&gt; 2R*</a:t>
            </a:r>
          </a:p>
          <a:p>
            <a:pPr marL="438912" indent="-320040" fontAlgn="auto">
              <a:spcBef>
                <a:spcPts val="0"/>
              </a:spcBef>
              <a:spcAft>
                <a:spcPts val="0"/>
              </a:spcAft>
              <a:buFont typeface="Wingdings 2"/>
              <a:buChar char=""/>
              <a:defRPr/>
            </a:pPr>
            <a:r>
              <a:rPr lang="en-US" sz="2000" dirty="0" smtClean="0"/>
              <a:t>And addition to the monomer molecule M to form an active radical.</a:t>
            </a:r>
          </a:p>
          <a:p>
            <a:pPr marL="438912" indent="-320040" algn="ctr" fontAlgn="auto">
              <a:spcBef>
                <a:spcPts val="0"/>
              </a:spcBef>
              <a:spcAft>
                <a:spcPts val="0"/>
              </a:spcAft>
              <a:buFont typeface="Wingdings 2"/>
              <a:buChar char=""/>
              <a:defRPr/>
            </a:pPr>
            <a:r>
              <a:rPr lang="en-US" sz="2000" b="1" dirty="0" smtClean="0"/>
              <a:t>Initiation : R* + M -&gt; R-M*</a:t>
            </a:r>
          </a:p>
          <a:p>
            <a:pPr marL="438912" indent="-320040" fontAlgn="auto">
              <a:spcBef>
                <a:spcPts val="0"/>
              </a:spcBef>
              <a:spcAft>
                <a:spcPts val="0"/>
              </a:spcAft>
              <a:buFont typeface="Wingdings 2"/>
              <a:buChar char=""/>
              <a:defRPr/>
            </a:pPr>
            <a:r>
              <a:rPr lang="en-US" sz="2000" b="1" u="sng" dirty="0" smtClean="0"/>
              <a:t>Chain Propagation : </a:t>
            </a:r>
            <a:r>
              <a:rPr lang="en-US" sz="2000" dirty="0" smtClean="0"/>
              <a:t>This step involves the growth of the polymeric chain resulting in successive addition of other monomers to the active group.</a:t>
            </a:r>
          </a:p>
          <a:p>
            <a:pPr marL="438912" indent="-320040" algn="ctr" fontAlgn="auto">
              <a:spcBef>
                <a:spcPts val="0"/>
              </a:spcBef>
              <a:spcAft>
                <a:spcPts val="0"/>
              </a:spcAft>
              <a:buFont typeface="Wingdings 2"/>
              <a:buChar char=""/>
              <a:defRPr/>
            </a:pPr>
            <a:r>
              <a:rPr lang="en-US" sz="2000" b="1" dirty="0" smtClean="0"/>
              <a:t>Propagation: R-M* + M -&gt; R-M-M* -&gt; R-……M*</a:t>
            </a:r>
          </a:p>
          <a:p>
            <a:pPr marL="438912" indent="-320040" fontAlgn="auto">
              <a:spcBef>
                <a:spcPts val="0"/>
              </a:spcBef>
              <a:spcAft>
                <a:spcPts val="0"/>
              </a:spcAft>
              <a:buFont typeface="Wingdings 2"/>
              <a:buChar char=""/>
              <a:defRPr/>
            </a:pPr>
            <a:r>
              <a:rPr lang="en-US" sz="2000" b="1" u="sng" dirty="0" smtClean="0"/>
              <a:t>Termination :</a:t>
            </a:r>
            <a:r>
              <a:rPr lang="en-US" sz="2000" dirty="0" smtClean="0"/>
              <a:t>This step may take place because of the collision between the active ends of two growing chains resulting in their combination.</a:t>
            </a:r>
          </a:p>
          <a:p>
            <a:pPr marL="438912" indent="-320040" algn="ctr" fontAlgn="auto">
              <a:spcBef>
                <a:spcPts val="0"/>
              </a:spcBef>
              <a:spcAft>
                <a:spcPts val="0"/>
              </a:spcAft>
              <a:buFont typeface="Wingdings 2"/>
              <a:buChar char=""/>
              <a:defRPr/>
            </a:pPr>
            <a:r>
              <a:rPr lang="en-US" sz="2000" b="1" dirty="0" smtClean="0"/>
              <a:t>Termination: R….M*+ *M…..R-&gt;R….M-M…..R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PRESSURE BAG MOULDING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4978896" cy="4565104"/>
          </a:xfrm>
        </p:spPr>
        <p:txBody>
          <a:bodyPr rtlCol="0">
            <a:noAutofit/>
          </a:bodyPr>
          <a:lstStyle/>
          <a:p>
            <a:pPr marL="438912" indent="-320040" fontAlgn="auto">
              <a:spcBef>
                <a:spcPts val="0"/>
              </a:spcBef>
              <a:spcAft>
                <a:spcPts val="0"/>
              </a:spcAft>
              <a:buFont typeface="Wingdings 2"/>
              <a:buChar char=""/>
              <a:defRPr/>
            </a:pPr>
            <a:r>
              <a:rPr lang="en-IN" sz="1600" dirty="0" smtClean="0"/>
              <a:t>Pressure–bag process is virtually a mirror image of vacuum–bag </a:t>
            </a:r>
            <a:r>
              <a:rPr lang="en-IN" sz="1600" dirty="0" err="1" smtClean="0"/>
              <a:t>molding</a:t>
            </a:r>
            <a:r>
              <a:rPr lang="en-IN" sz="1600" dirty="0" smtClean="0"/>
              <a:t>. </a:t>
            </a:r>
            <a:r>
              <a:rPr lang="en-US" sz="1600" dirty="0" smtClean="0"/>
              <a:t>A solid female mould is used along with a flexible male mould. </a:t>
            </a:r>
          </a:p>
          <a:p>
            <a:pPr marL="438912" indent="-320040" fontAlgn="auto">
              <a:spcBef>
                <a:spcPts val="0"/>
              </a:spcBef>
              <a:spcAft>
                <a:spcPts val="0"/>
              </a:spcAft>
              <a:buFont typeface="Wingdings 2"/>
              <a:buChar char=""/>
              <a:defRPr/>
            </a:pPr>
            <a:r>
              <a:rPr lang="en-US" sz="1600" dirty="0" smtClean="0"/>
              <a:t>The </a:t>
            </a:r>
            <a:r>
              <a:rPr lang="en-US" sz="1600" dirty="0"/>
              <a:t>reinforcement is placed inside the female mould with just enough resin to allow the fabric to stick in place (wet lay up). </a:t>
            </a:r>
            <a:endParaRPr lang="en-US" sz="1600" dirty="0" smtClean="0"/>
          </a:p>
          <a:p>
            <a:pPr marL="438912" indent="-320040" fontAlgn="auto">
              <a:spcBef>
                <a:spcPts val="0"/>
              </a:spcBef>
              <a:spcAft>
                <a:spcPts val="0"/>
              </a:spcAft>
              <a:buFont typeface="Wingdings 2"/>
              <a:buChar char=""/>
              <a:defRPr/>
            </a:pPr>
            <a:r>
              <a:rPr lang="en-US" sz="1600" dirty="0" smtClean="0"/>
              <a:t>A </a:t>
            </a:r>
            <a:r>
              <a:rPr lang="en-US" sz="1600" dirty="0"/>
              <a:t>measured amount of resin is then liberally brushed indiscriminately into the mould and the mould is then clamped to a machine that contains the male flexible mould. </a:t>
            </a:r>
            <a:endParaRPr lang="en-US" sz="1600" dirty="0" smtClean="0"/>
          </a:p>
          <a:p>
            <a:pPr marL="438912" indent="-320040" fontAlgn="auto">
              <a:spcBef>
                <a:spcPts val="0"/>
              </a:spcBef>
              <a:spcAft>
                <a:spcPts val="0"/>
              </a:spcAft>
              <a:buFont typeface="Wingdings 2"/>
              <a:buChar char=""/>
              <a:defRPr/>
            </a:pPr>
            <a:r>
              <a:rPr lang="en-US" sz="1600" dirty="0" smtClean="0"/>
              <a:t>The </a:t>
            </a:r>
            <a:r>
              <a:rPr lang="en-US" sz="1600" dirty="0"/>
              <a:t>flexible male membrane is then inflated with heated compressed air or possibly steam</a:t>
            </a:r>
            <a:r>
              <a:rPr lang="en-US" sz="1600" dirty="0" smtClean="0"/>
              <a:t>.</a:t>
            </a:r>
          </a:p>
          <a:p>
            <a:pPr marL="438912" indent="-320040" fontAlgn="auto">
              <a:spcBef>
                <a:spcPts val="0"/>
              </a:spcBef>
              <a:spcAft>
                <a:spcPts val="0"/>
              </a:spcAft>
              <a:buFont typeface="Wingdings 2"/>
              <a:buChar char=""/>
              <a:defRPr/>
            </a:pPr>
            <a:r>
              <a:rPr lang="en-US" sz="1600" dirty="0" smtClean="0"/>
              <a:t> </a:t>
            </a:r>
            <a:r>
              <a:rPr lang="en-US" sz="1600" dirty="0"/>
              <a:t>The female mould can also be heated. Excess resin is forced out along with trapped air. This process is extensively used in the production of composite helmets due to the lower cost of unskilled labor. </a:t>
            </a:r>
            <a:endParaRPr lang="en-US" sz="1600" dirty="0" smtClean="0"/>
          </a:p>
          <a:p>
            <a:pPr marL="438912" indent="-320040" fontAlgn="auto">
              <a:spcBef>
                <a:spcPts val="0"/>
              </a:spcBef>
              <a:spcAft>
                <a:spcPts val="0"/>
              </a:spcAft>
              <a:buFont typeface="Wingdings 2"/>
              <a:buChar char=""/>
              <a:defRPr/>
            </a:pPr>
            <a:r>
              <a:rPr lang="en-US" sz="1600" dirty="0" smtClean="0"/>
              <a:t>Cycle </a:t>
            </a:r>
            <a:r>
              <a:rPr lang="en-US" sz="1600" dirty="0"/>
              <a:t>times for a helmet bag moulding machine vary from 20 to 45 minutes, but the finished shells require no further curing if the moulds are heated</a:t>
            </a:r>
            <a:r>
              <a:rPr lang="en-US" sz="1600" dirty="0" smtClean="0"/>
              <a:t>.</a:t>
            </a:r>
          </a:p>
          <a:p>
            <a:pPr marL="438912" indent="-320040" fontAlgn="auto">
              <a:spcBef>
                <a:spcPts val="0"/>
              </a:spcBef>
              <a:spcAft>
                <a:spcPts val="0"/>
              </a:spcAft>
              <a:buFont typeface="Wingdings 2"/>
              <a:buChar char=""/>
              <a:defRPr/>
            </a:pPr>
            <a:r>
              <a:rPr lang="en-IN" sz="1600" dirty="0" smtClean="0"/>
              <a:t>Applications are sonar </a:t>
            </a:r>
            <a:r>
              <a:rPr lang="en-IN" sz="1600" dirty="0" err="1" smtClean="0"/>
              <a:t>domes,antenna</a:t>
            </a:r>
            <a:r>
              <a:rPr lang="en-IN" sz="1600" dirty="0" smtClean="0"/>
              <a:t> housings, aircraft fairings, etc.</a:t>
            </a:r>
            <a:endParaRPr lang="en-US" sz="1600" dirty="0"/>
          </a:p>
        </p:txBody>
      </p:sp>
      <p:pic>
        <p:nvPicPr>
          <p:cNvPr id="3073" name="Picture 1"/>
          <p:cNvPicPr>
            <a:picLocks noChangeAspect="1" noChangeArrowheads="1"/>
          </p:cNvPicPr>
          <p:nvPr/>
        </p:nvPicPr>
        <p:blipFill>
          <a:blip r:embed="rId2" cstate="print"/>
          <a:srcRect/>
          <a:stretch>
            <a:fillRect/>
          </a:stretch>
        </p:blipFill>
        <p:spPr bwMode="auto">
          <a:xfrm>
            <a:off x="5643570" y="2000240"/>
            <a:ext cx="3108595" cy="381642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itle 1"/>
          <p:cNvSpPr>
            <a:spLocks noGrp="1"/>
          </p:cNvSpPr>
          <p:nvPr>
            <p:ph type="title"/>
          </p:nvPr>
        </p:nvSpPr>
        <p:spPr/>
        <p:txBody>
          <a:bodyPr rtlCol="0">
            <a:norm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RESIN TRANSFER MOULDING</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291264" cy="4853136"/>
          </a:xfrm>
        </p:spPr>
        <p:txBody>
          <a:bodyPr rtlCol="0">
            <a:normAutofit fontScale="70000" lnSpcReduction="20000"/>
          </a:bodyPr>
          <a:lstStyle/>
          <a:p>
            <a:pPr marL="438912" indent="-320040" fontAlgn="auto">
              <a:spcBef>
                <a:spcPts val="0"/>
              </a:spcBef>
              <a:spcAft>
                <a:spcPts val="0"/>
              </a:spcAft>
              <a:buNone/>
              <a:defRPr/>
            </a:pPr>
            <a:endParaRPr lang="en-US" dirty="0" smtClean="0"/>
          </a:p>
          <a:p>
            <a:pPr marL="438912" indent="-320040" fontAlgn="auto">
              <a:spcBef>
                <a:spcPts val="0"/>
              </a:spcBef>
              <a:spcAft>
                <a:spcPts val="0"/>
              </a:spcAft>
              <a:buFont typeface="Wingdings 2"/>
              <a:buChar char=""/>
              <a:defRPr/>
            </a:pPr>
            <a:r>
              <a:rPr lang="en-US" dirty="0" smtClean="0"/>
              <a:t>The </a:t>
            </a:r>
            <a:r>
              <a:rPr lang="en-US" dirty="0"/>
              <a:t>two sides fit together to produce a mould cavity. </a:t>
            </a:r>
            <a:endParaRPr lang="en-US" dirty="0" smtClean="0"/>
          </a:p>
          <a:p>
            <a:pPr marL="438912" indent="-320040" fontAlgn="auto">
              <a:spcBef>
                <a:spcPts val="0"/>
              </a:spcBef>
              <a:spcAft>
                <a:spcPts val="0"/>
              </a:spcAft>
              <a:buFont typeface="Wingdings 2"/>
              <a:buChar char=""/>
              <a:defRPr/>
            </a:pPr>
            <a:r>
              <a:rPr lang="en-IN" dirty="0" smtClean="0"/>
              <a:t>In a tool, consisting of an upper (1) and a lower </a:t>
            </a:r>
            <a:r>
              <a:rPr lang="en-IN" dirty="0" err="1" smtClean="0"/>
              <a:t>mold</a:t>
            </a:r>
            <a:r>
              <a:rPr lang="en-IN" dirty="0" smtClean="0"/>
              <a:t> (2), is a cavity in the shape of the final product saved.</a:t>
            </a:r>
          </a:p>
          <a:p>
            <a:pPr marL="438912" indent="-320040" fontAlgn="auto">
              <a:spcBef>
                <a:spcPts val="0"/>
              </a:spcBef>
              <a:spcAft>
                <a:spcPts val="0"/>
              </a:spcAft>
              <a:buFont typeface="Wingdings 2"/>
              <a:buChar char=""/>
              <a:defRPr/>
            </a:pPr>
            <a:r>
              <a:rPr lang="en-IN" dirty="0" smtClean="0"/>
              <a:t> In the cavities, a release agent and a gel coat is applied. In the </a:t>
            </a:r>
            <a:r>
              <a:rPr lang="en-IN" dirty="0" err="1" smtClean="0"/>
              <a:t>gelcoat</a:t>
            </a:r>
            <a:r>
              <a:rPr lang="en-IN" dirty="0" smtClean="0"/>
              <a:t> pigments and fillers that determine the </a:t>
            </a:r>
            <a:r>
              <a:rPr lang="en-IN" dirty="0" err="1" smtClean="0"/>
              <a:t>color</a:t>
            </a:r>
            <a:r>
              <a:rPr lang="en-IN" dirty="0" smtClean="0"/>
              <a:t> and appearance of the final product. Sit The release agent ensures that the final product does not stick to the </a:t>
            </a:r>
            <a:r>
              <a:rPr lang="en-IN" dirty="0" err="1" smtClean="0"/>
              <a:t>mold</a:t>
            </a:r>
            <a:r>
              <a:rPr lang="en-IN" dirty="0" smtClean="0"/>
              <a:t>.</a:t>
            </a:r>
          </a:p>
          <a:p>
            <a:pPr marL="438912" indent="-320040" fontAlgn="auto">
              <a:spcBef>
                <a:spcPts val="0"/>
              </a:spcBef>
              <a:spcAft>
                <a:spcPts val="0"/>
              </a:spcAft>
              <a:buFont typeface="Wingdings 2"/>
              <a:buChar char=""/>
              <a:defRPr/>
            </a:pPr>
            <a:r>
              <a:rPr lang="en-IN" dirty="0" smtClean="0"/>
              <a:t> After inserting the weave mat (5) is closed and locked with the tool clamps (3). . The resins A and B are out of the containers (7) and (8), under pressure, to the mixing head (4) pumped. </a:t>
            </a:r>
          </a:p>
          <a:p>
            <a:pPr marL="438912" indent="-320040" fontAlgn="auto">
              <a:spcBef>
                <a:spcPts val="0"/>
              </a:spcBef>
              <a:spcAft>
                <a:spcPts val="0"/>
              </a:spcAft>
              <a:buFont typeface="Wingdings 2"/>
              <a:buChar char=""/>
              <a:defRPr/>
            </a:pPr>
            <a:r>
              <a:rPr lang="en-IN" dirty="0" smtClean="0"/>
              <a:t>After the resins are mixed in the mixing head that are injected into the tool. The liquid flows (6) (</a:t>
            </a:r>
            <a:r>
              <a:rPr lang="en-IN" dirty="0" err="1" smtClean="0"/>
              <a:t>Moldflow</a:t>
            </a:r>
            <a:r>
              <a:rPr lang="en-IN" dirty="0" smtClean="0"/>
              <a:t>) in the cavities of the tool. At the same time begins the polymerization. </a:t>
            </a:r>
          </a:p>
          <a:p>
            <a:pPr marL="438912" indent="-320040" fontAlgn="auto">
              <a:spcBef>
                <a:spcPts val="0"/>
              </a:spcBef>
              <a:spcAft>
                <a:spcPts val="0"/>
              </a:spcAft>
              <a:buFont typeface="Wingdings 2"/>
              <a:buChar char=""/>
              <a:defRPr/>
            </a:pPr>
            <a:r>
              <a:rPr lang="en-IN" dirty="0" smtClean="0"/>
              <a:t>During the polymerization heat that may or may not forcibly removed. Through cooling </a:t>
            </a:r>
            <a:r>
              <a:rPr lang="en-IN" dirty="0" err="1" smtClean="0"/>
              <a:t>channelsAfter</a:t>
            </a:r>
            <a:r>
              <a:rPr lang="en-IN" dirty="0" smtClean="0"/>
              <a:t> polymerization is complete, the tool is opened and the </a:t>
            </a:r>
            <a:r>
              <a:rPr lang="en-IN" dirty="0" err="1" smtClean="0"/>
              <a:t>molded</a:t>
            </a:r>
            <a:r>
              <a:rPr lang="en-IN" dirty="0" smtClean="0"/>
              <a:t> part is removed RTM.</a:t>
            </a:r>
            <a:endParaRPr lang="en-US" dirty="0" smtClean="0"/>
          </a:p>
          <a:p>
            <a:pPr marL="438912" indent="-320040" fontAlgn="auto">
              <a:spcBef>
                <a:spcPts val="0"/>
              </a:spcBef>
              <a:spcAft>
                <a:spcPts val="0"/>
              </a:spcAft>
              <a:buFont typeface="Wingdings 2"/>
              <a:buChar char=""/>
              <a:defRPr/>
            </a:pPr>
            <a:r>
              <a:rPr lang="en-US" dirty="0" smtClean="0"/>
              <a:t>Resin </a:t>
            </a:r>
            <a:r>
              <a:rPr lang="en-US" dirty="0"/>
              <a:t>transfer moulding includes numerous varieties which differ in the mechanics of how the resin is introduced to the reinforcement in the mould cavity. </a:t>
            </a:r>
            <a:endParaRPr lang="en-US" dirty="0" smtClean="0"/>
          </a:p>
          <a:p>
            <a:pPr marL="438912" indent="-320040" fontAlgn="auto">
              <a:spcBef>
                <a:spcPts val="0"/>
              </a:spcBef>
              <a:spcAft>
                <a:spcPts val="0"/>
              </a:spcAft>
              <a:buFont typeface="Wingdings 2"/>
              <a:buChar char=""/>
              <a:defRPr/>
            </a:pPr>
            <a:r>
              <a:rPr lang="en-US" dirty="0" smtClean="0"/>
              <a:t>These </a:t>
            </a:r>
            <a:r>
              <a:rPr lang="en-US" dirty="0"/>
              <a:t>variations include everything from vacuum infusion (for resin infusion see also boat building) to vacuum assisted resin transfer moulding (VARTM). This process can be performed at either ambient or elevated temperature.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pic>
        <p:nvPicPr>
          <p:cNvPr id="4" name="Picture 2" descr="http://upload.wikimedia.org/wikipedia/commons/3/32/RTM_process.png"/>
          <p:cNvPicPr>
            <a:picLocks noChangeAspect="1" noChangeArrowheads="1"/>
          </p:cNvPicPr>
          <p:nvPr/>
        </p:nvPicPr>
        <p:blipFill>
          <a:blip r:embed="rId2" cstate="print"/>
          <a:srcRect/>
          <a:stretch>
            <a:fillRect/>
          </a:stretch>
        </p:blipFill>
        <p:spPr bwMode="auto">
          <a:xfrm>
            <a:off x="857224" y="714356"/>
            <a:ext cx="7522588" cy="507207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STRUCTURE AND PROPERTIES AND APPLICATIONS</a:t>
            </a:r>
            <a:endParaRPr lang="en-US"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28600" y="1295400"/>
            <a:ext cx="4419600" cy="2111375"/>
          </a:xfrm>
        </p:spPr>
        <p:txBody>
          <a:bodyPr rtlCol="0">
            <a:normAutofit fontScale="70000" lnSpcReduction="20000"/>
          </a:bodyPr>
          <a:lstStyle/>
          <a:p>
            <a:pPr marL="438912" indent="-320040" fontAlgn="auto">
              <a:spcBef>
                <a:spcPts val="0"/>
              </a:spcBef>
              <a:spcAft>
                <a:spcPts val="0"/>
              </a:spcAft>
              <a:buFont typeface="Wingdings 2"/>
              <a:buChar char=""/>
              <a:defRPr/>
            </a:pPr>
            <a:r>
              <a:rPr lang="en-US" b="1" dirty="0" smtClean="0"/>
              <a:t>Properties:</a:t>
            </a:r>
          </a:p>
          <a:p>
            <a:pPr marL="438912" indent="-320040" fontAlgn="auto">
              <a:spcBef>
                <a:spcPts val="0"/>
              </a:spcBef>
              <a:spcAft>
                <a:spcPts val="0"/>
              </a:spcAft>
              <a:buFont typeface="Wingdings 2"/>
              <a:buChar char=""/>
              <a:defRPr/>
            </a:pPr>
            <a:r>
              <a:rPr lang="en-US" dirty="0" smtClean="0"/>
              <a:t>Improves the following properties</a:t>
            </a:r>
          </a:p>
          <a:p>
            <a:pPr marL="731520" lvl="1" indent="-274320" fontAlgn="auto">
              <a:spcAft>
                <a:spcPts val="0"/>
              </a:spcAft>
              <a:buFont typeface="Wingdings"/>
              <a:buChar char=""/>
              <a:defRPr/>
            </a:pPr>
            <a:r>
              <a:rPr lang="en-US" sz="3200" dirty="0" smtClean="0"/>
              <a:t>Ultimate tensile strength </a:t>
            </a:r>
          </a:p>
          <a:p>
            <a:pPr marL="731520" lvl="1" indent="-274320" fontAlgn="auto">
              <a:spcAft>
                <a:spcPts val="0"/>
              </a:spcAft>
              <a:buFont typeface="Wingdings"/>
              <a:buChar char=""/>
              <a:defRPr/>
            </a:pPr>
            <a:r>
              <a:rPr lang="en-US" sz="3200" dirty="0" smtClean="0"/>
              <a:t>Temperature resistance</a:t>
            </a:r>
          </a:p>
          <a:p>
            <a:pPr marL="731520" lvl="1" indent="-274320" fontAlgn="auto">
              <a:spcAft>
                <a:spcPts val="0"/>
              </a:spcAft>
              <a:buFont typeface="Wingdings"/>
              <a:buChar char=""/>
              <a:defRPr/>
            </a:pPr>
            <a:r>
              <a:rPr lang="en-US" sz="3200" dirty="0" smtClean="0"/>
              <a:t>Flexural modulus</a:t>
            </a:r>
          </a:p>
          <a:p>
            <a:pPr marL="731520" lvl="1" indent="-274320" fontAlgn="auto">
              <a:spcAft>
                <a:spcPts val="0"/>
              </a:spcAft>
              <a:buFont typeface="Wingdings"/>
              <a:buChar char=""/>
              <a:defRPr/>
            </a:pPr>
            <a:r>
              <a:rPr lang="en-US" sz="3200" dirty="0" smtClean="0"/>
              <a:t>Offer generally a high performance</a:t>
            </a:r>
          </a:p>
          <a:p>
            <a:pPr marL="457200" lvl="1" indent="0" fontAlgn="auto">
              <a:spcAft>
                <a:spcPts val="0"/>
              </a:spcAft>
              <a:buFontTx/>
              <a:buNone/>
              <a:defRPr/>
            </a:pPr>
            <a:endParaRPr lang="en-US" dirty="0" smtClean="0"/>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pic>
        <p:nvPicPr>
          <p:cNvPr id="312324" name="Picture 2"/>
          <p:cNvPicPr>
            <a:picLocks noChangeAspect="1" noChangeArrowheads="1"/>
          </p:cNvPicPr>
          <p:nvPr/>
        </p:nvPicPr>
        <p:blipFill>
          <a:blip r:embed="rId2" cstate="print"/>
          <a:srcRect/>
          <a:stretch>
            <a:fillRect/>
          </a:stretch>
        </p:blipFill>
        <p:spPr bwMode="auto">
          <a:xfrm>
            <a:off x="4800600" y="1524000"/>
            <a:ext cx="4013200" cy="3765550"/>
          </a:xfrm>
          <a:prstGeom prst="rect">
            <a:avLst/>
          </a:prstGeom>
          <a:noFill/>
          <a:ln w="9525">
            <a:noFill/>
            <a:miter lim="800000"/>
            <a:headEnd/>
            <a:tailEnd/>
          </a:ln>
        </p:spPr>
      </p:pic>
      <p:sp>
        <p:nvSpPr>
          <p:cNvPr id="4" name="TextBox 3"/>
          <p:cNvSpPr txBox="1"/>
          <p:nvPr/>
        </p:nvSpPr>
        <p:spPr>
          <a:xfrm>
            <a:off x="450850" y="3406775"/>
            <a:ext cx="3733800" cy="3940175"/>
          </a:xfrm>
          <a:prstGeom prst="rect">
            <a:avLst/>
          </a:prstGeom>
          <a:noFill/>
        </p:spPr>
        <p:txBody>
          <a:bodyPr>
            <a:spAutoFit/>
          </a:bodyPr>
          <a:lstStyle/>
          <a:p>
            <a:pPr marL="285750" indent="-285750">
              <a:buFont typeface="Arial" pitchFamily="34" charset="0"/>
              <a:buChar char="•"/>
              <a:defRPr/>
            </a:pPr>
            <a:r>
              <a:rPr lang="en-US" sz="2000" b="1" dirty="0">
                <a:latin typeface="Arial" charset="0"/>
              </a:rPr>
              <a:t>Applications:</a:t>
            </a:r>
          </a:p>
          <a:p>
            <a:pPr marL="742950" lvl="1" indent="-285750">
              <a:buFont typeface="Arial" pitchFamily="34" charset="0"/>
              <a:buChar char="•"/>
              <a:defRPr/>
            </a:pPr>
            <a:r>
              <a:rPr lang="en-US" sz="2000" dirty="0">
                <a:latin typeface="Arial" charset="0"/>
              </a:rPr>
              <a:t>Carbon fibers are used in the sole of sport shoes.</a:t>
            </a:r>
          </a:p>
          <a:p>
            <a:pPr marL="742950" lvl="1" indent="-285750">
              <a:buFont typeface="Arial" pitchFamily="34" charset="0"/>
              <a:buChar char="•"/>
              <a:defRPr/>
            </a:pPr>
            <a:r>
              <a:rPr lang="en-US" sz="2000" dirty="0">
                <a:latin typeface="Arial" charset="0"/>
              </a:rPr>
              <a:t>Used in aircraft manufacturing</a:t>
            </a:r>
          </a:p>
          <a:p>
            <a:pPr marL="742950" lvl="1" indent="-285750">
              <a:buFont typeface="Arial" pitchFamily="34" charset="0"/>
              <a:buChar char="•"/>
              <a:defRPr/>
            </a:pPr>
            <a:r>
              <a:rPr lang="en-US" sz="2000" dirty="0">
                <a:latin typeface="Arial" charset="0"/>
              </a:rPr>
              <a:t>Are used for reinforcing structures in the field of civil engineering </a:t>
            </a:r>
          </a:p>
          <a:p>
            <a:pPr marL="742950" lvl="1" indent="-285750">
              <a:buFont typeface="Arial" pitchFamily="34" charset="0"/>
              <a:buChar char="•"/>
              <a:defRPr/>
            </a:pPr>
            <a:endParaRPr lang="en-US" dirty="0">
              <a:latin typeface="Arial" charset="0"/>
            </a:endParaRPr>
          </a:p>
          <a:p>
            <a:pPr marL="742950" lvl="1" indent="-285750">
              <a:buFont typeface="Arial" pitchFamily="34" charset="0"/>
              <a:buChar char="•"/>
              <a:defRPr/>
            </a:pPr>
            <a:endParaRPr lang="en-US" dirty="0">
              <a:latin typeface="Arial" charset="0"/>
            </a:endParaRPr>
          </a:p>
          <a:p>
            <a:pPr>
              <a:defRPr/>
            </a:pPr>
            <a:r>
              <a:rPr lang="en-US" dirty="0">
                <a:latin typeface="Arial" charset="0"/>
              </a:rPr>
              <a:t>	</a:t>
            </a:r>
          </a:p>
          <a:p>
            <a:pPr marL="285750" indent="-285750">
              <a:buFont typeface="Arial" pitchFamily="34" charset="0"/>
              <a:buChar char="•"/>
              <a:defRPr/>
            </a:pPr>
            <a:endParaRPr lang="en-US" b="1" dirty="0">
              <a:latin typeface="Arial" charset="0"/>
            </a:endParaRPr>
          </a:p>
          <a:p>
            <a:pPr marL="285750" indent="-285750">
              <a:buFont typeface="Arial" pitchFamily="34" charset="0"/>
              <a:buChar char="•"/>
              <a:defRPr/>
            </a:pPr>
            <a:endParaRPr lang="en-US" b="1" dirty="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COPOLYMERIZATION REACTION </a:t>
            </a:r>
            <a:endParaRPr lang="en-US" sz="4000" b="1" i="1" u="sng" dirty="0" smtClean="0">
              <a:solidFill>
                <a:srgbClr val="FF0000"/>
              </a:solidFill>
              <a:latin typeface="Times New Roman" pitchFamily="18" charset="0"/>
              <a:cs typeface="Times New Roman" pitchFamily="18" charset="0"/>
            </a:endParaRPr>
          </a:p>
        </p:txBody>
      </p:sp>
      <p:sp>
        <p:nvSpPr>
          <p:cNvPr id="282627" name="Content Placeholder 2"/>
          <p:cNvSpPr>
            <a:spLocks noGrp="1"/>
          </p:cNvSpPr>
          <p:nvPr>
            <p:ph sz="quarter" idx="1"/>
          </p:nvPr>
        </p:nvSpPr>
        <p:spPr>
          <a:xfrm>
            <a:off x="457200" y="1219200"/>
            <a:ext cx="8382000" cy="4922838"/>
          </a:xfrm>
        </p:spPr>
        <p:txBody>
          <a:bodyPr/>
          <a:lstStyle/>
          <a:p>
            <a:pPr algn="just"/>
            <a:r>
              <a:rPr lang="en-US" sz="2400" dirty="0" smtClean="0"/>
              <a:t>Copolymerization is another kind of addition polymerization.</a:t>
            </a:r>
          </a:p>
          <a:p>
            <a:pPr algn="just"/>
            <a:r>
              <a:rPr lang="en-US" sz="2400" dirty="0" smtClean="0"/>
              <a:t>Many monomers will not polymerize with themselves , but will polymerize with other compounds.</a:t>
            </a:r>
          </a:p>
          <a:p>
            <a:pPr algn="just"/>
            <a:r>
              <a:rPr lang="en-US" sz="2400" dirty="0" smtClean="0"/>
              <a:t>Copolymerization is the addition polymerization of two or more different monomers.</a:t>
            </a:r>
          </a:p>
          <a:p>
            <a:pPr algn="just"/>
            <a:r>
              <a:rPr lang="en-US" sz="2400" dirty="0" smtClean="0"/>
              <a:t>Consider the following example to understand the above : </a:t>
            </a:r>
          </a:p>
          <a:p>
            <a:pPr algn="just"/>
            <a:r>
              <a:rPr lang="en-US" sz="2400" dirty="0" smtClean="0"/>
              <a:t>CH</a:t>
            </a:r>
            <a:r>
              <a:rPr lang="en-US" sz="2400" baseline="-25000" dirty="0" smtClean="0"/>
              <a:t>2</a:t>
            </a:r>
            <a:r>
              <a:rPr lang="en-US" sz="2400" dirty="0" smtClean="0"/>
              <a:t>=CH-CH=CH</a:t>
            </a:r>
            <a:r>
              <a:rPr lang="en-US" sz="2400" baseline="-25000" dirty="0" smtClean="0"/>
              <a:t>2</a:t>
            </a:r>
            <a:r>
              <a:rPr lang="en-US" sz="2400" dirty="0" smtClean="0"/>
              <a:t>+CH=CH</a:t>
            </a:r>
            <a:r>
              <a:rPr lang="en-US" sz="2400" baseline="-25000" dirty="0" smtClean="0"/>
              <a:t>2 </a:t>
            </a:r>
            <a:r>
              <a:rPr lang="en-US" sz="2400" dirty="0" smtClean="0"/>
              <a:t>-&gt; … -CH</a:t>
            </a:r>
            <a:r>
              <a:rPr lang="en-US" sz="2400" baseline="-25000" dirty="0" smtClean="0"/>
              <a:t>2</a:t>
            </a:r>
            <a:r>
              <a:rPr lang="en-US" sz="2400" dirty="0" smtClean="0"/>
              <a:t>-CH=CH-CH</a:t>
            </a:r>
            <a:r>
              <a:rPr lang="en-US" sz="2400" baseline="-25000" dirty="0" smtClean="0"/>
              <a:t>2</a:t>
            </a:r>
            <a:r>
              <a:rPr lang="en-US" sz="2400" dirty="0" smtClean="0"/>
              <a:t>-CH-CH</a:t>
            </a:r>
            <a:r>
              <a:rPr lang="en-US" sz="2400" baseline="-25000" dirty="0" smtClean="0"/>
              <a:t>2</a:t>
            </a:r>
            <a:r>
              <a:rPr lang="en-US" sz="2400" dirty="0" smtClean="0"/>
              <a:t>- …</a:t>
            </a:r>
          </a:p>
        </p:txBody>
      </p:sp>
      <p:sp>
        <p:nvSpPr>
          <p:cNvPr id="4" name="Flowchart: Preparation 3"/>
          <p:cNvSpPr/>
          <p:nvPr/>
        </p:nvSpPr>
        <p:spPr>
          <a:xfrm rot="5400000">
            <a:off x="3275013" y="4076700"/>
            <a:ext cx="838200" cy="9144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flipH="1">
            <a:off x="3389313" y="4246563"/>
            <a:ext cx="304800" cy="87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00500" y="4333875"/>
            <a:ext cx="0" cy="309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89313" y="4673600"/>
            <a:ext cx="2286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2632" name="Picture 2"/>
          <p:cNvPicPr>
            <a:picLocks noChangeAspect="1" noChangeArrowheads="1"/>
          </p:cNvPicPr>
          <p:nvPr/>
        </p:nvPicPr>
        <p:blipFill>
          <a:blip r:embed="rId2" cstate="print"/>
          <a:srcRect/>
          <a:stretch>
            <a:fillRect/>
          </a:stretch>
        </p:blipFill>
        <p:spPr bwMode="auto">
          <a:xfrm>
            <a:off x="6400800" y="4121150"/>
            <a:ext cx="938213" cy="865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CONDENSATION POLYMERIZATION</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219256" cy="1828800"/>
          </a:xfrm>
        </p:spPr>
        <p:txBody>
          <a:bodyPr rtlCol="0">
            <a:normAutofit fontScale="77500" lnSpcReduction="20000"/>
          </a:bodyPr>
          <a:lstStyle/>
          <a:p>
            <a:pPr marL="438912" indent="-320040" fontAlgn="auto">
              <a:spcBef>
                <a:spcPts val="0"/>
              </a:spcBef>
              <a:spcAft>
                <a:spcPts val="0"/>
              </a:spcAft>
              <a:buFont typeface="Wingdings 2"/>
              <a:buChar char=""/>
              <a:defRPr/>
            </a:pPr>
            <a:r>
              <a:rPr lang="en-US" dirty="0" smtClean="0"/>
              <a:t>Condensation polymerization occurs in the combination of a compound with itself or other compounds, accompanied by the elimination of some simple compound molecules such as H</a:t>
            </a:r>
            <a:r>
              <a:rPr lang="en-US" baseline="-25000" dirty="0" smtClean="0"/>
              <a:t>2</a:t>
            </a:r>
            <a:r>
              <a:rPr lang="en-US" dirty="0" smtClean="0"/>
              <a:t>0, or HCl etc. , thus resulting in the formation of the required polymer.</a:t>
            </a:r>
          </a:p>
          <a:p>
            <a:pPr marL="438912" indent="-320040">
              <a:spcBef>
                <a:spcPts val="0"/>
              </a:spcBef>
              <a:buFont typeface="Wingdings 2"/>
              <a:buChar char=""/>
              <a:defRPr/>
            </a:pPr>
            <a:r>
              <a:rPr lang="en-US" dirty="0" smtClean="0"/>
              <a:t>Example could be the </a:t>
            </a:r>
            <a:r>
              <a:rPr lang="en-IN" b="1" dirty="0" smtClean="0"/>
              <a:t> nylon 6,6</a:t>
            </a:r>
            <a:r>
              <a:rPr lang="en-IN" dirty="0" smtClean="0"/>
              <a:t> is made </a:t>
            </a:r>
            <a:r>
              <a:rPr lang="en-IN" b="1" dirty="0" smtClean="0"/>
              <a:t>from </a:t>
            </a:r>
            <a:r>
              <a:rPr lang="en-IN" b="1" dirty="0" err="1" smtClean="0"/>
              <a:t>adipoyl</a:t>
            </a:r>
            <a:r>
              <a:rPr lang="en-IN" b="1" dirty="0" smtClean="0"/>
              <a:t> chloride </a:t>
            </a:r>
            <a:r>
              <a:rPr lang="en-IN" dirty="0" smtClean="0"/>
              <a:t>and </a:t>
            </a:r>
            <a:r>
              <a:rPr lang="en-IN" b="1" dirty="0" err="1" smtClean="0"/>
              <a:t>hexamethylene</a:t>
            </a:r>
            <a:r>
              <a:rPr lang="en-IN" b="1" dirty="0" smtClean="0"/>
              <a:t> </a:t>
            </a:r>
            <a:r>
              <a:rPr lang="en-IN" b="1" dirty="0" err="1" smtClean="0"/>
              <a:t>diamine</a:t>
            </a:r>
            <a:r>
              <a:rPr lang="en-IN" dirty="0" smtClean="0"/>
              <a:t>, the chlorine atoms from the </a:t>
            </a:r>
            <a:r>
              <a:rPr lang="en-IN" dirty="0" err="1" smtClean="0"/>
              <a:t>adipoyl</a:t>
            </a:r>
            <a:r>
              <a:rPr lang="en-IN" dirty="0" smtClean="0"/>
              <a:t> chloride, each along with one of the amine hydrogen atoms, are expelled in the form of </a:t>
            </a:r>
            <a:r>
              <a:rPr lang="en-IN" dirty="0" err="1" smtClean="0"/>
              <a:t>HCl</a:t>
            </a:r>
            <a:r>
              <a:rPr lang="en-IN" dirty="0" smtClean="0"/>
              <a:t> gas</a:t>
            </a:r>
            <a:r>
              <a:rPr lang="en-IN" b="1" dirty="0" smtClean="0"/>
              <a:t>.</a:t>
            </a:r>
          </a:p>
          <a:p>
            <a:pPr marL="438912" indent="-320040" fontAlgn="auto">
              <a:spcBef>
                <a:spcPts val="0"/>
              </a:spcBef>
              <a:spcAft>
                <a:spcPts val="0"/>
              </a:spcAft>
              <a:buNone/>
              <a:defRPr/>
            </a:pP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785786" y="3643314"/>
            <a:ext cx="7786742"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PRODUCTION TECHNIQUES OF FIBERS, COATING, FOAM, ADHESIVES</a:t>
            </a:r>
            <a:endParaRPr lang="en-US" sz="4000" b="1" i="1" u="sng" dirty="0">
              <a:solidFill>
                <a:srgbClr val="FF0000"/>
              </a:solidFill>
              <a:latin typeface="Times New Roman" pitchFamily="18" charset="0"/>
              <a:cs typeface="Times New Roman" pitchFamily="18" charset="0"/>
            </a:endParaRPr>
          </a:p>
        </p:txBody>
      </p:sp>
      <p:sp>
        <p:nvSpPr>
          <p:cNvPr id="284675" name="Content Placeholder 2"/>
          <p:cNvSpPr>
            <a:spLocks noGrp="1"/>
          </p:cNvSpPr>
          <p:nvPr>
            <p:ph sz="quarter" idx="1"/>
          </p:nvPr>
        </p:nvSpPr>
        <p:spPr/>
        <p:txBody>
          <a:bodyPr/>
          <a:lstStyle/>
          <a:p>
            <a:r>
              <a:rPr lang="en-US" sz="2000" b="1" u="sng" dirty="0" smtClean="0"/>
              <a:t>Fibers</a:t>
            </a:r>
            <a:r>
              <a:rPr lang="en-US" sz="2000" dirty="0" smtClean="0"/>
              <a:t> :They are those that  can be drawn into thin and long filaments at least at 100 :1 length to diameter ratio. They are mainly used in the textile industries .</a:t>
            </a:r>
          </a:p>
          <a:p>
            <a:r>
              <a:rPr lang="en-US" sz="2000" dirty="0" smtClean="0"/>
              <a:t>They have high tensile strength ,high abrasion resistance and modulus of elasticity </a:t>
            </a:r>
          </a:p>
          <a:p>
            <a:r>
              <a:rPr lang="en-US" sz="2000" dirty="0" smtClean="0"/>
              <a:t> They can also be subjected to various mechanical deformations such as the following :- </a:t>
            </a:r>
          </a:p>
          <a:p>
            <a:pPr lvl="1"/>
            <a:r>
              <a:rPr lang="en-US" sz="2000" dirty="0" smtClean="0"/>
              <a:t>Stretching</a:t>
            </a:r>
          </a:p>
          <a:p>
            <a:pPr lvl="1"/>
            <a:r>
              <a:rPr lang="en-US" sz="2000" dirty="0" smtClean="0"/>
              <a:t>Twisting</a:t>
            </a:r>
          </a:p>
          <a:p>
            <a:pPr lvl="1"/>
            <a:r>
              <a:rPr lang="en-US" sz="2000" dirty="0" smtClean="0"/>
              <a:t>Shearing</a:t>
            </a:r>
          </a:p>
          <a:p>
            <a:pPr lvl="1"/>
            <a:r>
              <a:rPr lang="en-US" sz="2000" dirty="0" smtClean="0"/>
              <a:t>Abrasion</a:t>
            </a:r>
          </a:p>
          <a:p>
            <a:pPr lvl="1"/>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rgbClr val="FF0000"/>
                </a:solidFill>
                <a:latin typeface="Times New Roman" pitchFamily="18" charset="0"/>
                <a:cs typeface="Times New Roman" pitchFamily="18" charset="0"/>
              </a:rPr>
              <a:t>FORMING TECHNIQUES OF FIBERS </a:t>
            </a:r>
            <a:endParaRPr lang="en-US" sz="4000" b="1" i="1" u="sng" dirty="0" smtClean="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4618856" cy="4853136"/>
          </a:xfrm>
        </p:spPr>
        <p:txBody>
          <a:bodyPr rtlCol="0">
            <a:normAutofit/>
          </a:bodyPr>
          <a:lstStyle/>
          <a:p>
            <a:pPr marL="438912" indent="-320040" algn="just" fontAlgn="auto">
              <a:spcBef>
                <a:spcPts val="0"/>
              </a:spcBef>
              <a:spcAft>
                <a:spcPts val="0"/>
              </a:spcAft>
              <a:buFont typeface="Wingdings 2"/>
              <a:buChar char=""/>
              <a:defRPr/>
            </a:pPr>
            <a:r>
              <a:rPr lang="en-US" sz="2000" dirty="0" smtClean="0"/>
              <a:t>The process by which fibers are formed from bulk polymer material is called as </a:t>
            </a:r>
            <a:r>
              <a:rPr lang="en-US" sz="2000" b="1" dirty="0" smtClean="0"/>
              <a:t>spinning</a:t>
            </a:r>
            <a:r>
              <a:rPr lang="en-US" sz="2000" dirty="0" smtClean="0"/>
              <a:t>.</a:t>
            </a:r>
          </a:p>
          <a:p>
            <a:pPr marL="438912" indent="-320040" algn="just" fontAlgn="auto">
              <a:spcBef>
                <a:spcPts val="0"/>
              </a:spcBef>
              <a:spcAft>
                <a:spcPts val="0"/>
              </a:spcAft>
              <a:buFont typeface="Wingdings 2"/>
              <a:buChar char=""/>
              <a:defRPr/>
            </a:pPr>
            <a:r>
              <a:rPr lang="en-US" sz="2000" dirty="0" smtClean="0"/>
              <a:t>Most often the fibers are spin from the molten state in a process called melt spinning.</a:t>
            </a:r>
          </a:p>
          <a:p>
            <a:pPr marL="438912" indent="-320040" algn="just" fontAlgn="auto">
              <a:spcBef>
                <a:spcPts val="0"/>
              </a:spcBef>
              <a:spcAft>
                <a:spcPts val="0"/>
              </a:spcAft>
              <a:buFont typeface="Wingdings 2"/>
              <a:buChar char=""/>
              <a:defRPr/>
            </a:pPr>
            <a:r>
              <a:rPr lang="en-US" sz="2000" dirty="0" smtClean="0"/>
              <a:t>The material to be spin is initially heated until it forms a relatively viscous liquid.</a:t>
            </a:r>
          </a:p>
          <a:p>
            <a:pPr marL="438912" indent="-320040" algn="just" fontAlgn="auto">
              <a:spcBef>
                <a:spcPts val="0"/>
              </a:spcBef>
              <a:spcAft>
                <a:spcPts val="0"/>
              </a:spcAft>
              <a:buFont typeface="Wingdings 2"/>
              <a:buChar char=""/>
              <a:defRPr/>
            </a:pPr>
            <a:r>
              <a:rPr lang="en-US" sz="2000" dirty="0" smtClean="0"/>
              <a:t>Next it is pumped through a plate called as the </a:t>
            </a:r>
            <a:r>
              <a:rPr lang="en-US" sz="2000" b="1" dirty="0" smtClean="0"/>
              <a:t>spinneret </a:t>
            </a:r>
            <a:r>
              <a:rPr lang="en-US" sz="2000" dirty="0" smtClean="0"/>
              <a:t>, which contains many small and round holes.</a:t>
            </a:r>
          </a:p>
          <a:p>
            <a:pPr marL="438912" indent="-320040" fontAlgn="auto">
              <a:spcBef>
                <a:spcPts val="0"/>
              </a:spcBef>
              <a:spcAft>
                <a:spcPts val="0"/>
              </a:spcAft>
              <a:buFont typeface="Wingdings 2"/>
              <a:buChar char=""/>
              <a:defRPr/>
            </a:pPr>
            <a:endParaRPr lang="en-US" sz="1800" dirty="0"/>
          </a:p>
        </p:txBody>
      </p:sp>
      <p:pic>
        <p:nvPicPr>
          <p:cNvPr id="285700" name="Picture 2"/>
          <p:cNvPicPr>
            <a:picLocks noChangeAspect="1" noChangeArrowheads="1"/>
          </p:cNvPicPr>
          <p:nvPr/>
        </p:nvPicPr>
        <p:blipFill>
          <a:blip r:embed="rId2" cstate="print"/>
          <a:srcRect/>
          <a:stretch>
            <a:fillRect/>
          </a:stretch>
        </p:blipFill>
        <p:spPr bwMode="auto">
          <a:xfrm>
            <a:off x="5436096" y="2276872"/>
            <a:ext cx="2857500" cy="242887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285728"/>
            <a:ext cx="4474840" cy="5832648"/>
          </a:xfrm>
        </p:spPr>
        <p:txBody>
          <a:bodyPr>
            <a:normAutofit fontScale="92500" lnSpcReduction="10000"/>
          </a:bodyPr>
          <a:lstStyle/>
          <a:p>
            <a:pPr marL="438912" indent="-320040" fontAlgn="auto">
              <a:spcBef>
                <a:spcPts val="0"/>
              </a:spcBef>
              <a:spcAft>
                <a:spcPts val="0"/>
              </a:spcAft>
              <a:buFont typeface="Wingdings 2"/>
              <a:buChar char=""/>
              <a:defRPr/>
            </a:pPr>
            <a:r>
              <a:rPr lang="en-US" dirty="0" smtClean="0"/>
              <a:t>As the molten liquid passes through each hole the fiber is formed which solidifies immediately upon passing into the air.</a:t>
            </a:r>
            <a:br>
              <a:rPr lang="en-US" dirty="0" smtClean="0"/>
            </a:br>
            <a:r>
              <a:rPr lang="en-US" dirty="0" smtClean="0"/>
              <a:t>The strength of the fiber is usually increased by a post forming process called as drawing.</a:t>
            </a:r>
          </a:p>
          <a:p>
            <a:pPr marL="438912" indent="-320040" fontAlgn="auto">
              <a:spcBef>
                <a:spcPts val="0"/>
              </a:spcBef>
              <a:spcAft>
                <a:spcPts val="0"/>
              </a:spcAft>
              <a:buFont typeface="Wingdings 2"/>
              <a:buChar char=""/>
              <a:defRPr/>
            </a:pPr>
            <a:r>
              <a:rPr lang="en-US" dirty="0" smtClean="0"/>
              <a:t>Drawing is simply the mechanical elongation of the fiber in the direction of its axis.</a:t>
            </a:r>
          </a:p>
          <a:p>
            <a:pPr marL="438912" indent="-320040" fontAlgn="auto">
              <a:spcBef>
                <a:spcPts val="0"/>
              </a:spcBef>
              <a:spcAft>
                <a:spcPts val="0"/>
              </a:spcAft>
              <a:buFont typeface="Wingdings 2"/>
              <a:buChar char=""/>
              <a:defRPr/>
            </a:pPr>
            <a:r>
              <a:rPr lang="en-US" dirty="0" smtClean="0"/>
              <a:t>During this process the molecular chains become oriented in the direction of drawing such that the tensile strength, modulus of elasticity, and toughness are improved.</a:t>
            </a:r>
          </a:p>
          <a:p>
            <a:endParaRPr lang="en-IN" dirty="0"/>
          </a:p>
        </p:txBody>
      </p:sp>
      <p:pic>
        <p:nvPicPr>
          <p:cNvPr id="4" name="Picture 2" descr="http://3.bp.blogspot.com/-TKejO4uShi0/ThPol1J0I1I/AAAAAAAAAJg/tdLqRDUxWjc/s400/stages+in+the+melt+spinning+of+polymeric+fibres.gif"/>
          <p:cNvPicPr>
            <a:picLocks noChangeAspect="1" noChangeArrowheads="1"/>
          </p:cNvPicPr>
          <p:nvPr/>
        </p:nvPicPr>
        <p:blipFill>
          <a:blip r:embed="rId2" cstate="print"/>
          <a:srcRect/>
          <a:stretch>
            <a:fillRect/>
          </a:stretch>
        </p:blipFill>
        <p:spPr bwMode="auto">
          <a:xfrm>
            <a:off x="5072066" y="500042"/>
            <a:ext cx="3456384" cy="5544616"/>
          </a:xfrm>
          <a:prstGeom prst="rect">
            <a:avLst/>
          </a:prstGeom>
          <a:ln w="228600" cap="sq" cmpd="thickThin">
            <a:solidFill>
              <a:srgbClr val="000000"/>
            </a:solidFill>
            <a:prstDash val="solid"/>
            <a:miter lim="800000"/>
          </a:ln>
          <a:effectLst>
            <a:innerShdw blurRad="76200">
              <a:srgbClr val="000000"/>
            </a:innerShdw>
          </a:effectLst>
        </p:spPr>
      </p:pic>
      <p:sp>
        <p:nvSpPr>
          <p:cNvPr id="5" name="Title 4"/>
          <p:cNvSpPr>
            <a:spLocks noGrp="1"/>
          </p:cNvSpPr>
          <p:nvPr>
            <p:ph type="title"/>
          </p:nvPr>
        </p:nvSpPr>
        <p:spPr/>
        <p:txBody>
          <a:bodyPr/>
          <a:lstStyle/>
          <a:p>
            <a:endParaRPr kumimoji="0" lang="en-US" sz="4000" b="1" i="1" u="sng" kern="1200" dirty="0" smtClean="0">
              <a:solidFill>
                <a:srgbClr val="FF0000"/>
              </a:solidFill>
              <a:latin typeface="Times New Roman" pitchFamily="18" charset="0"/>
              <a:ea typeface="+mj-ea"/>
              <a:cs typeface="Times New Roman" pitchFamily="18" charset="0"/>
            </a:endParaRPr>
          </a:p>
          <a:p>
            <a:endParaRPr lang="en-IN" sz="4000" b="1" i="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239</TotalTime>
  <Words>3551</Words>
  <Application>Microsoft Office PowerPoint</Application>
  <PresentationFormat>On-screen Show (4:3)</PresentationFormat>
  <Paragraphs>351</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CHAPTER 5</vt:lpstr>
      <vt:lpstr>POLYMERIC MATERIALS </vt:lpstr>
      <vt:lpstr>FORMATION OF POLYMERIC STRUCTURE </vt:lpstr>
      <vt:lpstr>ADDITION POLYMERIZATION </vt:lpstr>
      <vt:lpstr>COPOLYMERIZATION REACTION </vt:lpstr>
      <vt:lpstr>CONDENSATION POLYMERIZATION</vt:lpstr>
      <vt:lpstr>PRODUCTION TECHNIQUES OF FIBERS, COATING, FOAM, ADHESIVES</vt:lpstr>
      <vt:lpstr>FORMING TECHNIQUES OF FIBERS </vt:lpstr>
      <vt:lpstr> </vt:lpstr>
      <vt:lpstr>COATINGS </vt:lpstr>
      <vt:lpstr>METALLIC COATINGS</vt:lpstr>
      <vt:lpstr>METALLIC COATINGS</vt:lpstr>
      <vt:lpstr>INORGANIC COATINGS</vt:lpstr>
      <vt:lpstr>ADHESIVES</vt:lpstr>
      <vt:lpstr> </vt:lpstr>
      <vt:lpstr> FOAMS </vt:lpstr>
      <vt:lpstr>VARIOUS POLYMERS </vt:lpstr>
      <vt:lpstr> </vt:lpstr>
      <vt:lpstr> </vt:lpstr>
      <vt:lpstr> </vt:lpstr>
      <vt:lpstr> </vt:lpstr>
      <vt:lpstr> </vt:lpstr>
      <vt:lpstr> </vt:lpstr>
      <vt:lpstr>ADVANCED STRUCTURE CERAMICS </vt:lpstr>
      <vt:lpstr>TUNGSTEN CARBIDE</vt:lpstr>
      <vt:lpstr>TITANIUM CARBIDE </vt:lpstr>
      <vt:lpstr>ALUMINIUM OXIDE </vt:lpstr>
      <vt:lpstr>SILICON CARBIDE (SIC)</vt:lpstr>
      <vt:lpstr>CUBIC BORON NITRIDE </vt:lpstr>
      <vt:lpstr>DIAMOND</vt:lpstr>
      <vt:lpstr>COMPOSITE MATERIALS </vt:lpstr>
      <vt:lpstr>CLASSIFICATION OF COMPOSITE MATERIALS </vt:lpstr>
      <vt:lpstr>COMPOSITES</vt:lpstr>
      <vt:lpstr>TYPES OF COMPOSITE MATERIALS</vt:lpstr>
      <vt:lpstr>CLASSIFICATION OF COMPOSITE  MATERIAL </vt:lpstr>
      <vt:lpstr>FUNCTION OF MATRIX</vt:lpstr>
      <vt:lpstr>THE REINFORCING PHASE</vt:lpstr>
      <vt:lpstr>PRODUCTION TECHNIQUES</vt:lpstr>
      <vt:lpstr>VACUUM BAG MOULDING</vt:lpstr>
      <vt:lpstr>PRESSURE BAG MOULDING </vt:lpstr>
      <vt:lpstr>RESIN TRANSFER MOULDING</vt:lpstr>
      <vt:lpstr>Slide 42</vt:lpstr>
      <vt:lpstr>STRUCTURE AND PROPERTIES AND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Jenix</dc:creator>
  <cp:lastModifiedBy>jenix</cp:lastModifiedBy>
  <cp:revision>20</cp:revision>
  <dcterms:created xsi:type="dcterms:W3CDTF">2013-08-14T03:02:36Z</dcterms:created>
  <dcterms:modified xsi:type="dcterms:W3CDTF">2014-11-21T07:18:03Z</dcterms:modified>
</cp:coreProperties>
</file>