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8"/>
  </p:notesMasterIdLst>
  <p:sldIdLst>
    <p:sldId id="256" r:id="rId4"/>
    <p:sldId id="2123258849" r:id="rId5"/>
    <p:sldId id="315" r:id="rId6"/>
    <p:sldId id="2123258850" r:id="rId7"/>
    <p:sldId id="2123258869" r:id="rId8"/>
    <p:sldId id="2123258845" r:id="rId9"/>
    <p:sldId id="2123258854" r:id="rId10"/>
    <p:sldId id="2123258841" r:id="rId11"/>
    <p:sldId id="2123258831" r:id="rId12"/>
    <p:sldId id="2123258839" r:id="rId13"/>
    <p:sldId id="2123258843" r:id="rId14"/>
    <p:sldId id="2123258870" r:id="rId15"/>
    <p:sldId id="2123258840" r:id="rId16"/>
    <p:sldId id="2123258872" r:id="rId17"/>
    <p:sldId id="2123258851" r:id="rId18"/>
    <p:sldId id="2123258862" r:id="rId19"/>
    <p:sldId id="2123258873" r:id="rId20"/>
    <p:sldId id="2123258865" r:id="rId21"/>
    <p:sldId id="2123258871" r:id="rId22"/>
    <p:sldId id="258" r:id="rId23"/>
    <p:sldId id="316" r:id="rId24"/>
    <p:sldId id="2123258858" r:id="rId25"/>
    <p:sldId id="314"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da Deng" initials="YD" lastIdx="2" clrIdx="0">
    <p:extLst>
      <p:ext uri="{19B8F6BF-5375-455C-9EA6-DF929625EA0E}">
        <p15:presenceInfo xmlns:p15="http://schemas.microsoft.com/office/powerpoint/2012/main" userId="S::yingdadeng@2718.ai::24492216-e545-43d9-b2a7-70ce98fddb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6" autoAdjust="0"/>
    <p:restoredTop sz="94653"/>
  </p:normalViewPr>
  <p:slideViewPr>
    <p:cSldViewPr snapToGrid="0">
      <p:cViewPr varScale="1">
        <p:scale>
          <a:sx n="149" d="100"/>
          <a:sy n="149" d="100"/>
        </p:scale>
        <p:origin x="120" y="20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32445-D92F-4730-82D7-45CA2D7F9718}" type="doc">
      <dgm:prSet loTypeId="urn:microsoft.com/office/officeart/2005/8/layout/chevron1" loCatId="process" qsTypeId="urn:microsoft.com/office/officeart/2005/8/quickstyle/simple1" qsCatId="simple" csTypeId="urn:microsoft.com/office/officeart/2005/8/colors/accent1_2" csCatId="accent1" phldr="1"/>
      <dgm:spPr/>
    </dgm:pt>
    <dgm:pt modelId="{2B081AB5-D40E-4290-822E-2FCFF5A05B97}">
      <dgm:prSet phldrT="[文本]"/>
      <dgm:spPr/>
      <dgm:t>
        <a:bodyPr/>
        <a:lstStyle/>
        <a:p>
          <a:r>
            <a:rPr lang="en-US" altLang="zh-CN" dirty="0"/>
            <a:t>PG-Data Sources</a:t>
          </a:r>
          <a:endParaRPr lang="zh-CN" altLang="en-US" dirty="0"/>
        </a:p>
      </dgm:t>
    </dgm:pt>
    <dgm:pt modelId="{173CFECC-604E-4E54-8E44-EA1DE1B736C5}" type="parTrans" cxnId="{5214452E-2E0C-434C-8F7A-9B05263A4A06}">
      <dgm:prSet/>
      <dgm:spPr/>
      <dgm:t>
        <a:bodyPr/>
        <a:lstStyle/>
        <a:p>
          <a:endParaRPr lang="zh-CN" altLang="en-US"/>
        </a:p>
      </dgm:t>
    </dgm:pt>
    <dgm:pt modelId="{CCAA73D8-995A-4B14-9904-AD7EA41DB8C2}" type="sibTrans" cxnId="{5214452E-2E0C-434C-8F7A-9B05263A4A06}">
      <dgm:prSet/>
      <dgm:spPr/>
      <dgm:t>
        <a:bodyPr/>
        <a:lstStyle/>
        <a:p>
          <a:endParaRPr lang="zh-CN" altLang="en-US"/>
        </a:p>
      </dgm:t>
    </dgm:pt>
    <dgm:pt modelId="{8CA0B05A-EE15-4943-AEEC-5E7B2910EABB}">
      <dgm:prSet phldrT="[文本]"/>
      <dgm:spPr/>
      <dgm:t>
        <a:bodyPr/>
        <a:lstStyle/>
        <a:p>
          <a:r>
            <a:rPr lang="en-US" altLang="zh-CN" err="1"/>
            <a:t>Debezium</a:t>
          </a:r>
          <a:r>
            <a:rPr lang="en-US" altLang="zh-CN"/>
            <a:t>-Stream Producer</a:t>
          </a:r>
          <a:endParaRPr lang="zh-CN" altLang="en-US" dirty="0"/>
        </a:p>
      </dgm:t>
    </dgm:pt>
    <dgm:pt modelId="{FCDD7E40-E336-42C9-BD2C-F03D0CEDAD10}" type="parTrans" cxnId="{071547C7-D677-4955-9186-7ED3E88ABEDB}">
      <dgm:prSet/>
      <dgm:spPr/>
      <dgm:t>
        <a:bodyPr/>
        <a:lstStyle/>
        <a:p>
          <a:endParaRPr lang="zh-CN" altLang="en-US"/>
        </a:p>
      </dgm:t>
    </dgm:pt>
    <dgm:pt modelId="{3D9E16CE-C5D6-4152-AB3B-626157509CCF}" type="sibTrans" cxnId="{071547C7-D677-4955-9186-7ED3E88ABEDB}">
      <dgm:prSet/>
      <dgm:spPr/>
      <dgm:t>
        <a:bodyPr/>
        <a:lstStyle/>
        <a:p>
          <a:endParaRPr lang="zh-CN" altLang="en-US"/>
        </a:p>
      </dgm:t>
    </dgm:pt>
    <dgm:pt modelId="{753DB29C-740F-4216-B7C4-0F9DD7324641}">
      <dgm:prSet phldrT="[文本]"/>
      <dgm:spPr/>
      <dgm:t>
        <a:bodyPr/>
        <a:lstStyle/>
        <a:p>
          <a:r>
            <a:rPr lang="en-US" altLang="zh-CN" dirty="0"/>
            <a:t>message Topic</a:t>
          </a:r>
          <a:endParaRPr lang="zh-CN" altLang="en-US" dirty="0"/>
        </a:p>
      </dgm:t>
    </dgm:pt>
    <dgm:pt modelId="{3450A7BE-5758-4251-B09D-E329E49DDFDB}" type="parTrans" cxnId="{CCF3B92F-5DD8-4755-BF5A-A756B080628B}">
      <dgm:prSet/>
      <dgm:spPr/>
      <dgm:t>
        <a:bodyPr/>
        <a:lstStyle/>
        <a:p>
          <a:endParaRPr lang="zh-CN" altLang="en-US"/>
        </a:p>
      </dgm:t>
    </dgm:pt>
    <dgm:pt modelId="{0F16ED82-EB8A-4B33-8923-7EE15D5268FA}" type="sibTrans" cxnId="{CCF3B92F-5DD8-4755-BF5A-A756B080628B}">
      <dgm:prSet/>
      <dgm:spPr/>
      <dgm:t>
        <a:bodyPr/>
        <a:lstStyle/>
        <a:p>
          <a:endParaRPr lang="zh-CN" altLang="en-US"/>
        </a:p>
      </dgm:t>
    </dgm:pt>
    <dgm:pt modelId="{8CFC0A97-0691-487A-B1E3-B2D84BE0CE8B}">
      <dgm:prSet phldrT="[文本]"/>
      <dgm:spPr/>
      <dgm:t>
        <a:bodyPr/>
        <a:lstStyle/>
        <a:p>
          <a:r>
            <a:rPr lang="en-US" altLang="zh-CN" dirty="0"/>
            <a:t>Dataflow-Stream Sink</a:t>
          </a:r>
          <a:endParaRPr lang="zh-CN" altLang="en-US" dirty="0"/>
        </a:p>
      </dgm:t>
    </dgm:pt>
    <dgm:pt modelId="{CAF981DD-CC43-4927-8875-D2789AE2109E}" type="parTrans" cxnId="{3CC27473-C079-42B1-A52E-60419E6B5E1C}">
      <dgm:prSet/>
      <dgm:spPr/>
      <dgm:t>
        <a:bodyPr/>
        <a:lstStyle/>
        <a:p>
          <a:endParaRPr lang="zh-CN" altLang="en-US"/>
        </a:p>
      </dgm:t>
    </dgm:pt>
    <dgm:pt modelId="{2959E1EB-AAA0-46D6-8E34-4327F3850F50}" type="sibTrans" cxnId="{3CC27473-C079-42B1-A52E-60419E6B5E1C}">
      <dgm:prSet/>
      <dgm:spPr/>
      <dgm:t>
        <a:bodyPr/>
        <a:lstStyle/>
        <a:p>
          <a:endParaRPr lang="zh-CN" altLang="en-US"/>
        </a:p>
      </dgm:t>
    </dgm:pt>
    <dgm:pt modelId="{FB3CDC26-822A-486C-A8D9-459C85737D82}">
      <dgm:prSet phldrT="[文本]"/>
      <dgm:spPr/>
      <dgm:t>
        <a:bodyPr/>
        <a:lstStyle/>
        <a:p>
          <a:r>
            <a:rPr lang="en-US" altLang="zh-CN" dirty="0"/>
            <a:t>Big Query Raw Table</a:t>
          </a:r>
          <a:endParaRPr lang="zh-CN" altLang="en-US" dirty="0"/>
        </a:p>
      </dgm:t>
    </dgm:pt>
    <dgm:pt modelId="{061CD44E-8AF4-4B73-8929-A19477E2C49D}" type="parTrans" cxnId="{BC2119F1-2123-4DCA-A8B0-AC5A9D49E2F3}">
      <dgm:prSet/>
      <dgm:spPr/>
      <dgm:t>
        <a:bodyPr/>
        <a:lstStyle/>
        <a:p>
          <a:endParaRPr lang="zh-CN" altLang="en-US"/>
        </a:p>
      </dgm:t>
    </dgm:pt>
    <dgm:pt modelId="{F4D642C5-89CD-4B47-9A3F-A05BACA4F370}" type="sibTrans" cxnId="{BC2119F1-2123-4DCA-A8B0-AC5A9D49E2F3}">
      <dgm:prSet/>
      <dgm:spPr/>
      <dgm:t>
        <a:bodyPr/>
        <a:lstStyle/>
        <a:p>
          <a:endParaRPr lang="zh-CN" altLang="en-US"/>
        </a:p>
      </dgm:t>
    </dgm:pt>
    <dgm:pt modelId="{66F5091B-663D-466B-9B6D-B22C33350928}">
      <dgm:prSet phldrT="[文本]"/>
      <dgm:spPr/>
      <dgm:t>
        <a:bodyPr/>
        <a:lstStyle/>
        <a:p>
          <a:r>
            <a:rPr lang="en-US" altLang="zh-CN" dirty="0"/>
            <a:t>Dataflow-Transform</a:t>
          </a:r>
          <a:endParaRPr lang="zh-CN" altLang="en-US" dirty="0"/>
        </a:p>
      </dgm:t>
    </dgm:pt>
    <dgm:pt modelId="{609EC408-AE5D-4C69-A3A0-45B185943B16}" type="parTrans" cxnId="{1B068D05-A023-4C8D-99A8-5AAE71786BD0}">
      <dgm:prSet/>
      <dgm:spPr/>
      <dgm:t>
        <a:bodyPr/>
        <a:lstStyle/>
        <a:p>
          <a:endParaRPr lang="zh-CN" altLang="en-US"/>
        </a:p>
      </dgm:t>
    </dgm:pt>
    <dgm:pt modelId="{4D4E3870-332C-4F80-90DD-5A82388949E5}" type="sibTrans" cxnId="{1B068D05-A023-4C8D-99A8-5AAE71786BD0}">
      <dgm:prSet/>
      <dgm:spPr/>
      <dgm:t>
        <a:bodyPr/>
        <a:lstStyle/>
        <a:p>
          <a:endParaRPr lang="zh-CN" altLang="en-US"/>
        </a:p>
      </dgm:t>
    </dgm:pt>
    <dgm:pt modelId="{F0F221DF-6FAE-4BDE-9EEC-93479EC71AAF}">
      <dgm:prSet phldrT="[文本]"/>
      <dgm:spPr/>
      <dgm:t>
        <a:bodyPr/>
        <a:lstStyle/>
        <a:p>
          <a:r>
            <a:rPr lang="en-US" altLang="zh-CN" dirty="0"/>
            <a:t>Big Query  Validated/Model Table</a:t>
          </a:r>
          <a:endParaRPr lang="zh-CN" altLang="en-US" dirty="0"/>
        </a:p>
      </dgm:t>
    </dgm:pt>
    <dgm:pt modelId="{00B8E847-9671-4DF9-918E-CD2D4B2C3BE8}" type="parTrans" cxnId="{3B874333-2B90-4425-82C3-2EA0E4954E84}">
      <dgm:prSet/>
      <dgm:spPr/>
      <dgm:t>
        <a:bodyPr/>
        <a:lstStyle/>
        <a:p>
          <a:endParaRPr lang="zh-CN" altLang="en-US"/>
        </a:p>
      </dgm:t>
    </dgm:pt>
    <dgm:pt modelId="{E020FEA9-CD9E-4BF2-AF8F-C2907298051C}" type="sibTrans" cxnId="{3B874333-2B90-4425-82C3-2EA0E4954E84}">
      <dgm:prSet/>
      <dgm:spPr/>
      <dgm:t>
        <a:bodyPr/>
        <a:lstStyle/>
        <a:p>
          <a:endParaRPr lang="zh-CN" altLang="en-US"/>
        </a:p>
      </dgm:t>
    </dgm:pt>
    <dgm:pt modelId="{C4D96BEA-7BE3-4687-8A9D-93196FB61335}" type="pres">
      <dgm:prSet presAssocID="{AB032445-D92F-4730-82D7-45CA2D7F9718}" presName="Name0" presStyleCnt="0">
        <dgm:presLayoutVars>
          <dgm:dir/>
          <dgm:animLvl val="lvl"/>
          <dgm:resizeHandles val="exact"/>
        </dgm:presLayoutVars>
      </dgm:prSet>
      <dgm:spPr/>
    </dgm:pt>
    <dgm:pt modelId="{E0DBBAB3-AA54-4516-96CE-0F95B9D2589B}" type="pres">
      <dgm:prSet presAssocID="{2B081AB5-D40E-4290-822E-2FCFF5A05B97}" presName="parTxOnly" presStyleLbl="node1" presStyleIdx="0" presStyleCnt="7">
        <dgm:presLayoutVars>
          <dgm:chMax val="0"/>
          <dgm:chPref val="0"/>
          <dgm:bulletEnabled val="1"/>
        </dgm:presLayoutVars>
      </dgm:prSet>
      <dgm:spPr/>
    </dgm:pt>
    <dgm:pt modelId="{68E569E8-6008-4B36-AAB7-592A602133AE}" type="pres">
      <dgm:prSet presAssocID="{CCAA73D8-995A-4B14-9904-AD7EA41DB8C2}" presName="parTxOnlySpace" presStyleCnt="0"/>
      <dgm:spPr/>
    </dgm:pt>
    <dgm:pt modelId="{47430A2D-3B16-477E-B682-AF6038AEAFFD}" type="pres">
      <dgm:prSet presAssocID="{8CA0B05A-EE15-4943-AEEC-5E7B2910EABB}" presName="parTxOnly" presStyleLbl="node1" presStyleIdx="1" presStyleCnt="7">
        <dgm:presLayoutVars>
          <dgm:chMax val="0"/>
          <dgm:chPref val="0"/>
          <dgm:bulletEnabled val="1"/>
        </dgm:presLayoutVars>
      </dgm:prSet>
      <dgm:spPr/>
    </dgm:pt>
    <dgm:pt modelId="{B3A7C3F1-A9DC-43F5-B5E7-A3CF267A1291}" type="pres">
      <dgm:prSet presAssocID="{3D9E16CE-C5D6-4152-AB3B-626157509CCF}" presName="parTxOnlySpace" presStyleCnt="0"/>
      <dgm:spPr/>
    </dgm:pt>
    <dgm:pt modelId="{180E43B1-F706-4374-BCDD-8A2B91F194FF}" type="pres">
      <dgm:prSet presAssocID="{753DB29C-740F-4216-B7C4-0F9DD7324641}" presName="parTxOnly" presStyleLbl="node1" presStyleIdx="2" presStyleCnt="7">
        <dgm:presLayoutVars>
          <dgm:chMax val="0"/>
          <dgm:chPref val="0"/>
          <dgm:bulletEnabled val="1"/>
        </dgm:presLayoutVars>
      </dgm:prSet>
      <dgm:spPr/>
    </dgm:pt>
    <dgm:pt modelId="{99372CAF-89B1-4FC4-B86A-35534D5460F0}" type="pres">
      <dgm:prSet presAssocID="{0F16ED82-EB8A-4B33-8923-7EE15D5268FA}" presName="parTxOnlySpace" presStyleCnt="0"/>
      <dgm:spPr/>
    </dgm:pt>
    <dgm:pt modelId="{5024C500-766C-46C6-AE89-72069AFEDC7D}" type="pres">
      <dgm:prSet presAssocID="{8CFC0A97-0691-487A-B1E3-B2D84BE0CE8B}" presName="parTxOnly" presStyleLbl="node1" presStyleIdx="3" presStyleCnt="7">
        <dgm:presLayoutVars>
          <dgm:chMax val="0"/>
          <dgm:chPref val="0"/>
          <dgm:bulletEnabled val="1"/>
        </dgm:presLayoutVars>
      </dgm:prSet>
      <dgm:spPr/>
    </dgm:pt>
    <dgm:pt modelId="{2B212E25-6751-4499-BE61-AC59986DF302}" type="pres">
      <dgm:prSet presAssocID="{2959E1EB-AAA0-46D6-8E34-4327F3850F50}" presName="parTxOnlySpace" presStyleCnt="0"/>
      <dgm:spPr/>
    </dgm:pt>
    <dgm:pt modelId="{63A1A91B-2923-46E8-ACA3-D21A598C8196}" type="pres">
      <dgm:prSet presAssocID="{FB3CDC26-822A-486C-A8D9-459C85737D82}" presName="parTxOnly" presStyleLbl="node1" presStyleIdx="4" presStyleCnt="7">
        <dgm:presLayoutVars>
          <dgm:chMax val="0"/>
          <dgm:chPref val="0"/>
          <dgm:bulletEnabled val="1"/>
        </dgm:presLayoutVars>
      </dgm:prSet>
      <dgm:spPr/>
    </dgm:pt>
    <dgm:pt modelId="{5EBF99EB-FC48-4B73-A46B-DD261527DDF9}" type="pres">
      <dgm:prSet presAssocID="{F4D642C5-89CD-4B47-9A3F-A05BACA4F370}" presName="parTxOnlySpace" presStyleCnt="0"/>
      <dgm:spPr/>
    </dgm:pt>
    <dgm:pt modelId="{C9B9C785-2362-4862-AB02-E144A1782437}" type="pres">
      <dgm:prSet presAssocID="{66F5091B-663D-466B-9B6D-B22C33350928}" presName="parTxOnly" presStyleLbl="node1" presStyleIdx="5" presStyleCnt="7">
        <dgm:presLayoutVars>
          <dgm:chMax val="0"/>
          <dgm:chPref val="0"/>
          <dgm:bulletEnabled val="1"/>
        </dgm:presLayoutVars>
      </dgm:prSet>
      <dgm:spPr/>
    </dgm:pt>
    <dgm:pt modelId="{2BE9D8E9-DC43-46FC-8621-19F6A641C961}" type="pres">
      <dgm:prSet presAssocID="{4D4E3870-332C-4F80-90DD-5A82388949E5}" presName="parTxOnlySpace" presStyleCnt="0"/>
      <dgm:spPr/>
    </dgm:pt>
    <dgm:pt modelId="{3E639BBC-2428-4AB1-94A5-ED11200411BD}" type="pres">
      <dgm:prSet presAssocID="{F0F221DF-6FAE-4BDE-9EEC-93479EC71AAF}" presName="parTxOnly" presStyleLbl="node1" presStyleIdx="6" presStyleCnt="7">
        <dgm:presLayoutVars>
          <dgm:chMax val="0"/>
          <dgm:chPref val="0"/>
          <dgm:bulletEnabled val="1"/>
        </dgm:presLayoutVars>
      </dgm:prSet>
      <dgm:spPr/>
    </dgm:pt>
  </dgm:ptLst>
  <dgm:cxnLst>
    <dgm:cxn modelId="{1B068D05-A023-4C8D-99A8-5AAE71786BD0}" srcId="{AB032445-D92F-4730-82D7-45CA2D7F9718}" destId="{66F5091B-663D-466B-9B6D-B22C33350928}" srcOrd="5" destOrd="0" parTransId="{609EC408-AE5D-4C69-A3A0-45B185943B16}" sibTransId="{4D4E3870-332C-4F80-90DD-5A82388949E5}"/>
    <dgm:cxn modelId="{CAA76607-9D96-4740-A4A7-482CF37FADCB}" type="presOf" srcId="{FB3CDC26-822A-486C-A8D9-459C85737D82}" destId="{63A1A91B-2923-46E8-ACA3-D21A598C8196}" srcOrd="0" destOrd="0" presId="urn:microsoft.com/office/officeart/2005/8/layout/chevron1"/>
    <dgm:cxn modelId="{8035750F-4BCD-47B0-A0BF-3A40F0579E35}" type="presOf" srcId="{F0F221DF-6FAE-4BDE-9EEC-93479EC71AAF}" destId="{3E639BBC-2428-4AB1-94A5-ED11200411BD}" srcOrd="0" destOrd="0" presId="urn:microsoft.com/office/officeart/2005/8/layout/chevron1"/>
    <dgm:cxn modelId="{94E3C011-B98D-4C08-8EAF-9CC99DB77A36}" type="presOf" srcId="{66F5091B-663D-466B-9B6D-B22C33350928}" destId="{C9B9C785-2362-4862-AB02-E144A1782437}" srcOrd="0" destOrd="0" presId="urn:microsoft.com/office/officeart/2005/8/layout/chevron1"/>
    <dgm:cxn modelId="{5214452E-2E0C-434C-8F7A-9B05263A4A06}" srcId="{AB032445-D92F-4730-82D7-45CA2D7F9718}" destId="{2B081AB5-D40E-4290-822E-2FCFF5A05B97}" srcOrd="0" destOrd="0" parTransId="{173CFECC-604E-4E54-8E44-EA1DE1B736C5}" sibTransId="{CCAA73D8-995A-4B14-9904-AD7EA41DB8C2}"/>
    <dgm:cxn modelId="{CCF3B92F-5DD8-4755-BF5A-A756B080628B}" srcId="{AB032445-D92F-4730-82D7-45CA2D7F9718}" destId="{753DB29C-740F-4216-B7C4-0F9DD7324641}" srcOrd="2" destOrd="0" parTransId="{3450A7BE-5758-4251-B09D-E329E49DDFDB}" sibTransId="{0F16ED82-EB8A-4B33-8923-7EE15D5268FA}"/>
    <dgm:cxn modelId="{E7F6BB31-5D79-41E0-A93E-269F0C621766}" type="presOf" srcId="{753DB29C-740F-4216-B7C4-0F9DD7324641}" destId="{180E43B1-F706-4374-BCDD-8A2B91F194FF}" srcOrd="0" destOrd="0" presId="urn:microsoft.com/office/officeart/2005/8/layout/chevron1"/>
    <dgm:cxn modelId="{3B874333-2B90-4425-82C3-2EA0E4954E84}" srcId="{AB032445-D92F-4730-82D7-45CA2D7F9718}" destId="{F0F221DF-6FAE-4BDE-9EEC-93479EC71AAF}" srcOrd="6" destOrd="0" parTransId="{00B8E847-9671-4DF9-918E-CD2D4B2C3BE8}" sibTransId="{E020FEA9-CD9E-4BF2-AF8F-C2907298051C}"/>
    <dgm:cxn modelId="{77263843-3F85-4E37-A00A-85C078C82DCD}" type="presOf" srcId="{8CFC0A97-0691-487A-B1E3-B2D84BE0CE8B}" destId="{5024C500-766C-46C6-AE89-72069AFEDC7D}" srcOrd="0" destOrd="0" presId="urn:microsoft.com/office/officeart/2005/8/layout/chevron1"/>
    <dgm:cxn modelId="{3CC27473-C079-42B1-A52E-60419E6B5E1C}" srcId="{AB032445-D92F-4730-82D7-45CA2D7F9718}" destId="{8CFC0A97-0691-487A-B1E3-B2D84BE0CE8B}" srcOrd="3" destOrd="0" parTransId="{CAF981DD-CC43-4927-8875-D2789AE2109E}" sibTransId="{2959E1EB-AAA0-46D6-8E34-4327F3850F50}"/>
    <dgm:cxn modelId="{2F11AD91-CD89-46C4-BF86-06EB100E9D26}" type="presOf" srcId="{8CA0B05A-EE15-4943-AEEC-5E7B2910EABB}" destId="{47430A2D-3B16-477E-B682-AF6038AEAFFD}" srcOrd="0" destOrd="0" presId="urn:microsoft.com/office/officeart/2005/8/layout/chevron1"/>
    <dgm:cxn modelId="{36D6A995-132E-43F2-AD1F-941AC3459406}" type="presOf" srcId="{2B081AB5-D40E-4290-822E-2FCFF5A05B97}" destId="{E0DBBAB3-AA54-4516-96CE-0F95B9D2589B}" srcOrd="0" destOrd="0" presId="urn:microsoft.com/office/officeart/2005/8/layout/chevron1"/>
    <dgm:cxn modelId="{4544B4B4-2B5A-4A97-8C6C-6902F9792949}" type="presOf" srcId="{AB032445-D92F-4730-82D7-45CA2D7F9718}" destId="{C4D96BEA-7BE3-4687-8A9D-93196FB61335}" srcOrd="0" destOrd="0" presId="urn:microsoft.com/office/officeart/2005/8/layout/chevron1"/>
    <dgm:cxn modelId="{071547C7-D677-4955-9186-7ED3E88ABEDB}" srcId="{AB032445-D92F-4730-82D7-45CA2D7F9718}" destId="{8CA0B05A-EE15-4943-AEEC-5E7B2910EABB}" srcOrd="1" destOrd="0" parTransId="{FCDD7E40-E336-42C9-BD2C-F03D0CEDAD10}" sibTransId="{3D9E16CE-C5D6-4152-AB3B-626157509CCF}"/>
    <dgm:cxn modelId="{BC2119F1-2123-4DCA-A8B0-AC5A9D49E2F3}" srcId="{AB032445-D92F-4730-82D7-45CA2D7F9718}" destId="{FB3CDC26-822A-486C-A8D9-459C85737D82}" srcOrd="4" destOrd="0" parTransId="{061CD44E-8AF4-4B73-8929-A19477E2C49D}" sibTransId="{F4D642C5-89CD-4B47-9A3F-A05BACA4F370}"/>
    <dgm:cxn modelId="{B0E84277-5327-4788-9279-2A0CDD3AEB45}" type="presParOf" srcId="{C4D96BEA-7BE3-4687-8A9D-93196FB61335}" destId="{E0DBBAB3-AA54-4516-96CE-0F95B9D2589B}" srcOrd="0" destOrd="0" presId="urn:microsoft.com/office/officeart/2005/8/layout/chevron1"/>
    <dgm:cxn modelId="{5941DC84-E3C4-487C-BF20-1B61161D123D}" type="presParOf" srcId="{C4D96BEA-7BE3-4687-8A9D-93196FB61335}" destId="{68E569E8-6008-4B36-AAB7-592A602133AE}" srcOrd="1" destOrd="0" presId="urn:microsoft.com/office/officeart/2005/8/layout/chevron1"/>
    <dgm:cxn modelId="{A84ED496-FB6C-4F7B-9A10-34975EA0E1A5}" type="presParOf" srcId="{C4D96BEA-7BE3-4687-8A9D-93196FB61335}" destId="{47430A2D-3B16-477E-B682-AF6038AEAFFD}" srcOrd="2" destOrd="0" presId="urn:microsoft.com/office/officeart/2005/8/layout/chevron1"/>
    <dgm:cxn modelId="{016C02A9-30AE-444E-87DC-FCFB64D6E96D}" type="presParOf" srcId="{C4D96BEA-7BE3-4687-8A9D-93196FB61335}" destId="{B3A7C3F1-A9DC-43F5-B5E7-A3CF267A1291}" srcOrd="3" destOrd="0" presId="urn:microsoft.com/office/officeart/2005/8/layout/chevron1"/>
    <dgm:cxn modelId="{0A2BCD05-EC35-4CB3-96CD-D33A244CFC09}" type="presParOf" srcId="{C4D96BEA-7BE3-4687-8A9D-93196FB61335}" destId="{180E43B1-F706-4374-BCDD-8A2B91F194FF}" srcOrd="4" destOrd="0" presId="urn:microsoft.com/office/officeart/2005/8/layout/chevron1"/>
    <dgm:cxn modelId="{29B6BD80-A147-44A6-A9A5-9E6601EBEF44}" type="presParOf" srcId="{C4D96BEA-7BE3-4687-8A9D-93196FB61335}" destId="{99372CAF-89B1-4FC4-B86A-35534D5460F0}" srcOrd="5" destOrd="0" presId="urn:microsoft.com/office/officeart/2005/8/layout/chevron1"/>
    <dgm:cxn modelId="{51F33CFB-1AB6-4F01-B4E1-5CE7132E2C63}" type="presParOf" srcId="{C4D96BEA-7BE3-4687-8A9D-93196FB61335}" destId="{5024C500-766C-46C6-AE89-72069AFEDC7D}" srcOrd="6" destOrd="0" presId="urn:microsoft.com/office/officeart/2005/8/layout/chevron1"/>
    <dgm:cxn modelId="{80F82A80-4111-4640-A77D-78BF1BB042C2}" type="presParOf" srcId="{C4D96BEA-7BE3-4687-8A9D-93196FB61335}" destId="{2B212E25-6751-4499-BE61-AC59986DF302}" srcOrd="7" destOrd="0" presId="urn:microsoft.com/office/officeart/2005/8/layout/chevron1"/>
    <dgm:cxn modelId="{EF026B71-94B2-4027-98D2-8D55C9D7D4DE}" type="presParOf" srcId="{C4D96BEA-7BE3-4687-8A9D-93196FB61335}" destId="{63A1A91B-2923-46E8-ACA3-D21A598C8196}" srcOrd="8" destOrd="0" presId="urn:microsoft.com/office/officeart/2005/8/layout/chevron1"/>
    <dgm:cxn modelId="{79D3BDCF-B6DA-495D-9D55-93376F94EF34}" type="presParOf" srcId="{C4D96BEA-7BE3-4687-8A9D-93196FB61335}" destId="{5EBF99EB-FC48-4B73-A46B-DD261527DDF9}" srcOrd="9" destOrd="0" presId="urn:microsoft.com/office/officeart/2005/8/layout/chevron1"/>
    <dgm:cxn modelId="{7A80AFBA-40DB-4618-B35D-E32AACA09E5B}" type="presParOf" srcId="{C4D96BEA-7BE3-4687-8A9D-93196FB61335}" destId="{C9B9C785-2362-4862-AB02-E144A1782437}" srcOrd="10" destOrd="0" presId="urn:microsoft.com/office/officeart/2005/8/layout/chevron1"/>
    <dgm:cxn modelId="{10445C45-E7D1-4E80-B175-184F5D007481}" type="presParOf" srcId="{C4D96BEA-7BE3-4687-8A9D-93196FB61335}" destId="{2BE9D8E9-DC43-46FC-8621-19F6A641C961}" srcOrd="11" destOrd="0" presId="urn:microsoft.com/office/officeart/2005/8/layout/chevron1"/>
    <dgm:cxn modelId="{21FAEC72-06A0-465A-86B6-6F875EC8FB7C}" type="presParOf" srcId="{C4D96BEA-7BE3-4687-8A9D-93196FB61335}" destId="{3E639BBC-2428-4AB1-94A5-ED11200411BD}"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BBAB3-AA54-4516-96CE-0F95B9D2589B}">
      <dsp:nvSpPr>
        <dsp:cNvPr id="0" name=""/>
        <dsp:cNvSpPr/>
      </dsp:nvSpPr>
      <dsp:spPr>
        <a:xfrm>
          <a:off x="0"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PG-Data Sources</a:t>
          </a:r>
          <a:endParaRPr lang="zh-CN" altLang="en-US" sz="1100" kern="1200" dirty="0"/>
        </a:p>
      </dsp:txBody>
      <dsp:txXfrm>
        <a:off x="357588" y="552463"/>
        <a:ext cx="1072763" cy="715175"/>
      </dsp:txXfrm>
    </dsp:sp>
    <dsp:sp modelId="{47430A2D-3B16-477E-B682-AF6038AEAFFD}">
      <dsp:nvSpPr>
        <dsp:cNvPr id="0" name=""/>
        <dsp:cNvSpPr/>
      </dsp:nvSpPr>
      <dsp:spPr>
        <a:xfrm>
          <a:off x="1609144"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err="1"/>
            <a:t>Debezium</a:t>
          </a:r>
          <a:r>
            <a:rPr lang="en-US" altLang="zh-CN" sz="1100" kern="1200"/>
            <a:t>-Stream Producer</a:t>
          </a:r>
          <a:endParaRPr lang="zh-CN" altLang="en-US" sz="1100" kern="1200" dirty="0"/>
        </a:p>
      </dsp:txBody>
      <dsp:txXfrm>
        <a:off x="1966732" y="552463"/>
        <a:ext cx="1072763" cy="715175"/>
      </dsp:txXfrm>
    </dsp:sp>
    <dsp:sp modelId="{180E43B1-F706-4374-BCDD-8A2B91F194FF}">
      <dsp:nvSpPr>
        <dsp:cNvPr id="0" name=""/>
        <dsp:cNvSpPr/>
      </dsp:nvSpPr>
      <dsp:spPr>
        <a:xfrm>
          <a:off x="3218289"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message Topic</a:t>
          </a:r>
          <a:endParaRPr lang="zh-CN" altLang="en-US" sz="1100" kern="1200" dirty="0"/>
        </a:p>
      </dsp:txBody>
      <dsp:txXfrm>
        <a:off x="3575877" y="552463"/>
        <a:ext cx="1072763" cy="715175"/>
      </dsp:txXfrm>
    </dsp:sp>
    <dsp:sp modelId="{5024C500-766C-46C6-AE89-72069AFEDC7D}">
      <dsp:nvSpPr>
        <dsp:cNvPr id="0" name=""/>
        <dsp:cNvSpPr/>
      </dsp:nvSpPr>
      <dsp:spPr>
        <a:xfrm>
          <a:off x="4827433"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Dataflow-Stream Sink</a:t>
          </a:r>
          <a:endParaRPr lang="zh-CN" altLang="en-US" sz="1100" kern="1200" dirty="0"/>
        </a:p>
      </dsp:txBody>
      <dsp:txXfrm>
        <a:off x="5185021" y="552463"/>
        <a:ext cx="1072763" cy="715175"/>
      </dsp:txXfrm>
    </dsp:sp>
    <dsp:sp modelId="{63A1A91B-2923-46E8-ACA3-D21A598C8196}">
      <dsp:nvSpPr>
        <dsp:cNvPr id="0" name=""/>
        <dsp:cNvSpPr/>
      </dsp:nvSpPr>
      <dsp:spPr>
        <a:xfrm>
          <a:off x="6436578"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Big Query Raw Table</a:t>
          </a:r>
          <a:endParaRPr lang="zh-CN" altLang="en-US" sz="1100" kern="1200" dirty="0"/>
        </a:p>
      </dsp:txBody>
      <dsp:txXfrm>
        <a:off x="6794166" y="552463"/>
        <a:ext cx="1072763" cy="715175"/>
      </dsp:txXfrm>
    </dsp:sp>
    <dsp:sp modelId="{C9B9C785-2362-4862-AB02-E144A1782437}">
      <dsp:nvSpPr>
        <dsp:cNvPr id="0" name=""/>
        <dsp:cNvSpPr/>
      </dsp:nvSpPr>
      <dsp:spPr>
        <a:xfrm>
          <a:off x="8045722"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Dataflow-Transform</a:t>
          </a:r>
          <a:endParaRPr lang="zh-CN" altLang="en-US" sz="1100" kern="1200" dirty="0"/>
        </a:p>
      </dsp:txBody>
      <dsp:txXfrm>
        <a:off x="8403310" y="552463"/>
        <a:ext cx="1072763" cy="715175"/>
      </dsp:txXfrm>
    </dsp:sp>
    <dsp:sp modelId="{3E639BBC-2428-4AB1-94A5-ED11200411BD}">
      <dsp:nvSpPr>
        <dsp:cNvPr id="0" name=""/>
        <dsp:cNvSpPr/>
      </dsp:nvSpPr>
      <dsp:spPr>
        <a:xfrm>
          <a:off x="9654867" y="552463"/>
          <a:ext cx="1787938" cy="7151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Big Query  Validated/Model Table</a:t>
          </a:r>
          <a:endParaRPr lang="zh-CN" altLang="en-US" sz="1100" kern="1200" dirty="0"/>
        </a:p>
      </dsp:txBody>
      <dsp:txXfrm>
        <a:off x="10012455" y="552463"/>
        <a:ext cx="1072763" cy="7151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8A34C-C3BE-42D7-9F27-46A74BCF0895}"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ECBD4-F839-4B38-AFB2-65695C0390F0}" type="slidenum">
              <a:rPr lang="en-US" smtClean="0"/>
              <a:t>‹#›</a:t>
            </a:fld>
            <a:endParaRPr lang="en-US"/>
          </a:p>
        </p:txBody>
      </p:sp>
    </p:spTree>
    <p:extLst>
      <p:ext uri="{BB962C8B-B14F-4D97-AF65-F5344CB8AC3E}">
        <p14:creationId xmlns:p14="http://schemas.microsoft.com/office/powerpoint/2010/main" val="394120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2ECBD4-F839-4B38-AFB2-65695C0390F0}" type="slidenum">
              <a:rPr lang="en-US" smtClean="0"/>
              <a:t>5</a:t>
            </a:fld>
            <a:endParaRPr lang="en-US"/>
          </a:p>
        </p:txBody>
      </p:sp>
    </p:spTree>
    <p:extLst>
      <p:ext uri="{BB962C8B-B14F-4D97-AF65-F5344CB8AC3E}">
        <p14:creationId xmlns:p14="http://schemas.microsoft.com/office/powerpoint/2010/main" val="3281242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2ECBD4-F839-4B38-AFB2-65695C0390F0}" type="slidenum">
              <a:rPr lang="en-US" smtClean="0"/>
              <a:t>6</a:t>
            </a:fld>
            <a:endParaRPr lang="en-US"/>
          </a:p>
        </p:txBody>
      </p:sp>
    </p:spTree>
    <p:extLst>
      <p:ext uri="{BB962C8B-B14F-4D97-AF65-F5344CB8AC3E}">
        <p14:creationId xmlns:p14="http://schemas.microsoft.com/office/powerpoint/2010/main" val="188735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dirty="0">
                <a:effectLst/>
                <a:latin typeface="Calibri" panose="020F0502020204030204" pitchFamily="34" charset="0"/>
                <a:ea typeface="Times New Roman" panose="02020603050405020304" pitchFamily="18" charset="0"/>
              </a:rPr>
              <a:t>If </a:t>
            </a:r>
            <a:r>
              <a:rPr lang="en-GB" altLang="zh-CN" sz="1800" dirty="0" err="1">
                <a:effectLst/>
                <a:latin typeface="Calibri" panose="020F0502020204030204" pitchFamily="34" charset="0"/>
                <a:ea typeface="Times New Roman" panose="02020603050405020304" pitchFamily="18" charset="0"/>
              </a:rPr>
              <a:t>Debezium</a:t>
            </a:r>
            <a:r>
              <a:rPr lang="en-GB" altLang="zh-CN" sz="1800" dirty="0">
                <a:effectLst/>
                <a:latin typeface="Calibri" panose="020F0502020204030204" pitchFamily="34" charset="0"/>
                <a:ea typeface="Times New Roman" panose="02020603050405020304" pitchFamily="18" charset="0"/>
              </a:rPr>
              <a:t>, consider physical implementation of machines required to host </a:t>
            </a:r>
            <a:r>
              <a:rPr lang="en-GB" altLang="zh-CN" sz="1800" dirty="0" err="1">
                <a:effectLst/>
                <a:latin typeface="Calibri" panose="020F0502020204030204" pitchFamily="34" charset="0"/>
                <a:ea typeface="Times New Roman" panose="02020603050405020304" pitchFamily="18" charset="0"/>
              </a:rPr>
              <a:t>Debezium</a:t>
            </a:r>
            <a:endParaRPr lang="zh-CN" altLang="zh-CN" sz="1800" dirty="0">
              <a:effectLst/>
              <a:latin typeface="Calibri" panose="020F0502020204030204" pitchFamily="34" charset="0"/>
              <a:ea typeface="等线"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DE2ECBD4-F839-4B38-AFB2-65695C0390F0}" type="slidenum">
              <a:rPr lang="en-US" smtClean="0"/>
              <a:t>7</a:t>
            </a:fld>
            <a:endParaRPr lang="en-US"/>
          </a:p>
        </p:txBody>
      </p:sp>
    </p:spTree>
    <p:extLst>
      <p:ext uri="{BB962C8B-B14F-4D97-AF65-F5344CB8AC3E}">
        <p14:creationId xmlns:p14="http://schemas.microsoft.com/office/powerpoint/2010/main" val="15815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2ECBD4-F839-4B38-AFB2-65695C0390F0}" type="slidenum">
              <a:rPr lang="en-US" smtClean="0"/>
              <a:t>12</a:t>
            </a:fld>
            <a:endParaRPr lang="en-US"/>
          </a:p>
        </p:txBody>
      </p:sp>
    </p:spTree>
    <p:extLst>
      <p:ext uri="{BB962C8B-B14F-4D97-AF65-F5344CB8AC3E}">
        <p14:creationId xmlns:p14="http://schemas.microsoft.com/office/powerpoint/2010/main" val="709591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2ECBD4-F839-4B38-AFB2-65695C0390F0}" type="slidenum">
              <a:rPr lang="en-US" smtClean="0"/>
              <a:t>15</a:t>
            </a:fld>
            <a:endParaRPr lang="en-US"/>
          </a:p>
        </p:txBody>
      </p:sp>
    </p:spTree>
    <p:extLst>
      <p:ext uri="{BB962C8B-B14F-4D97-AF65-F5344CB8AC3E}">
        <p14:creationId xmlns:p14="http://schemas.microsoft.com/office/powerpoint/2010/main" val="4173836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53F-3363-7BAE-364A-7ED6D423D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83C62-4190-D537-31C1-C264FFB4E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814AE-253D-FC8B-16C7-45A9F4D42010}"/>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83D2B9B4-75E6-FF4E-522D-07871D8561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1B520-AADF-AA14-0D5B-9539B192452F}"/>
              </a:ext>
            </a:extLst>
          </p:cNvPr>
          <p:cNvSpPr>
            <a:spLocks noGrp="1"/>
          </p:cNvSpPr>
          <p:nvPr>
            <p:ph type="sldNum" sz="quarter" idx="12"/>
          </p:nvPr>
        </p:nvSpPr>
        <p:spPr/>
        <p:txBody>
          <a:bodyPr/>
          <a:lstStyle/>
          <a:p>
            <a:fld id="{AC01842A-DE37-4666-82F9-990E97EDC3BF}" type="slidenum">
              <a:rPr lang="en-US" smtClean="0"/>
              <a:t>‹#›</a:t>
            </a:fld>
            <a:endParaRPr lang="en-US"/>
          </a:p>
        </p:txBody>
      </p:sp>
      <p:pic>
        <p:nvPicPr>
          <p:cNvPr id="7" name="Picture 6" descr="ENL, your expert service partner on DBS">
            <a:extLst>
              <a:ext uri="{FF2B5EF4-FFF2-40B4-BE49-F238E27FC236}">
                <a16:creationId xmlns:a16="http://schemas.microsoft.com/office/drawing/2014/main" id="{C4003D7D-C1A6-3D6C-308D-7E5677E88E7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835" y="5975664"/>
            <a:ext cx="960329" cy="366026"/>
          </a:xfrm>
          <a:prstGeom prst="rect">
            <a:avLst/>
          </a:prstGeom>
        </p:spPr>
      </p:pic>
    </p:spTree>
    <p:extLst>
      <p:ext uri="{BB962C8B-B14F-4D97-AF65-F5344CB8AC3E}">
        <p14:creationId xmlns:p14="http://schemas.microsoft.com/office/powerpoint/2010/main" val="49675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6209-C545-ECE4-9707-181325BC2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BE68F-CCC8-1FBD-5638-19B00167D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F9E5D-B88C-D6C2-2D07-4C1379E78DE2}"/>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7E4C81C7-B2FB-66B5-3521-B393CB5AC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A6206-AB0C-7DB7-CFCC-1B7AE882540C}"/>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299317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26A99-4A72-CE86-0493-41081D9B6E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70EE8-BD2C-9097-A475-3C566B6D4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8A0C3-6491-D4B8-01B9-A67D3C69A621}"/>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762A8205-8DBA-DB1D-A000-3936E2F2E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F2F10-4CCF-6A07-99CD-C3BBDEF4ADAF}"/>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116192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5_Content">
  <p:cSld name="05_Content">
    <p:spTree>
      <p:nvGrpSpPr>
        <p:cNvPr id="1" name="Shape 95"/>
        <p:cNvGrpSpPr/>
        <p:nvPr/>
      </p:nvGrpSpPr>
      <p:grpSpPr>
        <a:xfrm>
          <a:off x="0" y="0"/>
          <a:ext cx="0" cy="0"/>
          <a:chOff x="0" y="0"/>
          <a:chExt cx="0" cy="0"/>
        </a:xfrm>
      </p:grpSpPr>
      <p:sp>
        <p:nvSpPr>
          <p:cNvPr id="96" name="Google Shape;96;p15"/>
          <p:cNvSpPr txBox="1">
            <a:spLocks noGrp="1"/>
          </p:cNvSpPr>
          <p:nvPr>
            <p:ph type="body" idx="1"/>
          </p:nvPr>
        </p:nvSpPr>
        <p:spPr>
          <a:xfrm>
            <a:off x="609567" y="2048333"/>
            <a:ext cx="5436000" cy="4202400"/>
          </a:xfrm>
          <a:prstGeom prst="rect">
            <a:avLst/>
          </a:prstGeom>
        </p:spPr>
        <p:txBody>
          <a:bodyPr spcFirstLastPara="1" wrap="square" lIns="182850" tIns="182850" rIns="182850" bIns="182850" anchor="t" anchorCtr="0">
            <a:normAutofit/>
          </a:bodyPr>
          <a:lstStyle>
            <a:lvl1pPr marL="304815" lvl="0" indent="-304815" rtl="0">
              <a:spcBef>
                <a:spcPts val="0"/>
              </a:spcBef>
              <a:spcAft>
                <a:spcPts val="0"/>
              </a:spcAft>
              <a:buSzPts val="3600"/>
              <a:buChar char="●"/>
              <a:defRPr sz="2400"/>
            </a:lvl1pPr>
            <a:lvl2pPr marL="609630" lvl="1" indent="-304815" rtl="0">
              <a:spcBef>
                <a:spcPts val="0"/>
              </a:spcBef>
              <a:spcAft>
                <a:spcPts val="0"/>
              </a:spcAft>
              <a:buSzPts val="3600"/>
              <a:buChar char="○"/>
              <a:defRPr sz="2400"/>
            </a:lvl2pPr>
            <a:lvl3pPr marL="914446" lvl="2" indent="-304815" rtl="0">
              <a:spcBef>
                <a:spcPts val="0"/>
              </a:spcBef>
              <a:spcAft>
                <a:spcPts val="0"/>
              </a:spcAft>
              <a:buSzPts val="3600"/>
              <a:buChar char="■"/>
              <a:defRPr sz="2400"/>
            </a:lvl3pPr>
            <a:lvl4pPr marL="1219261" lvl="3" indent="-304815" rtl="0">
              <a:spcBef>
                <a:spcPts val="0"/>
              </a:spcBef>
              <a:spcAft>
                <a:spcPts val="0"/>
              </a:spcAft>
              <a:buSzPts val="3600"/>
              <a:buChar char="●"/>
              <a:defRPr sz="2400"/>
            </a:lvl4pPr>
            <a:lvl5pPr marL="1524076" lvl="4" indent="-304815" rtl="0">
              <a:spcBef>
                <a:spcPts val="0"/>
              </a:spcBef>
              <a:spcAft>
                <a:spcPts val="0"/>
              </a:spcAft>
              <a:buSzPts val="3600"/>
              <a:buChar char="○"/>
              <a:defRPr sz="2400"/>
            </a:lvl5pPr>
            <a:lvl6pPr marL="1828891" lvl="5" indent="-304815" rtl="0">
              <a:spcBef>
                <a:spcPts val="0"/>
              </a:spcBef>
              <a:spcAft>
                <a:spcPts val="0"/>
              </a:spcAft>
              <a:buSzPts val="3600"/>
              <a:buChar char="■"/>
              <a:defRPr sz="2400"/>
            </a:lvl6pPr>
            <a:lvl7pPr marL="2133707" lvl="6" indent="-304815" rtl="0">
              <a:spcBef>
                <a:spcPts val="0"/>
              </a:spcBef>
              <a:spcAft>
                <a:spcPts val="0"/>
              </a:spcAft>
              <a:buSzPts val="3600"/>
              <a:buChar char="●"/>
              <a:defRPr sz="2400"/>
            </a:lvl7pPr>
            <a:lvl8pPr marL="2438522" lvl="7" indent="-304815" rtl="0">
              <a:spcBef>
                <a:spcPts val="0"/>
              </a:spcBef>
              <a:spcAft>
                <a:spcPts val="0"/>
              </a:spcAft>
              <a:buSzPts val="3600"/>
              <a:buChar char="○"/>
              <a:defRPr sz="2400"/>
            </a:lvl8pPr>
            <a:lvl9pPr marL="2743337" lvl="8" indent="-304815" rtl="0">
              <a:spcBef>
                <a:spcPts val="0"/>
              </a:spcBef>
              <a:spcAft>
                <a:spcPts val="0"/>
              </a:spcAft>
              <a:buSzPts val="3600"/>
              <a:buChar char="■"/>
              <a:defRPr sz="2400"/>
            </a:lvl9pPr>
          </a:lstStyle>
          <a:p>
            <a:endParaRPr/>
          </a:p>
        </p:txBody>
      </p:sp>
      <p:sp>
        <p:nvSpPr>
          <p:cNvPr id="97" name="Google Shape;97;p15"/>
          <p:cNvSpPr txBox="1">
            <a:spLocks noGrp="1"/>
          </p:cNvSpPr>
          <p:nvPr>
            <p:ph type="title"/>
          </p:nvPr>
        </p:nvSpPr>
        <p:spPr>
          <a:xfrm>
            <a:off x="609567" y="613667"/>
            <a:ext cx="5436000" cy="1333200"/>
          </a:xfrm>
          <a:prstGeom prst="rect">
            <a:avLst/>
          </a:prstGeom>
        </p:spPr>
        <p:txBody>
          <a:bodyPr spcFirstLastPara="1" wrap="square" lIns="182850" tIns="182850" rIns="182850" bIns="182850" anchor="t" anchorCtr="0">
            <a:normAutofit/>
          </a:bodyPr>
          <a:lstStyle>
            <a:lvl1pPr lvl="0" rtl="0">
              <a:spcBef>
                <a:spcPts val="0"/>
              </a:spcBef>
              <a:spcAft>
                <a:spcPts val="0"/>
              </a:spcAft>
              <a:buNon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Tree>
    <p:extLst>
      <p:ext uri="{BB962C8B-B14F-4D97-AF65-F5344CB8AC3E}">
        <p14:creationId xmlns:p14="http://schemas.microsoft.com/office/powerpoint/2010/main" val="113471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9" name="Text Placeholder 8"/>
          <p:cNvSpPr>
            <a:spLocks noGrp="1"/>
          </p:cNvSpPr>
          <p:nvPr>
            <p:ph type="body" sz="quarter" idx="12"/>
          </p:nvPr>
        </p:nvSpPr>
        <p:spPr>
          <a:xfrm>
            <a:off x="483798" y="1234078"/>
            <a:ext cx="11210219" cy="5006941"/>
          </a:xfrm>
          <a:prstGeom prst="rect">
            <a:avLst/>
          </a:prstGeo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2805" y="466895"/>
            <a:ext cx="11428537" cy="231458"/>
          </a:xfrm>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382805" y="775961"/>
            <a:ext cx="11428537" cy="259751"/>
          </a:xfrm>
          <a:prstGeom prst="rect">
            <a:avLst/>
          </a:prstGeom>
        </p:spPr>
        <p:txBody>
          <a:bodyPr wrap="square" lIns="0" tIns="0" rIns="0" bIns="0">
            <a:spAutoFit/>
          </a:bodyPr>
          <a:lstStyle>
            <a:lvl1pPr>
              <a:defRPr lang="en-US" altLang="zh-TW" sz="1688" baseline="0" dirty="0" smtClean="0">
                <a:solidFill>
                  <a:schemeClr val="tx1"/>
                </a:solidFill>
                <a:latin typeface="+mn-lt"/>
                <a:ea typeface="SimHei"/>
                <a:cs typeface="+mn-cs"/>
              </a:defRPr>
            </a:lvl1pPr>
          </a:lstStyle>
          <a:p>
            <a:pPr marL="0" marR="0" lvl="0" indent="0" algn="l" defTabSz="845344" rtl="0" eaLnBrk="1" fontAlgn="base" latinLnBrk="0" hangingPunct="1">
              <a:lnSpc>
                <a:spcPct val="100000"/>
              </a:lnSpc>
              <a:spcBef>
                <a:spcPts val="188"/>
              </a:spcBef>
              <a:spcAft>
                <a:spcPct val="0"/>
              </a:spcAft>
              <a:buClr>
                <a:schemeClr val="tx2"/>
              </a:buClr>
              <a:buSzTx/>
              <a:buFont typeface="Symbol" pitchFamily="18" charset="2"/>
              <a:buNone/>
              <a:tabLst/>
            </a:pPr>
            <a:r>
              <a:rPr lang="en-US"/>
              <a:t>Edit Master text styles</a:t>
            </a:r>
          </a:p>
        </p:txBody>
      </p:sp>
    </p:spTree>
    <p:extLst>
      <p:ext uri="{BB962C8B-B14F-4D97-AF65-F5344CB8AC3E}">
        <p14:creationId xmlns:p14="http://schemas.microsoft.com/office/powerpoint/2010/main" val="420431043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2766-8E81-43B1-729E-C674C21A0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416BD-9415-2330-801E-B5953C582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12081-F951-537F-74C6-1AF70464DBDF}"/>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983874F9-DEFA-5B7B-050E-41A3C4337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C93A9-8034-E36F-0DB2-8075F371BE3C}"/>
              </a:ext>
            </a:extLst>
          </p:cNvPr>
          <p:cNvSpPr>
            <a:spLocks noGrp="1"/>
          </p:cNvSpPr>
          <p:nvPr>
            <p:ph type="sldNum" sz="quarter" idx="12"/>
          </p:nvPr>
        </p:nvSpPr>
        <p:spPr/>
        <p:txBody>
          <a:bodyPr/>
          <a:lstStyle/>
          <a:p>
            <a:fld id="{AC01842A-DE37-4666-82F9-990E97EDC3BF}" type="slidenum">
              <a:rPr lang="en-US" smtClean="0"/>
              <a:t>‹#›</a:t>
            </a:fld>
            <a:endParaRPr lang="en-US"/>
          </a:p>
        </p:txBody>
      </p:sp>
      <p:pic>
        <p:nvPicPr>
          <p:cNvPr id="7" name="Picture 6" descr="ENL, your expert service partner on DBS">
            <a:extLst>
              <a:ext uri="{FF2B5EF4-FFF2-40B4-BE49-F238E27FC236}">
                <a16:creationId xmlns:a16="http://schemas.microsoft.com/office/drawing/2014/main" id="{95A7DA31-FF7F-BFF0-3337-276D5388A3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835" y="6356350"/>
            <a:ext cx="960329" cy="366026"/>
          </a:xfrm>
          <a:prstGeom prst="rect">
            <a:avLst/>
          </a:prstGeom>
        </p:spPr>
      </p:pic>
    </p:spTree>
    <p:extLst>
      <p:ext uri="{BB962C8B-B14F-4D97-AF65-F5344CB8AC3E}">
        <p14:creationId xmlns:p14="http://schemas.microsoft.com/office/powerpoint/2010/main" val="200411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58AF-0815-DABE-3C68-DBB1A8667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2F41DE-B613-8B8C-8074-C7C4C9FD5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91F8D8-F4FB-AB4A-9F8B-A137A40A16E7}"/>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6841A662-925F-3BEF-4333-9F7CD37C4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05ED3-DAC2-4348-A861-D326F5AA5A32}"/>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35202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D6866-AC88-EBA9-DF7A-C913B6FAA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64066-4F7D-C8CC-D9A6-2B6B3F1F5FA1}"/>
              </a:ext>
            </a:extLst>
          </p:cNvPr>
          <p:cNvSpPr>
            <a:spLocks noGrp="1"/>
          </p:cNvSpPr>
          <p:nvPr>
            <p:ph sz="half" idx="1"/>
          </p:nvPr>
        </p:nvSpPr>
        <p:spPr>
          <a:xfrm>
            <a:off x="838200" y="1472750"/>
            <a:ext cx="5181600" cy="4704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45F27-BB02-0F28-6115-025F44FE33AA}"/>
              </a:ext>
            </a:extLst>
          </p:cNvPr>
          <p:cNvSpPr>
            <a:spLocks noGrp="1"/>
          </p:cNvSpPr>
          <p:nvPr>
            <p:ph sz="half" idx="2"/>
          </p:nvPr>
        </p:nvSpPr>
        <p:spPr>
          <a:xfrm>
            <a:off x="6172200" y="1472750"/>
            <a:ext cx="5181600" cy="4704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5A92D8-4452-8837-B07D-FA9F1AF72D56}"/>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6" name="Footer Placeholder 5">
            <a:extLst>
              <a:ext uri="{FF2B5EF4-FFF2-40B4-BE49-F238E27FC236}">
                <a16:creationId xmlns:a16="http://schemas.microsoft.com/office/drawing/2014/main" id="{CF6EB4EC-9421-CBA6-5B24-AA82B6275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E528E-2D58-BC7D-E011-15DC797BA800}"/>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200276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F9B0-A323-F642-CA1C-6D6086466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FAA58F-DBED-8710-01E3-4311CF03B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DE738-DD48-36A4-484B-9F39F3E1E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61CDCB-9A06-E2B8-AB28-3D69FBA20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6A142-3CDA-24D0-EDFC-69B509AB6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85918-DAB2-7C41-F7C3-ABBE9AA727AF}"/>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8" name="Footer Placeholder 7">
            <a:extLst>
              <a:ext uri="{FF2B5EF4-FFF2-40B4-BE49-F238E27FC236}">
                <a16:creationId xmlns:a16="http://schemas.microsoft.com/office/drawing/2014/main" id="{D4251EF7-CCC3-FC83-8891-FEB788D86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AAA06-4F79-6929-A94B-405B0B1CA083}"/>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185799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7492-C292-68EF-64B2-8DE21673B8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5E4947-F7B2-C5A6-713B-A7637D949FC2}"/>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4" name="Footer Placeholder 3">
            <a:extLst>
              <a:ext uri="{FF2B5EF4-FFF2-40B4-BE49-F238E27FC236}">
                <a16:creationId xmlns:a16="http://schemas.microsoft.com/office/drawing/2014/main" id="{42C18E46-C8DB-B768-233E-C799F687B4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4BB889-8502-7766-D704-842519427DF6}"/>
              </a:ext>
            </a:extLst>
          </p:cNvPr>
          <p:cNvSpPr>
            <a:spLocks noGrp="1"/>
          </p:cNvSpPr>
          <p:nvPr>
            <p:ph type="sldNum" sz="quarter" idx="12"/>
          </p:nvPr>
        </p:nvSpPr>
        <p:spPr/>
        <p:txBody>
          <a:bodyPr/>
          <a:lstStyle/>
          <a:p>
            <a:fld id="{AC01842A-DE37-4666-82F9-990E97EDC3BF}" type="slidenum">
              <a:rPr lang="en-US" smtClean="0"/>
              <a:t>‹#›</a:t>
            </a:fld>
            <a:endParaRPr lang="en-US"/>
          </a:p>
        </p:txBody>
      </p:sp>
      <p:pic>
        <p:nvPicPr>
          <p:cNvPr id="6" name="Picture 5" descr="ENL, your expert service partner on DBS">
            <a:extLst>
              <a:ext uri="{FF2B5EF4-FFF2-40B4-BE49-F238E27FC236}">
                <a16:creationId xmlns:a16="http://schemas.microsoft.com/office/drawing/2014/main" id="{49338434-874B-23F9-728F-1EDA0D0110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835" y="6355449"/>
            <a:ext cx="960329" cy="366026"/>
          </a:xfrm>
          <a:prstGeom prst="rect">
            <a:avLst/>
          </a:prstGeom>
        </p:spPr>
      </p:pic>
    </p:spTree>
    <p:extLst>
      <p:ext uri="{BB962C8B-B14F-4D97-AF65-F5344CB8AC3E}">
        <p14:creationId xmlns:p14="http://schemas.microsoft.com/office/powerpoint/2010/main" val="63463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FEF4E-FC33-2C06-0666-58996A79DB46}"/>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3" name="Footer Placeholder 2">
            <a:extLst>
              <a:ext uri="{FF2B5EF4-FFF2-40B4-BE49-F238E27FC236}">
                <a16:creationId xmlns:a16="http://schemas.microsoft.com/office/drawing/2014/main" id="{5C31E056-8282-8EDB-BA60-8A4F1F5770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748A60-5653-9073-007E-D05DB73ED454}"/>
              </a:ext>
            </a:extLst>
          </p:cNvPr>
          <p:cNvSpPr>
            <a:spLocks noGrp="1"/>
          </p:cNvSpPr>
          <p:nvPr>
            <p:ph type="sldNum" sz="quarter" idx="12"/>
          </p:nvPr>
        </p:nvSpPr>
        <p:spPr/>
        <p:txBody>
          <a:bodyPr/>
          <a:lstStyle/>
          <a:p>
            <a:fld id="{AC01842A-DE37-4666-82F9-990E97EDC3BF}" type="slidenum">
              <a:rPr lang="en-US" smtClean="0"/>
              <a:t>‹#›</a:t>
            </a:fld>
            <a:endParaRPr lang="en-US"/>
          </a:p>
        </p:txBody>
      </p:sp>
      <p:pic>
        <p:nvPicPr>
          <p:cNvPr id="5" name="Picture 4" descr="ENL, your expert service partner on DBS">
            <a:extLst>
              <a:ext uri="{FF2B5EF4-FFF2-40B4-BE49-F238E27FC236}">
                <a16:creationId xmlns:a16="http://schemas.microsoft.com/office/drawing/2014/main" id="{10845B31-33BE-6627-9ACB-165A69341F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15835" y="6355449"/>
            <a:ext cx="960329" cy="366026"/>
          </a:xfrm>
          <a:prstGeom prst="rect">
            <a:avLst/>
          </a:prstGeom>
        </p:spPr>
      </p:pic>
    </p:spTree>
    <p:extLst>
      <p:ext uri="{BB962C8B-B14F-4D97-AF65-F5344CB8AC3E}">
        <p14:creationId xmlns:p14="http://schemas.microsoft.com/office/powerpoint/2010/main" val="64802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7291-E8F2-D568-615A-A56237B31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90145-B027-F8E6-D479-68296C47B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4EB9E1-5737-C0F6-ECB7-2F99A841A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8EFC7-86FA-BB39-A347-A47428B06300}"/>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6" name="Footer Placeholder 5">
            <a:extLst>
              <a:ext uri="{FF2B5EF4-FFF2-40B4-BE49-F238E27FC236}">
                <a16:creationId xmlns:a16="http://schemas.microsoft.com/office/drawing/2014/main" id="{F52B025E-5EEC-04D7-F5C3-AD52CA1BF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D4F8E-8B99-F38B-128D-5E6F14ECC39F}"/>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304057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21D5-7EF3-BF6B-2FC1-79AB0178F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47D4A-E576-20E5-B567-9139ABB2C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1D739C-B5A6-1E67-042C-9CC6CEEB9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D729E-B1D4-220E-C0F3-71C4805BDF2F}"/>
              </a:ext>
            </a:extLst>
          </p:cNvPr>
          <p:cNvSpPr>
            <a:spLocks noGrp="1"/>
          </p:cNvSpPr>
          <p:nvPr>
            <p:ph type="dt" sz="half" idx="10"/>
          </p:nvPr>
        </p:nvSpPr>
        <p:spPr/>
        <p:txBody>
          <a:bodyPr/>
          <a:lstStyle/>
          <a:p>
            <a:fld id="{474FEB2E-F7B1-455E-BF0B-5719E3F3B2A1}" type="datetimeFigureOut">
              <a:rPr lang="en-US" smtClean="0"/>
              <a:t>7/3/2024</a:t>
            </a:fld>
            <a:endParaRPr lang="en-US"/>
          </a:p>
        </p:txBody>
      </p:sp>
      <p:sp>
        <p:nvSpPr>
          <p:cNvPr id="6" name="Footer Placeholder 5">
            <a:extLst>
              <a:ext uri="{FF2B5EF4-FFF2-40B4-BE49-F238E27FC236}">
                <a16:creationId xmlns:a16="http://schemas.microsoft.com/office/drawing/2014/main" id="{CEB7C932-2ADD-D075-21C0-F00BD5693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E5B1B-D784-9F49-C4D9-2EE60D9BAFB2}"/>
              </a:ext>
            </a:extLst>
          </p:cNvPr>
          <p:cNvSpPr>
            <a:spLocks noGrp="1"/>
          </p:cNvSpPr>
          <p:nvPr>
            <p:ph type="sldNum" sz="quarter" idx="12"/>
          </p:nvPr>
        </p:nvSpPr>
        <p:spPr/>
        <p:txBody>
          <a:bodyPr/>
          <a:lstStyle/>
          <a:p>
            <a:fld id="{AC01842A-DE37-4666-82F9-990E97EDC3BF}" type="slidenum">
              <a:rPr lang="en-US" smtClean="0"/>
              <a:t>‹#›</a:t>
            </a:fld>
            <a:endParaRPr lang="en-US"/>
          </a:p>
        </p:txBody>
      </p:sp>
    </p:spTree>
    <p:extLst>
      <p:ext uri="{BB962C8B-B14F-4D97-AF65-F5344CB8AC3E}">
        <p14:creationId xmlns:p14="http://schemas.microsoft.com/office/powerpoint/2010/main" val="355738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29043-79C8-A282-756B-3EC8CA7BA3EA}"/>
              </a:ext>
            </a:extLst>
          </p:cNvPr>
          <p:cNvSpPr>
            <a:spLocks noGrp="1"/>
          </p:cNvSpPr>
          <p:nvPr>
            <p:ph type="title"/>
          </p:nvPr>
        </p:nvSpPr>
        <p:spPr>
          <a:xfrm>
            <a:off x="838200" y="365126"/>
            <a:ext cx="10515600" cy="88104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DF032-48AA-7CA1-FD71-25F0483E4272}"/>
              </a:ext>
            </a:extLst>
          </p:cNvPr>
          <p:cNvSpPr>
            <a:spLocks noGrp="1"/>
          </p:cNvSpPr>
          <p:nvPr>
            <p:ph type="body" idx="1"/>
          </p:nvPr>
        </p:nvSpPr>
        <p:spPr>
          <a:xfrm>
            <a:off x="838200" y="1464658"/>
            <a:ext cx="10515600" cy="4712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055FF-DBCD-7C6B-DE5E-9CDC8411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EB2E-F7B1-455E-BF0B-5719E3F3B2A1}" type="datetimeFigureOut">
              <a:rPr lang="en-US" smtClean="0"/>
              <a:t>7/3/2024</a:t>
            </a:fld>
            <a:endParaRPr lang="en-US"/>
          </a:p>
        </p:txBody>
      </p:sp>
      <p:sp>
        <p:nvSpPr>
          <p:cNvPr id="5" name="Footer Placeholder 4">
            <a:extLst>
              <a:ext uri="{FF2B5EF4-FFF2-40B4-BE49-F238E27FC236}">
                <a16:creationId xmlns:a16="http://schemas.microsoft.com/office/drawing/2014/main" id="{BD42733E-EFA9-2A4F-0B90-641F585C3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FECFC6-61D1-07ED-0CCD-A33046186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1842A-DE37-4666-82F9-990E97EDC3BF}" type="slidenum">
              <a:rPr lang="en-US" smtClean="0"/>
              <a:t>‹#›</a:t>
            </a:fld>
            <a:endParaRPr lang="en-US"/>
          </a:p>
        </p:txBody>
      </p:sp>
    </p:spTree>
    <p:extLst>
      <p:ext uri="{BB962C8B-B14F-4D97-AF65-F5344CB8AC3E}">
        <p14:creationId xmlns:p14="http://schemas.microsoft.com/office/powerpoint/2010/main" val="174563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36.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38.svg"/><Relationship Id="rId5" Type="http://schemas.openxmlformats.org/officeDocument/2006/relationships/image" Target="../media/image35.sv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9.png"/><Relationship Id="rId7"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A1B2-D9D7-BC42-6C61-B4E23427E1C0}"/>
              </a:ext>
            </a:extLst>
          </p:cNvPr>
          <p:cNvSpPr>
            <a:spLocks noGrp="1"/>
          </p:cNvSpPr>
          <p:nvPr>
            <p:ph type="ctrTitle"/>
          </p:nvPr>
        </p:nvSpPr>
        <p:spPr>
          <a:xfrm>
            <a:off x="1524000" y="1041400"/>
            <a:ext cx="9144000" cy="2387600"/>
          </a:xfrm>
        </p:spPr>
        <p:txBody>
          <a:bodyPr>
            <a:normAutofit/>
          </a:bodyPr>
          <a:lstStyle/>
          <a:p>
            <a:r>
              <a:rPr lang="en-US" sz="3200" dirty="0"/>
              <a:t>Data Platform Operational Metadata Reporting Tool</a:t>
            </a:r>
            <a:br>
              <a:rPr lang="en-US" sz="3200" dirty="0"/>
            </a:br>
            <a:r>
              <a:rPr lang="en-US" sz="3200" dirty="0"/>
              <a:t>System Design</a:t>
            </a:r>
            <a:br>
              <a:rPr lang="en-US" sz="3200" dirty="0"/>
            </a:br>
            <a:endParaRPr lang="en-US" sz="3200" dirty="0"/>
          </a:p>
        </p:txBody>
      </p:sp>
      <p:sp>
        <p:nvSpPr>
          <p:cNvPr id="3" name="Subtitle 2">
            <a:extLst>
              <a:ext uri="{FF2B5EF4-FFF2-40B4-BE49-F238E27FC236}">
                <a16:creationId xmlns:a16="http://schemas.microsoft.com/office/drawing/2014/main" id="{1CC30BD1-3A3A-DD86-AC6E-3E678DCA86CB}"/>
              </a:ext>
            </a:extLst>
          </p:cNvPr>
          <p:cNvSpPr>
            <a:spLocks noGrp="1"/>
          </p:cNvSpPr>
          <p:nvPr>
            <p:ph type="subTitle" idx="1"/>
          </p:nvPr>
        </p:nvSpPr>
        <p:spPr>
          <a:xfrm>
            <a:off x="1524000" y="3521075"/>
            <a:ext cx="9144000" cy="1655762"/>
          </a:xfrm>
        </p:spPr>
        <p:txBody>
          <a:bodyPr/>
          <a:lstStyle/>
          <a:p>
            <a:r>
              <a:rPr lang="en-US" dirty="0"/>
              <a:t>ENL</a:t>
            </a:r>
          </a:p>
          <a:p>
            <a:r>
              <a:rPr lang="en-US" dirty="0"/>
              <a:t>Rev 0.7, 2024 July 2nd</a:t>
            </a:r>
          </a:p>
        </p:txBody>
      </p:sp>
      <p:sp>
        <p:nvSpPr>
          <p:cNvPr id="4" name="TextBox 3">
            <a:extLst>
              <a:ext uri="{FF2B5EF4-FFF2-40B4-BE49-F238E27FC236}">
                <a16:creationId xmlns:a16="http://schemas.microsoft.com/office/drawing/2014/main" id="{E110C034-4F61-487A-66E6-98EBB164AD92}"/>
              </a:ext>
            </a:extLst>
          </p:cNvPr>
          <p:cNvSpPr txBox="1"/>
          <p:nvPr/>
        </p:nvSpPr>
        <p:spPr>
          <a:xfrm>
            <a:off x="2009955" y="5176837"/>
            <a:ext cx="8264105" cy="523220"/>
          </a:xfrm>
          <a:prstGeom prst="rect">
            <a:avLst/>
          </a:prstGeom>
          <a:noFill/>
        </p:spPr>
        <p:txBody>
          <a:bodyPr wrap="square" rtlCol="0">
            <a:spAutoFit/>
          </a:bodyPr>
          <a:lstStyle/>
          <a:p>
            <a:r>
              <a:rPr lang="en-US" sz="1400" dirty="0"/>
              <a:t>All content of this document based on the information ENL and HSBC have on 18th June 2024, we will change the design later on if any condition changed.</a:t>
            </a:r>
          </a:p>
        </p:txBody>
      </p:sp>
    </p:spTree>
    <p:extLst>
      <p:ext uri="{BB962C8B-B14F-4D97-AF65-F5344CB8AC3E}">
        <p14:creationId xmlns:p14="http://schemas.microsoft.com/office/powerpoint/2010/main" val="313865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451714" y="231156"/>
            <a:ext cx="10515600" cy="700958"/>
          </a:xfrm>
        </p:spPr>
        <p:txBody>
          <a:bodyPr>
            <a:noAutofit/>
          </a:bodyPr>
          <a:lstStyle/>
          <a:p>
            <a:r>
              <a:rPr lang="en-US" altLang="zh-CN" sz="2800" dirty="0"/>
              <a:t>Module Design – </a:t>
            </a:r>
            <a:r>
              <a:rPr lang="en-US" altLang="zh-CN" sz="2800" dirty="0" err="1"/>
              <a:t>Debezium</a:t>
            </a:r>
            <a:r>
              <a:rPr lang="en-US" altLang="zh-CN" sz="2800" dirty="0"/>
              <a:t> Docker deployment </a:t>
            </a:r>
            <a:endParaRPr lang="en-US" sz="2800" dirty="0"/>
          </a:p>
        </p:txBody>
      </p:sp>
      <p:sp>
        <p:nvSpPr>
          <p:cNvPr id="4" name="文本框 3">
            <a:extLst>
              <a:ext uri="{FF2B5EF4-FFF2-40B4-BE49-F238E27FC236}">
                <a16:creationId xmlns:a16="http://schemas.microsoft.com/office/drawing/2014/main" id="{C7031B95-7E47-14EE-0B1F-10115854ABED}"/>
              </a:ext>
            </a:extLst>
          </p:cNvPr>
          <p:cNvSpPr txBox="1"/>
          <p:nvPr/>
        </p:nvSpPr>
        <p:spPr>
          <a:xfrm>
            <a:off x="451714" y="932114"/>
            <a:ext cx="11142188" cy="1754326"/>
          </a:xfrm>
          <a:prstGeom prst="rect">
            <a:avLst/>
          </a:prstGeom>
          <a:noFill/>
        </p:spPr>
        <p:txBody>
          <a:bodyPr wrap="square">
            <a:spAutoFit/>
          </a:bodyPr>
          <a:lstStyle/>
          <a:p>
            <a:r>
              <a:rPr lang="en-US" altLang="zh-CN" b="0" i="0" dirty="0" err="1">
                <a:solidFill>
                  <a:srgbClr val="1F2328"/>
                </a:solidFill>
                <a:effectLst/>
                <a:highlight>
                  <a:srgbClr val="FFFFFF"/>
                </a:highlight>
                <a:latin typeface="-apple-system"/>
              </a:rPr>
              <a:t>Debezium</a:t>
            </a:r>
            <a:r>
              <a:rPr lang="en-US" altLang="zh-CN" b="0" i="0" dirty="0">
                <a:solidFill>
                  <a:srgbClr val="1F2328"/>
                </a:solidFill>
                <a:effectLst/>
                <a:highlight>
                  <a:srgbClr val="FFFFFF"/>
                </a:highlight>
                <a:latin typeface="-apple-system"/>
              </a:rPr>
              <a:t> is designed to talk to a number of external systems, such as various databases and services, and our integration tests verify </a:t>
            </a:r>
            <a:r>
              <a:rPr lang="en-US" altLang="zh-CN" b="0" i="0" dirty="0" err="1">
                <a:solidFill>
                  <a:srgbClr val="1F2328"/>
                </a:solidFill>
                <a:effectLst/>
                <a:highlight>
                  <a:srgbClr val="FFFFFF"/>
                </a:highlight>
                <a:latin typeface="-apple-system"/>
              </a:rPr>
              <a:t>Debezium</a:t>
            </a:r>
            <a:r>
              <a:rPr lang="en-US" altLang="zh-CN" b="0" i="0" dirty="0">
                <a:solidFill>
                  <a:srgbClr val="1F2328"/>
                </a:solidFill>
                <a:effectLst/>
                <a:highlight>
                  <a:srgbClr val="FFFFFF"/>
                </a:highlight>
                <a:latin typeface="-apple-system"/>
              </a:rPr>
              <a:t> does this correctly. But rather than expect you have all of these software systems installed locally, </a:t>
            </a:r>
            <a:r>
              <a:rPr lang="en-US" altLang="zh-CN" b="0" i="0" dirty="0" err="1">
                <a:solidFill>
                  <a:srgbClr val="1F2328"/>
                </a:solidFill>
                <a:effectLst/>
                <a:highlight>
                  <a:srgbClr val="FFFFFF"/>
                </a:highlight>
                <a:latin typeface="-apple-system"/>
              </a:rPr>
              <a:t>Debezium's</a:t>
            </a:r>
            <a:r>
              <a:rPr lang="en-US" altLang="zh-CN" b="0" i="0" dirty="0">
                <a:solidFill>
                  <a:srgbClr val="1F2328"/>
                </a:solidFill>
                <a:effectLst/>
                <a:highlight>
                  <a:srgbClr val="FFFFFF"/>
                </a:highlight>
                <a:latin typeface="-apple-system"/>
              </a:rPr>
              <a:t> build system uses Docker to automatically download or create the necessary images and start containers for each of the systems. The integration tests can then use these services and verify </a:t>
            </a:r>
            <a:r>
              <a:rPr lang="en-US" altLang="zh-CN" b="0" i="0" dirty="0" err="1">
                <a:solidFill>
                  <a:srgbClr val="1F2328"/>
                </a:solidFill>
                <a:effectLst/>
                <a:highlight>
                  <a:srgbClr val="FFFFFF"/>
                </a:highlight>
                <a:latin typeface="-apple-system"/>
              </a:rPr>
              <a:t>Debezium</a:t>
            </a:r>
            <a:r>
              <a:rPr lang="en-US" altLang="zh-CN" b="0" i="0" dirty="0">
                <a:solidFill>
                  <a:srgbClr val="1F2328"/>
                </a:solidFill>
                <a:effectLst/>
                <a:highlight>
                  <a:srgbClr val="FFFFFF"/>
                </a:highlight>
                <a:latin typeface="-apple-system"/>
              </a:rPr>
              <a:t> behaves as expected, and when the integration tests finish, </a:t>
            </a:r>
            <a:r>
              <a:rPr lang="en-US" altLang="zh-CN" b="0" i="0" dirty="0" err="1">
                <a:solidFill>
                  <a:srgbClr val="1F2328"/>
                </a:solidFill>
                <a:effectLst/>
                <a:highlight>
                  <a:srgbClr val="FFFFFF"/>
                </a:highlight>
                <a:latin typeface="-apple-system"/>
              </a:rPr>
              <a:t>Debezium's</a:t>
            </a:r>
            <a:r>
              <a:rPr lang="en-US" altLang="zh-CN" b="0" i="0" dirty="0">
                <a:solidFill>
                  <a:srgbClr val="1F2328"/>
                </a:solidFill>
                <a:effectLst/>
                <a:highlight>
                  <a:srgbClr val="FFFFFF"/>
                </a:highlight>
                <a:latin typeface="-apple-system"/>
              </a:rPr>
              <a:t> build will automatically stop any containers that it started.</a:t>
            </a:r>
            <a:endParaRPr lang="zh-CN" altLang="en-US" dirty="0"/>
          </a:p>
        </p:txBody>
      </p:sp>
      <p:sp>
        <p:nvSpPr>
          <p:cNvPr id="7" name="文本框 3">
            <a:extLst>
              <a:ext uri="{FF2B5EF4-FFF2-40B4-BE49-F238E27FC236}">
                <a16:creationId xmlns:a16="http://schemas.microsoft.com/office/drawing/2014/main" id="{D6E766DC-7E64-739B-73D5-65B6AE14264B}"/>
              </a:ext>
            </a:extLst>
          </p:cNvPr>
          <p:cNvSpPr txBox="1"/>
          <p:nvPr/>
        </p:nvSpPr>
        <p:spPr>
          <a:xfrm>
            <a:off x="5977858" y="2686440"/>
            <a:ext cx="5488236" cy="430887"/>
          </a:xfrm>
          <a:prstGeom prst="rect">
            <a:avLst/>
          </a:prstGeom>
          <a:noFill/>
        </p:spPr>
        <p:txBody>
          <a:bodyPr wrap="square">
            <a:spAutoFit/>
          </a:bodyPr>
          <a:lstStyle/>
          <a:p>
            <a:r>
              <a:rPr lang="en-US" altLang="zh-CN" sz="1100" b="0" i="0" dirty="0">
                <a:solidFill>
                  <a:srgbClr val="1F2328"/>
                </a:solidFill>
                <a:effectLst/>
                <a:highlight>
                  <a:srgbClr val="FFFFFF"/>
                </a:highlight>
                <a:latin typeface="-apple-system"/>
              </a:rPr>
              <a:t>https://github.com/debezium/debezium-examples/tree/main/debezium-server/debezium-server-sink-pubsub</a:t>
            </a:r>
            <a:endParaRPr lang="zh-CN" altLang="en-US" sz="1100" dirty="0"/>
          </a:p>
        </p:txBody>
      </p:sp>
      <p:sp>
        <p:nvSpPr>
          <p:cNvPr id="8" name="文本框 3">
            <a:extLst>
              <a:ext uri="{FF2B5EF4-FFF2-40B4-BE49-F238E27FC236}">
                <a16:creationId xmlns:a16="http://schemas.microsoft.com/office/drawing/2014/main" id="{4E3AAAB8-67AA-B902-AEE3-054E1760697A}"/>
              </a:ext>
            </a:extLst>
          </p:cNvPr>
          <p:cNvSpPr txBox="1"/>
          <p:nvPr/>
        </p:nvSpPr>
        <p:spPr>
          <a:xfrm>
            <a:off x="451714" y="2502121"/>
            <a:ext cx="5414248" cy="3139321"/>
          </a:xfrm>
          <a:prstGeom prst="rect">
            <a:avLst/>
          </a:prstGeom>
          <a:noFill/>
        </p:spPr>
        <p:txBody>
          <a:bodyPr wrap="square">
            <a:spAutoFit/>
          </a:bodyPr>
          <a:lstStyle/>
          <a:p>
            <a:endParaRPr lang="en-US" altLang="zh-CN" dirty="0">
              <a:solidFill>
                <a:srgbClr val="1F2328"/>
              </a:solidFill>
              <a:highlight>
                <a:srgbClr val="FFFFFF"/>
              </a:highlight>
              <a:latin typeface="-apple-system"/>
            </a:endParaRPr>
          </a:p>
          <a:p>
            <a:r>
              <a:rPr lang="en-US" altLang="zh-CN" dirty="0"/>
              <a:t>Docker Compose is a tool for defining and running multi-container applications. It is the key to unlocking a streamlined and efficient development and deployment experience.</a:t>
            </a:r>
          </a:p>
          <a:p>
            <a:r>
              <a:rPr lang="en-US" altLang="zh-CN" dirty="0"/>
              <a:t>Compose simplifies the control of your entire application stack, making it easy to manage services, networks, and volumes in a single, comprehensible YAML configuration file. Then, with a single command, you create and start all the services from your configuration file.</a:t>
            </a:r>
            <a:endParaRPr lang="zh-CN" altLang="en-US" dirty="0"/>
          </a:p>
        </p:txBody>
      </p:sp>
      <p:pic>
        <p:nvPicPr>
          <p:cNvPr id="6" name="Picture 5">
            <a:extLst>
              <a:ext uri="{FF2B5EF4-FFF2-40B4-BE49-F238E27FC236}">
                <a16:creationId xmlns:a16="http://schemas.microsoft.com/office/drawing/2014/main" id="{372E492F-B215-2B26-3A16-15ADAFF6294C}"/>
              </a:ext>
            </a:extLst>
          </p:cNvPr>
          <p:cNvPicPr>
            <a:picLocks noChangeAspect="1"/>
          </p:cNvPicPr>
          <p:nvPr/>
        </p:nvPicPr>
        <p:blipFill>
          <a:blip r:embed="rId2"/>
          <a:stretch>
            <a:fillRect/>
          </a:stretch>
        </p:blipFill>
        <p:spPr>
          <a:xfrm>
            <a:off x="6045846" y="3251082"/>
            <a:ext cx="5680064" cy="2390360"/>
          </a:xfrm>
          <a:prstGeom prst="rect">
            <a:avLst/>
          </a:prstGeom>
        </p:spPr>
      </p:pic>
    </p:spTree>
    <p:extLst>
      <p:ext uri="{BB962C8B-B14F-4D97-AF65-F5344CB8AC3E}">
        <p14:creationId xmlns:p14="http://schemas.microsoft.com/office/powerpoint/2010/main" val="140979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170409B2-7630-5B18-E0FA-CADC464F13CD}"/>
              </a:ext>
            </a:extLst>
          </p:cNvPr>
          <p:cNvPicPr>
            <a:picLocks noChangeAspect="1"/>
          </p:cNvPicPr>
          <p:nvPr/>
        </p:nvPicPr>
        <p:blipFill>
          <a:blip r:embed="rId2"/>
          <a:stretch>
            <a:fillRect/>
          </a:stretch>
        </p:blipFill>
        <p:spPr>
          <a:xfrm>
            <a:off x="284782" y="4477058"/>
            <a:ext cx="11622435" cy="1523473"/>
          </a:xfrm>
          <a:prstGeom prst="rect">
            <a:avLst/>
          </a:prstGeom>
        </p:spPr>
      </p:pic>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451714" y="231156"/>
            <a:ext cx="10515600" cy="700958"/>
          </a:xfrm>
        </p:spPr>
        <p:txBody>
          <a:bodyPr>
            <a:noAutofit/>
          </a:bodyPr>
          <a:lstStyle/>
          <a:p>
            <a:r>
              <a:rPr lang="en-US" altLang="zh-CN" sz="2800" dirty="0"/>
              <a:t>Module Design – </a:t>
            </a:r>
            <a:r>
              <a:rPr lang="en-US" altLang="zh-CN" sz="2800" dirty="0" err="1"/>
              <a:t>Pubsub</a:t>
            </a:r>
            <a:r>
              <a:rPr lang="en-US" altLang="zh-CN" sz="2800" dirty="0"/>
              <a:t> Topic Design</a:t>
            </a:r>
            <a:endParaRPr lang="en-US" sz="2800" dirty="0"/>
          </a:p>
        </p:txBody>
      </p:sp>
      <p:sp>
        <p:nvSpPr>
          <p:cNvPr id="5" name="文本框 4">
            <a:extLst>
              <a:ext uri="{FF2B5EF4-FFF2-40B4-BE49-F238E27FC236}">
                <a16:creationId xmlns:a16="http://schemas.microsoft.com/office/drawing/2014/main" id="{EDDE8B1B-8A27-4009-8101-A752D1C6789B}"/>
              </a:ext>
            </a:extLst>
          </p:cNvPr>
          <p:cNvSpPr txBox="1"/>
          <p:nvPr/>
        </p:nvSpPr>
        <p:spPr>
          <a:xfrm>
            <a:off x="380013" y="1749359"/>
            <a:ext cx="4581142" cy="2677656"/>
          </a:xfrm>
          <a:prstGeom prst="rect">
            <a:avLst/>
          </a:prstGeom>
          <a:noFill/>
        </p:spPr>
        <p:txBody>
          <a:bodyPr wrap="square">
            <a:spAutoFit/>
          </a:bodyPr>
          <a:lstStyle/>
          <a:p>
            <a:r>
              <a:rPr lang="en-US" altLang="zh-CN" sz="1400" b="0" i="0" dirty="0">
                <a:solidFill>
                  <a:srgbClr val="333333"/>
                </a:solidFill>
                <a:effectLst/>
                <a:highlight>
                  <a:srgbClr val="FCFCFC"/>
                </a:highlight>
                <a:latin typeface="acumin-pro"/>
              </a:rPr>
              <a:t>The default behavior is that a </a:t>
            </a:r>
            <a:r>
              <a:rPr lang="en-US" altLang="zh-CN" sz="1400" b="0" i="0" dirty="0" err="1">
                <a:solidFill>
                  <a:srgbClr val="333333"/>
                </a:solidFill>
                <a:effectLst/>
                <a:highlight>
                  <a:srgbClr val="FCFCFC"/>
                </a:highlight>
                <a:latin typeface="acumin-pro"/>
              </a:rPr>
              <a:t>Debezium</a:t>
            </a:r>
            <a:r>
              <a:rPr lang="en-US" altLang="zh-CN" sz="1400" b="0" i="0" dirty="0">
                <a:solidFill>
                  <a:srgbClr val="333333"/>
                </a:solidFill>
                <a:effectLst/>
                <a:highlight>
                  <a:srgbClr val="FCFCFC"/>
                </a:highlight>
                <a:latin typeface="acumin-pro"/>
              </a:rPr>
              <a:t> connector sends each change event record to a topic whose name is formed from the name of the database and the name of the table in which the change was made. In other words, a topic receives records for one physical table. When you want a topic to receive records for more than one physical table, you must configure the </a:t>
            </a:r>
            <a:r>
              <a:rPr lang="en-US" altLang="zh-CN" sz="1400" b="0" i="0" dirty="0" err="1">
                <a:solidFill>
                  <a:srgbClr val="333333"/>
                </a:solidFill>
                <a:effectLst/>
                <a:highlight>
                  <a:srgbClr val="FCFCFC"/>
                </a:highlight>
                <a:latin typeface="acumin-pro"/>
              </a:rPr>
              <a:t>Debezium</a:t>
            </a:r>
            <a:r>
              <a:rPr lang="en-US" altLang="zh-CN" sz="1400" b="0" i="0" dirty="0">
                <a:solidFill>
                  <a:srgbClr val="333333"/>
                </a:solidFill>
                <a:effectLst/>
                <a:highlight>
                  <a:srgbClr val="FCFCFC"/>
                </a:highlight>
                <a:latin typeface="acumin-pro"/>
              </a:rPr>
              <a:t> connector to re-route the records to that topic.</a:t>
            </a:r>
          </a:p>
          <a:p>
            <a:endParaRPr lang="en-US" altLang="zh-CN" sz="1400" dirty="0">
              <a:solidFill>
                <a:srgbClr val="333333"/>
              </a:solidFill>
              <a:highlight>
                <a:srgbClr val="FCFCFC"/>
              </a:highlight>
              <a:latin typeface="acumin-pro"/>
            </a:endParaRPr>
          </a:p>
          <a:p>
            <a:r>
              <a:rPr lang="en-US" altLang="zh-CN" sz="1400" dirty="0">
                <a:solidFill>
                  <a:srgbClr val="333333"/>
                </a:solidFill>
                <a:highlight>
                  <a:srgbClr val="FCFCFC"/>
                </a:highlight>
                <a:latin typeface="acumin-pro"/>
              </a:rPr>
              <a:t>We use one topic mapping to a same physical table on different PG servers; adding </a:t>
            </a:r>
            <a:r>
              <a:rPr lang="en-US" altLang="zh-CN" sz="1400" dirty="0" err="1">
                <a:solidFill>
                  <a:srgbClr val="333333"/>
                </a:solidFill>
                <a:highlight>
                  <a:srgbClr val="FCFCFC"/>
                </a:highlight>
                <a:latin typeface="acumin-pro"/>
              </a:rPr>
              <a:t>cluster_id</a:t>
            </a:r>
            <a:r>
              <a:rPr lang="en-US" altLang="zh-CN" sz="1400" dirty="0">
                <a:solidFill>
                  <a:srgbClr val="333333"/>
                </a:solidFill>
                <a:highlight>
                  <a:srgbClr val="FCFCFC"/>
                </a:highlight>
                <a:latin typeface="acumin-pro"/>
              </a:rPr>
              <a:t> column to identify source.</a:t>
            </a:r>
            <a:endParaRPr lang="zh-CN" altLang="en-US" sz="1400" dirty="0"/>
          </a:p>
        </p:txBody>
      </p:sp>
      <p:sp>
        <p:nvSpPr>
          <p:cNvPr id="4" name="文本框 3">
            <a:extLst>
              <a:ext uri="{FF2B5EF4-FFF2-40B4-BE49-F238E27FC236}">
                <a16:creationId xmlns:a16="http://schemas.microsoft.com/office/drawing/2014/main" id="{5D0A07F3-CB15-862C-A79B-C20947E81AB0}"/>
              </a:ext>
            </a:extLst>
          </p:cNvPr>
          <p:cNvSpPr txBox="1"/>
          <p:nvPr/>
        </p:nvSpPr>
        <p:spPr>
          <a:xfrm>
            <a:off x="422488" y="1037283"/>
            <a:ext cx="10374781" cy="738664"/>
          </a:xfrm>
          <a:prstGeom prst="rect">
            <a:avLst/>
          </a:prstGeom>
          <a:noFill/>
        </p:spPr>
        <p:txBody>
          <a:bodyPr wrap="square">
            <a:spAutoFit/>
          </a:bodyPr>
          <a:lstStyle/>
          <a:p>
            <a:r>
              <a:rPr lang="en-US" altLang="zh-CN" sz="1400" b="0" i="0" dirty="0">
                <a:solidFill>
                  <a:srgbClr val="202124"/>
                </a:solidFill>
                <a:effectLst/>
                <a:highlight>
                  <a:srgbClr val="FFFFFF"/>
                </a:highlight>
                <a:latin typeface="Roboto" panose="02000000000000000000" pitchFamily="2" charset="0"/>
              </a:rPr>
              <a:t>Pub/Sub is an asynchronous and scalable messaging service that decouples services producing messages from services processing those messages. Pub/Sub allows services to communicate asynchronously, with latencies on the order of 100 milliseconds.</a:t>
            </a:r>
            <a:endParaRPr lang="zh-CN" altLang="en-US" sz="1400" dirty="0"/>
          </a:p>
        </p:txBody>
      </p:sp>
      <p:grpSp>
        <p:nvGrpSpPr>
          <p:cNvPr id="51" name="Group 50">
            <a:extLst>
              <a:ext uri="{FF2B5EF4-FFF2-40B4-BE49-F238E27FC236}">
                <a16:creationId xmlns:a16="http://schemas.microsoft.com/office/drawing/2014/main" id="{B903E6F7-3F4F-D80A-86F0-15209C08D548}"/>
              </a:ext>
            </a:extLst>
          </p:cNvPr>
          <p:cNvGrpSpPr/>
          <p:nvPr/>
        </p:nvGrpSpPr>
        <p:grpSpPr>
          <a:xfrm>
            <a:off x="5215370" y="1975314"/>
            <a:ext cx="6407065" cy="2299859"/>
            <a:chOff x="5215370" y="2254059"/>
            <a:chExt cx="6407065" cy="2299859"/>
          </a:xfrm>
        </p:grpSpPr>
        <p:pic>
          <p:nvPicPr>
            <p:cNvPr id="3" name="图片 3">
              <a:extLst>
                <a:ext uri="{FF2B5EF4-FFF2-40B4-BE49-F238E27FC236}">
                  <a16:creationId xmlns:a16="http://schemas.microsoft.com/office/drawing/2014/main" id="{6A9573F0-2F33-E2E7-4FEC-0BE1F382839F}"/>
                </a:ext>
              </a:extLst>
            </p:cNvPr>
            <p:cNvPicPr>
              <a:picLocks noChangeAspect="1"/>
            </p:cNvPicPr>
            <p:nvPr/>
          </p:nvPicPr>
          <p:blipFill>
            <a:blip r:embed="rId3"/>
            <a:stretch>
              <a:fillRect/>
            </a:stretch>
          </p:blipFill>
          <p:spPr>
            <a:xfrm>
              <a:off x="10213183" y="3527432"/>
              <a:ext cx="876422" cy="866896"/>
            </a:xfrm>
            <a:prstGeom prst="rect">
              <a:avLst/>
            </a:prstGeom>
          </p:spPr>
        </p:pic>
        <p:pic>
          <p:nvPicPr>
            <p:cNvPr id="6" name="图片 22">
              <a:extLst>
                <a:ext uri="{FF2B5EF4-FFF2-40B4-BE49-F238E27FC236}">
                  <a16:creationId xmlns:a16="http://schemas.microsoft.com/office/drawing/2014/main" id="{904BAC38-9870-BDC8-BB8B-E29F1504DF26}"/>
                </a:ext>
              </a:extLst>
            </p:cNvPr>
            <p:cNvPicPr>
              <a:picLocks noChangeAspect="1"/>
            </p:cNvPicPr>
            <p:nvPr/>
          </p:nvPicPr>
          <p:blipFill>
            <a:blip r:embed="rId4"/>
            <a:stretch>
              <a:fillRect/>
            </a:stretch>
          </p:blipFill>
          <p:spPr>
            <a:xfrm>
              <a:off x="5215370" y="2408592"/>
              <a:ext cx="789018" cy="490878"/>
            </a:xfrm>
            <a:prstGeom prst="rect">
              <a:avLst/>
            </a:prstGeom>
          </p:spPr>
        </p:pic>
        <p:pic>
          <p:nvPicPr>
            <p:cNvPr id="8" name="Picture 7">
              <a:extLst>
                <a:ext uri="{FF2B5EF4-FFF2-40B4-BE49-F238E27FC236}">
                  <a16:creationId xmlns:a16="http://schemas.microsoft.com/office/drawing/2014/main" id="{0476E88D-02C1-73C9-9D22-9D79732A14F0}"/>
                </a:ext>
              </a:extLst>
            </p:cNvPr>
            <p:cNvPicPr>
              <a:picLocks noChangeAspect="1"/>
            </p:cNvPicPr>
            <p:nvPr/>
          </p:nvPicPr>
          <p:blipFill>
            <a:blip r:embed="rId5"/>
            <a:stretch>
              <a:fillRect/>
            </a:stretch>
          </p:blipFill>
          <p:spPr>
            <a:xfrm>
              <a:off x="8406008" y="3527432"/>
              <a:ext cx="477023" cy="424438"/>
            </a:xfrm>
            <a:prstGeom prst="rect">
              <a:avLst/>
            </a:prstGeom>
          </p:spPr>
        </p:pic>
        <p:pic>
          <p:nvPicPr>
            <p:cNvPr id="9" name="图片 22">
              <a:extLst>
                <a:ext uri="{FF2B5EF4-FFF2-40B4-BE49-F238E27FC236}">
                  <a16:creationId xmlns:a16="http://schemas.microsoft.com/office/drawing/2014/main" id="{DC0277A5-C1D0-AF87-0F1E-BC0CCF3FCA72}"/>
                </a:ext>
              </a:extLst>
            </p:cNvPr>
            <p:cNvPicPr>
              <a:picLocks noChangeAspect="1"/>
            </p:cNvPicPr>
            <p:nvPr/>
          </p:nvPicPr>
          <p:blipFill>
            <a:blip r:embed="rId4"/>
            <a:stretch>
              <a:fillRect/>
            </a:stretch>
          </p:blipFill>
          <p:spPr>
            <a:xfrm>
              <a:off x="5215370" y="3218810"/>
              <a:ext cx="789018" cy="490878"/>
            </a:xfrm>
            <a:prstGeom prst="rect">
              <a:avLst/>
            </a:prstGeom>
          </p:spPr>
        </p:pic>
        <p:pic>
          <p:nvPicPr>
            <p:cNvPr id="10" name="图片 22">
              <a:extLst>
                <a:ext uri="{FF2B5EF4-FFF2-40B4-BE49-F238E27FC236}">
                  <a16:creationId xmlns:a16="http://schemas.microsoft.com/office/drawing/2014/main" id="{24A44D8F-1C11-BEE9-1563-651F3F042734}"/>
                </a:ext>
              </a:extLst>
            </p:cNvPr>
            <p:cNvPicPr>
              <a:picLocks noChangeAspect="1"/>
            </p:cNvPicPr>
            <p:nvPr/>
          </p:nvPicPr>
          <p:blipFill>
            <a:blip r:embed="rId4"/>
            <a:stretch>
              <a:fillRect/>
            </a:stretch>
          </p:blipFill>
          <p:spPr>
            <a:xfrm>
              <a:off x="5215370" y="3969143"/>
              <a:ext cx="789018" cy="490878"/>
            </a:xfrm>
            <a:prstGeom prst="rect">
              <a:avLst/>
            </a:prstGeom>
          </p:spPr>
        </p:pic>
        <p:sp>
          <p:nvSpPr>
            <p:cNvPr id="11" name="Rectangle 95">
              <a:extLst>
                <a:ext uri="{FF2B5EF4-FFF2-40B4-BE49-F238E27FC236}">
                  <a16:creationId xmlns:a16="http://schemas.microsoft.com/office/drawing/2014/main" id="{26B49B78-7472-3C71-90EA-2C54B33CFE21}"/>
                </a:ext>
              </a:extLst>
            </p:cNvPr>
            <p:cNvSpPr/>
            <p:nvPr/>
          </p:nvSpPr>
          <p:spPr>
            <a:xfrm>
              <a:off x="6096347" y="2408592"/>
              <a:ext cx="1452854"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UKprod.completed_queries</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UKprod</a:t>
              </a:r>
              <a:r>
                <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UKprod.usage_metric</a:t>
              </a:r>
              <a:r>
                <a:rPr lang="en-US" sz="8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s</a:t>
              </a:r>
              <a:endPar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2" name="Rectangle 95">
              <a:extLst>
                <a:ext uri="{FF2B5EF4-FFF2-40B4-BE49-F238E27FC236}">
                  <a16:creationId xmlns:a16="http://schemas.microsoft.com/office/drawing/2014/main" id="{3D494232-B430-9492-1F00-C9FBD33B20F1}"/>
                </a:ext>
              </a:extLst>
            </p:cNvPr>
            <p:cNvSpPr/>
            <p:nvPr/>
          </p:nvSpPr>
          <p:spPr>
            <a:xfrm>
              <a:off x="6096347" y="3226035"/>
              <a:ext cx="1452854"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UKdisc.completed_queries</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UK</a:t>
              </a:r>
              <a:r>
                <a:rPr lang="en-US" sz="800" kern="0" dirty="0">
                  <a:solidFill>
                    <a:srgbClr val="000000"/>
                  </a:solidFill>
                  <a:highlight>
                    <a:srgbClr val="FFFF00"/>
                  </a:highlight>
                  <a:latin typeface="Segoe UI" panose="020B0502040204020203" pitchFamily="34" charset="0"/>
                  <a:ea typeface="MS PGothic" panose="020B0600070205080204" pitchFamily="34" charset="-128"/>
                  <a:cs typeface="Segoe UI" panose="020B0502040204020203" pitchFamily="34" charset="0"/>
                </a:rPr>
                <a:t>disc</a:t>
              </a:r>
              <a:r>
                <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UKdisc.usage_metrics</a:t>
              </a:r>
              <a:endPar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3" name="Rectangle 95">
              <a:extLst>
                <a:ext uri="{FF2B5EF4-FFF2-40B4-BE49-F238E27FC236}">
                  <a16:creationId xmlns:a16="http://schemas.microsoft.com/office/drawing/2014/main" id="{549999FE-95D3-E80D-F2F7-E5059C51243A}"/>
                </a:ext>
              </a:extLst>
            </p:cNvPr>
            <p:cNvSpPr/>
            <p:nvPr/>
          </p:nvSpPr>
          <p:spPr>
            <a:xfrm>
              <a:off x="6096347" y="3969143"/>
              <a:ext cx="1452854"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HKprod.completed_queries</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HKprod</a:t>
              </a:r>
              <a:r>
                <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HKprod.usage_metrics</a:t>
              </a:r>
              <a:endPar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 name="Rectangle 95">
              <a:extLst>
                <a:ext uri="{FF2B5EF4-FFF2-40B4-BE49-F238E27FC236}">
                  <a16:creationId xmlns:a16="http://schemas.microsoft.com/office/drawing/2014/main" id="{7EBBFC0F-4696-96F2-B7CF-A7AC897F4698}"/>
                </a:ext>
              </a:extLst>
            </p:cNvPr>
            <p:cNvSpPr/>
            <p:nvPr/>
          </p:nvSpPr>
          <p:spPr>
            <a:xfrm>
              <a:off x="8039686" y="2946822"/>
              <a:ext cx="1452854"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topic.completed_queries</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highlight>
                    <a:srgbClr val="FFFF00"/>
                  </a:highlight>
                  <a:latin typeface="Segoe UI" panose="020B0502040204020203" pitchFamily="34" charset="0"/>
                  <a:ea typeface="MS PGothic" panose="020B0600070205080204" pitchFamily="34" charset="-128"/>
                  <a:cs typeface="Segoe UI" panose="020B0502040204020203" pitchFamily="34" charset="0"/>
                </a:rPr>
                <a:t>topic</a:t>
              </a:r>
              <a:r>
                <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topic </a:t>
              </a:r>
              <a:r>
                <a:rPr lang="en-US" sz="800" kern="0" dirty="0" err="1">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usage_metrics</a:t>
              </a:r>
              <a:endPar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 name="Rectangle 95">
              <a:extLst>
                <a:ext uri="{FF2B5EF4-FFF2-40B4-BE49-F238E27FC236}">
                  <a16:creationId xmlns:a16="http://schemas.microsoft.com/office/drawing/2014/main" id="{1819B05F-D84D-3010-20CB-1731BC8BE3D2}"/>
                </a:ext>
              </a:extLst>
            </p:cNvPr>
            <p:cNvSpPr/>
            <p:nvPr/>
          </p:nvSpPr>
          <p:spPr>
            <a:xfrm>
              <a:off x="9983024" y="2946822"/>
              <a:ext cx="1639411"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 </a:t>
              </a: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completed_queries.raw</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a:t>
              </a:r>
              <a:r>
                <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query_plan.raw</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a:t>
              </a:r>
              <a:r>
                <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 </a:t>
              </a:r>
              <a:r>
                <a:rPr lang="en-US" sz="800" kern="0" dirty="0" err="1">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rPr>
                <a:t>usage_metrics.raw</a:t>
              </a:r>
              <a:endParaRPr lang="en-US" sz="800" kern="0" dirty="0">
                <a:solidFill>
                  <a:srgbClr val="000000"/>
                </a:solidFill>
                <a:highlight>
                  <a:srgbClr val="00FF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6" name="Rectangle 95">
              <a:extLst>
                <a:ext uri="{FF2B5EF4-FFF2-40B4-BE49-F238E27FC236}">
                  <a16:creationId xmlns:a16="http://schemas.microsoft.com/office/drawing/2014/main" id="{0FA9ABB1-B58F-EFA6-58B1-CB81285AC658}"/>
                </a:ext>
              </a:extLst>
            </p:cNvPr>
            <p:cNvSpPr/>
            <p:nvPr/>
          </p:nvSpPr>
          <p:spPr>
            <a:xfrm>
              <a:off x="9983025" y="2254059"/>
              <a:ext cx="1452854"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 </a:t>
              </a:r>
              <a:r>
                <a:rPr lang="en-US" sz="800" kern="0" dirty="0" err="1">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rPr>
                <a:t>completed_queries</a:t>
              </a:r>
              <a:endParaRPr lang="en-US" sz="800" kern="0" dirty="0">
                <a:solidFill>
                  <a:srgbClr val="000000"/>
                </a:solidFill>
                <a:highlight>
                  <a:srgbClr val="FF0000"/>
                </a:highlight>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a:t>
              </a:r>
              <a:r>
                <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 </a:t>
              </a:r>
              <a:r>
                <a:rPr kumimoji="0" lang="en-US" sz="800" b="0" i="0" u="none" strike="noStrike" kern="0" cap="none" spc="0" normalizeH="0" baseline="0" noProof="0" dirty="0" err="1">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rPr>
                <a:t>query_plan</a:t>
              </a:r>
              <a:endParaRPr kumimoji="0" lang="en-US" sz="800" b="0" i="0" u="none" strike="noStrike" kern="0" cap="none" spc="0" normalizeH="0" baseline="0" noProof="0" dirty="0">
                <a:ln>
                  <a:noFill/>
                </a:ln>
                <a:solidFill>
                  <a:srgbClr val="000000"/>
                </a:solidFill>
                <a:effectLst/>
                <a:highlight>
                  <a:srgbClr val="FFFF00"/>
                </a:highligh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Table: </a:t>
              </a:r>
              <a:r>
                <a:rPr lang="en-US" sz="8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usage_metrics</a:t>
              </a:r>
              <a:endPar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endParaRP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8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t>
              </a:r>
              <a:endParaRPr kumimoji="0" lang="en-US" sz="8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cxnSp>
          <p:nvCxnSpPr>
            <p:cNvPr id="18" name="Straight Connector 17">
              <a:extLst>
                <a:ext uri="{FF2B5EF4-FFF2-40B4-BE49-F238E27FC236}">
                  <a16:creationId xmlns:a16="http://schemas.microsoft.com/office/drawing/2014/main" id="{237CFD6D-1929-8DFB-576E-73F971220974}"/>
                </a:ext>
              </a:extLst>
            </p:cNvPr>
            <p:cNvCxnSpPr/>
            <p:nvPr/>
          </p:nvCxnSpPr>
          <p:spPr>
            <a:xfrm>
              <a:off x="7466072" y="2511755"/>
              <a:ext cx="573614" cy="481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7C52F79-400A-B2FE-3C9E-58D687A4DC5E}"/>
                </a:ext>
              </a:extLst>
            </p:cNvPr>
            <p:cNvCxnSpPr/>
            <p:nvPr/>
          </p:nvCxnSpPr>
          <p:spPr>
            <a:xfrm>
              <a:off x="7466071" y="2672426"/>
              <a:ext cx="573614" cy="481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22876-C93E-16EA-1AE0-EF15FFC2CF61}"/>
                </a:ext>
              </a:extLst>
            </p:cNvPr>
            <p:cNvCxnSpPr/>
            <p:nvPr/>
          </p:nvCxnSpPr>
          <p:spPr>
            <a:xfrm>
              <a:off x="7466071" y="2824558"/>
              <a:ext cx="573614" cy="481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4BEAED3-D7E8-2F57-D5AD-F9C1C887C7E1}"/>
                </a:ext>
              </a:extLst>
            </p:cNvPr>
            <p:cNvCxnSpPr>
              <a:cxnSpLocks/>
            </p:cNvCxnSpPr>
            <p:nvPr/>
          </p:nvCxnSpPr>
          <p:spPr>
            <a:xfrm flipV="1">
              <a:off x="7466071" y="2987118"/>
              <a:ext cx="573614" cy="352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933275-ABB8-35C0-0A0A-A267CC1E2245}"/>
                </a:ext>
              </a:extLst>
            </p:cNvPr>
            <p:cNvCxnSpPr>
              <a:cxnSpLocks/>
            </p:cNvCxnSpPr>
            <p:nvPr/>
          </p:nvCxnSpPr>
          <p:spPr>
            <a:xfrm flipV="1">
              <a:off x="7466071" y="3165780"/>
              <a:ext cx="573614" cy="352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AB463E-4A11-794C-8C91-39BF144EADDF}"/>
                </a:ext>
              </a:extLst>
            </p:cNvPr>
            <p:cNvCxnSpPr>
              <a:cxnSpLocks/>
            </p:cNvCxnSpPr>
            <p:nvPr/>
          </p:nvCxnSpPr>
          <p:spPr>
            <a:xfrm flipV="1">
              <a:off x="7466071" y="3315378"/>
              <a:ext cx="573614" cy="352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84D22D-CB2D-46CE-DB27-DA2C9258AC49}"/>
                </a:ext>
              </a:extLst>
            </p:cNvPr>
            <p:cNvCxnSpPr>
              <a:cxnSpLocks/>
            </p:cNvCxnSpPr>
            <p:nvPr/>
          </p:nvCxnSpPr>
          <p:spPr>
            <a:xfrm flipV="1">
              <a:off x="7466071" y="2990243"/>
              <a:ext cx="553222" cy="1078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B78F77-0B69-5F33-C26B-5143B96DD3E0}"/>
                </a:ext>
              </a:extLst>
            </p:cNvPr>
            <p:cNvCxnSpPr>
              <a:cxnSpLocks/>
            </p:cNvCxnSpPr>
            <p:nvPr/>
          </p:nvCxnSpPr>
          <p:spPr>
            <a:xfrm flipV="1">
              <a:off x="7466071" y="3115631"/>
              <a:ext cx="591561" cy="1131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46F039C-8FC7-7C43-84B8-6D7283EC9CFB}"/>
                </a:ext>
              </a:extLst>
            </p:cNvPr>
            <p:cNvCxnSpPr>
              <a:cxnSpLocks/>
            </p:cNvCxnSpPr>
            <p:nvPr/>
          </p:nvCxnSpPr>
          <p:spPr>
            <a:xfrm flipV="1">
              <a:off x="7466071" y="3348689"/>
              <a:ext cx="591561" cy="1048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3AE221D-190F-43CF-2AEE-39C638419BC3}"/>
                </a:ext>
              </a:extLst>
            </p:cNvPr>
            <p:cNvCxnSpPr>
              <a:cxnSpLocks/>
            </p:cNvCxnSpPr>
            <p:nvPr/>
          </p:nvCxnSpPr>
          <p:spPr>
            <a:xfrm flipV="1">
              <a:off x="9257873" y="2361240"/>
              <a:ext cx="725151" cy="70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ADF05A-4610-CFFC-3EF5-C007C710FE86}"/>
                </a:ext>
              </a:extLst>
            </p:cNvPr>
            <p:cNvCxnSpPr>
              <a:cxnSpLocks/>
            </p:cNvCxnSpPr>
            <p:nvPr/>
          </p:nvCxnSpPr>
          <p:spPr>
            <a:xfrm flipV="1">
              <a:off x="9257873" y="2506486"/>
              <a:ext cx="725151" cy="70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0819BA-3AA1-D76C-7A5B-7FF95F965D2D}"/>
                </a:ext>
              </a:extLst>
            </p:cNvPr>
            <p:cNvCxnSpPr>
              <a:cxnSpLocks/>
            </p:cNvCxnSpPr>
            <p:nvPr/>
          </p:nvCxnSpPr>
          <p:spPr>
            <a:xfrm flipV="1">
              <a:off x="9257873" y="2647386"/>
              <a:ext cx="725151" cy="70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1595367-3FC4-3131-FD53-CD57034B144B}"/>
                </a:ext>
              </a:extLst>
            </p:cNvPr>
            <p:cNvCxnSpPr>
              <a:cxnSpLocks/>
            </p:cNvCxnSpPr>
            <p:nvPr/>
          </p:nvCxnSpPr>
          <p:spPr>
            <a:xfrm>
              <a:off x="9257873" y="3062543"/>
              <a:ext cx="725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7F0E4D-5D2E-AA93-6DB6-7162FC532C60}"/>
                </a:ext>
              </a:extLst>
            </p:cNvPr>
            <p:cNvCxnSpPr>
              <a:cxnSpLocks/>
            </p:cNvCxnSpPr>
            <p:nvPr/>
          </p:nvCxnSpPr>
          <p:spPr>
            <a:xfrm>
              <a:off x="9257873" y="3200495"/>
              <a:ext cx="7251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A87856-2528-660F-84A0-CE7BC55AD27F}"/>
                </a:ext>
              </a:extLst>
            </p:cNvPr>
            <p:cNvCxnSpPr>
              <a:cxnSpLocks/>
            </p:cNvCxnSpPr>
            <p:nvPr/>
          </p:nvCxnSpPr>
          <p:spPr>
            <a:xfrm>
              <a:off x="9257873" y="3348689"/>
              <a:ext cx="725151"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95">
              <a:extLst>
                <a:ext uri="{FF2B5EF4-FFF2-40B4-BE49-F238E27FC236}">
                  <a16:creationId xmlns:a16="http://schemas.microsoft.com/office/drawing/2014/main" id="{09E78681-7FBF-CF68-E14D-3C6076148893}"/>
                </a:ext>
              </a:extLst>
            </p:cNvPr>
            <p:cNvSpPr/>
            <p:nvPr/>
          </p:nvSpPr>
          <p:spPr>
            <a:xfrm>
              <a:off x="8057632" y="4092096"/>
              <a:ext cx="1200241"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PUBSUB</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grpSp>
      <p:pic>
        <p:nvPicPr>
          <p:cNvPr id="50" name="Picture 49">
            <a:extLst>
              <a:ext uri="{FF2B5EF4-FFF2-40B4-BE49-F238E27FC236}">
                <a16:creationId xmlns:a16="http://schemas.microsoft.com/office/drawing/2014/main" id="{EB3B45C3-61A5-DEDE-4793-E7B35AA93123}"/>
              </a:ext>
            </a:extLst>
          </p:cNvPr>
          <p:cNvPicPr>
            <a:picLocks noChangeAspect="1"/>
          </p:cNvPicPr>
          <p:nvPr/>
        </p:nvPicPr>
        <p:blipFill>
          <a:blip r:embed="rId6"/>
          <a:stretch>
            <a:fillRect/>
          </a:stretch>
        </p:blipFill>
        <p:spPr>
          <a:xfrm>
            <a:off x="4025257" y="5175944"/>
            <a:ext cx="3994036" cy="1541242"/>
          </a:xfrm>
          <a:prstGeom prst="rect">
            <a:avLst/>
          </a:prstGeom>
        </p:spPr>
      </p:pic>
    </p:spTree>
    <p:extLst>
      <p:ext uri="{BB962C8B-B14F-4D97-AF65-F5344CB8AC3E}">
        <p14:creationId xmlns:p14="http://schemas.microsoft.com/office/powerpoint/2010/main" val="220811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EC8476-FEF3-A274-A8FA-684EA10DB5A5}"/>
              </a:ext>
            </a:extLst>
          </p:cNvPr>
          <p:cNvPicPr>
            <a:picLocks noChangeAspect="1"/>
          </p:cNvPicPr>
          <p:nvPr/>
        </p:nvPicPr>
        <p:blipFill>
          <a:blip r:embed="rId3"/>
          <a:stretch>
            <a:fillRect/>
          </a:stretch>
        </p:blipFill>
        <p:spPr>
          <a:xfrm>
            <a:off x="791063" y="4439653"/>
            <a:ext cx="9922335" cy="2221073"/>
          </a:xfrm>
          <a:prstGeom prst="rect">
            <a:avLst/>
          </a:prstGeom>
        </p:spPr>
      </p:pic>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402485" y="162060"/>
            <a:ext cx="10515600" cy="700958"/>
          </a:xfrm>
        </p:spPr>
        <p:txBody>
          <a:bodyPr>
            <a:noAutofit/>
          </a:bodyPr>
          <a:lstStyle/>
          <a:p>
            <a:r>
              <a:rPr lang="en-US" altLang="zh-CN" sz="2800" dirty="0"/>
              <a:t>Module Design – Dataflow for complex data transformation</a:t>
            </a:r>
            <a:endParaRPr lang="en-US" sz="2800" dirty="0"/>
          </a:p>
        </p:txBody>
      </p:sp>
      <p:sp>
        <p:nvSpPr>
          <p:cNvPr id="9" name="文本框 8">
            <a:extLst>
              <a:ext uri="{FF2B5EF4-FFF2-40B4-BE49-F238E27FC236}">
                <a16:creationId xmlns:a16="http://schemas.microsoft.com/office/drawing/2014/main" id="{813CE208-4D13-EF7B-09B6-C0A3862F093B}"/>
              </a:ext>
            </a:extLst>
          </p:cNvPr>
          <p:cNvSpPr txBox="1"/>
          <p:nvPr/>
        </p:nvSpPr>
        <p:spPr>
          <a:xfrm>
            <a:off x="314703" y="863018"/>
            <a:ext cx="5083915" cy="1815882"/>
          </a:xfrm>
          <a:prstGeom prst="rect">
            <a:avLst/>
          </a:prstGeom>
          <a:noFill/>
        </p:spPr>
        <p:txBody>
          <a:bodyPr wrap="square">
            <a:spAutoFit/>
          </a:bodyPr>
          <a:lstStyle/>
          <a:p>
            <a:pPr algn="l"/>
            <a:r>
              <a:rPr lang="en-US" altLang="zh-CN" sz="1400" b="0" i="0" dirty="0">
                <a:solidFill>
                  <a:srgbClr val="202124"/>
                </a:solidFill>
                <a:effectLst/>
                <a:highlight>
                  <a:srgbClr val="FFFFFF"/>
                </a:highlight>
                <a:latin typeface="Roboto" panose="02000000000000000000" pitchFamily="2" charset="0"/>
              </a:rPr>
              <a:t>Dataflow is a managed service for executing a wide variety of data processing patterns. </a:t>
            </a:r>
          </a:p>
          <a:p>
            <a:pPr algn="l"/>
            <a:r>
              <a:rPr lang="en-US" altLang="zh-CN" sz="1400" b="0" i="0" dirty="0">
                <a:solidFill>
                  <a:srgbClr val="202124"/>
                </a:solidFill>
                <a:effectLst/>
                <a:highlight>
                  <a:srgbClr val="FFFFFF"/>
                </a:highlight>
                <a:latin typeface="Roboto" panose="02000000000000000000" pitchFamily="2" charset="0"/>
              </a:rPr>
              <a:t>Dataflow is used only with tables that require transformation before landing in BQ, for example, </a:t>
            </a:r>
            <a:r>
              <a:rPr lang="en-US" altLang="zh-CN" sz="1400" b="0" i="0" dirty="0" err="1">
                <a:solidFill>
                  <a:srgbClr val="202124"/>
                </a:solidFill>
                <a:effectLst/>
                <a:highlight>
                  <a:srgbClr val="FFFFFF"/>
                </a:highlight>
                <a:latin typeface="Roboto" panose="02000000000000000000" pitchFamily="2" charset="0"/>
              </a:rPr>
              <a:t>BIAC_grant</a:t>
            </a:r>
            <a:endParaRPr lang="en-US" altLang="zh-CN" sz="1400" b="0" i="0" dirty="0">
              <a:solidFill>
                <a:srgbClr val="202124"/>
              </a:solidFill>
              <a:effectLst/>
              <a:highlight>
                <a:srgbClr val="FFFFFF"/>
              </a:highlight>
              <a:latin typeface="Roboto" panose="02000000000000000000" pitchFamily="2" charset="0"/>
            </a:endParaRPr>
          </a:p>
          <a:p>
            <a:pPr algn="l"/>
            <a:r>
              <a:rPr lang="en-US" altLang="zh-CN" sz="1400" b="0" i="0" dirty="0">
                <a:solidFill>
                  <a:srgbClr val="202124"/>
                </a:solidFill>
                <a:effectLst/>
                <a:highlight>
                  <a:srgbClr val="FFFFFF"/>
                </a:highlight>
                <a:latin typeface="Roboto" panose="02000000000000000000" pitchFamily="2" charset="0"/>
              </a:rPr>
              <a:t>Confirmed on 22</a:t>
            </a:r>
            <a:r>
              <a:rPr lang="en-US" altLang="zh-CN" sz="1400" b="0" i="0" baseline="30000" dirty="0">
                <a:solidFill>
                  <a:srgbClr val="202124"/>
                </a:solidFill>
                <a:effectLst/>
                <a:highlight>
                  <a:srgbClr val="FFFFFF"/>
                </a:highlight>
                <a:latin typeface="Roboto" panose="02000000000000000000" pitchFamily="2" charset="0"/>
              </a:rPr>
              <a:t>nd</a:t>
            </a:r>
            <a:r>
              <a:rPr lang="en-US" altLang="zh-CN" sz="1400" b="0" i="0" dirty="0">
                <a:solidFill>
                  <a:srgbClr val="202124"/>
                </a:solidFill>
                <a:effectLst/>
                <a:highlight>
                  <a:srgbClr val="FFFFFF"/>
                </a:highlight>
                <a:latin typeface="Roboto" panose="02000000000000000000" pitchFamily="2" charset="0"/>
              </a:rPr>
              <a:t>/May</a:t>
            </a:r>
          </a:p>
          <a:p>
            <a:pPr marL="285750" indent="-285750" algn="l">
              <a:buFont typeface="Arial" panose="020B0604020202020204" pitchFamily="34" charset="0"/>
              <a:buChar char="•"/>
            </a:pPr>
            <a:r>
              <a:rPr lang="en-US" altLang="zh-CN" sz="1400" dirty="0">
                <a:solidFill>
                  <a:srgbClr val="202124"/>
                </a:solidFill>
                <a:highlight>
                  <a:srgbClr val="FFFFFF"/>
                </a:highlight>
                <a:latin typeface="Roboto" panose="02000000000000000000" pitchFamily="2" charset="0"/>
              </a:rPr>
              <a:t>Use UDF(user defined functions) to implement transformation</a:t>
            </a:r>
          </a:p>
          <a:p>
            <a:pPr marL="285750" indent="-285750" algn="l">
              <a:buFont typeface="Arial" panose="020B0604020202020204" pitchFamily="34" charset="0"/>
              <a:buChar char="•"/>
            </a:pPr>
            <a:r>
              <a:rPr lang="en-US" altLang="zh-CN" sz="1400" b="0" i="0" dirty="0">
                <a:solidFill>
                  <a:srgbClr val="202124"/>
                </a:solidFill>
                <a:effectLst/>
                <a:highlight>
                  <a:srgbClr val="FFFFFF"/>
                </a:highlight>
                <a:latin typeface="Roboto" panose="02000000000000000000" pitchFamily="2" charset="0"/>
              </a:rPr>
              <a:t>Python is preferred for UDF.</a:t>
            </a:r>
          </a:p>
        </p:txBody>
      </p:sp>
      <p:pic>
        <p:nvPicPr>
          <p:cNvPr id="6" name="Picture 5">
            <a:extLst>
              <a:ext uri="{FF2B5EF4-FFF2-40B4-BE49-F238E27FC236}">
                <a16:creationId xmlns:a16="http://schemas.microsoft.com/office/drawing/2014/main" id="{E5C8DBF4-9938-ED08-6ECC-8CE20AE30CCB}"/>
              </a:ext>
            </a:extLst>
          </p:cNvPr>
          <p:cNvPicPr>
            <a:picLocks noChangeAspect="1"/>
          </p:cNvPicPr>
          <p:nvPr/>
        </p:nvPicPr>
        <p:blipFill>
          <a:blip r:embed="rId4"/>
          <a:stretch>
            <a:fillRect/>
          </a:stretch>
        </p:blipFill>
        <p:spPr>
          <a:xfrm>
            <a:off x="6127397" y="905417"/>
            <a:ext cx="4505606" cy="3546966"/>
          </a:xfrm>
          <a:prstGeom prst="rect">
            <a:avLst/>
          </a:prstGeom>
        </p:spPr>
      </p:pic>
      <p:pic>
        <p:nvPicPr>
          <p:cNvPr id="8" name="Picture 7">
            <a:extLst>
              <a:ext uri="{FF2B5EF4-FFF2-40B4-BE49-F238E27FC236}">
                <a16:creationId xmlns:a16="http://schemas.microsoft.com/office/drawing/2014/main" id="{F5337E45-DFB8-732B-364D-AF6AE028C871}"/>
              </a:ext>
            </a:extLst>
          </p:cNvPr>
          <p:cNvPicPr>
            <a:picLocks noChangeAspect="1"/>
          </p:cNvPicPr>
          <p:nvPr/>
        </p:nvPicPr>
        <p:blipFill>
          <a:blip r:embed="rId5"/>
          <a:stretch>
            <a:fillRect/>
          </a:stretch>
        </p:blipFill>
        <p:spPr>
          <a:xfrm>
            <a:off x="791063" y="2606401"/>
            <a:ext cx="2972823" cy="1845982"/>
          </a:xfrm>
          <a:prstGeom prst="rect">
            <a:avLst/>
          </a:prstGeom>
        </p:spPr>
      </p:pic>
    </p:spTree>
    <p:extLst>
      <p:ext uri="{BB962C8B-B14F-4D97-AF65-F5344CB8AC3E}">
        <p14:creationId xmlns:p14="http://schemas.microsoft.com/office/powerpoint/2010/main" val="407972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405669" y="222548"/>
            <a:ext cx="10515600" cy="700958"/>
          </a:xfrm>
        </p:spPr>
        <p:txBody>
          <a:bodyPr>
            <a:noAutofit/>
          </a:bodyPr>
          <a:lstStyle/>
          <a:p>
            <a:r>
              <a:rPr lang="en-US" altLang="zh-CN" sz="2800" dirty="0"/>
              <a:t>Module Design – Big Query Table Design</a:t>
            </a:r>
            <a:endParaRPr lang="en-US" sz="2800" dirty="0"/>
          </a:p>
        </p:txBody>
      </p:sp>
      <p:sp>
        <p:nvSpPr>
          <p:cNvPr id="4" name="文本框 3">
            <a:extLst>
              <a:ext uri="{FF2B5EF4-FFF2-40B4-BE49-F238E27FC236}">
                <a16:creationId xmlns:a16="http://schemas.microsoft.com/office/drawing/2014/main" id="{6AD5E1A3-A493-6165-4F97-0D4918BA78E4}"/>
              </a:ext>
            </a:extLst>
          </p:cNvPr>
          <p:cNvSpPr txBox="1"/>
          <p:nvPr/>
        </p:nvSpPr>
        <p:spPr>
          <a:xfrm>
            <a:off x="349301" y="1003973"/>
            <a:ext cx="9423806" cy="2862322"/>
          </a:xfrm>
          <a:prstGeom prst="rect">
            <a:avLst/>
          </a:prstGeom>
          <a:noFill/>
        </p:spPr>
        <p:txBody>
          <a:bodyPr wrap="square">
            <a:spAutoFit/>
          </a:bodyPr>
          <a:lstStyle/>
          <a:p>
            <a:r>
              <a:rPr lang="en-US" altLang="zh-CN" dirty="0"/>
              <a:t>The medallion architecture describes a series of data layers that denote the quality of data stored in the </a:t>
            </a:r>
            <a:r>
              <a:rPr lang="en-US" altLang="zh-CN" dirty="0" err="1"/>
              <a:t>lakehouse</a:t>
            </a:r>
            <a:r>
              <a:rPr lang="en-US" altLang="zh-CN" dirty="0"/>
              <a:t>. We recommends taking a multi-layered approach to building a single source of truth for enterprise </a:t>
            </a:r>
            <a:r>
              <a:rPr lang="en-US" altLang="zh-CN"/>
              <a:t>data products</a:t>
            </a:r>
            <a:r>
              <a:rPr lang="en-US" altLang="zh-CN" dirty="0"/>
              <a:t>. This architecture guarantees atomicity, consistency, isolation, and durability as data passes through multiple layers of validations and transformations before being stored in a layout optimized for efficient analytics. The terms bronze (raw), silver (validated), and gold (enriched) describe the quality of the data in each of these layers.</a:t>
            </a:r>
          </a:p>
          <a:p>
            <a:pPr marL="285750" indent="-285750">
              <a:buFont typeface="Arial" panose="020B0604020202020204" pitchFamily="34" charset="0"/>
              <a:buChar char="•"/>
            </a:pPr>
            <a:r>
              <a:rPr lang="en-US" altLang="zh-CN" dirty="0"/>
              <a:t>Ingest raw data to the bronze layer</a:t>
            </a:r>
          </a:p>
          <a:p>
            <a:pPr marL="285750" indent="-285750">
              <a:buFont typeface="Arial" panose="020B0604020202020204" pitchFamily="34" charset="0"/>
              <a:buChar char="•"/>
            </a:pPr>
            <a:r>
              <a:rPr lang="en-US" altLang="zh-CN" dirty="0"/>
              <a:t>Validate and deduplicate data in the silver layer</a:t>
            </a:r>
          </a:p>
          <a:p>
            <a:pPr marL="285750" indent="-285750">
              <a:buFont typeface="Arial" panose="020B0604020202020204" pitchFamily="34" charset="0"/>
              <a:buChar char="•"/>
            </a:pPr>
            <a:r>
              <a:rPr lang="en-US" altLang="zh-CN" dirty="0"/>
              <a:t>Power analytics with the gold layer</a:t>
            </a:r>
            <a:endParaRPr lang="zh-CN" altLang="en-US" dirty="0"/>
          </a:p>
          <a:p>
            <a:endParaRPr lang="zh-CN" altLang="en-US" dirty="0"/>
          </a:p>
        </p:txBody>
      </p:sp>
      <p:pic>
        <p:nvPicPr>
          <p:cNvPr id="11" name="图片 10">
            <a:extLst>
              <a:ext uri="{FF2B5EF4-FFF2-40B4-BE49-F238E27FC236}">
                <a16:creationId xmlns:a16="http://schemas.microsoft.com/office/drawing/2014/main" id="{E04E5994-A09E-1DEF-FAE5-277CD745F7CA}"/>
              </a:ext>
            </a:extLst>
          </p:cNvPr>
          <p:cNvPicPr>
            <a:picLocks noChangeAspect="1"/>
          </p:cNvPicPr>
          <p:nvPr/>
        </p:nvPicPr>
        <p:blipFill>
          <a:blip r:embed="rId2"/>
          <a:stretch>
            <a:fillRect/>
          </a:stretch>
        </p:blipFill>
        <p:spPr>
          <a:xfrm>
            <a:off x="713254" y="3813363"/>
            <a:ext cx="9507277" cy="2581635"/>
          </a:xfrm>
          <a:prstGeom prst="rect">
            <a:avLst/>
          </a:prstGeom>
        </p:spPr>
      </p:pic>
    </p:spTree>
    <p:extLst>
      <p:ext uri="{BB962C8B-B14F-4D97-AF65-F5344CB8AC3E}">
        <p14:creationId xmlns:p14="http://schemas.microsoft.com/office/powerpoint/2010/main" val="10825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405669" y="114455"/>
            <a:ext cx="4758002" cy="700958"/>
          </a:xfrm>
        </p:spPr>
        <p:txBody>
          <a:bodyPr>
            <a:noAutofit/>
          </a:bodyPr>
          <a:lstStyle/>
          <a:p>
            <a:r>
              <a:rPr lang="en-US" altLang="zh-CN" sz="2800" dirty="0"/>
              <a:t>Module Design – History table</a:t>
            </a:r>
            <a:endParaRPr lang="en-US" sz="2800" dirty="0"/>
          </a:p>
        </p:txBody>
      </p:sp>
      <p:sp>
        <p:nvSpPr>
          <p:cNvPr id="4" name="文本框 3">
            <a:extLst>
              <a:ext uri="{FF2B5EF4-FFF2-40B4-BE49-F238E27FC236}">
                <a16:creationId xmlns:a16="http://schemas.microsoft.com/office/drawing/2014/main" id="{6AD5E1A3-A493-6165-4F97-0D4918BA78E4}"/>
              </a:ext>
            </a:extLst>
          </p:cNvPr>
          <p:cNvSpPr txBox="1"/>
          <p:nvPr/>
        </p:nvSpPr>
        <p:spPr>
          <a:xfrm>
            <a:off x="502816" y="743695"/>
            <a:ext cx="7181052" cy="3354765"/>
          </a:xfrm>
          <a:prstGeom prst="rect">
            <a:avLst/>
          </a:prstGeom>
          <a:noFill/>
        </p:spPr>
        <p:txBody>
          <a:bodyPr wrap="square">
            <a:spAutoFit/>
          </a:bodyPr>
          <a:lstStyle/>
          <a:p>
            <a:r>
              <a:rPr lang="en-US" altLang="zh-CN" sz="1600" dirty="0"/>
              <a:t>PG source tables are basically time-series like appending table</a:t>
            </a:r>
          </a:p>
          <a:p>
            <a:pPr marL="233363" indent="-233363"/>
            <a:r>
              <a:rPr lang="en-US" altLang="zh-CN" sz="1600" dirty="0"/>
              <a:t>1.Raw layer(bronze) captures every create, update, delete with timestamp</a:t>
            </a:r>
          </a:p>
          <a:p>
            <a:pPr marL="233363" indent="-233363"/>
            <a:r>
              <a:rPr lang="en-US" altLang="zh-CN" sz="1600" dirty="0"/>
              <a:t>Real time view</a:t>
            </a:r>
          </a:p>
          <a:p>
            <a:pPr marL="233363" indent="-233363"/>
            <a:r>
              <a:rPr lang="en-US" altLang="zh-CN" sz="1600" dirty="0"/>
              <a:t>A.1 view or BQ query transformation is applied to stream the consolidated table to reporting DB</a:t>
            </a:r>
          </a:p>
          <a:p>
            <a:pPr marL="233363" indent="-233363"/>
            <a:r>
              <a:rPr lang="en-US" altLang="zh-CN" sz="1600" dirty="0"/>
              <a:t>A.2 users consumes latest updated reporting DB data</a:t>
            </a:r>
          </a:p>
          <a:p>
            <a:pPr marL="233363" indent="-233363"/>
            <a:r>
              <a:rPr lang="en-US" altLang="zh-CN" sz="1600" dirty="0"/>
              <a:t>B.1 scheduled archive job is run to retrieve raw data</a:t>
            </a:r>
          </a:p>
          <a:p>
            <a:pPr marL="233363" indent="-233363"/>
            <a:r>
              <a:rPr lang="en-US" altLang="zh-CN" sz="1600" dirty="0"/>
              <a:t>B.2 BQ stored procedure transforms raw to desired history table, adding version/effective date to achieve SCD type2 capability</a:t>
            </a:r>
          </a:p>
          <a:p>
            <a:pPr marL="233363" indent="-233363"/>
            <a:r>
              <a:rPr lang="en-US" altLang="zh-CN" sz="1600" dirty="0"/>
              <a:t>B.3 users consumes historical data with extra granularity and detail according to their needs.</a:t>
            </a:r>
          </a:p>
          <a:p>
            <a:pPr marL="233363" indent="-233363"/>
            <a:endParaRPr lang="zh-CN" altLang="en-US" sz="1600" dirty="0"/>
          </a:p>
          <a:p>
            <a:endParaRPr lang="zh-CN" altLang="en-US" sz="1600" dirty="0"/>
          </a:p>
        </p:txBody>
      </p:sp>
      <p:pic>
        <p:nvPicPr>
          <p:cNvPr id="5" name="Picture 4">
            <a:extLst>
              <a:ext uri="{FF2B5EF4-FFF2-40B4-BE49-F238E27FC236}">
                <a16:creationId xmlns:a16="http://schemas.microsoft.com/office/drawing/2014/main" id="{E24B6189-D401-428F-4CD0-5316CDF2694F}"/>
              </a:ext>
            </a:extLst>
          </p:cNvPr>
          <p:cNvPicPr>
            <a:picLocks noChangeAspect="1"/>
          </p:cNvPicPr>
          <p:nvPr/>
        </p:nvPicPr>
        <p:blipFill>
          <a:blip r:embed="rId2"/>
          <a:stretch>
            <a:fillRect/>
          </a:stretch>
        </p:blipFill>
        <p:spPr>
          <a:xfrm>
            <a:off x="8857129" y="222548"/>
            <a:ext cx="2985570" cy="1367508"/>
          </a:xfrm>
          <a:prstGeom prst="rect">
            <a:avLst/>
          </a:prstGeom>
        </p:spPr>
      </p:pic>
      <p:pic>
        <p:nvPicPr>
          <p:cNvPr id="9" name="Picture 8">
            <a:extLst>
              <a:ext uri="{FF2B5EF4-FFF2-40B4-BE49-F238E27FC236}">
                <a16:creationId xmlns:a16="http://schemas.microsoft.com/office/drawing/2014/main" id="{8139D5C5-7314-5A1E-B4EB-5450AEF6A91E}"/>
              </a:ext>
            </a:extLst>
          </p:cNvPr>
          <p:cNvPicPr>
            <a:picLocks noChangeAspect="1"/>
          </p:cNvPicPr>
          <p:nvPr/>
        </p:nvPicPr>
        <p:blipFill>
          <a:blip r:embed="rId3"/>
          <a:stretch>
            <a:fillRect/>
          </a:stretch>
        </p:blipFill>
        <p:spPr>
          <a:xfrm>
            <a:off x="5163671" y="3784947"/>
            <a:ext cx="6777318" cy="2965993"/>
          </a:xfrm>
          <a:prstGeom prst="rect">
            <a:avLst/>
          </a:prstGeom>
        </p:spPr>
      </p:pic>
      <p:pic>
        <p:nvPicPr>
          <p:cNvPr id="13" name="Picture 12">
            <a:extLst>
              <a:ext uri="{FF2B5EF4-FFF2-40B4-BE49-F238E27FC236}">
                <a16:creationId xmlns:a16="http://schemas.microsoft.com/office/drawing/2014/main" id="{0BF1CEB9-B5F0-3966-7A2B-5768FFBE2B16}"/>
              </a:ext>
            </a:extLst>
          </p:cNvPr>
          <p:cNvPicPr>
            <a:picLocks noChangeAspect="1"/>
          </p:cNvPicPr>
          <p:nvPr/>
        </p:nvPicPr>
        <p:blipFill>
          <a:blip r:embed="rId4"/>
          <a:stretch>
            <a:fillRect/>
          </a:stretch>
        </p:blipFill>
        <p:spPr>
          <a:xfrm>
            <a:off x="8157882" y="1589868"/>
            <a:ext cx="3587700" cy="2267507"/>
          </a:xfrm>
          <a:prstGeom prst="rect">
            <a:avLst/>
          </a:prstGeom>
        </p:spPr>
      </p:pic>
      <p:sp>
        <p:nvSpPr>
          <p:cNvPr id="10" name="Arrow: Right 9">
            <a:extLst>
              <a:ext uri="{FF2B5EF4-FFF2-40B4-BE49-F238E27FC236}">
                <a16:creationId xmlns:a16="http://schemas.microsoft.com/office/drawing/2014/main" id="{183EC997-6AA8-5DC9-6D88-D56904B1B145}"/>
              </a:ext>
            </a:extLst>
          </p:cNvPr>
          <p:cNvSpPr/>
          <p:nvPr/>
        </p:nvSpPr>
        <p:spPr>
          <a:xfrm rot="4416740">
            <a:off x="8310523" y="4125459"/>
            <a:ext cx="1093213" cy="258019"/>
          </a:xfrm>
          <a:prstGeom prst="rightArrow">
            <a:avLst>
              <a:gd name="adj1" fmla="val 50000"/>
              <a:gd name="adj2" fmla="val 43789"/>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985E780-4D33-5244-993C-7AF4B819072A}"/>
              </a:ext>
            </a:extLst>
          </p:cNvPr>
          <p:cNvPicPr>
            <a:picLocks noChangeAspect="1"/>
          </p:cNvPicPr>
          <p:nvPr/>
        </p:nvPicPr>
        <p:blipFill>
          <a:blip r:embed="rId5"/>
          <a:stretch>
            <a:fillRect/>
          </a:stretch>
        </p:blipFill>
        <p:spPr>
          <a:xfrm>
            <a:off x="595776" y="3518646"/>
            <a:ext cx="4474935" cy="3125911"/>
          </a:xfrm>
          <a:prstGeom prst="rect">
            <a:avLst/>
          </a:prstGeom>
        </p:spPr>
      </p:pic>
    </p:spTree>
    <p:extLst>
      <p:ext uri="{BB962C8B-B14F-4D97-AF65-F5344CB8AC3E}">
        <p14:creationId xmlns:p14="http://schemas.microsoft.com/office/powerpoint/2010/main" val="107773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77342" y="233826"/>
            <a:ext cx="10515600" cy="700958"/>
          </a:xfrm>
        </p:spPr>
        <p:txBody>
          <a:bodyPr>
            <a:noAutofit/>
          </a:bodyPr>
          <a:lstStyle/>
          <a:p>
            <a:r>
              <a:rPr lang="en-US" altLang="zh-CN" sz="2800" dirty="0"/>
              <a:t>Deployment pattern &amp; DR implementations</a:t>
            </a:r>
            <a:endParaRPr lang="en-US" sz="2800" dirty="0"/>
          </a:p>
        </p:txBody>
      </p:sp>
      <p:pic>
        <p:nvPicPr>
          <p:cNvPr id="9" name="Picture 8">
            <a:extLst>
              <a:ext uri="{FF2B5EF4-FFF2-40B4-BE49-F238E27FC236}">
                <a16:creationId xmlns:a16="http://schemas.microsoft.com/office/drawing/2014/main" id="{5A55C655-1610-2B3F-6259-67CAFD4555C8}"/>
              </a:ext>
            </a:extLst>
          </p:cNvPr>
          <p:cNvPicPr>
            <a:picLocks noChangeAspect="1"/>
          </p:cNvPicPr>
          <p:nvPr/>
        </p:nvPicPr>
        <p:blipFill>
          <a:blip r:embed="rId3"/>
          <a:stretch>
            <a:fillRect/>
          </a:stretch>
        </p:blipFill>
        <p:spPr>
          <a:xfrm>
            <a:off x="556417" y="1198034"/>
            <a:ext cx="3446240" cy="760345"/>
          </a:xfrm>
          <a:prstGeom prst="rect">
            <a:avLst/>
          </a:prstGeom>
        </p:spPr>
      </p:pic>
      <p:sp>
        <p:nvSpPr>
          <p:cNvPr id="11" name="Freeform: Shape 10">
            <a:extLst>
              <a:ext uri="{FF2B5EF4-FFF2-40B4-BE49-F238E27FC236}">
                <a16:creationId xmlns:a16="http://schemas.microsoft.com/office/drawing/2014/main" id="{C27F2922-5A0C-D4B4-D50B-25B36E8FCB6D}"/>
              </a:ext>
            </a:extLst>
          </p:cNvPr>
          <p:cNvSpPr/>
          <p:nvPr/>
        </p:nvSpPr>
        <p:spPr>
          <a:xfrm>
            <a:off x="4963829" y="1173294"/>
            <a:ext cx="2299372" cy="624251"/>
          </a:xfrm>
          <a:custGeom>
            <a:avLst/>
            <a:gdLst>
              <a:gd name="connsiteX0" fmla="*/ 0 w 1860089"/>
              <a:gd name="connsiteY0" fmla="*/ 0 h 744035"/>
              <a:gd name="connsiteX1" fmla="*/ 1488072 w 1860089"/>
              <a:gd name="connsiteY1" fmla="*/ 0 h 744035"/>
              <a:gd name="connsiteX2" fmla="*/ 1860089 w 1860089"/>
              <a:gd name="connsiteY2" fmla="*/ 372018 h 744035"/>
              <a:gd name="connsiteX3" fmla="*/ 1488072 w 1860089"/>
              <a:gd name="connsiteY3" fmla="*/ 744035 h 744035"/>
              <a:gd name="connsiteX4" fmla="*/ 0 w 1860089"/>
              <a:gd name="connsiteY4" fmla="*/ 744035 h 744035"/>
              <a:gd name="connsiteX5" fmla="*/ 372018 w 1860089"/>
              <a:gd name="connsiteY5" fmla="*/ 372018 h 744035"/>
              <a:gd name="connsiteX6" fmla="*/ 0 w 1860089"/>
              <a:gd name="connsiteY6" fmla="*/ 0 h 74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089" h="744035">
                <a:moveTo>
                  <a:pt x="0" y="0"/>
                </a:moveTo>
                <a:lnTo>
                  <a:pt x="1488072" y="0"/>
                </a:lnTo>
                <a:lnTo>
                  <a:pt x="1860089" y="372018"/>
                </a:lnTo>
                <a:lnTo>
                  <a:pt x="1488072" y="744035"/>
                </a:lnTo>
                <a:lnTo>
                  <a:pt x="0" y="744035"/>
                </a:lnTo>
                <a:lnTo>
                  <a:pt x="372018" y="3720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0024" tIns="16002" rIns="388019"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PG-Data Sources</a:t>
            </a:r>
            <a:endParaRPr lang="zh-CN" altLang="en-US" sz="1200" kern="1200" dirty="0"/>
          </a:p>
        </p:txBody>
      </p:sp>
      <p:sp>
        <p:nvSpPr>
          <p:cNvPr id="12" name="Freeform: Shape 11">
            <a:extLst>
              <a:ext uri="{FF2B5EF4-FFF2-40B4-BE49-F238E27FC236}">
                <a16:creationId xmlns:a16="http://schemas.microsoft.com/office/drawing/2014/main" id="{974F80FD-1D4F-55E0-7863-1555545CC50A}"/>
              </a:ext>
            </a:extLst>
          </p:cNvPr>
          <p:cNvSpPr/>
          <p:nvPr/>
        </p:nvSpPr>
        <p:spPr>
          <a:xfrm>
            <a:off x="7033264" y="1173294"/>
            <a:ext cx="2299372" cy="624251"/>
          </a:xfrm>
          <a:custGeom>
            <a:avLst/>
            <a:gdLst>
              <a:gd name="connsiteX0" fmla="*/ 0 w 1860089"/>
              <a:gd name="connsiteY0" fmla="*/ 0 h 744035"/>
              <a:gd name="connsiteX1" fmla="*/ 1488072 w 1860089"/>
              <a:gd name="connsiteY1" fmla="*/ 0 h 744035"/>
              <a:gd name="connsiteX2" fmla="*/ 1860089 w 1860089"/>
              <a:gd name="connsiteY2" fmla="*/ 372018 h 744035"/>
              <a:gd name="connsiteX3" fmla="*/ 1488072 w 1860089"/>
              <a:gd name="connsiteY3" fmla="*/ 744035 h 744035"/>
              <a:gd name="connsiteX4" fmla="*/ 0 w 1860089"/>
              <a:gd name="connsiteY4" fmla="*/ 744035 h 744035"/>
              <a:gd name="connsiteX5" fmla="*/ 372018 w 1860089"/>
              <a:gd name="connsiteY5" fmla="*/ 372018 h 744035"/>
              <a:gd name="connsiteX6" fmla="*/ 0 w 1860089"/>
              <a:gd name="connsiteY6" fmla="*/ 0 h 74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089" h="744035">
                <a:moveTo>
                  <a:pt x="0" y="0"/>
                </a:moveTo>
                <a:lnTo>
                  <a:pt x="1488072" y="0"/>
                </a:lnTo>
                <a:lnTo>
                  <a:pt x="1860089" y="372018"/>
                </a:lnTo>
                <a:lnTo>
                  <a:pt x="1488072" y="744035"/>
                </a:lnTo>
                <a:lnTo>
                  <a:pt x="0" y="744035"/>
                </a:lnTo>
                <a:lnTo>
                  <a:pt x="372018" y="3720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0024" tIns="16002" rIns="388019"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err="1"/>
              <a:t>Debezium</a:t>
            </a:r>
            <a:r>
              <a:rPr lang="en-US" altLang="zh-CN" sz="1200" kern="1200"/>
              <a:t>-Stream Producer</a:t>
            </a:r>
            <a:endParaRPr lang="zh-CN" altLang="en-US" sz="1200" kern="1200" dirty="0"/>
          </a:p>
        </p:txBody>
      </p:sp>
      <p:sp>
        <p:nvSpPr>
          <p:cNvPr id="13" name="Freeform: Shape 12">
            <a:extLst>
              <a:ext uri="{FF2B5EF4-FFF2-40B4-BE49-F238E27FC236}">
                <a16:creationId xmlns:a16="http://schemas.microsoft.com/office/drawing/2014/main" id="{4B393BE2-6A5B-98FE-9B66-DA9E339C57C1}"/>
              </a:ext>
            </a:extLst>
          </p:cNvPr>
          <p:cNvSpPr/>
          <p:nvPr/>
        </p:nvSpPr>
        <p:spPr>
          <a:xfrm>
            <a:off x="9102699" y="1173294"/>
            <a:ext cx="2299372" cy="624251"/>
          </a:xfrm>
          <a:custGeom>
            <a:avLst/>
            <a:gdLst>
              <a:gd name="connsiteX0" fmla="*/ 0 w 1860089"/>
              <a:gd name="connsiteY0" fmla="*/ 0 h 744035"/>
              <a:gd name="connsiteX1" fmla="*/ 1488072 w 1860089"/>
              <a:gd name="connsiteY1" fmla="*/ 0 h 744035"/>
              <a:gd name="connsiteX2" fmla="*/ 1860089 w 1860089"/>
              <a:gd name="connsiteY2" fmla="*/ 372018 h 744035"/>
              <a:gd name="connsiteX3" fmla="*/ 1488072 w 1860089"/>
              <a:gd name="connsiteY3" fmla="*/ 744035 h 744035"/>
              <a:gd name="connsiteX4" fmla="*/ 0 w 1860089"/>
              <a:gd name="connsiteY4" fmla="*/ 744035 h 744035"/>
              <a:gd name="connsiteX5" fmla="*/ 372018 w 1860089"/>
              <a:gd name="connsiteY5" fmla="*/ 372018 h 744035"/>
              <a:gd name="connsiteX6" fmla="*/ 0 w 1860089"/>
              <a:gd name="connsiteY6" fmla="*/ 0 h 74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089" h="744035">
                <a:moveTo>
                  <a:pt x="0" y="0"/>
                </a:moveTo>
                <a:lnTo>
                  <a:pt x="1488072" y="0"/>
                </a:lnTo>
                <a:lnTo>
                  <a:pt x="1860089" y="372018"/>
                </a:lnTo>
                <a:lnTo>
                  <a:pt x="1488072" y="744035"/>
                </a:lnTo>
                <a:lnTo>
                  <a:pt x="0" y="744035"/>
                </a:lnTo>
                <a:lnTo>
                  <a:pt x="372018" y="3720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0024" tIns="16002" rIns="388019"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Kafka Topic</a:t>
            </a:r>
            <a:endParaRPr lang="zh-CN" altLang="en-US" sz="1200" kern="1200" dirty="0"/>
          </a:p>
        </p:txBody>
      </p:sp>
      <p:pic>
        <p:nvPicPr>
          <p:cNvPr id="8" name="图片 7">
            <a:extLst>
              <a:ext uri="{FF2B5EF4-FFF2-40B4-BE49-F238E27FC236}">
                <a16:creationId xmlns:a16="http://schemas.microsoft.com/office/drawing/2014/main" id="{227EF74B-6655-283A-166B-3605DBE5EB32}"/>
              </a:ext>
            </a:extLst>
          </p:cNvPr>
          <p:cNvPicPr>
            <a:picLocks noChangeAspect="1"/>
          </p:cNvPicPr>
          <p:nvPr/>
        </p:nvPicPr>
        <p:blipFill rotWithShape="1">
          <a:blip r:embed="rId4"/>
          <a:srcRect r="38954"/>
          <a:stretch/>
        </p:blipFill>
        <p:spPr>
          <a:xfrm>
            <a:off x="5055308" y="1797545"/>
            <a:ext cx="6203703" cy="2149245"/>
          </a:xfrm>
          <a:prstGeom prst="rect">
            <a:avLst/>
          </a:prstGeom>
        </p:spPr>
      </p:pic>
      <p:sp>
        <p:nvSpPr>
          <p:cNvPr id="20" name="TextBox 19">
            <a:extLst>
              <a:ext uri="{FF2B5EF4-FFF2-40B4-BE49-F238E27FC236}">
                <a16:creationId xmlns:a16="http://schemas.microsoft.com/office/drawing/2014/main" id="{075642EE-30CE-EF49-E869-139377ECE196}"/>
              </a:ext>
            </a:extLst>
          </p:cNvPr>
          <p:cNvSpPr txBox="1"/>
          <p:nvPr/>
        </p:nvSpPr>
        <p:spPr>
          <a:xfrm>
            <a:off x="554670" y="2238630"/>
            <a:ext cx="3719748" cy="3416320"/>
          </a:xfrm>
          <a:prstGeom prst="rect">
            <a:avLst/>
          </a:prstGeom>
          <a:noFill/>
        </p:spPr>
        <p:txBody>
          <a:bodyPr wrap="square" rtlCol="0">
            <a:spAutoFit/>
          </a:bodyPr>
          <a:lstStyle/>
          <a:p>
            <a:r>
              <a:rPr lang="en-US" dirty="0"/>
              <a:t>1.Debezium deploy options:</a:t>
            </a:r>
          </a:p>
          <a:p>
            <a:pPr marL="285750" indent="-285750">
              <a:buFont typeface="Arial" panose="020B0604020202020204" pitchFamily="34" charset="0"/>
              <a:buChar char="•"/>
            </a:pPr>
            <a:r>
              <a:rPr lang="en-US" dirty="0"/>
              <a:t>Kubernetes</a:t>
            </a:r>
          </a:p>
          <a:p>
            <a:pPr marL="285750" indent="-285750">
              <a:buFont typeface="Arial" panose="020B0604020202020204" pitchFamily="34" charset="0"/>
              <a:buChar char="•"/>
            </a:pPr>
            <a:r>
              <a:rPr lang="en-US" dirty="0" err="1"/>
              <a:t>Redhat</a:t>
            </a:r>
            <a:r>
              <a:rPr lang="en-US" dirty="0"/>
              <a:t> </a:t>
            </a:r>
            <a:r>
              <a:rPr lang="en-US" dirty="0" err="1"/>
              <a:t>Openshift</a:t>
            </a:r>
            <a:endParaRPr lang="en-US" dirty="0"/>
          </a:p>
          <a:p>
            <a:r>
              <a:rPr lang="en-US" dirty="0"/>
              <a:t>2. Docker &amp; Kubernetes deployment recommended</a:t>
            </a:r>
          </a:p>
          <a:p>
            <a:pPr marL="285750" indent="-285750">
              <a:buFont typeface="Arial" panose="020B0604020202020204" pitchFamily="34" charset="0"/>
              <a:buChar char="•"/>
            </a:pPr>
            <a:r>
              <a:rPr lang="en-US" dirty="0"/>
              <a:t>For fast startup &amp; expansion</a:t>
            </a:r>
          </a:p>
          <a:p>
            <a:pPr marL="285750" indent="-285750">
              <a:buFont typeface="Arial" panose="020B0604020202020204" pitchFamily="34" charset="0"/>
              <a:buChar char="•"/>
            </a:pPr>
            <a:r>
              <a:rPr lang="en-US" dirty="0"/>
              <a:t>Less maintenance effort</a:t>
            </a:r>
          </a:p>
          <a:p>
            <a:r>
              <a:rPr lang="en-US" dirty="0"/>
              <a:t>3. Can leverage HSBC K8S or private cloud infra</a:t>
            </a:r>
          </a:p>
          <a:p>
            <a:pPr marL="285750" indent="-285750">
              <a:buFont typeface="Arial" panose="020B0604020202020204" pitchFamily="34" charset="0"/>
              <a:buChar char="•"/>
            </a:pPr>
            <a:r>
              <a:rPr lang="en-US" dirty="0"/>
              <a:t>K8S: 3+1+1 </a:t>
            </a:r>
            <a:r>
              <a:rPr lang="en-US" dirty="0" err="1"/>
              <a:t>Debezium</a:t>
            </a:r>
            <a:r>
              <a:rPr lang="en-US" dirty="0"/>
              <a:t> containers</a:t>
            </a:r>
          </a:p>
          <a:p>
            <a:pPr marL="285750" indent="-285750">
              <a:buFont typeface="Arial" panose="020B0604020202020204" pitchFamily="34" charset="0"/>
              <a:buChar char="•"/>
            </a:pPr>
            <a:r>
              <a:rPr lang="en-US" dirty="0"/>
              <a:t>Private cloud VM: </a:t>
            </a:r>
            <a:br>
              <a:rPr lang="en-US" dirty="0"/>
            </a:br>
            <a:r>
              <a:rPr lang="en-US" dirty="0"/>
              <a:t>3+1+1 containers on 2x VM</a:t>
            </a:r>
          </a:p>
        </p:txBody>
      </p:sp>
      <p:sp>
        <p:nvSpPr>
          <p:cNvPr id="21" name="TextBox 20">
            <a:extLst>
              <a:ext uri="{FF2B5EF4-FFF2-40B4-BE49-F238E27FC236}">
                <a16:creationId xmlns:a16="http://schemas.microsoft.com/office/drawing/2014/main" id="{E9D72FBB-3721-700B-5FD0-0405D9FCB934}"/>
              </a:ext>
            </a:extLst>
          </p:cNvPr>
          <p:cNvSpPr txBox="1"/>
          <p:nvPr/>
        </p:nvSpPr>
        <p:spPr>
          <a:xfrm>
            <a:off x="4664513" y="5345838"/>
            <a:ext cx="7116943" cy="1061829"/>
          </a:xfrm>
          <a:prstGeom prst="rect">
            <a:avLst/>
          </a:prstGeom>
          <a:noFill/>
        </p:spPr>
        <p:txBody>
          <a:bodyPr wrap="square" rtlCol="0">
            <a:spAutoFit/>
          </a:bodyPr>
          <a:lstStyle/>
          <a:p>
            <a:r>
              <a:rPr lang="en-US" sz="1050" dirty="0" err="1"/>
              <a:t>Debezium</a:t>
            </a:r>
            <a:r>
              <a:rPr lang="en-US" sz="1050" dirty="0"/>
              <a:t> deploy on K8S</a:t>
            </a:r>
          </a:p>
          <a:p>
            <a:r>
              <a:rPr lang="en-US" sz="1050" dirty="0"/>
              <a:t>https://debezium.io/documentation/reference/stable/operations/kubernetes.html</a:t>
            </a:r>
          </a:p>
          <a:p>
            <a:r>
              <a:rPr lang="en-US" sz="1050" dirty="0"/>
              <a:t>What if consumer or </a:t>
            </a:r>
            <a:r>
              <a:rPr lang="en-US" sz="1050" dirty="0" err="1"/>
              <a:t>Debezium</a:t>
            </a:r>
            <a:r>
              <a:rPr lang="en-US" sz="1050" dirty="0"/>
              <a:t> or PG crashes?</a:t>
            </a:r>
          </a:p>
          <a:p>
            <a:r>
              <a:rPr lang="en-US" sz="1050" dirty="0"/>
              <a:t>https://debezium.io/documentation/faq/#what_happens_when_an_application_stops_or_crashes</a:t>
            </a:r>
          </a:p>
          <a:p>
            <a:r>
              <a:rPr lang="en-US" sz="1050" dirty="0"/>
              <a:t>https://debezium.io/documentation/reference/stable/connectors/postgresql.html#postgresql-becomes-unavailable</a:t>
            </a:r>
          </a:p>
          <a:p>
            <a:r>
              <a:rPr lang="en-US" sz="1050" dirty="0"/>
              <a:t>https://debezium.io/documentation/reference/stable/connectors/postgresql.html#postgresql-kafka-connect-process-crashes</a:t>
            </a:r>
          </a:p>
        </p:txBody>
      </p:sp>
      <p:sp>
        <p:nvSpPr>
          <p:cNvPr id="23" name="Plus Sign 22">
            <a:extLst>
              <a:ext uri="{FF2B5EF4-FFF2-40B4-BE49-F238E27FC236}">
                <a16:creationId xmlns:a16="http://schemas.microsoft.com/office/drawing/2014/main" id="{618E6BF9-D34D-EEA2-6567-C24AACFCC7D4}"/>
              </a:ext>
            </a:extLst>
          </p:cNvPr>
          <p:cNvSpPr/>
          <p:nvPr/>
        </p:nvSpPr>
        <p:spPr>
          <a:xfrm rot="2460943">
            <a:off x="7407893" y="2454186"/>
            <a:ext cx="489061" cy="496203"/>
          </a:xfrm>
          <a:prstGeom prst="mathPlus">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lus Sign 23">
            <a:extLst>
              <a:ext uri="{FF2B5EF4-FFF2-40B4-BE49-F238E27FC236}">
                <a16:creationId xmlns:a16="http://schemas.microsoft.com/office/drawing/2014/main" id="{8B2D856E-097A-D5D6-5346-4A3D91C36D06}"/>
              </a:ext>
            </a:extLst>
          </p:cNvPr>
          <p:cNvSpPr/>
          <p:nvPr/>
        </p:nvSpPr>
        <p:spPr>
          <a:xfrm rot="2460943">
            <a:off x="5928852" y="2471664"/>
            <a:ext cx="489061" cy="496203"/>
          </a:xfrm>
          <a:prstGeom prst="mathPlus">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Sign 26">
            <a:extLst>
              <a:ext uri="{FF2B5EF4-FFF2-40B4-BE49-F238E27FC236}">
                <a16:creationId xmlns:a16="http://schemas.microsoft.com/office/drawing/2014/main" id="{81D1DB88-CBA8-6F1F-8BBF-3A1408714E63}"/>
              </a:ext>
            </a:extLst>
          </p:cNvPr>
          <p:cNvSpPr/>
          <p:nvPr/>
        </p:nvSpPr>
        <p:spPr>
          <a:xfrm rot="2460943">
            <a:off x="8510842" y="2471664"/>
            <a:ext cx="489061" cy="496203"/>
          </a:xfrm>
          <a:prstGeom prst="mathPlus">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74822396-A175-820A-B396-BAC4DA1DFF82}"/>
              </a:ext>
            </a:extLst>
          </p:cNvPr>
          <p:cNvSpPr/>
          <p:nvPr/>
        </p:nvSpPr>
        <p:spPr>
          <a:xfrm>
            <a:off x="7509306" y="2970013"/>
            <a:ext cx="321165" cy="291462"/>
          </a:xfrm>
          <a:prstGeom prst="flowChartConnector">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30" name="Flowchart: Connector 29">
            <a:extLst>
              <a:ext uri="{FF2B5EF4-FFF2-40B4-BE49-F238E27FC236}">
                <a16:creationId xmlns:a16="http://schemas.microsoft.com/office/drawing/2014/main" id="{B84350E4-C982-9E6D-C4A9-3BF1170E14C2}"/>
              </a:ext>
            </a:extLst>
          </p:cNvPr>
          <p:cNvSpPr/>
          <p:nvPr/>
        </p:nvSpPr>
        <p:spPr>
          <a:xfrm>
            <a:off x="6012799" y="2993723"/>
            <a:ext cx="321165" cy="291462"/>
          </a:xfrm>
          <a:prstGeom prst="flowChartConnector">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33" name="Flowchart: Connector 32">
            <a:extLst>
              <a:ext uri="{FF2B5EF4-FFF2-40B4-BE49-F238E27FC236}">
                <a16:creationId xmlns:a16="http://schemas.microsoft.com/office/drawing/2014/main" id="{C1A54F78-E3AF-AC6F-109F-03D4E8E5E627}"/>
              </a:ext>
            </a:extLst>
          </p:cNvPr>
          <p:cNvSpPr/>
          <p:nvPr/>
        </p:nvSpPr>
        <p:spPr>
          <a:xfrm>
            <a:off x="8612183" y="2993724"/>
            <a:ext cx="321165" cy="291462"/>
          </a:xfrm>
          <a:prstGeom prst="flowChartConnector">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34" name="TextBox 33">
            <a:extLst>
              <a:ext uri="{FF2B5EF4-FFF2-40B4-BE49-F238E27FC236}">
                <a16:creationId xmlns:a16="http://schemas.microsoft.com/office/drawing/2014/main" id="{30546CC4-8ADA-ECDF-6AAB-B73B55FBF8E4}"/>
              </a:ext>
            </a:extLst>
          </p:cNvPr>
          <p:cNvSpPr txBox="1"/>
          <p:nvPr/>
        </p:nvSpPr>
        <p:spPr>
          <a:xfrm>
            <a:off x="4667042" y="3948299"/>
            <a:ext cx="6683447" cy="1477328"/>
          </a:xfrm>
          <a:prstGeom prst="rect">
            <a:avLst/>
          </a:prstGeom>
          <a:noFill/>
        </p:spPr>
        <p:txBody>
          <a:bodyPr wrap="square" rtlCol="0">
            <a:spAutoFit/>
          </a:bodyPr>
          <a:lstStyle/>
          <a:p>
            <a:r>
              <a:rPr lang="en-US" dirty="0"/>
              <a:t>4. DR implementations</a:t>
            </a:r>
          </a:p>
          <a:p>
            <a:pPr marL="285750" indent="-285750">
              <a:buFont typeface="Arial" panose="020B0604020202020204" pitchFamily="34" charset="0"/>
              <a:buChar char="•"/>
            </a:pPr>
            <a:r>
              <a:rPr lang="en-US" dirty="0"/>
              <a:t>(1)</a:t>
            </a:r>
            <a:r>
              <a:rPr lang="en-US" dirty="0" err="1"/>
              <a:t>Debezium</a:t>
            </a:r>
            <a:r>
              <a:rPr lang="en-US" dirty="0"/>
              <a:t> can resume on DBs restart via snapshot mechanism</a:t>
            </a:r>
          </a:p>
          <a:p>
            <a:pPr marL="285750" indent="-285750">
              <a:buFont typeface="Arial" panose="020B0604020202020204" pitchFamily="34" charset="0"/>
              <a:buChar char="•"/>
            </a:pPr>
            <a:r>
              <a:rPr lang="en-US" dirty="0"/>
              <a:t>(2)&amp;(3) duplicate events can exist; </a:t>
            </a:r>
          </a:p>
          <a:p>
            <a:pPr marL="742950" lvl="1" indent="-285750">
              <a:buFont typeface="Arial" panose="020B0604020202020204" pitchFamily="34" charset="0"/>
              <a:buChar char="•"/>
            </a:pPr>
            <a:r>
              <a:rPr lang="en-US" dirty="0"/>
              <a:t>&lt;offset setting&gt;; </a:t>
            </a:r>
          </a:p>
          <a:p>
            <a:pPr marL="742950" lvl="1" indent="-285750">
              <a:buFont typeface="Arial" panose="020B0604020202020204" pitchFamily="34" charset="0"/>
              <a:buChar char="•"/>
            </a:pPr>
            <a:r>
              <a:rPr lang="en-US" dirty="0"/>
              <a:t>Logic defined in consumer anticipating duplicate events</a:t>
            </a:r>
          </a:p>
        </p:txBody>
      </p:sp>
      <p:sp>
        <p:nvSpPr>
          <p:cNvPr id="35" name="Arrow: Right 34">
            <a:extLst>
              <a:ext uri="{FF2B5EF4-FFF2-40B4-BE49-F238E27FC236}">
                <a16:creationId xmlns:a16="http://schemas.microsoft.com/office/drawing/2014/main" id="{7159690C-496C-E929-0F22-91B36753CDED}"/>
              </a:ext>
            </a:extLst>
          </p:cNvPr>
          <p:cNvSpPr/>
          <p:nvPr/>
        </p:nvSpPr>
        <p:spPr>
          <a:xfrm rot="467409">
            <a:off x="1769703" y="1748261"/>
            <a:ext cx="3131966" cy="338666"/>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a:extLst>
              <a:ext uri="{FF2B5EF4-FFF2-40B4-BE49-F238E27FC236}">
                <a16:creationId xmlns:a16="http://schemas.microsoft.com/office/drawing/2014/main" id="{06E2EB57-A533-CC25-5D9A-48A5BAA340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02935" y="3295818"/>
            <a:ext cx="304800" cy="304800"/>
          </a:xfrm>
          <a:prstGeom prst="rect">
            <a:avLst/>
          </a:prstGeom>
        </p:spPr>
      </p:pic>
      <p:sp>
        <p:nvSpPr>
          <p:cNvPr id="40" name="Rectangle 39">
            <a:extLst>
              <a:ext uri="{FF2B5EF4-FFF2-40B4-BE49-F238E27FC236}">
                <a16:creationId xmlns:a16="http://schemas.microsoft.com/office/drawing/2014/main" id="{4C24F59C-905C-15F8-FD03-16AFF93A6A88}"/>
              </a:ext>
            </a:extLst>
          </p:cNvPr>
          <p:cNvSpPr/>
          <p:nvPr/>
        </p:nvSpPr>
        <p:spPr>
          <a:xfrm>
            <a:off x="5072509" y="1897676"/>
            <a:ext cx="1506737" cy="2049113"/>
          </a:xfrm>
          <a:prstGeom prst="rect">
            <a:avLst/>
          </a:prstGeom>
          <a:noFill/>
          <a:ln w="19050">
            <a:solidFill>
              <a:srgbClr val="0070C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3CF499C-58EE-4CDC-2C6D-FBB6F2DB8E47}"/>
              </a:ext>
            </a:extLst>
          </p:cNvPr>
          <p:cNvSpPr txBox="1"/>
          <p:nvPr/>
        </p:nvSpPr>
        <p:spPr>
          <a:xfrm>
            <a:off x="5294069" y="3646745"/>
            <a:ext cx="1320231" cy="253916"/>
          </a:xfrm>
          <a:prstGeom prst="rect">
            <a:avLst/>
          </a:prstGeom>
          <a:noFill/>
        </p:spPr>
        <p:txBody>
          <a:bodyPr wrap="square" rtlCol="0">
            <a:spAutoFit/>
          </a:bodyPr>
          <a:lstStyle/>
          <a:p>
            <a:pPr algn="r"/>
            <a:r>
              <a:rPr lang="en-US" sz="1050" dirty="0"/>
              <a:t>HSZ firewall</a:t>
            </a:r>
          </a:p>
        </p:txBody>
      </p:sp>
    </p:spTree>
    <p:extLst>
      <p:ext uri="{BB962C8B-B14F-4D97-AF65-F5344CB8AC3E}">
        <p14:creationId xmlns:p14="http://schemas.microsoft.com/office/powerpoint/2010/main" val="255374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36AEF-249A-6A32-CCCF-0D7C37BB028F}"/>
              </a:ext>
            </a:extLst>
          </p:cNvPr>
          <p:cNvSpPr>
            <a:spLocks noGrp="1"/>
          </p:cNvSpPr>
          <p:nvPr>
            <p:ph type="title"/>
          </p:nvPr>
        </p:nvSpPr>
        <p:spPr>
          <a:xfrm>
            <a:off x="838200" y="184326"/>
            <a:ext cx="10515600" cy="590815"/>
          </a:xfrm>
        </p:spPr>
        <p:txBody>
          <a:bodyPr>
            <a:noAutofit/>
          </a:bodyPr>
          <a:lstStyle/>
          <a:p>
            <a:r>
              <a:rPr lang="en-US" altLang="zh-CN" sz="2800" dirty="0"/>
              <a:t>Deployment pattern – component view</a:t>
            </a:r>
            <a:endParaRPr lang="en-US" sz="2800" dirty="0"/>
          </a:p>
        </p:txBody>
      </p:sp>
      <p:grpSp>
        <p:nvGrpSpPr>
          <p:cNvPr id="4" name="Group 3">
            <a:extLst>
              <a:ext uri="{FF2B5EF4-FFF2-40B4-BE49-F238E27FC236}">
                <a16:creationId xmlns:a16="http://schemas.microsoft.com/office/drawing/2014/main" id="{51D36180-C81B-F99F-4A08-412C13D0C80A}"/>
              </a:ext>
            </a:extLst>
          </p:cNvPr>
          <p:cNvGrpSpPr/>
          <p:nvPr/>
        </p:nvGrpSpPr>
        <p:grpSpPr>
          <a:xfrm>
            <a:off x="2564047" y="2161759"/>
            <a:ext cx="1085714" cy="471447"/>
            <a:chOff x="2071376" y="4476793"/>
            <a:chExt cx="1085714" cy="471447"/>
          </a:xfrm>
        </p:grpSpPr>
        <p:pic>
          <p:nvPicPr>
            <p:cNvPr id="5" name="Picture 4">
              <a:extLst>
                <a:ext uri="{FF2B5EF4-FFF2-40B4-BE49-F238E27FC236}">
                  <a16:creationId xmlns:a16="http://schemas.microsoft.com/office/drawing/2014/main" id="{AF70C3E0-39B3-578D-435E-3383B6983123}"/>
                </a:ext>
              </a:extLst>
            </p:cNvPr>
            <p:cNvPicPr>
              <a:picLocks noChangeAspect="1"/>
            </p:cNvPicPr>
            <p:nvPr/>
          </p:nvPicPr>
          <p:blipFill>
            <a:blip r:embed="rId2"/>
            <a:stretch>
              <a:fillRect/>
            </a:stretch>
          </p:blipFill>
          <p:spPr>
            <a:xfrm>
              <a:off x="2110643" y="4529470"/>
              <a:ext cx="1019801" cy="363805"/>
            </a:xfrm>
            <a:prstGeom prst="rect">
              <a:avLst/>
            </a:prstGeom>
          </p:spPr>
        </p:pic>
        <p:sp>
          <p:nvSpPr>
            <p:cNvPr id="6" name="Rectangle 5">
              <a:extLst>
                <a:ext uri="{FF2B5EF4-FFF2-40B4-BE49-F238E27FC236}">
                  <a16:creationId xmlns:a16="http://schemas.microsoft.com/office/drawing/2014/main" id="{4E9F90A5-5B34-EAF9-B516-656973B9421E}"/>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8CD590A-52AE-8070-FD17-6C36EB953E43}"/>
              </a:ext>
            </a:extLst>
          </p:cNvPr>
          <p:cNvGrpSpPr/>
          <p:nvPr/>
        </p:nvGrpSpPr>
        <p:grpSpPr>
          <a:xfrm>
            <a:off x="2564047" y="2994132"/>
            <a:ext cx="1085714" cy="471447"/>
            <a:chOff x="2071376" y="4476793"/>
            <a:chExt cx="1085714" cy="471447"/>
          </a:xfrm>
        </p:grpSpPr>
        <p:pic>
          <p:nvPicPr>
            <p:cNvPr id="8" name="Picture 7">
              <a:extLst>
                <a:ext uri="{FF2B5EF4-FFF2-40B4-BE49-F238E27FC236}">
                  <a16:creationId xmlns:a16="http://schemas.microsoft.com/office/drawing/2014/main" id="{D534E1FC-D856-0107-042F-B65CC2C4EF81}"/>
                </a:ext>
              </a:extLst>
            </p:cNvPr>
            <p:cNvPicPr>
              <a:picLocks noChangeAspect="1"/>
            </p:cNvPicPr>
            <p:nvPr/>
          </p:nvPicPr>
          <p:blipFill>
            <a:blip r:embed="rId2"/>
            <a:stretch>
              <a:fillRect/>
            </a:stretch>
          </p:blipFill>
          <p:spPr>
            <a:xfrm>
              <a:off x="2110643" y="4529470"/>
              <a:ext cx="1019801" cy="363805"/>
            </a:xfrm>
            <a:prstGeom prst="rect">
              <a:avLst/>
            </a:prstGeom>
          </p:spPr>
        </p:pic>
        <p:sp>
          <p:nvSpPr>
            <p:cNvPr id="9" name="Rectangle 8">
              <a:extLst>
                <a:ext uri="{FF2B5EF4-FFF2-40B4-BE49-F238E27FC236}">
                  <a16:creationId xmlns:a16="http://schemas.microsoft.com/office/drawing/2014/main" id="{2C4F5644-06BE-B5C7-AD66-199A7D45A3F2}"/>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5">
            <a:extLst>
              <a:ext uri="{FF2B5EF4-FFF2-40B4-BE49-F238E27FC236}">
                <a16:creationId xmlns:a16="http://schemas.microsoft.com/office/drawing/2014/main" id="{1AA1F460-409D-7E47-56F6-469C236899C9}"/>
              </a:ext>
            </a:extLst>
          </p:cNvPr>
          <p:cNvSpPr/>
          <p:nvPr/>
        </p:nvSpPr>
        <p:spPr>
          <a:xfrm>
            <a:off x="283024" y="3153116"/>
            <a:ext cx="80168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UK DISC</a:t>
            </a:r>
          </a:p>
        </p:txBody>
      </p:sp>
      <p:sp>
        <p:nvSpPr>
          <p:cNvPr id="11" name="Rectangle 95">
            <a:extLst>
              <a:ext uri="{FF2B5EF4-FFF2-40B4-BE49-F238E27FC236}">
                <a16:creationId xmlns:a16="http://schemas.microsoft.com/office/drawing/2014/main" id="{B4D16E6D-607B-764F-82E2-E5C64B811911}"/>
              </a:ext>
            </a:extLst>
          </p:cNvPr>
          <p:cNvSpPr/>
          <p:nvPr/>
        </p:nvSpPr>
        <p:spPr>
          <a:xfrm>
            <a:off x="283024" y="2212916"/>
            <a:ext cx="80168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UK PROD</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12" name="Picture 11">
            <a:extLst>
              <a:ext uri="{FF2B5EF4-FFF2-40B4-BE49-F238E27FC236}">
                <a16:creationId xmlns:a16="http://schemas.microsoft.com/office/drawing/2014/main" id="{577BA73C-AF8D-26B2-660E-896768F127F8}"/>
              </a:ext>
            </a:extLst>
          </p:cNvPr>
          <p:cNvPicPr>
            <a:picLocks noChangeAspect="1"/>
          </p:cNvPicPr>
          <p:nvPr/>
        </p:nvPicPr>
        <p:blipFill rotWithShape="1">
          <a:blip r:embed="rId3"/>
          <a:srcRect b="49635"/>
          <a:stretch/>
        </p:blipFill>
        <p:spPr>
          <a:xfrm>
            <a:off x="1084706" y="4005179"/>
            <a:ext cx="1085714" cy="714702"/>
          </a:xfrm>
          <a:prstGeom prst="rect">
            <a:avLst/>
          </a:prstGeom>
        </p:spPr>
      </p:pic>
      <p:sp>
        <p:nvSpPr>
          <p:cNvPr id="13" name="Rectangle 95">
            <a:extLst>
              <a:ext uri="{FF2B5EF4-FFF2-40B4-BE49-F238E27FC236}">
                <a16:creationId xmlns:a16="http://schemas.microsoft.com/office/drawing/2014/main" id="{C97CC0AE-350A-DEA9-67A5-B41D94E9BCB5}"/>
              </a:ext>
            </a:extLst>
          </p:cNvPr>
          <p:cNvSpPr/>
          <p:nvPr/>
        </p:nvSpPr>
        <p:spPr>
          <a:xfrm>
            <a:off x="283024" y="4267802"/>
            <a:ext cx="80168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HK PROD</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24" name="Rectangle 23">
            <a:extLst>
              <a:ext uri="{FF2B5EF4-FFF2-40B4-BE49-F238E27FC236}">
                <a16:creationId xmlns:a16="http://schemas.microsoft.com/office/drawing/2014/main" id="{43A2D3AF-17A9-0ADB-DC25-1310FF678657}"/>
              </a:ext>
            </a:extLst>
          </p:cNvPr>
          <p:cNvSpPr/>
          <p:nvPr/>
        </p:nvSpPr>
        <p:spPr>
          <a:xfrm>
            <a:off x="2537401" y="2012373"/>
            <a:ext cx="1620532" cy="66360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B5971A-5663-A4D9-70D3-89A2FFA3111F}"/>
              </a:ext>
            </a:extLst>
          </p:cNvPr>
          <p:cNvSpPr/>
          <p:nvPr/>
        </p:nvSpPr>
        <p:spPr>
          <a:xfrm>
            <a:off x="2537401" y="2842590"/>
            <a:ext cx="1620532" cy="66360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5">
            <a:extLst>
              <a:ext uri="{FF2B5EF4-FFF2-40B4-BE49-F238E27FC236}">
                <a16:creationId xmlns:a16="http://schemas.microsoft.com/office/drawing/2014/main" id="{F60E1CDE-752E-33F0-D3AE-7DA2D69FF4CC}"/>
              </a:ext>
            </a:extLst>
          </p:cNvPr>
          <p:cNvSpPr/>
          <p:nvPr/>
        </p:nvSpPr>
        <p:spPr>
          <a:xfrm>
            <a:off x="3608890" y="2174122"/>
            <a:ext cx="56236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Pod</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UK01</a:t>
            </a:r>
          </a:p>
        </p:txBody>
      </p:sp>
      <p:sp>
        <p:nvSpPr>
          <p:cNvPr id="27" name="Rectangle 95">
            <a:extLst>
              <a:ext uri="{FF2B5EF4-FFF2-40B4-BE49-F238E27FC236}">
                <a16:creationId xmlns:a16="http://schemas.microsoft.com/office/drawing/2014/main" id="{2AFBDB8E-791E-07C0-5AD1-299DF21D743D}"/>
              </a:ext>
            </a:extLst>
          </p:cNvPr>
          <p:cNvSpPr/>
          <p:nvPr/>
        </p:nvSpPr>
        <p:spPr>
          <a:xfrm>
            <a:off x="3595567" y="2985113"/>
            <a:ext cx="56236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Pod</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UK0</a:t>
            </a: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2</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28" name="Rectangle 27">
            <a:extLst>
              <a:ext uri="{FF2B5EF4-FFF2-40B4-BE49-F238E27FC236}">
                <a16:creationId xmlns:a16="http://schemas.microsoft.com/office/drawing/2014/main" id="{E489955F-9228-C89B-8B71-BBEEC2209182}"/>
              </a:ext>
            </a:extLst>
          </p:cNvPr>
          <p:cNvSpPr/>
          <p:nvPr/>
        </p:nvSpPr>
        <p:spPr>
          <a:xfrm>
            <a:off x="2500627" y="1892486"/>
            <a:ext cx="2243901" cy="180854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5">
            <a:extLst>
              <a:ext uri="{FF2B5EF4-FFF2-40B4-BE49-F238E27FC236}">
                <a16:creationId xmlns:a16="http://schemas.microsoft.com/office/drawing/2014/main" id="{13D65F02-E11C-4690-785E-3152A50C1BBA}"/>
              </a:ext>
            </a:extLst>
          </p:cNvPr>
          <p:cNvSpPr/>
          <p:nvPr/>
        </p:nvSpPr>
        <p:spPr>
          <a:xfrm>
            <a:off x="4140798" y="2495143"/>
            <a:ext cx="676664"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altLang="zh-CN"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PV</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Persist volume</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32" name="Picture 31">
            <a:extLst>
              <a:ext uri="{FF2B5EF4-FFF2-40B4-BE49-F238E27FC236}">
                <a16:creationId xmlns:a16="http://schemas.microsoft.com/office/drawing/2014/main" id="{0F82A1DC-DCD1-84D6-E135-5E778150AE63}"/>
              </a:ext>
            </a:extLst>
          </p:cNvPr>
          <p:cNvPicPr>
            <a:picLocks noChangeAspect="1"/>
          </p:cNvPicPr>
          <p:nvPr/>
        </p:nvPicPr>
        <p:blipFill rotWithShape="1">
          <a:blip r:embed="rId3"/>
          <a:srcRect b="49635"/>
          <a:stretch/>
        </p:blipFill>
        <p:spPr>
          <a:xfrm>
            <a:off x="1084706" y="2956547"/>
            <a:ext cx="1085714" cy="714702"/>
          </a:xfrm>
          <a:prstGeom prst="rect">
            <a:avLst/>
          </a:prstGeom>
        </p:spPr>
      </p:pic>
      <p:pic>
        <p:nvPicPr>
          <p:cNvPr id="33" name="Picture 32">
            <a:extLst>
              <a:ext uri="{FF2B5EF4-FFF2-40B4-BE49-F238E27FC236}">
                <a16:creationId xmlns:a16="http://schemas.microsoft.com/office/drawing/2014/main" id="{CEDD5BA2-F5FF-E562-FB63-191D8CE21007}"/>
              </a:ext>
            </a:extLst>
          </p:cNvPr>
          <p:cNvPicPr>
            <a:picLocks noChangeAspect="1"/>
          </p:cNvPicPr>
          <p:nvPr/>
        </p:nvPicPr>
        <p:blipFill rotWithShape="1">
          <a:blip r:embed="rId3"/>
          <a:srcRect b="49635"/>
          <a:stretch/>
        </p:blipFill>
        <p:spPr>
          <a:xfrm>
            <a:off x="1084706" y="1957820"/>
            <a:ext cx="1085714" cy="714702"/>
          </a:xfrm>
          <a:prstGeom prst="rect">
            <a:avLst/>
          </a:prstGeom>
        </p:spPr>
      </p:pic>
      <p:grpSp>
        <p:nvGrpSpPr>
          <p:cNvPr id="34" name="Group 33">
            <a:extLst>
              <a:ext uri="{FF2B5EF4-FFF2-40B4-BE49-F238E27FC236}">
                <a16:creationId xmlns:a16="http://schemas.microsoft.com/office/drawing/2014/main" id="{D9F0FE54-BFAF-70A0-EEBB-2B561EB3F67B}"/>
              </a:ext>
            </a:extLst>
          </p:cNvPr>
          <p:cNvGrpSpPr/>
          <p:nvPr/>
        </p:nvGrpSpPr>
        <p:grpSpPr>
          <a:xfrm>
            <a:off x="2564047" y="4183770"/>
            <a:ext cx="1085714" cy="471447"/>
            <a:chOff x="2071376" y="4476793"/>
            <a:chExt cx="1085714" cy="471447"/>
          </a:xfrm>
        </p:grpSpPr>
        <p:pic>
          <p:nvPicPr>
            <p:cNvPr id="35" name="Picture 34">
              <a:extLst>
                <a:ext uri="{FF2B5EF4-FFF2-40B4-BE49-F238E27FC236}">
                  <a16:creationId xmlns:a16="http://schemas.microsoft.com/office/drawing/2014/main" id="{556AC652-CD14-93CE-C5A2-81B54E75CD2C}"/>
                </a:ext>
              </a:extLst>
            </p:cNvPr>
            <p:cNvPicPr>
              <a:picLocks noChangeAspect="1"/>
            </p:cNvPicPr>
            <p:nvPr/>
          </p:nvPicPr>
          <p:blipFill>
            <a:blip r:embed="rId2"/>
            <a:stretch>
              <a:fillRect/>
            </a:stretch>
          </p:blipFill>
          <p:spPr>
            <a:xfrm>
              <a:off x="2110643" y="4529470"/>
              <a:ext cx="1019801" cy="363805"/>
            </a:xfrm>
            <a:prstGeom prst="rect">
              <a:avLst/>
            </a:prstGeom>
          </p:spPr>
        </p:pic>
        <p:sp>
          <p:nvSpPr>
            <p:cNvPr id="36" name="Rectangle 35">
              <a:extLst>
                <a:ext uri="{FF2B5EF4-FFF2-40B4-BE49-F238E27FC236}">
                  <a16:creationId xmlns:a16="http://schemas.microsoft.com/office/drawing/2014/main" id="{EEADD344-4559-6CC8-8263-DCB456AAB1C2}"/>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C65F1391-9374-FE02-6C1B-DEEF84F4EFE3}"/>
              </a:ext>
            </a:extLst>
          </p:cNvPr>
          <p:cNvSpPr/>
          <p:nvPr/>
        </p:nvSpPr>
        <p:spPr>
          <a:xfrm>
            <a:off x="2537401" y="4034384"/>
            <a:ext cx="1620532" cy="66360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95">
            <a:extLst>
              <a:ext uri="{FF2B5EF4-FFF2-40B4-BE49-F238E27FC236}">
                <a16:creationId xmlns:a16="http://schemas.microsoft.com/office/drawing/2014/main" id="{1191AF8B-D365-8D91-1ECD-26B81FFEFE67}"/>
              </a:ext>
            </a:extLst>
          </p:cNvPr>
          <p:cNvSpPr/>
          <p:nvPr/>
        </p:nvSpPr>
        <p:spPr>
          <a:xfrm>
            <a:off x="3608890" y="4196133"/>
            <a:ext cx="562366"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Pod</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HK01</a:t>
            </a:r>
          </a:p>
        </p:txBody>
      </p:sp>
      <p:sp>
        <p:nvSpPr>
          <p:cNvPr id="44" name="Rectangle 43">
            <a:extLst>
              <a:ext uri="{FF2B5EF4-FFF2-40B4-BE49-F238E27FC236}">
                <a16:creationId xmlns:a16="http://schemas.microsoft.com/office/drawing/2014/main" id="{628C7739-977B-0C64-B502-DB96984BD51D}"/>
              </a:ext>
            </a:extLst>
          </p:cNvPr>
          <p:cNvSpPr/>
          <p:nvPr/>
        </p:nvSpPr>
        <p:spPr>
          <a:xfrm>
            <a:off x="2500627" y="3857800"/>
            <a:ext cx="2243901" cy="202701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BE0213E2-95D2-AE8D-5888-B73F1A91E848}"/>
              </a:ext>
            </a:extLst>
          </p:cNvPr>
          <p:cNvCxnSpPr>
            <a:cxnSpLocks/>
          </p:cNvCxnSpPr>
          <p:nvPr/>
        </p:nvCxnSpPr>
        <p:spPr>
          <a:xfrm>
            <a:off x="2149213" y="2357161"/>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32ACCA2-1A4A-E41C-A833-79640A97D3A8}"/>
              </a:ext>
            </a:extLst>
          </p:cNvPr>
          <p:cNvCxnSpPr>
            <a:cxnSpLocks/>
          </p:cNvCxnSpPr>
          <p:nvPr/>
        </p:nvCxnSpPr>
        <p:spPr>
          <a:xfrm>
            <a:off x="2149213" y="3236622"/>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1801EE07-FB1A-D716-859E-15D287D3EC57}"/>
              </a:ext>
            </a:extLst>
          </p:cNvPr>
          <p:cNvPicPr>
            <a:picLocks noChangeAspect="1"/>
          </p:cNvPicPr>
          <p:nvPr/>
        </p:nvPicPr>
        <p:blipFill rotWithShape="1">
          <a:blip r:embed="rId3"/>
          <a:srcRect b="49635"/>
          <a:stretch/>
        </p:blipFill>
        <p:spPr>
          <a:xfrm>
            <a:off x="1084706" y="5022517"/>
            <a:ext cx="1085714" cy="714702"/>
          </a:xfrm>
          <a:prstGeom prst="rect">
            <a:avLst/>
          </a:prstGeom>
        </p:spPr>
      </p:pic>
      <p:grpSp>
        <p:nvGrpSpPr>
          <p:cNvPr id="65" name="Group 64">
            <a:extLst>
              <a:ext uri="{FF2B5EF4-FFF2-40B4-BE49-F238E27FC236}">
                <a16:creationId xmlns:a16="http://schemas.microsoft.com/office/drawing/2014/main" id="{BD0E9E64-BA08-EE5B-DB38-EC6B64589F95}"/>
              </a:ext>
            </a:extLst>
          </p:cNvPr>
          <p:cNvGrpSpPr/>
          <p:nvPr/>
        </p:nvGrpSpPr>
        <p:grpSpPr>
          <a:xfrm>
            <a:off x="2564047" y="5202331"/>
            <a:ext cx="1085714" cy="471447"/>
            <a:chOff x="2071376" y="4476793"/>
            <a:chExt cx="1085714" cy="471447"/>
          </a:xfrm>
        </p:grpSpPr>
        <p:pic>
          <p:nvPicPr>
            <p:cNvPr id="66" name="Picture 65">
              <a:extLst>
                <a:ext uri="{FF2B5EF4-FFF2-40B4-BE49-F238E27FC236}">
                  <a16:creationId xmlns:a16="http://schemas.microsoft.com/office/drawing/2014/main" id="{9EFA7A68-1C81-ECD8-E9D3-AEB60971852F}"/>
                </a:ext>
              </a:extLst>
            </p:cNvPr>
            <p:cNvPicPr>
              <a:picLocks noChangeAspect="1"/>
            </p:cNvPicPr>
            <p:nvPr/>
          </p:nvPicPr>
          <p:blipFill>
            <a:blip r:embed="rId2"/>
            <a:stretch>
              <a:fillRect/>
            </a:stretch>
          </p:blipFill>
          <p:spPr>
            <a:xfrm>
              <a:off x="2110643" y="4529470"/>
              <a:ext cx="1019801" cy="363805"/>
            </a:xfrm>
            <a:prstGeom prst="rect">
              <a:avLst/>
            </a:prstGeom>
          </p:spPr>
        </p:pic>
        <p:sp>
          <p:nvSpPr>
            <p:cNvPr id="67" name="Rectangle 66">
              <a:extLst>
                <a:ext uri="{FF2B5EF4-FFF2-40B4-BE49-F238E27FC236}">
                  <a16:creationId xmlns:a16="http://schemas.microsoft.com/office/drawing/2014/main" id="{537060BF-4067-4D9E-13C4-F0FDB593FFDC}"/>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B58DEFB1-3C6C-4AA1-70BA-A5C818902223}"/>
              </a:ext>
            </a:extLst>
          </p:cNvPr>
          <p:cNvSpPr/>
          <p:nvPr/>
        </p:nvSpPr>
        <p:spPr>
          <a:xfrm>
            <a:off x="2537401" y="5052945"/>
            <a:ext cx="1620532" cy="66360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95">
            <a:extLst>
              <a:ext uri="{FF2B5EF4-FFF2-40B4-BE49-F238E27FC236}">
                <a16:creationId xmlns:a16="http://schemas.microsoft.com/office/drawing/2014/main" id="{5B0DB3BE-E550-7036-8599-96A96F90FD0F}"/>
              </a:ext>
            </a:extLst>
          </p:cNvPr>
          <p:cNvSpPr/>
          <p:nvPr/>
        </p:nvSpPr>
        <p:spPr>
          <a:xfrm>
            <a:off x="3608889" y="5214694"/>
            <a:ext cx="642213"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Pod</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DSW01</a:t>
            </a:r>
          </a:p>
        </p:txBody>
      </p:sp>
      <p:sp>
        <p:nvSpPr>
          <p:cNvPr id="81" name="Rectangle 95">
            <a:extLst>
              <a:ext uri="{FF2B5EF4-FFF2-40B4-BE49-F238E27FC236}">
                <a16:creationId xmlns:a16="http://schemas.microsoft.com/office/drawing/2014/main" id="{E7553ADB-EAB7-283B-280B-728D3141E44E}"/>
              </a:ext>
            </a:extLst>
          </p:cNvPr>
          <p:cNvSpPr/>
          <p:nvPr/>
        </p:nvSpPr>
        <p:spPr>
          <a:xfrm>
            <a:off x="283024" y="5220580"/>
            <a:ext cx="80168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DSW01</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84" name="Graphic 83">
            <a:extLst>
              <a:ext uri="{FF2B5EF4-FFF2-40B4-BE49-F238E27FC236}">
                <a16:creationId xmlns:a16="http://schemas.microsoft.com/office/drawing/2014/main" id="{9D1F8B32-41EB-8B54-F5E4-AE4381CF38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0509" y="1786933"/>
            <a:ext cx="304800" cy="304800"/>
          </a:xfrm>
          <a:prstGeom prst="rect">
            <a:avLst/>
          </a:prstGeom>
        </p:spPr>
      </p:pic>
      <p:sp>
        <p:nvSpPr>
          <p:cNvPr id="91" name="Rectangle 95">
            <a:extLst>
              <a:ext uri="{FF2B5EF4-FFF2-40B4-BE49-F238E27FC236}">
                <a16:creationId xmlns:a16="http://schemas.microsoft.com/office/drawing/2014/main" id="{1A09AA82-5FA8-128E-E16B-76590364AA53}"/>
              </a:ext>
            </a:extLst>
          </p:cNvPr>
          <p:cNvSpPr/>
          <p:nvPr/>
        </p:nvSpPr>
        <p:spPr>
          <a:xfrm>
            <a:off x="5280703" y="3996121"/>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a:t>
            </a:r>
            <a:r>
              <a:rPr lang="en-US" sz="10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Pubsub</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92" name="Picture 91">
            <a:extLst>
              <a:ext uri="{FF2B5EF4-FFF2-40B4-BE49-F238E27FC236}">
                <a16:creationId xmlns:a16="http://schemas.microsoft.com/office/drawing/2014/main" id="{874D205C-1885-E33D-A895-DD6C7A934953}"/>
              </a:ext>
            </a:extLst>
          </p:cNvPr>
          <p:cNvPicPr>
            <a:picLocks noChangeAspect="1"/>
          </p:cNvPicPr>
          <p:nvPr/>
        </p:nvPicPr>
        <p:blipFill>
          <a:blip r:embed="rId6"/>
          <a:stretch>
            <a:fillRect/>
          </a:stretch>
        </p:blipFill>
        <p:spPr>
          <a:xfrm>
            <a:off x="5560390" y="3583327"/>
            <a:ext cx="477023" cy="424438"/>
          </a:xfrm>
          <a:prstGeom prst="rect">
            <a:avLst/>
          </a:prstGeom>
        </p:spPr>
      </p:pic>
      <p:sp>
        <p:nvSpPr>
          <p:cNvPr id="97" name="Rectangle 96">
            <a:extLst>
              <a:ext uri="{FF2B5EF4-FFF2-40B4-BE49-F238E27FC236}">
                <a16:creationId xmlns:a16="http://schemas.microsoft.com/office/drawing/2014/main" id="{7DA116CF-379A-99A6-E6EA-5FB03ADF5CBB}"/>
              </a:ext>
            </a:extLst>
          </p:cNvPr>
          <p:cNvSpPr/>
          <p:nvPr/>
        </p:nvSpPr>
        <p:spPr>
          <a:xfrm>
            <a:off x="7171261" y="1892485"/>
            <a:ext cx="3099503" cy="284078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1237FF61-DD7E-C074-3D02-917B6E2CDA61}"/>
              </a:ext>
            </a:extLst>
          </p:cNvPr>
          <p:cNvSpPr/>
          <p:nvPr/>
        </p:nvSpPr>
        <p:spPr>
          <a:xfrm>
            <a:off x="5074737" y="1892485"/>
            <a:ext cx="1413260" cy="39923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图片 41">
            <a:extLst>
              <a:ext uri="{FF2B5EF4-FFF2-40B4-BE49-F238E27FC236}">
                <a16:creationId xmlns:a16="http://schemas.microsoft.com/office/drawing/2014/main" id="{EE6B9B3E-F0F1-F58E-29B4-CE4CC587A9E4}"/>
              </a:ext>
            </a:extLst>
          </p:cNvPr>
          <p:cNvPicPr>
            <a:picLocks noChangeAspect="1"/>
          </p:cNvPicPr>
          <p:nvPr/>
        </p:nvPicPr>
        <p:blipFill>
          <a:blip r:embed="rId7"/>
          <a:stretch>
            <a:fillRect/>
          </a:stretch>
        </p:blipFill>
        <p:spPr>
          <a:xfrm>
            <a:off x="7599678" y="3656338"/>
            <a:ext cx="692043" cy="624527"/>
          </a:xfrm>
          <a:prstGeom prst="rect">
            <a:avLst/>
          </a:prstGeom>
        </p:spPr>
      </p:pic>
      <p:sp>
        <p:nvSpPr>
          <p:cNvPr id="104" name="Rectangle 95">
            <a:extLst>
              <a:ext uri="{FF2B5EF4-FFF2-40B4-BE49-F238E27FC236}">
                <a16:creationId xmlns:a16="http://schemas.microsoft.com/office/drawing/2014/main" id="{D0E8F479-A5E7-A092-AFD4-1DA68A5A50CA}"/>
              </a:ext>
            </a:extLst>
          </p:cNvPr>
          <p:cNvSpPr/>
          <p:nvPr/>
        </p:nvSpPr>
        <p:spPr>
          <a:xfrm>
            <a:off x="7509781" y="4287791"/>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Dataflow</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105" name="图片 3">
            <a:extLst>
              <a:ext uri="{FF2B5EF4-FFF2-40B4-BE49-F238E27FC236}">
                <a16:creationId xmlns:a16="http://schemas.microsoft.com/office/drawing/2014/main" id="{128A004C-A84D-3974-4029-AAAC0164F8C3}"/>
              </a:ext>
            </a:extLst>
          </p:cNvPr>
          <p:cNvPicPr>
            <a:picLocks noChangeAspect="1"/>
          </p:cNvPicPr>
          <p:nvPr/>
        </p:nvPicPr>
        <p:blipFill>
          <a:blip r:embed="rId8"/>
          <a:stretch>
            <a:fillRect/>
          </a:stretch>
        </p:blipFill>
        <p:spPr>
          <a:xfrm>
            <a:off x="7490881" y="2086135"/>
            <a:ext cx="876422" cy="866896"/>
          </a:xfrm>
          <a:prstGeom prst="rect">
            <a:avLst/>
          </a:prstGeom>
        </p:spPr>
      </p:pic>
      <p:sp>
        <p:nvSpPr>
          <p:cNvPr id="106" name="文本框 21">
            <a:extLst>
              <a:ext uri="{FF2B5EF4-FFF2-40B4-BE49-F238E27FC236}">
                <a16:creationId xmlns:a16="http://schemas.microsoft.com/office/drawing/2014/main" id="{441640FA-C660-CC6A-20F9-6736FEC850C0}"/>
              </a:ext>
            </a:extLst>
          </p:cNvPr>
          <p:cNvSpPr txBox="1"/>
          <p:nvPr/>
        </p:nvSpPr>
        <p:spPr>
          <a:xfrm>
            <a:off x="7672750" y="2929850"/>
            <a:ext cx="561116" cy="276999"/>
          </a:xfrm>
          <a:prstGeom prst="rect">
            <a:avLst/>
          </a:prstGeom>
          <a:noFill/>
        </p:spPr>
        <p:txBody>
          <a:bodyPr wrap="none" rtlCol="0">
            <a:spAutoFit/>
          </a:bodyPr>
          <a:lstStyle/>
          <a:p>
            <a:r>
              <a:rPr lang="en-US" altLang="zh-CN" sz="1200" dirty="0"/>
              <a:t>tables</a:t>
            </a:r>
            <a:endParaRPr lang="zh-CN" altLang="en-US" sz="1200" dirty="0"/>
          </a:p>
        </p:txBody>
      </p:sp>
      <p:pic>
        <p:nvPicPr>
          <p:cNvPr id="107" name="图片 3">
            <a:extLst>
              <a:ext uri="{FF2B5EF4-FFF2-40B4-BE49-F238E27FC236}">
                <a16:creationId xmlns:a16="http://schemas.microsoft.com/office/drawing/2014/main" id="{79A795D9-90C0-97C9-4CEB-606CF4D3656C}"/>
              </a:ext>
            </a:extLst>
          </p:cNvPr>
          <p:cNvPicPr>
            <a:picLocks noChangeAspect="1"/>
          </p:cNvPicPr>
          <p:nvPr/>
        </p:nvPicPr>
        <p:blipFill>
          <a:blip r:embed="rId8"/>
          <a:stretch>
            <a:fillRect/>
          </a:stretch>
        </p:blipFill>
        <p:spPr>
          <a:xfrm>
            <a:off x="9050568" y="2093254"/>
            <a:ext cx="876422" cy="866896"/>
          </a:xfrm>
          <a:prstGeom prst="rect">
            <a:avLst/>
          </a:prstGeom>
        </p:spPr>
      </p:pic>
      <p:sp>
        <p:nvSpPr>
          <p:cNvPr id="108" name="文本框 21">
            <a:extLst>
              <a:ext uri="{FF2B5EF4-FFF2-40B4-BE49-F238E27FC236}">
                <a16:creationId xmlns:a16="http://schemas.microsoft.com/office/drawing/2014/main" id="{B9503400-B6D2-DDE6-FBE0-9D30413C86AC}"/>
              </a:ext>
            </a:extLst>
          </p:cNvPr>
          <p:cNvSpPr txBox="1"/>
          <p:nvPr/>
        </p:nvSpPr>
        <p:spPr>
          <a:xfrm>
            <a:off x="9272448" y="2929850"/>
            <a:ext cx="535211" cy="276999"/>
          </a:xfrm>
          <a:prstGeom prst="rect">
            <a:avLst/>
          </a:prstGeom>
          <a:noFill/>
        </p:spPr>
        <p:txBody>
          <a:bodyPr wrap="none" rtlCol="0">
            <a:spAutoFit/>
          </a:bodyPr>
          <a:lstStyle/>
          <a:p>
            <a:r>
              <a:rPr lang="en-US" altLang="zh-CN" sz="1200" dirty="0"/>
              <a:t>views</a:t>
            </a:r>
            <a:endParaRPr lang="zh-CN" altLang="en-US" sz="1200" dirty="0"/>
          </a:p>
        </p:txBody>
      </p:sp>
      <p:pic>
        <p:nvPicPr>
          <p:cNvPr id="109" name="Picture 108">
            <a:extLst>
              <a:ext uri="{FF2B5EF4-FFF2-40B4-BE49-F238E27FC236}">
                <a16:creationId xmlns:a16="http://schemas.microsoft.com/office/drawing/2014/main" id="{DB017F6A-8E1C-A214-BB08-6D943E2F7EBD}"/>
              </a:ext>
            </a:extLst>
          </p:cNvPr>
          <p:cNvPicPr>
            <a:picLocks noChangeAspect="1"/>
          </p:cNvPicPr>
          <p:nvPr/>
        </p:nvPicPr>
        <p:blipFill>
          <a:blip r:embed="rId9"/>
          <a:stretch>
            <a:fillRect/>
          </a:stretch>
        </p:blipFill>
        <p:spPr>
          <a:xfrm>
            <a:off x="11053999" y="3322456"/>
            <a:ext cx="548913" cy="673665"/>
          </a:xfrm>
          <a:prstGeom prst="rect">
            <a:avLst/>
          </a:prstGeom>
        </p:spPr>
      </p:pic>
      <p:sp>
        <p:nvSpPr>
          <p:cNvPr id="110" name="文本框 20">
            <a:extLst>
              <a:ext uri="{FF2B5EF4-FFF2-40B4-BE49-F238E27FC236}">
                <a16:creationId xmlns:a16="http://schemas.microsoft.com/office/drawing/2014/main" id="{609F1D77-2A12-CAAB-6A44-EEE2E6CD81FB}"/>
              </a:ext>
            </a:extLst>
          </p:cNvPr>
          <p:cNvSpPr txBox="1"/>
          <p:nvPr/>
        </p:nvSpPr>
        <p:spPr>
          <a:xfrm>
            <a:off x="10877113" y="4058342"/>
            <a:ext cx="902683" cy="276999"/>
          </a:xfrm>
          <a:prstGeom prst="rect">
            <a:avLst/>
          </a:prstGeom>
          <a:noFill/>
        </p:spPr>
        <p:txBody>
          <a:bodyPr wrap="none" rtlCol="0">
            <a:spAutoFit/>
          </a:bodyPr>
          <a:lstStyle/>
          <a:p>
            <a:r>
              <a:rPr lang="en-US" altLang="zh-CN" sz="1200" dirty="0"/>
              <a:t>GCP Looker</a:t>
            </a:r>
            <a:endParaRPr lang="zh-CN" altLang="en-US" sz="1200" dirty="0"/>
          </a:p>
        </p:txBody>
      </p:sp>
      <p:pic>
        <p:nvPicPr>
          <p:cNvPr id="111" name="Picture 110">
            <a:extLst>
              <a:ext uri="{FF2B5EF4-FFF2-40B4-BE49-F238E27FC236}">
                <a16:creationId xmlns:a16="http://schemas.microsoft.com/office/drawing/2014/main" id="{E46A607E-F36C-BAF9-806C-3F90B5EAE60F}"/>
              </a:ext>
            </a:extLst>
          </p:cNvPr>
          <p:cNvPicPr>
            <a:picLocks noChangeAspect="1"/>
          </p:cNvPicPr>
          <p:nvPr/>
        </p:nvPicPr>
        <p:blipFill>
          <a:blip r:embed="rId9"/>
          <a:stretch>
            <a:fillRect/>
          </a:stretch>
        </p:blipFill>
        <p:spPr>
          <a:xfrm>
            <a:off x="11053999" y="2000457"/>
            <a:ext cx="548913" cy="673665"/>
          </a:xfrm>
          <a:prstGeom prst="rect">
            <a:avLst/>
          </a:prstGeom>
        </p:spPr>
      </p:pic>
      <p:sp>
        <p:nvSpPr>
          <p:cNvPr id="112" name="文本框 20">
            <a:extLst>
              <a:ext uri="{FF2B5EF4-FFF2-40B4-BE49-F238E27FC236}">
                <a16:creationId xmlns:a16="http://schemas.microsoft.com/office/drawing/2014/main" id="{77F08EF5-203B-029A-0923-9666B0FAAC0C}"/>
              </a:ext>
            </a:extLst>
          </p:cNvPr>
          <p:cNvSpPr txBox="1"/>
          <p:nvPr/>
        </p:nvSpPr>
        <p:spPr>
          <a:xfrm>
            <a:off x="10877113" y="2736343"/>
            <a:ext cx="902683" cy="276999"/>
          </a:xfrm>
          <a:prstGeom prst="rect">
            <a:avLst/>
          </a:prstGeom>
          <a:noFill/>
        </p:spPr>
        <p:txBody>
          <a:bodyPr wrap="none" rtlCol="0">
            <a:spAutoFit/>
          </a:bodyPr>
          <a:lstStyle/>
          <a:p>
            <a:r>
              <a:rPr lang="en-US" altLang="zh-CN" sz="1200" dirty="0"/>
              <a:t>GCP Looker</a:t>
            </a:r>
            <a:endParaRPr lang="zh-CN" altLang="en-US" sz="1200" dirty="0"/>
          </a:p>
        </p:txBody>
      </p:sp>
      <p:pic>
        <p:nvPicPr>
          <p:cNvPr id="113" name="Picture 112">
            <a:extLst>
              <a:ext uri="{FF2B5EF4-FFF2-40B4-BE49-F238E27FC236}">
                <a16:creationId xmlns:a16="http://schemas.microsoft.com/office/drawing/2014/main" id="{E28BDA03-198E-F605-DE18-240ECEDCAD97}"/>
              </a:ext>
            </a:extLst>
          </p:cNvPr>
          <p:cNvPicPr>
            <a:picLocks noChangeAspect="1"/>
          </p:cNvPicPr>
          <p:nvPr/>
        </p:nvPicPr>
        <p:blipFill>
          <a:blip r:embed="rId9"/>
          <a:stretch>
            <a:fillRect/>
          </a:stretch>
        </p:blipFill>
        <p:spPr>
          <a:xfrm>
            <a:off x="11053999" y="4877861"/>
            <a:ext cx="548913" cy="673665"/>
          </a:xfrm>
          <a:prstGeom prst="rect">
            <a:avLst/>
          </a:prstGeom>
        </p:spPr>
      </p:pic>
      <p:sp>
        <p:nvSpPr>
          <p:cNvPr id="114" name="文本框 20">
            <a:extLst>
              <a:ext uri="{FF2B5EF4-FFF2-40B4-BE49-F238E27FC236}">
                <a16:creationId xmlns:a16="http://schemas.microsoft.com/office/drawing/2014/main" id="{00844C3C-4FE6-B8F5-C339-BAEA0975EB9B}"/>
              </a:ext>
            </a:extLst>
          </p:cNvPr>
          <p:cNvSpPr txBox="1"/>
          <p:nvPr/>
        </p:nvSpPr>
        <p:spPr>
          <a:xfrm>
            <a:off x="10877113" y="5613747"/>
            <a:ext cx="902683" cy="276999"/>
          </a:xfrm>
          <a:prstGeom prst="rect">
            <a:avLst/>
          </a:prstGeom>
          <a:noFill/>
        </p:spPr>
        <p:txBody>
          <a:bodyPr wrap="none" rtlCol="0">
            <a:spAutoFit/>
          </a:bodyPr>
          <a:lstStyle/>
          <a:p>
            <a:r>
              <a:rPr lang="en-US" altLang="zh-CN" sz="1200" dirty="0"/>
              <a:t>GCP Looker</a:t>
            </a:r>
            <a:endParaRPr lang="zh-CN" altLang="en-US" sz="1200" dirty="0"/>
          </a:p>
        </p:txBody>
      </p:sp>
      <p:cxnSp>
        <p:nvCxnSpPr>
          <p:cNvPr id="117" name="Straight Connector 116">
            <a:extLst>
              <a:ext uri="{FF2B5EF4-FFF2-40B4-BE49-F238E27FC236}">
                <a16:creationId xmlns:a16="http://schemas.microsoft.com/office/drawing/2014/main" id="{93B784F5-B8FE-2288-4047-E12056A733AB}"/>
              </a:ext>
            </a:extLst>
          </p:cNvPr>
          <p:cNvCxnSpPr>
            <a:cxnSpLocks/>
          </p:cNvCxnSpPr>
          <p:nvPr/>
        </p:nvCxnSpPr>
        <p:spPr>
          <a:xfrm>
            <a:off x="6342933" y="4015489"/>
            <a:ext cx="1003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005BFD8-D412-D635-032A-AA915C99FB8B}"/>
              </a:ext>
            </a:extLst>
          </p:cNvPr>
          <p:cNvCxnSpPr>
            <a:cxnSpLocks/>
          </p:cNvCxnSpPr>
          <p:nvPr/>
        </p:nvCxnSpPr>
        <p:spPr>
          <a:xfrm>
            <a:off x="8617935" y="2625880"/>
            <a:ext cx="508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61EB985-9744-A2B1-44A7-B25CFCEEBC32}"/>
              </a:ext>
            </a:extLst>
          </p:cNvPr>
          <p:cNvCxnSpPr>
            <a:cxnSpLocks/>
          </p:cNvCxnSpPr>
          <p:nvPr/>
        </p:nvCxnSpPr>
        <p:spPr>
          <a:xfrm>
            <a:off x="10240807" y="2447553"/>
            <a:ext cx="508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68AAC7-9DF4-2EAB-40FF-B8B94682C93E}"/>
              </a:ext>
            </a:extLst>
          </p:cNvPr>
          <p:cNvCxnSpPr>
            <a:cxnSpLocks/>
          </p:cNvCxnSpPr>
          <p:nvPr/>
        </p:nvCxnSpPr>
        <p:spPr>
          <a:xfrm>
            <a:off x="10195218" y="2633206"/>
            <a:ext cx="585659" cy="950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8492D97-534D-B4A3-CBB2-6A96037BE5C5}"/>
              </a:ext>
            </a:extLst>
          </p:cNvPr>
          <p:cNvCxnSpPr>
            <a:cxnSpLocks/>
          </p:cNvCxnSpPr>
          <p:nvPr/>
        </p:nvCxnSpPr>
        <p:spPr>
          <a:xfrm>
            <a:off x="10105512" y="2687354"/>
            <a:ext cx="766523" cy="2914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95">
            <a:extLst>
              <a:ext uri="{FF2B5EF4-FFF2-40B4-BE49-F238E27FC236}">
                <a16:creationId xmlns:a16="http://schemas.microsoft.com/office/drawing/2014/main" id="{6F6C3371-7A36-1124-2EFC-55DD44CE80FC}"/>
              </a:ext>
            </a:extLst>
          </p:cNvPr>
          <p:cNvSpPr/>
          <p:nvPr/>
        </p:nvSpPr>
        <p:spPr>
          <a:xfrm>
            <a:off x="5265130" y="4636499"/>
            <a:ext cx="1061232"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inter-region </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backbone</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0" name="Rectangle 139">
            <a:extLst>
              <a:ext uri="{FF2B5EF4-FFF2-40B4-BE49-F238E27FC236}">
                <a16:creationId xmlns:a16="http://schemas.microsoft.com/office/drawing/2014/main" id="{2B8E852B-4809-4177-834C-AC159203B289}"/>
              </a:ext>
            </a:extLst>
          </p:cNvPr>
          <p:cNvSpPr/>
          <p:nvPr/>
        </p:nvSpPr>
        <p:spPr>
          <a:xfrm>
            <a:off x="2517204" y="1104960"/>
            <a:ext cx="2227324" cy="25618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95">
            <a:extLst>
              <a:ext uri="{FF2B5EF4-FFF2-40B4-BE49-F238E27FC236}">
                <a16:creationId xmlns:a16="http://schemas.microsoft.com/office/drawing/2014/main" id="{DEDE8EBC-EF30-564B-1EF1-D87AC6453D29}"/>
              </a:ext>
            </a:extLst>
          </p:cNvPr>
          <p:cNvSpPr/>
          <p:nvPr/>
        </p:nvSpPr>
        <p:spPr>
          <a:xfrm>
            <a:off x="2809429" y="1114920"/>
            <a:ext cx="182506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HSBC IKP</a:t>
            </a:r>
          </a:p>
        </p:txBody>
      </p:sp>
      <p:cxnSp>
        <p:nvCxnSpPr>
          <p:cNvPr id="30" name="Straight Connector 29">
            <a:extLst>
              <a:ext uri="{FF2B5EF4-FFF2-40B4-BE49-F238E27FC236}">
                <a16:creationId xmlns:a16="http://schemas.microsoft.com/office/drawing/2014/main" id="{DC47BD9F-5341-A40E-0486-59CAF3F4A25D}"/>
              </a:ext>
            </a:extLst>
          </p:cNvPr>
          <p:cNvCxnSpPr>
            <a:cxnSpLocks/>
          </p:cNvCxnSpPr>
          <p:nvPr/>
        </p:nvCxnSpPr>
        <p:spPr>
          <a:xfrm>
            <a:off x="6326362" y="2357161"/>
            <a:ext cx="1003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749C26A-7A75-5979-39BB-F485E2881033}"/>
              </a:ext>
            </a:extLst>
          </p:cNvPr>
          <p:cNvSpPr/>
          <p:nvPr/>
        </p:nvSpPr>
        <p:spPr>
          <a:xfrm>
            <a:off x="3357926" y="1487422"/>
            <a:ext cx="1631518" cy="23928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95">
            <a:extLst>
              <a:ext uri="{FF2B5EF4-FFF2-40B4-BE49-F238E27FC236}">
                <a16:creationId xmlns:a16="http://schemas.microsoft.com/office/drawing/2014/main" id="{22231C85-CFF8-DDD8-D828-4524DAF9ACC8}"/>
              </a:ext>
            </a:extLst>
          </p:cNvPr>
          <p:cNvSpPr/>
          <p:nvPr/>
        </p:nvSpPr>
        <p:spPr>
          <a:xfrm>
            <a:off x="3578379" y="1496700"/>
            <a:ext cx="1319781"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HSBC JMX monitor</a:t>
            </a:r>
          </a:p>
        </p:txBody>
      </p:sp>
      <p:sp>
        <p:nvSpPr>
          <p:cNvPr id="77" name="Rectangle 76">
            <a:extLst>
              <a:ext uri="{FF2B5EF4-FFF2-40B4-BE49-F238E27FC236}">
                <a16:creationId xmlns:a16="http://schemas.microsoft.com/office/drawing/2014/main" id="{38DDA0E8-E2CD-6BC9-4C9D-DD919D3CEE3D}"/>
              </a:ext>
            </a:extLst>
          </p:cNvPr>
          <p:cNvSpPr/>
          <p:nvPr/>
        </p:nvSpPr>
        <p:spPr>
          <a:xfrm>
            <a:off x="5074736" y="1487937"/>
            <a:ext cx="5196028" cy="24122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95">
            <a:extLst>
              <a:ext uri="{FF2B5EF4-FFF2-40B4-BE49-F238E27FC236}">
                <a16:creationId xmlns:a16="http://schemas.microsoft.com/office/drawing/2014/main" id="{05AA9F64-A3A6-AF4C-7D2C-74D493DA21EB}"/>
              </a:ext>
            </a:extLst>
          </p:cNvPr>
          <p:cNvSpPr/>
          <p:nvPr/>
        </p:nvSpPr>
        <p:spPr>
          <a:xfrm>
            <a:off x="6844933" y="1495347"/>
            <a:ext cx="1844724"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GCP Cloud monitoring</a:t>
            </a:r>
          </a:p>
        </p:txBody>
      </p:sp>
      <p:cxnSp>
        <p:nvCxnSpPr>
          <p:cNvPr id="121" name="Straight Arrow Connector 120">
            <a:extLst>
              <a:ext uri="{FF2B5EF4-FFF2-40B4-BE49-F238E27FC236}">
                <a16:creationId xmlns:a16="http://schemas.microsoft.com/office/drawing/2014/main" id="{465503EB-CFEE-A77F-FA77-00978DDEE252}"/>
              </a:ext>
            </a:extLst>
          </p:cNvPr>
          <p:cNvCxnSpPr>
            <a:cxnSpLocks/>
          </p:cNvCxnSpPr>
          <p:nvPr/>
        </p:nvCxnSpPr>
        <p:spPr>
          <a:xfrm flipV="1">
            <a:off x="5858466" y="1728217"/>
            <a:ext cx="0" cy="348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D1DAFCB-1FE6-81FE-EF14-D850F29A06D3}"/>
              </a:ext>
            </a:extLst>
          </p:cNvPr>
          <p:cNvCxnSpPr>
            <a:cxnSpLocks/>
          </p:cNvCxnSpPr>
          <p:nvPr/>
        </p:nvCxnSpPr>
        <p:spPr>
          <a:xfrm>
            <a:off x="4898160" y="1233050"/>
            <a:ext cx="5838418"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A9138AE-5D53-6397-16CC-72A3D8ED2166}"/>
              </a:ext>
            </a:extLst>
          </p:cNvPr>
          <p:cNvCxnSpPr>
            <a:cxnSpLocks/>
          </p:cNvCxnSpPr>
          <p:nvPr/>
        </p:nvCxnSpPr>
        <p:spPr>
          <a:xfrm flipV="1">
            <a:off x="7672750" y="1230790"/>
            <a:ext cx="0" cy="2542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95">
            <a:extLst>
              <a:ext uri="{FF2B5EF4-FFF2-40B4-BE49-F238E27FC236}">
                <a16:creationId xmlns:a16="http://schemas.microsoft.com/office/drawing/2014/main" id="{5EF703B8-7EF9-7B7E-66EF-381F385A27BC}"/>
              </a:ext>
            </a:extLst>
          </p:cNvPr>
          <p:cNvSpPr/>
          <p:nvPr/>
        </p:nvSpPr>
        <p:spPr>
          <a:xfrm>
            <a:off x="10820161" y="1133758"/>
            <a:ext cx="867797"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Alerts</a:t>
            </a: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Log analysis</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3" name="Rectangle 95">
            <a:extLst>
              <a:ext uri="{FF2B5EF4-FFF2-40B4-BE49-F238E27FC236}">
                <a16:creationId xmlns:a16="http://schemas.microsoft.com/office/drawing/2014/main" id="{FBC68C81-DC79-A6F2-A87E-4DCBBD47D09F}"/>
              </a:ext>
            </a:extLst>
          </p:cNvPr>
          <p:cNvSpPr/>
          <p:nvPr/>
        </p:nvSpPr>
        <p:spPr>
          <a:xfrm>
            <a:off x="8769333" y="4143062"/>
            <a:ext cx="1180299"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region EURO-2(London)</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cxnSp>
        <p:nvCxnSpPr>
          <p:cNvPr id="16" name="Straight Connector 15">
            <a:extLst>
              <a:ext uri="{FF2B5EF4-FFF2-40B4-BE49-F238E27FC236}">
                <a16:creationId xmlns:a16="http://schemas.microsoft.com/office/drawing/2014/main" id="{BA41B3F7-01E3-756D-3DCE-4AC983BFF25F}"/>
              </a:ext>
            </a:extLst>
          </p:cNvPr>
          <p:cNvCxnSpPr>
            <a:cxnSpLocks/>
          </p:cNvCxnSpPr>
          <p:nvPr/>
        </p:nvCxnSpPr>
        <p:spPr>
          <a:xfrm>
            <a:off x="4171256" y="2469695"/>
            <a:ext cx="903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97C7B4-0709-D452-B7A7-0546BEEA3CA7}"/>
              </a:ext>
            </a:extLst>
          </p:cNvPr>
          <p:cNvCxnSpPr>
            <a:cxnSpLocks/>
          </p:cNvCxnSpPr>
          <p:nvPr/>
        </p:nvCxnSpPr>
        <p:spPr>
          <a:xfrm>
            <a:off x="4171256" y="3046809"/>
            <a:ext cx="903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1BE49A-8894-6A7E-47EC-D48BBC65443B}"/>
              </a:ext>
            </a:extLst>
          </p:cNvPr>
          <p:cNvCxnSpPr>
            <a:cxnSpLocks/>
          </p:cNvCxnSpPr>
          <p:nvPr/>
        </p:nvCxnSpPr>
        <p:spPr>
          <a:xfrm>
            <a:off x="4171256" y="4210667"/>
            <a:ext cx="903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95">
            <a:extLst>
              <a:ext uri="{FF2B5EF4-FFF2-40B4-BE49-F238E27FC236}">
                <a16:creationId xmlns:a16="http://schemas.microsoft.com/office/drawing/2014/main" id="{0B3EE395-3081-1A89-D441-838CFDC75ED9}"/>
              </a:ext>
            </a:extLst>
          </p:cNvPr>
          <p:cNvSpPr/>
          <p:nvPr/>
        </p:nvSpPr>
        <p:spPr>
          <a:xfrm>
            <a:off x="4119235" y="4629244"/>
            <a:ext cx="67666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altLang="zh-CN"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PV</a:t>
            </a:r>
          </a:p>
        </p:txBody>
      </p:sp>
      <p:cxnSp>
        <p:nvCxnSpPr>
          <p:cNvPr id="49" name="Straight Connector 48">
            <a:extLst>
              <a:ext uri="{FF2B5EF4-FFF2-40B4-BE49-F238E27FC236}">
                <a16:creationId xmlns:a16="http://schemas.microsoft.com/office/drawing/2014/main" id="{A8FE25BE-6176-1F81-0521-49B27EA69524}"/>
              </a:ext>
            </a:extLst>
          </p:cNvPr>
          <p:cNvCxnSpPr>
            <a:cxnSpLocks/>
          </p:cNvCxnSpPr>
          <p:nvPr/>
        </p:nvCxnSpPr>
        <p:spPr>
          <a:xfrm>
            <a:off x="4171256" y="5273494"/>
            <a:ext cx="9034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366703F-96B5-9A10-6DE0-B2B3B8FBC50E}"/>
              </a:ext>
            </a:extLst>
          </p:cNvPr>
          <p:cNvCxnSpPr>
            <a:cxnSpLocks/>
          </p:cNvCxnSpPr>
          <p:nvPr/>
        </p:nvCxnSpPr>
        <p:spPr>
          <a:xfrm>
            <a:off x="2149213" y="4355939"/>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0E3BD6D-D99D-10B2-C448-9B3DD14A0244}"/>
              </a:ext>
            </a:extLst>
          </p:cNvPr>
          <p:cNvCxnSpPr>
            <a:cxnSpLocks/>
          </p:cNvCxnSpPr>
          <p:nvPr/>
        </p:nvCxnSpPr>
        <p:spPr>
          <a:xfrm>
            <a:off x="2149213" y="5454058"/>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6BC2FAF-C87B-12B8-8F7F-1CBF7E933EEB}"/>
              </a:ext>
            </a:extLst>
          </p:cNvPr>
          <p:cNvCxnSpPr>
            <a:cxnSpLocks/>
          </p:cNvCxnSpPr>
          <p:nvPr/>
        </p:nvCxnSpPr>
        <p:spPr>
          <a:xfrm flipV="1">
            <a:off x="8621782" y="1728217"/>
            <a:ext cx="0" cy="348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16617B4-AF4F-75F3-B9B6-E4194F57EDDB}"/>
              </a:ext>
            </a:extLst>
          </p:cNvPr>
          <p:cNvCxnSpPr>
            <a:cxnSpLocks/>
          </p:cNvCxnSpPr>
          <p:nvPr/>
        </p:nvCxnSpPr>
        <p:spPr>
          <a:xfrm flipV="1">
            <a:off x="7916883" y="3225007"/>
            <a:ext cx="0" cy="348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3" name="Graphic 132">
            <a:extLst>
              <a:ext uri="{FF2B5EF4-FFF2-40B4-BE49-F238E27FC236}">
                <a16:creationId xmlns:a16="http://schemas.microsoft.com/office/drawing/2014/main" id="{DC0B5304-1623-79F7-A3F2-62F585E806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30234" y="736951"/>
            <a:ext cx="247650" cy="304800"/>
          </a:xfrm>
          <a:prstGeom prst="rect">
            <a:avLst/>
          </a:prstGeom>
        </p:spPr>
      </p:pic>
      <p:cxnSp>
        <p:nvCxnSpPr>
          <p:cNvPr id="138" name="Straight Arrow Connector 137">
            <a:extLst>
              <a:ext uri="{FF2B5EF4-FFF2-40B4-BE49-F238E27FC236}">
                <a16:creationId xmlns:a16="http://schemas.microsoft.com/office/drawing/2014/main" id="{F2E8F990-0A62-B6B8-A308-3EA5076AB3F3}"/>
              </a:ext>
            </a:extLst>
          </p:cNvPr>
          <p:cNvCxnSpPr>
            <a:cxnSpLocks/>
          </p:cNvCxnSpPr>
          <p:nvPr/>
        </p:nvCxnSpPr>
        <p:spPr>
          <a:xfrm flipV="1">
            <a:off x="3876750" y="1728217"/>
            <a:ext cx="0" cy="3486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FB15FA71-8A44-8706-A5C8-E1DF6056BBCA}"/>
              </a:ext>
            </a:extLst>
          </p:cNvPr>
          <p:cNvCxnSpPr>
            <a:cxnSpLocks/>
          </p:cNvCxnSpPr>
          <p:nvPr/>
        </p:nvCxnSpPr>
        <p:spPr>
          <a:xfrm flipV="1">
            <a:off x="4045993" y="1786933"/>
            <a:ext cx="1028742" cy="374826"/>
          </a:xfrm>
          <a:prstGeom prst="straightConnector1">
            <a:avLst/>
          </a:prstGeom>
          <a:ln w="190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47" name="Rectangle 95">
            <a:extLst>
              <a:ext uri="{FF2B5EF4-FFF2-40B4-BE49-F238E27FC236}">
                <a16:creationId xmlns:a16="http://schemas.microsoft.com/office/drawing/2014/main" id="{47EF15FC-66F6-ED33-3DE8-48BCDB828101}"/>
              </a:ext>
            </a:extLst>
          </p:cNvPr>
          <p:cNvSpPr/>
          <p:nvPr/>
        </p:nvSpPr>
        <p:spPr>
          <a:xfrm>
            <a:off x="4140798" y="3080334"/>
            <a:ext cx="676664"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IKP cluster UK</a:t>
            </a:r>
            <a:endParaRPr kumimoji="0" lang="en-US" altLang="zh-CN"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48" name="Rectangle 95">
            <a:extLst>
              <a:ext uri="{FF2B5EF4-FFF2-40B4-BE49-F238E27FC236}">
                <a16:creationId xmlns:a16="http://schemas.microsoft.com/office/drawing/2014/main" id="{868925B3-F30D-098E-EBBA-C171200FF25D}"/>
              </a:ext>
            </a:extLst>
          </p:cNvPr>
          <p:cNvSpPr/>
          <p:nvPr/>
        </p:nvSpPr>
        <p:spPr>
          <a:xfrm>
            <a:off x="4140798" y="5271894"/>
            <a:ext cx="676664"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IKP cluster HK</a:t>
            </a:r>
            <a:endParaRPr kumimoji="0" lang="en-US" altLang="zh-CN"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cxnSp>
        <p:nvCxnSpPr>
          <p:cNvPr id="149" name="Straight Connector 148">
            <a:extLst>
              <a:ext uri="{FF2B5EF4-FFF2-40B4-BE49-F238E27FC236}">
                <a16:creationId xmlns:a16="http://schemas.microsoft.com/office/drawing/2014/main" id="{3477A750-AFB2-F090-4FFD-0D0CC914B800}"/>
              </a:ext>
            </a:extLst>
          </p:cNvPr>
          <p:cNvCxnSpPr>
            <a:cxnSpLocks/>
          </p:cNvCxnSpPr>
          <p:nvPr/>
        </p:nvCxnSpPr>
        <p:spPr>
          <a:xfrm flipV="1">
            <a:off x="4898160" y="1230790"/>
            <a:ext cx="0" cy="2542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Rectangle 95">
            <a:extLst>
              <a:ext uri="{FF2B5EF4-FFF2-40B4-BE49-F238E27FC236}">
                <a16:creationId xmlns:a16="http://schemas.microsoft.com/office/drawing/2014/main" id="{7333B264-81B9-7410-3C90-AEEA75C3DED1}"/>
              </a:ext>
            </a:extLst>
          </p:cNvPr>
          <p:cNvSpPr/>
          <p:nvPr/>
        </p:nvSpPr>
        <p:spPr>
          <a:xfrm>
            <a:off x="7171260" y="5005378"/>
            <a:ext cx="3099503" cy="116955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IKP requirements (</a:t>
            </a: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HSBC DEV env)</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a:p>
            <a:pPr marL="228600" marR="0" lvl="0" indent="-228600" defTabSz="914400" rtl="0" eaLnBrk="1" fontAlgn="auto" latinLnBrk="0" hangingPunct="1">
              <a:lnSpc>
                <a:spcPct val="100000"/>
              </a:lnSpc>
              <a:spcBef>
                <a:spcPts val="0"/>
              </a:spcBef>
              <a:spcAft>
                <a:spcPts val="0"/>
              </a:spcAft>
              <a:buClrTx/>
              <a:buSzPct val="90000"/>
              <a:buFontTx/>
              <a:buAutoNum type="arabicPeriod"/>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Cluster in UK &amp; HK dev; 2 pods in each</a:t>
            </a:r>
          </a:p>
          <a:p>
            <a:pPr marL="228600" marR="0" lvl="0" indent="-228600" defTabSz="914400" rtl="0" eaLnBrk="1" fontAlgn="auto" latinLnBrk="0" hangingPunct="1">
              <a:lnSpc>
                <a:spcPct val="100000"/>
              </a:lnSpc>
              <a:spcBef>
                <a:spcPts val="0"/>
              </a:spcBef>
              <a:spcAft>
                <a:spcPts val="0"/>
              </a:spcAft>
              <a:buClrTx/>
              <a:buSzPct val="90000"/>
              <a:buFontTx/>
              <a:buAutoNum type="arabicPeriod"/>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Namespace OMR</a:t>
            </a:r>
          </a:p>
          <a:p>
            <a:pPr marL="228600" marR="0" lvl="0" indent="-228600" defTabSz="914400" rtl="0" eaLnBrk="1" fontAlgn="auto" latinLnBrk="0" hangingPunct="1">
              <a:lnSpc>
                <a:spcPct val="100000"/>
              </a:lnSpc>
              <a:spcBef>
                <a:spcPts val="0"/>
              </a:spcBef>
              <a:spcAft>
                <a:spcPts val="0"/>
              </a:spcAft>
              <a:buClrTx/>
              <a:buSzPct val="90000"/>
              <a:buFontTx/>
              <a:buAutoNum type="arabicPeriod"/>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Available storage classes – </a:t>
            </a:r>
            <a:r>
              <a:rPr lang="en-US" sz="10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pd.csi.storage</a:t>
            </a:r>
            <a:endPar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endParaRPr>
          </a:p>
          <a:p>
            <a:pPr marL="228600" marR="0" lvl="0" indent="-228600" defTabSz="914400" rtl="0" eaLnBrk="1" fontAlgn="auto" latinLnBrk="0" hangingPunct="1">
              <a:lnSpc>
                <a:spcPct val="100000"/>
              </a:lnSpc>
              <a:spcBef>
                <a:spcPts val="0"/>
              </a:spcBef>
              <a:spcAft>
                <a:spcPts val="0"/>
              </a:spcAft>
              <a:buClrTx/>
              <a:buSzPct val="90000"/>
              <a:buFontTx/>
              <a:buAutoNum type="arabicPeriod"/>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Helm chart will be provided for deploy</a:t>
            </a:r>
          </a:p>
          <a:p>
            <a:pPr marL="228600" marR="0" lvl="0" indent="-228600" defTabSz="914400" rtl="0" eaLnBrk="1" fontAlgn="auto" latinLnBrk="0" hangingPunct="1">
              <a:lnSpc>
                <a:spcPct val="100000"/>
              </a:lnSpc>
              <a:spcBef>
                <a:spcPts val="0"/>
              </a:spcBef>
              <a:spcAft>
                <a:spcPts val="0"/>
              </a:spcAft>
              <a:buClrTx/>
              <a:buSzPct val="90000"/>
              <a:buFontTx/>
              <a:buAutoNum type="arabicPeriod"/>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Outbound 'googleapis.l.google.com' or CNAME 'pubsub.googleapis.com'</a:t>
            </a:r>
          </a:p>
        </p:txBody>
      </p:sp>
      <p:sp>
        <p:nvSpPr>
          <p:cNvPr id="155" name="Rectangle 95">
            <a:extLst>
              <a:ext uri="{FF2B5EF4-FFF2-40B4-BE49-F238E27FC236}">
                <a16:creationId xmlns:a16="http://schemas.microsoft.com/office/drawing/2014/main" id="{30CF0293-F0E6-F5EB-0DD9-8650F40AF4BD}"/>
              </a:ext>
            </a:extLst>
          </p:cNvPr>
          <p:cNvSpPr/>
          <p:nvPr/>
        </p:nvSpPr>
        <p:spPr>
          <a:xfrm>
            <a:off x="6342933" y="1957051"/>
            <a:ext cx="952634"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No </a:t>
            </a:r>
          </a:p>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transform</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6" name="Rectangle 95">
            <a:extLst>
              <a:ext uri="{FF2B5EF4-FFF2-40B4-BE49-F238E27FC236}">
                <a16:creationId xmlns:a16="http://schemas.microsoft.com/office/drawing/2014/main" id="{F4925D3A-C78C-22DA-4540-60EE6905EB74}"/>
              </a:ext>
            </a:extLst>
          </p:cNvPr>
          <p:cNvSpPr/>
          <p:nvPr/>
        </p:nvSpPr>
        <p:spPr>
          <a:xfrm>
            <a:off x="6342933" y="3716492"/>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transform</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157" name="Rectangle 95">
            <a:extLst>
              <a:ext uri="{FF2B5EF4-FFF2-40B4-BE49-F238E27FC236}">
                <a16:creationId xmlns:a16="http://schemas.microsoft.com/office/drawing/2014/main" id="{A00C6A1B-E095-AA91-6D89-749D9862AB98}"/>
              </a:ext>
            </a:extLst>
          </p:cNvPr>
          <p:cNvSpPr/>
          <p:nvPr/>
        </p:nvSpPr>
        <p:spPr>
          <a:xfrm>
            <a:off x="5313693" y="2816993"/>
            <a:ext cx="106123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40+18 topics</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Tree>
    <p:extLst>
      <p:ext uri="{BB962C8B-B14F-4D97-AF65-F5344CB8AC3E}">
        <p14:creationId xmlns:p14="http://schemas.microsoft.com/office/powerpoint/2010/main" val="1397876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ADDC-AD30-9A77-1BDF-0266E38B65BB}"/>
              </a:ext>
            </a:extLst>
          </p:cNvPr>
          <p:cNvSpPr>
            <a:spLocks noGrp="1"/>
          </p:cNvSpPr>
          <p:nvPr>
            <p:ph type="title"/>
          </p:nvPr>
        </p:nvSpPr>
        <p:spPr/>
        <p:txBody>
          <a:bodyPr>
            <a:normAutofit/>
          </a:bodyPr>
          <a:lstStyle/>
          <a:p>
            <a:r>
              <a:rPr lang="en-US" sz="2800" dirty="0"/>
              <a:t>PG-&gt;BQ heartbeat detect</a:t>
            </a:r>
          </a:p>
        </p:txBody>
      </p:sp>
      <p:sp>
        <p:nvSpPr>
          <p:cNvPr id="3" name="Content Placeholder 2">
            <a:extLst>
              <a:ext uri="{FF2B5EF4-FFF2-40B4-BE49-F238E27FC236}">
                <a16:creationId xmlns:a16="http://schemas.microsoft.com/office/drawing/2014/main" id="{86159A42-A6CF-C38A-8655-35E16CE1C40C}"/>
              </a:ext>
            </a:extLst>
          </p:cNvPr>
          <p:cNvSpPr>
            <a:spLocks noGrp="1"/>
          </p:cNvSpPr>
          <p:nvPr>
            <p:ph idx="1"/>
          </p:nvPr>
        </p:nvSpPr>
        <p:spPr>
          <a:xfrm>
            <a:off x="787045" y="1116364"/>
            <a:ext cx="10515600" cy="4712305"/>
          </a:xfrm>
        </p:spPr>
        <p:txBody>
          <a:bodyPr>
            <a:normAutofit/>
          </a:bodyPr>
          <a:lstStyle/>
          <a:p>
            <a:r>
              <a:rPr lang="en-US" sz="1400" dirty="0" err="1"/>
              <a:t>Debezium</a:t>
            </a:r>
            <a:r>
              <a:rPr lang="en-US" sz="1400" dirty="0"/>
              <a:t> heartbeat is implemented though PG-&gt;BQ-&gt;email alert if heart beat not detected for 180 second continuous</a:t>
            </a:r>
          </a:p>
        </p:txBody>
      </p:sp>
      <p:pic>
        <p:nvPicPr>
          <p:cNvPr id="5" name="Picture 4">
            <a:extLst>
              <a:ext uri="{FF2B5EF4-FFF2-40B4-BE49-F238E27FC236}">
                <a16:creationId xmlns:a16="http://schemas.microsoft.com/office/drawing/2014/main" id="{15AA9E2B-1F11-A5B0-4EDC-E2774EFB999D}"/>
              </a:ext>
            </a:extLst>
          </p:cNvPr>
          <p:cNvPicPr>
            <a:picLocks noChangeAspect="1"/>
          </p:cNvPicPr>
          <p:nvPr/>
        </p:nvPicPr>
        <p:blipFill>
          <a:blip r:embed="rId2"/>
          <a:stretch>
            <a:fillRect/>
          </a:stretch>
        </p:blipFill>
        <p:spPr>
          <a:xfrm>
            <a:off x="4322619" y="4357312"/>
            <a:ext cx="4162758" cy="1606349"/>
          </a:xfrm>
          <a:prstGeom prst="rect">
            <a:avLst/>
          </a:prstGeom>
        </p:spPr>
      </p:pic>
      <p:pic>
        <p:nvPicPr>
          <p:cNvPr id="7" name="Picture 6">
            <a:extLst>
              <a:ext uri="{FF2B5EF4-FFF2-40B4-BE49-F238E27FC236}">
                <a16:creationId xmlns:a16="http://schemas.microsoft.com/office/drawing/2014/main" id="{FB26ABC7-24BD-3558-AE2B-72494F311F27}"/>
              </a:ext>
            </a:extLst>
          </p:cNvPr>
          <p:cNvPicPr>
            <a:picLocks noChangeAspect="1"/>
          </p:cNvPicPr>
          <p:nvPr/>
        </p:nvPicPr>
        <p:blipFill>
          <a:blip r:embed="rId3"/>
          <a:stretch>
            <a:fillRect/>
          </a:stretch>
        </p:blipFill>
        <p:spPr>
          <a:xfrm>
            <a:off x="185971" y="4501189"/>
            <a:ext cx="3952831" cy="1327480"/>
          </a:xfrm>
          <a:prstGeom prst="rect">
            <a:avLst/>
          </a:prstGeom>
        </p:spPr>
      </p:pic>
      <p:pic>
        <p:nvPicPr>
          <p:cNvPr id="9" name="Picture 8">
            <a:extLst>
              <a:ext uri="{FF2B5EF4-FFF2-40B4-BE49-F238E27FC236}">
                <a16:creationId xmlns:a16="http://schemas.microsoft.com/office/drawing/2014/main" id="{CC935224-7AF8-8D2A-51A0-59F6E9246DF5}"/>
              </a:ext>
            </a:extLst>
          </p:cNvPr>
          <p:cNvPicPr>
            <a:picLocks noChangeAspect="1"/>
          </p:cNvPicPr>
          <p:nvPr/>
        </p:nvPicPr>
        <p:blipFill>
          <a:blip r:embed="rId4"/>
          <a:stretch>
            <a:fillRect/>
          </a:stretch>
        </p:blipFill>
        <p:spPr>
          <a:xfrm>
            <a:off x="8926401" y="2576945"/>
            <a:ext cx="2197109" cy="4031673"/>
          </a:xfrm>
          <a:prstGeom prst="rect">
            <a:avLst/>
          </a:prstGeom>
        </p:spPr>
      </p:pic>
      <p:grpSp>
        <p:nvGrpSpPr>
          <p:cNvPr id="10" name="Group 9">
            <a:extLst>
              <a:ext uri="{FF2B5EF4-FFF2-40B4-BE49-F238E27FC236}">
                <a16:creationId xmlns:a16="http://schemas.microsoft.com/office/drawing/2014/main" id="{0779BF93-BDF0-0C8C-CFDE-C8DEEAF905F8}"/>
              </a:ext>
            </a:extLst>
          </p:cNvPr>
          <p:cNvGrpSpPr/>
          <p:nvPr/>
        </p:nvGrpSpPr>
        <p:grpSpPr>
          <a:xfrm>
            <a:off x="1872759" y="3001069"/>
            <a:ext cx="1085714" cy="471447"/>
            <a:chOff x="2071376" y="4476793"/>
            <a:chExt cx="1085714" cy="471447"/>
          </a:xfrm>
        </p:grpSpPr>
        <p:pic>
          <p:nvPicPr>
            <p:cNvPr id="11" name="Picture 10">
              <a:extLst>
                <a:ext uri="{FF2B5EF4-FFF2-40B4-BE49-F238E27FC236}">
                  <a16:creationId xmlns:a16="http://schemas.microsoft.com/office/drawing/2014/main" id="{BDB878C9-3223-BA2F-A955-4ED96F26D532}"/>
                </a:ext>
              </a:extLst>
            </p:cNvPr>
            <p:cNvPicPr>
              <a:picLocks noChangeAspect="1"/>
            </p:cNvPicPr>
            <p:nvPr/>
          </p:nvPicPr>
          <p:blipFill>
            <a:blip r:embed="rId5"/>
            <a:stretch>
              <a:fillRect/>
            </a:stretch>
          </p:blipFill>
          <p:spPr>
            <a:xfrm>
              <a:off x="2110643" y="4529470"/>
              <a:ext cx="1019801" cy="363805"/>
            </a:xfrm>
            <a:prstGeom prst="rect">
              <a:avLst/>
            </a:prstGeom>
          </p:spPr>
        </p:pic>
        <p:sp>
          <p:nvSpPr>
            <p:cNvPr id="12" name="Rectangle 11">
              <a:extLst>
                <a:ext uri="{FF2B5EF4-FFF2-40B4-BE49-F238E27FC236}">
                  <a16:creationId xmlns:a16="http://schemas.microsoft.com/office/drawing/2014/main" id="{1BB274C7-0AD7-B204-3889-95C2A4BD4086}"/>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9F501448-2451-1DF7-FA31-712A42B6C33F}"/>
              </a:ext>
            </a:extLst>
          </p:cNvPr>
          <p:cNvPicPr>
            <a:picLocks noChangeAspect="1"/>
          </p:cNvPicPr>
          <p:nvPr/>
        </p:nvPicPr>
        <p:blipFill rotWithShape="1">
          <a:blip r:embed="rId6"/>
          <a:srcRect b="49635"/>
          <a:stretch/>
        </p:blipFill>
        <p:spPr>
          <a:xfrm>
            <a:off x="346498" y="2822719"/>
            <a:ext cx="1085714" cy="714702"/>
          </a:xfrm>
          <a:prstGeom prst="rect">
            <a:avLst/>
          </a:prstGeom>
        </p:spPr>
      </p:pic>
      <p:pic>
        <p:nvPicPr>
          <p:cNvPr id="14" name="Picture 13">
            <a:extLst>
              <a:ext uri="{FF2B5EF4-FFF2-40B4-BE49-F238E27FC236}">
                <a16:creationId xmlns:a16="http://schemas.microsoft.com/office/drawing/2014/main" id="{4FAC58BC-5BBD-2993-87E8-2F8C21ABF357}"/>
              </a:ext>
            </a:extLst>
          </p:cNvPr>
          <p:cNvPicPr>
            <a:picLocks noChangeAspect="1"/>
          </p:cNvPicPr>
          <p:nvPr/>
        </p:nvPicPr>
        <p:blipFill>
          <a:blip r:embed="rId7"/>
          <a:stretch>
            <a:fillRect/>
          </a:stretch>
        </p:blipFill>
        <p:spPr>
          <a:xfrm>
            <a:off x="3491169" y="3053746"/>
            <a:ext cx="477023" cy="424438"/>
          </a:xfrm>
          <a:prstGeom prst="rect">
            <a:avLst/>
          </a:prstGeom>
        </p:spPr>
      </p:pic>
      <p:pic>
        <p:nvPicPr>
          <p:cNvPr id="15" name="图片 3">
            <a:extLst>
              <a:ext uri="{FF2B5EF4-FFF2-40B4-BE49-F238E27FC236}">
                <a16:creationId xmlns:a16="http://schemas.microsoft.com/office/drawing/2014/main" id="{B110AE0B-E401-76DC-95C3-5B33D656EB88}"/>
              </a:ext>
            </a:extLst>
          </p:cNvPr>
          <p:cNvPicPr>
            <a:picLocks noChangeAspect="1"/>
          </p:cNvPicPr>
          <p:nvPr/>
        </p:nvPicPr>
        <p:blipFill>
          <a:blip r:embed="rId8"/>
          <a:stretch>
            <a:fillRect/>
          </a:stretch>
        </p:blipFill>
        <p:spPr>
          <a:xfrm>
            <a:off x="5657789" y="2930196"/>
            <a:ext cx="876422" cy="866896"/>
          </a:xfrm>
          <a:prstGeom prst="rect">
            <a:avLst/>
          </a:prstGeom>
        </p:spPr>
      </p:pic>
      <p:cxnSp>
        <p:nvCxnSpPr>
          <p:cNvPr id="17" name="Straight Arrow Connector 16">
            <a:extLst>
              <a:ext uri="{FF2B5EF4-FFF2-40B4-BE49-F238E27FC236}">
                <a16:creationId xmlns:a16="http://schemas.microsoft.com/office/drawing/2014/main" id="{48E1658C-DCD0-790B-5979-EC26EFFD3830}"/>
              </a:ext>
            </a:extLst>
          </p:cNvPr>
          <p:cNvCxnSpPr/>
          <p:nvPr/>
        </p:nvCxnSpPr>
        <p:spPr>
          <a:xfrm>
            <a:off x="2340352" y="3638417"/>
            <a:ext cx="0" cy="62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E62D7D-9A2C-305E-238B-F9E6CD993EAF}"/>
              </a:ext>
            </a:extLst>
          </p:cNvPr>
          <p:cNvCxnSpPr>
            <a:cxnSpLocks/>
          </p:cNvCxnSpPr>
          <p:nvPr/>
        </p:nvCxnSpPr>
        <p:spPr>
          <a:xfrm>
            <a:off x="6170601" y="3797092"/>
            <a:ext cx="0" cy="36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95">
            <a:extLst>
              <a:ext uri="{FF2B5EF4-FFF2-40B4-BE49-F238E27FC236}">
                <a16:creationId xmlns:a16="http://schemas.microsoft.com/office/drawing/2014/main" id="{DC103E2B-26AF-1E30-888B-87A6E158A5A5}"/>
              </a:ext>
            </a:extLst>
          </p:cNvPr>
          <p:cNvSpPr/>
          <p:nvPr/>
        </p:nvSpPr>
        <p:spPr>
          <a:xfrm>
            <a:off x="9278786" y="2026849"/>
            <a:ext cx="1844724"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GCP Cloud function</a:t>
            </a: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Email alert</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cxnSp>
        <p:nvCxnSpPr>
          <p:cNvPr id="21" name="Straight Connector 20">
            <a:extLst>
              <a:ext uri="{FF2B5EF4-FFF2-40B4-BE49-F238E27FC236}">
                <a16:creationId xmlns:a16="http://schemas.microsoft.com/office/drawing/2014/main" id="{2027FDC2-C198-FE4E-A172-EE11CA5B0D6A}"/>
              </a:ext>
            </a:extLst>
          </p:cNvPr>
          <p:cNvCxnSpPr>
            <a:cxnSpLocks/>
          </p:cNvCxnSpPr>
          <p:nvPr/>
        </p:nvCxnSpPr>
        <p:spPr>
          <a:xfrm>
            <a:off x="1528956" y="3230228"/>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06482F-144F-BA7D-93EE-057331E140FE}"/>
              </a:ext>
            </a:extLst>
          </p:cNvPr>
          <p:cNvCxnSpPr>
            <a:cxnSpLocks/>
          </p:cNvCxnSpPr>
          <p:nvPr/>
        </p:nvCxnSpPr>
        <p:spPr>
          <a:xfrm>
            <a:off x="3076403" y="3230228"/>
            <a:ext cx="26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162E1D-7BE5-2E9B-797C-3C2AA6FCABCA}"/>
              </a:ext>
            </a:extLst>
          </p:cNvPr>
          <p:cNvCxnSpPr>
            <a:cxnSpLocks/>
          </p:cNvCxnSpPr>
          <p:nvPr/>
        </p:nvCxnSpPr>
        <p:spPr>
          <a:xfrm>
            <a:off x="4272156" y="3230228"/>
            <a:ext cx="10735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FF5404-8DA6-C3A0-2C8F-994103A1B1DD}"/>
              </a:ext>
            </a:extLst>
          </p:cNvPr>
          <p:cNvCxnSpPr>
            <a:cxnSpLocks/>
          </p:cNvCxnSpPr>
          <p:nvPr/>
        </p:nvCxnSpPr>
        <p:spPr>
          <a:xfrm flipV="1">
            <a:off x="6618902" y="2180492"/>
            <a:ext cx="2595436" cy="10497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0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F4B0-0867-2B20-2AFE-F0B8833DFBAE}"/>
              </a:ext>
            </a:extLst>
          </p:cNvPr>
          <p:cNvSpPr>
            <a:spLocks noGrp="1"/>
          </p:cNvSpPr>
          <p:nvPr>
            <p:ph type="title"/>
          </p:nvPr>
        </p:nvSpPr>
        <p:spPr>
          <a:xfrm>
            <a:off x="516924" y="352769"/>
            <a:ext cx="10515600" cy="881048"/>
          </a:xfrm>
        </p:spPr>
        <p:txBody>
          <a:bodyPr>
            <a:normAutofit/>
          </a:bodyPr>
          <a:lstStyle/>
          <a:p>
            <a:r>
              <a:rPr lang="en-US" sz="2800" dirty="0"/>
              <a:t>Deploy pattern design – CI/CD for deploy</a:t>
            </a:r>
          </a:p>
        </p:txBody>
      </p:sp>
      <p:sp>
        <p:nvSpPr>
          <p:cNvPr id="3" name="Content Placeholder 2">
            <a:extLst>
              <a:ext uri="{FF2B5EF4-FFF2-40B4-BE49-F238E27FC236}">
                <a16:creationId xmlns:a16="http://schemas.microsoft.com/office/drawing/2014/main" id="{1A18FABB-2D84-D8A4-991E-29FF6BB4B981}"/>
              </a:ext>
            </a:extLst>
          </p:cNvPr>
          <p:cNvSpPr>
            <a:spLocks noGrp="1"/>
          </p:cNvSpPr>
          <p:nvPr>
            <p:ph idx="1"/>
          </p:nvPr>
        </p:nvSpPr>
        <p:spPr>
          <a:xfrm>
            <a:off x="516924" y="1249237"/>
            <a:ext cx="3684373" cy="4712305"/>
          </a:xfrm>
        </p:spPr>
        <p:txBody>
          <a:bodyPr>
            <a:normAutofit/>
          </a:bodyPr>
          <a:lstStyle/>
          <a:p>
            <a:r>
              <a:rPr lang="en-US" sz="1800" dirty="0"/>
              <a:t>Code pattern in configurable &amp; modular .</a:t>
            </a:r>
            <a:r>
              <a:rPr lang="en-US" sz="1800" dirty="0" err="1"/>
              <a:t>yml</a:t>
            </a:r>
            <a:r>
              <a:rPr lang="en-US" sz="1800" dirty="0"/>
              <a:t>, .</a:t>
            </a:r>
            <a:r>
              <a:rPr lang="en-US" sz="1800" dirty="0" err="1"/>
              <a:t>json</a:t>
            </a:r>
            <a:r>
              <a:rPr lang="en-US" sz="1800" dirty="0"/>
              <a:t>, de-coupled modules design (using key, tag) to enable CI/CD</a:t>
            </a:r>
          </a:p>
          <a:p>
            <a:r>
              <a:rPr lang="en-US" sz="1800" dirty="0"/>
              <a:t>Direct call-log-sprint-test circle in dev &amp; test stage</a:t>
            </a:r>
          </a:p>
          <a:p>
            <a:r>
              <a:rPr lang="en-US" sz="1800" dirty="0"/>
              <a:t>To integrate with Jenkins / GCP </a:t>
            </a:r>
            <a:r>
              <a:rPr lang="en-US" sz="1800" dirty="0" err="1"/>
              <a:t>Cloudbuild</a:t>
            </a:r>
            <a:r>
              <a:rPr lang="en-US" sz="1800" dirty="0"/>
              <a:t> </a:t>
            </a:r>
            <a:r>
              <a:rPr lang="en-US" sz="1800" dirty="0" err="1"/>
              <a:t>Cloudrun</a:t>
            </a:r>
            <a:r>
              <a:rPr lang="en-US" sz="1800" dirty="0"/>
              <a:t>; IKP / GCP docker registry, in deploy stage</a:t>
            </a:r>
          </a:p>
        </p:txBody>
      </p:sp>
      <p:pic>
        <p:nvPicPr>
          <p:cNvPr id="7" name="Picture 6">
            <a:extLst>
              <a:ext uri="{FF2B5EF4-FFF2-40B4-BE49-F238E27FC236}">
                <a16:creationId xmlns:a16="http://schemas.microsoft.com/office/drawing/2014/main" id="{6DBD328A-9DEC-FD69-E05B-23F832E57CDA}"/>
              </a:ext>
            </a:extLst>
          </p:cNvPr>
          <p:cNvPicPr>
            <a:picLocks noChangeAspect="1"/>
          </p:cNvPicPr>
          <p:nvPr/>
        </p:nvPicPr>
        <p:blipFill>
          <a:blip r:embed="rId2"/>
          <a:stretch>
            <a:fillRect/>
          </a:stretch>
        </p:blipFill>
        <p:spPr>
          <a:xfrm>
            <a:off x="4108316" y="2780271"/>
            <a:ext cx="5554941" cy="3534600"/>
          </a:xfrm>
          <a:prstGeom prst="rect">
            <a:avLst/>
          </a:prstGeom>
        </p:spPr>
      </p:pic>
      <p:pic>
        <p:nvPicPr>
          <p:cNvPr id="5" name="Picture 4">
            <a:extLst>
              <a:ext uri="{FF2B5EF4-FFF2-40B4-BE49-F238E27FC236}">
                <a16:creationId xmlns:a16="http://schemas.microsoft.com/office/drawing/2014/main" id="{F800338E-7A04-726D-B505-5F647A15B7FB}"/>
              </a:ext>
            </a:extLst>
          </p:cNvPr>
          <p:cNvPicPr>
            <a:picLocks noChangeAspect="1"/>
          </p:cNvPicPr>
          <p:nvPr/>
        </p:nvPicPr>
        <p:blipFill>
          <a:blip r:embed="rId3"/>
          <a:stretch>
            <a:fillRect/>
          </a:stretch>
        </p:blipFill>
        <p:spPr>
          <a:xfrm>
            <a:off x="5978884" y="1095219"/>
            <a:ext cx="5451116" cy="3427595"/>
          </a:xfrm>
          <a:prstGeom prst="rect">
            <a:avLst/>
          </a:prstGeom>
        </p:spPr>
      </p:pic>
    </p:spTree>
    <p:extLst>
      <p:ext uri="{BB962C8B-B14F-4D97-AF65-F5344CB8AC3E}">
        <p14:creationId xmlns:p14="http://schemas.microsoft.com/office/powerpoint/2010/main" val="421301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F4B0-0867-2B20-2AFE-F0B8833DFBAE}"/>
              </a:ext>
            </a:extLst>
          </p:cNvPr>
          <p:cNvSpPr>
            <a:spLocks noGrp="1"/>
          </p:cNvSpPr>
          <p:nvPr>
            <p:ph type="title"/>
          </p:nvPr>
        </p:nvSpPr>
        <p:spPr>
          <a:xfrm>
            <a:off x="516924" y="131725"/>
            <a:ext cx="10515600" cy="600164"/>
          </a:xfrm>
        </p:spPr>
        <p:txBody>
          <a:bodyPr>
            <a:normAutofit/>
          </a:bodyPr>
          <a:lstStyle/>
          <a:p>
            <a:r>
              <a:rPr lang="en-US" sz="2800" dirty="0"/>
              <a:t>Module design – AD app</a:t>
            </a:r>
          </a:p>
        </p:txBody>
      </p:sp>
      <p:sp>
        <p:nvSpPr>
          <p:cNvPr id="3" name="Content Placeholder 2">
            <a:extLst>
              <a:ext uri="{FF2B5EF4-FFF2-40B4-BE49-F238E27FC236}">
                <a16:creationId xmlns:a16="http://schemas.microsoft.com/office/drawing/2014/main" id="{1A18FABB-2D84-D8A4-991E-29FF6BB4B981}"/>
              </a:ext>
            </a:extLst>
          </p:cNvPr>
          <p:cNvSpPr>
            <a:spLocks noGrp="1"/>
          </p:cNvSpPr>
          <p:nvPr>
            <p:ph idx="1"/>
          </p:nvPr>
        </p:nvSpPr>
        <p:spPr>
          <a:xfrm>
            <a:off x="516923" y="659743"/>
            <a:ext cx="6390933" cy="5956207"/>
          </a:xfrm>
        </p:spPr>
        <p:txBody>
          <a:bodyPr>
            <a:normAutofit fontScale="85000" lnSpcReduction="20000"/>
          </a:bodyPr>
          <a:lstStyle/>
          <a:p>
            <a:r>
              <a:rPr lang="en-US" sz="1800" dirty="0"/>
              <a:t>Functions of the app</a:t>
            </a:r>
          </a:p>
          <a:p>
            <a:pPr marL="457200" lvl="1" indent="-287338">
              <a:buFont typeface="+mj-lt"/>
              <a:buAutoNum type="arabicPeriod"/>
            </a:pPr>
            <a:r>
              <a:rPr lang="en-US" sz="1400" dirty="0"/>
              <a:t>Periodically polls the AD </a:t>
            </a:r>
            <a:r>
              <a:rPr lang="en-US" sz="1400" dirty="0" err="1"/>
              <a:t>RESTapi</a:t>
            </a:r>
            <a:r>
              <a:rPr lang="en-US" sz="1400" dirty="0"/>
              <a:t> to get the AD data</a:t>
            </a:r>
          </a:p>
          <a:p>
            <a:pPr marL="457200" lvl="1" indent="-287338">
              <a:buFont typeface="+mj-lt"/>
              <a:buAutoNum type="arabicPeriod"/>
            </a:pPr>
            <a:r>
              <a:rPr lang="en-US" sz="1400" dirty="0"/>
              <a:t>Perform basic clear up</a:t>
            </a:r>
          </a:p>
          <a:p>
            <a:pPr marL="457200" lvl="1" indent="-287338">
              <a:buFont typeface="+mj-lt"/>
              <a:buAutoNum type="arabicPeriod"/>
            </a:pPr>
            <a:r>
              <a:rPr lang="en-US" sz="1400" dirty="0"/>
              <a:t>Write output to BQ/</a:t>
            </a:r>
            <a:r>
              <a:rPr lang="en-US" sz="1400" dirty="0" err="1"/>
              <a:t>pubsub</a:t>
            </a:r>
            <a:endParaRPr lang="en-US" sz="1400" dirty="0"/>
          </a:p>
          <a:p>
            <a:r>
              <a:rPr lang="en-US" sz="1800" dirty="0"/>
              <a:t>1. Polls the AD API</a:t>
            </a:r>
          </a:p>
          <a:p>
            <a:pPr marL="403225" lvl="1" indent="-233363"/>
            <a:r>
              <a:rPr lang="en-US" sz="1400" dirty="0"/>
              <a:t>Consult the API document to determine </a:t>
            </a:r>
            <a:br>
              <a:rPr lang="en-US" sz="1400" dirty="0"/>
            </a:br>
            <a:r>
              <a:rPr lang="en-US" sz="1400" dirty="0"/>
              <a:t>1)what data are available, and compare to the requirements; </a:t>
            </a:r>
            <a:br>
              <a:rPr lang="en-US" sz="1400" dirty="0"/>
            </a:br>
            <a:r>
              <a:rPr lang="en-US" sz="1400" dirty="0"/>
              <a:t>2)what restriction exist with polling (min interval, max message length per polling, </a:t>
            </a:r>
            <a:r>
              <a:rPr lang="en-US" sz="1400" dirty="0" err="1"/>
              <a:t>etc</a:t>
            </a:r>
            <a:r>
              <a:rPr lang="en-US" sz="1400" dirty="0"/>
              <a:t>);</a:t>
            </a:r>
            <a:br>
              <a:rPr lang="en-US" sz="1400" dirty="0"/>
            </a:br>
            <a:r>
              <a:rPr lang="en-US" sz="1400" dirty="0"/>
              <a:t>3)authentication to the API;</a:t>
            </a:r>
          </a:p>
          <a:p>
            <a:pPr marL="403225" lvl="1" indent="-233363"/>
            <a:r>
              <a:rPr lang="en-US" sz="1400" dirty="0"/>
              <a:t>implement the API call, cache the return message in the app for step 2</a:t>
            </a:r>
          </a:p>
          <a:p>
            <a:pPr marL="403225" lvl="1" indent="-233363"/>
            <a:r>
              <a:rPr lang="en-US" sz="1400" dirty="0"/>
              <a:t>Suggest 1-hour interval to avoid triggering security concern </a:t>
            </a:r>
          </a:p>
          <a:p>
            <a:r>
              <a:rPr lang="en-US" sz="1800" dirty="0"/>
              <a:t>2. Basic clean up</a:t>
            </a:r>
          </a:p>
          <a:p>
            <a:pPr marL="403225" indent="-287338">
              <a:lnSpc>
                <a:spcPct val="100000"/>
              </a:lnSpc>
              <a:spcBef>
                <a:spcPts val="0"/>
              </a:spcBef>
            </a:pPr>
            <a:r>
              <a:rPr lang="en-US" sz="1400" dirty="0"/>
              <a:t>Add timestamp(if not provided by the API) of message arrives the app</a:t>
            </a:r>
          </a:p>
          <a:p>
            <a:pPr marL="403225" indent="-287338">
              <a:lnSpc>
                <a:spcPct val="100000"/>
              </a:lnSpc>
              <a:spcBef>
                <a:spcPts val="0"/>
              </a:spcBef>
            </a:pPr>
            <a:r>
              <a:rPr lang="en-US" sz="1400" dirty="0"/>
              <a:t>Clean up extra noisy JSON structs</a:t>
            </a:r>
          </a:p>
          <a:p>
            <a:pPr marL="403225" indent="-287338">
              <a:lnSpc>
                <a:spcPct val="100000"/>
              </a:lnSpc>
              <a:spcBef>
                <a:spcPts val="0"/>
              </a:spcBef>
            </a:pPr>
            <a:r>
              <a:rPr lang="en-US" sz="1400" dirty="0"/>
              <a:t>flatten the data structure</a:t>
            </a:r>
          </a:p>
          <a:p>
            <a:r>
              <a:rPr lang="en-US" sz="1800" dirty="0"/>
              <a:t>3. Write output</a:t>
            </a:r>
          </a:p>
          <a:p>
            <a:pPr marL="341313" lvl="1" indent="-225425"/>
            <a:r>
              <a:rPr lang="en-US" sz="1400" dirty="0"/>
              <a:t>Authenticate to BQ with project ID and service account provided</a:t>
            </a:r>
          </a:p>
          <a:p>
            <a:pPr marL="341313" lvl="1" indent="-225425">
              <a:spcBef>
                <a:spcPts val="600"/>
              </a:spcBef>
              <a:spcAft>
                <a:spcPts val="600"/>
              </a:spcAft>
            </a:pPr>
            <a:r>
              <a:rPr lang="en-US" sz="1400" u="sng" dirty="0"/>
              <a:t>Append</a:t>
            </a:r>
            <a:r>
              <a:rPr lang="en-US" sz="1400" dirty="0"/>
              <a:t> to configured </a:t>
            </a:r>
            <a:r>
              <a:rPr lang="en-US" sz="1400" dirty="0" err="1"/>
              <a:t>dataset.table</a:t>
            </a:r>
            <a:r>
              <a:rPr lang="en-US" sz="1400" dirty="0"/>
              <a:t> in  JSON format with two column &lt;“</a:t>
            </a:r>
            <a:r>
              <a:rPr lang="en-US" sz="1400" dirty="0" err="1"/>
              <a:t>user_name</a:t>
            </a:r>
            <a:r>
              <a:rPr lang="en-US" sz="1400" dirty="0"/>
              <a:t>”&gt;, &lt;“data”&gt; string column. Example format:</a:t>
            </a:r>
          </a:p>
          <a:p>
            <a:pPr marL="115888" lvl="1" indent="0">
              <a:lnSpc>
                <a:spcPct val="120000"/>
              </a:lnSpc>
              <a:spcBef>
                <a:spcPts val="0"/>
              </a:spcBef>
              <a:buNone/>
            </a:pPr>
            <a:r>
              <a:rPr lang="en-US" sz="1100" dirty="0"/>
              <a:t>[{"user_name":"</a:t>
            </a:r>
            <a:r>
              <a:rPr lang="en-US" sz="1100" dirty="0" err="1"/>
              <a:t>edwalker</a:t>
            </a:r>
            <a:r>
              <a:rPr lang="en-US" sz="1100" dirty="0"/>
              <a:t>","data": {"id":1003,"first_name":"Edward","last_name":"Walker","email":"ed@walker.com", "__deleted":"false","__op":"r","__source_ts_ms":1716132732633}},</a:t>
            </a:r>
          </a:p>
          <a:p>
            <a:pPr marL="115888" lvl="1" indent="0">
              <a:lnSpc>
                <a:spcPct val="120000"/>
              </a:lnSpc>
              <a:spcBef>
                <a:spcPts val="0"/>
              </a:spcBef>
              <a:buNone/>
            </a:pPr>
            <a:r>
              <a:rPr lang="en-US" sz="1100" dirty="0"/>
              <a:t> {"user_name":"</a:t>
            </a:r>
            <a:r>
              <a:rPr lang="en-US" sz="1100" dirty="0" err="1"/>
              <a:t>salthomas</a:t>
            </a:r>
            <a:r>
              <a:rPr lang="en-US" sz="1100" dirty="0"/>
              <a:t>","data": {"id":1001,"first_name":"Sally","last_name":"Thomas", "email":"sally.thomas@acme.com","__deleted":"false","__op":"r","__source_ts_ms":1716132732633}}]</a:t>
            </a:r>
          </a:p>
          <a:p>
            <a:pPr marL="0" indent="-341312"/>
            <a:r>
              <a:rPr lang="en-US" sz="1800" dirty="0" err="1"/>
              <a:t>omradapp.config</a:t>
            </a:r>
            <a:r>
              <a:rPr lang="en-US" sz="1800" dirty="0"/>
              <a:t> parameters</a:t>
            </a:r>
          </a:p>
          <a:p>
            <a:pPr marL="341313" lvl="1" indent="-225425"/>
            <a:r>
              <a:rPr lang="en-US" sz="1400" dirty="0"/>
              <a:t>(AD) API_URI; </a:t>
            </a:r>
            <a:r>
              <a:rPr lang="en-US" sz="1400" dirty="0" err="1"/>
              <a:t>ad_auth_token_path</a:t>
            </a:r>
            <a:r>
              <a:rPr lang="en-US" sz="1400" dirty="0"/>
              <a:t>; </a:t>
            </a:r>
            <a:r>
              <a:rPr lang="en-US" sz="1400" dirty="0" err="1"/>
              <a:t>polling_internal</a:t>
            </a:r>
            <a:r>
              <a:rPr lang="en-US" sz="1400" dirty="0"/>
              <a:t>(if &lt;60, enforce = 60min)</a:t>
            </a:r>
          </a:p>
          <a:p>
            <a:pPr marL="341313" lvl="1" indent="-225425"/>
            <a:r>
              <a:rPr lang="en-US" sz="1400" dirty="0"/>
              <a:t>(BQ) </a:t>
            </a:r>
            <a:r>
              <a:rPr lang="en-US" sz="1400" dirty="0" err="1"/>
              <a:t>project_ID</a:t>
            </a:r>
            <a:r>
              <a:rPr lang="en-US" sz="1400" dirty="0"/>
              <a:t>; </a:t>
            </a:r>
            <a:r>
              <a:rPr lang="en-US" sz="1400" dirty="0" err="1"/>
              <a:t>service_account</a:t>
            </a:r>
            <a:r>
              <a:rPr lang="en-US" sz="1400" dirty="0"/>
              <a:t>; </a:t>
            </a:r>
            <a:r>
              <a:rPr lang="en-US" sz="1400" dirty="0" err="1"/>
              <a:t>bq_auth_key_path</a:t>
            </a:r>
            <a:r>
              <a:rPr lang="en-US" sz="1400" dirty="0"/>
              <a:t>; </a:t>
            </a:r>
            <a:r>
              <a:rPr lang="en-US" sz="1400" dirty="0" err="1"/>
              <a:t>dataset_name</a:t>
            </a:r>
            <a:r>
              <a:rPr lang="en-US" sz="1400" dirty="0"/>
              <a:t>; </a:t>
            </a:r>
            <a:r>
              <a:rPr lang="en-US" sz="1400" dirty="0" err="1"/>
              <a:t>table_name</a:t>
            </a:r>
            <a:r>
              <a:rPr lang="en-US" sz="1400" dirty="0"/>
              <a:t>;</a:t>
            </a:r>
          </a:p>
          <a:p>
            <a:pPr marL="0" indent="-341312"/>
            <a:r>
              <a:rPr lang="en-US" sz="1800" dirty="0"/>
              <a:t>Other non-functional requirements</a:t>
            </a:r>
          </a:p>
          <a:p>
            <a:pPr marL="341313" lvl="1" indent="-225425"/>
            <a:r>
              <a:rPr lang="en-US" sz="1400" dirty="0"/>
              <a:t>Honor API security restrictions</a:t>
            </a:r>
          </a:p>
          <a:p>
            <a:pPr marL="341313" lvl="1" indent="-225425"/>
            <a:r>
              <a:rPr lang="en-US" sz="1400" dirty="0"/>
              <a:t>Poll for info needed only; purge cache after appending, do not keep data in app</a:t>
            </a:r>
          </a:p>
          <a:p>
            <a:pPr marL="341313" lvl="1" indent="-225425"/>
            <a:r>
              <a:rPr lang="en-US" sz="1400" dirty="0"/>
              <a:t>Code pattern in configurable &amp; modular .</a:t>
            </a:r>
            <a:r>
              <a:rPr lang="en-US" sz="1400" dirty="0" err="1"/>
              <a:t>yml</a:t>
            </a:r>
            <a:r>
              <a:rPr lang="en-US" sz="1400" dirty="0"/>
              <a:t>, .</a:t>
            </a:r>
            <a:r>
              <a:rPr lang="en-US" sz="1400" dirty="0" err="1"/>
              <a:t>json</a:t>
            </a:r>
            <a:r>
              <a:rPr lang="en-US" sz="1400" dirty="0"/>
              <a:t>, de-coupled modules design (using key, tag) to enable CI/CD</a:t>
            </a:r>
          </a:p>
        </p:txBody>
      </p:sp>
      <p:pic>
        <p:nvPicPr>
          <p:cNvPr id="6" name="Picture 5">
            <a:extLst>
              <a:ext uri="{FF2B5EF4-FFF2-40B4-BE49-F238E27FC236}">
                <a16:creationId xmlns:a16="http://schemas.microsoft.com/office/drawing/2014/main" id="{DCE21017-2F63-DF4B-C5CF-00C87116A05B}"/>
              </a:ext>
            </a:extLst>
          </p:cNvPr>
          <p:cNvPicPr>
            <a:picLocks noChangeAspect="1"/>
          </p:cNvPicPr>
          <p:nvPr/>
        </p:nvPicPr>
        <p:blipFill>
          <a:blip r:embed="rId2"/>
          <a:stretch>
            <a:fillRect/>
          </a:stretch>
        </p:blipFill>
        <p:spPr>
          <a:xfrm>
            <a:off x="7011705" y="352769"/>
            <a:ext cx="4455676" cy="2097188"/>
          </a:xfrm>
          <a:prstGeom prst="rect">
            <a:avLst/>
          </a:prstGeom>
        </p:spPr>
      </p:pic>
      <p:pic>
        <p:nvPicPr>
          <p:cNvPr id="9" name="Picture 8">
            <a:extLst>
              <a:ext uri="{FF2B5EF4-FFF2-40B4-BE49-F238E27FC236}">
                <a16:creationId xmlns:a16="http://schemas.microsoft.com/office/drawing/2014/main" id="{A17823CE-1C9D-6EDD-2D79-98E585C71065}"/>
              </a:ext>
            </a:extLst>
          </p:cNvPr>
          <p:cNvPicPr>
            <a:picLocks noChangeAspect="1"/>
          </p:cNvPicPr>
          <p:nvPr/>
        </p:nvPicPr>
        <p:blipFill>
          <a:blip r:embed="rId3"/>
          <a:stretch>
            <a:fillRect/>
          </a:stretch>
        </p:blipFill>
        <p:spPr>
          <a:xfrm>
            <a:off x="7011705" y="2648309"/>
            <a:ext cx="4177706" cy="2998566"/>
          </a:xfrm>
          <a:prstGeom prst="rect">
            <a:avLst/>
          </a:prstGeom>
        </p:spPr>
      </p:pic>
      <p:sp>
        <p:nvSpPr>
          <p:cNvPr id="10" name="文本框 46">
            <a:extLst>
              <a:ext uri="{FF2B5EF4-FFF2-40B4-BE49-F238E27FC236}">
                <a16:creationId xmlns:a16="http://schemas.microsoft.com/office/drawing/2014/main" id="{D3804A7D-5398-5812-B201-07AE3027A84C}"/>
              </a:ext>
            </a:extLst>
          </p:cNvPr>
          <p:cNvSpPr txBox="1"/>
          <p:nvPr/>
        </p:nvSpPr>
        <p:spPr>
          <a:xfrm>
            <a:off x="6907857" y="5845227"/>
            <a:ext cx="4663371" cy="600164"/>
          </a:xfrm>
          <a:prstGeom prst="rect">
            <a:avLst/>
          </a:prstGeom>
          <a:noFill/>
        </p:spPr>
        <p:txBody>
          <a:bodyPr wrap="square">
            <a:spAutoFit/>
          </a:bodyPr>
          <a:lstStyle/>
          <a:p>
            <a:r>
              <a:rPr lang="en-US" altLang="zh-CN" sz="1100" dirty="0">
                <a:solidFill>
                  <a:srgbClr val="161616"/>
                </a:solidFill>
                <a:highlight>
                  <a:srgbClr val="FFFFFF"/>
                </a:highlight>
                <a:latin typeface="Segoe UI" panose="020B0502040204020203" pitchFamily="34" charset="0"/>
              </a:rPr>
              <a:t>AD data is ingested into staging rather than target DB, because the transformation for PG data from raw to gold can incorporate the updated AD data.</a:t>
            </a:r>
            <a:endParaRPr lang="zh-CN" altLang="en-US" sz="1100" dirty="0"/>
          </a:p>
        </p:txBody>
      </p:sp>
      <p:cxnSp>
        <p:nvCxnSpPr>
          <p:cNvPr id="12" name="Straight Arrow Connector 11">
            <a:extLst>
              <a:ext uri="{FF2B5EF4-FFF2-40B4-BE49-F238E27FC236}">
                <a16:creationId xmlns:a16="http://schemas.microsoft.com/office/drawing/2014/main" id="{89ED77EA-4E65-E0EF-E637-A99FADBCA208}"/>
              </a:ext>
            </a:extLst>
          </p:cNvPr>
          <p:cNvCxnSpPr/>
          <p:nvPr/>
        </p:nvCxnSpPr>
        <p:spPr>
          <a:xfrm flipV="1">
            <a:off x="9511553" y="4545106"/>
            <a:ext cx="735106" cy="1300121"/>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66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BCE2-9253-1BE7-060C-4F762E282BF6}"/>
              </a:ext>
            </a:extLst>
          </p:cNvPr>
          <p:cNvSpPr>
            <a:spLocks noGrp="1"/>
          </p:cNvSpPr>
          <p:nvPr>
            <p:ph type="title"/>
          </p:nvPr>
        </p:nvSpPr>
        <p:spPr/>
        <p:txBody>
          <a:bodyPr/>
          <a:lstStyle/>
          <a:p>
            <a:r>
              <a:rPr lang="en-US" dirty="0"/>
              <a:t>Current High Level Pain Points and Asks</a:t>
            </a:r>
          </a:p>
        </p:txBody>
      </p:sp>
      <p:sp>
        <p:nvSpPr>
          <p:cNvPr id="3" name="Content Placeholder 2">
            <a:extLst>
              <a:ext uri="{FF2B5EF4-FFF2-40B4-BE49-F238E27FC236}">
                <a16:creationId xmlns:a16="http://schemas.microsoft.com/office/drawing/2014/main" id="{48805C00-61D9-15EA-1124-C2E655E7F6D2}"/>
              </a:ext>
            </a:extLst>
          </p:cNvPr>
          <p:cNvSpPr>
            <a:spLocks noGrp="1"/>
          </p:cNvSpPr>
          <p:nvPr>
            <p:ph idx="1"/>
          </p:nvPr>
        </p:nvSpPr>
        <p:spPr>
          <a:xfrm>
            <a:off x="838200" y="1464658"/>
            <a:ext cx="10515600" cy="1752995"/>
          </a:xfrm>
        </p:spPr>
        <p:txBody>
          <a:bodyPr>
            <a:normAutofit/>
          </a:bodyPr>
          <a:lstStyle/>
          <a:p>
            <a:r>
              <a:rPr lang="en-US" sz="2000" dirty="0"/>
              <a:t>There are multiple instances of same application (WSDV, DSW </a:t>
            </a:r>
            <a:r>
              <a:rPr lang="en-US" sz="2000" dirty="0" err="1"/>
              <a:t>etc</a:t>
            </a:r>
            <a:r>
              <a:rPr lang="en-US" sz="2000" dirty="0"/>
              <a:t>)</a:t>
            </a:r>
          </a:p>
          <a:p>
            <a:r>
              <a:rPr lang="en-US" sz="2000" dirty="0"/>
              <a:t>It consumes repeatable effort to consolidate performance data from multiple instance to a central </a:t>
            </a:r>
            <a:r>
              <a:rPr lang="en-US" sz="2000" dirty="0" err="1"/>
              <a:t>datalake</a:t>
            </a:r>
            <a:r>
              <a:rPr lang="en-US" sz="2000" dirty="0"/>
              <a:t> for analytical like performance, daily operational report</a:t>
            </a:r>
          </a:p>
          <a:p>
            <a:r>
              <a:rPr lang="en-US" sz="2000" dirty="0"/>
              <a:t>Current operational queries running </a:t>
            </a:r>
            <a:r>
              <a:rPr lang="en-US" sz="2000"/>
              <a:t>on production </a:t>
            </a:r>
            <a:r>
              <a:rPr lang="en-US" sz="2000" dirty="0"/>
              <a:t>instance directly, we plan to offload them to a read-only data lake.</a:t>
            </a:r>
          </a:p>
        </p:txBody>
      </p:sp>
      <p:pic>
        <p:nvPicPr>
          <p:cNvPr id="5" name="Picture 4">
            <a:extLst>
              <a:ext uri="{FF2B5EF4-FFF2-40B4-BE49-F238E27FC236}">
                <a16:creationId xmlns:a16="http://schemas.microsoft.com/office/drawing/2014/main" id="{F12AEFA7-D68F-A52E-9A8A-E22B338ED73A}"/>
              </a:ext>
            </a:extLst>
          </p:cNvPr>
          <p:cNvPicPr>
            <a:picLocks noChangeAspect="1"/>
          </p:cNvPicPr>
          <p:nvPr/>
        </p:nvPicPr>
        <p:blipFill>
          <a:blip r:embed="rId2"/>
          <a:stretch>
            <a:fillRect/>
          </a:stretch>
        </p:blipFill>
        <p:spPr>
          <a:xfrm>
            <a:off x="1137691" y="3314646"/>
            <a:ext cx="5061212" cy="2715218"/>
          </a:xfrm>
          <a:prstGeom prst="rect">
            <a:avLst/>
          </a:prstGeom>
        </p:spPr>
      </p:pic>
    </p:spTree>
    <p:extLst>
      <p:ext uri="{BB962C8B-B14F-4D97-AF65-F5344CB8AC3E}">
        <p14:creationId xmlns:p14="http://schemas.microsoft.com/office/powerpoint/2010/main" val="262761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FC6F9D5-ABFA-BF78-8236-EEE1ABF8EF64}"/>
              </a:ext>
            </a:extLst>
          </p:cNvPr>
          <p:cNvPicPr>
            <a:picLocks noGrp="1" noChangeAspect="1"/>
          </p:cNvPicPr>
          <p:nvPr>
            <p:ph idx="1"/>
          </p:nvPr>
        </p:nvPicPr>
        <p:blipFill>
          <a:blip r:embed="rId2"/>
          <a:stretch>
            <a:fillRect/>
          </a:stretch>
        </p:blipFill>
        <p:spPr>
          <a:xfrm>
            <a:off x="901350" y="1102659"/>
            <a:ext cx="10626773" cy="5101198"/>
          </a:xfrm>
        </p:spPr>
      </p:pic>
      <p:sp>
        <p:nvSpPr>
          <p:cNvPr id="2" name="Title 1">
            <a:extLst>
              <a:ext uri="{FF2B5EF4-FFF2-40B4-BE49-F238E27FC236}">
                <a16:creationId xmlns:a16="http://schemas.microsoft.com/office/drawing/2014/main" id="{865DA238-1BC1-82D0-F038-F8B7F3445DB8}"/>
              </a:ext>
            </a:extLst>
          </p:cNvPr>
          <p:cNvSpPr>
            <a:spLocks noGrp="1"/>
          </p:cNvSpPr>
          <p:nvPr>
            <p:ph type="title"/>
          </p:nvPr>
        </p:nvSpPr>
        <p:spPr/>
        <p:txBody>
          <a:bodyPr/>
          <a:lstStyle/>
          <a:p>
            <a:r>
              <a:rPr lang="en-US" dirty="0"/>
              <a:t>Timeline, Efforts</a:t>
            </a:r>
          </a:p>
        </p:txBody>
      </p:sp>
      <p:grpSp>
        <p:nvGrpSpPr>
          <p:cNvPr id="20" name="Group 19">
            <a:extLst>
              <a:ext uri="{FF2B5EF4-FFF2-40B4-BE49-F238E27FC236}">
                <a16:creationId xmlns:a16="http://schemas.microsoft.com/office/drawing/2014/main" id="{AA9A56BC-F90D-AD60-0348-E766CE473785}"/>
              </a:ext>
            </a:extLst>
          </p:cNvPr>
          <p:cNvGrpSpPr/>
          <p:nvPr/>
        </p:nvGrpSpPr>
        <p:grpSpPr>
          <a:xfrm>
            <a:off x="8881109" y="3617293"/>
            <a:ext cx="1069676" cy="215444"/>
            <a:chOff x="6735587" y="1919703"/>
            <a:chExt cx="1069676" cy="215444"/>
          </a:xfrm>
        </p:grpSpPr>
        <p:sp>
          <p:nvSpPr>
            <p:cNvPr id="18" name="Arrow: Right 17">
              <a:extLst>
                <a:ext uri="{FF2B5EF4-FFF2-40B4-BE49-F238E27FC236}">
                  <a16:creationId xmlns:a16="http://schemas.microsoft.com/office/drawing/2014/main" id="{62CC84E0-3803-26CD-4666-0D14D71A24B5}"/>
                </a:ext>
              </a:extLst>
            </p:cNvPr>
            <p:cNvSpPr/>
            <p:nvPr/>
          </p:nvSpPr>
          <p:spPr>
            <a:xfrm flipH="1">
              <a:off x="6735587" y="1954101"/>
              <a:ext cx="293298" cy="14664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FC78C05-2685-7F86-327A-2C426C74B0A2}"/>
                </a:ext>
              </a:extLst>
            </p:cNvPr>
            <p:cNvSpPr txBox="1"/>
            <p:nvPr/>
          </p:nvSpPr>
          <p:spPr>
            <a:xfrm>
              <a:off x="7028885" y="1919703"/>
              <a:ext cx="776378" cy="215444"/>
            </a:xfrm>
            <a:prstGeom prst="rect">
              <a:avLst/>
            </a:prstGeom>
            <a:noFill/>
          </p:spPr>
          <p:txBody>
            <a:bodyPr wrap="square" rtlCol="0">
              <a:spAutoFit/>
            </a:bodyPr>
            <a:lstStyle/>
            <a:p>
              <a:r>
                <a:rPr lang="en-US" sz="800" dirty="0"/>
                <a:t>We are here</a:t>
              </a:r>
            </a:p>
          </p:txBody>
        </p:sp>
      </p:grpSp>
      <p:sp>
        <p:nvSpPr>
          <p:cNvPr id="3" name="Rectangle 2">
            <a:extLst>
              <a:ext uri="{FF2B5EF4-FFF2-40B4-BE49-F238E27FC236}">
                <a16:creationId xmlns:a16="http://schemas.microsoft.com/office/drawing/2014/main" id="{2BCE41A8-CDF9-EDC0-928A-6488CA673C79}"/>
              </a:ext>
            </a:extLst>
          </p:cNvPr>
          <p:cNvSpPr/>
          <p:nvPr/>
        </p:nvSpPr>
        <p:spPr>
          <a:xfrm>
            <a:off x="6931535" y="5994698"/>
            <a:ext cx="2172533" cy="2263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6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05;p78" descr="卡通人物&#10;&#10;低可信度描述已自动生成">
            <a:extLst>
              <a:ext uri="{FF2B5EF4-FFF2-40B4-BE49-F238E27FC236}">
                <a16:creationId xmlns:a16="http://schemas.microsoft.com/office/drawing/2014/main" id="{91CB9DB8-0C87-FBAB-EBEF-B1320E975FCB}"/>
              </a:ext>
            </a:extLst>
          </p:cNvPr>
          <p:cNvPicPr preferRelativeResize="0"/>
          <p:nvPr/>
        </p:nvPicPr>
        <p:blipFill rotWithShape="1">
          <a:blip r:embed="rId2"/>
          <a:srcRect b="461"/>
          <a:stretch/>
        </p:blipFill>
        <p:spPr>
          <a:xfrm>
            <a:off x="1205346" y="831272"/>
            <a:ext cx="9531928" cy="4890655"/>
          </a:xfrm>
          <a:prstGeom prst="rect">
            <a:avLst/>
          </a:prstGeom>
          <a:noFill/>
        </p:spPr>
      </p:pic>
    </p:spTree>
    <p:extLst>
      <p:ext uri="{BB962C8B-B14F-4D97-AF65-F5344CB8AC3E}">
        <p14:creationId xmlns:p14="http://schemas.microsoft.com/office/powerpoint/2010/main" val="136036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753B38-5EB0-EA29-559C-429EE34FB22E}"/>
              </a:ext>
            </a:extLst>
          </p:cNvPr>
          <p:cNvSpPr txBox="1"/>
          <p:nvPr/>
        </p:nvSpPr>
        <p:spPr>
          <a:xfrm>
            <a:off x="1526796" y="2634143"/>
            <a:ext cx="3684022" cy="1107996"/>
          </a:xfrm>
          <a:prstGeom prst="rect">
            <a:avLst/>
          </a:prstGeom>
          <a:noFill/>
        </p:spPr>
        <p:txBody>
          <a:bodyPr wrap="none" rtlCol="0">
            <a:spAutoFit/>
          </a:bodyPr>
          <a:lstStyle/>
          <a:p>
            <a:r>
              <a:rPr lang="en-GB" sz="6600" dirty="0"/>
              <a:t>APPENDIX</a:t>
            </a:r>
          </a:p>
        </p:txBody>
      </p:sp>
    </p:spTree>
    <p:extLst>
      <p:ext uri="{BB962C8B-B14F-4D97-AF65-F5344CB8AC3E}">
        <p14:creationId xmlns:p14="http://schemas.microsoft.com/office/powerpoint/2010/main" val="2846265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57616" y="666668"/>
            <a:ext cx="11578059" cy="5645045"/>
          </a:xfrm>
          <a:ln>
            <a:noFill/>
          </a:ln>
        </p:spPr>
        <p:txBody>
          <a:bodyPr vert="horz" lIns="135000" tIns="67500" rIns="135000" bIns="67500" rtlCol="0">
            <a:normAutofit/>
          </a:bodyPr>
          <a:lstStyle/>
          <a:p>
            <a:pPr lvl="1" indent="0">
              <a:spcBef>
                <a:spcPts val="563"/>
              </a:spcBef>
              <a:buClr>
                <a:srgbClr val="FF0000"/>
              </a:buClr>
              <a:buNone/>
            </a:pPr>
            <a:endParaRPr lang="en-GB" altLang="zh-TW" sz="1313" b="1" u="sng" dirty="0"/>
          </a:p>
        </p:txBody>
      </p:sp>
      <p:sp>
        <p:nvSpPr>
          <p:cNvPr id="9" name="Rectangle 8">
            <a:extLst>
              <a:ext uri="{FF2B5EF4-FFF2-40B4-BE49-F238E27FC236}">
                <a16:creationId xmlns:a16="http://schemas.microsoft.com/office/drawing/2014/main" id="{0070C923-ECC5-FB39-9AE4-47D3DE7308C2}"/>
              </a:ext>
            </a:extLst>
          </p:cNvPr>
          <p:cNvSpPr/>
          <p:nvPr/>
        </p:nvSpPr>
        <p:spPr bwMode="auto">
          <a:xfrm>
            <a:off x="6043517" y="6191332"/>
            <a:ext cx="579905" cy="199772"/>
          </a:xfrm>
          <a:prstGeom prst="rect">
            <a:avLst/>
          </a:prstGeom>
          <a:solidFill>
            <a:schemeClr val="bg1"/>
          </a:solidFill>
          <a:ln w="6350" cap="flat" cmpd="sng" algn="ctr">
            <a:noFill/>
            <a:prstDash val="solid"/>
            <a:round/>
            <a:headEnd type="none" w="med" len="med"/>
            <a:tailEnd type="none" w="med" len="med"/>
          </a:ln>
          <a:effectLst/>
        </p:spPr>
        <p:txBody>
          <a:bodyPr vert="horz" wrap="none" lIns="85725" tIns="42863" rIns="85725" bIns="42863" numCol="1" rtlCol="0" anchor="ctr" anchorCtr="0" compatLnSpc="1">
            <a:prstTxWarp prst="textNoShape">
              <a:avLst/>
            </a:prstTxWarp>
          </a:bodyPr>
          <a:lstStyle/>
          <a:p>
            <a:pPr algn="ctr" defTabSz="805161" eaLnBrk="0" fontAlgn="base" hangingPunct="0">
              <a:spcBef>
                <a:spcPct val="50000"/>
              </a:spcBef>
              <a:spcAft>
                <a:spcPct val="0"/>
              </a:spcAft>
            </a:pPr>
            <a:endParaRPr lang="en-GB" sz="563" b="1" i="1">
              <a:latin typeface="Arial" charset="0"/>
            </a:endParaRPr>
          </a:p>
        </p:txBody>
      </p:sp>
      <p:pic>
        <p:nvPicPr>
          <p:cNvPr id="2" name="Picture 1">
            <a:extLst>
              <a:ext uri="{FF2B5EF4-FFF2-40B4-BE49-F238E27FC236}">
                <a16:creationId xmlns:a16="http://schemas.microsoft.com/office/drawing/2014/main" id="{3107D962-C092-85CE-AE99-8DE2B2694BF2}"/>
              </a:ext>
            </a:extLst>
          </p:cNvPr>
          <p:cNvPicPr>
            <a:picLocks noChangeAspect="1"/>
          </p:cNvPicPr>
          <p:nvPr/>
        </p:nvPicPr>
        <p:blipFill>
          <a:blip r:embed="rId2"/>
          <a:stretch>
            <a:fillRect/>
          </a:stretch>
        </p:blipFill>
        <p:spPr>
          <a:xfrm>
            <a:off x="558539" y="1334367"/>
            <a:ext cx="11074922" cy="5177118"/>
          </a:xfrm>
          <a:prstGeom prst="rect">
            <a:avLst/>
          </a:prstGeom>
        </p:spPr>
      </p:pic>
      <p:sp>
        <p:nvSpPr>
          <p:cNvPr id="5" name="Rectangle 4">
            <a:extLst>
              <a:ext uri="{FF2B5EF4-FFF2-40B4-BE49-F238E27FC236}">
                <a16:creationId xmlns:a16="http://schemas.microsoft.com/office/drawing/2014/main" id="{022DA2A5-EB93-EC5F-E4CB-97FF9A0F963B}"/>
              </a:ext>
            </a:extLst>
          </p:cNvPr>
          <p:cNvSpPr/>
          <p:nvPr/>
        </p:nvSpPr>
        <p:spPr bwMode="auto">
          <a:xfrm>
            <a:off x="6043517" y="6291218"/>
            <a:ext cx="579905" cy="220266"/>
          </a:xfrm>
          <a:prstGeom prst="rect">
            <a:avLst/>
          </a:prstGeom>
          <a:solidFill>
            <a:schemeClr val="bg1"/>
          </a:solidFill>
          <a:ln w="6350" cap="flat" cmpd="sng" algn="ctr">
            <a:noFill/>
            <a:prstDash val="solid"/>
            <a:round/>
            <a:headEnd type="none" w="med" len="med"/>
            <a:tailEnd type="none" w="med" len="med"/>
          </a:ln>
          <a:effectLst/>
        </p:spPr>
        <p:txBody>
          <a:bodyPr vert="horz" wrap="none" lIns="85725" tIns="42863" rIns="85725" bIns="42863" numCol="1" rtlCol="0" anchor="ctr" anchorCtr="0" compatLnSpc="1">
            <a:prstTxWarp prst="textNoShape">
              <a:avLst/>
            </a:prstTxWarp>
          </a:bodyPr>
          <a:lstStyle/>
          <a:p>
            <a:pPr algn="ctr" defTabSz="805161" eaLnBrk="0" fontAlgn="base" hangingPunct="0">
              <a:spcBef>
                <a:spcPct val="50000"/>
              </a:spcBef>
              <a:spcAft>
                <a:spcPct val="0"/>
              </a:spcAft>
            </a:pPr>
            <a:endParaRPr lang="en-GB" sz="563" b="1" i="1">
              <a:latin typeface="Arial" charset="0"/>
            </a:endParaRPr>
          </a:p>
        </p:txBody>
      </p:sp>
      <p:sp>
        <p:nvSpPr>
          <p:cNvPr id="8" name="TextBox 7">
            <a:extLst>
              <a:ext uri="{FF2B5EF4-FFF2-40B4-BE49-F238E27FC236}">
                <a16:creationId xmlns:a16="http://schemas.microsoft.com/office/drawing/2014/main" id="{AA24BC77-AD8F-2A24-F089-05F8307AC2C6}"/>
              </a:ext>
            </a:extLst>
          </p:cNvPr>
          <p:cNvSpPr txBox="1"/>
          <p:nvPr/>
        </p:nvSpPr>
        <p:spPr>
          <a:xfrm>
            <a:off x="75600" y="57600"/>
            <a:ext cx="6184193" cy="369332"/>
          </a:xfrm>
          <a:prstGeom prst="rect">
            <a:avLst/>
          </a:prstGeom>
          <a:noFill/>
        </p:spPr>
        <p:txBody>
          <a:bodyPr wrap="none" rtlCol="0">
            <a:spAutoFit/>
          </a:bodyPr>
          <a:lstStyle/>
          <a:p>
            <a:r>
              <a:rPr lang="en-GB" b="1" dirty="0">
                <a:solidFill>
                  <a:srgbClr val="FF0000"/>
                </a:solidFill>
              </a:rPr>
              <a:t>Wholesale Data Virtualisation (WSDV) – high-level architecture</a:t>
            </a:r>
          </a:p>
        </p:txBody>
      </p:sp>
    </p:spTree>
    <p:extLst>
      <p:ext uri="{BB962C8B-B14F-4D97-AF65-F5344CB8AC3E}">
        <p14:creationId xmlns:p14="http://schemas.microsoft.com/office/powerpoint/2010/main" val="2238810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EA295F-8EB4-60C1-EFD9-94E3BEB8546F}"/>
              </a:ext>
            </a:extLst>
          </p:cNvPr>
          <p:cNvSpPr/>
          <p:nvPr/>
        </p:nvSpPr>
        <p:spPr>
          <a:xfrm>
            <a:off x="3246209" y="1485332"/>
            <a:ext cx="5955845" cy="47767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Prod</a:t>
            </a:r>
            <a:endParaRPr lang="en-GB" dirty="0"/>
          </a:p>
        </p:txBody>
      </p:sp>
      <p:sp>
        <p:nvSpPr>
          <p:cNvPr id="8" name="Rectangle 7">
            <a:extLst>
              <a:ext uri="{FF2B5EF4-FFF2-40B4-BE49-F238E27FC236}">
                <a16:creationId xmlns:a16="http://schemas.microsoft.com/office/drawing/2014/main" id="{F033FAB4-354D-24F1-37E7-BD20329D72AE}"/>
              </a:ext>
            </a:extLst>
          </p:cNvPr>
          <p:cNvSpPr/>
          <p:nvPr/>
        </p:nvSpPr>
        <p:spPr>
          <a:xfrm>
            <a:off x="6628454" y="2091746"/>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UK Prod</a:t>
            </a:r>
            <a:endParaRPr lang="en-GB" dirty="0"/>
          </a:p>
        </p:txBody>
      </p:sp>
      <p:sp>
        <p:nvSpPr>
          <p:cNvPr id="16" name="Rectangle 15">
            <a:extLst>
              <a:ext uri="{FF2B5EF4-FFF2-40B4-BE49-F238E27FC236}">
                <a16:creationId xmlns:a16="http://schemas.microsoft.com/office/drawing/2014/main" id="{EC9698B8-4AD9-65F0-90DA-13794CFEEE39}"/>
              </a:ext>
            </a:extLst>
          </p:cNvPr>
          <p:cNvSpPr/>
          <p:nvPr/>
        </p:nvSpPr>
        <p:spPr>
          <a:xfrm>
            <a:off x="10132647" y="2074385"/>
            <a:ext cx="1409604" cy="47767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UK Discovery</a:t>
            </a:r>
          </a:p>
        </p:txBody>
      </p:sp>
      <p:sp>
        <p:nvSpPr>
          <p:cNvPr id="24" name="Rectangle 23">
            <a:extLst>
              <a:ext uri="{FF2B5EF4-FFF2-40B4-BE49-F238E27FC236}">
                <a16:creationId xmlns:a16="http://schemas.microsoft.com/office/drawing/2014/main" id="{E4BECDEA-2433-A1AC-B071-2A0937246609}"/>
              </a:ext>
            </a:extLst>
          </p:cNvPr>
          <p:cNvSpPr/>
          <p:nvPr/>
        </p:nvSpPr>
        <p:spPr>
          <a:xfrm>
            <a:off x="3246209" y="2091744"/>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HK Prod</a:t>
            </a:r>
            <a:endParaRPr lang="en-GB" dirty="0"/>
          </a:p>
        </p:txBody>
      </p:sp>
      <p:sp>
        <p:nvSpPr>
          <p:cNvPr id="33" name="Rectangle 32">
            <a:extLst>
              <a:ext uri="{FF2B5EF4-FFF2-40B4-BE49-F238E27FC236}">
                <a16:creationId xmlns:a16="http://schemas.microsoft.com/office/drawing/2014/main" id="{F75B2ED4-B433-18C3-6C1A-CCEB07D616B2}"/>
              </a:ext>
            </a:extLst>
          </p:cNvPr>
          <p:cNvSpPr/>
          <p:nvPr/>
        </p:nvSpPr>
        <p:spPr>
          <a:xfrm>
            <a:off x="4492862" y="552255"/>
            <a:ext cx="1066800" cy="34459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DNS</a:t>
            </a:r>
          </a:p>
        </p:txBody>
      </p:sp>
      <p:cxnSp>
        <p:nvCxnSpPr>
          <p:cNvPr id="35" name="Straight Arrow Connector 34">
            <a:extLst>
              <a:ext uri="{FF2B5EF4-FFF2-40B4-BE49-F238E27FC236}">
                <a16:creationId xmlns:a16="http://schemas.microsoft.com/office/drawing/2014/main" id="{E6245595-1B40-598C-B967-3567048DDB0A}"/>
              </a:ext>
            </a:extLst>
          </p:cNvPr>
          <p:cNvCxnSpPr>
            <a:cxnSpLocks/>
          </p:cNvCxnSpPr>
          <p:nvPr/>
        </p:nvCxnSpPr>
        <p:spPr>
          <a:xfrm>
            <a:off x="5568051" y="747134"/>
            <a:ext cx="627797" cy="1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B9607EE-582C-12C6-37C9-DE22BE1EA93E}"/>
              </a:ext>
            </a:extLst>
          </p:cNvPr>
          <p:cNvCxnSpPr>
            <a:cxnSpLocks/>
          </p:cNvCxnSpPr>
          <p:nvPr/>
        </p:nvCxnSpPr>
        <p:spPr>
          <a:xfrm>
            <a:off x="5551273" y="646782"/>
            <a:ext cx="627797" cy="170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2252D13-ED18-0061-DCCA-F859429AB543}"/>
              </a:ext>
            </a:extLst>
          </p:cNvPr>
          <p:cNvSpPr txBox="1"/>
          <p:nvPr/>
        </p:nvSpPr>
        <p:spPr>
          <a:xfrm>
            <a:off x="14908" y="4961076"/>
            <a:ext cx="529440" cy="646331"/>
          </a:xfrm>
          <a:prstGeom prst="rect">
            <a:avLst/>
          </a:prstGeom>
          <a:noFill/>
        </p:spPr>
        <p:txBody>
          <a:bodyPr wrap="none" rtlCol="0">
            <a:spAutoFit/>
          </a:bodyPr>
          <a:lstStyle/>
          <a:p>
            <a:r>
              <a:rPr lang="en-GB" b="1" u="sng" dirty="0"/>
              <a:t>Key</a:t>
            </a:r>
          </a:p>
          <a:p>
            <a:endParaRPr lang="en-GB" dirty="0"/>
          </a:p>
        </p:txBody>
      </p:sp>
      <p:sp>
        <p:nvSpPr>
          <p:cNvPr id="42" name="Rectangle 41">
            <a:extLst>
              <a:ext uri="{FF2B5EF4-FFF2-40B4-BE49-F238E27FC236}">
                <a16:creationId xmlns:a16="http://schemas.microsoft.com/office/drawing/2014/main" id="{62721389-63B5-F82C-16D2-645087540B02}"/>
              </a:ext>
            </a:extLst>
          </p:cNvPr>
          <p:cNvSpPr/>
          <p:nvPr/>
        </p:nvSpPr>
        <p:spPr>
          <a:xfrm>
            <a:off x="79423" y="5307120"/>
            <a:ext cx="961200" cy="36933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HIC</a:t>
            </a:r>
          </a:p>
        </p:txBody>
      </p:sp>
      <p:sp>
        <p:nvSpPr>
          <p:cNvPr id="43" name="Rectangle 42">
            <a:extLst>
              <a:ext uri="{FF2B5EF4-FFF2-40B4-BE49-F238E27FC236}">
                <a16:creationId xmlns:a16="http://schemas.microsoft.com/office/drawing/2014/main" id="{432A4A73-0EF6-1921-5E29-130A3ADF97BA}"/>
              </a:ext>
            </a:extLst>
          </p:cNvPr>
          <p:cNvSpPr/>
          <p:nvPr/>
        </p:nvSpPr>
        <p:spPr>
          <a:xfrm>
            <a:off x="79423" y="5670533"/>
            <a:ext cx="961200" cy="36933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WGDC</a:t>
            </a:r>
          </a:p>
        </p:txBody>
      </p:sp>
      <p:sp>
        <p:nvSpPr>
          <p:cNvPr id="44" name="Rectangle 43">
            <a:extLst>
              <a:ext uri="{FF2B5EF4-FFF2-40B4-BE49-F238E27FC236}">
                <a16:creationId xmlns:a16="http://schemas.microsoft.com/office/drawing/2014/main" id="{D43922AE-A0C4-72D8-B011-DDBB7A8D1088}"/>
              </a:ext>
            </a:extLst>
          </p:cNvPr>
          <p:cNvSpPr/>
          <p:nvPr/>
        </p:nvSpPr>
        <p:spPr>
          <a:xfrm>
            <a:off x="79423" y="6037211"/>
            <a:ext cx="961200"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SYGDC</a:t>
            </a:r>
          </a:p>
        </p:txBody>
      </p:sp>
      <p:sp>
        <p:nvSpPr>
          <p:cNvPr id="3" name="Arrow: Left-Right 2">
            <a:extLst>
              <a:ext uri="{FF2B5EF4-FFF2-40B4-BE49-F238E27FC236}">
                <a16:creationId xmlns:a16="http://schemas.microsoft.com/office/drawing/2014/main" id="{D5B06985-C89A-99C7-B0DA-3A59C849342D}"/>
              </a:ext>
            </a:extLst>
          </p:cNvPr>
          <p:cNvSpPr/>
          <p:nvPr/>
        </p:nvSpPr>
        <p:spPr>
          <a:xfrm>
            <a:off x="4662570" y="2147164"/>
            <a:ext cx="1965883" cy="396866"/>
          </a:xfrm>
          <a:prstGeom prst="lef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Stargate</a:t>
            </a:r>
          </a:p>
        </p:txBody>
      </p:sp>
      <p:grpSp>
        <p:nvGrpSpPr>
          <p:cNvPr id="48" name="Group 47">
            <a:extLst>
              <a:ext uri="{FF2B5EF4-FFF2-40B4-BE49-F238E27FC236}">
                <a16:creationId xmlns:a16="http://schemas.microsoft.com/office/drawing/2014/main" id="{9FA94EDE-30CE-7EC2-CA92-F68D78668C1C}"/>
              </a:ext>
            </a:extLst>
          </p:cNvPr>
          <p:cNvGrpSpPr/>
          <p:nvPr/>
        </p:nvGrpSpPr>
        <p:grpSpPr>
          <a:xfrm>
            <a:off x="3262105" y="4363843"/>
            <a:ext cx="915434" cy="863592"/>
            <a:chOff x="2582596" y="5698836"/>
            <a:chExt cx="915434" cy="863592"/>
          </a:xfrm>
        </p:grpSpPr>
        <p:sp>
          <p:nvSpPr>
            <p:cNvPr id="6" name="Rectangle 5">
              <a:extLst>
                <a:ext uri="{FF2B5EF4-FFF2-40B4-BE49-F238E27FC236}">
                  <a16:creationId xmlns:a16="http://schemas.microsoft.com/office/drawing/2014/main" id="{85EB0083-68B3-A39E-ABED-FEBA889AC6B8}"/>
                </a:ext>
              </a:extLst>
            </p:cNvPr>
            <p:cNvSpPr/>
            <p:nvPr/>
          </p:nvSpPr>
          <p:spPr>
            <a:xfrm>
              <a:off x="2582596" y="5815938"/>
              <a:ext cx="907232" cy="65248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Ali Cloud</a:t>
              </a:r>
            </a:p>
          </p:txBody>
        </p:sp>
        <p:sp>
          <p:nvSpPr>
            <p:cNvPr id="5" name="Oval 4">
              <a:extLst>
                <a:ext uri="{FF2B5EF4-FFF2-40B4-BE49-F238E27FC236}">
                  <a16:creationId xmlns:a16="http://schemas.microsoft.com/office/drawing/2014/main" id="{D5714D72-B381-1804-9C6A-73360DDC2B44}"/>
                </a:ext>
              </a:extLst>
            </p:cNvPr>
            <p:cNvSpPr/>
            <p:nvPr/>
          </p:nvSpPr>
          <p:spPr>
            <a:xfrm>
              <a:off x="2586180" y="5698836"/>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163DF255-94B8-01DE-12E0-4B3CB307BA23}"/>
                </a:ext>
              </a:extLst>
            </p:cNvPr>
            <p:cNvSpPr/>
            <p:nvPr/>
          </p:nvSpPr>
          <p:spPr>
            <a:xfrm>
              <a:off x="2590798" y="6340755"/>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 name="Group 36">
            <a:extLst>
              <a:ext uri="{FF2B5EF4-FFF2-40B4-BE49-F238E27FC236}">
                <a16:creationId xmlns:a16="http://schemas.microsoft.com/office/drawing/2014/main" id="{FCCB549B-E4F8-C084-FF98-3E39691A4EF1}"/>
              </a:ext>
            </a:extLst>
          </p:cNvPr>
          <p:cNvGrpSpPr/>
          <p:nvPr/>
        </p:nvGrpSpPr>
        <p:grpSpPr>
          <a:xfrm>
            <a:off x="4473999" y="4363843"/>
            <a:ext cx="911850" cy="863592"/>
            <a:chOff x="1999673" y="5698836"/>
            <a:chExt cx="911850" cy="863592"/>
          </a:xfrm>
          <a:solidFill>
            <a:srgbClr val="00B050"/>
          </a:solidFill>
        </p:grpSpPr>
        <p:sp>
          <p:nvSpPr>
            <p:cNvPr id="45" name="Rectangle 44">
              <a:extLst>
                <a:ext uri="{FF2B5EF4-FFF2-40B4-BE49-F238E27FC236}">
                  <a16:creationId xmlns:a16="http://schemas.microsoft.com/office/drawing/2014/main" id="{BA82C1B8-2F2E-B4EF-0F2F-38CB489E5D5E}"/>
                </a:ext>
              </a:extLst>
            </p:cNvPr>
            <p:cNvSpPr/>
            <p:nvPr/>
          </p:nvSpPr>
          <p:spPr>
            <a:xfrm>
              <a:off x="2000707" y="5815938"/>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HK GCP</a:t>
              </a:r>
            </a:p>
          </p:txBody>
        </p:sp>
        <p:sp>
          <p:nvSpPr>
            <p:cNvPr id="46" name="Oval 45">
              <a:extLst>
                <a:ext uri="{FF2B5EF4-FFF2-40B4-BE49-F238E27FC236}">
                  <a16:creationId xmlns:a16="http://schemas.microsoft.com/office/drawing/2014/main" id="{16BBC6F3-73E6-CDC3-F806-760F7B60ABB5}"/>
                </a:ext>
              </a:extLst>
            </p:cNvPr>
            <p:cNvSpPr/>
            <p:nvPr/>
          </p:nvSpPr>
          <p:spPr>
            <a:xfrm>
              <a:off x="2004291" y="5698836"/>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D86F1B2E-970C-9A66-4D7A-69B58CF81E38}"/>
                </a:ext>
              </a:extLst>
            </p:cNvPr>
            <p:cNvSpPr/>
            <p:nvPr/>
          </p:nvSpPr>
          <p:spPr>
            <a:xfrm>
              <a:off x="1999673" y="6340755"/>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a:extLst>
              <a:ext uri="{FF2B5EF4-FFF2-40B4-BE49-F238E27FC236}">
                <a16:creationId xmlns:a16="http://schemas.microsoft.com/office/drawing/2014/main" id="{30334A4D-A317-601F-B4AC-D010A7CAD7A1}"/>
              </a:ext>
            </a:extLst>
          </p:cNvPr>
          <p:cNvGrpSpPr/>
          <p:nvPr/>
        </p:nvGrpSpPr>
        <p:grpSpPr>
          <a:xfrm>
            <a:off x="6490773" y="4321554"/>
            <a:ext cx="912037" cy="863592"/>
            <a:chOff x="7118808" y="5815938"/>
            <a:chExt cx="912037" cy="863592"/>
          </a:xfrm>
        </p:grpSpPr>
        <p:sp>
          <p:nvSpPr>
            <p:cNvPr id="50" name="Rectangle 49">
              <a:extLst>
                <a:ext uri="{FF2B5EF4-FFF2-40B4-BE49-F238E27FC236}">
                  <a16:creationId xmlns:a16="http://schemas.microsoft.com/office/drawing/2014/main" id="{1EB3D939-3D0F-8875-CF2C-0839098548E2}"/>
                </a:ext>
              </a:extLst>
            </p:cNvPr>
            <p:cNvSpPr/>
            <p:nvPr/>
          </p:nvSpPr>
          <p:spPr>
            <a:xfrm>
              <a:off x="7123613" y="5933040"/>
              <a:ext cx="907232" cy="65248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HDP45</a:t>
              </a:r>
            </a:p>
          </p:txBody>
        </p:sp>
        <p:sp>
          <p:nvSpPr>
            <p:cNvPr id="51" name="Oval 50">
              <a:extLst>
                <a:ext uri="{FF2B5EF4-FFF2-40B4-BE49-F238E27FC236}">
                  <a16:creationId xmlns:a16="http://schemas.microsoft.com/office/drawing/2014/main" id="{361EDB96-F0C4-C00D-0636-B3E9A01691F8}"/>
                </a:ext>
              </a:extLst>
            </p:cNvPr>
            <p:cNvSpPr/>
            <p:nvPr/>
          </p:nvSpPr>
          <p:spPr>
            <a:xfrm>
              <a:off x="7118808" y="5815938"/>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33284AA6-0E6F-B512-9566-D2D81EA48B47}"/>
                </a:ext>
              </a:extLst>
            </p:cNvPr>
            <p:cNvSpPr/>
            <p:nvPr/>
          </p:nvSpPr>
          <p:spPr>
            <a:xfrm>
              <a:off x="7123426" y="6457857"/>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3" name="Group 52">
            <a:extLst>
              <a:ext uri="{FF2B5EF4-FFF2-40B4-BE49-F238E27FC236}">
                <a16:creationId xmlns:a16="http://schemas.microsoft.com/office/drawing/2014/main" id="{9193A90D-5AE3-3AA0-0D81-9C94F088E7E4}"/>
              </a:ext>
            </a:extLst>
          </p:cNvPr>
          <p:cNvGrpSpPr/>
          <p:nvPr/>
        </p:nvGrpSpPr>
        <p:grpSpPr>
          <a:xfrm>
            <a:off x="7707472" y="4321554"/>
            <a:ext cx="911850" cy="863592"/>
            <a:chOff x="1999673" y="5698836"/>
            <a:chExt cx="911850" cy="863592"/>
          </a:xfrm>
          <a:solidFill>
            <a:srgbClr val="00B050"/>
          </a:solidFill>
        </p:grpSpPr>
        <p:sp>
          <p:nvSpPr>
            <p:cNvPr id="54" name="Rectangle 53">
              <a:extLst>
                <a:ext uri="{FF2B5EF4-FFF2-40B4-BE49-F238E27FC236}">
                  <a16:creationId xmlns:a16="http://schemas.microsoft.com/office/drawing/2014/main" id="{F676F7BB-1BA2-21C5-54C8-8C73DBC3B44F}"/>
                </a:ext>
              </a:extLst>
            </p:cNvPr>
            <p:cNvSpPr/>
            <p:nvPr/>
          </p:nvSpPr>
          <p:spPr>
            <a:xfrm>
              <a:off x="2000707" y="5815938"/>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HDP12</a:t>
              </a:r>
            </a:p>
          </p:txBody>
        </p:sp>
        <p:sp>
          <p:nvSpPr>
            <p:cNvPr id="55" name="Oval 54">
              <a:extLst>
                <a:ext uri="{FF2B5EF4-FFF2-40B4-BE49-F238E27FC236}">
                  <a16:creationId xmlns:a16="http://schemas.microsoft.com/office/drawing/2014/main" id="{41600211-64D9-FB7D-44DF-8622E6FB5802}"/>
                </a:ext>
              </a:extLst>
            </p:cNvPr>
            <p:cNvSpPr/>
            <p:nvPr/>
          </p:nvSpPr>
          <p:spPr>
            <a:xfrm>
              <a:off x="2004291" y="5698836"/>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8CEC4D8C-543F-38B9-29B6-60C72D168316}"/>
                </a:ext>
              </a:extLst>
            </p:cNvPr>
            <p:cNvSpPr/>
            <p:nvPr/>
          </p:nvSpPr>
          <p:spPr>
            <a:xfrm>
              <a:off x="1999673" y="6340755"/>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7" name="Rectangle 56">
            <a:extLst>
              <a:ext uri="{FF2B5EF4-FFF2-40B4-BE49-F238E27FC236}">
                <a16:creationId xmlns:a16="http://schemas.microsoft.com/office/drawing/2014/main" id="{EDEB872A-5A03-9308-CEB9-E9DCBA283E8C}"/>
              </a:ext>
            </a:extLst>
          </p:cNvPr>
          <p:cNvSpPr/>
          <p:nvPr/>
        </p:nvSpPr>
        <p:spPr>
          <a:xfrm>
            <a:off x="79423" y="6411288"/>
            <a:ext cx="961200" cy="36933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p:txBody>
      </p:sp>
      <p:pic>
        <p:nvPicPr>
          <p:cNvPr id="62" name="Graphic 61" descr="Users with solid fill">
            <a:extLst>
              <a:ext uri="{FF2B5EF4-FFF2-40B4-BE49-F238E27FC236}">
                <a16:creationId xmlns:a16="http://schemas.microsoft.com/office/drawing/2014/main" id="{04244A68-C1F5-1F9B-D2E3-9D78750E9E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3035" y="215395"/>
            <a:ext cx="914400" cy="914400"/>
          </a:xfrm>
          <a:prstGeom prst="rect">
            <a:avLst/>
          </a:prstGeom>
        </p:spPr>
      </p:pic>
      <p:grpSp>
        <p:nvGrpSpPr>
          <p:cNvPr id="2" name="Group 1">
            <a:extLst>
              <a:ext uri="{FF2B5EF4-FFF2-40B4-BE49-F238E27FC236}">
                <a16:creationId xmlns:a16="http://schemas.microsoft.com/office/drawing/2014/main" id="{12049509-3B28-B2AC-5DED-7FE918985A2F}"/>
              </a:ext>
            </a:extLst>
          </p:cNvPr>
          <p:cNvGrpSpPr/>
          <p:nvPr/>
        </p:nvGrpSpPr>
        <p:grpSpPr>
          <a:xfrm>
            <a:off x="9869798" y="4333708"/>
            <a:ext cx="910363" cy="863592"/>
            <a:chOff x="7123426" y="5815938"/>
            <a:chExt cx="910363" cy="863592"/>
          </a:xfrm>
        </p:grpSpPr>
        <p:sp>
          <p:nvSpPr>
            <p:cNvPr id="23" name="Rectangle 22">
              <a:extLst>
                <a:ext uri="{FF2B5EF4-FFF2-40B4-BE49-F238E27FC236}">
                  <a16:creationId xmlns:a16="http://schemas.microsoft.com/office/drawing/2014/main" id="{F058A0FE-0146-6625-FBC5-0FCAFF09D935}"/>
                </a:ext>
              </a:extLst>
            </p:cNvPr>
            <p:cNvSpPr/>
            <p:nvPr/>
          </p:nvSpPr>
          <p:spPr>
            <a:xfrm>
              <a:off x="7123613" y="5933040"/>
              <a:ext cx="907232" cy="65248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HDP46</a:t>
              </a:r>
            </a:p>
          </p:txBody>
        </p:sp>
        <p:sp>
          <p:nvSpPr>
            <p:cNvPr id="32" name="Oval 31">
              <a:extLst>
                <a:ext uri="{FF2B5EF4-FFF2-40B4-BE49-F238E27FC236}">
                  <a16:creationId xmlns:a16="http://schemas.microsoft.com/office/drawing/2014/main" id="{4EE5D367-CA98-6789-EF01-5B9C736E4D99}"/>
                </a:ext>
              </a:extLst>
            </p:cNvPr>
            <p:cNvSpPr/>
            <p:nvPr/>
          </p:nvSpPr>
          <p:spPr>
            <a:xfrm>
              <a:off x="7126557" y="5815938"/>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3F49B1AA-EAB4-35F2-394F-017526CE61B5}"/>
                </a:ext>
              </a:extLst>
            </p:cNvPr>
            <p:cNvSpPr/>
            <p:nvPr/>
          </p:nvSpPr>
          <p:spPr>
            <a:xfrm>
              <a:off x="7123426" y="6457857"/>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2BE151B4-A2D6-274A-E278-92D72B66222F}"/>
              </a:ext>
            </a:extLst>
          </p:cNvPr>
          <p:cNvGrpSpPr/>
          <p:nvPr/>
        </p:nvGrpSpPr>
        <p:grpSpPr>
          <a:xfrm>
            <a:off x="11078748" y="4333708"/>
            <a:ext cx="911397" cy="863592"/>
            <a:chOff x="1996542" y="5698836"/>
            <a:chExt cx="911397" cy="863592"/>
          </a:xfrm>
          <a:solidFill>
            <a:srgbClr val="00B050"/>
          </a:solidFill>
        </p:grpSpPr>
        <p:sp>
          <p:nvSpPr>
            <p:cNvPr id="59" name="Rectangle 58">
              <a:extLst>
                <a:ext uri="{FF2B5EF4-FFF2-40B4-BE49-F238E27FC236}">
                  <a16:creationId xmlns:a16="http://schemas.microsoft.com/office/drawing/2014/main" id="{CED5639C-31B4-8B15-352E-0C21C963237E}"/>
                </a:ext>
              </a:extLst>
            </p:cNvPr>
            <p:cNvSpPr/>
            <p:nvPr/>
          </p:nvSpPr>
          <p:spPr>
            <a:xfrm>
              <a:off x="2000707" y="5815938"/>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HDP12</a:t>
              </a:r>
            </a:p>
          </p:txBody>
        </p:sp>
        <p:sp>
          <p:nvSpPr>
            <p:cNvPr id="61" name="Oval 60">
              <a:extLst>
                <a:ext uri="{FF2B5EF4-FFF2-40B4-BE49-F238E27FC236}">
                  <a16:creationId xmlns:a16="http://schemas.microsoft.com/office/drawing/2014/main" id="{5E34B40E-747E-3067-59CB-5500B8505197}"/>
                </a:ext>
              </a:extLst>
            </p:cNvPr>
            <p:cNvSpPr/>
            <p:nvPr/>
          </p:nvSpPr>
          <p:spPr>
            <a:xfrm>
              <a:off x="1996542" y="5698836"/>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661C804A-A953-8C8E-678A-17BB408665E4}"/>
                </a:ext>
              </a:extLst>
            </p:cNvPr>
            <p:cNvSpPr/>
            <p:nvPr/>
          </p:nvSpPr>
          <p:spPr>
            <a:xfrm>
              <a:off x="1999673" y="6340755"/>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6" name="Rectangle 65">
            <a:extLst>
              <a:ext uri="{FF2B5EF4-FFF2-40B4-BE49-F238E27FC236}">
                <a16:creationId xmlns:a16="http://schemas.microsoft.com/office/drawing/2014/main" id="{002F5E73-3B42-EF9E-48B1-7AA590436DFD}"/>
              </a:ext>
            </a:extLst>
          </p:cNvPr>
          <p:cNvSpPr/>
          <p:nvPr/>
        </p:nvSpPr>
        <p:spPr>
          <a:xfrm>
            <a:off x="10130310" y="1452904"/>
            <a:ext cx="1411200" cy="47767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Discovery</a:t>
            </a:r>
          </a:p>
        </p:txBody>
      </p:sp>
      <p:sp>
        <p:nvSpPr>
          <p:cNvPr id="67" name="Rectangle 66">
            <a:extLst>
              <a:ext uri="{FF2B5EF4-FFF2-40B4-BE49-F238E27FC236}">
                <a16:creationId xmlns:a16="http://schemas.microsoft.com/office/drawing/2014/main" id="{134E9B0B-7804-9895-4027-429DB6C4EBD7}"/>
              </a:ext>
            </a:extLst>
          </p:cNvPr>
          <p:cNvSpPr/>
          <p:nvPr/>
        </p:nvSpPr>
        <p:spPr>
          <a:xfrm>
            <a:off x="9139573" y="519827"/>
            <a:ext cx="1066800" cy="34459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DNS</a:t>
            </a:r>
          </a:p>
        </p:txBody>
      </p:sp>
      <p:cxnSp>
        <p:nvCxnSpPr>
          <p:cNvPr id="68" name="Straight Arrow Connector 67">
            <a:extLst>
              <a:ext uri="{FF2B5EF4-FFF2-40B4-BE49-F238E27FC236}">
                <a16:creationId xmlns:a16="http://schemas.microsoft.com/office/drawing/2014/main" id="{BC6997E0-2037-A9F1-2E90-CEAD2D4405E9}"/>
              </a:ext>
            </a:extLst>
          </p:cNvPr>
          <p:cNvCxnSpPr>
            <a:cxnSpLocks/>
          </p:cNvCxnSpPr>
          <p:nvPr/>
        </p:nvCxnSpPr>
        <p:spPr>
          <a:xfrm>
            <a:off x="10214762" y="714706"/>
            <a:ext cx="627797" cy="1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BE6CC56-24E8-54F8-FB2E-5837B049AEBE}"/>
              </a:ext>
            </a:extLst>
          </p:cNvPr>
          <p:cNvCxnSpPr>
            <a:cxnSpLocks/>
          </p:cNvCxnSpPr>
          <p:nvPr/>
        </p:nvCxnSpPr>
        <p:spPr>
          <a:xfrm>
            <a:off x="10197984" y="614354"/>
            <a:ext cx="627797" cy="170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71" name="Graphic 70" descr="Users with solid fill">
            <a:extLst>
              <a:ext uri="{FF2B5EF4-FFF2-40B4-BE49-F238E27FC236}">
                <a16:creationId xmlns:a16="http://schemas.microsoft.com/office/drawing/2014/main" id="{27CE3DFC-2877-8B77-9681-12189D3AC8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3983" y="182967"/>
            <a:ext cx="914400" cy="914400"/>
          </a:xfrm>
          <a:prstGeom prst="rect">
            <a:avLst/>
          </a:prstGeom>
        </p:spPr>
      </p:pic>
      <p:sp>
        <p:nvSpPr>
          <p:cNvPr id="58" name="Rectangle 57">
            <a:extLst>
              <a:ext uri="{FF2B5EF4-FFF2-40B4-BE49-F238E27FC236}">
                <a16:creationId xmlns:a16="http://schemas.microsoft.com/office/drawing/2014/main" id="{EDE6F58E-3C20-76C5-A7C1-A7784FD981E4}"/>
              </a:ext>
            </a:extLst>
          </p:cNvPr>
          <p:cNvSpPr/>
          <p:nvPr/>
        </p:nvSpPr>
        <p:spPr>
          <a:xfrm>
            <a:off x="1015678" y="1528962"/>
            <a:ext cx="1411200" cy="47767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UAT/PRE</a:t>
            </a:r>
          </a:p>
        </p:txBody>
      </p:sp>
      <p:sp>
        <p:nvSpPr>
          <p:cNvPr id="75" name="Rectangle 74">
            <a:extLst>
              <a:ext uri="{FF2B5EF4-FFF2-40B4-BE49-F238E27FC236}">
                <a16:creationId xmlns:a16="http://schemas.microsoft.com/office/drawing/2014/main" id="{E724A915-6874-9B31-BE5E-F3505B74E25F}"/>
              </a:ext>
            </a:extLst>
          </p:cNvPr>
          <p:cNvSpPr/>
          <p:nvPr/>
        </p:nvSpPr>
        <p:spPr>
          <a:xfrm>
            <a:off x="24941" y="595885"/>
            <a:ext cx="1066800" cy="34459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DNS</a:t>
            </a:r>
          </a:p>
        </p:txBody>
      </p:sp>
      <p:cxnSp>
        <p:nvCxnSpPr>
          <p:cNvPr id="78" name="Straight Arrow Connector 77">
            <a:extLst>
              <a:ext uri="{FF2B5EF4-FFF2-40B4-BE49-F238E27FC236}">
                <a16:creationId xmlns:a16="http://schemas.microsoft.com/office/drawing/2014/main" id="{FE07282A-E78E-457B-445A-0596D93FED7B}"/>
              </a:ext>
            </a:extLst>
          </p:cNvPr>
          <p:cNvCxnSpPr>
            <a:cxnSpLocks/>
          </p:cNvCxnSpPr>
          <p:nvPr/>
        </p:nvCxnSpPr>
        <p:spPr>
          <a:xfrm>
            <a:off x="1100130" y="799908"/>
            <a:ext cx="627797" cy="1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005A43A-535E-16FA-FB70-783FF0F42B65}"/>
              </a:ext>
            </a:extLst>
          </p:cNvPr>
          <p:cNvCxnSpPr>
            <a:cxnSpLocks/>
          </p:cNvCxnSpPr>
          <p:nvPr/>
        </p:nvCxnSpPr>
        <p:spPr>
          <a:xfrm>
            <a:off x="1083352" y="690412"/>
            <a:ext cx="627797" cy="170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pic>
        <p:nvPicPr>
          <p:cNvPr id="81" name="Graphic 80" descr="Users with solid fill">
            <a:extLst>
              <a:ext uri="{FF2B5EF4-FFF2-40B4-BE49-F238E27FC236}">
                <a16:creationId xmlns:a16="http://schemas.microsoft.com/office/drawing/2014/main" id="{3782DE71-1DE3-8165-C147-E9E616AFC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503" y="259025"/>
            <a:ext cx="914400" cy="914400"/>
          </a:xfrm>
          <a:prstGeom prst="rect">
            <a:avLst/>
          </a:prstGeom>
        </p:spPr>
      </p:pic>
      <p:sp>
        <p:nvSpPr>
          <p:cNvPr id="83" name="Rectangle 82">
            <a:extLst>
              <a:ext uri="{FF2B5EF4-FFF2-40B4-BE49-F238E27FC236}">
                <a16:creationId xmlns:a16="http://schemas.microsoft.com/office/drawing/2014/main" id="{37B897DB-BDCF-D842-26FC-99420EB52523}"/>
              </a:ext>
            </a:extLst>
          </p:cNvPr>
          <p:cNvSpPr/>
          <p:nvPr/>
        </p:nvSpPr>
        <p:spPr>
          <a:xfrm>
            <a:off x="1015678" y="2091744"/>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UK UAT/PRE</a:t>
            </a:r>
          </a:p>
        </p:txBody>
      </p:sp>
      <p:sp>
        <p:nvSpPr>
          <p:cNvPr id="84" name="Rectangle 83">
            <a:extLst>
              <a:ext uri="{FF2B5EF4-FFF2-40B4-BE49-F238E27FC236}">
                <a16:creationId xmlns:a16="http://schemas.microsoft.com/office/drawing/2014/main" id="{1FBF5535-09FB-A8CF-B6B2-37FE14C3D862}"/>
              </a:ext>
            </a:extLst>
          </p:cNvPr>
          <p:cNvSpPr/>
          <p:nvPr/>
        </p:nvSpPr>
        <p:spPr>
          <a:xfrm>
            <a:off x="1015677" y="2751390"/>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a:extLst>
              <a:ext uri="{FF2B5EF4-FFF2-40B4-BE49-F238E27FC236}">
                <a16:creationId xmlns:a16="http://schemas.microsoft.com/office/drawing/2014/main" id="{5237E035-7634-D1BD-0E09-6DC10B7260EB}"/>
              </a:ext>
            </a:extLst>
          </p:cNvPr>
          <p:cNvSpPr/>
          <p:nvPr/>
        </p:nvSpPr>
        <p:spPr>
          <a:xfrm>
            <a:off x="1084187" y="2836678"/>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7" name="TextBox 86">
            <a:extLst>
              <a:ext uri="{FF2B5EF4-FFF2-40B4-BE49-F238E27FC236}">
                <a16:creationId xmlns:a16="http://schemas.microsoft.com/office/drawing/2014/main" id="{53621E66-E65C-F2F9-A943-131EDFD2FAFC}"/>
              </a:ext>
            </a:extLst>
          </p:cNvPr>
          <p:cNvSpPr txBox="1"/>
          <p:nvPr/>
        </p:nvSpPr>
        <p:spPr>
          <a:xfrm>
            <a:off x="547521" y="2327735"/>
            <a:ext cx="572593" cy="1569660"/>
          </a:xfrm>
          <a:prstGeom prst="rect">
            <a:avLst/>
          </a:prstGeom>
          <a:noFill/>
        </p:spPr>
        <p:txBody>
          <a:bodyPr wrap="none" rtlCol="0">
            <a:spAutoFit/>
          </a:bodyPr>
          <a:lstStyle/>
          <a:p>
            <a:r>
              <a:rPr lang="en-GB" sz="9600" dirty="0"/>
              <a:t>{</a:t>
            </a:r>
          </a:p>
        </p:txBody>
      </p:sp>
      <p:sp>
        <p:nvSpPr>
          <p:cNvPr id="88" name="TextBox 87">
            <a:extLst>
              <a:ext uri="{FF2B5EF4-FFF2-40B4-BE49-F238E27FC236}">
                <a16:creationId xmlns:a16="http://schemas.microsoft.com/office/drawing/2014/main" id="{1884B121-B4DF-259F-B659-A966C991F138}"/>
              </a:ext>
            </a:extLst>
          </p:cNvPr>
          <p:cNvSpPr txBox="1"/>
          <p:nvPr/>
        </p:nvSpPr>
        <p:spPr>
          <a:xfrm>
            <a:off x="-29634" y="3000019"/>
            <a:ext cx="790216" cy="307777"/>
          </a:xfrm>
          <a:prstGeom prst="rect">
            <a:avLst/>
          </a:prstGeom>
          <a:noFill/>
        </p:spPr>
        <p:txBody>
          <a:bodyPr wrap="none" rtlCol="0">
            <a:spAutoFit/>
          </a:bodyPr>
          <a:lstStyle/>
          <a:p>
            <a:r>
              <a:rPr lang="en-GB" sz="1400" dirty="0"/>
              <a:t>Workers</a:t>
            </a:r>
          </a:p>
        </p:txBody>
      </p:sp>
      <p:grpSp>
        <p:nvGrpSpPr>
          <p:cNvPr id="89" name="Group 88">
            <a:extLst>
              <a:ext uri="{FF2B5EF4-FFF2-40B4-BE49-F238E27FC236}">
                <a16:creationId xmlns:a16="http://schemas.microsoft.com/office/drawing/2014/main" id="{C1868D55-69E1-D05F-02BF-1E1132CF7894}"/>
              </a:ext>
            </a:extLst>
          </p:cNvPr>
          <p:cNvGrpSpPr/>
          <p:nvPr/>
        </p:nvGrpSpPr>
        <p:grpSpPr>
          <a:xfrm>
            <a:off x="619243" y="4365865"/>
            <a:ext cx="912037" cy="863592"/>
            <a:chOff x="7118808" y="5815938"/>
            <a:chExt cx="912037" cy="863592"/>
          </a:xfrm>
        </p:grpSpPr>
        <p:sp>
          <p:nvSpPr>
            <p:cNvPr id="90" name="Rectangle 89">
              <a:extLst>
                <a:ext uri="{FF2B5EF4-FFF2-40B4-BE49-F238E27FC236}">
                  <a16:creationId xmlns:a16="http://schemas.microsoft.com/office/drawing/2014/main" id="{DC59EC2B-1399-16E4-455F-0CB2746E2523}"/>
                </a:ext>
              </a:extLst>
            </p:cNvPr>
            <p:cNvSpPr/>
            <p:nvPr/>
          </p:nvSpPr>
          <p:spPr>
            <a:xfrm>
              <a:off x="7123613" y="5933040"/>
              <a:ext cx="907232" cy="65248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HDP46</a:t>
              </a:r>
            </a:p>
          </p:txBody>
        </p:sp>
        <p:sp>
          <p:nvSpPr>
            <p:cNvPr id="91" name="Oval 90">
              <a:extLst>
                <a:ext uri="{FF2B5EF4-FFF2-40B4-BE49-F238E27FC236}">
                  <a16:creationId xmlns:a16="http://schemas.microsoft.com/office/drawing/2014/main" id="{D70EBB8D-2F13-6236-57AB-B5AA6692DF07}"/>
                </a:ext>
              </a:extLst>
            </p:cNvPr>
            <p:cNvSpPr/>
            <p:nvPr/>
          </p:nvSpPr>
          <p:spPr>
            <a:xfrm>
              <a:off x="7118808" y="5815938"/>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C29FA430-D9F3-66C9-C037-9FCD6474A3D0}"/>
                </a:ext>
              </a:extLst>
            </p:cNvPr>
            <p:cNvSpPr/>
            <p:nvPr/>
          </p:nvSpPr>
          <p:spPr>
            <a:xfrm>
              <a:off x="7123426" y="6457857"/>
              <a:ext cx="907232" cy="22167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3" name="Group 92">
            <a:extLst>
              <a:ext uri="{FF2B5EF4-FFF2-40B4-BE49-F238E27FC236}">
                <a16:creationId xmlns:a16="http://schemas.microsoft.com/office/drawing/2014/main" id="{7BEC628D-1881-AC85-D852-635BE12F8AC1}"/>
              </a:ext>
            </a:extLst>
          </p:cNvPr>
          <p:cNvGrpSpPr/>
          <p:nvPr/>
        </p:nvGrpSpPr>
        <p:grpSpPr>
          <a:xfrm>
            <a:off x="1835942" y="4365865"/>
            <a:ext cx="911850" cy="863592"/>
            <a:chOff x="1999673" y="5698836"/>
            <a:chExt cx="911850" cy="863592"/>
          </a:xfrm>
          <a:solidFill>
            <a:srgbClr val="00B050"/>
          </a:solidFill>
        </p:grpSpPr>
        <p:sp>
          <p:nvSpPr>
            <p:cNvPr id="94" name="Rectangle 93">
              <a:extLst>
                <a:ext uri="{FF2B5EF4-FFF2-40B4-BE49-F238E27FC236}">
                  <a16:creationId xmlns:a16="http://schemas.microsoft.com/office/drawing/2014/main" id="{CB2563DD-FE59-EA3E-CEB5-E6CD1F450FA7}"/>
                </a:ext>
              </a:extLst>
            </p:cNvPr>
            <p:cNvSpPr/>
            <p:nvPr/>
          </p:nvSpPr>
          <p:spPr>
            <a:xfrm>
              <a:off x="2000707" y="5815938"/>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HDP12</a:t>
              </a:r>
            </a:p>
          </p:txBody>
        </p:sp>
        <p:sp>
          <p:nvSpPr>
            <p:cNvPr id="95" name="Oval 94">
              <a:extLst>
                <a:ext uri="{FF2B5EF4-FFF2-40B4-BE49-F238E27FC236}">
                  <a16:creationId xmlns:a16="http://schemas.microsoft.com/office/drawing/2014/main" id="{AF417192-B858-8294-A19A-D15A62AF73A7}"/>
                </a:ext>
              </a:extLst>
            </p:cNvPr>
            <p:cNvSpPr/>
            <p:nvPr/>
          </p:nvSpPr>
          <p:spPr>
            <a:xfrm>
              <a:off x="2004291" y="5698836"/>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33A7E6A0-EF7D-36B1-54D5-922E20E33E91}"/>
                </a:ext>
              </a:extLst>
            </p:cNvPr>
            <p:cNvSpPr/>
            <p:nvPr/>
          </p:nvSpPr>
          <p:spPr>
            <a:xfrm>
              <a:off x="1999673" y="6340755"/>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7" name="Rectangle 96">
            <a:extLst>
              <a:ext uri="{FF2B5EF4-FFF2-40B4-BE49-F238E27FC236}">
                <a16:creationId xmlns:a16="http://schemas.microsoft.com/office/drawing/2014/main" id="{947FD8BA-A079-3781-C51B-3EDE8B6C88E5}"/>
              </a:ext>
            </a:extLst>
          </p:cNvPr>
          <p:cNvSpPr/>
          <p:nvPr/>
        </p:nvSpPr>
        <p:spPr>
          <a:xfrm>
            <a:off x="3247607" y="2764262"/>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Rectangle 97">
            <a:extLst>
              <a:ext uri="{FF2B5EF4-FFF2-40B4-BE49-F238E27FC236}">
                <a16:creationId xmlns:a16="http://schemas.microsoft.com/office/drawing/2014/main" id="{C6EABB9A-EF4C-46E4-CD72-8648540C40F0}"/>
              </a:ext>
            </a:extLst>
          </p:cNvPr>
          <p:cNvSpPr/>
          <p:nvPr/>
        </p:nvSpPr>
        <p:spPr>
          <a:xfrm>
            <a:off x="3316117" y="2832772"/>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Rectangle 98">
            <a:extLst>
              <a:ext uri="{FF2B5EF4-FFF2-40B4-BE49-F238E27FC236}">
                <a16:creationId xmlns:a16="http://schemas.microsoft.com/office/drawing/2014/main" id="{AA9A8772-03EB-56A2-47EA-F016C1CBBED6}"/>
              </a:ext>
            </a:extLst>
          </p:cNvPr>
          <p:cNvSpPr/>
          <p:nvPr/>
        </p:nvSpPr>
        <p:spPr>
          <a:xfrm>
            <a:off x="3401405" y="2918060"/>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0" name="Rectangle 99">
            <a:extLst>
              <a:ext uri="{FF2B5EF4-FFF2-40B4-BE49-F238E27FC236}">
                <a16:creationId xmlns:a16="http://schemas.microsoft.com/office/drawing/2014/main" id="{5E682ABA-F642-87FB-F36E-29B1E249935A}"/>
              </a:ext>
            </a:extLst>
          </p:cNvPr>
          <p:cNvSpPr/>
          <p:nvPr/>
        </p:nvSpPr>
        <p:spPr>
          <a:xfrm>
            <a:off x="3461526" y="2986570"/>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Rectangle 100">
            <a:extLst>
              <a:ext uri="{FF2B5EF4-FFF2-40B4-BE49-F238E27FC236}">
                <a16:creationId xmlns:a16="http://schemas.microsoft.com/office/drawing/2014/main" id="{1245E239-B8AD-48D1-D813-C09F9AB6DF1A}"/>
              </a:ext>
            </a:extLst>
          </p:cNvPr>
          <p:cNvSpPr/>
          <p:nvPr/>
        </p:nvSpPr>
        <p:spPr>
          <a:xfrm>
            <a:off x="3530036" y="3063469"/>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2" name="Rectangle 101">
            <a:extLst>
              <a:ext uri="{FF2B5EF4-FFF2-40B4-BE49-F238E27FC236}">
                <a16:creationId xmlns:a16="http://schemas.microsoft.com/office/drawing/2014/main" id="{8826DDB3-DACA-7AD2-7BB3-E77240C12488}"/>
              </a:ext>
            </a:extLst>
          </p:cNvPr>
          <p:cNvSpPr/>
          <p:nvPr/>
        </p:nvSpPr>
        <p:spPr>
          <a:xfrm>
            <a:off x="3590157" y="3131979"/>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 name="Rectangle 102">
            <a:extLst>
              <a:ext uri="{FF2B5EF4-FFF2-40B4-BE49-F238E27FC236}">
                <a16:creationId xmlns:a16="http://schemas.microsoft.com/office/drawing/2014/main" id="{2E85F74D-63AE-3BD4-2ED9-A844236E83F1}"/>
              </a:ext>
            </a:extLst>
          </p:cNvPr>
          <p:cNvSpPr/>
          <p:nvPr/>
        </p:nvSpPr>
        <p:spPr>
          <a:xfrm>
            <a:off x="3650278" y="3200489"/>
            <a:ext cx="1411200" cy="4788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 name="Rectangle 103">
            <a:extLst>
              <a:ext uri="{FF2B5EF4-FFF2-40B4-BE49-F238E27FC236}">
                <a16:creationId xmlns:a16="http://schemas.microsoft.com/office/drawing/2014/main" id="{01CBB814-5781-A97E-1B71-9E8AF13468A2}"/>
              </a:ext>
            </a:extLst>
          </p:cNvPr>
          <p:cNvSpPr/>
          <p:nvPr/>
        </p:nvSpPr>
        <p:spPr>
          <a:xfrm>
            <a:off x="5627105" y="2755955"/>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Rectangle 104">
            <a:extLst>
              <a:ext uri="{FF2B5EF4-FFF2-40B4-BE49-F238E27FC236}">
                <a16:creationId xmlns:a16="http://schemas.microsoft.com/office/drawing/2014/main" id="{DB4F4927-987C-CD0B-805C-80CC24DFFD19}"/>
              </a:ext>
            </a:extLst>
          </p:cNvPr>
          <p:cNvSpPr/>
          <p:nvPr/>
        </p:nvSpPr>
        <p:spPr>
          <a:xfrm>
            <a:off x="5695615" y="2824465"/>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6" name="Rectangle 105">
            <a:extLst>
              <a:ext uri="{FF2B5EF4-FFF2-40B4-BE49-F238E27FC236}">
                <a16:creationId xmlns:a16="http://schemas.microsoft.com/office/drawing/2014/main" id="{1842B8B6-B9D5-5F8D-4A81-986285CF214B}"/>
              </a:ext>
            </a:extLst>
          </p:cNvPr>
          <p:cNvSpPr/>
          <p:nvPr/>
        </p:nvSpPr>
        <p:spPr>
          <a:xfrm>
            <a:off x="5755736" y="2892975"/>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7" name="Rectangle 106">
            <a:extLst>
              <a:ext uri="{FF2B5EF4-FFF2-40B4-BE49-F238E27FC236}">
                <a16:creationId xmlns:a16="http://schemas.microsoft.com/office/drawing/2014/main" id="{D137C766-7A17-05D3-4C42-52B7BEDCD445}"/>
              </a:ext>
            </a:extLst>
          </p:cNvPr>
          <p:cNvSpPr/>
          <p:nvPr/>
        </p:nvSpPr>
        <p:spPr>
          <a:xfrm>
            <a:off x="5815857" y="2961485"/>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Rectangle 107">
            <a:extLst>
              <a:ext uri="{FF2B5EF4-FFF2-40B4-BE49-F238E27FC236}">
                <a16:creationId xmlns:a16="http://schemas.microsoft.com/office/drawing/2014/main" id="{0AE88492-324B-5F5F-521E-DE7D0D3C102C}"/>
              </a:ext>
            </a:extLst>
          </p:cNvPr>
          <p:cNvSpPr/>
          <p:nvPr/>
        </p:nvSpPr>
        <p:spPr>
          <a:xfrm>
            <a:off x="5884367" y="3038384"/>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9" name="Rectangle 108">
            <a:extLst>
              <a:ext uri="{FF2B5EF4-FFF2-40B4-BE49-F238E27FC236}">
                <a16:creationId xmlns:a16="http://schemas.microsoft.com/office/drawing/2014/main" id="{CEEF6681-EC84-FEF2-6CE8-657DBFE66FCD}"/>
              </a:ext>
            </a:extLst>
          </p:cNvPr>
          <p:cNvSpPr/>
          <p:nvPr/>
        </p:nvSpPr>
        <p:spPr>
          <a:xfrm>
            <a:off x="5944488" y="3106894"/>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Rectangle 109">
            <a:extLst>
              <a:ext uri="{FF2B5EF4-FFF2-40B4-BE49-F238E27FC236}">
                <a16:creationId xmlns:a16="http://schemas.microsoft.com/office/drawing/2014/main" id="{FFC4AF10-5296-91C6-9479-795BF63CA66E}"/>
              </a:ext>
            </a:extLst>
          </p:cNvPr>
          <p:cNvSpPr/>
          <p:nvPr/>
        </p:nvSpPr>
        <p:spPr>
          <a:xfrm>
            <a:off x="6004609" y="3175404"/>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8" name="Rectangle 117">
            <a:extLst>
              <a:ext uri="{FF2B5EF4-FFF2-40B4-BE49-F238E27FC236}">
                <a16:creationId xmlns:a16="http://schemas.microsoft.com/office/drawing/2014/main" id="{7EDB4458-6917-5308-8869-31ABD3E1041A}"/>
              </a:ext>
            </a:extLst>
          </p:cNvPr>
          <p:cNvSpPr/>
          <p:nvPr/>
        </p:nvSpPr>
        <p:spPr>
          <a:xfrm>
            <a:off x="10134044" y="2738514"/>
            <a:ext cx="1411200" cy="47767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9" name="Rectangle 118">
            <a:extLst>
              <a:ext uri="{FF2B5EF4-FFF2-40B4-BE49-F238E27FC236}">
                <a16:creationId xmlns:a16="http://schemas.microsoft.com/office/drawing/2014/main" id="{4F5EAEAE-12EF-269D-EFBA-857FF49906B5}"/>
              </a:ext>
            </a:extLst>
          </p:cNvPr>
          <p:cNvSpPr/>
          <p:nvPr/>
        </p:nvSpPr>
        <p:spPr>
          <a:xfrm>
            <a:off x="10194165" y="2815413"/>
            <a:ext cx="1411200" cy="47767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a:extLst>
              <a:ext uri="{FF2B5EF4-FFF2-40B4-BE49-F238E27FC236}">
                <a16:creationId xmlns:a16="http://schemas.microsoft.com/office/drawing/2014/main" id="{661E3293-B531-8AE2-E431-F1FB0BE9EF68}"/>
              </a:ext>
            </a:extLst>
          </p:cNvPr>
          <p:cNvCxnSpPr>
            <a:cxnSpLocks/>
          </p:cNvCxnSpPr>
          <p:nvPr/>
        </p:nvCxnSpPr>
        <p:spPr>
          <a:xfrm>
            <a:off x="6346556" y="811651"/>
            <a:ext cx="0" cy="673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2CD1D1-FDCB-F335-248E-97CDAB3C5B23}"/>
              </a:ext>
            </a:extLst>
          </p:cNvPr>
          <p:cNvCxnSpPr>
            <a:cxnSpLocks/>
          </p:cNvCxnSpPr>
          <p:nvPr/>
        </p:nvCxnSpPr>
        <p:spPr>
          <a:xfrm>
            <a:off x="11003797" y="747134"/>
            <a:ext cx="0" cy="705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6FCBC29-5D7F-F559-F37B-EF84CD3149E6}"/>
              </a:ext>
            </a:extLst>
          </p:cNvPr>
          <p:cNvGrpSpPr/>
          <p:nvPr/>
        </p:nvGrpSpPr>
        <p:grpSpPr>
          <a:xfrm>
            <a:off x="1281820" y="3753426"/>
            <a:ext cx="912037" cy="439355"/>
            <a:chOff x="7118808" y="5815938"/>
            <a:chExt cx="912037" cy="863592"/>
          </a:xfrm>
          <a:solidFill>
            <a:schemeClr val="accent1">
              <a:lumMod val="60000"/>
              <a:lumOff val="40000"/>
            </a:schemeClr>
          </a:solidFill>
        </p:grpSpPr>
        <p:sp>
          <p:nvSpPr>
            <p:cNvPr id="15" name="Rectangle 14">
              <a:extLst>
                <a:ext uri="{FF2B5EF4-FFF2-40B4-BE49-F238E27FC236}">
                  <a16:creationId xmlns:a16="http://schemas.microsoft.com/office/drawing/2014/main" id="{6BE2BF25-1390-9983-D39B-E3D8B442294E}"/>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7" name="Oval 16">
              <a:extLst>
                <a:ext uri="{FF2B5EF4-FFF2-40B4-BE49-F238E27FC236}">
                  <a16:creationId xmlns:a16="http://schemas.microsoft.com/office/drawing/2014/main" id="{5DC3F8AD-AE29-AC61-770E-80A9E4BF4DDE}"/>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82091D7B-563F-94F2-B806-9969F0FCBF08}"/>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8EEADDDF-D04F-96C8-E822-7A6A22CE0376}"/>
              </a:ext>
            </a:extLst>
          </p:cNvPr>
          <p:cNvGrpSpPr/>
          <p:nvPr/>
        </p:nvGrpSpPr>
        <p:grpSpPr>
          <a:xfrm>
            <a:off x="3654595" y="3764751"/>
            <a:ext cx="912037" cy="439355"/>
            <a:chOff x="7118808" y="5815938"/>
            <a:chExt cx="912037" cy="863592"/>
          </a:xfrm>
          <a:solidFill>
            <a:schemeClr val="accent2">
              <a:lumMod val="60000"/>
              <a:lumOff val="40000"/>
            </a:schemeClr>
          </a:solidFill>
        </p:grpSpPr>
        <p:sp>
          <p:nvSpPr>
            <p:cNvPr id="21" name="Rectangle 20">
              <a:extLst>
                <a:ext uri="{FF2B5EF4-FFF2-40B4-BE49-F238E27FC236}">
                  <a16:creationId xmlns:a16="http://schemas.microsoft.com/office/drawing/2014/main" id="{B1134FDC-D4F1-E5AF-4FDE-8C6F775A7184}"/>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22" name="Oval 21">
              <a:extLst>
                <a:ext uri="{FF2B5EF4-FFF2-40B4-BE49-F238E27FC236}">
                  <a16:creationId xmlns:a16="http://schemas.microsoft.com/office/drawing/2014/main" id="{9AD1F516-7568-F609-EAAF-0EF0F93FA87F}"/>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4D8E47AD-F6A3-BD44-A599-B581C25AFD1B}"/>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6" name="Group 25">
            <a:extLst>
              <a:ext uri="{FF2B5EF4-FFF2-40B4-BE49-F238E27FC236}">
                <a16:creationId xmlns:a16="http://schemas.microsoft.com/office/drawing/2014/main" id="{9DE75788-1D0B-988D-C60E-AB4BB835E02D}"/>
              </a:ext>
            </a:extLst>
          </p:cNvPr>
          <p:cNvGrpSpPr/>
          <p:nvPr/>
        </p:nvGrpSpPr>
        <p:grpSpPr>
          <a:xfrm>
            <a:off x="7097161" y="3753426"/>
            <a:ext cx="912037" cy="439355"/>
            <a:chOff x="7118808" y="5815938"/>
            <a:chExt cx="912037" cy="863592"/>
          </a:xfrm>
          <a:solidFill>
            <a:schemeClr val="accent1">
              <a:lumMod val="60000"/>
              <a:lumOff val="40000"/>
            </a:schemeClr>
          </a:solidFill>
        </p:grpSpPr>
        <p:sp>
          <p:nvSpPr>
            <p:cNvPr id="27" name="Rectangle 26">
              <a:extLst>
                <a:ext uri="{FF2B5EF4-FFF2-40B4-BE49-F238E27FC236}">
                  <a16:creationId xmlns:a16="http://schemas.microsoft.com/office/drawing/2014/main" id="{21241832-3D5B-10D5-A575-9132F482AC84}"/>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28" name="Oval 27">
              <a:extLst>
                <a:ext uri="{FF2B5EF4-FFF2-40B4-BE49-F238E27FC236}">
                  <a16:creationId xmlns:a16="http://schemas.microsoft.com/office/drawing/2014/main" id="{930E468C-1395-7ED7-2C2E-95A096EFDFC7}"/>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9D5DD262-B6AA-083C-D90C-88DC741DECFD}"/>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B13CF47A-64C2-5189-82E6-4BE5E4ACC0BA}"/>
              </a:ext>
            </a:extLst>
          </p:cNvPr>
          <p:cNvGrpSpPr/>
          <p:nvPr/>
        </p:nvGrpSpPr>
        <p:grpSpPr>
          <a:xfrm>
            <a:off x="10483437" y="3767625"/>
            <a:ext cx="910363" cy="439355"/>
            <a:chOff x="7123426" y="5815938"/>
            <a:chExt cx="910363" cy="863592"/>
          </a:xfrm>
          <a:solidFill>
            <a:srgbClr val="FFC000"/>
          </a:solidFill>
        </p:grpSpPr>
        <p:sp>
          <p:nvSpPr>
            <p:cNvPr id="64" name="Rectangle 63">
              <a:extLst>
                <a:ext uri="{FF2B5EF4-FFF2-40B4-BE49-F238E27FC236}">
                  <a16:creationId xmlns:a16="http://schemas.microsoft.com/office/drawing/2014/main" id="{1857CB1F-9D4E-FD12-2112-4D8663FE6DDC}"/>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72" name="Oval 71">
              <a:extLst>
                <a:ext uri="{FF2B5EF4-FFF2-40B4-BE49-F238E27FC236}">
                  <a16:creationId xmlns:a16="http://schemas.microsoft.com/office/drawing/2014/main" id="{13243EBD-D1E0-954D-4E1D-A9718207E429}"/>
                </a:ext>
              </a:extLst>
            </p:cNvPr>
            <p:cNvSpPr/>
            <p:nvPr/>
          </p:nvSpPr>
          <p:spPr>
            <a:xfrm>
              <a:off x="7126557"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C3135E36-B061-FEA5-BD8E-AAFCC44D1E48}"/>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4" name="TextBox 73">
            <a:extLst>
              <a:ext uri="{FF2B5EF4-FFF2-40B4-BE49-F238E27FC236}">
                <a16:creationId xmlns:a16="http://schemas.microsoft.com/office/drawing/2014/main" id="{0DD913E9-1894-3763-A94C-315A5E099A48}"/>
              </a:ext>
            </a:extLst>
          </p:cNvPr>
          <p:cNvSpPr txBox="1"/>
          <p:nvPr/>
        </p:nvSpPr>
        <p:spPr>
          <a:xfrm>
            <a:off x="4512726" y="3722909"/>
            <a:ext cx="300082" cy="369332"/>
          </a:xfrm>
          <a:prstGeom prst="rect">
            <a:avLst/>
          </a:prstGeom>
          <a:noFill/>
        </p:spPr>
        <p:txBody>
          <a:bodyPr wrap="none" rtlCol="0">
            <a:spAutoFit/>
          </a:bodyPr>
          <a:lstStyle/>
          <a:p>
            <a:r>
              <a:rPr lang="en-GB" dirty="0"/>
              <a:t>*</a:t>
            </a:r>
          </a:p>
        </p:txBody>
      </p:sp>
      <p:sp>
        <p:nvSpPr>
          <p:cNvPr id="76" name="TextBox 75">
            <a:extLst>
              <a:ext uri="{FF2B5EF4-FFF2-40B4-BE49-F238E27FC236}">
                <a16:creationId xmlns:a16="http://schemas.microsoft.com/office/drawing/2014/main" id="{9A807457-54B5-D360-8633-DC7651E36391}"/>
              </a:ext>
            </a:extLst>
          </p:cNvPr>
          <p:cNvSpPr txBox="1"/>
          <p:nvPr/>
        </p:nvSpPr>
        <p:spPr>
          <a:xfrm>
            <a:off x="7952914" y="3676652"/>
            <a:ext cx="300082" cy="369332"/>
          </a:xfrm>
          <a:prstGeom prst="rect">
            <a:avLst/>
          </a:prstGeom>
          <a:noFill/>
        </p:spPr>
        <p:txBody>
          <a:bodyPr wrap="none" rtlCol="0">
            <a:spAutoFit/>
          </a:bodyPr>
          <a:lstStyle/>
          <a:p>
            <a:r>
              <a:rPr lang="en-GB" dirty="0"/>
              <a:t>*</a:t>
            </a:r>
          </a:p>
        </p:txBody>
      </p:sp>
      <p:sp>
        <p:nvSpPr>
          <p:cNvPr id="82" name="TextBox 81">
            <a:extLst>
              <a:ext uri="{FF2B5EF4-FFF2-40B4-BE49-F238E27FC236}">
                <a16:creationId xmlns:a16="http://schemas.microsoft.com/office/drawing/2014/main" id="{A10121E3-2AED-ECAE-8A0C-7FED127E25A9}"/>
              </a:ext>
            </a:extLst>
          </p:cNvPr>
          <p:cNvSpPr txBox="1"/>
          <p:nvPr/>
        </p:nvSpPr>
        <p:spPr>
          <a:xfrm>
            <a:off x="11345327" y="3688527"/>
            <a:ext cx="300082" cy="369332"/>
          </a:xfrm>
          <a:prstGeom prst="rect">
            <a:avLst/>
          </a:prstGeom>
          <a:noFill/>
        </p:spPr>
        <p:txBody>
          <a:bodyPr wrap="none" rtlCol="0">
            <a:spAutoFit/>
          </a:bodyPr>
          <a:lstStyle/>
          <a:p>
            <a:r>
              <a:rPr lang="en-GB" dirty="0"/>
              <a:t>*</a:t>
            </a:r>
          </a:p>
        </p:txBody>
      </p:sp>
      <p:sp>
        <p:nvSpPr>
          <p:cNvPr id="86" name="TextBox 85">
            <a:extLst>
              <a:ext uri="{FF2B5EF4-FFF2-40B4-BE49-F238E27FC236}">
                <a16:creationId xmlns:a16="http://schemas.microsoft.com/office/drawing/2014/main" id="{8C7EE6DF-051B-9D10-10A8-4D9EF87B89DF}"/>
              </a:ext>
            </a:extLst>
          </p:cNvPr>
          <p:cNvSpPr txBox="1"/>
          <p:nvPr/>
        </p:nvSpPr>
        <p:spPr>
          <a:xfrm>
            <a:off x="9500461" y="6066991"/>
            <a:ext cx="2663773" cy="584775"/>
          </a:xfrm>
          <a:prstGeom prst="rect">
            <a:avLst/>
          </a:prstGeom>
          <a:noFill/>
        </p:spPr>
        <p:txBody>
          <a:bodyPr wrap="square" rtlCol="0">
            <a:spAutoFit/>
          </a:bodyPr>
          <a:lstStyle/>
          <a:p>
            <a:r>
              <a:rPr lang="en-GB" sz="1600" dirty="0"/>
              <a:t>*High availability</a:t>
            </a:r>
          </a:p>
          <a:p>
            <a:r>
              <a:rPr lang="en-GB" sz="1600" dirty="0"/>
              <a:t>**Other workers, </a:t>
            </a:r>
            <a:r>
              <a:rPr lang="en-GB" sz="1600" dirty="0" err="1"/>
              <a:t>e.g</a:t>
            </a:r>
            <a:r>
              <a:rPr lang="en-GB" sz="1600" dirty="0"/>
              <a:t> for WCL</a:t>
            </a:r>
          </a:p>
        </p:txBody>
      </p:sp>
      <p:sp>
        <p:nvSpPr>
          <p:cNvPr id="114" name="TextBox 113">
            <a:extLst>
              <a:ext uri="{FF2B5EF4-FFF2-40B4-BE49-F238E27FC236}">
                <a16:creationId xmlns:a16="http://schemas.microsoft.com/office/drawing/2014/main" id="{5847C54E-909E-FE36-3BA9-40A3DF2FCD08}"/>
              </a:ext>
            </a:extLst>
          </p:cNvPr>
          <p:cNvSpPr txBox="1"/>
          <p:nvPr/>
        </p:nvSpPr>
        <p:spPr>
          <a:xfrm>
            <a:off x="659914" y="1793103"/>
            <a:ext cx="426720" cy="1015663"/>
          </a:xfrm>
          <a:prstGeom prst="rect">
            <a:avLst/>
          </a:prstGeom>
          <a:noFill/>
        </p:spPr>
        <p:txBody>
          <a:bodyPr wrap="none" rtlCol="0">
            <a:spAutoFit/>
          </a:bodyPr>
          <a:lstStyle/>
          <a:p>
            <a:r>
              <a:rPr lang="en-GB" sz="6000" dirty="0"/>
              <a:t>{</a:t>
            </a:r>
          </a:p>
        </p:txBody>
      </p:sp>
      <p:sp>
        <p:nvSpPr>
          <p:cNvPr id="115" name="TextBox 114">
            <a:extLst>
              <a:ext uri="{FF2B5EF4-FFF2-40B4-BE49-F238E27FC236}">
                <a16:creationId xmlns:a16="http://schemas.microsoft.com/office/drawing/2014/main" id="{335AA936-399B-0E51-3484-D437CBB4CCF4}"/>
              </a:ext>
            </a:extLst>
          </p:cNvPr>
          <p:cNvSpPr txBox="1"/>
          <p:nvPr/>
        </p:nvSpPr>
        <p:spPr>
          <a:xfrm>
            <a:off x="-63190" y="2184713"/>
            <a:ext cx="928459" cy="261610"/>
          </a:xfrm>
          <a:prstGeom prst="rect">
            <a:avLst/>
          </a:prstGeom>
          <a:noFill/>
        </p:spPr>
        <p:txBody>
          <a:bodyPr wrap="none" rtlCol="0">
            <a:spAutoFit/>
          </a:bodyPr>
          <a:lstStyle/>
          <a:p>
            <a:r>
              <a:rPr lang="en-GB" sz="1100" dirty="0"/>
              <a:t>Coordinators</a:t>
            </a:r>
          </a:p>
        </p:txBody>
      </p:sp>
      <p:sp>
        <p:nvSpPr>
          <p:cNvPr id="116" name="TextBox 115">
            <a:extLst>
              <a:ext uri="{FF2B5EF4-FFF2-40B4-BE49-F238E27FC236}">
                <a16:creationId xmlns:a16="http://schemas.microsoft.com/office/drawing/2014/main" id="{FA604874-97B1-2805-B622-34AF9590C6CC}"/>
              </a:ext>
            </a:extLst>
          </p:cNvPr>
          <p:cNvSpPr txBox="1"/>
          <p:nvPr/>
        </p:nvSpPr>
        <p:spPr>
          <a:xfrm>
            <a:off x="717376" y="3548653"/>
            <a:ext cx="362600" cy="769441"/>
          </a:xfrm>
          <a:prstGeom prst="rect">
            <a:avLst/>
          </a:prstGeom>
          <a:noFill/>
        </p:spPr>
        <p:txBody>
          <a:bodyPr wrap="none" rtlCol="0">
            <a:spAutoFit/>
          </a:bodyPr>
          <a:lstStyle/>
          <a:p>
            <a:r>
              <a:rPr lang="en-GB" sz="4400" dirty="0"/>
              <a:t>{</a:t>
            </a:r>
          </a:p>
        </p:txBody>
      </p:sp>
      <p:sp>
        <p:nvSpPr>
          <p:cNvPr id="117" name="TextBox 116">
            <a:extLst>
              <a:ext uri="{FF2B5EF4-FFF2-40B4-BE49-F238E27FC236}">
                <a16:creationId xmlns:a16="http://schemas.microsoft.com/office/drawing/2014/main" id="{B8A26FAA-D564-AA47-3D09-2570CD0B3F2A}"/>
              </a:ext>
            </a:extLst>
          </p:cNvPr>
          <p:cNvSpPr txBox="1"/>
          <p:nvPr/>
        </p:nvSpPr>
        <p:spPr>
          <a:xfrm>
            <a:off x="-52439" y="3772227"/>
            <a:ext cx="937436" cy="307777"/>
          </a:xfrm>
          <a:prstGeom prst="rect">
            <a:avLst/>
          </a:prstGeom>
          <a:noFill/>
        </p:spPr>
        <p:txBody>
          <a:bodyPr wrap="none" rtlCol="0">
            <a:spAutoFit/>
          </a:bodyPr>
          <a:lstStyle/>
          <a:p>
            <a:r>
              <a:rPr lang="en-GB" sz="1400" dirty="0"/>
              <a:t>Databases</a:t>
            </a:r>
          </a:p>
        </p:txBody>
      </p:sp>
      <p:sp>
        <p:nvSpPr>
          <p:cNvPr id="120" name="TextBox 119">
            <a:extLst>
              <a:ext uri="{FF2B5EF4-FFF2-40B4-BE49-F238E27FC236}">
                <a16:creationId xmlns:a16="http://schemas.microsoft.com/office/drawing/2014/main" id="{097203E3-D0D0-B53C-DA23-9B73A6AC6AD6}"/>
              </a:ext>
            </a:extLst>
          </p:cNvPr>
          <p:cNvSpPr txBox="1"/>
          <p:nvPr/>
        </p:nvSpPr>
        <p:spPr>
          <a:xfrm>
            <a:off x="699991" y="1341943"/>
            <a:ext cx="362600" cy="769441"/>
          </a:xfrm>
          <a:prstGeom prst="rect">
            <a:avLst/>
          </a:prstGeom>
          <a:noFill/>
        </p:spPr>
        <p:txBody>
          <a:bodyPr wrap="none" rtlCol="0">
            <a:spAutoFit/>
          </a:bodyPr>
          <a:lstStyle/>
          <a:p>
            <a:r>
              <a:rPr lang="en-GB" sz="4400" dirty="0"/>
              <a:t>{</a:t>
            </a:r>
          </a:p>
        </p:txBody>
      </p:sp>
      <p:sp>
        <p:nvSpPr>
          <p:cNvPr id="121" name="TextBox 120">
            <a:extLst>
              <a:ext uri="{FF2B5EF4-FFF2-40B4-BE49-F238E27FC236}">
                <a16:creationId xmlns:a16="http://schemas.microsoft.com/office/drawing/2014/main" id="{62BEEE06-463B-159C-BFF6-BC0AD8B93490}"/>
              </a:ext>
            </a:extLst>
          </p:cNvPr>
          <p:cNvSpPr txBox="1"/>
          <p:nvPr/>
        </p:nvSpPr>
        <p:spPr>
          <a:xfrm>
            <a:off x="-53777" y="1609785"/>
            <a:ext cx="891334" cy="307777"/>
          </a:xfrm>
          <a:prstGeom prst="rect">
            <a:avLst/>
          </a:prstGeom>
          <a:noFill/>
        </p:spPr>
        <p:txBody>
          <a:bodyPr wrap="none" rtlCol="0">
            <a:spAutoFit/>
          </a:bodyPr>
          <a:lstStyle/>
          <a:p>
            <a:r>
              <a:rPr lang="en-GB" sz="1400" dirty="0"/>
              <a:t>Gateways</a:t>
            </a:r>
          </a:p>
        </p:txBody>
      </p:sp>
      <p:sp>
        <p:nvSpPr>
          <p:cNvPr id="122" name="TextBox 121">
            <a:extLst>
              <a:ext uri="{FF2B5EF4-FFF2-40B4-BE49-F238E27FC236}">
                <a16:creationId xmlns:a16="http://schemas.microsoft.com/office/drawing/2014/main" id="{8B33465D-CED0-6124-C796-BF2C0E988DF9}"/>
              </a:ext>
            </a:extLst>
          </p:cNvPr>
          <p:cNvSpPr txBox="1"/>
          <p:nvPr/>
        </p:nvSpPr>
        <p:spPr>
          <a:xfrm>
            <a:off x="1177940" y="5301805"/>
            <a:ext cx="8397828" cy="1384995"/>
          </a:xfrm>
          <a:prstGeom prst="rect">
            <a:avLst/>
          </a:prstGeom>
          <a:noFill/>
        </p:spPr>
        <p:txBody>
          <a:bodyPr wrap="square" rtlCol="0">
            <a:spAutoFit/>
          </a:bodyPr>
          <a:lstStyle/>
          <a:p>
            <a:pPr algn="just"/>
            <a:r>
              <a:rPr lang="en-GB" sz="1050" b="1" dirty="0"/>
              <a:t>Notes</a:t>
            </a:r>
          </a:p>
          <a:p>
            <a:pPr marL="171450" indent="-171450" algn="just">
              <a:buFont typeface="Arial" panose="020B0604020202020204" pitchFamily="34" charset="0"/>
              <a:buChar char="•"/>
            </a:pPr>
            <a:r>
              <a:rPr lang="en-GB" sz="1050" dirty="0"/>
              <a:t>The local DNS resolves the general domain name alias (e.g</a:t>
            </a:r>
            <a:r>
              <a:rPr lang="en-GB" sz="1050"/>
              <a:t>. wsdv-prod, </a:t>
            </a:r>
            <a:r>
              <a:rPr lang="en-GB" sz="1050" dirty="0" err="1"/>
              <a:t>wsdv</a:t>
            </a:r>
            <a:r>
              <a:rPr lang="en-GB" sz="1050" dirty="0"/>
              <a:t>-disc, </a:t>
            </a:r>
            <a:r>
              <a:rPr lang="en-GB" sz="1050" dirty="0" err="1"/>
              <a:t>wsdv</a:t>
            </a:r>
            <a:r>
              <a:rPr lang="en-GB" sz="1050" dirty="0"/>
              <a:t>-pre) to a local gateway.</a:t>
            </a:r>
          </a:p>
          <a:p>
            <a:pPr marL="171450" indent="-171450" algn="just">
              <a:buFont typeface="Arial" panose="020B0604020202020204" pitchFamily="34" charset="0"/>
              <a:buChar char="•"/>
            </a:pPr>
            <a:r>
              <a:rPr lang="en-GB" sz="1050" dirty="0"/>
              <a:t>The non-HIC databases are on shared DAIS PostgreSQL instances (including the ESG PostgreSQL database and the gateway databases).</a:t>
            </a:r>
          </a:p>
          <a:p>
            <a:pPr marL="171450" indent="-171450" algn="just">
              <a:buFont typeface="Arial" panose="020B0604020202020204" pitchFamily="34" charset="0"/>
              <a:buChar char="•"/>
            </a:pPr>
            <a:r>
              <a:rPr lang="en-GB" sz="1050" dirty="0"/>
              <a:t>The 4 new ESG machines are added as workers to the existing </a:t>
            </a:r>
            <a:r>
              <a:rPr lang="en-GB" sz="1050"/>
              <a:t>UK Prod </a:t>
            </a:r>
            <a:r>
              <a:rPr lang="en-GB" sz="1050" dirty="0"/>
              <a:t>cluster.</a:t>
            </a:r>
          </a:p>
          <a:p>
            <a:pPr marL="171450" indent="-171450" algn="just">
              <a:buFont typeface="Arial" panose="020B0604020202020204" pitchFamily="34" charset="0"/>
              <a:buChar char="•"/>
            </a:pPr>
            <a:r>
              <a:rPr lang="en-GB" sz="1050" dirty="0"/>
              <a:t>Starburst resource groups are utilised to allocate resources for ESG and non-ESG consumers.</a:t>
            </a:r>
          </a:p>
          <a:p>
            <a:pPr marL="171450" indent="-171450" algn="just">
              <a:buFont typeface="Arial" panose="020B0604020202020204" pitchFamily="34" charset="0"/>
              <a:buChar char="•"/>
            </a:pPr>
            <a:r>
              <a:rPr lang="en-GB" sz="1050" dirty="0"/>
              <a:t>If a DR scenario occurs, a decision would need to be made on whether ESG users would be allowed to access the Starburst DR environment.</a:t>
            </a:r>
          </a:p>
          <a:p>
            <a:pPr marL="171450" indent="-171450" algn="just">
              <a:buFont typeface="Arial" panose="020B0604020202020204" pitchFamily="34" charset="0"/>
              <a:buChar char="•"/>
            </a:pPr>
            <a:r>
              <a:rPr lang="en-GB" sz="1050" dirty="0"/>
              <a:t>New workers could be added up to about a 30-worker cluster size before the coordinator might start to become a bottleneck. At that point, a new cluster would be needed with the gateway using a round-robin approach to send requests to the different coordinators.</a:t>
            </a:r>
          </a:p>
        </p:txBody>
      </p:sp>
      <p:grpSp>
        <p:nvGrpSpPr>
          <p:cNvPr id="123" name="Group 122">
            <a:extLst>
              <a:ext uri="{FF2B5EF4-FFF2-40B4-BE49-F238E27FC236}">
                <a16:creationId xmlns:a16="http://schemas.microsoft.com/office/drawing/2014/main" id="{4C506324-3813-C850-53EF-DF52C7D73DBF}"/>
              </a:ext>
            </a:extLst>
          </p:cNvPr>
          <p:cNvGrpSpPr/>
          <p:nvPr/>
        </p:nvGrpSpPr>
        <p:grpSpPr>
          <a:xfrm>
            <a:off x="2471967" y="1582159"/>
            <a:ext cx="459677" cy="363028"/>
            <a:chOff x="7121749" y="5815938"/>
            <a:chExt cx="909103" cy="863592"/>
          </a:xfrm>
          <a:solidFill>
            <a:schemeClr val="accent1">
              <a:lumMod val="60000"/>
              <a:lumOff val="40000"/>
            </a:schemeClr>
          </a:solidFill>
        </p:grpSpPr>
        <p:sp>
          <p:nvSpPr>
            <p:cNvPr id="124" name="Rectangle 123">
              <a:extLst>
                <a:ext uri="{FF2B5EF4-FFF2-40B4-BE49-F238E27FC236}">
                  <a16:creationId xmlns:a16="http://schemas.microsoft.com/office/drawing/2014/main" id="{D1B06349-B61D-641B-98F2-536011D7B936}"/>
                </a:ext>
              </a:extLst>
            </p:cNvPr>
            <p:cNvSpPr/>
            <p:nvPr/>
          </p:nvSpPr>
          <p:spPr>
            <a:xfrm>
              <a:off x="7123620"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25" name="Oval 124">
              <a:extLst>
                <a:ext uri="{FF2B5EF4-FFF2-40B4-BE49-F238E27FC236}">
                  <a16:creationId xmlns:a16="http://schemas.microsoft.com/office/drawing/2014/main" id="{086905D3-37CD-FECF-0DB0-A7D0167221C3}"/>
                </a:ext>
              </a:extLst>
            </p:cNvPr>
            <p:cNvSpPr/>
            <p:nvPr/>
          </p:nvSpPr>
          <p:spPr>
            <a:xfrm>
              <a:off x="7121749" y="5815938"/>
              <a:ext cx="907232" cy="221674"/>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23CAD3D3-A8E3-5D4C-2636-DA388BDE82AA}"/>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7" name="Group 126">
            <a:extLst>
              <a:ext uri="{FF2B5EF4-FFF2-40B4-BE49-F238E27FC236}">
                <a16:creationId xmlns:a16="http://schemas.microsoft.com/office/drawing/2014/main" id="{B0B0CB17-999F-8F83-C6C4-EF4A45847B49}"/>
              </a:ext>
            </a:extLst>
          </p:cNvPr>
          <p:cNvGrpSpPr/>
          <p:nvPr/>
        </p:nvGrpSpPr>
        <p:grpSpPr>
          <a:xfrm>
            <a:off x="9252733" y="1565347"/>
            <a:ext cx="459674" cy="363028"/>
            <a:chOff x="7121749" y="5815938"/>
            <a:chExt cx="909096" cy="863592"/>
          </a:xfrm>
          <a:solidFill>
            <a:schemeClr val="accent1">
              <a:lumMod val="60000"/>
              <a:lumOff val="40000"/>
            </a:schemeClr>
          </a:solidFill>
        </p:grpSpPr>
        <p:sp>
          <p:nvSpPr>
            <p:cNvPr id="128" name="Rectangle 127">
              <a:extLst>
                <a:ext uri="{FF2B5EF4-FFF2-40B4-BE49-F238E27FC236}">
                  <a16:creationId xmlns:a16="http://schemas.microsoft.com/office/drawing/2014/main" id="{E7393BEA-8704-F76B-8B23-3F65569E1FAA}"/>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29" name="Oval 128">
              <a:extLst>
                <a:ext uri="{FF2B5EF4-FFF2-40B4-BE49-F238E27FC236}">
                  <a16:creationId xmlns:a16="http://schemas.microsoft.com/office/drawing/2014/main" id="{133F1C40-B30B-033B-0657-FB476D186451}"/>
                </a:ext>
              </a:extLst>
            </p:cNvPr>
            <p:cNvSpPr/>
            <p:nvPr/>
          </p:nvSpPr>
          <p:spPr>
            <a:xfrm>
              <a:off x="7121749" y="5815938"/>
              <a:ext cx="907231" cy="221674"/>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BB30478E-7577-2D15-D932-6FAFE85D70D8}"/>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7633192D-D789-1ACE-F504-74B8B9836C46}"/>
              </a:ext>
            </a:extLst>
          </p:cNvPr>
          <p:cNvGrpSpPr/>
          <p:nvPr/>
        </p:nvGrpSpPr>
        <p:grpSpPr>
          <a:xfrm>
            <a:off x="11597085" y="1534621"/>
            <a:ext cx="459674" cy="363028"/>
            <a:chOff x="7121749" y="5815938"/>
            <a:chExt cx="909096" cy="863592"/>
          </a:xfrm>
          <a:solidFill>
            <a:schemeClr val="accent4"/>
          </a:solidFill>
        </p:grpSpPr>
        <p:sp>
          <p:nvSpPr>
            <p:cNvPr id="133" name="Rectangle 132">
              <a:extLst>
                <a:ext uri="{FF2B5EF4-FFF2-40B4-BE49-F238E27FC236}">
                  <a16:creationId xmlns:a16="http://schemas.microsoft.com/office/drawing/2014/main" id="{6297771A-0466-DDC1-D37E-8127C8D33A4E}"/>
                </a:ext>
              </a:extLst>
            </p:cNvPr>
            <p:cNvSpPr/>
            <p:nvPr/>
          </p:nvSpPr>
          <p:spPr>
            <a:xfrm>
              <a:off x="7123613" y="5933040"/>
              <a:ext cx="907232" cy="65248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34" name="Oval 133">
              <a:extLst>
                <a:ext uri="{FF2B5EF4-FFF2-40B4-BE49-F238E27FC236}">
                  <a16:creationId xmlns:a16="http://schemas.microsoft.com/office/drawing/2014/main" id="{29BDFAF3-0FE5-6959-213F-D2BAD73BD161}"/>
                </a:ext>
              </a:extLst>
            </p:cNvPr>
            <p:cNvSpPr/>
            <p:nvPr/>
          </p:nvSpPr>
          <p:spPr>
            <a:xfrm>
              <a:off x="7121749" y="5815938"/>
              <a:ext cx="907231" cy="221674"/>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Oval 134">
              <a:extLst>
                <a:ext uri="{FF2B5EF4-FFF2-40B4-BE49-F238E27FC236}">
                  <a16:creationId xmlns:a16="http://schemas.microsoft.com/office/drawing/2014/main" id="{32DCB703-8BB5-872B-9582-27775DDA0D25}"/>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8" name="Straight Arrow Connector 137">
            <a:extLst>
              <a:ext uri="{FF2B5EF4-FFF2-40B4-BE49-F238E27FC236}">
                <a16:creationId xmlns:a16="http://schemas.microsoft.com/office/drawing/2014/main" id="{094A06EA-78C0-8C51-0467-495F061FBFD6}"/>
              </a:ext>
            </a:extLst>
          </p:cNvPr>
          <p:cNvCxnSpPr>
            <a:cxnSpLocks/>
          </p:cNvCxnSpPr>
          <p:nvPr/>
        </p:nvCxnSpPr>
        <p:spPr>
          <a:xfrm>
            <a:off x="1835942" y="811651"/>
            <a:ext cx="0" cy="71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ECE95C9E-C7A8-F2F2-9E30-ED55CEF79A16}"/>
              </a:ext>
            </a:extLst>
          </p:cNvPr>
          <p:cNvSpPr txBox="1"/>
          <p:nvPr/>
        </p:nvSpPr>
        <p:spPr>
          <a:xfrm>
            <a:off x="11976848" y="1442433"/>
            <a:ext cx="300082" cy="369332"/>
          </a:xfrm>
          <a:prstGeom prst="rect">
            <a:avLst/>
          </a:prstGeom>
          <a:noFill/>
        </p:spPr>
        <p:txBody>
          <a:bodyPr wrap="none" rtlCol="0">
            <a:spAutoFit/>
          </a:bodyPr>
          <a:lstStyle/>
          <a:p>
            <a:r>
              <a:rPr lang="en-GB" dirty="0"/>
              <a:t>*</a:t>
            </a:r>
          </a:p>
        </p:txBody>
      </p:sp>
      <p:sp>
        <p:nvSpPr>
          <p:cNvPr id="140" name="TextBox 139">
            <a:extLst>
              <a:ext uri="{FF2B5EF4-FFF2-40B4-BE49-F238E27FC236}">
                <a16:creationId xmlns:a16="http://schemas.microsoft.com/office/drawing/2014/main" id="{9EAFBC63-0822-1855-EBED-283978F096E6}"/>
              </a:ext>
            </a:extLst>
          </p:cNvPr>
          <p:cNvSpPr txBox="1"/>
          <p:nvPr/>
        </p:nvSpPr>
        <p:spPr>
          <a:xfrm>
            <a:off x="9631097" y="1464651"/>
            <a:ext cx="300082" cy="369332"/>
          </a:xfrm>
          <a:prstGeom prst="rect">
            <a:avLst/>
          </a:prstGeom>
          <a:noFill/>
        </p:spPr>
        <p:txBody>
          <a:bodyPr wrap="none" rtlCol="0">
            <a:spAutoFit/>
          </a:bodyPr>
          <a:lstStyle/>
          <a:p>
            <a:r>
              <a:rPr lang="en-GB" dirty="0"/>
              <a:t>*</a:t>
            </a:r>
          </a:p>
        </p:txBody>
      </p:sp>
      <p:sp>
        <p:nvSpPr>
          <p:cNvPr id="10" name="TextBox 9">
            <a:extLst>
              <a:ext uri="{FF2B5EF4-FFF2-40B4-BE49-F238E27FC236}">
                <a16:creationId xmlns:a16="http://schemas.microsoft.com/office/drawing/2014/main" id="{259BF984-2E3D-308F-1E8E-99BF26ACDEDF}"/>
              </a:ext>
            </a:extLst>
          </p:cNvPr>
          <p:cNvSpPr txBox="1"/>
          <p:nvPr/>
        </p:nvSpPr>
        <p:spPr>
          <a:xfrm>
            <a:off x="75600" y="57600"/>
            <a:ext cx="5203669" cy="369332"/>
          </a:xfrm>
          <a:prstGeom prst="rect">
            <a:avLst/>
          </a:prstGeom>
          <a:noFill/>
        </p:spPr>
        <p:txBody>
          <a:bodyPr wrap="none" rtlCol="0">
            <a:spAutoFit/>
          </a:bodyPr>
          <a:lstStyle/>
          <a:p>
            <a:r>
              <a:rPr lang="en-GB" b="1" dirty="0">
                <a:solidFill>
                  <a:srgbClr val="FF0000"/>
                </a:solidFill>
              </a:rPr>
              <a:t>Wholesale Data Virtualisation (WSDV) environments</a:t>
            </a:r>
          </a:p>
        </p:txBody>
      </p:sp>
      <p:sp>
        <p:nvSpPr>
          <p:cNvPr id="11" name="TextBox 10">
            <a:extLst>
              <a:ext uri="{FF2B5EF4-FFF2-40B4-BE49-F238E27FC236}">
                <a16:creationId xmlns:a16="http://schemas.microsoft.com/office/drawing/2014/main" id="{682F089C-7F30-6A26-93BB-12BCCF13A477}"/>
              </a:ext>
            </a:extLst>
          </p:cNvPr>
          <p:cNvSpPr txBox="1"/>
          <p:nvPr/>
        </p:nvSpPr>
        <p:spPr>
          <a:xfrm>
            <a:off x="8157356" y="3194903"/>
            <a:ext cx="476412" cy="584775"/>
          </a:xfrm>
          <a:prstGeom prst="rect">
            <a:avLst/>
          </a:prstGeom>
          <a:noFill/>
        </p:spPr>
        <p:txBody>
          <a:bodyPr wrap="none" rtlCol="0">
            <a:spAutoFit/>
          </a:bodyPr>
          <a:lstStyle/>
          <a:p>
            <a:r>
              <a:rPr lang="en-GB" sz="3200" b="1" dirty="0"/>
              <a:t>…</a:t>
            </a:r>
          </a:p>
        </p:txBody>
      </p:sp>
      <p:sp>
        <p:nvSpPr>
          <p:cNvPr id="38" name="TextBox 37">
            <a:extLst>
              <a:ext uri="{FF2B5EF4-FFF2-40B4-BE49-F238E27FC236}">
                <a16:creationId xmlns:a16="http://schemas.microsoft.com/office/drawing/2014/main" id="{1860EEFE-C35C-CB47-FDBA-3845FC798EC0}"/>
              </a:ext>
            </a:extLst>
          </p:cNvPr>
          <p:cNvSpPr txBox="1"/>
          <p:nvPr/>
        </p:nvSpPr>
        <p:spPr>
          <a:xfrm>
            <a:off x="8460447" y="3388075"/>
            <a:ext cx="415498" cy="369332"/>
          </a:xfrm>
          <a:prstGeom prst="rect">
            <a:avLst/>
          </a:prstGeom>
          <a:noFill/>
        </p:spPr>
        <p:txBody>
          <a:bodyPr wrap="none" rtlCol="0">
            <a:spAutoFit/>
          </a:bodyPr>
          <a:lstStyle/>
          <a:p>
            <a:r>
              <a:rPr lang="en-GB" dirty="0"/>
              <a:t>**</a:t>
            </a:r>
          </a:p>
        </p:txBody>
      </p:sp>
      <p:sp>
        <p:nvSpPr>
          <p:cNvPr id="77" name="Rectangle 76">
            <a:extLst>
              <a:ext uri="{FF2B5EF4-FFF2-40B4-BE49-F238E27FC236}">
                <a16:creationId xmlns:a16="http://schemas.microsoft.com/office/drawing/2014/main" id="{5E045F70-26F5-774B-5B1E-A1C268F5976C}"/>
              </a:ext>
            </a:extLst>
          </p:cNvPr>
          <p:cNvSpPr/>
          <p:nvPr/>
        </p:nvSpPr>
        <p:spPr>
          <a:xfrm>
            <a:off x="7483690" y="2769497"/>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Rectangle 79">
            <a:extLst>
              <a:ext uri="{FF2B5EF4-FFF2-40B4-BE49-F238E27FC236}">
                <a16:creationId xmlns:a16="http://schemas.microsoft.com/office/drawing/2014/main" id="{48F34017-3005-7B6B-03B0-EF06DE9CC239}"/>
              </a:ext>
            </a:extLst>
          </p:cNvPr>
          <p:cNvSpPr/>
          <p:nvPr/>
        </p:nvSpPr>
        <p:spPr>
          <a:xfrm>
            <a:off x="7552200" y="2838007"/>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1" name="Rectangle 130">
            <a:extLst>
              <a:ext uri="{FF2B5EF4-FFF2-40B4-BE49-F238E27FC236}">
                <a16:creationId xmlns:a16="http://schemas.microsoft.com/office/drawing/2014/main" id="{07F0E308-4A4C-431A-0D1B-CB822CD6AA2D}"/>
              </a:ext>
            </a:extLst>
          </p:cNvPr>
          <p:cNvSpPr/>
          <p:nvPr/>
        </p:nvSpPr>
        <p:spPr>
          <a:xfrm>
            <a:off x="7612321" y="2906517"/>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6" name="Rectangle 135">
            <a:extLst>
              <a:ext uri="{FF2B5EF4-FFF2-40B4-BE49-F238E27FC236}">
                <a16:creationId xmlns:a16="http://schemas.microsoft.com/office/drawing/2014/main" id="{D0F77CF5-8275-AAA1-FE60-AFB95DFD990C}"/>
              </a:ext>
            </a:extLst>
          </p:cNvPr>
          <p:cNvSpPr/>
          <p:nvPr/>
        </p:nvSpPr>
        <p:spPr>
          <a:xfrm>
            <a:off x="7672442" y="2975027"/>
            <a:ext cx="1411200" cy="4788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5282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A23E5-2225-73CD-442C-37FB763FA428}"/>
              </a:ext>
            </a:extLst>
          </p:cNvPr>
          <p:cNvSpPr txBox="1"/>
          <p:nvPr/>
        </p:nvSpPr>
        <p:spPr>
          <a:xfrm>
            <a:off x="177571" y="426932"/>
            <a:ext cx="5918429" cy="5909310"/>
          </a:xfrm>
          <a:prstGeom prst="rect">
            <a:avLst/>
          </a:prstGeom>
          <a:noFill/>
        </p:spPr>
        <p:txBody>
          <a:bodyPr wrap="square" rtlCol="0">
            <a:spAutoFit/>
          </a:bodyPr>
          <a:lstStyle/>
          <a:p>
            <a:pPr algn="just"/>
            <a:r>
              <a:rPr lang="en-GB" sz="1050" b="1" dirty="0"/>
              <a:t>Consumption Analysis</a:t>
            </a:r>
          </a:p>
          <a:p>
            <a:pPr marL="171450" indent="-171450" algn="just">
              <a:buFont typeface="Arial" panose="020B0604020202020204" pitchFamily="34" charset="0"/>
              <a:buChar char="•"/>
            </a:pPr>
            <a:r>
              <a:rPr lang="en-GB" sz="1050" dirty="0"/>
              <a:t>How much is a particular user using the platform?</a:t>
            </a:r>
          </a:p>
          <a:p>
            <a:pPr marL="171450" indent="-171450" algn="just">
              <a:buFont typeface="Arial" panose="020B0604020202020204" pitchFamily="34" charset="0"/>
              <a:buChar char="•"/>
            </a:pPr>
            <a:r>
              <a:rPr lang="en-GB" sz="1050" dirty="0"/>
              <a:t>How much is a particular role using the platform?</a:t>
            </a:r>
          </a:p>
          <a:p>
            <a:pPr marL="171450" indent="-171450" algn="just">
              <a:buFont typeface="Arial" panose="020B0604020202020204" pitchFamily="34" charset="0"/>
              <a:buChar char="•"/>
            </a:pPr>
            <a:r>
              <a:rPr lang="en-GB" sz="1050" dirty="0"/>
              <a:t>Comparisons between different roles using the platform – ability to apportion costs based on consumption</a:t>
            </a:r>
          </a:p>
          <a:p>
            <a:pPr marL="171450" indent="-171450" algn="just">
              <a:buFont typeface="Arial" panose="020B0604020202020204" pitchFamily="34" charset="0"/>
              <a:buChar char="•"/>
            </a:pPr>
            <a:r>
              <a:rPr lang="en-GB" sz="1050" dirty="0"/>
              <a:t>Most queried assets</a:t>
            </a:r>
          </a:p>
          <a:p>
            <a:pPr marL="171450" indent="-171450" algn="just">
              <a:buFont typeface="Arial" panose="020B0604020202020204" pitchFamily="34" charset="0"/>
              <a:buChar char="•"/>
            </a:pPr>
            <a:r>
              <a:rPr lang="en-GB" sz="1050" dirty="0"/>
              <a:t>Least queried assets (should they go on a demise path?)</a:t>
            </a:r>
          </a:p>
          <a:p>
            <a:pPr marL="171450" indent="-171450" algn="just">
              <a:buFont typeface="Arial" panose="020B0604020202020204" pitchFamily="34" charset="0"/>
              <a:buChar char="•"/>
            </a:pPr>
            <a:endParaRPr lang="en-GB" sz="1050" dirty="0"/>
          </a:p>
          <a:p>
            <a:pPr algn="just"/>
            <a:r>
              <a:rPr lang="en-GB" sz="1050" b="1" dirty="0"/>
              <a:t>Identification of Problematic Queries</a:t>
            </a:r>
          </a:p>
          <a:p>
            <a:pPr marL="171450" indent="-171450" algn="just">
              <a:buFont typeface="Arial" panose="020B0604020202020204" pitchFamily="34" charset="0"/>
              <a:buChar char="•"/>
            </a:pPr>
            <a:r>
              <a:rPr lang="en-GB" sz="1050" dirty="0"/>
              <a:t>Long-running queries</a:t>
            </a:r>
          </a:p>
          <a:p>
            <a:pPr marL="171450" indent="-171450" algn="just">
              <a:buFont typeface="Arial" panose="020B0604020202020204" pitchFamily="34" charset="0"/>
              <a:buChar char="•"/>
            </a:pPr>
            <a:r>
              <a:rPr lang="en-GB" sz="1050" dirty="0"/>
              <a:t>Failing queries</a:t>
            </a:r>
          </a:p>
          <a:p>
            <a:pPr marL="171450" indent="-171450" algn="just">
              <a:buFont typeface="Arial" panose="020B0604020202020204" pitchFamily="34" charset="0"/>
              <a:buChar char="•"/>
            </a:pPr>
            <a:r>
              <a:rPr lang="en-GB" sz="1050" dirty="0"/>
              <a:t>Queries getting blocked</a:t>
            </a:r>
          </a:p>
          <a:p>
            <a:pPr marL="171450" indent="-171450" algn="just">
              <a:buFont typeface="Arial" panose="020B0604020202020204" pitchFamily="34" charset="0"/>
              <a:buChar char="•"/>
            </a:pPr>
            <a:r>
              <a:rPr lang="en-GB" sz="1050" dirty="0"/>
              <a:t>Costly queries, e.g. expensive queries on Google Cloud Platform (GCP)</a:t>
            </a:r>
          </a:p>
          <a:p>
            <a:pPr marL="171450" indent="-171450" algn="just">
              <a:buFont typeface="Arial" panose="020B0604020202020204" pitchFamily="34" charset="0"/>
              <a:buChar char="•"/>
            </a:pPr>
            <a:endParaRPr lang="en-GB" sz="1050" dirty="0"/>
          </a:p>
          <a:p>
            <a:pPr algn="just"/>
            <a:r>
              <a:rPr lang="en-GB" sz="1050" b="1" dirty="0"/>
              <a:t>Compliance/Audit</a:t>
            </a:r>
          </a:p>
          <a:p>
            <a:pPr marL="171450" indent="-171450" algn="just">
              <a:buFont typeface="Arial" panose="020B0604020202020204" pitchFamily="34" charset="0"/>
              <a:buChar char="•"/>
            </a:pPr>
            <a:r>
              <a:rPr lang="en-GB" sz="1050" dirty="0"/>
              <a:t>What users can access a particular asset?</a:t>
            </a:r>
          </a:p>
          <a:p>
            <a:pPr marL="171450" indent="-171450" algn="just">
              <a:buFont typeface="Arial" panose="020B0604020202020204" pitchFamily="34" charset="0"/>
              <a:buChar char="•"/>
            </a:pPr>
            <a:r>
              <a:rPr lang="en-GB" sz="1050" dirty="0"/>
              <a:t>What users are accessing a particular asset?</a:t>
            </a:r>
          </a:p>
          <a:p>
            <a:pPr marL="171450" indent="-171450" algn="just">
              <a:buFont typeface="Arial" panose="020B0604020202020204" pitchFamily="34" charset="0"/>
              <a:buChar char="•"/>
            </a:pPr>
            <a:r>
              <a:rPr lang="en-GB" sz="1050" dirty="0"/>
              <a:t>What are all the assets a given user has access to?</a:t>
            </a:r>
          </a:p>
          <a:p>
            <a:pPr marL="171450" indent="-171450" algn="just">
              <a:buFont typeface="Arial" panose="020B0604020202020204" pitchFamily="34" charset="0"/>
              <a:buChar char="•"/>
            </a:pPr>
            <a:r>
              <a:rPr lang="en-GB" sz="1050" dirty="0"/>
              <a:t>What are all the assets a given role has access to?</a:t>
            </a:r>
          </a:p>
          <a:p>
            <a:pPr marL="171450" indent="-171450" algn="just">
              <a:buFont typeface="Arial" panose="020B0604020202020204" pitchFamily="34" charset="0"/>
              <a:buChar char="•"/>
            </a:pPr>
            <a:endParaRPr lang="en-GB" sz="1050" dirty="0"/>
          </a:p>
          <a:p>
            <a:pPr algn="just"/>
            <a:r>
              <a:rPr lang="en-GB" sz="1050" b="1" dirty="0"/>
              <a:t>Reconciliation breaks</a:t>
            </a:r>
          </a:p>
          <a:p>
            <a:pPr marL="171450" indent="-171450" algn="just">
              <a:buFont typeface="Arial" panose="020B0604020202020204" pitchFamily="34" charset="0"/>
              <a:buChar char="•"/>
            </a:pPr>
            <a:r>
              <a:rPr lang="en-GB" sz="1050" dirty="0"/>
              <a:t>Active Directory (AD) versus Data Science Workbench (DSW)</a:t>
            </a:r>
          </a:p>
          <a:p>
            <a:pPr marL="171450" indent="-171450" algn="just">
              <a:buFont typeface="Arial" panose="020B0604020202020204" pitchFamily="34" charset="0"/>
              <a:buChar char="•"/>
            </a:pPr>
            <a:r>
              <a:rPr lang="en-GB" sz="1050" dirty="0"/>
              <a:t>DSW versus Wholesale Data Virtualisation (WSDV) Built-in Access Control (BIAC)</a:t>
            </a:r>
          </a:p>
          <a:p>
            <a:pPr marL="171450" indent="-171450" algn="just">
              <a:buFont typeface="Arial" panose="020B0604020202020204" pitchFamily="34" charset="0"/>
              <a:buChar char="•"/>
            </a:pPr>
            <a:endParaRPr lang="en-GB" sz="1050" dirty="0"/>
          </a:p>
          <a:p>
            <a:pPr algn="just"/>
            <a:r>
              <a:rPr lang="en-GB" sz="1050" b="1" dirty="0"/>
              <a:t>Needed Metadata</a:t>
            </a:r>
          </a:p>
          <a:p>
            <a:pPr marL="171450" indent="-171450" algn="just">
              <a:buFont typeface="Arial" panose="020B0604020202020204" pitchFamily="34" charset="0"/>
              <a:buChar char="•"/>
            </a:pPr>
            <a:r>
              <a:rPr lang="en-GB" sz="1050" dirty="0"/>
              <a:t>Staff ID, user name, user location, user email address</a:t>
            </a:r>
          </a:p>
          <a:p>
            <a:pPr marL="171450" indent="-171450" algn="just">
              <a:buFont typeface="Arial" panose="020B0604020202020204" pitchFamily="34" charset="0"/>
              <a:buChar char="•"/>
            </a:pPr>
            <a:r>
              <a:rPr lang="en-GB" sz="1050" dirty="0"/>
              <a:t>Staff ID to AD group mappings</a:t>
            </a:r>
          </a:p>
          <a:p>
            <a:pPr marL="171450" indent="-171450" algn="just">
              <a:buFont typeface="Arial" panose="020B0604020202020204" pitchFamily="34" charset="0"/>
              <a:buChar char="•"/>
            </a:pPr>
            <a:r>
              <a:rPr lang="en-GB" sz="1050" dirty="0"/>
              <a:t>AD group to Starburst role mappings</a:t>
            </a:r>
          </a:p>
          <a:p>
            <a:pPr marL="171450" indent="-171450" algn="just">
              <a:buFont typeface="Arial" panose="020B0604020202020204" pitchFamily="34" charset="0"/>
              <a:buChar char="•"/>
            </a:pPr>
            <a:endParaRPr lang="en-GB" sz="1050" dirty="0"/>
          </a:p>
          <a:p>
            <a:pPr algn="just"/>
            <a:r>
              <a:rPr lang="en-GB" sz="1050" b="1" dirty="0"/>
              <a:t>Day One Data Sources</a:t>
            </a:r>
          </a:p>
          <a:p>
            <a:pPr marL="171450" indent="-171450" algn="just">
              <a:buFont typeface="Arial" panose="020B0604020202020204" pitchFamily="34" charset="0"/>
              <a:buChar char="•"/>
            </a:pPr>
            <a:r>
              <a:rPr lang="en-GB" sz="1050" dirty="0"/>
              <a:t>WSDV </a:t>
            </a:r>
            <a:r>
              <a:rPr lang="en-GB" sz="1050"/>
              <a:t>UK Production</a:t>
            </a:r>
            <a:endParaRPr lang="en-GB" sz="1050" dirty="0"/>
          </a:p>
          <a:p>
            <a:pPr marL="171450" indent="-171450" algn="just">
              <a:buFont typeface="Arial" panose="020B0604020202020204" pitchFamily="34" charset="0"/>
              <a:buChar char="•"/>
            </a:pPr>
            <a:r>
              <a:rPr lang="en-GB" sz="1050" dirty="0"/>
              <a:t>WSDV UK Discovery</a:t>
            </a:r>
          </a:p>
          <a:p>
            <a:pPr marL="171450" indent="-171450" algn="just">
              <a:buFont typeface="Arial" panose="020B0604020202020204" pitchFamily="34" charset="0"/>
              <a:buChar char="•"/>
            </a:pPr>
            <a:r>
              <a:rPr lang="en-GB" sz="1050" dirty="0"/>
              <a:t>WSDV </a:t>
            </a:r>
            <a:r>
              <a:rPr lang="en-GB" sz="1050"/>
              <a:t>HK Production</a:t>
            </a:r>
            <a:endParaRPr lang="en-GB" sz="1050" dirty="0"/>
          </a:p>
          <a:p>
            <a:pPr marL="171450" indent="-171450" algn="just">
              <a:buFont typeface="Arial" panose="020B0604020202020204" pitchFamily="34" charset="0"/>
              <a:buChar char="•"/>
            </a:pPr>
            <a:r>
              <a:rPr lang="en-GB" sz="1050" dirty="0"/>
              <a:t>AD</a:t>
            </a:r>
          </a:p>
          <a:p>
            <a:pPr marL="171450" indent="-171450" algn="just">
              <a:buFont typeface="Arial" panose="020B0604020202020204" pitchFamily="34" charset="0"/>
              <a:buChar char="•"/>
            </a:pPr>
            <a:r>
              <a:rPr lang="en-GB" sz="1050" dirty="0"/>
              <a:t>DSW UK On-premises (Tesseract)</a:t>
            </a:r>
          </a:p>
          <a:p>
            <a:pPr marL="171450" indent="-171450" algn="just">
              <a:buFont typeface="Arial" panose="020B0604020202020204" pitchFamily="34" charset="0"/>
              <a:buChar char="•"/>
            </a:pPr>
            <a:r>
              <a:rPr lang="en-GB" sz="1050" dirty="0"/>
              <a:t>About 40 tables in each existing PG DB.*</a:t>
            </a:r>
          </a:p>
        </p:txBody>
      </p:sp>
      <p:sp>
        <p:nvSpPr>
          <p:cNvPr id="5" name="TextBox 4">
            <a:extLst>
              <a:ext uri="{FF2B5EF4-FFF2-40B4-BE49-F238E27FC236}">
                <a16:creationId xmlns:a16="http://schemas.microsoft.com/office/drawing/2014/main" id="{EE23A390-CB95-C6C7-9F3A-BE56A4843780}"/>
              </a:ext>
            </a:extLst>
          </p:cNvPr>
          <p:cNvSpPr txBox="1"/>
          <p:nvPr/>
        </p:nvSpPr>
        <p:spPr>
          <a:xfrm>
            <a:off x="75600" y="57600"/>
            <a:ext cx="2479268" cy="369332"/>
          </a:xfrm>
          <a:prstGeom prst="rect">
            <a:avLst/>
          </a:prstGeom>
          <a:noFill/>
        </p:spPr>
        <p:txBody>
          <a:bodyPr wrap="none" rtlCol="0">
            <a:spAutoFit/>
          </a:bodyPr>
          <a:lstStyle/>
          <a:p>
            <a:r>
              <a:rPr lang="en-GB" b="1" dirty="0"/>
              <a:t>High-level requirements</a:t>
            </a:r>
          </a:p>
        </p:txBody>
      </p:sp>
      <p:sp>
        <p:nvSpPr>
          <p:cNvPr id="6" name="TextBox 5">
            <a:extLst>
              <a:ext uri="{FF2B5EF4-FFF2-40B4-BE49-F238E27FC236}">
                <a16:creationId xmlns:a16="http://schemas.microsoft.com/office/drawing/2014/main" id="{F02A7F2F-7D46-BFEC-C8FE-09E37AD697A9}"/>
              </a:ext>
            </a:extLst>
          </p:cNvPr>
          <p:cNvSpPr txBox="1"/>
          <p:nvPr/>
        </p:nvSpPr>
        <p:spPr>
          <a:xfrm>
            <a:off x="6096000" y="299974"/>
            <a:ext cx="5918429" cy="5909310"/>
          </a:xfrm>
          <a:prstGeom prst="rect">
            <a:avLst/>
          </a:prstGeom>
          <a:noFill/>
        </p:spPr>
        <p:txBody>
          <a:bodyPr wrap="square" rtlCol="0">
            <a:spAutoFit/>
          </a:bodyPr>
          <a:lstStyle/>
          <a:p>
            <a:pPr algn="just"/>
            <a:r>
              <a:rPr lang="en-GB" sz="1050" b="1" dirty="0"/>
              <a:t>Timeliness</a:t>
            </a:r>
          </a:p>
          <a:p>
            <a:pPr marL="171450" indent="-171450" algn="just">
              <a:buFont typeface="Arial" panose="020B0604020202020204" pitchFamily="34" charset="0"/>
              <a:buChar char="•"/>
            </a:pPr>
            <a:r>
              <a:rPr lang="en-GB" sz="1050" dirty="0"/>
              <a:t>Real-time where at all possible, e.g. WSDV and DSW</a:t>
            </a:r>
          </a:p>
          <a:p>
            <a:pPr marL="628650" lvl="1" indent="-171450" algn="just">
              <a:buFont typeface="Arial" panose="020B0604020202020204" pitchFamily="34" charset="0"/>
              <a:buChar char="•"/>
            </a:pPr>
            <a:r>
              <a:rPr lang="en-US" sz="1050" dirty="0"/>
              <a:t>preferable &lt;5s; less than 5min at max if cost/other limitation applies; *</a:t>
            </a:r>
            <a:endParaRPr lang="en-GB" sz="1050" dirty="0"/>
          </a:p>
          <a:p>
            <a:pPr marL="171450" indent="-171450" algn="just">
              <a:buFont typeface="Arial" panose="020B0604020202020204" pitchFamily="34" charset="0"/>
              <a:buChar char="•"/>
            </a:pPr>
            <a:r>
              <a:rPr lang="en-GB" sz="1050" dirty="0"/>
              <a:t>Periodic polling, e.g. AD</a:t>
            </a:r>
          </a:p>
          <a:p>
            <a:pPr marL="628650" lvl="1" indent="-171450" algn="just">
              <a:buFont typeface="Arial" panose="020B0604020202020204" pitchFamily="34" charset="0"/>
              <a:buChar char="•"/>
            </a:pPr>
            <a:r>
              <a:rPr lang="en-GB" sz="1050" dirty="0"/>
              <a:t>For all roles in WSDV </a:t>
            </a:r>
            <a:r>
              <a:rPr lang="en-GB" sz="1050"/>
              <a:t>UK Prod/HK Prod/</a:t>
            </a:r>
            <a:r>
              <a:rPr lang="en-GB" sz="1050" dirty="0"/>
              <a:t>UK Discovery get a list of AD groups and users</a:t>
            </a:r>
          </a:p>
          <a:p>
            <a:pPr marL="628650" lvl="1" indent="-171450" algn="just">
              <a:buFont typeface="Arial" panose="020B0604020202020204" pitchFamily="34" charset="0"/>
              <a:buChar char="•"/>
            </a:pPr>
            <a:r>
              <a:rPr lang="en-GB" sz="1050" dirty="0"/>
              <a:t>For all AD groups get the current list of users in the group</a:t>
            </a:r>
          </a:p>
          <a:p>
            <a:pPr marL="628650" lvl="1" indent="-171450" algn="just">
              <a:buFont typeface="Arial" panose="020B0604020202020204" pitchFamily="34" charset="0"/>
              <a:buChar char="•"/>
            </a:pPr>
            <a:r>
              <a:rPr lang="en-GB" sz="1050" dirty="0"/>
              <a:t>Get a distinct list of all users on the platform</a:t>
            </a:r>
          </a:p>
          <a:p>
            <a:pPr marL="628650" lvl="1" indent="-171450" algn="just">
              <a:buFont typeface="Arial" panose="020B0604020202020204" pitchFamily="34" charset="0"/>
              <a:buChar char="•"/>
            </a:pPr>
            <a:r>
              <a:rPr lang="en-GB" sz="1050" dirty="0"/>
              <a:t>Download all the needed metadata for each user in the list</a:t>
            </a:r>
          </a:p>
          <a:p>
            <a:pPr algn="just"/>
            <a:endParaRPr lang="en-GB" sz="1050" dirty="0"/>
          </a:p>
          <a:p>
            <a:pPr algn="just"/>
            <a:r>
              <a:rPr lang="en-GB" sz="1050" b="1" dirty="0"/>
              <a:t>Design</a:t>
            </a:r>
          </a:p>
          <a:p>
            <a:pPr marL="171450" indent="-171450" algn="just">
              <a:buFont typeface="Arial" panose="020B0604020202020204" pitchFamily="34" charset="0"/>
              <a:buChar char="•"/>
            </a:pPr>
            <a:r>
              <a:rPr lang="en-GB" sz="1050" dirty="0"/>
              <a:t>Separate reporting database to the operational Starburst database to avoid performance conflicts</a:t>
            </a:r>
          </a:p>
          <a:p>
            <a:pPr marL="171450" indent="-171450" algn="just">
              <a:buFont typeface="Arial" panose="020B0604020202020204" pitchFamily="34" charset="0"/>
              <a:buChar char="•"/>
            </a:pPr>
            <a:r>
              <a:rPr lang="en-GB" sz="1050" dirty="0"/>
              <a:t>House the reporting database on GCP</a:t>
            </a:r>
          </a:p>
          <a:p>
            <a:pPr marL="171450" indent="-171450" algn="just">
              <a:buFont typeface="Arial" panose="020B0604020202020204" pitchFamily="34" charset="0"/>
              <a:buChar char="•"/>
            </a:pPr>
            <a:r>
              <a:rPr lang="en-GB" sz="1050" dirty="0"/>
              <a:t>Choose the reporting database technology – BQ, PG, etc.</a:t>
            </a:r>
          </a:p>
          <a:p>
            <a:pPr marL="628650" lvl="1" indent="-171450" algn="just">
              <a:buFont typeface="Arial" panose="020B0604020202020204" pitchFamily="34" charset="0"/>
              <a:buChar char="•"/>
            </a:pPr>
            <a:r>
              <a:rPr lang="en-GB" sz="1050" dirty="0"/>
              <a:t>Cost considerations</a:t>
            </a:r>
          </a:p>
          <a:p>
            <a:pPr marL="628650" lvl="1" indent="-171450" algn="just">
              <a:buFont typeface="Arial" panose="020B0604020202020204" pitchFamily="34" charset="0"/>
              <a:buChar char="•"/>
            </a:pPr>
            <a:r>
              <a:rPr lang="en-GB" sz="1050" dirty="0"/>
              <a:t>Ability to get timely data from all Starburst clusters</a:t>
            </a:r>
          </a:p>
          <a:p>
            <a:pPr marL="171450" indent="-171450" algn="just">
              <a:buFont typeface="Arial" panose="020B0604020202020204" pitchFamily="34" charset="0"/>
              <a:buChar char="•"/>
            </a:pPr>
            <a:r>
              <a:rPr lang="en-GB" sz="1050" dirty="0"/>
              <a:t>Possible staging schema for raw data from each Starburst cluster</a:t>
            </a:r>
          </a:p>
          <a:p>
            <a:pPr marL="628650" lvl="1" indent="-171450" algn="just">
              <a:buFont typeface="Arial" panose="020B0604020202020204" pitchFamily="34" charset="0"/>
              <a:buChar char="•"/>
            </a:pPr>
            <a:r>
              <a:rPr lang="en-GB" sz="1050" dirty="0"/>
              <a:t>JSON format transforming*</a:t>
            </a:r>
          </a:p>
          <a:p>
            <a:pPr marL="628650" lvl="1" indent="-171450" algn="just">
              <a:buFont typeface="Arial" panose="020B0604020202020204" pitchFamily="34" charset="0"/>
              <a:buChar char="•"/>
            </a:pPr>
            <a:r>
              <a:rPr lang="en-US" sz="1050" dirty="0"/>
              <a:t>historical data should be kept long for archive propose in reporting DB, while purging happens in source PG DB.*</a:t>
            </a:r>
            <a:endParaRPr lang="en-GB" sz="1050" dirty="0"/>
          </a:p>
          <a:p>
            <a:pPr marL="171450" indent="-171450" algn="just">
              <a:buFont typeface="Arial" panose="020B0604020202020204" pitchFamily="34" charset="0"/>
              <a:buChar char="•"/>
            </a:pPr>
            <a:r>
              <a:rPr lang="en-GB" sz="1050" dirty="0"/>
              <a:t>Transformation into new data model to facilitate reporting both at the cluster level and combined across multiple clusters</a:t>
            </a:r>
          </a:p>
          <a:p>
            <a:pPr marL="628650" lvl="1" indent="-171450" algn="just">
              <a:buFont typeface="Arial" panose="020B0604020202020204" pitchFamily="34" charset="0"/>
              <a:buChar char="•"/>
            </a:pPr>
            <a:r>
              <a:rPr lang="en-US" sz="1050" dirty="0"/>
              <a:t>Enrich existing table for reporting across multiple clusters(e.g. adding </a:t>
            </a:r>
            <a:r>
              <a:rPr lang="en-US" sz="1050" dirty="0" err="1"/>
              <a:t>cluster_id</a:t>
            </a:r>
            <a:r>
              <a:rPr lang="en-US" sz="1050" dirty="0"/>
              <a:t> column with multiple tables)*</a:t>
            </a:r>
            <a:endParaRPr lang="en-GB" sz="1050" dirty="0"/>
          </a:p>
          <a:p>
            <a:pPr marL="171450" indent="-171450" algn="just">
              <a:buFont typeface="Arial" panose="020B0604020202020204" pitchFamily="34" charset="0"/>
              <a:buChar char="•"/>
            </a:pPr>
            <a:r>
              <a:rPr lang="en-GB" sz="1050" dirty="0"/>
              <a:t>Deconstruct the JSON structures with multiple values into a relational schema? Easier to report?</a:t>
            </a:r>
          </a:p>
          <a:p>
            <a:pPr marL="628650" lvl="1" indent="-171450" algn="just">
              <a:buFont typeface="Arial" panose="020B0604020202020204" pitchFamily="34" charset="0"/>
              <a:buChar char="•"/>
            </a:pPr>
            <a:r>
              <a:rPr lang="en-GB" sz="1050" dirty="0"/>
              <a:t>Ingest raw JSON into staging zone; transform into flat relational schema*</a:t>
            </a:r>
          </a:p>
          <a:p>
            <a:pPr marL="171450" indent="-171450" algn="just">
              <a:buFont typeface="Arial" panose="020B0604020202020204" pitchFamily="34" charset="0"/>
              <a:buChar char="•"/>
            </a:pPr>
            <a:r>
              <a:rPr lang="en-GB" sz="1050" dirty="0"/>
              <a:t>Ease of extensibility</a:t>
            </a:r>
          </a:p>
          <a:p>
            <a:pPr marL="628650" lvl="1" indent="-171450" algn="just">
              <a:buFont typeface="Arial" panose="020B0604020202020204" pitchFamily="34" charset="0"/>
              <a:buChar char="•"/>
            </a:pPr>
            <a:r>
              <a:rPr lang="en-GB" sz="1050" dirty="0"/>
              <a:t>Additional WSDV clusters in future via configuration only</a:t>
            </a:r>
          </a:p>
          <a:p>
            <a:pPr marL="628650" lvl="1" indent="-171450" algn="just">
              <a:buFont typeface="Arial" panose="020B0604020202020204" pitchFamily="34" charset="0"/>
              <a:buChar char="•"/>
            </a:pPr>
            <a:r>
              <a:rPr lang="en-GB" sz="1050" dirty="0"/>
              <a:t>Additional DSW instances in future via configuration only</a:t>
            </a:r>
          </a:p>
          <a:p>
            <a:pPr marL="171450" indent="-171450" algn="just">
              <a:buFont typeface="Arial" panose="020B0604020202020204" pitchFamily="34" charset="0"/>
              <a:buChar char="•"/>
            </a:pPr>
            <a:r>
              <a:rPr lang="en-GB" sz="1050" dirty="0"/>
              <a:t>Subsequent phases – additional data platform components, e.g. 	Alteryx, MSML etc.</a:t>
            </a:r>
          </a:p>
          <a:p>
            <a:pPr marL="628650" lvl="1" indent="-171450" algn="just">
              <a:buFont typeface="Arial" panose="020B0604020202020204" pitchFamily="34" charset="0"/>
              <a:buChar char="•"/>
            </a:pPr>
            <a:r>
              <a:rPr lang="en-US" sz="1050" dirty="0"/>
              <a:t>Design should be expandable, adaptive, to accommodate additional Postgres SQL server to include new clusters and DSWs.*</a:t>
            </a:r>
          </a:p>
          <a:p>
            <a:pPr marL="171450" indent="-171450" algn="just">
              <a:buFont typeface="Arial" panose="020B0604020202020204" pitchFamily="34" charset="0"/>
              <a:buChar char="•"/>
            </a:pPr>
            <a:r>
              <a:rPr lang="en-US" sz="1050" dirty="0"/>
              <a:t>Potential connectivity consideration that might affect the real-time requirement: for 2 clusters of UK, a firewall for HSZ should be considered; </a:t>
            </a:r>
            <a:r>
              <a:rPr lang="en-US" sz="1050"/>
              <a:t>HK PROD </a:t>
            </a:r>
            <a:r>
              <a:rPr lang="en-US" sz="1050" dirty="0"/>
              <a:t>has no firewall between BQ;*</a:t>
            </a:r>
          </a:p>
          <a:p>
            <a:pPr marL="171450" indent="-171450" algn="just">
              <a:buFont typeface="Arial" panose="020B0604020202020204" pitchFamily="34" charset="0"/>
              <a:buChar char="•"/>
            </a:pPr>
            <a:r>
              <a:rPr lang="en-GB" sz="1050" dirty="0"/>
              <a:t>Deliverable deployment &amp; codes should utilize CI/CD capable patten to be integrated into HSBC CI/CD platform.**</a:t>
            </a:r>
          </a:p>
          <a:p>
            <a:pPr algn="just"/>
            <a:endParaRPr lang="en-GB" sz="1050" dirty="0"/>
          </a:p>
        </p:txBody>
      </p:sp>
      <p:sp>
        <p:nvSpPr>
          <p:cNvPr id="8" name="TextBox 7">
            <a:extLst>
              <a:ext uri="{FF2B5EF4-FFF2-40B4-BE49-F238E27FC236}">
                <a16:creationId xmlns:a16="http://schemas.microsoft.com/office/drawing/2014/main" id="{943B0919-6442-9CF8-46BF-965117455BA7}"/>
              </a:ext>
            </a:extLst>
          </p:cNvPr>
          <p:cNvSpPr txBox="1"/>
          <p:nvPr/>
        </p:nvSpPr>
        <p:spPr>
          <a:xfrm>
            <a:off x="6096000" y="5998961"/>
            <a:ext cx="5253318" cy="415498"/>
          </a:xfrm>
          <a:prstGeom prst="rect">
            <a:avLst/>
          </a:prstGeom>
          <a:noFill/>
        </p:spPr>
        <p:txBody>
          <a:bodyPr wrap="square" rtlCol="0">
            <a:spAutoFit/>
          </a:bodyPr>
          <a:lstStyle/>
          <a:p>
            <a:r>
              <a:rPr lang="en-US" sz="1050" dirty="0"/>
              <a:t>* Items clarified &amp; added on 3</a:t>
            </a:r>
            <a:r>
              <a:rPr lang="en-US" sz="1050" baseline="30000" dirty="0"/>
              <a:t>rd</a:t>
            </a:r>
            <a:r>
              <a:rPr lang="en-US" sz="1050" dirty="0"/>
              <a:t> May’24</a:t>
            </a:r>
          </a:p>
          <a:p>
            <a:r>
              <a:rPr lang="en-US" sz="1050" dirty="0"/>
              <a:t>** item clarified &amp; added on 13rd May’24</a:t>
            </a:r>
          </a:p>
        </p:txBody>
      </p:sp>
    </p:spTree>
    <p:extLst>
      <p:ext uri="{BB962C8B-B14F-4D97-AF65-F5344CB8AC3E}">
        <p14:creationId xmlns:p14="http://schemas.microsoft.com/office/powerpoint/2010/main" val="61737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9EE1C1-8A91-2793-F381-5567A226D379}"/>
              </a:ext>
            </a:extLst>
          </p:cNvPr>
          <p:cNvSpPr/>
          <p:nvPr/>
        </p:nvSpPr>
        <p:spPr>
          <a:xfrm>
            <a:off x="211615" y="1575148"/>
            <a:ext cx="1800000" cy="61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WSDV </a:t>
            </a:r>
            <a:r>
              <a:rPr lang="en-GB"/>
              <a:t>UK PROD</a:t>
            </a:r>
            <a:endParaRPr lang="en-GB" dirty="0"/>
          </a:p>
        </p:txBody>
      </p:sp>
      <p:sp>
        <p:nvSpPr>
          <p:cNvPr id="7" name="Rectangle 6">
            <a:extLst>
              <a:ext uri="{FF2B5EF4-FFF2-40B4-BE49-F238E27FC236}">
                <a16:creationId xmlns:a16="http://schemas.microsoft.com/office/drawing/2014/main" id="{0130DF81-9B00-7400-24BA-CC0FB2519005}"/>
              </a:ext>
            </a:extLst>
          </p:cNvPr>
          <p:cNvSpPr/>
          <p:nvPr/>
        </p:nvSpPr>
        <p:spPr>
          <a:xfrm>
            <a:off x="222901" y="728137"/>
            <a:ext cx="1799999" cy="619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a:t>
            </a:r>
          </a:p>
        </p:txBody>
      </p:sp>
      <p:sp>
        <p:nvSpPr>
          <p:cNvPr id="14" name="Rectangle 13">
            <a:extLst>
              <a:ext uri="{FF2B5EF4-FFF2-40B4-BE49-F238E27FC236}">
                <a16:creationId xmlns:a16="http://schemas.microsoft.com/office/drawing/2014/main" id="{D25AF8A1-CC90-BF48-B8EC-3F3EB3BED085}"/>
              </a:ext>
            </a:extLst>
          </p:cNvPr>
          <p:cNvSpPr/>
          <p:nvPr/>
        </p:nvSpPr>
        <p:spPr>
          <a:xfrm>
            <a:off x="8550971" y="3162161"/>
            <a:ext cx="1511559" cy="86774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Reporting DB</a:t>
            </a:r>
          </a:p>
          <a:p>
            <a:pPr algn="ctr"/>
            <a:r>
              <a:rPr lang="en-GB" dirty="0"/>
              <a:t>BQ</a:t>
            </a:r>
          </a:p>
        </p:txBody>
      </p:sp>
      <p:sp>
        <p:nvSpPr>
          <p:cNvPr id="15" name="Rectangle 14">
            <a:extLst>
              <a:ext uri="{FF2B5EF4-FFF2-40B4-BE49-F238E27FC236}">
                <a16:creationId xmlns:a16="http://schemas.microsoft.com/office/drawing/2014/main" id="{CBB42452-4D47-42A5-881C-0CD31FC2CEA7}"/>
              </a:ext>
            </a:extLst>
          </p:cNvPr>
          <p:cNvSpPr/>
          <p:nvPr/>
        </p:nvSpPr>
        <p:spPr>
          <a:xfrm>
            <a:off x="10507067" y="3162161"/>
            <a:ext cx="1511559" cy="86774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LOOKER</a:t>
            </a:r>
          </a:p>
        </p:txBody>
      </p:sp>
      <p:sp>
        <p:nvSpPr>
          <p:cNvPr id="18" name="TextBox 17">
            <a:extLst>
              <a:ext uri="{FF2B5EF4-FFF2-40B4-BE49-F238E27FC236}">
                <a16:creationId xmlns:a16="http://schemas.microsoft.com/office/drawing/2014/main" id="{775003AE-238C-555C-2759-75930931D316}"/>
              </a:ext>
            </a:extLst>
          </p:cNvPr>
          <p:cNvSpPr txBox="1"/>
          <p:nvPr/>
        </p:nvSpPr>
        <p:spPr>
          <a:xfrm>
            <a:off x="1708558" y="385375"/>
            <a:ext cx="1424172" cy="369332"/>
          </a:xfrm>
          <a:prstGeom prst="rect">
            <a:avLst/>
          </a:prstGeom>
          <a:noFill/>
        </p:spPr>
        <p:txBody>
          <a:bodyPr wrap="none" rtlCol="0">
            <a:spAutoFit/>
          </a:bodyPr>
          <a:lstStyle/>
          <a:p>
            <a:r>
              <a:rPr lang="en-GB" b="1" dirty="0"/>
              <a:t>Data Sources</a:t>
            </a:r>
          </a:p>
        </p:txBody>
      </p:sp>
      <p:sp>
        <p:nvSpPr>
          <p:cNvPr id="24" name="TextBox 23">
            <a:extLst>
              <a:ext uri="{FF2B5EF4-FFF2-40B4-BE49-F238E27FC236}">
                <a16:creationId xmlns:a16="http://schemas.microsoft.com/office/drawing/2014/main" id="{2983EF73-9D9E-95C0-5AD9-5CAB2134D937}"/>
              </a:ext>
            </a:extLst>
          </p:cNvPr>
          <p:cNvSpPr txBox="1"/>
          <p:nvPr/>
        </p:nvSpPr>
        <p:spPr>
          <a:xfrm>
            <a:off x="8803712" y="2646086"/>
            <a:ext cx="2950488" cy="369332"/>
          </a:xfrm>
          <a:prstGeom prst="rect">
            <a:avLst/>
          </a:prstGeom>
          <a:noFill/>
        </p:spPr>
        <p:txBody>
          <a:bodyPr wrap="none" rtlCol="0">
            <a:spAutoFit/>
          </a:bodyPr>
          <a:lstStyle/>
          <a:p>
            <a:r>
              <a:rPr lang="en-GB" b="1" dirty="0"/>
              <a:t>Reporting Platform – GCP HK</a:t>
            </a:r>
          </a:p>
        </p:txBody>
      </p:sp>
      <p:sp>
        <p:nvSpPr>
          <p:cNvPr id="30" name="Rectangle 29">
            <a:extLst>
              <a:ext uri="{FF2B5EF4-FFF2-40B4-BE49-F238E27FC236}">
                <a16:creationId xmlns:a16="http://schemas.microsoft.com/office/drawing/2014/main" id="{306E5809-5545-B7CC-4363-127497842B33}"/>
              </a:ext>
            </a:extLst>
          </p:cNvPr>
          <p:cNvSpPr/>
          <p:nvPr/>
        </p:nvSpPr>
        <p:spPr>
          <a:xfrm>
            <a:off x="211615" y="2419184"/>
            <a:ext cx="1800000" cy="61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WSDV UK DISC</a:t>
            </a:r>
          </a:p>
        </p:txBody>
      </p:sp>
      <p:sp>
        <p:nvSpPr>
          <p:cNvPr id="32" name="Rectangle 31">
            <a:extLst>
              <a:ext uri="{FF2B5EF4-FFF2-40B4-BE49-F238E27FC236}">
                <a16:creationId xmlns:a16="http://schemas.microsoft.com/office/drawing/2014/main" id="{598124F6-066C-58A0-353E-5E305F29C8D1}"/>
              </a:ext>
            </a:extLst>
          </p:cNvPr>
          <p:cNvSpPr/>
          <p:nvPr/>
        </p:nvSpPr>
        <p:spPr>
          <a:xfrm>
            <a:off x="211615" y="3263220"/>
            <a:ext cx="1800000" cy="61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WSDV </a:t>
            </a:r>
            <a:r>
              <a:rPr lang="en-GB"/>
              <a:t>HK PROD</a:t>
            </a:r>
            <a:endParaRPr lang="en-GB" dirty="0"/>
          </a:p>
        </p:txBody>
      </p:sp>
      <p:sp>
        <p:nvSpPr>
          <p:cNvPr id="35" name="Rectangle 34">
            <a:extLst>
              <a:ext uri="{FF2B5EF4-FFF2-40B4-BE49-F238E27FC236}">
                <a16:creationId xmlns:a16="http://schemas.microsoft.com/office/drawing/2014/main" id="{D7FA9FA8-A72F-2117-B433-02DCBA8B91DE}"/>
              </a:ext>
            </a:extLst>
          </p:cNvPr>
          <p:cNvSpPr/>
          <p:nvPr/>
        </p:nvSpPr>
        <p:spPr>
          <a:xfrm>
            <a:off x="211615" y="4265882"/>
            <a:ext cx="1800000" cy="618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WSDV n</a:t>
            </a:r>
          </a:p>
        </p:txBody>
      </p:sp>
      <p:sp>
        <p:nvSpPr>
          <p:cNvPr id="37" name="Rectangle 36">
            <a:extLst>
              <a:ext uri="{FF2B5EF4-FFF2-40B4-BE49-F238E27FC236}">
                <a16:creationId xmlns:a16="http://schemas.microsoft.com/office/drawing/2014/main" id="{061A6BA7-1F24-14CC-AC9C-92472808E3ED}"/>
              </a:ext>
            </a:extLst>
          </p:cNvPr>
          <p:cNvSpPr/>
          <p:nvPr/>
        </p:nvSpPr>
        <p:spPr>
          <a:xfrm>
            <a:off x="211615" y="5165900"/>
            <a:ext cx="1800000" cy="6181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DSW 1</a:t>
            </a:r>
          </a:p>
        </p:txBody>
      </p:sp>
      <p:sp>
        <p:nvSpPr>
          <p:cNvPr id="40" name="TextBox 39">
            <a:extLst>
              <a:ext uri="{FF2B5EF4-FFF2-40B4-BE49-F238E27FC236}">
                <a16:creationId xmlns:a16="http://schemas.microsoft.com/office/drawing/2014/main" id="{B6180B24-B7E0-76B5-C43C-0863B4524F51}"/>
              </a:ext>
            </a:extLst>
          </p:cNvPr>
          <p:cNvSpPr txBox="1"/>
          <p:nvPr/>
        </p:nvSpPr>
        <p:spPr>
          <a:xfrm>
            <a:off x="929153" y="3674340"/>
            <a:ext cx="468398" cy="584775"/>
          </a:xfrm>
          <a:prstGeom prst="rect">
            <a:avLst/>
          </a:prstGeom>
          <a:noFill/>
        </p:spPr>
        <p:txBody>
          <a:bodyPr wrap="none" rtlCol="0">
            <a:spAutoFit/>
          </a:bodyPr>
          <a:lstStyle/>
          <a:p>
            <a:r>
              <a:rPr lang="en-GB" sz="3200" dirty="0"/>
              <a:t>…</a:t>
            </a:r>
          </a:p>
        </p:txBody>
      </p:sp>
      <p:sp>
        <p:nvSpPr>
          <p:cNvPr id="41" name="Rectangle 40">
            <a:extLst>
              <a:ext uri="{FF2B5EF4-FFF2-40B4-BE49-F238E27FC236}">
                <a16:creationId xmlns:a16="http://schemas.microsoft.com/office/drawing/2014/main" id="{764AF77D-ED45-33A6-029E-EA489934200A}"/>
              </a:ext>
            </a:extLst>
          </p:cNvPr>
          <p:cNvSpPr/>
          <p:nvPr/>
        </p:nvSpPr>
        <p:spPr>
          <a:xfrm>
            <a:off x="223026" y="6149204"/>
            <a:ext cx="1800000" cy="6181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DSW m</a:t>
            </a:r>
          </a:p>
        </p:txBody>
      </p:sp>
      <p:sp>
        <p:nvSpPr>
          <p:cNvPr id="42" name="TextBox 41">
            <a:extLst>
              <a:ext uri="{FF2B5EF4-FFF2-40B4-BE49-F238E27FC236}">
                <a16:creationId xmlns:a16="http://schemas.microsoft.com/office/drawing/2014/main" id="{C58F10D7-023D-94C3-EF8D-0097A266C40B}"/>
              </a:ext>
            </a:extLst>
          </p:cNvPr>
          <p:cNvSpPr txBox="1"/>
          <p:nvPr/>
        </p:nvSpPr>
        <p:spPr>
          <a:xfrm>
            <a:off x="929153" y="5559785"/>
            <a:ext cx="468398" cy="584775"/>
          </a:xfrm>
          <a:prstGeom prst="rect">
            <a:avLst/>
          </a:prstGeom>
          <a:noFill/>
        </p:spPr>
        <p:txBody>
          <a:bodyPr wrap="none" rtlCol="0">
            <a:spAutoFit/>
          </a:bodyPr>
          <a:lstStyle/>
          <a:p>
            <a:r>
              <a:rPr lang="en-GB" sz="3200" dirty="0"/>
              <a:t>…</a:t>
            </a:r>
          </a:p>
        </p:txBody>
      </p:sp>
      <p:sp>
        <p:nvSpPr>
          <p:cNvPr id="51" name="TextBox 50">
            <a:extLst>
              <a:ext uri="{FF2B5EF4-FFF2-40B4-BE49-F238E27FC236}">
                <a16:creationId xmlns:a16="http://schemas.microsoft.com/office/drawing/2014/main" id="{BED24354-8AC8-2A8D-4758-D60C724C9E27}"/>
              </a:ext>
            </a:extLst>
          </p:cNvPr>
          <p:cNvSpPr txBox="1"/>
          <p:nvPr/>
        </p:nvSpPr>
        <p:spPr>
          <a:xfrm>
            <a:off x="4386987" y="3674340"/>
            <a:ext cx="468398" cy="584775"/>
          </a:xfrm>
          <a:prstGeom prst="rect">
            <a:avLst/>
          </a:prstGeom>
          <a:noFill/>
        </p:spPr>
        <p:txBody>
          <a:bodyPr wrap="none" rtlCol="0">
            <a:spAutoFit/>
          </a:bodyPr>
          <a:lstStyle/>
          <a:p>
            <a:r>
              <a:rPr lang="en-GB" sz="3200" dirty="0"/>
              <a:t>…</a:t>
            </a:r>
          </a:p>
        </p:txBody>
      </p:sp>
      <p:sp>
        <p:nvSpPr>
          <p:cNvPr id="53" name="TextBox 52">
            <a:extLst>
              <a:ext uri="{FF2B5EF4-FFF2-40B4-BE49-F238E27FC236}">
                <a16:creationId xmlns:a16="http://schemas.microsoft.com/office/drawing/2014/main" id="{13195E6F-3966-3A4A-A677-5534C5FB0F81}"/>
              </a:ext>
            </a:extLst>
          </p:cNvPr>
          <p:cNvSpPr txBox="1"/>
          <p:nvPr/>
        </p:nvSpPr>
        <p:spPr>
          <a:xfrm>
            <a:off x="4386987" y="5559785"/>
            <a:ext cx="468398" cy="584775"/>
          </a:xfrm>
          <a:prstGeom prst="rect">
            <a:avLst/>
          </a:prstGeom>
          <a:noFill/>
        </p:spPr>
        <p:txBody>
          <a:bodyPr wrap="none" rtlCol="0">
            <a:spAutoFit/>
          </a:bodyPr>
          <a:lstStyle/>
          <a:p>
            <a:r>
              <a:rPr lang="en-GB" sz="3200" dirty="0"/>
              <a:t>…</a:t>
            </a:r>
          </a:p>
        </p:txBody>
      </p:sp>
      <p:cxnSp>
        <p:nvCxnSpPr>
          <p:cNvPr id="68" name="Straight Connector 67">
            <a:extLst>
              <a:ext uri="{FF2B5EF4-FFF2-40B4-BE49-F238E27FC236}">
                <a16:creationId xmlns:a16="http://schemas.microsoft.com/office/drawing/2014/main" id="{292E50F5-62E6-FAE5-CCB7-D0E3E6758634}"/>
              </a:ext>
            </a:extLst>
          </p:cNvPr>
          <p:cNvCxnSpPr>
            <a:cxnSpLocks/>
            <a:stCxn id="4" idx="3"/>
          </p:cNvCxnSpPr>
          <p:nvPr/>
        </p:nvCxnSpPr>
        <p:spPr>
          <a:xfrm flipV="1">
            <a:off x="2011615" y="1884213"/>
            <a:ext cx="397863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546839C-5B5C-579D-314B-CD74C58E00E9}"/>
              </a:ext>
            </a:extLst>
          </p:cNvPr>
          <p:cNvCxnSpPr>
            <a:cxnSpLocks/>
            <a:stCxn id="30" idx="3"/>
          </p:cNvCxnSpPr>
          <p:nvPr/>
        </p:nvCxnSpPr>
        <p:spPr>
          <a:xfrm>
            <a:off x="2011615" y="2728250"/>
            <a:ext cx="3978634" cy="14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3814284-7885-D154-87D9-5B646AF626D7}"/>
              </a:ext>
            </a:extLst>
          </p:cNvPr>
          <p:cNvCxnSpPr>
            <a:cxnSpLocks/>
            <a:stCxn id="32" idx="3"/>
          </p:cNvCxnSpPr>
          <p:nvPr/>
        </p:nvCxnSpPr>
        <p:spPr>
          <a:xfrm>
            <a:off x="2011615" y="3572286"/>
            <a:ext cx="3972837" cy="120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BE34E20-3465-1F7C-434B-2A2F6738D631}"/>
              </a:ext>
            </a:extLst>
          </p:cNvPr>
          <p:cNvCxnSpPr>
            <a:cxnSpLocks/>
            <a:stCxn id="35" idx="3"/>
          </p:cNvCxnSpPr>
          <p:nvPr/>
        </p:nvCxnSpPr>
        <p:spPr>
          <a:xfrm>
            <a:off x="2011615" y="4574948"/>
            <a:ext cx="3972837" cy="2284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9154E3-237B-4F60-C690-C525827EA63A}"/>
              </a:ext>
            </a:extLst>
          </p:cNvPr>
          <p:cNvCxnSpPr>
            <a:cxnSpLocks/>
            <a:stCxn id="37" idx="3"/>
          </p:cNvCxnSpPr>
          <p:nvPr/>
        </p:nvCxnSpPr>
        <p:spPr>
          <a:xfrm>
            <a:off x="2011615" y="5474966"/>
            <a:ext cx="5244045" cy="67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3344DD-112F-DBF2-C9B8-95CAD72D280B}"/>
              </a:ext>
            </a:extLst>
          </p:cNvPr>
          <p:cNvCxnSpPr/>
          <p:nvPr/>
        </p:nvCxnSpPr>
        <p:spPr>
          <a:xfrm flipH="1">
            <a:off x="5975121" y="1884213"/>
            <a:ext cx="17208" cy="27135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121CEBD-DD2C-AC21-5B6A-43974A2B1821}"/>
              </a:ext>
            </a:extLst>
          </p:cNvPr>
          <p:cNvSpPr/>
          <p:nvPr/>
        </p:nvSpPr>
        <p:spPr>
          <a:xfrm>
            <a:off x="6474977" y="3157496"/>
            <a:ext cx="1631457" cy="86774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Transformation</a:t>
            </a:r>
          </a:p>
        </p:txBody>
      </p:sp>
      <p:cxnSp>
        <p:nvCxnSpPr>
          <p:cNvPr id="78" name="Straight Arrow Connector 77">
            <a:extLst>
              <a:ext uri="{FF2B5EF4-FFF2-40B4-BE49-F238E27FC236}">
                <a16:creationId xmlns:a16="http://schemas.microsoft.com/office/drawing/2014/main" id="{2DBE07D6-73DA-224A-4F9E-5FD69C666955}"/>
              </a:ext>
            </a:extLst>
          </p:cNvPr>
          <p:cNvCxnSpPr>
            <a:cxnSpLocks/>
            <a:endCxn id="76" idx="1"/>
          </p:cNvCxnSpPr>
          <p:nvPr/>
        </p:nvCxnSpPr>
        <p:spPr>
          <a:xfrm>
            <a:off x="5990249" y="3584317"/>
            <a:ext cx="484728" cy="70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A36F28-956D-DD1A-738B-BDE4B1D9E92C}"/>
              </a:ext>
            </a:extLst>
          </p:cNvPr>
          <p:cNvCxnSpPr>
            <a:cxnSpLocks/>
          </p:cNvCxnSpPr>
          <p:nvPr/>
        </p:nvCxnSpPr>
        <p:spPr>
          <a:xfrm>
            <a:off x="2030520" y="1037737"/>
            <a:ext cx="5223600"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86C3CE1-1510-59FF-C6E2-2DED45559104}"/>
              </a:ext>
            </a:extLst>
          </p:cNvPr>
          <p:cNvCxnSpPr>
            <a:cxnSpLocks/>
          </p:cNvCxnSpPr>
          <p:nvPr/>
        </p:nvCxnSpPr>
        <p:spPr>
          <a:xfrm flipH="1">
            <a:off x="7230757" y="1007257"/>
            <a:ext cx="16533" cy="2119759"/>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C836C8-89D2-5B75-CB5C-6C98B0519283}"/>
              </a:ext>
            </a:extLst>
          </p:cNvPr>
          <p:cNvCxnSpPr>
            <a:cxnSpLocks/>
          </p:cNvCxnSpPr>
          <p:nvPr/>
        </p:nvCxnSpPr>
        <p:spPr>
          <a:xfrm flipV="1">
            <a:off x="7247290" y="4025243"/>
            <a:ext cx="8728" cy="24378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9093183-FB9E-DFC7-E679-17444F0A100D}"/>
              </a:ext>
            </a:extLst>
          </p:cNvPr>
          <p:cNvCxnSpPr>
            <a:cxnSpLocks/>
            <a:stCxn id="41" idx="3"/>
          </p:cNvCxnSpPr>
          <p:nvPr/>
        </p:nvCxnSpPr>
        <p:spPr>
          <a:xfrm flipV="1">
            <a:off x="2023026" y="6442472"/>
            <a:ext cx="5207730" cy="157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4B6D2AA-9B21-04A0-695C-93403E0EC4A5}"/>
              </a:ext>
            </a:extLst>
          </p:cNvPr>
          <p:cNvCxnSpPr>
            <a:cxnSpLocks/>
            <a:stCxn id="76" idx="3"/>
            <a:endCxn id="14" idx="1"/>
          </p:cNvCxnSpPr>
          <p:nvPr/>
        </p:nvCxnSpPr>
        <p:spPr>
          <a:xfrm>
            <a:off x="8106434" y="3591370"/>
            <a:ext cx="444537" cy="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C212A9E-36A2-D645-0F2B-AA150402641D}"/>
              </a:ext>
            </a:extLst>
          </p:cNvPr>
          <p:cNvCxnSpPr>
            <a:stCxn id="14" idx="3"/>
            <a:endCxn id="15" idx="1"/>
          </p:cNvCxnSpPr>
          <p:nvPr/>
        </p:nvCxnSpPr>
        <p:spPr>
          <a:xfrm>
            <a:off x="10062530" y="3596035"/>
            <a:ext cx="444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E0422001-BD28-4BE0-44E1-9AC53F4FEE64}"/>
              </a:ext>
            </a:extLst>
          </p:cNvPr>
          <p:cNvSpPr txBox="1"/>
          <p:nvPr/>
        </p:nvSpPr>
        <p:spPr>
          <a:xfrm>
            <a:off x="8601075" y="5165900"/>
            <a:ext cx="529440" cy="369332"/>
          </a:xfrm>
          <a:prstGeom prst="rect">
            <a:avLst/>
          </a:prstGeom>
          <a:noFill/>
        </p:spPr>
        <p:txBody>
          <a:bodyPr wrap="none" rtlCol="0">
            <a:spAutoFit/>
          </a:bodyPr>
          <a:lstStyle/>
          <a:p>
            <a:r>
              <a:rPr lang="en-GB" b="1" u="sng" dirty="0"/>
              <a:t>Key</a:t>
            </a:r>
          </a:p>
        </p:txBody>
      </p:sp>
      <p:cxnSp>
        <p:nvCxnSpPr>
          <p:cNvPr id="104" name="Straight Arrow Connector 103">
            <a:extLst>
              <a:ext uri="{FF2B5EF4-FFF2-40B4-BE49-F238E27FC236}">
                <a16:creationId xmlns:a16="http://schemas.microsoft.com/office/drawing/2014/main" id="{561A0593-3868-15FC-31E9-D9A94ED23408}"/>
              </a:ext>
            </a:extLst>
          </p:cNvPr>
          <p:cNvCxnSpPr>
            <a:cxnSpLocks/>
          </p:cNvCxnSpPr>
          <p:nvPr/>
        </p:nvCxnSpPr>
        <p:spPr>
          <a:xfrm>
            <a:off x="8699143" y="5682896"/>
            <a:ext cx="86274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A6E9E9C-844C-493B-A2C8-2DF1DC7F76C4}"/>
              </a:ext>
            </a:extLst>
          </p:cNvPr>
          <p:cNvCxnSpPr>
            <a:cxnSpLocks/>
          </p:cNvCxnSpPr>
          <p:nvPr/>
        </p:nvCxnSpPr>
        <p:spPr>
          <a:xfrm>
            <a:off x="8699143" y="5981390"/>
            <a:ext cx="862744" cy="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C7E353B-5FDA-5540-53D2-049B4E867D8A}"/>
              </a:ext>
            </a:extLst>
          </p:cNvPr>
          <p:cNvSpPr txBox="1"/>
          <p:nvPr/>
        </p:nvSpPr>
        <p:spPr>
          <a:xfrm>
            <a:off x="9691057" y="5559785"/>
            <a:ext cx="1614545" cy="246221"/>
          </a:xfrm>
          <a:prstGeom prst="rect">
            <a:avLst/>
          </a:prstGeom>
          <a:noFill/>
        </p:spPr>
        <p:txBody>
          <a:bodyPr wrap="none" rtlCol="0">
            <a:spAutoFit/>
          </a:bodyPr>
          <a:lstStyle/>
          <a:p>
            <a:r>
              <a:rPr lang="en-GB" sz="1000" dirty="0"/>
              <a:t>Change Data Capture (CDC)</a:t>
            </a:r>
          </a:p>
        </p:txBody>
      </p:sp>
      <p:sp>
        <p:nvSpPr>
          <p:cNvPr id="111" name="TextBox 110">
            <a:extLst>
              <a:ext uri="{FF2B5EF4-FFF2-40B4-BE49-F238E27FC236}">
                <a16:creationId xmlns:a16="http://schemas.microsoft.com/office/drawing/2014/main" id="{C79D0331-804C-E751-AC15-C33BE9DF7D3C}"/>
              </a:ext>
            </a:extLst>
          </p:cNvPr>
          <p:cNvSpPr txBox="1"/>
          <p:nvPr/>
        </p:nvSpPr>
        <p:spPr>
          <a:xfrm>
            <a:off x="9691057" y="5865882"/>
            <a:ext cx="949299" cy="246221"/>
          </a:xfrm>
          <a:prstGeom prst="rect">
            <a:avLst/>
          </a:prstGeom>
          <a:noFill/>
        </p:spPr>
        <p:txBody>
          <a:bodyPr wrap="none" rtlCol="0">
            <a:spAutoFit/>
          </a:bodyPr>
          <a:lstStyle/>
          <a:p>
            <a:r>
              <a:rPr lang="en-GB" sz="1000" dirty="0"/>
              <a:t>Periodic/batch</a:t>
            </a:r>
          </a:p>
        </p:txBody>
      </p:sp>
      <p:sp>
        <p:nvSpPr>
          <p:cNvPr id="2" name="TextBox 1">
            <a:extLst>
              <a:ext uri="{FF2B5EF4-FFF2-40B4-BE49-F238E27FC236}">
                <a16:creationId xmlns:a16="http://schemas.microsoft.com/office/drawing/2014/main" id="{BE6FAE63-49E0-3D6A-E648-F496B026384B}"/>
              </a:ext>
            </a:extLst>
          </p:cNvPr>
          <p:cNvSpPr txBox="1"/>
          <p:nvPr/>
        </p:nvSpPr>
        <p:spPr>
          <a:xfrm>
            <a:off x="75600" y="57600"/>
            <a:ext cx="4671920" cy="369332"/>
          </a:xfrm>
          <a:prstGeom prst="rect">
            <a:avLst/>
          </a:prstGeom>
          <a:noFill/>
        </p:spPr>
        <p:txBody>
          <a:bodyPr wrap="none" rtlCol="0">
            <a:spAutoFit/>
          </a:bodyPr>
          <a:lstStyle/>
          <a:p>
            <a:r>
              <a:rPr lang="en-GB" b="1" dirty="0"/>
              <a:t>High-level architecture requirement from HSBC</a:t>
            </a:r>
          </a:p>
        </p:txBody>
      </p:sp>
      <p:grpSp>
        <p:nvGrpSpPr>
          <p:cNvPr id="3" name="Group 2">
            <a:extLst>
              <a:ext uri="{FF2B5EF4-FFF2-40B4-BE49-F238E27FC236}">
                <a16:creationId xmlns:a16="http://schemas.microsoft.com/office/drawing/2014/main" id="{9C436513-650A-10DD-FE78-2FA976CC3E23}"/>
              </a:ext>
            </a:extLst>
          </p:cNvPr>
          <p:cNvGrpSpPr/>
          <p:nvPr/>
        </p:nvGrpSpPr>
        <p:grpSpPr>
          <a:xfrm>
            <a:off x="2162315" y="1297989"/>
            <a:ext cx="519394" cy="458572"/>
            <a:chOff x="7118808" y="5815938"/>
            <a:chExt cx="912035" cy="863592"/>
          </a:xfrm>
          <a:solidFill>
            <a:schemeClr val="accent1">
              <a:lumMod val="60000"/>
              <a:lumOff val="40000"/>
            </a:schemeClr>
          </a:solidFill>
        </p:grpSpPr>
        <p:sp>
          <p:nvSpPr>
            <p:cNvPr id="5" name="Rectangle 4">
              <a:extLst>
                <a:ext uri="{FF2B5EF4-FFF2-40B4-BE49-F238E27FC236}">
                  <a16:creationId xmlns:a16="http://schemas.microsoft.com/office/drawing/2014/main" id="{033B160B-229E-C42F-FF35-40D477797A8F}"/>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6" name="Oval 5">
              <a:extLst>
                <a:ext uri="{FF2B5EF4-FFF2-40B4-BE49-F238E27FC236}">
                  <a16:creationId xmlns:a16="http://schemas.microsoft.com/office/drawing/2014/main" id="{22219544-C3BD-FB33-2F4F-08B0F7EDDE3E}"/>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C647DD1-92A6-4C29-9064-E7562D4AB31A}"/>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21ABACA5-2CC2-05D8-D8CF-EB9C462C9A28}"/>
              </a:ext>
            </a:extLst>
          </p:cNvPr>
          <p:cNvGrpSpPr/>
          <p:nvPr/>
        </p:nvGrpSpPr>
        <p:grpSpPr>
          <a:xfrm>
            <a:off x="2162315" y="2145421"/>
            <a:ext cx="519394" cy="458572"/>
            <a:chOff x="7118808" y="5815938"/>
            <a:chExt cx="912035" cy="863592"/>
          </a:xfrm>
          <a:solidFill>
            <a:schemeClr val="accent1">
              <a:lumMod val="60000"/>
              <a:lumOff val="40000"/>
            </a:schemeClr>
          </a:solidFill>
        </p:grpSpPr>
        <p:sp>
          <p:nvSpPr>
            <p:cNvPr id="10" name="Rectangle 9">
              <a:extLst>
                <a:ext uri="{FF2B5EF4-FFF2-40B4-BE49-F238E27FC236}">
                  <a16:creationId xmlns:a16="http://schemas.microsoft.com/office/drawing/2014/main" id="{5A7CC064-EF6F-4065-1BA7-2B8573FC224F}"/>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1" name="Oval 10">
              <a:extLst>
                <a:ext uri="{FF2B5EF4-FFF2-40B4-BE49-F238E27FC236}">
                  <a16:creationId xmlns:a16="http://schemas.microsoft.com/office/drawing/2014/main" id="{D88F8E39-14B8-B082-8EBE-E617B0D8AD0F}"/>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F0D752E-1482-5087-D4B1-95FAE18EFD4E}"/>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8359D7AF-ED24-B497-01E0-60C27A80DB6D}"/>
              </a:ext>
            </a:extLst>
          </p:cNvPr>
          <p:cNvGrpSpPr/>
          <p:nvPr/>
        </p:nvGrpSpPr>
        <p:grpSpPr>
          <a:xfrm>
            <a:off x="2162315" y="2983565"/>
            <a:ext cx="519394" cy="458572"/>
            <a:chOff x="7118808" y="5815938"/>
            <a:chExt cx="912035" cy="863592"/>
          </a:xfrm>
          <a:solidFill>
            <a:schemeClr val="accent1">
              <a:lumMod val="60000"/>
              <a:lumOff val="40000"/>
            </a:schemeClr>
          </a:solidFill>
        </p:grpSpPr>
        <p:sp>
          <p:nvSpPr>
            <p:cNvPr id="16" name="Rectangle 15">
              <a:extLst>
                <a:ext uri="{FF2B5EF4-FFF2-40B4-BE49-F238E27FC236}">
                  <a16:creationId xmlns:a16="http://schemas.microsoft.com/office/drawing/2014/main" id="{994E93F2-05AE-80DD-1E8D-98B39819798A}"/>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17" name="Oval 16">
              <a:extLst>
                <a:ext uri="{FF2B5EF4-FFF2-40B4-BE49-F238E27FC236}">
                  <a16:creationId xmlns:a16="http://schemas.microsoft.com/office/drawing/2014/main" id="{CC3A14A5-94C6-8BBD-9390-0D34A3F1B84A}"/>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52171D7-C4F6-E029-EC72-8BFE75A9E1C1}"/>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8C988244-9511-DB7D-7A77-450EAFF1C77F}"/>
              </a:ext>
            </a:extLst>
          </p:cNvPr>
          <p:cNvGrpSpPr/>
          <p:nvPr/>
        </p:nvGrpSpPr>
        <p:grpSpPr>
          <a:xfrm>
            <a:off x="2162315" y="4008197"/>
            <a:ext cx="519394" cy="458572"/>
            <a:chOff x="7118808" y="5815938"/>
            <a:chExt cx="912035" cy="863592"/>
          </a:xfrm>
          <a:solidFill>
            <a:schemeClr val="accent1">
              <a:lumMod val="60000"/>
              <a:lumOff val="40000"/>
            </a:schemeClr>
          </a:solidFill>
        </p:grpSpPr>
        <p:sp>
          <p:nvSpPr>
            <p:cNvPr id="21" name="Rectangle 20">
              <a:extLst>
                <a:ext uri="{FF2B5EF4-FFF2-40B4-BE49-F238E27FC236}">
                  <a16:creationId xmlns:a16="http://schemas.microsoft.com/office/drawing/2014/main" id="{5AEB16EF-6F3F-3874-4D7D-F1E25C8957D1}"/>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22" name="Oval 21">
              <a:extLst>
                <a:ext uri="{FF2B5EF4-FFF2-40B4-BE49-F238E27FC236}">
                  <a16:creationId xmlns:a16="http://schemas.microsoft.com/office/drawing/2014/main" id="{34390174-1D2A-7462-1328-46AA81F8A402}"/>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FCD1D94B-BEA5-1A36-DE5C-24614D5B2B4F}"/>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D085ECD7-D004-46DE-FED4-59220557FFA0}"/>
              </a:ext>
            </a:extLst>
          </p:cNvPr>
          <p:cNvGrpSpPr/>
          <p:nvPr/>
        </p:nvGrpSpPr>
        <p:grpSpPr>
          <a:xfrm>
            <a:off x="2162315" y="4898079"/>
            <a:ext cx="519394" cy="458572"/>
            <a:chOff x="7118808" y="5815938"/>
            <a:chExt cx="912035" cy="863592"/>
          </a:xfrm>
          <a:solidFill>
            <a:srgbClr val="00B050"/>
          </a:solidFill>
        </p:grpSpPr>
        <p:sp>
          <p:nvSpPr>
            <p:cNvPr id="26" name="Rectangle 25">
              <a:extLst>
                <a:ext uri="{FF2B5EF4-FFF2-40B4-BE49-F238E27FC236}">
                  <a16:creationId xmlns:a16="http://schemas.microsoft.com/office/drawing/2014/main" id="{1A8CCA5B-5165-CA8C-4E21-433C65A04BA2}"/>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27" name="Oval 26">
              <a:extLst>
                <a:ext uri="{FF2B5EF4-FFF2-40B4-BE49-F238E27FC236}">
                  <a16:creationId xmlns:a16="http://schemas.microsoft.com/office/drawing/2014/main" id="{228C8B18-6584-DC95-1D63-E3D3441FD728}"/>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F6B4DD01-1145-AD5C-4D82-71173B57A8DE}"/>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1E163CC2-36D7-1577-248F-1F1A584EA34E}"/>
              </a:ext>
            </a:extLst>
          </p:cNvPr>
          <p:cNvGrpSpPr/>
          <p:nvPr/>
        </p:nvGrpSpPr>
        <p:grpSpPr>
          <a:xfrm>
            <a:off x="2162315" y="5745237"/>
            <a:ext cx="519394" cy="458572"/>
            <a:chOff x="7118808" y="5815938"/>
            <a:chExt cx="912035" cy="863592"/>
          </a:xfrm>
          <a:solidFill>
            <a:srgbClr val="00B050"/>
          </a:solidFill>
        </p:grpSpPr>
        <p:sp>
          <p:nvSpPr>
            <p:cNvPr id="31" name="Rectangle 30">
              <a:extLst>
                <a:ext uri="{FF2B5EF4-FFF2-40B4-BE49-F238E27FC236}">
                  <a16:creationId xmlns:a16="http://schemas.microsoft.com/office/drawing/2014/main" id="{53B3BEAD-27E2-05B3-19F3-5577BEEF5DF6}"/>
                </a:ext>
              </a:extLst>
            </p:cNvPr>
            <p:cNvSpPr/>
            <p:nvPr/>
          </p:nvSpPr>
          <p:spPr>
            <a:xfrm>
              <a:off x="7123612" y="5933040"/>
              <a:ext cx="907231" cy="65248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PG</a:t>
              </a:r>
            </a:p>
          </p:txBody>
        </p:sp>
        <p:sp>
          <p:nvSpPr>
            <p:cNvPr id="33" name="Oval 32">
              <a:extLst>
                <a:ext uri="{FF2B5EF4-FFF2-40B4-BE49-F238E27FC236}">
                  <a16:creationId xmlns:a16="http://schemas.microsoft.com/office/drawing/2014/main" id="{440A19FA-0B36-6141-169F-C39FC6AFADDF}"/>
                </a:ext>
              </a:extLst>
            </p:cNvPr>
            <p:cNvSpPr/>
            <p:nvPr/>
          </p:nvSpPr>
          <p:spPr>
            <a:xfrm>
              <a:off x="7118808" y="5815938"/>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56CA3802-A9F3-7C97-E382-7620DD68255A}"/>
                </a:ext>
              </a:extLst>
            </p:cNvPr>
            <p:cNvSpPr/>
            <p:nvPr/>
          </p:nvSpPr>
          <p:spPr>
            <a:xfrm>
              <a:off x="7123426" y="6457857"/>
              <a:ext cx="907232" cy="221673"/>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864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ctangle 134">
            <a:extLst>
              <a:ext uri="{FF2B5EF4-FFF2-40B4-BE49-F238E27FC236}">
                <a16:creationId xmlns:a16="http://schemas.microsoft.com/office/drawing/2014/main" id="{D41AC067-1BF9-4ED2-7534-336441644BEC}"/>
              </a:ext>
            </a:extLst>
          </p:cNvPr>
          <p:cNvSpPr/>
          <p:nvPr/>
        </p:nvSpPr>
        <p:spPr bwMode="auto">
          <a:xfrm>
            <a:off x="2224056" y="1248518"/>
            <a:ext cx="2064951" cy="4198569"/>
          </a:xfrm>
          <a:prstGeom prst="rect">
            <a:avLst/>
          </a:prstGeom>
          <a:noFill/>
          <a:ln w="12700">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Ingest</a:t>
            </a:r>
          </a:p>
        </p:txBody>
      </p:sp>
      <p:sp>
        <p:nvSpPr>
          <p:cNvPr id="166" name="Rectangle 135">
            <a:extLst>
              <a:ext uri="{FF2B5EF4-FFF2-40B4-BE49-F238E27FC236}">
                <a16:creationId xmlns:a16="http://schemas.microsoft.com/office/drawing/2014/main" id="{EDCA3447-3CD1-A973-28E0-1521159CD582}"/>
              </a:ext>
            </a:extLst>
          </p:cNvPr>
          <p:cNvSpPr/>
          <p:nvPr/>
        </p:nvSpPr>
        <p:spPr bwMode="auto">
          <a:xfrm>
            <a:off x="4343143" y="1248518"/>
            <a:ext cx="2531198" cy="4198569"/>
          </a:xfrm>
          <a:prstGeom prst="rect">
            <a:avLst/>
          </a:prstGeom>
          <a:noFill/>
          <a:ln w="12700">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lang="en-US" sz="1600" kern="0" dirty="0">
                <a:solidFill>
                  <a:srgbClr val="0078D7"/>
                </a:solidFill>
                <a:latin typeface="Segoe UI Semibold" panose="020B0702040204020203" pitchFamily="34" charset="0"/>
                <a:cs typeface="Segoe UI Semibold" panose="020B0702040204020203" pitchFamily="34" charset="0"/>
              </a:rPr>
              <a:t>Tables</a:t>
            </a:r>
            <a:endPar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710593" rtl="0" eaLnBrk="1" fontAlgn="auto" latinLnBrk="0" hangingPunct="1">
              <a:lnSpc>
                <a:spcPct val="100000"/>
              </a:lnSpc>
              <a:spcBef>
                <a:spcPct val="0"/>
              </a:spcBef>
              <a:spcAft>
                <a:spcPct val="35000"/>
              </a:spcAft>
              <a:buClrTx/>
              <a:buSzTx/>
              <a:buFontTx/>
              <a:buNone/>
              <a:tabLst/>
              <a:defRPr/>
            </a:pPr>
            <a:r>
              <a:rPr lang="en-US" sz="1600" kern="0" dirty="0">
                <a:solidFill>
                  <a:srgbClr val="0078D7"/>
                </a:solidFill>
                <a:latin typeface="Segoe UI Semibold" panose="020B0702040204020203" pitchFamily="34" charset="0"/>
                <a:cs typeface="Segoe UI Semibold" panose="020B0702040204020203" pitchFamily="34" charset="0"/>
              </a:rPr>
              <a:t>(transform)</a:t>
            </a:r>
            <a:endPar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p:txBody>
      </p:sp>
      <p:sp>
        <p:nvSpPr>
          <p:cNvPr id="167" name="Rectangle 136">
            <a:extLst>
              <a:ext uri="{FF2B5EF4-FFF2-40B4-BE49-F238E27FC236}">
                <a16:creationId xmlns:a16="http://schemas.microsoft.com/office/drawing/2014/main" id="{189A847E-9A29-7180-FD13-26458B538723}"/>
              </a:ext>
            </a:extLst>
          </p:cNvPr>
          <p:cNvSpPr/>
          <p:nvPr/>
        </p:nvSpPr>
        <p:spPr bwMode="auto">
          <a:xfrm>
            <a:off x="6910742" y="1248519"/>
            <a:ext cx="1616439" cy="4198568"/>
          </a:xfrm>
          <a:prstGeom prst="rect">
            <a:avLst/>
          </a:prstGeom>
          <a:noFill/>
          <a:ln w="12700">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views</a:t>
            </a:r>
          </a:p>
        </p:txBody>
      </p:sp>
      <p:sp>
        <p:nvSpPr>
          <p:cNvPr id="168" name="Rectangle 142">
            <a:extLst>
              <a:ext uri="{FF2B5EF4-FFF2-40B4-BE49-F238E27FC236}">
                <a16:creationId xmlns:a16="http://schemas.microsoft.com/office/drawing/2014/main" id="{102D6798-B569-46BC-39E7-45E5C00A06EE}"/>
              </a:ext>
            </a:extLst>
          </p:cNvPr>
          <p:cNvSpPr/>
          <p:nvPr/>
        </p:nvSpPr>
        <p:spPr bwMode="auto">
          <a:xfrm>
            <a:off x="8581317" y="1248519"/>
            <a:ext cx="3027579" cy="3898132"/>
          </a:xfrm>
          <a:prstGeom prst="rect">
            <a:avLst/>
          </a:prstGeom>
          <a:noFill/>
          <a:ln w="12700">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710593" rtl="0" eaLnBrk="1" fontAlgn="auto" latinLnBrk="0" hangingPunct="1">
              <a:lnSpc>
                <a:spcPct val="100000"/>
              </a:lnSpc>
              <a:spcBef>
                <a:spcPct val="0"/>
              </a:spcBef>
              <a:spcAft>
                <a:spcPct val="35000"/>
              </a:spcAft>
              <a:buClrTx/>
              <a:buSzTx/>
              <a:buFontTx/>
              <a:buNone/>
              <a:tabLst/>
              <a:defRPr/>
            </a:pPr>
            <a:r>
              <a:rPr kumimoji="0" lang="en-US" sz="1600" b="0" i="0" u="none" strike="noStrike" kern="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BI Analytics</a:t>
            </a:r>
          </a:p>
        </p:txBody>
      </p:sp>
      <p:cxnSp>
        <p:nvCxnSpPr>
          <p:cNvPr id="178" name="Straight Arrow Connector 279">
            <a:extLst>
              <a:ext uri="{FF2B5EF4-FFF2-40B4-BE49-F238E27FC236}">
                <a16:creationId xmlns:a16="http://schemas.microsoft.com/office/drawing/2014/main" id="{5F61932F-5217-3658-2E57-488C761C0BD0}"/>
              </a:ext>
            </a:extLst>
          </p:cNvPr>
          <p:cNvCxnSpPr>
            <a:cxnSpLocks/>
          </p:cNvCxnSpPr>
          <p:nvPr/>
        </p:nvCxnSpPr>
        <p:spPr>
          <a:xfrm>
            <a:off x="1463040" y="4727490"/>
            <a:ext cx="841250" cy="5989"/>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2">
            <a:extLst>
              <a:ext uri="{FF2B5EF4-FFF2-40B4-BE49-F238E27FC236}">
                <a16:creationId xmlns:a16="http://schemas.microsoft.com/office/drawing/2014/main" id="{183D4340-43C5-B0D4-A35B-F9CE9027D50D}"/>
              </a:ext>
            </a:extLst>
          </p:cNvPr>
          <p:cNvCxnSpPr>
            <a:cxnSpLocks/>
          </p:cNvCxnSpPr>
          <p:nvPr/>
        </p:nvCxnSpPr>
        <p:spPr>
          <a:xfrm flipV="1">
            <a:off x="3900918" y="2615555"/>
            <a:ext cx="0" cy="1657122"/>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6" name="Rectangle 95">
            <a:extLst>
              <a:ext uri="{FF2B5EF4-FFF2-40B4-BE49-F238E27FC236}">
                <a16:creationId xmlns:a16="http://schemas.microsoft.com/office/drawing/2014/main" id="{A393C5CC-EA49-3F25-F6BC-20F0739C1C6E}"/>
              </a:ext>
            </a:extLst>
          </p:cNvPr>
          <p:cNvSpPr/>
          <p:nvPr/>
        </p:nvSpPr>
        <p:spPr>
          <a:xfrm>
            <a:off x="3356428" y="4848756"/>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a:t>
            </a:r>
            <a:r>
              <a:rPr lang="en-US" sz="10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Pubsub</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cxnSp>
        <p:nvCxnSpPr>
          <p:cNvPr id="248" name="Straight Arrow Connector 107">
            <a:extLst>
              <a:ext uri="{FF2B5EF4-FFF2-40B4-BE49-F238E27FC236}">
                <a16:creationId xmlns:a16="http://schemas.microsoft.com/office/drawing/2014/main" id="{10063E31-F403-F2E6-5F09-07379037E52B}"/>
              </a:ext>
            </a:extLst>
          </p:cNvPr>
          <p:cNvCxnSpPr>
            <a:cxnSpLocks/>
          </p:cNvCxnSpPr>
          <p:nvPr/>
        </p:nvCxnSpPr>
        <p:spPr>
          <a:xfrm>
            <a:off x="6408094" y="2175259"/>
            <a:ext cx="0" cy="2097418"/>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21869" y="231156"/>
            <a:ext cx="11031931" cy="700958"/>
          </a:xfrm>
        </p:spPr>
        <p:txBody>
          <a:bodyPr>
            <a:noAutofit/>
          </a:bodyPr>
          <a:lstStyle/>
          <a:p>
            <a:r>
              <a:rPr lang="en-US" altLang="zh-CN" sz="2800" dirty="0"/>
              <a:t>Architecture - </a:t>
            </a:r>
            <a:r>
              <a:rPr lang="en-US" sz="2800" dirty="0"/>
              <a:t>Cloud Services View</a:t>
            </a:r>
          </a:p>
        </p:txBody>
      </p:sp>
      <p:pic>
        <p:nvPicPr>
          <p:cNvPr id="4" name="图片 3">
            <a:extLst>
              <a:ext uri="{FF2B5EF4-FFF2-40B4-BE49-F238E27FC236}">
                <a16:creationId xmlns:a16="http://schemas.microsoft.com/office/drawing/2014/main" id="{FAF1B38E-83D3-EFD6-F96D-A6C09E778721}"/>
              </a:ext>
            </a:extLst>
          </p:cNvPr>
          <p:cNvPicPr>
            <a:picLocks noChangeAspect="1"/>
          </p:cNvPicPr>
          <p:nvPr/>
        </p:nvPicPr>
        <p:blipFill>
          <a:blip r:embed="rId3"/>
          <a:stretch>
            <a:fillRect/>
          </a:stretch>
        </p:blipFill>
        <p:spPr>
          <a:xfrm>
            <a:off x="5940343" y="4307470"/>
            <a:ext cx="876422" cy="866896"/>
          </a:xfrm>
          <a:prstGeom prst="rect">
            <a:avLst/>
          </a:prstGeom>
        </p:spPr>
      </p:pic>
      <p:cxnSp>
        <p:nvCxnSpPr>
          <p:cNvPr id="8" name="Straight Arrow Connector 279">
            <a:extLst>
              <a:ext uri="{FF2B5EF4-FFF2-40B4-BE49-F238E27FC236}">
                <a16:creationId xmlns:a16="http://schemas.microsoft.com/office/drawing/2014/main" id="{03102711-9AD4-6D66-5461-58F75D1D4D29}"/>
              </a:ext>
            </a:extLst>
          </p:cNvPr>
          <p:cNvCxnSpPr>
            <a:cxnSpLocks/>
          </p:cNvCxnSpPr>
          <p:nvPr/>
        </p:nvCxnSpPr>
        <p:spPr>
          <a:xfrm>
            <a:off x="3180117" y="4647025"/>
            <a:ext cx="464254"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F3CC2A84-579D-0B84-1356-5899CAE22AB2}"/>
              </a:ext>
            </a:extLst>
          </p:cNvPr>
          <p:cNvPicPr>
            <a:picLocks noChangeAspect="1"/>
          </p:cNvPicPr>
          <p:nvPr/>
        </p:nvPicPr>
        <p:blipFill>
          <a:blip r:embed="rId4"/>
          <a:stretch>
            <a:fillRect/>
          </a:stretch>
        </p:blipFill>
        <p:spPr>
          <a:xfrm>
            <a:off x="2352851" y="4413373"/>
            <a:ext cx="970701" cy="400110"/>
          </a:xfrm>
          <a:prstGeom prst="rect">
            <a:avLst/>
          </a:prstGeom>
        </p:spPr>
      </p:pic>
      <p:sp>
        <p:nvSpPr>
          <p:cNvPr id="12" name="文本框 11">
            <a:extLst>
              <a:ext uri="{FF2B5EF4-FFF2-40B4-BE49-F238E27FC236}">
                <a16:creationId xmlns:a16="http://schemas.microsoft.com/office/drawing/2014/main" id="{C1F5F22B-8705-8CE2-B5F4-60014A98F957}"/>
              </a:ext>
            </a:extLst>
          </p:cNvPr>
          <p:cNvSpPr txBox="1"/>
          <p:nvPr/>
        </p:nvSpPr>
        <p:spPr>
          <a:xfrm>
            <a:off x="1549972" y="4819496"/>
            <a:ext cx="819007" cy="276999"/>
          </a:xfrm>
          <a:prstGeom prst="rect">
            <a:avLst/>
          </a:prstGeom>
          <a:noFill/>
        </p:spPr>
        <p:txBody>
          <a:bodyPr wrap="none" rtlCol="0">
            <a:spAutoFit/>
          </a:bodyPr>
          <a:lstStyle/>
          <a:p>
            <a:r>
              <a:rPr lang="en-US" altLang="zh-CN" sz="1200" dirty="0"/>
              <a:t>Streaming</a:t>
            </a:r>
            <a:endParaRPr lang="zh-CN" altLang="en-US" sz="1200" dirty="0"/>
          </a:p>
        </p:txBody>
      </p:sp>
      <p:cxnSp>
        <p:nvCxnSpPr>
          <p:cNvPr id="17" name="Straight Arrow Connector 279">
            <a:extLst>
              <a:ext uri="{FF2B5EF4-FFF2-40B4-BE49-F238E27FC236}">
                <a16:creationId xmlns:a16="http://schemas.microsoft.com/office/drawing/2014/main" id="{FB4DC516-AE0F-43E6-C6B2-7C99ECCA688D}"/>
              </a:ext>
            </a:extLst>
          </p:cNvPr>
          <p:cNvCxnSpPr>
            <a:cxnSpLocks/>
          </p:cNvCxnSpPr>
          <p:nvPr/>
        </p:nvCxnSpPr>
        <p:spPr>
          <a:xfrm>
            <a:off x="5616687" y="2525816"/>
            <a:ext cx="761867"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D967148-6FA1-3BA5-9C7E-79338E2E01D7}"/>
              </a:ext>
            </a:extLst>
          </p:cNvPr>
          <p:cNvSpPr txBox="1"/>
          <p:nvPr/>
        </p:nvSpPr>
        <p:spPr>
          <a:xfrm>
            <a:off x="4909058" y="3868445"/>
            <a:ext cx="1415259" cy="646331"/>
          </a:xfrm>
          <a:prstGeom prst="rect">
            <a:avLst/>
          </a:prstGeom>
          <a:noFill/>
        </p:spPr>
        <p:txBody>
          <a:bodyPr wrap="none" rtlCol="0">
            <a:spAutoFit/>
          </a:bodyPr>
          <a:lstStyle/>
          <a:p>
            <a:pPr algn="ctr"/>
            <a:r>
              <a:rPr lang="en-US" altLang="zh-CN" sz="1200" dirty="0"/>
              <a:t>BQ Raw Table</a:t>
            </a:r>
          </a:p>
          <a:p>
            <a:pPr algn="ctr"/>
            <a:r>
              <a:rPr lang="en-US" altLang="zh-CN" sz="1200" dirty="0"/>
              <a:t>Before transform</a:t>
            </a:r>
          </a:p>
          <a:p>
            <a:pPr algn="ctr"/>
            <a:r>
              <a:rPr lang="zh-CN" altLang="en-US" sz="1200" dirty="0"/>
              <a:t>（</a:t>
            </a:r>
            <a:r>
              <a:rPr lang="en-US" altLang="zh-CN" sz="1200" dirty="0"/>
              <a:t>CDC JSON Row</a:t>
            </a:r>
            <a:r>
              <a:rPr lang="zh-CN" altLang="en-US" sz="1200" dirty="0"/>
              <a:t>）</a:t>
            </a:r>
          </a:p>
        </p:txBody>
      </p:sp>
      <p:pic>
        <p:nvPicPr>
          <p:cNvPr id="24" name="图片 23">
            <a:extLst>
              <a:ext uri="{FF2B5EF4-FFF2-40B4-BE49-F238E27FC236}">
                <a16:creationId xmlns:a16="http://schemas.microsoft.com/office/drawing/2014/main" id="{3EA4FFBA-C2E5-F367-B33A-5D152971462F}"/>
              </a:ext>
            </a:extLst>
          </p:cNvPr>
          <p:cNvPicPr>
            <a:picLocks noChangeAspect="1"/>
          </p:cNvPicPr>
          <p:nvPr/>
        </p:nvPicPr>
        <p:blipFill>
          <a:blip r:embed="rId5"/>
          <a:stretch>
            <a:fillRect/>
          </a:stretch>
        </p:blipFill>
        <p:spPr>
          <a:xfrm>
            <a:off x="469583" y="4744447"/>
            <a:ext cx="789018" cy="490878"/>
          </a:xfrm>
          <a:prstGeom prst="rect">
            <a:avLst/>
          </a:prstGeom>
        </p:spPr>
      </p:pic>
      <p:pic>
        <p:nvPicPr>
          <p:cNvPr id="23" name="图片 22">
            <a:extLst>
              <a:ext uri="{FF2B5EF4-FFF2-40B4-BE49-F238E27FC236}">
                <a16:creationId xmlns:a16="http://schemas.microsoft.com/office/drawing/2014/main" id="{EDACA6EF-C83F-BE47-91B7-88F2320610B2}"/>
              </a:ext>
            </a:extLst>
          </p:cNvPr>
          <p:cNvPicPr>
            <a:picLocks noChangeAspect="1"/>
          </p:cNvPicPr>
          <p:nvPr/>
        </p:nvPicPr>
        <p:blipFill>
          <a:blip r:embed="rId5"/>
          <a:stretch>
            <a:fillRect/>
          </a:stretch>
        </p:blipFill>
        <p:spPr>
          <a:xfrm>
            <a:off x="469462" y="4031404"/>
            <a:ext cx="789018" cy="490878"/>
          </a:xfrm>
          <a:prstGeom prst="rect">
            <a:avLst/>
          </a:prstGeom>
        </p:spPr>
      </p:pic>
      <p:cxnSp>
        <p:nvCxnSpPr>
          <p:cNvPr id="26" name="Straight Arrow Connector 279">
            <a:extLst>
              <a:ext uri="{FF2B5EF4-FFF2-40B4-BE49-F238E27FC236}">
                <a16:creationId xmlns:a16="http://schemas.microsoft.com/office/drawing/2014/main" id="{5CF5D367-470E-A121-DEE7-6FA61FBE90F8}"/>
              </a:ext>
            </a:extLst>
          </p:cNvPr>
          <p:cNvCxnSpPr>
            <a:cxnSpLocks/>
          </p:cNvCxnSpPr>
          <p:nvPr/>
        </p:nvCxnSpPr>
        <p:spPr>
          <a:xfrm>
            <a:off x="1463040" y="4500723"/>
            <a:ext cx="841250" cy="5989"/>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02480A0-B8F4-D897-7F85-65610B6928CC}"/>
              </a:ext>
            </a:extLst>
          </p:cNvPr>
          <p:cNvSpPr txBox="1"/>
          <p:nvPr/>
        </p:nvSpPr>
        <p:spPr>
          <a:xfrm>
            <a:off x="469462" y="5318990"/>
            <a:ext cx="861774" cy="276999"/>
          </a:xfrm>
          <a:prstGeom prst="rect">
            <a:avLst/>
          </a:prstGeom>
          <a:noFill/>
        </p:spPr>
        <p:txBody>
          <a:bodyPr wrap="none" rtlCol="0">
            <a:spAutoFit/>
          </a:bodyPr>
          <a:lstStyle/>
          <a:p>
            <a:r>
              <a:rPr lang="en-US" altLang="zh-CN" sz="1200" dirty="0"/>
              <a:t>WSDV DB2</a:t>
            </a:r>
            <a:endParaRPr lang="zh-CN" altLang="en-US" sz="1200" dirty="0"/>
          </a:p>
        </p:txBody>
      </p:sp>
      <p:sp>
        <p:nvSpPr>
          <p:cNvPr id="28" name="文本框 27">
            <a:extLst>
              <a:ext uri="{FF2B5EF4-FFF2-40B4-BE49-F238E27FC236}">
                <a16:creationId xmlns:a16="http://schemas.microsoft.com/office/drawing/2014/main" id="{7728C7B9-0CFA-2E69-455A-A9D4E24C2318}"/>
              </a:ext>
            </a:extLst>
          </p:cNvPr>
          <p:cNvSpPr txBox="1"/>
          <p:nvPr/>
        </p:nvSpPr>
        <p:spPr>
          <a:xfrm>
            <a:off x="469462" y="3670740"/>
            <a:ext cx="861774" cy="276999"/>
          </a:xfrm>
          <a:prstGeom prst="rect">
            <a:avLst/>
          </a:prstGeom>
          <a:noFill/>
        </p:spPr>
        <p:txBody>
          <a:bodyPr wrap="none" rtlCol="0">
            <a:spAutoFit/>
          </a:bodyPr>
          <a:lstStyle/>
          <a:p>
            <a:r>
              <a:rPr lang="en-US" altLang="zh-CN" sz="1200" dirty="0"/>
              <a:t>WSDV DB1</a:t>
            </a:r>
            <a:endParaRPr lang="zh-CN" altLang="en-US" sz="1200" dirty="0"/>
          </a:p>
        </p:txBody>
      </p:sp>
      <p:sp>
        <p:nvSpPr>
          <p:cNvPr id="29" name="文本框 28">
            <a:extLst>
              <a:ext uri="{FF2B5EF4-FFF2-40B4-BE49-F238E27FC236}">
                <a16:creationId xmlns:a16="http://schemas.microsoft.com/office/drawing/2014/main" id="{C00B05A6-107B-DA2B-1817-0402F688B3FB}"/>
              </a:ext>
            </a:extLst>
          </p:cNvPr>
          <p:cNvSpPr txBox="1"/>
          <p:nvPr/>
        </p:nvSpPr>
        <p:spPr>
          <a:xfrm>
            <a:off x="1563384" y="4174540"/>
            <a:ext cx="819007" cy="276999"/>
          </a:xfrm>
          <a:prstGeom prst="rect">
            <a:avLst/>
          </a:prstGeom>
          <a:noFill/>
        </p:spPr>
        <p:txBody>
          <a:bodyPr wrap="none" rtlCol="0">
            <a:spAutoFit/>
          </a:bodyPr>
          <a:lstStyle/>
          <a:p>
            <a:r>
              <a:rPr lang="en-US" altLang="zh-CN" sz="1200" dirty="0"/>
              <a:t>Streaming</a:t>
            </a:r>
            <a:endParaRPr lang="zh-CN" altLang="en-US" sz="1200" dirty="0"/>
          </a:p>
        </p:txBody>
      </p:sp>
      <p:pic>
        <p:nvPicPr>
          <p:cNvPr id="30" name="图片 29">
            <a:extLst>
              <a:ext uri="{FF2B5EF4-FFF2-40B4-BE49-F238E27FC236}">
                <a16:creationId xmlns:a16="http://schemas.microsoft.com/office/drawing/2014/main" id="{5E5550B8-CF57-5982-D4A2-CE670CB698DA}"/>
              </a:ext>
            </a:extLst>
          </p:cNvPr>
          <p:cNvPicPr>
            <a:picLocks noChangeAspect="1"/>
          </p:cNvPicPr>
          <p:nvPr/>
        </p:nvPicPr>
        <p:blipFill>
          <a:blip r:embed="rId3"/>
          <a:stretch>
            <a:fillRect/>
          </a:stretch>
        </p:blipFill>
        <p:spPr>
          <a:xfrm>
            <a:off x="6784052" y="4318922"/>
            <a:ext cx="876422" cy="866896"/>
          </a:xfrm>
          <a:prstGeom prst="rect">
            <a:avLst/>
          </a:prstGeom>
        </p:spPr>
      </p:pic>
      <p:sp>
        <p:nvSpPr>
          <p:cNvPr id="31" name="文本框 30">
            <a:extLst>
              <a:ext uri="{FF2B5EF4-FFF2-40B4-BE49-F238E27FC236}">
                <a16:creationId xmlns:a16="http://schemas.microsoft.com/office/drawing/2014/main" id="{082A3D79-BAE0-074E-F875-A44FD86531F9}"/>
              </a:ext>
            </a:extLst>
          </p:cNvPr>
          <p:cNvSpPr txBox="1"/>
          <p:nvPr/>
        </p:nvSpPr>
        <p:spPr>
          <a:xfrm>
            <a:off x="6953748" y="5120377"/>
            <a:ext cx="475643" cy="276999"/>
          </a:xfrm>
          <a:prstGeom prst="rect">
            <a:avLst/>
          </a:prstGeom>
          <a:noFill/>
        </p:spPr>
        <p:txBody>
          <a:bodyPr wrap="none" rtlCol="0">
            <a:spAutoFit/>
          </a:bodyPr>
          <a:lstStyle/>
          <a:p>
            <a:r>
              <a:rPr lang="en-US" altLang="zh-CN" sz="1200" dirty="0"/>
              <a:t>view</a:t>
            </a:r>
            <a:endParaRPr lang="zh-CN" altLang="en-US" sz="1200" dirty="0"/>
          </a:p>
        </p:txBody>
      </p:sp>
      <p:sp>
        <p:nvSpPr>
          <p:cNvPr id="40" name="Google Shape;2455;p130">
            <a:extLst>
              <a:ext uri="{FF2B5EF4-FFF2-40B4-BE49-F238E27FC236}">
                <a16:creationId xmlns:a16="http://schemas.microsoft.com/office/drawing/2014/main" id="{06DF04C7-1E4D-4684-C0D5-76299AA5B390}"/>
              </a:ext>
            </a:extLst>
          </p:cNvPr>
          <p:cNvSpPr/>
          <p:nvPr/>
        </p:nvSpPr>
        <p:spPr>
          <a:xfrm>
            <a:off x="4657935" y="3731818"/>
            <a:ext cx="3305284" cy="1851987"/>
          </a:xfrm>
          <a:prstGeom prst="rect">
            <a:avLst/>
          </a:prstGeom>
          <a:noFill/>
          <a:ln w="9525" cap="flat" cmpd="sng">
            <a:solidFill>
              <a:srgbClr val="9999A2"/>
            </a:solidFill>
            <a:prstDash val="lgDash"/>
            <a:round/>
            <a:headEnd type="none" w="sm" len="sm"/>
            <a:tailEnd type="none" w="sm" len="sm"/>
          </a:ln>
        </p:spPr>
        <p:txBody>
          <a:bodyPr spcFirstLastPara="1" wrap="square" lIns="137126" tIns="109700" rIns="137126" bIns="109700" anchor="t" anchorCtr="0">
            <a:noAutofit/>
          </a:bodyPr>
          <a:lstStyle/>
          <a:p>
            <a:pPr marL="0" marR="0" lvl="0" indent="0" algn="ctr" defTabSz="685775" rtl="0" eaLnBrk="1" fontAlgn="auto" latinLnBrk="0" hangingPunct="1">
              <a:lnSpc>
                <a:spcPct val="100000"/>
              </a:lnSpc>
              <a:spcBef>
                <a:spcPts val="0"/>
              </a:spcBef>
              <a:spcAft>
                <a:spcPts val="0"/>
              </a:spcAft>
              <a:buClr>
                <a:srgbClr val="000000"/>
              </a:buClr>
              <a:buSzPts val="1632"/>
              <a:buFont typeface="Arial"/>
              <a:buNone/>
              <a:tabLst/>
              <a:defRPr/>
            </a:pPr>
            <a:endParaRPr kumimoji="0" sz="1200" b="0" i="0" u="none" strike="noStrike" kern="1200" cap="none" spc="0" normalizeH="0" baseline="0" noProof="0">
              <a:ln>
                <a:noFill/>
              </a:ln>
              <a:solidFill>
                <a:srgbClr val="0078D7"/>
              </a:solidFill>
              <a:effectLst/>
              <a:uLnTx/>
              <a:uFillTx/>
              <a:latin typeface="Quattrocento Sans"/>
              <a:ea typeface="Quattrocento Sans"/>
              <a:cs typeface="Quattrocento Sans"/>
              <a:sym typeface="Quattrocento Sans"/>
            </a:endParaRPr>
          </a:p>
        </p:txBody>
      </p:sp>
      <p:sp>
        <p:nvSpPr>
          <p:cNvPr id="44" name="Rectangle 95">
            <a:extLst>
              <a:ext uri="{FF2B5EF4-FFF2-40B4-BE49-F238E27FC236}">
                <a16:creationId xmlns:a16="http://schemas.microsoft.com/office/drawing/2014/main" id="{48A45942-FB4D-0071-0D18-85109EB8E69F}"/>
              </a:ext>
            </a:extLst>
          </p:cNvPr>
          <p:cNvSpPr/>
          <p:nvPr/>
        </p:nvSpPr>
        <p:spPr>
          <a:xfrm>
            <a:off x="4843601" y="2777084"/>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err="1">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DataFlow</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sp>
        <p:nvSpPr>
          <p:cNvPr id="3" name="Google Shape;2455;p130">
            <a:extLst>
              <a:ext uri="{FF2B5EF4-FFF2-40B4-BE49-F238E27FC236}">
                <a16:creationId xmlns:a16="http://schemas.microsoft.com/office/drawing/2014/main" id="{1AB4556D-1F03-7653-4987-4B7C5A4D085A}"/>
              </a:ext>
            </a:extLst>
          </p:cNvPr>
          <p:cNvSpPr/>
          <p:nvPr/>
        </p:nvSpPr>
        <p:spPr>
          <a:xfrm>
            <a:off x="2313734" y="3610183"/>
            <a:ext cx="1075435" cy="2329584"/>
          </a:xfrm>
          <a:prstGeom prst="rect">
            <a:avLst/>
          </a:prstGeom>
          <a:noFill/>
          <a:ln w="9525" cap="flat" cmpd="sng">
            <a:solidFill>
              <a:srgbClr val="9999A2"/>
            </a:solidFill>
            <a:prstDash val="lgDash"/>
            <a:round/>
            <a:headEnd type="none" w="sm" len="sm"/>
            <a:tailEnd type="none" w="sm" len="sm"/>
          </a:ln>
        </p:spPr>
        <p:txBody>
          <a:bodyPr spcFirstLastPara="1" wrap="square" lIns="137126" tIns="109700" rIns="137126" bIns="109700" anchor="t" anchorCtr="0">
            <a:noAutofit/>
          </a:bodyPr>
          <a:lstStyle/>
          <a:p>
            <a:pPr marL="0" marR="0" lvl="0" indent="0" algn="ctr" defTabSz="685775" rtl="0" eaLnBrk="1" fontAlgn="auto" latinLnBrk="0" hangingPunct="1">
              <a:lnSpc>
                <a:spcPct val="100000"/>
              </a:lnSpc>
              <a:spcBef>
                <a:spcPts val="0"/>
              </a:spcBef>
              <a:spcAft>
                <a:spcPts val="0"/>
              </a:spcAft>
              <a:buClr>
                <a:srgbClr val="000000"/>
              </a:buClr>
              <a:buSzPts val="1632"/>
              <a:buFont typeface="Arial"/>
              <a:buNone/>
              <a:tabLst/>
              <a:defRPr/>
            </a:pPr>
            <a:endParaRPr kumimoji="0" sz="1200" b="0" i="0" u="none" strike="noStrike" kern="1200" cap="none" spc="0" normalizeH="0" baseline="0" noProof="0">
              <a:ln>
                <a:noFill/>
              </a:ln>
              <a:solidFill>
                <a:srgbClr val="0078D7"/>
              </a:solidFill>
              <a:effectLst/>
              <a:uLnTx/>
              <a:uFillTx/>
              <a:latin typeface="Quattrocento Sans"/>
              <a:ea typeface="Quattrocento Sans"/>
              <a:cs typeface="Quattrocento Sans"/>
              <a:sym typeface="Quattrocento Sans"/>
            </a:endParaRPr>
          </a:p>
        </p:txBody>
      </p:sp>
      <p:pic>
        <p:nvPicPr>
          <p:cNvPr id="19" name="Picture 18">
            <a:extLst>
              <a:ext uri="{FF2B5EF4-FFF2-40B4-BE49-F238E27FC236}">
                <a16:creationId xmlns:a16="http://schemas.microsoft.com/office/drawing/2014/main" id="{4ECBB15E-E71E-3B5C-E50B-ADEA34BEE554}"/>
              </a:ext>
            </a:extLst>
          </p:cNvPr>
          <p:cNvPicPr>
            <a:picLocks noChangeAspect="1"/>
          </p:cNvPicPr>
          <p:nvPr/>
        </p:nvPicPr>
        <p:blipFill>
          <a:blip r:embed="rId6"/>
          <a:stretch>
            <a:fillRect/>
          </a:stretch>
        </p:blipFill>
        <p:spPr>
          <a:xfrm>
            <a:off x="3636115" y="4435962"/>
            <a:ext cx="477023" cy="424438"/>
          </a:xfrm>
          <a:prstGeom prst="rect">
            <a:avLst/>
          </a:prstGeom>
        </p:spPr>
      </p:pic>
      <p:pic>
        <p:nvPicPr>
          <p:cNvPr id="20" name="Picture 19">
            <a:extLst>
              <a:ext uri="{FF2B5EF4-FFF2-40B4-BE49-F238E27FC236}">
                <a16:creationId xmlns:a16="http://schemas.microsoft.com/office/drawing/2014/main" id="{9479A290-E587-546F-5F2F-F2F22CC1B346}"/>
              </a:ext>
            </a:extLst>
          </p:cNvPr>
          <p:cNvPicPr>
            <a:picLocks noChangeAspect="1"/>
          </p:cNvPicPr>
          <p:nvPr/>
        </p:nvPicPr>
        <p:blipFill>
          <a:blip r:embed="rId7"/>
          <a:stretch>
            <a:fillRect/>
          </a:stretch>
        </p:blipFill>
        <p:spPr>
          <a:xfrm>
            <a:off x="9554459" y="3899202"/>
            <a:ext cx="733334" cy="900000"/>
          </a:xfrm>
          <a:prstGeom prst="rect">
            <a:avLst/>
          </a:prstGeom>
        </p:spPr>
      </p:pic>
      <p:sp>
        <p:nvSpPr>
          <p:cNvPr id="25" name="文本框 20">
            <a:extLst>
              <a:ext uri="{FF2B5EF4-FFF2-40B4-BE49-F238E27FC236}">
                <a16:creationId xmlns:a16="http://schemas.microsoft.com/office/drawing/2014/main" id="{0BE2F431-4DE3-7BEF-4992-E6DA82D5697B}"/>
              </a:ext>
            </a:extLst>
          </p:cNvPr>
          <p:cNvSpPr txBox="1"/>
          <p:nvPr/>
        </p:nvSpPr>
        <p:spPr>
          <a:xfrm>
            <a:off x="9485750" y="4874309"/>
            <a:ext cx="902683" cy="461665"/>
          </a:xfrm>
          <a:prstGeom prst="rect">
            <a:avLst/>
          </a:prstGeom>
          <a:noFill/>
        </p:spPr>
        <p:txBody>
          <a:bodyPr wrap="none" rtlCol="0">
            <a:spAutoFit/>
          </a:bodyPr>
          <a:lstStyle/>
          <a:p>
            <a:pPr algn="ctr"/>
            <a:r>
              <a:rPr lang="en-US" altLang="zh-CN" sz="1200" dirty="0"/>
              <a:t>GCP Looker</a:t>
            </a:r>
          </a:p>
          <a:p>
            <a:pPr algn="ctr"/>
            <a:r>
              <a:rPr lang="en-US" altLang="zh-CN" sz="1200" dirty="0"/>
              <a:t>dashboard</a:t>
            </a:r>
            <a:endParaRPr lang="zh-CN" altLang="en-US" sz="1200" dirty="0"/>
          </a:p>
        </p:txBody>
      </p:sp>
      <p:sp>
        <p:nvSpPr>
          <p:cNvPr id="34" name="Google Shape;2455;p130">
            <a:extLst>
              <a:ext uri="{FF2B5EF4-FFF2-40B4-BE49-F238E27FC236}">
                <a16:creationId xmlns:a16="http://schemas.microsoft.com/office/drawing/2014/main" id="{CD3D5AB3-63E0-2D56-210A-950E98A9CF35}"/>
              </a:ext>
            </a:extLst>
          </p:cNvPr>
          <p:cNvSpPr/>
          <p:nvPr/>
        </p:nvSpPr>
        <p:spPr>
          <a:xfrm>
            <a:off x="3504701" y="1694255"/>
            <a:ext cx="7122823" cy="4246847"/>
          </a:xfrm>
          <a:prstGeom prst="rect">
            <a:avLst/>
          </a:prstGeom>
          <a:noFill/>
          <a:ln w="9525" cap="flat" cmpd="sng">
            <a:solidFill>
              <a:srgbClr val="9999A2"/>
            </a:solidFill>
            <a:prstDash val="lgDash"/>
            <a:round/>
            <a:headEnd type="none" w="sm" len="sm"/>
            <a:tailEnd type="none" w="sm" len="sm"/>
          </a:ln>
        </p:spPr>
        <p:txBody>
          <a:bodyPr spcFirstLastPara="1" wrap="square" lIns="137126" tIns="109700" rIns="137126" bIns="109700" anchor="t" anchorCtr="0">
            <a:noAutofit/>
          </a:bodyPr>
          <a:lstStyle/>
          <a:p>
            <a:pPr marL="0" marR="0" lvl="0" indent="0" algn="ctr" defTabSz="685775" rtl="0" eaLnBrk="1" fontAlgn="auto" latinLnBrk="0" hangingPunct="1">
              <a:lnSpc>
                <a:spcPct val="100000"/>
              </a:lnSpc>
              <a:spcBef>
                <a:spcPts val="0"/>
              </a:spcBef>
              <a:spcAft>
                <a:spcPts val="0"/>
              </a:spcAft>
              <a:buClr>
                <a:srgbClr val="000000"/>
              </a:buClr>
              <a:buSzPts val="1632"/>
              <a:buFont typeface="Arial"/>
              <a:buNone/>
              <a:tabLst/>
              <a:defRPr/>
            </a:pPr>
            <a:endParaRPr kumimoji="0" sz="1200" b="0" i="0" u="none" strike="noStrike" kern="1200" cap="none" spc="0" normalizeH="0" baseline="0" noProof="0">
              <a:ln>
                <a:noFill/>
              </a:ln>
              <a:solidFill>
                <a:srgbClr val="0078D7"/>
              </a:solidFill>
              <a:effectLst/>
              <a:uLnTx/>
              <a:uFillTx/>
              <a:latin typeface="Quattrocento Sans"/>
              <a:ea typeface="Quattrocento Sans"/>
              <a:cs typeface="Quattrocento Sans"/>
              <a:sym typeface="Quattrocento Sans"/>
            </a:endParaRPr>
          </a:p>
        </p:txBody>
      </p:sp>
      <p:sp>
        <p:nvSpPr>
          <p:cNvPr id="37" name="文本框 4">
            <a:extLst>
              <a:ext uri="{FF2B5EF4-FFF2-40B4-BE49-F238E27FC236}">
                <a16:creationId xmlns:a16="http://schemas.microsoft.com/office/drawing/2014/main" id="{D5E7FE0E-CBAC-EFE1-4C6A-A521364E4DDA}"/>
              </a:ext>
            </a:extLst>
          </p:cNvPr>
          <p:cNvSpPr txBox="1"/>
          <p:nvPr/>
        </p:nvSpPr>
        <p:spPr>
          <a:xfrm>
            <a:off x="2600310" y="4878789"/>
            <a:ext cx="567350" cy="307777"/>
          </a:xfrm>
          <a:prstGeom prst="rect">
            <a:avLst/>
          </a:prstGeom>
          <a:noFill/>
        </p:spPr>
        <p:txBody>
          <a:bodyPr wrap="square">
            <a:spAutoFit/>
          </a:bodyPr>
          <a:lstStyle/>
          <a:p>
            <a:r>
              <a:rPr lang="en-US" altLang="zh-CN" sz="1400" b="0" i="0" dirty="0">
                <a:solidFill>
                  <a:srgbClr val="161616"/>
                </a:solidFill>
                <a:effectLst/>
                <a:highlight>
                  <a:srgbClr val="FFFFFF"/>
                </a:highlight>
                <a:latin typeface="Segoe UI" panose="020B0502040204020203" pitchFamily="34" charset="0"/>
              </a:rPr>
              <a:t>k8s</a:t>
            </a:r>
            <a:endParaRPr lang="zh-CN" altLang="en-US" sz="1400" dirty="0"/>
          </a:p>
        </p:txBody>
      </p:sp>
      <p:pic>
        <p:nvPicPr>
          <p:cNvPr id="16" name="图片 15">
            <a:extLst>
              <a:ext uri="{FF2B5EF4-FFF2-40B4-BE49-F238E27FC236}">
                <a16:creationId xmlns:a16="http://schemas.microsoft.com/office/drawing/2014/main" id="{F7953FFC-B4B6-BD0B-D3CF-2E97C6A1BA03}"/>
              </a:ext>
            </a:extLst>
          </p:cNvPr>
          <p:cNvPicPr>
            <a:picLocks noChangeAspect="1"/>
          </p:cNvPicPr>
          <p:nvPr/>
        </p:nvPicPr>
        <p:blipFill>
          <a:blip r:embed="rId8"/>
          <a:stretch>
            <a:fillRect/>
          </a:stretch>
        </p:blipFill>
        <p:spPr>
          <a:xfrm>
            <a:off x="5048999" y="2221951"/>
            <a:ext cx="464553" cy="574787"/>
          </a:xfrm>
          <a:prstGeom prst="rect">
            <a:avLst/>
          </a:prstGeom>
        </p:spPr>
      </p:pic>
      <p:sp>
        <p:nvSpPr>
          <p:cNvPr id="49" name="Google Shape;2455;p130">
            <a:extLst>
              <a:ext uri="{FF2B5EF4-FFF2-40B4-BE49-F238E27FC236}">
                <a16:creationId xmlns:a16="http://schemas.microsoft.com/office/drawing/2014/main" id="{617AF4F2-6258-8994-C3A0-2EFE4D05F9F6}"/>
              </a:ext>
            </a:extLst>
          </p:cNvPr>
          <p:cNvSpPr/>
          <p:nvPr/>
        </p:nvSpPr>
        <p:spPr>
          <a:xfrm>
            <a:off x="3689984" y="2047624"/>
            <a:ext cx="3006453" cy="1637694"/>
          </a:xfrm>
          <a:prstGeom prst="rect">
            <a:avLst/>
          </a:prstGeom>
          <a:noFill/>
          <a:ln w="9525" cap="flat" cmpd="sng">
            <a:solidFill>
              <a:srgbClr val="9999A2"/>
            </a:solidFill>
            <a:prstDash val="lgDash"/>
            <a:round/>
            <a:headEnd type="none" w="sm" len="sm"/>
            <a:tailEnd type="none" w="sm" len="sm"/>
          </a:ln>
        </p:spPr>
        <p:txBody>
          <a:bodyPr spcFirstLastPara="1" wrap="square" lIns="137126" tIns="109700" rIns="137126" bIns="109700" anchor="t" anchorCtr="0">
            <a:noAutofit/>
          </a:bodyPr>
          <a:lstStyle/>
          <a:p>
            <a:pPr marL="0" marR="0" lvl="0" indent="0" algn="ctr" defTabSz="685775" rtl="0" eaLnBrk="1" fontAlgn="auto" latinLnBrk="0" hangingPunct="1">
              <a:lnSpc>
                <a:spcPct val="100000"/>
              </a:lnSpc>
              <a:spcBef>
                <a:spcPts val="0"/>
              </a:spcBef>
              <a:spcAft>
                <a:spcPts val="0"/>
              </a:spcAft>
              <a:buClr>
                <a:srgbClr val="000000"/>
              </a:buClr>
              <a:buSzPts val="1632"/>
              <a:buFont typeface="Arial"/>
              <a:buNone/>
              <a:tabLst/>
              <a:defRPr/>
            </a:pPr>
            <a:endParaRPr kumimoji="0" sz="1200" b="0" i="0" u="none" strike="noStrike" kern="1200" cap="none" spc="0" normalizeH="0" baseline="0" noProof="0">
              <a:ln>
                <a:noFill/>
              </a:ln>
              <a:solidFill>
                <a:srgbClr val="0078D7"/>
              </a:solidFill>
              <a:effectLst/>
              <a:uLnTx/>
              <a:uFillTx/>
              <a:latin typeface="Quattrocento Sans"/>
              <a:ea typeface="Quattrocento Sans"/>
              <a:cs typeface="Quattrocento Sans"/>
              <a:sym typeface="Quattrocento Sans"/>
            </a:endParaRPr>
          </a:p>
        </p:txBody>
      </p:sp>
      <p:cxnSp>
        <p:nvCxnSpPr>
          <p:cNvPr id="10" name="Straight Arrow Connector 279">
            <a:extLst>
              <a:ext uri="{FF2B5EF4-FFF2-40B4-BE49-F238E27FC236}">
                <a16:creationId xmlns:a16="http://schemas.microsoft.com/office/drawing/2014/main" id="{659EEC28-248D-113C-CE43-733A7207C47F}"/>
              </a:ext>
            </a:extLst>
          </p:cNvPr>
          <p:cNvCxnSpPr>
            <a:cxnSpLocks/>
          </p:cNvCxnSpPr>
          <p:nvPr/>
        </p:nvCxnSpPr>
        <p:spPr>
          <a:xfrm flipH="1">
            <a:off x="7840187" y="4618375"/>
            <a:ext cx="1616529"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 name="文本框 4">
            <a:extLst>
              <a:ext uri="{FF2B5EF4-FFF2-40B4-BE49-F238E27FC236}">
                <a16:creationId xmlns:a16="http://schemas.microsoft.com/office/drawing/2014/main" id="{D05001DA-F3D0-188B-ECEC-1254F486FB97}"/>
              </a:ext>
            </a:extLst>
          </p:cNvPr>
          <p:cNvSpPr txBox="1"/>
          <p:nvPr/>
        </p:nvSpPr>
        <p:spPr>
          <a:xfrm>
            <a:off x="2329096" y="5608025"/>
            <a:ext cx="1030538" cy="307777"/>
          </a:xfrm>
          <a:prstGeom prst="rect">
            <a:avLst/>
          </a:prstGeom>
          <a:noFill/>
        </p:spPr>
        <p:txBody>
          <a:bodyPr wrap="square">
            <a:spAutoFit/>
          </a:bodyPr>
          <a:lstStyle/>
          <a:p>
            <a:pPr algn="ctr"/>
            <a:r>
              <a:rPr lang="en-US" altLang="zh-CN" sz="1400" dirty="0">
                <a:solidFill>
                  <a:srgbClr val="161616"/>
                </a:solidFill>
                <a:highlight>
                  <a:srgbClr val="FFFFFF"/>
                </a:highlight>
                <a:latin typeface="Segoe UI" panose="020B0502040204020203" pitchFamily="34" charset="0"/>
              </a:rPr>
              <a:t>IKP</a:t>
            </a:r>
          </a:p>
        </p:txBody>
      </p:sp>
      <p:sp>
        <p:nvSpPr>
          <p:cNvPr id="9" name="文本框 46">
            <a:extLst>
              <a:ext uri="{FF2B5EF4-FFF2-40B4-BE49-F238E27FC236}">
                <a16:creationId xmlns:a16="http://schemas.microsoft.com/office/drawing/2014/main" id="{B2D54882-18D6-39D0-2C9F-C1534635CE23}"/>
              </a:ext>
            </a:extLst>
          </p:cNvPr>
          <p:cNvSpPr txBox="1"/>
          <p:nvPr/>
        </p:nvSpPr>
        <p:spPr>
          <a:xfrm>
            <a:off x="5775236" y="5612467"/>
            <a:ext cx="2064951" cy="307777"/>
          </a:xfrm>
          <a:prstGeom prst="rect">
            <a:avLst/>
          </a:prstGeom>
          <a:noFill/>
        </p:spPr>
        <p:txBody>
          <a:bodyPr wrap="square">
            <a:spAutoFit/>
          </a:bodyPr>
          <a:lstStyle/>
          <a:p>
            <a:pPr algn="ctr"/>
            <a:r>
              <a:rPr lang="en-US" altLang="zh-CN" sz="1400" dirty="0">
                <a:solidFill>
                  <a:srgbClr val="161616"/>
                </a:solidFill>
                <a:highlight>
                  <a:srgbClr val="FFFFFF"/>
                </a:highlight>
                <a:latin typeface="Segoe UI" panose="020B0502040204020203" pitchFamily="34" charset="0"/>
              </a:rPr>
              <a:t>GCP</a:t>
            </a:r>
            <a:endParaRPr lang="zh-CN" altLang="en-US" sz="1400" dirty="0"/>
          </a:p>
        </p:txBody>
      </p:sp>
      <p:cxnSp>
        <p:nvCxnSpPr>
          <p:cNvPr id="5" name="Straight Arrow Connector 279">
            <a:extLst>
              <a:ext uri="{FF2B5EF4-FFF2-40B4-BE49-F238E27FC236}">
                <a16:creationId xmlns:a16="http://schemas.microsoft.com/office/drawing/2014/main" id="{0BE31E00-2BF6-1AFB-97E0-F8454F0C9658}"/>
              </a:ext>
            </a:extLst>
          </p:cNvPr>
          <p:cNvCxnSpPr>
            <a:cxnSpLocks/>
          </p:cNvCxnSpPr>
          <p:nvPr/>
        </p:nvCxnSpPr>
        <p:spPr>
          <a:xfrm>
            <a:off x="4080238" y="4613428"/>
            <a:ext cx="1996365"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2">
            <a:extLst>
              <a:ext uri="{FF2B5EF4-FFF2-40B4-BE49-F238E27FC236}">
                <a16:creationId xmlns:a16="http://schemas.microsoft.com/office/drawing/2014/main" id="{2369B191-82DD-2619-1A1C-AE814F73E4B9}"/>
              </a:ext>
            </a:extLst>
          </p:cNvPr>
          <p:cNvSpPr txBox="1"/>
          <p:nvPr/>
        </p:nvSpPr>
        <p:spPr>
          <a:xfrm>
            <a:off x="4363197" y="4369785"/>
            <a:ext cx="631455" cy="276999"/>
          </a:xfrm>
          <a:prstGeom prst="rect">
            <a:avLst/>
          </a:prstGeom>
          <a:noFill/>
        </p:spPr>
        <p:txBody>
          <a:bodyPr wrap="none" rtlCol="0">
            <a:spAutoFit/>
          </a:bodyPr>
          <a:lstStyle/>
          <a:p>
            <a:r>
              <a:rPr lang="en-US" altLang="zh-CN" sz="1200" dirty="0"/>
              <a:t>Stream</a:t>
            </a:r>
            <a:endParaRPr lang="zh-CN" altLang="en-US" sz="1200" dirty="0"/>
          </a:p>
        </p:txBody>
      </p:sp>
      <p:cxnSp>
        <p:nvCxnSpPr>
          <p:cNvPr id="42" name="Straight Arrow Connector 279">
            <a:extLst>
              <a:ext uri="{FF2B5EF4-FFF2-40B4-BE49-F238E27FC236}">
                <a16:creationId xmlns:a16="http://schemas.microsoft.com/office/drawing/2014/main" id="{F0A5DBD1-B987-6980-26B8-E42860843AAE}"/>
              </a:ext>
            </a:extLst>
          </p:cNvPr>
          <p:cNvCxnSpPr>
            <a:cxnSpLocks/>
          </p:cNvCxnSpPr>
          <p:nvPr/>
        </p:nvCxnSpPr>
        <p:spPr>
          <a:xfrm>
            <a:off x="3886248" y="3852038"/>
            <a:ext cx="2492306"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30">
            <a:extLst>
              <a:ext uri="{FF2B5EF4-FFF2-40B4-BE49-F238E27FC236}">
                <a16:creationId xmlns:a16="http://schemas.microsoft.com/office/drawing/2014/main" id="{B70E7E50-601E-8E0E-5EF1-C9D96F194527}"/>
              </a:ext>
            </a:extLst>
          </p:cNvPr>
          <p:cNvSpPr txBox="1"/>
          <p:nvPr/>
        </p:nvSpPr>
        <p:spPr>
          <a:xfrm>
            <a:off x="6135321" y="5134657"/>
            <a:ext cx="561116" cy="276999"/>
          </a:xfrm>
          <a:prstGeom prst="rect">
            <a:avLst/>
          </a:prstGeom>
          <a:noFill/>
        </p:spPr>
        <p:txBody>
          <a:bodyPr wrap="none" rtlCol="0">
            <a:spAutoFit/>
          </a:bodyPr>
          <a:lstStyle/>
          <a:p>
            <a:r>
              <a:rPr lang="en-US" altLang="zh-CN" sz="1200" dirty="0"/>
              <a:t>tables</a:t>
            </a:r>
            <a:endParaRPr lang="zh-CN" altLang="en-US" sz="1200" dirty="0"/>
          </a:p>
        </p:txBody>
      </p:sp>
      <p:sp>
        <p:nvSpPr>
          <p:cNvPr id="18" name="文本框 12">
            <a:extLst>
              <a:ext uri="{FF2B5EF4-FFF2-40B4-BE49-F238E27FC236}">
                <a16:creationId xmlns:a16="http://schemas.microsoft.com/office/drawing/2014/main" id="{AC07486C-4BC0-9A8E-8C3E-440BD9640641}"/>
              </a:ext>
            </a:extLst>
          </p:cNvPr>
          <p:cNvSpPr txBox="1"/>
          <p:nvPr/>
        </p:nvSpPr>
        <p:spPr>
          <a:xfrm>
            <a:off x="4688163" y="3055609"/>
            <a:ext cx="928524" cy="646331"/>
          </a:xfrm>
          <a:prstGeom prst="rect">
            <a:avLst/>
          </a:prstGeom>
          <a:noFill/>
        </p:spPr>
        <p:txBody>
          <a:bodyPr wrap="none" rtlCol="0">
            <a:spAutoFit/>
          </a:bodyPr>
          <a:lstStyle/>
          <a:p>
            <a:pPr algn="ctr"/>
            <a:r>
              <a:rPr lang="en-US" altLang="zh-CN" sz="1200" dirty="0"/>
              <a:t>Python UDF</a:t>
            </a:r>
          </a:p>
          <a:p>
            <a:pPr algn="ctr"/>
            <a:r>
              <a:rPr lang="en-US" altLang="zh-CN" sz="1200" dirty="0"/>
              <a:t>Transform</a:t>
            </a:r>
          </a:p>
          <a:p>
            <a:pPr algn="ctr"/>
            <a:r>
              <a:rPr lang="en-US" altLang="zh-CN" sz="1200" dirty="0"/>
              <a:t>enrich</a:t>
            </a:r>
            <a:endParaRPr lang="zh-CN" altLang="en-US" sz="1200" dirty="0"/>
          </a:p>
        </p:txBody>
      </p:sp>
      <p:cxnSp>
        <p:nvCxnSpPr>
          <p:cNvPr id="46" name="Straight Arrow Connector 279">
            <a:extLst>
              <a:ext uri="{FF2B5EF4-FFF2-40B4-BE49-F238E27FC236}">
                <a16:creationId xmlns:a16="http://schemas.microsoft.com/office/drawing/2014/main" id="{37DD705F-EB9B-2434-166F-F8752524A1D1}"/>
              </a:ext>
            </a:extLst>
          </p:cNvPr>
          <p:cNvCxnSpPr>
            <a:cxnSpLocks/>
          </p:cNvCxnSpPr>
          <p:nvPr/>
        </p:nvCxnSpPr>
        <p:spPr>
          <a:xfrm>
            <a:off x="3078297" y="2128758"/>
            <a:ext cx="3329797"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1" name="文本框 12">
            <a:extLst>
              <a:ext uri="{FF2B5EF4-FFF2-40B4-BE49-F238E27FC236}">
                <a16:creationId xmlns:a16="http://schemas.microsoft.com/office/drawing/2014/main" id="{3B177D87-90B7-A272-CEE7-DE3AC357C065}"/>
              </a:ext>
            </a:extLst>
          </p:cNvPr>
          <p:cNvSpPr txBox="1"/>
          <p:nvPr/>
        </p:nvSpPr>
        <p:spPr>
          <a:xfrm>
            <a:off x="5599283" y="3370301"/>
            <a:ext cx="631455" cy="276999"/>
          </a:xfrm>
          <a:prstGeom prst="rect">
            <a:avLst/>
          </a:prstGeom>
          <a:noFill/>
        </p:spPr>
        <p:txBody>
          <a:bodyPr wrap="none" rtlCol="0">
            <a:spAutoFit/>
          </a:bodyPr>
          <a:lstStyle/>
          <a:p>
            <a:r>
              <a:rPr lang="en-US" altLang="zh-CN" sz="1200" dirty="0"/>
              <a:t>Stream</a:t>
            </a:r>
            <a:endParaRPr lang="zh-CN" altLang="en-US" sz="1200" dirty="0"/>
          </a:p>
        </p:txBody>
      </p:sp>
      <p:sp>
        <p:nvSpPr>
          <p:cNvPr id="52" name="文本框 12">
            <a:extLst>
              <a:ext uri="{FF2B5EF4-FFF2-40B4-BE49-F238E27FC236}">
                <a16:creationId xmlns:a16="http://schemas.microsoft.com/office/drawing/2014/main" id="{33772378-0FFD-D684-ACF2-2269E859BA10}"/>
              </a:ext>
            </a:extLst>
          </p:cNvPr>
          <p:cNvSpPr txBox="1"/>
          <p:nvPr/>
        </p:nvSpPr>
        <p:spPr>
          <a:xfrm>
            <a:off x="4688163" y="4674983"/>
            <a:ext cx="1049216" cy="276999"/>
          </a:xfrm>
          <a:prstGeom prst="rect">
            <a:avLst/>
          </a:prstGeom>
          <a:noFill/>
        </p:spPr>
        <p:txBody>
          <a:bodyPr wrap="square" rtlCol="0">
            <a:spAutoFit/>
          </a:bodyPr>
          <a:lstStyle/>
          <a:p>
            <a:r>
              <a:rPr lang="en-US" altLang="zh-CN" sz="1200" dirty="0"/>
              <a:t>Simple table</a:t>
            </a:r>
            <a:endParaRPr lang="zh-CN" altLang="en-US" sz="1200" dirty="0"/>
          </a:p>
        </p:txBody>
      </p:sp>
      <p:sp>
        <p:nvSpPr>
          <p:cNvPr id="53" name="文本框 12">
            <a:extLst>
              <a:ext uri="{FF2B5EF4-FFF2-40B4-BE49-F238E27FC236}">
                <a16:creationId xmlns:a16="http://schemas.microsoft.com/office/drawing/2014/main" id="{21A366B0-34DA-17E0-C07E-E4C32D88C635}"/>
              </a:ext>
            </a:extLst>
          </p:cNvPr>
          <p:cNvSpPr txBox="1"/>
          <p:nvPr/>
        </p:nvSpPr>
        <p:spPr>
          <a:xfrm>
            <a:off x="4286858" y="2089244"/>
            <a:ext cx="1150355" cy="276999"/>
          </a:xfrm>
          <a:prstGeom prst="rect">
            <a:avLst/>
          </a:prstGeom>
          <a:noFill/>
        </p:spPr>
        <p:txBody>
          <a:bodyPr wrap="square" rtlCol="0">
            <a:spAutoFit/>
          </a:bodyPr>
          <a:lstStyle/>
          <a:p>
            <a:r>
              <a:rPr lang="en-US" altLang="zh-CN" sz="1200" dirty="0"/>
              <a:t>Complex table</a:t>
            </a:r>
            <a:endParaRPr lang="zh-CN" altLang="en-US" sz="1200" dirty="0"/>
          </a:p>
        </p:txBody>
      </p:sp>
      <p:sp>
        <p:nvSpPr>
          <p:cNvPr id="54" name="文本框 12">
            <a:extLst>
              <a:ext uri="{FF2B5EF4-FFF2-40B4-BE49-F238E27FC236}">
                <a16:creationId xmlns:a16="http://schemas.microsoft.com/office/drawing/2014/main" id="{99E26D32-80DB-153F-AD2C-45C62E96DD81}"/>
              </a:ext>
            </a:extLst>
          </p:cNvPr>
          <p:cNvSpPr txBox="1"/>
          <p:nvPr/>
        </p:nvSpPr>
        <p:spPr>
          <a:xfrm>
            <a:off x="3254793" y="3335118"/>
            <a:ext cx="631455" cy="276999"/>
          </a:xfrm>
          <a:prstGeom prst="rect">
            <a:avLst/>
          </a:prstGeom>
          <a:noFill/>
        </p:spPr>
        <p:txBody>
          <a:bodyPr wrap="none" rtlCol="0">
            <a:spAutoFit/>
          </a:bodyPr>
          <a:lstStyle/>
          <a:p>
            <a:r>
              <a:rPr lang="en-US" altLang="zh-CN" sz="1200" dirty="0"/>
              <a:t>Stream</a:t>
            </a:r>
            <a:endParaRPr lang="zh-CN" altLang="en-US" sz="1200" dirty="0"/>
          </a:p>
        </p:txBody>
      </p:sp>
      <p:cxnSp>
        <p:nvCxnSpPr>
          <p:cNvPr id="55" name="Straight Arrow Connector 279">
            <a:extLst>
              <a:ext uri="{FF2B5EF4-FFF2-40B4-BE49-F238E27FC236}">
                <a16:creationId xmlns:a16="http://schemas.microsoft.com/office/drawing/2014/main" id="{4585D130-307B-379D-F790-DF547E714076}"/>
              </a:ext>
            </a:extLst>
          </p:cNvPr>
          <p:cNvCxnSpPr>
            <a:cxnSpLocks/>
          </p:cNvCxnSpPr>
          <p:nvPr/>
        </p:nvCxnSpPr>
        <p:spPr>
          <a:xfrm>
            <a:off x="4080238" y="2510992"/>
            <a:ext cx="1033400"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6" name="Rectangle 95">
            <a:extLst>
              <a:ext uri="{FF2B5EF4-FFF2-40B4-BE49-F238E27FC236}">
                <a16:creationId xmlns:a16="http://schemas.microsoft.com/office/drawing/2014/main" id="{39870E60-7E58-AB94-1BBC-250EE06D7DD6}"/>
              </a:ext>
            </a:extLst>
          </p:cNvPr>
          <p:cNvSpPr/>
          <p:nvPr/>
        </p:nvSpPr>
        <p:spPr>
          <a:xfrm>
            <a:off x="2395853" y="2492445"/>
            <a:ext cx="1143276"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Cloud Function</a:t>
            </a:r>
          </a:p>
        </p:txBody>
      </p:sp>
      <p:sp>
        <p:nvSpPr>
          <p:cNvPr id="57" name="文本框 28">
            <a:extLst>
              <a:ext uri="{FF2B5EF4-FFF2-40B4-BE49-F238E27FC236}">
                <a16:creationId xmlns:a16="http://schemas.microsoft.com/office/drawing/2014/main" id="{9D7521B5-6788-5CF4-92A2-298ADB6F2660}"/>
              </a:ext>
            </a:extLst>
          </p:cNvPr>
          <p:cNvSpPr txBox="1"/>
          <p:nvPr/>
        </p:nvSpPr>
        <p:spPr>
          <a:xfrm>
            <a:off x="1398016" y="2175259"/>
            <a:ext cx="1309471" cy="276999"/>
          </a:xfrm>
          <a:prstGeom prst="rect">
            <a:avLst/>
          </a:prstGeom>
          <a:noFill/>
        </p:spPr>
        <p:txBody>
          <a:bodyPr wrap="square" rtlCol="0">
            <a:spAutoFit/>
          </a:bodyPr>
          <a:lstStyle/>
          <a:p>
            <a:r>
              <a:rPr lang="en-US" altLang="zh-CN" sz="1200" dirty="0"/>
              <a:t>Batch REST Call</a:t>
            </a:r>
            <a:endParaRPr lang="zh-CN" altLang="en-US" sz="1200" dirty="0"/>
          </a:p>
        </p:txBody>
      </p:sp>
      <p:pic>
        <p:nvPicPr>
          <p:cNvPr id="58" name="Picture 57">
            <a:extLst>
              <a:ext uri="{FF2B5EF4-FFF2-40B4-BE49-F238E27FC236}">
                <a16:creationId xmlns:a16="http://schemas.microsoft.com/office/drawing/2014/main" id="{47ADEF8B-5075-685F-30D8-14EF77A63E6C}"/>
              </a:ext>
            </a:extLst>
          </p:cNvPr>
          <p:cNvPicPr>
            <a:picLocks noChangeAspect="1"/>
          </p:cNvPicPr>
          <p:nvPr/>
        </p:nvPicPr>
        <p:blipFill>
          <a:blip r:embed="rId9"/>
          <a:stretch>
            <a:fillRect/>
          </a:stretch>
        </p:blipFill>
        <p:spPr>
          <a:xfrm>
            <a:off x="472278" y="2066517"/>
            <a:ext cx="918598" cy="918598"/>
          </a:xfrm>
          <a:prstGeom prst="rect">
            <a:avLst/>
          </a:prstGeom>
        </p:spPr>
      </p:pic>
      <p:cxnSp>
        <p:nvCxnSpPr>
          <p:cNvPr id="59" name="Straight Arrow Connector 279">
            <a:extLst>
              <a:ext uri="{FF2B5EF4-FFF2-40B4-BE49-F238E27FC236}">
                <a16:creationId xmlns:a16="http://schemas.microsoft.com/office/drawing/2014/main" id="{5F55F959-74C3-9B76-0637-DE8189882839}"/>
              </a:ext>
            </a:extLst>
          </p:cNvPr>
          <p:cNvCxnSpPr>
            <a:cxnSpLocks/>
          </p:cNvCxnSpPr>
          <p:nvPr/>
        </p:nvCxnSpPr>
        <p:spPr>
          <a:xfrm>
            <a:off x="1549972" y="2484911"/>
            <a:ext cx="785948" cy="9086"/>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60" name="图片 57">
            <a:extLst>
              <a:ext uri="{FF2B5EF4-FFF2-40B4-BE49-F238E27FC236}">
                <a16:creationId xmlns:a16="http://schemas.microsoft.com/office/drawing/2014/main" id="{1EC190FB-4E17-2776-E6DC-43FCE22A5535}"/>
              </a:ext>
            </a:extLst>
          </p:cNvPr>
          <p:cNvPicPr>
            <a:picLocks noChangeAspect="1"/>
          </p:cNvPicPr>
          <p:nvPr/>
        </p:nvPicPr>
        <p:blipFill>
          <a:blip r:embed="rId10"/>
          <a:stretch>
            <a:fillRect/>
          </a:stretch>
        </p:blipFill>
        <p:spPr>
          <a:xfrm>
            <a:off x="2681856" y="2068279"/>
            <a:ext cx="437437" cy="439132"/>
          </a:xfrm>
          <a:prstGeom prst="rect">
            <a:avLst/>
          </a:prstGeom>
        </p:spPr>
      </p:pic>
      <p:sp>
        <p:nvSpPr>
          <p:cNvPr id="61" name="文本框 58">
            <a:extLst>
              <a:ext uri="{FF2B5EF4-FFF2-40B4-BE49-F238E27FC236}">
                <a16:creationId xmlns:a16="http://schemas.microsoft.com/office/drawing/2014/main" id="{443355C0-4BCE-55C7-F73F-C300838FFB95}"/>
              </a:ext>
            </a:extLst>
          </p:cNvPr>
          <p:cNvSpPr txBox="1"/>
          <p:nvPr/>
        </p:nvSpPr>
        <p:spPr>
          <a:xfrm>
            <a:off x="2476565" y="2651096"/>
            <a:ext cx="1105079" cy="276999"/>
          </a:xfrm>
          <a:prstGeom prst="rect">
            <a:avLst/>
          </a:prstGeom>
          <a:noFill/>
        </p:spPr>
        <p:txBody>
          <a:bodyPr wrap="square" rtlCol="0">
            <a:spAutoFit/>
          </a:bodyPr>
          <a:lstStyle/>
          <a:p>
            <a:r>
              <a:rPr lang="en-US" altLang="zh-CN" sz="1200" dirty="0"/>
              <a:t>Schedule Job</a:t>
            </a:r>
          </a:p>
        </p:txBody>
      </p:sp>
      <p:sp>
        <p:nvSpPr>
          <p:cNvPr id="62" name="文本框 29">
            <a:extLst>
              <a:ext uri="{FF2B5EF4-FFF2-40B4-BE49-F238E27FC236}">
                <a16:creationId xmlns:a16="http://schemas.microsoft.com/office/drawing/2014/main" id="{246B4F62-0461-400C-33C0-C698C17CE007}"/>
              </a:ext>
            </a:extLst>
          </p:cNvPr>
          <p:cNvSpPr txBox="1"/>
          <p:nvPr/>
        </p:nvSpPr>
        <p:spPr>
          <a:xfrm>
            <a:off x="2929597" y="1750125"/>
            <a:ext cx="535659" cy="276999"/>
          </a:xfrm>
          <a:prstGeom prst="rect">
            <a:avLst/>
          </a:prstGeom>
          <a:noFill/>
        </p:spPr>
        <p:txBody>
          <a:bodyPr wrap="none" rtlCol="0">
            <a:spAutoFit/>
          </a:bodyPr>
          <a:lstStyle/>
          <a:p>
            <a:r>
              <a:rPr lang="en-US" altLang="zh-CN" sz="1200" dirty="0"/>
              <a:t>Batch</a:t>
            </a:r>
            <a:endParaRPr lang="zh-CN" altLang="en-US" sz="1200" dirty="0"/>
          </a:p>
        </p:txBody>
      </p:sp>
      <p:pic>
        <p:nvPicPr>
          <p:cNvPr id="13" name="图片 57">
            <a:extLst>
              <a:ext uri="{FF2B5EF4-FFF2-40B4-BE49-F238E27FC236}">
                <a16:creationId xmlns:a16="http://schemas.microsoft.com/office/drawing/2014/main" id="{71A8013F-0844-5CD4-CA7C-470C16539354}"/>
              </a:ext>
            </a:extLst>
          </p:cNvPr>
          <p:cNvPicPr>
            <a:picLocks noChangeAspect="1"/>
          </p:cNvPicPr>
          <p:nvPr/>
        </p:nvPicPr>
        <p:blipFill>
          <a:blip r:embed="rId10"/>
          <a:stretch>
            <a:fillRect/>
          </a:stretch>
        </p:blipFill>
        <p:spPr>
          <a:xfrm>
            <a:off x="9715435" y="2068279"/>
            <a:ext cx="437437" cy="439132"/>
          </a:xfrm>
          <a:prstGeom prst="rect">
            <a:avLst/>
          </a:prstGeom>
        </p:spPr>
      </p:pic>
      <p:sp>
        <p:nvSpPr>
          <p:cNvPr id="15" name="文本框 58">
            <a:extLst>
              <a:ext uri="{FF2B5EF4-FFF2-40B4-BE49-F238E27FC236}">
                <a16:creationId xmlns:a16="http://schemas.microsoft.com/office/drawing/2014/main" id="{D6FE57E9-3D24-A787-FA85-15465D6F9866}"/>
              </a:ext>
            </a:extLst>
          </p:cNvPr>
          <p:cNvSpPr txBox="1"/>
          <p:nvPr/>
        </p:nvSpPr>
        <p:spPr>
          <a:xfrm>
            <a:off x="9376743" y="2578866"/>
            <a:ext cx="1105079"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OMR </a:t>
            </a:r>
            <a:r>
              <a:rPr kumimoji="0" lang="en-US" sz="1050" b="0" i="0" u="none" strike="noStrike" kern="0" cap="none" spc="0" normalizeH="0" baseline="0" noProof="0" dirty="0" err="1">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restAPI</a:t>
            </a:r>
            <a:endPar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5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Cloud Function</a:t>
            </a:r>
          </a:p>
        </p:txBody>
      </p:sp>
      <p:sp>
        <p:nvSpPr>
          <p:cNvPr id="32" name="文本框 20">
            <a:extLst>
              <a:ext uri="{FF2B5EF4-FFF2-40B4-BE49-F238E27FC236}">
                <a16:creationId xmlns:a16="http://schemas.microsoft.com/office/drawing/2014/main" id="{1149DCE6-7B44-8E90-51C1-D17472BF1BE5}"/>
              </a:ext>
            </a:extLst>
          </p:cNvPr>
          <p:cNvSpPr txBox="1"/>
          <p:nvPr/>
        </p:nvSpPr>
        <p:spPr>
          <a:xfrm>
            <a:off x="9135909" y="4216626"/>
            <a:ext cx="423514" cy="276999"/>
          </a:xfrm>
          <a:prstGeom prst="rect">
            <a:avLst/>
          </a:prstGeom>
          <a:noFill/>
        </p:spPr>
        <p:txBody>
          <a:bodyPr wrap="none" rtlCol="0">
            <a:spAutoFit/>
          </a:bodyPr>
          <a:lstStyle/>
          <a:p>
            <a:r>
              <a:rPr lang="en-US" altLang="zh-CN" sz="1200" dirty="0"/>
              <a:t>SQL</a:t>
            </a:r>
            <a:endParaRPr lang="zh-CN" altLang="en-US" sz="1200" dirty="0"/>
          </a:p>
        </p:txBody>
      </p:sp>
      <p:grpSp>
        <p:nvGrpSpPr>
          <p:cNvPr id="50" name="Group 49">
            <a:extLst>
              <a:ext uri="{FF2B5EF4-FFF2-40B4-BE49-F238E27FC236}">
                <a16:creationId xmlns:a16="http://schemas.microsoft.com/office/drawing/2014/main" id="{37698FB9-B116-CF7E-9EC4-61A232A9939B}"/>
              </a:ext>
            </a:extLst>
          </p:cNvPr>
          <p:cNvGrpSpPr/>
          <p:nvPr/>
        </p:nvGrpSpPr>
        <p:grpSpPr>
          <a:xfrm>
            <a:off x="7805285" y="2367728"/>
            <a:ext cx="1830743" cy="1904949"/>
            <a:chOff x="8096806" y="2367728"/>
            <a:chExt cx="934892" cy="1904949"/>
          </a:xfrm>
        </p:grpSpPr>
        <p:cxnSp>
          <p:nvCxnSpPr>
            <p:cNvPr id="39" name="Straight Connector 38">
              <a:extLst>
                <a:ext uri="{FF2B5EF4-FFF2-40B4-BE49-F238E27FC236}">
                  <a16:creationId xmlns:a16="http://schemas.microsoft.com/office/drawing/2014/main" id="{9BDD17A4-EA07-4268-6F60-2A08E2B7046D}"/>
                </a:ext>
              </a:extLst>
            </p:cNvPr>
            <p:cNvCxnSpPr/>
            <p:nvPr/>
          </p:nvCxnSpPr>
          <p:spPr>
            <a:xfrm flipH="1">
              <a:off x="8648687" y="2384612"/>
              <a:ext cx="3830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CD59EAD-29A1-33D6-BCBD-9293E22589E5}"/>
                </a:ext>
              </a:extLst>
            </p:cNvPr>
            <p:cNvCxnSpPr>
              <a:cxnSpLocks/>
            </p:cNvCxnSpPr>
            <p:nvPr/>
          </p:nvCxnSpPr>
          <p:spPr>
            <a:xfrm>
              <a:off x="8648687" y="2367728"/>
              <a:ext cx="0" cy="1904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1FD48D4-605B-8EF4-4260-0C9F0869A569}"/>
                </a:ext>
              </a:extLst>
            </p:cNvPr>
            <p:cNvCxnSpPr/>
            <p:nvPr/>
          </p:nvCxnSpPr>
          <p:spPr>
            <a:xfrm flipH="1">
              <a:off x="8096806" y="4272677"/>
              <a:ext cx="5518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8" name="Straight Arrow Connector 279">
            <a:extLst>
              <a:ext uri="{FF2B5EF4-FFF2-40B4-BE49-F238E27FC236}">
                <a16:creationId xmlns:a16="http://schemas.microsoft.com/office/drawing/2014/main" id="{71291935-2DC2-F3D0-5854-384052942185}"/>
              </a:ext>
            </a:extLst>
          </p:cNvPr>
          <p:cNvCxnSpPr>
            <a:cxnSpLocks/>
          </p:cNvCxnSpPr>
          <p:nvPr/>
        </p:nvCxnSpPr>
        <p:spPr>
          <a:xfrm flipH="1">
            <a:off x="10440151" y="2426915"/>
            <a:ext cx="521918"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0" name="文本框 20">
            <a:extLst>
              <a:ext uri="{FF2B5EF4-FFF2-40B4-BE49-F238E27FC236}">
                <a16:creationId xmlns:a16="http://schemas.microsoft.com/office/drawing/2014/main" id="{D8D80FF8-6182-2D9E-277A-C03F1FCF014A}"/>
              </a:ext>
            </a:extLst>
          </p:cNvPr>
          <p:cNvSpPr txBox="1"/>
          <p:nvPr/>
        </p:nvSpPr>
        <p:spPr>
          <a:xfrm>
            <a:off x="10627525" y="2077903"/>
            <a:ext cx="504112" cy="276999"/>
          </a:xfrm>
          <a:prstGeom prst="rect">
            <a:avLst/>
          </a:prstGeom>
          <a:noFill/>
        </p:spPr>
        <p:txBody>
          <a:bodyPr wrap="none" rtlCol="0">
            <a:spAutoFit/>
          </a:bodyPr>
          <a:lstStyle/>
          <a:p>
            <a:r>
              <a:rPr lang="en-US" altLang="zh-CN" sz="1200" dirty="0"/>
              <a:t>https</a:t>
            </a:r>
            <a:endParaRPr lang="zh-CN" altLang="en-US" sz="1200" dirty="0"/>
          </a:p>
        </p:txBody>
      </p:sp>
      <p:sp>
        <p:nvSpPr>
          <p:cNvPr id="131" name="文本框 20">
            <a:extLst>
              <a:ext uri="{FF2B5EF4-FFF2-40B4-BE49-F238E27FC236}">
                <a16:creationId xmlns:a16="http://schemas.microsoft.com/office/drawing/2014/main" id="{82C51361-9684-49E1-4901-6A1AE1E7E331}"/>
              </a:ext>
            </a:extLst>
          </p:cNvPr>
          <p:cNvSpPr txBox="1"/>
          <p:nvPr/>
        </p:nvSpPr>
        <p:spPr>
          <a:xfrm>
            <a:off x="8653541" y="2073264"/>
            <a:ext cx="859851" cy="276999"/>
          </a:xfrm>
          <a:prstGeom prst="rect">
            <a:avLst/>
          </a:prstGeom>
          <a:noFill/>
        </p:spPr>
        <p:txBody>
          <a:bodyPr wrap="none" rtlCol="0">
            <a:spAutoFit/>
          </a:bodyPr>
          <a:lstStyle/>
          <a:p>
            <a:r>
              <a:rPr lang="en-US" altLang="zh-CN" sz="1200" dirty="0"/>
              <a:t>BQ API call</a:t>
            </a:r>
            <a:endParaRPr lang="zh-CN" altLang="en-US" sz="1200" dirty="0"/>
          </a:p>
        </p:txBody>
      </p:sp>
      <p:cxnSp>
        <p:nvCxnSpPr>
          <p:cNvPr id="132" name="Straight Arrow Connector 279">
            <a:extLst>
              <a:ext uri="{FF2B5EF4-FFF2-40B4-BE49-F238E27FC236}">
                <a16:creationId xmlns:a16="http://schemas.microsoft.com/office/drawing/2014/main" id="{C9CEA6F5-274C-58B8-E81D-FDE7578BF0BA}"/>
              </a:ext>
            </a:extLst>
          </p:cNvPr>
          <p:cNvCxnSpPr>
            <a:cxnSpLocks/>
          </p:cNvCxnSpPr>
          <p:nvPr/>
        </p:nvCxnSpPr>
        <p:spPr>
          <a:xfrm flipH="1">
            <a:off x="10440151" y="4498768"/>
            <a:ext cx="521918" cy="0"/>
          </a:xfrm>
          <a:prstGeom prst="straightConnector1">
            <a:avLst/>
          </a:prstGeom>
          <a:ln w="12700">
            <a:solidFill>
              <a:schemeClr val="tx2"/>
            </a:solidFill>
            <a:prstDash val="solid"/>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3" name="文本框 20">
            <a:extLst>
              <a:ext uri="{FF2B5EF4-FFF2-40B4-BE49-F238E27FC236}">
                <a16:creationId xmlns:a16="http://schemas.microsoft.com/office/drawing/2014/main" id="{B2BBF9F7-9B07-198A-9D6D-441076A2BD57}"/>
              </a:ext>
            </a:extLst>
          </p:cNvPr>
          <p:cNvSpPr txBox="1"/>
          <p:nvPr/>
        </p:nvSpPr>
        <p:spPr>
          <a:xfrm>
            <a:off x="10627525" y="4149756"/>
            <a:ext cx="423514" cy="276999"/>
          </a:xfrm>
          <a:prstGeom prst="rect">
            <a:avLst/>
          </a:prstGeom>
          <a:noFill/>
        </p:spPr>
        <p:txBody>
          <a:bodyPr wrap="none" rtlCol="0">
            <a:spAutoFit/>
          </a:bodyPr>
          <a:lstStyle/>
          <a:p>
            <a:r>
              <a:rPr lang="en-US" altLang="zh-CN" sz="1200" dirty="0"/>
              <a:t>SQL</a:t>
            </a:r>
            <a:endParaRPr lang="zh-CN" altLang="en-US" sz="1200" dirty="0"/>
          </a:p>
        </p:txBody>
      </p:sp>
      <p:sp>
        <p:nvSpPr>
          <p:cNvPr id="135" name="文本框 20">
            <a:extLst>
              <a:ext uri="{FF2B5EF4-FFF2-40B4-BE49-F238E27FC236}">
                <a16:creationId xmlns:a16="http://schemas.microsoft.com/office/drawing/2014/main" id="{BB126460-3EBD-03C7-7736-BBAB3CEDE0A3}"/>
              </a:ext>
            </a:extLst>
          </p:cNvPr>
          <p:cNvSpPr txBox="1"/>
          <p:nvPr/>
        </p:nvSpPr>
        <p:spPr>
          <a:xfrm>
            <a:off x="9430799" y="3454485"/>
            <a:ext cx="1012586" cy="276999"/>
          </a:xfrm>
          <a:prstGeom prst="rect">
            <a:avLst/>
          </a:prstGeom>
          <a:noFill/>
        </p:spPr>
        <p:txBody>
          <a:bodyPr wrap="none" rtlCol="0">
            <a:spAutoFit/>
          </a:bodyPr>
          <a:lstStyle/>
          <a:p>
            <a:pPr algn="ctr"/>
            <a:r>
              <a:rPr lang="en-US" altLang="zh-CN" sz="1200" dirty="0"/>
              <a:t>Ad hoc query</a:t>
            </a:r>
            <a:endParaRPr lang="zh-CN" altLang="en-US" sz="1200" dirty="0"/>
          </a:p>
        </p:txBody>
      </p:sp>
      <p:grpSp>
        <p:nvGrpSpPr>
          <p:cNvPr id="142" name="Group 141">
            <a:extLst>
              <a:ext uri="{FF2B5EF4-FFF2-40B4-BE49-F238E27FC236}">
                <a16:creationId xmlns:a16="http://schemas.microsoft.com/office/drawing/2014/main" id="{DD4DA837-CAB0-DE0A-B5E8-899220148B6B}"/>
              </a:ext>
            </a:extLst>
          </p:cNvPr>
          <p:cNvGrpSpPr/>
          <p:nvPr/>
        </p:nvGrpSpPr>
        <p:grpSpPr>
          <a:xfrm>
            <a:off x="7805286" y="3658488"/>
            <a:ext cx="1672728" cy="808442"/>
            <a:chOff x="7861484" y="3658488"/>
            <a:chExt cx="1616529" cy="739122"/>
          </a:xfrm>
        </p:grpSpPr>
        <p:cxnSp>
          <p:nvCxnSpPr>
            <p:cNvPr id="137" name="Straight Connector 136">
              <a:extLst>
                <a:ext uri="{FF2B5EF4-FFF2-40B4-BE49-F238E27FC236}">
                  <a16:creationId xmlns:a16="http://schemas.microsoft.com/office/drawing/2014/main" id="{CBEE5A46-B840-0217-855A-C60743FCF94C}"/>
                </a:ext>
              </a:extLst>
            </p:cNvPr>
            <p:cNvCxnSpPr>
              <a:cxnSpLocks/>
            </p:cNvCxnSpPr>
            <p:nvPr/>
          </p:nvCxnSpPr>
          <p:spPr>
            <a:xfrm flipH="1">
              <a:off x="9120546" y="3665039"/>
              <a:ext cx="3574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F1D09C7-0FC4-950A-113D-BC4CA6383BA7}"/>
                </a:ext>
              </a:extLst>
            </p:cNvPr>
            <p:cNvCxnSpPr>
              <a:cxnSpLocks/>
            </p:cNvCxnSpPr>
            <p:nvPr/>
          </p:nvCxnSpPr>
          <p:spPr>
            <a:xfrm>
              <a:off x="9120546" y="3658488"/>
              <a:ext cx="0" cy="739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CA86D38-E284-C517-F3BB-564F52B3E48D}"/>
                </a:ext>
              </a:extLst>
            </p:cNvPr>
            <p:cNvCxnSpPr>
              <a:cxnSpLocks/>
            </p:cNvCxnSpPr>
            <p:nvPr/>
          </p:nvCxnSpPr>
          <p:spPr>
            <a:xfrm flipH="1">
              <a:off x="7861484" y="4397610"/>
              <a:ext cx="12590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625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77342" y="233826"/>
            <a:ext cx="10515600" cy="700958"/>
          </a:xfrm>
        </p:spPr>
        <p:txBody>
          <a:bodyPr>
            <a:noAutofit/>
          </a:bodyPr>
          <a:lstStyle/>
          <a:p>
            <a:r>
              <a:rPr lang="en-US" altLang="zh-CN" sz="2800" dirty="0"/>
              <a:t>Streaming System Module and Message Flow, Target latency &lt; 5 Secs</a:t>
            </a:r>
            <a:endParaRPr lang="en-US" sz="2800" dirty="0"/>
          </a:p>
        </p:txBody>
      </p:sp>
      <p:graphicFrame>
        <p:nvGraphicFramePr>
          <p:cNvPr id="3" name="图示 2">
            <a:extLst>
              <a:ext uri="{FF2B5EF4-FFF2-40B4-BE49-F238E27FC236}">
                <a16:creationId xmlns:a16="http://schemas.microsoft.com/office/drawing/2014/main" id="{C96C6C9B-ECFC-18EF-6B99-1991D676575E}"/>
              </a:ext>
            </a:extLst>
          </p:cNvPr>
          <p:cNvGraphicFramePr/>
          <p:nvPr>
            <p:extLst>
              <p:ext uri="{D42A27DB-BD31-4B8C-83A1-F6EECF244321}">
                <p14:modId xmlns:p14="http://schemas.microsoft.com/office/powerpoint/2010/main" val="2167724049"/>
              </p:ext>
            </p:extLst>
          </p:nvPr>
        </p:nvGraphicFramePr>
        <p:xfrm>
          <a:off x="605481" y="2477143"/>
          <a:ext cx="11442806" cy="182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3C72418C-9BCB-80CB-520A-72C7A5AB9505}"/>
              </a:ext>
            </a:extLst>
          </p:cNvPr>
          <p:cNvPicPr>
            <a:picLocks noChangeAspect="1"/>
          </p:cNvPicPr>
          <p:nvPr/>
        </p:nvPicPr>
        <p:blipFill>
          <a:blip r:embed="rId8"/>
          <a:stretch>
            <a:fillRect/>
          </a:stretch>
        </p:blipFill>
        <p:spPr>
          <a:xfrm>
            <a:off x="437724" y="1467685"/>
            <a:ext cx="1085714" cy="1419048"/>
          </a:xfrm>
          <a:prstGeom prst="rect">
            <a:avLst/>
          </a:prstGeom>
        </p:spPr>
      </p:pic>
      <p:grpSp>
        <p:nvGrpSpPr>
          <p:cNvPr id="11" name="Group 10">
            <a:extLst>
              <a:ext uri="{FF2B5EF4-FFF2-40B4-BE49-F238E27FC236}">
                <a16:creationId xmlns:a16="http://schemas.microsoft.com/office/drawing/2014/main" id="{5092B1DC-7BE9-EAB6-F87D-6D12C4CC5815}"/>
              </a:ext>
            </a:extLst>
          </p:cNvPr>
          <p:cNvGrpSpPr/>
          <p:nvPr/>
        </p:nvGrpSpPr>
        <p:grpSpPr>
          <a:xfrm>
            <a:off x="1917065" y="1612657"/>
            <a:ext cx="1085714" cy="471447"/>
            <a:chOff x="2071376" y="4476793"/>
            <a:chExt cx="1085714" cy="471447"/>
          </a:xfrm>
        </p:grpSpPr>
        <p:pic>
          <p:nvPicPr>
            <p:cNvPr id="9" name="Picture 8">
              <a:extLst>
                <a:ext uri="{FF2B5EF4-FFF2-40B4-BE49-F238E27FC236}">
                  <a16:creationId xmlns:a16="http://schemas.microsoft.com/office/drawing/2014/main" id="{8B45F52E-C88C-8282-BC9D-86C6177D56E4}"/>
                </a:ext>
              </a:extLst>
            </p:cNvPr>
            <p:cNvPicPr>
              <a:picLocks noChangeAspect="1"/>
            </p:cNvPicPr>
            <p:nvPr/>
          </p:nvPicPr>
          <p:blipFill>
            <a:blip r:embed="rId9"/>
            <a:stretch>
              <a:fillRect/>
            </a:stretch>
          </p:blipFill>
          <p:spPr>
            <a:xfrm>
              <a:off x="2110643" y="4529470"/>
              <a:ext cx="1019801" cy="363805"/>
            </a:xfrm>
            <a:prstGeom prst="rect">
              <a:avLst/>
            </a:prstGeom>
          </p:spPr>
        </p:pic>
        <p:sp>
          <p:nvSpPr>
            <p:cNvPr id="10" name="Rectangle 9">
              <a:extLst>
                <a:ext uri="{FF2B5EF4-FFF2-40B4-BE49-F238E27FC236}">
                  <a16:creationId xmlns:a16="http://schemas.microsoft.com/office/drawing/2014/main" id="{4A94948A-ECDA-9314-DE9C-CE69EB170386}"/>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6C17D20-E481-0AA3-81E2-ED2902FD4DF7}"/>
              </a:ext>
            </a:extLst>
          </p:cNvPr>
          <p:cNvGrpSpPr/>
          <p:nvPr/>
        </p:nvGrpSpPr>
        <p:grpSpPr>
          <a:xfrm>
            <a:off x="1917065" y="2291282"/>
            <a:ext cx="1085714" cy="471447"/>
            <a:chOff x="2071376" y="4476793"/>
            <a:chExt cx="1085714" cy="471447"/>
          </a:xfrm>
        </p:grpSpPr>
        <p:pic>
          <p:nvPicPr>
            <p:cNvPr id="14" name="Picture 13">
              <a:extLst>
                <a:ext uri="{FF2B5EF4-FFF2-40B4-BE49-F238E27FC236}">
                  <a16:creationId xmlns:a16="http://schemas.microsoft.com/office/drawing/2014/main" id="{FF957CA1-3DE5-9531-5DD2-C393BE128315}"/>
                </a:ext>
              </a:extLst>
            </p:cNvPr>
            <p:cNvPicPr>
              <a:picLocks noChangeAspect="1"/>
            </p:cNvPicPr>
            <p:nvPr/>
          </p:nvPicPr>
          <p:blipFill>
            <a:blip r:embed="rId9"/>
            <a:stretch>
              <a:fillRect/>
            </a:stretch>
          </p:blipFill>
          <p:spPr>
            <a:xfrm>
              <a:off x="2110643" y="4529470"/>
              <a:ext cx="1019801" cy="363805"/>
            </a:xfrm>
            <a:prstGeom prst="rect">
              <a:avLst/>
            </a:prstGeom>
          </p:spPr>
        </p:pic>
        <p:sp>
          <p:nvSpPr>
            <p:cNvPr id="15" name="Rectangle 14">
              <a:extLst>
                <a:ext uri="{FF2B5EF4-FFF2-40B4-BE49-F238E27FC236}">
                  <a16:creationId xmlns:a16="http://schemas.microsoft.com/office/drawing/2014/main" id="{C8FAB5B9-2687-C96D-EDA2-50D820C37E86}"/>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95">
            <a:extLst>
              <a:ext uri="{FF2B5EF4-FFF2-40B4-BE49-F238E27FC236}">
                <a16:creationId xmlns:a16="http://schemas.microsoft.com/office/drawing/2014/main" id="{3577736A-2775-F2CE-5EA5-BEDAA70A1232}"/>
              </a:ext>
            </a:extLst>
          </p:cNvPr>
          <p:cNvSpPr/>
          <p:nvPr/>
        </p:nvSpPr>
        <p:spPr>
          <a:xfrm>
            <a:off x="3905296" y="2584653"/>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a:t>
            </a:r>
            <a:r>
              <a:rPr lang="en-US" altLang="zh-CN" sz="10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Pubsub</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33" name="图片 4">
            <a:extLst>
              <a:ext uri="{FF2B5EF4-FFF2-40B4-BE49-F238E27FC236}">
                <a16:creationId xmlns:a16="http://schemas.microsoft.com/office/drawing/2014/main" id="{34FCA2AF-CAA6-35E9-AA7B-1CCD3B7A2B9E}"/>
              </a:ext>
            </a:extLst>
          </p:cNvPr>
          <p:cNvPicPr>
            <a:picLocks noChangeAspect="1"/>
          </p:cNvPicPr>
          <p:nvPr/>
        </p:nvPicPr>
        <p:blipFill>
          <a:blip r:embed="rId10"/>
          <a:stretch>
            <a:fillRect/>
          </a:stretch>
        </p:blipFill>
        <p:spPr>
          <a:xfrm>
            <a:off x="7152237" y="1582691"/>
            <a:ext cx="2148510" cy="1304042"/>
          </a:xfrm>
          <a:prstGeom prst="rect">
            <a:avLst/>
          </a:prstGeom>
        </p:spPr>
      </p:pic>
      <p:cxnSp>
        <p:nvCxnSpPr>
          <p:cNvPr id="34" name="Straight Arrow Connector 33">
            <a:extLst>
              <a:ext uri="{FF2B5EF4-FFF2-40B4-BE49-F238E27FC236}">
                <a16:creationId xmlns:a16="http://schemas.microsoft.com/office/drawing/2014/main" id="{7D394747-F94A-556A-1721-FFC07A2836C3}"/>
              </a:ext>
            </a:extLst>
          </p:cNvPr>
          <p:cNvCxnSpPr>
            <a:cxnSpLocks/>
          </p:cNvCxnSpPr>
          <p:nvPr/>
        </p:nvCxnSpPr>
        <p:spPr>
          <a:xfrm>
            <a:off x="6883879" y="2107042"/>
            <a:ext cx="6981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7521D4B5-E2BD-EAA6-A94C-A25189ED1D64}"/>
              </a:ext>
            </a:extLst>
          </p:cNvPr>
          <p:cNvPicPr>
            <a:picLocks noChangeAspect="1"/>
          </p:cNvPicPr>
          <p:nvPr/>
        </p:nvPicPr>
        <p:blipFill>
          <a:blip r:embed="rId11"/>
          <a:stretch>
            <a:fillRect/>
          </a:stretch>
        </p:blipFill>
        <p:spPr>
          <a:xfrm>
            <a:off x="6163456" y="1846655"/>
            <a:ext cx="580632" cy="520773"/>
          </a:xfrm>
          <a:prstGeom prst="rect">
            <a:avLst/>
          </a:prstGeom>
        </p:spPr>
      </p:pic>
      <p:sp>
        <p:nvSpPr>
          <p:cNvPr id="39" name="Rectangle 95">
            <a:extLst>
              <a:ext uri="{FF2B5EF4-FFF2-40B4-BE49-F238E27FC236}">
                <a16:creationId xmlns:a16="http://schemas.microsoft.com/office/drawing/2014/main" id="{E4B19916-8EF2-34A0-0279-05A35AF656C6}"/>
              </a:ext>
            </a:extLst>
          </p:cNvPr>
          <p:cNvSpPr/>
          <p:nvPr/>
        </p:nvSpPr>
        <p:spPr>
          <a:xfrm>
            <a:off x="5708881" y="2397320"/>
            <a:ext cx="137836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GCP Dataflow</a:t>
            </a:r>
          </a:p>
        </p:txBody>
      </p:sp>
      <p:sp>
        <p:nvSpPr>
          <p:cNvPr id="4" name="Rectangle 95">
            <a:extLst>
              <a:ext uri="{FF2B5EF4-FFF2-40B4-BE49-F238E27FC236}">
                <a16:creationId xmlns:a16="http://schemas.microsoft.com/office/drawing/2014/main" id="{831C6C59-1656-4C87-3862-11F430B788BD}"/>
              </a:ext>
            </a:extLst>
          </p:cNvPr>
          <p:cNvSpPr/>
          <p:nvPr/>
        </p:nvSpPr>
        <p:spPr>
          <a:xfrm>
            <a:off x="10082697" y="3746993"/>
            <a:ext cx="817706" cy="779059"/>
          </a:xfrm>
          <a:prstGeom prst="rect">
            <a:avLst/>
          </a:prstGeom>
        </p:spPr>
        <p:txBody>
          <a:bodyPr wrap="square">
            <a:spAutoFit/>
          </a:bodyPr>
          <a:lstStyle/>
          <a:p>
            <a:pPr marL="0" marR="0">
              <a:lnSpc>
                <a:spcPct val="107000"/>
              </a:lnSpc>
              <a:spcBef>
                <a:spcPts val="0"/>
              </a:spcBef>
              <a:spcAft>
                <a:spcPts val="800"/>
              </a:spcAft>
            </a:pPr>
            <a:r>
              <a:rPr lang="en-US" sz="4400" kern="100" dirty="0">
                <a:solidFill>
                  <a:srgbClr val="FF0000"/>
                </a:solidFill>
                <a:effectLst/>
                <a:latin typeface="Aptos" panose="020B0004020202020204" pitchFamily="34" charset="0"/>
                <a:ea typeface="等线" panose="02010600030101010101" pitchFamily="2" charset="-122"/>
                <a:cs typeface="Arial" panose="020B0604020202020204" pitchFamily="34" charset="0"/>
              </a:rPr>
              <a:t>✓</a:t>
            </a:r>
          </a:p>
        </p:txBody>
      </p:sp>
      <p:sp>
        <p:nvSpPr>
          <p:cNvPr id="7" name="&quot;Not Allowed&quot; Symbol 6">
            <a:extLst>
              <a:ext uri="{FF2B5EF4-FFF2-40B4-BE49-F238E27FC236}">
                <a16:creationId xmlns:a16="http://schemas.microsoft.com/office/drawing/2014/main" id="{3EFC726A-A2D1-8F74-726C-6F936D620FEA}"/>
              </a:ext>
            </a:extLst>
          </p:cNvPr>
          <p:cNvSpPr/>
          <p:nvPr/>
        </p:nvSpPr>
        <p:spPr>
          <a:xfrm>
            <a:off x="10191437" y="2107286"/>
            <a:ext cx="483079" cy="489123"/>
          </a:xfrm>
          <a:prstGeom prst="noSmoking">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34BAA3F3-82D7-3627-A1D0-CFD8B5B0A136}"/>
              </a:ext>
            </a:extLst>
          </p:cNvPr>
          <p:cNvCxnSpPr>
            <a:cxnSpLocks/>
          </p:cNvCxnSpPr>
          <p:nvPr/>
        </p:nvCxnSpPr>
        <p:spPr>
          <a:xfrm>
            <a:off x="5302960" y="2107042"/>
            <a:ext cx="6981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6D1CAFF-4DBE-6130-296D-D9BF3290D5D5}"/>
              </a:ext>
            </a:extLst>
          </p:cNvPr>
          <p:cNvCxnSpPr>
            <a:cxnSpLocks/>
          </p:cNvCxnSpPr>
          <p:nvPr/>
        </p:nvCxnSpPr>
        <p:spPr>
          <a:xfrm flipV="1">
            <a:off x="3087634" y="2234712"/>
            <a:ext cx="506466" cy="283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4B9F4BA-3539-2A96-2D85-A658520C0629}"/>
              </a:ext>
            </a:extLst>
          </p:cNvPr>
          <p:cNvCxnSpPr>
            <a:cxnSpLocks/>
          </p:cNvCxnSpPr>
          <p:nvPr/>
        </p:nvCxnSpPr>
        <p:spPr>
          <a:xfrm>
            <a:off x="3087634" y="1758379"/>
            <a:ext cx="506466" cy="283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87BA9F1E-0035-71D0-013C-2A5F0F371A47}"/>
              </a:ext>
            </a:extLst>
          </p:cNvPr>
          <p:cNvGrpSpPr/>
          <p:nvPr/>
        </p:nvGrpSpPr>
        <p:grpSpPr>
          <a:xfrm>
            <a:off x="3657441" y="1799418"/>
            <a:ext cx="1448344" cy="637840"/>
            <a:chOff x="3657441" y="4465077"/>
            <a:chExt cx="1448344" cy="637840"/>
          </a:xfrm>
        </p:grpSpPr>
        <p:grpSp>
          <p:nvGrpSpPr>
            <p:cNvPr id="56" name="Group 55">
              <a:extLst>
                <a:ext uri="{FF2B5EF4-FFF2-40B4-BE49-F238E27FC236}">
                  <a16:creationId xmlns:a16="http://schemas.microsoft.com/office/drawing/2014/main" id="{6CAE175C-E993-01E3-EF96-CE223420D7BA}"/>
                </a:ext>
              </a:extLst>
            </p:cNvPr>
            <p:cNvGrpSpPr/>
            <p:nvPr/>
          </p:nvGrpSpPr>
          <p:grpSpPr>
            <a:xfrm>
              <a:off x="3657441" y="4465077"/>
              <a:ext cx="1448344" cy="637840"/>
              <a:chOff x="8438606" y="5823732"/>
              <a:chExt cx="1448344" cy="637840"/>
            </a:xfrm>
          </p:grpSpPr>
          <p:sp>
            <p:nvSpPr>
              <p:cNvPr id="44" name="Rectangle 43">
                <a:extLst>
                  <a:ext uri="{FF2B5EF4-FFF2-40B4-BE49-F238E27FC236}">
                    <a16:creationId xmlns:a16="http://schemas.microsoft.com/office/drawing/2014/main" id="{31124B2C-27E3-46D0-B6FC-B71C2A0FBCDC}"/>
                  </a:ext>
                </a:extLst>
              </p:cNvPr>
              <p:cNvSpPr/>
              <p:nvPr/>
            </p:nvSpPr>
            <p:spPr>
              <a:xfrm>
                <a:off x="8438606" y="5823732"/>
                <a:ext cx="1448344" cy="63784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3471B1-9A94-C4AA-B0B9-07DDFDDA8A69}"/>
                  </a:ext>
                </a:extLst>
              </p:cNvPr>
              <p:cNvSpPr/>
              <p:nvPr/>
            </p:nvSpPr>
            <p:spPr>
              <a:xfrm>
                <a:off x="9466292"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761603-C428-A15D-4489-775DB1A28EEF}"/>
                  </a:ext>
                </a:extLst>
              </p:cNvPr>
              <p:cNvSpPr/>
              <p:nvPr/>
            </p:nvSpPr>
            <p:spPr>
              <a:xfrm>
                <a:off x="9336895"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9DAA74-CCD6-1D68-0351-FB2971623B2D}"/>
                  </a:ext>
                </a:extLst>
              </p:cNvPr>
              <p:cNvSpPr/>
              <p:nvPr/>
            </p:nvSpPr>
            <p:spPr>
              <a:xfrm>
                <a:off x="9207138"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E375BF-9EBA-DF9F-5013-1EEEB02392A8}"/>
                  </a:ext>
                </a:extLst>
              </p:cNvPr>
              <p:cNvSpPr/>
              <p:nvPr/>
            </p:nvSpPr>
            <p:spPr>
              <a:xfrm>
                <a:off x="9077741"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654C3B0-79D1-A0AB-426C-5F505BBFB66E}"/>
                  </a:ext>
                </a:extLst>
              </p:cNvPr>
              <p:cNvSpPr/>
              <p:nvPr/>
            </p:nvSpPr>
            <p:spPr>
              <a:xfrm>
                <a:off x="8955533"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83F28A-EE04-05D7-0F7C-A64E1A3DFF88}"/>
                  </a:ext>
                </a:extLst>
              </p:cNvPr>
              <p:cNvSpPr/>
              <p:nvPr/>
            </p:nvSpPr>
            <p:spPr>
              <a:xfrm>
                <a:off x="8826136"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75E96DE-5A0B-4106-A08A-958AA8146B6D}"/>
                  </a:ext>
                </a:extLst>
              </p:cNvPr>
              <p:cNvSpPr/>
              <p:nvPr/>
            </p:nvSpPr>
            <p:spPr>
              <a:xfrm>
                <a:off x="8696379"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B9B148-CC87-95ED-DFDD-51587F51909D}"/>
                  </a:ext>
                </a:extLst>
              </p:cNvPr>
              <p:cNvSpPr/>
              <p:nvPr/>
            </p:nvSpPr>
            <p:spPr>
              <a:xfrm>
                <a:off x="8566982"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3A3C4B5-5949-229C-D5FF-D8F36B17B1F8}"/>
                  </a:ext>
                </a:extLst>
              </p:cNvPr>
              <p:cNvSpPr/>
              <p:nvPr/>
            </p:nvSpPr>
            <p:spPr>
              <a:xfrm>
                <a:off x="9466292"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5F45252-D3E3-C8EE-4AF6-4EC06A43704A}"/>
                  </a:ext>
                </a:extLst>
              </p:cNvPr>
              <p:cNvSpPr/>
              <p:nvPr/>
            </p:nvSpPr>
            <p:spPr>
              <a:xfrm>
                <a:off x="9336895"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CFB0F5B-7AAA-B135-3CB4-7254A9EAD584}"/>
                  </a:ext>
                </a:extLst>
              </p:cNvPr>
              <p:cNvSpPr/>
              <p:nvPr/>
            </p:nvSpPr>
            <p:spPr>
              <a:xfrm>
                <a:off x="9207138"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FD2176-440E-C512-9AE3-6250B12F737F}"/>
                  </a:ext>
                </a:extLst>
              </p:cNvPr>
              <p:cNvSpPr/>
              <p:nvPr/>
            </p:nvSpPr>
            <p:spPr>
              <a:xfrm>
                <a:off x="9077741"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A6B46F7-5307-614D-77E3-7D33CD5746B1}"/>
                  </a:ext>
                </a:extLst>
              </p:cNvPr>
              <p:cNvSpPr/>
              <p:nvPr/>
            </p:nvSpPr>
            <p:spPr>
              <a:xfrm>
                <a:off x="8955533"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4B4CAD-3277-EC21-8D20-33066F352A53}"/>
                  </a:ext>
                </a:extLst>
              </p:cNvPr>
              <p:cNvSpPr/>
              <p:nvPr/>
            </p:nvSpPr>
            <p:spPr>
              <a:xfrm>
                <a:off x="8826136"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229BF28-C858-A12C-A36F-102FDF1324D4}"/>
                  </a:ext>
                </a:extLst>
              </p:cNvPr>
              <p:cNvSpPr/>
              <p:nvPr/>
            </p:nvSpPr>
            <p:spPr>
              <a:xfrm>
                <a:off x="8696379"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2611F3A-803E-6FBA-02F0-95FE3822343F}"/>
                  </a:ext>
                </a:extLst>
              </p:cNvPr>
              <p:cNvSpPr/>
              <p:nvPr/>
            </p:nvSpPr>
            <p:spPr>
              <a:xfrm>
                <a:off x="8566982"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A07B751-D6C2-01A9-2AFB-039AED32E89B}"/>
                  </a:ext>
                </a:extLst>
              </p:cNvPr>
              <p:cNvSpPr/>
              <p:nvPr/>
            </p:nvSpPr>
            <p:spPr>
              <a:xfrm>
                <a:off x="9595689"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8CB2E4C-06A8-6E7E-722E-CEE124B63B94}"/>
                  </a:ext>
                </a:extLst>
              </p:cNvPr>
              <p:cNvSpPr/>
              <p:nvPr/>
            </p:nvSpPr>
            <p:spPr>
              <a:xfrm>
                <a:off x="9466292"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52C624D-63C9-3A0E-FFFB-17A70E3BEDE5}"/>
                  </a:ext>
                </a:extLst>
              </p:cNvPr>
              <p:cNvSpPr/>
              <p:nvPr/>
            </p:nvSpPr>
            <p:spPr>
              <a:xfrm>
                <a:off x="9336895"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616A7CE-8EEA-FE21-56D6-0FBCC3410965}"/>
                  </a:ext>
                </a:extLst>
              </p:cNvPr>
              <p:cNvSpPr/>
              <p:nvPr/>
            </p:nvSpPr>
            <p:spPr>
              <a:xfrm>
                <a:off x="9207138"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50917F8-E9CA-2845-5C8A-CA040712EA03}"/>
                  </a:ext>
                </a:extLst>
              </p:cNvPr>
              <p:cNvSpPr/>
              <p:nvPr/>
            </p:nvSpPr>
            <p:spPr>
              <a:xfrm>
                <a:off x="9077741"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A10A2FE-83DC-513B-98D0-0DCF6B4A8569}"/>
                  </a:ext>
                </a:extLst>
              </p:cNvPr>
              <p:cNvSpPr/>
              <p:nvPr/>
            </p:nvSpPr>
            <p:spPr>
              <a:xfrm>
                <a:off x="8955533"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CCE8BE6-3CDE-D17F-367B-5C550C8066BD}"/>
                  </a:ext>
                </a:extLst>
              </p:cNvPr>
              <p:cNvSpPr/>
              <p:nvPr/>
            </p:nvSpPr>
            <p:spPr>
              <a:xfrm>
                <a:off x="8826136"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64597A7-5C50-210B-E51E-A30BBD6F7DC0}"/>
                  </a:ext>
                </a:extLst>
              </p:cNvPr>
              <p:cNvSpPr/>
              <p:nvPr/>
            </p:nvSpPr>
            <p:spPr>
              <a:xfrm>
                <a:off x="8696379"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3BAA152-1E0C-6BB8-FC1C-11DF8352BA08}"/>
                  </a:ext>
                </a:extLst>
              </p:cNvPr>
              <p:cNvSpPr/>
              <p:nvPr/>
            </p:nvSpPr>
            <p:spPr>
              <a:xfrm>
                <a:off x="8566982"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327E707-89B9-17DB-2B07-CCED40CB444B}"/>
                  </a:ext>
                </a:extLst>
              </p:cNvPr>
              <p:cNvSpPr/>
              <p:nvPr/>
            </p:nvSpPr>
            <p:spPr>
              <a:xfrm>
                <a:off x="9595689"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60">
              <a:extLst>
                <a:ext uri="{FF2B5EF4-FFF2-40B4-BE49-F238E27FC236}">
                  <a16:creationId xmlns:a16="http://schemas.microsoft.com/office/drawing/2014/main" id="{F0E6DA37-6527-8110-73B3-AA93D2DB14B2}"/>
                </a:ext>
              </a:extLst>
            </p:cNvPr>
            <p:cNvPicPr>
              <a:picLocks noChangeAspect="1"/>
            </p:cNvPicPr>
            <p:nvPr/>
          </p:nvPicPr>
          <p:blipFill>
            <a:blip r:embed="rId12"/>
            <a:stretch>
              <a:fillRect/>
            </a:stretch>
          </p:blipFill>
          <p:spPr>
            <a:xfrm>
              <a:off x="4902557" y="4511901"/>
              <a:ext cx="165279" cy="147059"/>
            </a:xfrm>
            <a:prstGeom prst="rect">
              <a:avLst/>
            </a:prstGeom>
          </p:spPr>
        </p:pic>
      </p:grpSp>
      <p:pic>
        <p:nvPicPr>
          <p:cNvPr id="16" name="Picture 15">
            <a:extLst>
              <a:ext uri="{FF2B5EF4-FFF2-40B4-BE49-F238E27FC236}">
                <a16:creationId xmlns:a16="http://schemas.microsoft.com/office/drawing/2014/main" id="{72A0FCC2-772F-E01A-CC49-0585617D193E}"/>
              </a:ext>
            </a:extLst>
          </p:cNvPr>
          <p:cNvPicPr>
            <a:picLocks noChangeAspect="1"/>
          </p:cNvPicPr>
          <p:nvPr/>
        </p:nvPicPr>
        <p:blipFill>
          <a:blip r:embed="rId8"/>
          <a:stretch>
            <a:fillRect/>
          </a:stretch>
        </p:blipFill>
        <p:spPr>
          <a:xfrm>
            <a:off x="437724" y="3965763"/>
            <a:ext cx="1085714" cy="1419048"/>
          </a:xfrm>
          <a:prstGeom prst="rect">
            <a:avLst/>
          </a:prstGeom>
        </p:spPr>
      </p:pic>
      <p:grpSp>
        <p:nvGrpSpPr>
          <p:cNvPr id="18" name="Group 17">
            <a:extLst>
              <a:ext uri="{FF2B5EF4-FFF2-40B4-BE49-F238E27FC236}">
                <a16:creationId xmlns:a16="http://schemas.microsoft.com/office/drawing/2014/main" id="{A834ADD0-1529-3E1F-6A44-7FF2C31BE52D}"/>
              </a:ext>
            </a:extLst>
          </p:cNvPr>
          <p:cNvGrpSpPr/>
          <p:nvPr/>
        </p:nvGrpSpPr>
        <p:grpSpPr>
          <a:xfrm>
            <a:off x="1917065" y="4110735"/>
            <a:ext cx="1085714" cy="471447"/>
            <a:chOff x="2071376" y="4476793"/>
            <a:chExt cx="1085714" cy="471447"/>
          </a:xfrm>
        </p:grpSpPr>
        <p:pic>
          <p:nvPicPr>
            <p:cNvPr id="21" name="Picture 20">
              <a:extLst>
                <a:ext uri="{FF2B5EF4-FFF2-40B4-BE49-F238E27FC236}">
                  <a16:creationId xmlns:a16="http://schemas.microsoft.com/office/drawing/2014/main" id="{3D8D798A-1D8C-5C70-B4C3-12EF7FBCA79B}"/>
                </a:ext>
              </a:extLst>
            </p:cNvPr>
            <p:cNvPicPr>
              <a:picLocks noChangeAspect="1"/>
            </p:cNvPicPr>
            <p:nvPr/>
          </p:nvPicPr>
          <p:blipFill>
            <a:blip r:embed="rId9"/>
            <a:stretch>
              <a:fillRect/>
            </a:stretch>
          </p:blipFill>
          <p:spPr>
            <a:xfrm>
              <a:off x="2110643" y="4529470"/>
              <a:ext cx="1019801" cy="363805"/>
            </a:xfrm>
            <a:prstGeom prst="rect">
              <a:avLst/>
            </a:prstGeom>
          </p:spPr>
        </p:pic>
        <p:sp>
          <p:nvSpPr>
            <p:cNvPr id="24" name="Rectangle 23">
              <a:extLst>
                <a:ext uri="{FF2B5EF4-FFF2-40B4-BE49-F238E27FC236}">
                  <a16:creationId xmlns:a16="http://schemas.microsoft.com/office/drawing/2014/main" id="{9737B81E-1EA1-21DF-F16B-E76F4576082E}"/>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6DA9747-2B59-A182-4E94-17EA8D2B3724}"/>
              </a:ext>
            </a:extLst>
          </p:cNvPr>
          <p:cNvGrpSpPr/>
          <p:nvPr/>
        </p:nvGrpSpPr>
        <p:grpSpPr>
          <a:xfrm>
            <a:off x="1917065" y="4789360"/>
            <a:ext cx="1085714" cy="471447"/>
            <a:chOff x="2071376" y="4476793"/>
            <a:chExt cx="1085714" cy="471447"/>
          </a:xfrm>
        </p:grpSpPr>
        <p:pic>
          <p:nvPicPr>
            <p:cNvPr id="29" name="Picture 28">
              <a:extLst>
                <a:ext uri="{FF2B5EF4-FFF2-40B4-BE49-F238E27FC236}">
                  <a16:creationId xmlns:a16="http://schemas.microsoft.com/office/drawing/2014/main" id="{EBCCE605-79EC-7FE6-42BE-73B82C179E5D}"/>
                </a:ext>
              </a:extLst>
            </p:cNvPr>
            <p:cNvPicPr>
              <a:picLocks noChangeAspect="1"/>
            </p:cNvPicPr>
            <p:nvPr/>
          </p:nvPicPr>
          <p:blipFill>
            <a:blip r:embed="rId9"/>
            <a:stretch>
              <a:fillRect/>
            </a:stretch>
          </p:blipFill>
          <p:spPr>
            <a:xfrm>
              <a:off x="2110643" y="4529470"/>
              <a:ext cx="1019801" cy="363805"/>
            </a:xfrm>
            <a:prstGeom prst="rect">
              <a:avLst/>
            </a:prstGeom>
          </p:spPr>
        </p:pic>
        <p:sp>
          <p:nvSpPr>
            <p:cNvPr id="40" name="Rectangle 39">
              <a:extLst>
                <a:ext uri="{FF2B5EF4-FFF2-40B4-BE49-F238E27FC236}">
                  <a16:creationId xmlns:a16="http://schemas.microsoft.com/office/drawing/2014/main" id="{33929D44-942D-C4BC-8082-205BCA1D17FB}"/>
                </a:ext>
              </a:extLst>
            </p:cNvPr>
            <p:cNvSpPr/>
            <p:nvPr/>
          </p:nvSpPr>
          <p:spPr>
            <a:xfrm>
              <a:off x="2071376" y="4476793"/>
              <a:ext cx="1085714" cy="4714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95">
            <a:extLst>
              <a:ext uri="{FF2B5EF4-FFF2-40B4-BE49-F238E27FC236}">
                <a16:creationId xmlns:a16="http://schemas.microsoft.com/office/drawing/2014/main" id="{6E83E9F7-0F8B-0067-1E1F-3DBBDCCB510A}"/>
              </a:ext>
            </a:extLst>
          </p:cNvPr>
          <p:cNvSpPr/>
          <p:nvPr/>
        </p:nvSpPr>
        <p:spPr>
          <a:xfrm>
            <a:off x="3905296" y="5082731"/>
            <a:ext cx="952634"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lang="en-US" altLang="zh-CN"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GCP </a:t>
            </a:r>
            <a:r>
              <a:rPr lang="en-US" altLang="zh-CN" sz="1000" kern="0" dirty="0" err="1">
                <a:solidFill>
                  <a:srgbClr val="000000"/>
                </a:solidFill>
                <a:latin typeface="Segoe UI" panose="020B0502040204020203" pitchFamily="34" charset="0"/>
                <a:ea typeface="MS PGothic" panose="020B0600070205080204" pitchFamily="34" charset="-128"/>
                <a:cs typeface="Segoe UI" panose="020B0502040204020203" pitchFamily="34" charset="0"/>
              </a:rPr>
              <a:t>Pubsub</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54" name="图片 4">
            <a:extLst>
              <a:ext uri="{FF2B5EF4-FFF2-40B4-BE49-F238E27FC236}">
                <a16:creationId xmlns:a16="http://schemas.microsoft.com/office/drawing/2014/main" id="{A55C9010-8CFD-0D97-4A7D-709155EDFE40}"/>
              </a:ext>
            </a:extLst>
          </p:cNvPr>
          <p:cNvPicPr>
            <a:picLocks noChangeAspect="1"/>
          </p:cNvPicPr>
          <p:nvPr/>
        </p:nvPicPr>
        <p:blipFill>
          <a:blip r:embed="rId10"/>
          <a:stretch>
            <a:fillRect/>
          </a:stretch>
        </p:blipFill>
        <p:spPr>
          <a:xfrm>
            <a:off x="7152237" y="4080769"/>
            <a:ext cx="2148510" cy="1304042"/>
          </a:xfrm>
          <a:prstGeom prst="rect">
            <a:avLst/>
          </a:prstGeom>
        </p:spPr>
      </p:pic>
      <p:pic>
        <p:nvPicPr>
          <p:cNvPr id="63" name="Picture 62">
            <a:extLst>
              <a:ext uri="{FF2B5EF4-FFF2-40B4-BE49-F238E27FC236}">
                <a16:creationId xmlns:a16="http://schemas.microsoft.com/office/drawing/2014/main" id="{0E1BD1D2-75F6-68A6-5C79-A9576D2ED7DC}"/>
              </a:ext>
            </a:extLst>
          </p:cNvPr>
          <p:cNvPicPr>
            <a:picLocks noChangeAspect="1"/>
          </p:cNvPicPr>
          <p:nvPr/>
        </p:nvPicPr>
        <p:blipFill>
          <a:blip r:embed="rId11"/>
          <a:stretch>
            <a:fillRect/>
          </a:stretch>
        </p:blipFill>
        <p:spPr>
          <a:xfrm>
            <a:off x="6163456" y="5306703"/>
            <a:ext cx="580632" cy="520773"/>
          </a:xfrm>
          <a:prstGeom prst="rect">
            <a:avLst/>
          </a:prstGeom>
        </p:spPr>
      </p:pic>
      <p:sp>
        <p:nvSpPr>
          <p:cNvPr id="64" name="Rectangle 95">
            <a:extLst>
              <a:ext uri="{FF2B5EF4-FFF2-40B4-BE49-F238E27FC236}">
                <a16:creationId xmlns:a16="http://schemas.microsoft.com/office/drawing/2014/main" id="{3DDF5A97-596C-EEFC-FBE8-E50D502A795D}"/>
              </a:ext>
            </a:extLst>
          </p:cNvPr>
          <p:cNvSpPr/>
          <p:nvPr/>
        </p:nvSpPr>
        <p:spPr>
          <a:xfrm>
            <a:off x="5708881" y="5857368"/>
            <a:ext cx="137836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GCP Dataflow</a:t>
            </a:r>
          </a:p>
        </p:txBody>
      </p:sp>
      <p:cxnSp>
        <p:nvCxnSpPr>
          <p:cNvPr id="65" name="Straight Arrow Connector 64">
            <a:extLst>
              <a:ext uri="{FF2B5EF4-FFF2-40B4-BE49-F238E27FC236}">
                <a16:creationId xmlns:a16="http://schemas.microsoft.com/office/drawing/2014/main" id="{81047043-DE09-EA22-E515-1A076EABA83A}"/>
              </a:ext>
            </a:extLst>
          </p:cNvPr>
          <p:cNvCxnSpPr>
            <a:cxnSpLocks/>
          </p:cNvCxnSpPr>
          <p:nvPr/>
        </p:nvCxnSpPr>
        <p:spPr>
          <a:xfrm>
            <a:off x="5302960" y="4605120"/>
            <a:ext cx="227910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17A1619-1FC3-1868-6ED7-2C4790D74AC1}"/>
              </a:ext>
            </a:extLst>
          </p:cNvPr>
          <p:cNvCxnSpPr>
            <a:cxnSpLocks/>
          </p:cNvCxnSpPr>
          <p:nvPr/>
        </p:nvCxnSpPr>
        <p:spPr>
          <a:xfrm flipV="1">
            <a:off x="3087634" y="4732790"/>
            <a:ext cx="506466" cy="283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537B90E-66EA-069C-05D9-F0D11F27F9B1}"/>
              </a:ext>
            </a:extLst>
          </p:cNvPr>
          <p:cNvCxnSpPr>
            <a:cxnSpLocks/>
          </p:cNvCxnSpPr>
          <p:nvPr/>
        </p:nvCxnSpPr>
        <p:spPr>
          <a:xfrm>
            <a:off x="3087634" y="4256457"/>
            <a:ext cx="506466" cy="283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EDA447AA-4C9D-9E5A-62FD-DBFE9AF8F9D9}"/>
              </a:ext>
            </a:extLst>
          </p:cNvPr>
          <p:cNvGrpSpPr/>
          <p:nvPr/>
        </p:nvGrpSpPr>
        <p:grpSpPr>
          <a:xfrm>
            <a:off x="3657441" y="4297496"/>
            <a:ext cx="1448344" cy="637840"/>
            <a:chOff x="3657441" y="4465077"/>
            <a:chExt cx="1448344" cy="637840"/>
          </a:xfrm>
        </p:grpSpPr>
        <p:grpSp>
          <p:nvGrpSpPr>
            <p:cNvPr id="69" name="Group 68">
              <a:extLst>
                <a:ext uri="{FF2B5EF4-FFF2-40B4-BE49-F238E27FC236}">
                  <a16:creationId xmlns:a16="http://schemas.microsoft.com/office/drawing/2014/main" id="{542A1DC2-2EC2-D037-39DC-3E6737F493A1}"/>
                </a:ext>
              </a:extLst>
            </p:cNvPr>
            <p:cNvGrpSpPr/>
            <p:nvPr/>
          </p:nvGrpSpPr>
          <p:grpSpPr>
            <a:xfrm>
              <a:off x="3657441" y="4465077"/>
              <a:ext cx="1448344" cy="637840"/>
              <a:chOff x="8438606" y="5823732"/>
              <a:chExt cx="1448344" cy="637840"/>
            </a:xfrm>
          </p:grpSpPr>
          <p:sp>
            <p:nvSpPr>
              <p:cNvPr id="71" name="Rectangle 70">
                <a:extLst>
                  <a:ext uri="{FF2B5EF4-FFF2-40B4-BE49-F238E27FC236}">
                    <a16:creationId xmlns:a16="http://schemas.microsoft.com/office/drawing/2014/main" id="{C9C58561-FCB6-FDB2-4C61-8E9188C58E23}"/>
                  </a:ext>
                </a:extLst>
              </p:cNvPr>
              <p:cNvSpPr/>
              <p:nvPr/>
            </p:nvSpPr>
            <p:spPr>
              <a:xfrm>
                <a:off x="8438606" y="5823732"/>
                <a:ext cx="1448344" cy="63784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F2AC4E0-CB78-0476-E0E8-9625A9FCB6CB}"/>
                  </a:ext>
                </a:extLst>
              </p:cNvPr>
              <p:cNvSpPr/>
              <p:nvPr/>
            </p:nvSpPr>
            <p:spPr>
              <a:xfrm>
                <a:off x="9466292"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89F1047-421C-EAF5-03DB-0E9F9A183657}"/>
                  </a:ext>
                </a:extLst>
              </p:cNvPr>
              <p:cNvSpPr/>
              <p:nvPr/>
            </p:nvSpPr>
            <p:spPr>
              <a:xfrm>
                <a:off x="9336895"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75FE9F7-DE50-B436-2A42-1C0F2BFB0ACB}"/>
                  </a:ext>
                </a:extLst>
              </p:cNvPr>
              <p:cNvSpPr/>
              <p:nvPr/>
            </p:nvSpPr>
            <p:spPr>
              <a:xfrm>
                <a:off x="9207138"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5F44D42-BE7B-F2C2-7136-23D7C30B673D}"/>
                  </a:ext>
                </a:extLst>
              </p:cNvPr>
              <p:cNvSpPr/>
              <p:nvPr/>
            </p:nvSpPr>
            <p:spPr>
              <a:xfrm>
                <a:off x="9077741"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C46C72A-880D-6F5D-81DA-A20332611800}"/>
                  </a:ext>
                </a:extLst>
              </p:cNvPr>
              <p:cNvSpPr/>
              <p:nvPr/>
            </p:nvSpPr>
            <p:spPr>
              <a:xfrm>
                <a:off x="8955533"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ED0B5B8-C565-4C9E-F2E2-9035174967E2}"/>
                  </a:ext>
                </a:extLst>
              </p:cNvPr>
              <p:cNvSpPr/>
              <p:nvPr/>
            </p:nvSpPr>
            <p:spPr>
              <a:xfrm>
                <a:off x="8826136"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3DB9D57-B908-41A5-B1A6-84C47C1400AF}"/>
                  </a:ext>
                </a:extLst>
              </p:cNvPr>
              <p:cNvSpPr/>
              <p:nvPr/>
            </p:nvSpPr>
            <p:spPr>
              <a:xfrm>
                <a:off x="8696379"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D092A0B-FA6A-8CAB-EEB5-6E63D8C70512}"/>
                  </a:ext>
                </a:extLst>
              </p:cNvPr>
              <p:cNvSpPr/>
              <p:nvPr/>
            </p:nvSpPr>
            <p:spPr>
              <a:xfrm>
                <a:off x="8566982" y="58773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68FDA15-82AD-2B84-EE0E-002525500733}"/>
                  </a:ext>
                </a:extLst>
              </p:cNvPr>
              <p:cNvSpPr/>
              <p:nvPr/>
            </p:nvSpPr>
            <p:spPr>
              <a:xfrm>
                <a:off x="9466292"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34F35ED-3D0A-1C7D-CC7B-1F84A0D87411}"/>
                  </a:ext>
                </a:extLst>
              </p:cNvPr>
              <p:cNvSpPr/>
              <p:nvPr/>
            </p:nvSpPr>
            <p:spPr>
              <a:xfrm>
                <a:off x="9336895"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78EB2D7-8964-49F9-863A-1EA04EC5409C}"/>
                  </a:ext>
                </a:extLst>
              </p:cNvPr>
              <p:cNvSpPr/>
              <p:nvPr/>
            </p:nvSpPr>
            <p:spPr>
              <a:xfrm>
                <a:off x="9207138"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07E2699-D6C8-8062-025E-7038CF02AD2F}"/>
                  </a:ext>
                </a:extLst>
              </p:cNvPr>
              <p:cNvSpPr/>
              <p:nvPr/>
            </p:nvSpPr>
            <p:spPr>
              <a:xfrm>
                <a:off x="9077741"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BD8FAD4-73E0-93CE-DE96-C335E28895A7}"/>
                  </a:ext>
                </a:extLst>
              </p:cNvPr>
              <p:cNvSpPr/>
              <p:nvPr/>
            </p:nvSpPr>
            <p:spPr>
              <a:xfrm>
                <a:off x="8955533"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1FD187-A60F-160C-C71E-1A36333FDBFB}"/>
                  </a:ext>
                </a:extLst>
              </p:cNvPr>
              <p:cNvSpPr/>
              <p:nvPr/>
            </p:nvSpPr>
            <p:spPr>
              <a:xfrm>
                <a:off x="8826136"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8EBB260-9215-E859-D32E-5B4883E5576C}"/>
                  </a:ext>
                </a:extLst>
              </p:cNvPr>
              <p:cNvSpPr/>
              <p:nvPr/>
            </p:nvSpPr>
            <p:spPr>
              <a:xfrm>
                <a:off x="8696379"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1130861-A619-5001-8C68-7B8BE24848EE}"/>
                  </a:ext>
                </a:extLst>
              </p:cNvPr>
              <p:cNvSpPr/>
              <p:nvPr/>
            </p:nvSpPr>
            <p:spPr>
              <a:xfrm>
                <a:off x="8566982"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20CA8AC9-F3FF-AEB8-00F2-6EB7AAB6B089}"/>
                  </a:ext>
                </a:extLst>
              </p:cNvPr>
              <p:cNvSpPr/>
              <p:nvPr/>
            </p:nvSpPr>
            <p:spPr>
              <a:xfrm>
                <a:off x="9595689" y="606784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68EC0E6F-8930-8306-26E9-7DC5ED8B4B2E}"/>
                  </a:ext>
                </a:extLst>
              </p:cNvPr>
              <p:cNvSpPr/>
              <p:nvPr/>
            </p:nvSpPr>
            <p:spPr>
              <a:xfrm>
                <a:off x="9466292"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5B1DA08-7828-C59F-E8B3-746BDE314F36}"/>
                  </a:ext>
                </a:extLst>
              </p:cNvPr>
              <p:cNvSpPr/>
              <p:nvPr/>
            </p:nvSpPr>
            <p:spPr>
              <a:xfrm>
                <a:off x="9336895"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4742B38-6A62-1CA4-466D-48E9354A6134}"/>
                  </a:ext>
                </a:extLst>
              </p:cNvPr>
              <p:cNvSpPr/>
              <p:nvPr/>
            </p:nvSpPr>
            <p:spPr>
              <a:xfrm>
                <a:off x="9207138"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968F929-4624-737A-B0FA-FEC75CCEF1E7}"/>
                  </a:ext>
                </a:extLst>
              </p:cNvPr>
              <p:cNvSpPr/>
              <p:nvPr/>
            </p:nvSpPr>
            <p:spPr>
              <a:xfrm>
                <a:off x="9077741"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C244AAED-BC86-DF3D-627F-F3D9C9642B88}"/>
                  </a:ext>
                </a:extLst>
              </p:cNvPr>
              <p:cNvSpPr/>
              <p:nvPr/>
            </p:nvSpPr>
            <p:spPr>
              <a:xfrm>
                <a:off x="8955533"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1C3727A-5B63-54FE-910E-11D4BFC87745}"/>
                  </a:ext>
                </a:extLst>
              </p:cNvPr>
              <p:cNvSpPr/>
              <p:nvPr/>
            </p:nvSpPr>
            <p:spPr>
              <a:xfrm>
                <a:off x="8826136"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4FDD7BD-4B93-65F4-0E01-A56D9AAB14FD}"/>
                  </a:ext>
                </a:extLst>
              </p:cNvPr>
              <p:cNvSpPr/>
              <p:nvPr/>
            </p:nvSpPr>
            <p:spPr>
              <a:xfrm>
                <a:off x="8696379"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59A801-A339-7357-1044-103BD1075AA0}"/>
                  </a:ext>
                </a:extLst>
              </p:cNvPr>
              <p:cNvSpPr/>
              <p:nvPr/>
            </p:nvSpPr>
            <p:spPr>
              <a:xfrm>
                <a:off x="8566982"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3A9A0A8-E722-574B-6B3D-EA1174E57E26}"/>
                  </a:ext>
                </a:extLst>
              </p:cNvPr>
              <p:cNvSpPr/>
              <p:nvPr/>
            </p:nvSpPr>
            <p:spPr>
              <a:xfrm>
                <a:off x="9595689" y="6264694"/>
                <a:ext cx="129397" cy="146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0" name="Picture 69">
              <a:extLst>
                <a:ext uri="{FF2B5EF4-FFF2-40B4-BE49-F238E27FC236}">
                  <a16:creationId xmlns:a16="http://schemas.microsoft.com/office/drawing/2014/main" id="{7740FAC0-1FB9-EFEB-636D-4839957B111B}"/>
                </a:ext>
              </a:extLst>
            </p:cNvPr>
            <p:cNvPicPr>
              <a:picLocks noChangeAspect="1"/>
            </p:cNvPicPr>
            <p:nvPr/>
          </p:nvPicPr>
          <p:blipFill>
            <a:blip r:embed="rId12"/>
            <a:stretch>
              <a:fillRect/>
            </a:stretch>
          </p:blipFill>
          <p:spPr>
            <a:xfrm>
              <a:off x="4902557" y="4511901"/>
              <a:ext cx="165279" cy="147059"/>
            </a:xfrm>
            <a:prstGeom prst="rect">
              <a:avLst/>
            </a:prstGeom>
          </p:spPr>
        </p:pic>
      </p:grpSp>
      <p:cxnSp>
        <p:nvCxnSpPr>
          <p:cNvPr id="99" name="Straight Arrow Connector 98">
            <a:extLst>
              <a:ext uri="{FF2B5EF4-FFF2-40B4-BE49-F238E27FC236}">
                <a16:creationId xmlns:a16="http://schemas.microsoft.com/office/drawing/2014/main" id="{826E7CB0-12F1-8510-5414-AE3B954B6708}"/>
              </a:ext>
            </a:extLst>
          </p:cNvPr>
          <p:cNvCxnSpPr>
            <a:cxnSpLocks/>
          </p:cNvCxnSpPr>
          <p:nvPr/>
        </p:nvCxnSpPr>
        <p:spPr>
          <a:xfrm>
            <a:off x="5302960" y="4732790"/>
            <a:ext cx="860496" cy="56228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1332E62-CC54-CF85-AAAE-371CB63E195B}"/>
              </a:ext>
            </a:extLst>
          </p:cNvPr>
          <p:cNvCxnSpPr>
            <a:cxnSpLocks/>
          </p:cNvCxnSpPr>
          <p:nvPr/>
        </p:nvCxnSpPr>
        <p:spPr>
          <a:xfrm flipV="1">
            <a:off x="6749959" y="4732790"/>
            <a:ext cx="832103" cy="569693"/>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 name="Rectangle 95">
            <a:extLst>
              <a:ext uri="{FF2B5EF4-FFF2-40B4-BE49-F238E27FC236}">
                <a16:creationId xmlns:a16="http://schemas.microsoft.com/office/drawing/2014/main" id="{4AAA3608-030A-0737-4B2A-D09D985F7390}"/>
              </a:ext>
            </a:extLst>
          </p:cNvPr>
          <p:cNvSpPr/>
          <p:nvPr/>
        </p:nvSpPr>
        <p:spPr>
          <a:xfrm>
            <a:off x="5296392" y="4268796"/>
            <a:ext cx="913129" cy="246221"/>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regular</a:t>
            </a:r>
          </a:p>
        </p:txBody>
      </p:sp>
      <p:sp>
        <p:nvSpPr>
          <p:cNvPr id="105" name="Rectangle 95">
            <a:extLst>
              <a:ext uri="{FF2B5EF4-FFF2-40B4-BE49-F238E27FC236}">
                <a16:creationId xmlns:a16="http://schemas.microsoft.com/office/drawing/2014/main" id="{D564439A-515D-36CC-9AB7-7D60DB5479AE}"/>
              </a:ext>
            </a:extLst>
          </p:cNvPr>
          <p:cNvSpPr/>
          <p:nvPr/>
        </p:nvSpPr>
        <p:spPr>
          <a:xfrm>
            <a:off x="5257889" y="5036323"/>
            <a:ext cx="913129" cy="400110"/>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Complex</a:t>
            </a:r>
          </a:p>
          <a:p>
            <a:pPr marL="0" marR="0" lvl="0" indent="0" defTabSz="914400" rtl="0" eaLnBrk="1" fontAlgn="auto" latinLnBrk="0" hangingPunct="1">
              <a:lnSpc>
                <a:spcPct val="100000"/>
              </a:lnSpc>
              <a:spcBef>
                <a:spcPts val="0"/>
              </a:spcBef>
              <a:spcAft>
                <a:spcPts val="0"/>
              </a:spcAft>
              <a:buClrTx/>
              <a:buSzPct val="90000"/>
              <a:buFontTx/>
              <a:buNone/>
              <a:tabLst/>
              <a:defRPr/>
            </a:pPr>
            <a:r>
              <a:rPr lang="en-US" sz="1000" kern="0" dirty="0">
                <a:solidFill>
                  <a:srgbClr val="000000"/>
                </a:solidFill>
                <a:latin typeface="Segoe UI" panose="020B0502040204020203" pitchFamily="34" charset="0"/>
                <a:ea typeface="MS PGothic" panose="020B0600070205080204" pitchFamily="34" charset="-128"/>
                <a:cs typeface="Segoe UI" panose="020B0502040204020203" pitchFamily="34" charset="0"/>
              </a:rPr>
              <a:t>transform</a:t>
            </a:r>
            <a:endPar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endParaRPr>
          </a:p>
        </p:txBody>
      </p:sp>
      <p:pic>
        <p:nvPicPr>
          <p:cNvPr id="5" name="Picture 4">
            <a:extLst>
              <a:ext uri="{FF2B5EF4-FFF2-40B4-BE49-F238E27FC236}">
                <a16:creationId xmlns:a16="http://schemas.microsoft.com/office/drawing/2014/main" id="{925FE9F9-3A56-3DBD-5311-41672B0AB19E}"/>
              </a:ext>
            </a:extLst>
          </p:cNvPr>
          <p:cNvPicPr>
            <a:picLocks noChangeAspect="1"/>
          </p:cNvPicPr>
          <p:nvPr/>
        </p:nvPicPr>
        <p:blipFill>
          <a:blip r:embed="rId12"/>
          <a:stretch>
            <a:fillRect/>
          </a:stretch>
        </p:blipFill>
        <p:spPr>
          <a:xfrm>
            <a:off x="6180823" y="4369963"/>
            <a:ext cx="477023" cy="424438"/>
          </a:xfrm>
          <a:prstGeom prst="rect">
            <a:avLst/>
          </a:prstGeom>
        </p:spPr>
      </p:pic>
      <p:sp>
        <p:nvSpPr>
          <p:cNvPr id="59" name="Rectangle 95">
            <a:extLst>
              <a:ext uri="{FF2B5EF4-FFF2-40B4-BE49-F238E27FC236}">
                <a16:creationId xmlns:a16="http://schemas.microsoft.com/office/drawing/2014/main" id="{40A69350-6EBB-AFED-B003-F4240BE61019}"/>
              </a:ext>
            </a:extLst>
          </p:cNvPr>
          <p:cNvSpPr/>
          <p:nvPr/>
        </p:nvSpPr>
        <p:spPr>
          <a:xfrm>
            <a:off x="5708881" y="4726267"/>
            <a:ext cx="137836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Pct val="90000"/>
              <a:buFontTx/>
              <a:buNone/>
              <a:tabLst/>
              <a:defRPr/>
            </a:pPr>
            <a:r>
              <a:rPr kumimoji="0" lang="en-US" sz="1000" b="0" i="0" u="none" strike="noStrike" kern="0" cap="none" spc="0" normalizeH="0" baseline="0" noProof="0" dirty="0">
                <a:ln>
                  <a:noFill/>
                </a:ln>
                <a:solidFill>
                  <a:srgbClr val="000000"/>
                </a:solidFill>
                <a:effectLst/>
                <a:uLnTx/>
                <a:uFillTx/>
                <a:latin typeface="Segoe UI" panose="020B0502040204020203" pitchFamily="34" charset="0"/>
                <a:ea typeface="MS PGothic" panose="020B0600070205080204" pitchFamily="34" charset="-128"/>
                <a:cs typeface="Segoe UI" panose="020B0502040204020203" pitchFamily="34" charset="0"/>
              </a:rPr>
              <a:t>GCP PUBSUB</a:t>
            </a:r>
          </a:p>
        </p:txBody>
      </p:sp>
    </p:spTree>
    <p:extLst>
      <p:ext uri="{BB962C8B-B14F-4D97-AF65-F5344CB8AC3E}">
        <p14:creationId xmlns:p14="http://schemas.microsoft.com/office/powerpoint/2010/main" val="155490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55396" y="153359"/>
            <a:ext cx="10515600" cy="700958"/>
          </a:xfrm>
        </p:spPr>
        <p:txBody>
          <a:bodyPr>
            <a:noAutofit/>
          </a:bodyPr>
          <a:lstStyle/>
          <a:p>
            <a:r>
              <a:rPr lang="en-US" altLang="zh-CN" sz="2800" dirty="0" err="1"/>
              <a:t>Debezium</a:t>
            </a:r>
            <a:r>
              <a:rPr lang="en-US" altLang="zh-CN" sz="2800" dirty="0"/>
              <a:t> hardware requirement</a:t>
            </a:r>
            <a:endParaRPr lang="en-US" sz="2800" dirty="0"/>
          </a:p>
        </p:txBody>
      </p:sp>
      <p:sp>
        <p:nvSpPr>
          <p:cNvPr id="4" name="文本框 3">
            <a:extLst>
              <a:ext uri="{FF2B5EF4-FFF2-40B4-BE49-F238E27FC236}">
                <a16:creationId xmlns:a16="http://schemas.microsoft.com/office/drawing/2014/main" id="{3E748105-F1AE-2550-8037-0A8E6D2747B0}"/>
              </a:ext>
            </a:extLst>
          </p:cNvPr>
          <p:cNvSpPr txBox="1"/>
          <p:nvPr/>
        </p:nvSpPr>
        <p:spPr>
          <a:xfrm>
            <a:off x="415138" y="854317"/>
            <a:ext cx="10791748" cy="2585323"/>
          </a:xfrm>
          <a:prstGeom prst="rect">
            <a:avLst/>
          </a:prstGeom>
          <a:noFill/>
        </p:spPr>
        <p:txBody>
          <a:bodyPr wrap="square">
            <a:spAutoFit/>
          </a:bodyPr>
          <a:lstStyle/>
          <a:p>
            <a:r>
              <a:rPr lang="zh-CN" altLang="en-US" dirty="0"/>
              <a:t>Debezium is a distributed platform that can run on multiple hardware and operating systems. However, the performance and resource requirements of Debezium depend on specific usage scenarios, such as the rate of data change, the number and type of monitored database tables, etc. </a:t>
            </a:r>
            <a:endParaRPr lang="en-US" altLang="zh-CN" dirty="0"/>
          </a:p>
          <a:p>
            <a:r>
              <a:rPr lang="zh-CN" altLang="en-US" dirty="0"/>
              <a:t>The official Debezium documentation does not provide specific hardware requirements for Debezium deployment. However, we can refer to Debezium‘s minimum and recommended hardware requirements for JVMs to infer Debezium’s hardware requirements</a:t>
            </a:r>
            <a:r>
              <a:rPr lang="en-US" altLang="zh-CN" dirty="0"/>
              <a:t>,</a:t>
            </a:r>
            <a:r>
              <a:rPr lang="zh-CN" altLang="en-US" dirty="0"/>
              <a:t> </a:t>
            </a:r>
            <a:r>
              <a:rPr lang="en-US" altLang="zh-CN" dirty="0"/>
              <a:t>as</a:t>
            </a:r>
            <a:r>
              <a:rPr lang="zh-CN" altLang="en-US" dirty="0"/>
              <a:t> </a:t>
            </a:r>
            <a:r>
              <a:rPr lang="en-US" altLang="zh-CN" dirty="0"/>
              <a:t>with each Pod or VM:</a:t>
            </a:r>
          </a:p>
          <a:p>
            <a:endParaRPr lang="en-US" altLang="zh-CN" dirty="0"/>
          </a:p>
          <a:p>
            <a:pPr marL="285750" indent="-285750">
              <a:buFont typeface="Arial" panose="020B0604020202020204" pitchFamily="34" charset="0"/>
              <a:buChar char="•"/>
            </a:pPr>
            <a:r>
              <a:rPr lang="en-US" altLang="zh-CN" dirty="0"/>
              <a:t>6-Core, 32G RAM, Ubuntu 20.04LTS</a:t>
            </a:r>
          </a:p>
          <a:p>
            <a:endParaRPr lang="zh-CN" altLang="en-US" dirty="0"/>
          </a:p>
        </p:txBody>
      </p:sp>
      <p:pic>
        <p:nvPicPr>
          <p:cNvPr id="8" name="图片 7">
            <a:extLst>
              <a:ext uri="{FF2B5EF4-FFF2-40B4-BE49-F238E27FC236}">
                <a16:creationId xmlns:a16="http://schemas.microsoft.com/office/drawing/2014/main" id="{042100D9-7BAF-502B-8772-6684367A6E1F}"/>
              </a:ext>
            </a:extLst>
          </p:cNvPr>
          <p:cNvPicPr>
            <a:picLocks noChangeAspect="1"/>
          </p:cNvPicPr>
          <p:nvPr/>
        </p:nvPicPr>
        <p:blipFill>
          <a:blip r:embed="rId3"/>
          <a:stretch>
            <a:fillRect/>
          </a:stretch>
        </p:blipFill>
        <p:spPr>
          <a:xfrm>
            <a:off x="5898795" y="3359992"/>
            <a:ext cx="5930537" cy="2325701"/>
          </a:xfrm>
          <a:prstGeom prst="rect">
            <a:avLst/>
          </a:prstGeom>
        </p:spPr>
      </p:pic>
      <p:pic>
        <p:nvPicPr>
          <p:cNvPr id="10" name="图片 9">
            <a:extLst>
              <a:ext uri="{FF2B5EF4-FFF2-40B4-BE49-F238E27FC236}">
                <a16:creationId xmlns:a16="http://schemas.microsoft.com/office/drawing/2014/main" id="{EE68E3C9-2AE0-6BCA-FE04-DD9BD284A42B}"/>
              </a:ext>
            </a:extLst>
          </p:cNvPr>
          <p:cNvPicPr>
            <a:picLocks noChangeAspect="1"/>
          </p:cNvPicPr>
          <p:nvPr/>
        </p:nvPicPr>
        <p:blipFill>
          <a:blip r:embed="rId4"/>
          <a:stretch>
            <a:fillRect/>
          </a:stretch>
        </p:blipFill>
        <p:spPr>
          <a:xfrm>
            <a:off x="197510" y="3252610"/>
            <a:ext cx="5523265" cy="2540467"/>
          </a:xfrm>
          <a:prstGeom prst="rect">
            <a:avLst/>
          </a:prstGeom>
        </p:spPr>
      </p:pic>
      <p:sp>
        <p:nvSpPr>
          <p:cNvPr id="12" name="文本框 11">
            <a:extLst>
              <a:ext uri="{FF2B5EF4-FFF2-40B4-BE49-F238E27FC236}">
                <a16:creationId xmlns:a16="http://schemas.microsoft.com/office/drawing/2014/main" id="{1CDB8D12-EE87-D6DB-8CFB-12C1B273037F}"/>
              </a:ext>
            </a:extLst>
          </p:cNvPr>
          <p:cNvSpPr txBox="1"/>
          <p:nvPr/>
        </p:nvSpPr>
        <p:spPr>
          <a:xfrm>
            <a:off x="298095" y="5821062"/>
            <a:ext cx="6097218" cy="369332"/>
          </a:xfrm>
          <a:prstGeom prst="rect">
            <a:avLst/>
          </a:prstGeom>
          <a:noFill/>
        </p:spPr>
        <p:txBody>
          <a:bodyPr wrap="square">
            <a:spAutoFit/>
          </a:bodyPr>
          <a:lstStyle/>
          <a:p>
            <a:r>
              <a:rPr lang="zh-CN" altLang="en-US" dirty="0"/>
              <a:t>https://openbenchmarking.org/</a:t>
            </a:r>
          </a:p>
        </p:txBody>
      </p:sp>
    </p:spTree>
    <p:extLst>
      <p:ext uri="{BB962C8B-B14F-4D97-AF65-F5344CB8AC3E}">
        <p14:creationId xmlns:p14="http://schemas.microsoft.com/office/powerpoint/2010/main" val="150874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39272" y="156995"/>
            <a:ext cx="10515600" cy="700958"/>
          </a:xfrm>
        </p:spPr>
        <p:txBody>
          <a:bodyPr>
            <a:noAutofit/>
          </a:bodyPr>
          <a:lstStyle/>
          <a:p>
            <a:r>
              <a:rPr lang="en-US" altLang="zh-CN" sz="2800" dirty="0"/>
              <a:t>Module Design – </a:t>
            </a:r>
            <a:r>
              <a:rPr lang="en-US" altLang="zh-CN" sz="2800" dirty="0" err="1"/>
              <a:t>Debezium</a:t>
            </a:r>
            <a:r>
              <a:rPr lang="en-US" altLang="zh-CN" sz="2800" dirty="0"/>
              <a:t> data sources support</a:t>
            </a:r>
            <a:endParaRPr lang="en-US" sz="2800" dirty="0"/>
          </a:p>
        </p:txBody>
      </p:sp>
      <p:pic>
        <p:nvPicPr>
          <p:cNvPr id="4" name="图片 3">
            <a:extLst>
              <a:ext uri="{FF2B5EF4-FFF2-40B4-BE49-F238E27FC236}">
                <a16:creationId xmlns:a16="http://schemas.microsoft.com/office/drawing/2014/main" id="{4549350A-7B4A-CE50-08BC-7B6FC657F519}"/>
              </a:ext>
            </a:extLst>
          </p:cNvPr>
          <p:cNvPicPr>
            <a:picLocks noChangeAspect="1"/>
          </p:cNvPicPr>
          <p:nvPr/>
        </p:nvPicPr>
        <p:blipFill>
          <a:blip r:embed="rId2"/>
          <a:stretch>
            <a:fillRect/>
          </a:stretch>
        </p:blipFill>
        <p:spPr>
          <a:xfrm>
            <a:off x="252548" y="1012082"/>
            <a:ext cx="7541623" cy="1796750"/>
          </a:xfrm>
          <a:prstGeom prst="rect">
            <a:avLst/>
          </a:prstGeom>
        </p:spPr>
      </p:pic>
      <p:pic>
        <p:nvPicPr>
          <p:cNvPr id="5" name="图片 4">
            <a:extLst>
              <a:ext uri="{FF2B5EF4-FFF2-40B4-BE49-F238E27FC236}">
                <a16:creationId xmlns:a16="http://schemas.microsoft.com/office/drawing/2014/main" id="{7DB95500-2F83-2E88-60E4-B098E689F951}"/>
              </a:ext>
            </a:extLst>
          </p:cNvPr>
          <p:cNvPicPr>
            <a:picLocks noChangeAspect="1"/>
          </p:cNvPicPr>
          <p:nvPr/>
        </p:nvPicPr>
        <p:blipFill>
          <a:blip r:embed="rId3"/>
          <a:stretch>
            <a:fillRect/>
          </a:stretch>
        </p:blipFill>
        <p:spPr>
          <a:xfrm>
            <a:off x="8249765" y="964474"/>
            <a:ext cx="3760078" cy="4929052"/>
          </a:xfrm>
          <a:prstGeom prst="rect">
            <a:avLst/>
          </a:prstGeom>
        </p:spPr>
      </p:pic>
      <p:pic>
        <p:nvPicPr>
          <p:cNvPr id="6" name="图片 5" descr="图形用户界面, 应用程序&#10;&#10;描述已自动生成">
            <a:extLst>
              <a:ext uri="{FF2B5EF4-FFF2-40B4-BE49-F238E27FC236}">
                <a16:creationId xmlns:a16="http://schemas.microsoft.com/office/drawing/2014/main" id="{B96EAB5E-0244-DA92-1F64-1542E03DBDE1}"/>
              </a:ext>
            </a:extLst>
          </p:cNvPr>
          <p:cNvPicPr>
            <a:picLocks noChangeAspect="1"/>
          </p:cNvPicPr>
          <p:nvPr/>
        </p:nvPicPr>
        <p:blipFill>
          <a:blip r:embed="rId4"/>
          <a:stretch>
            <a:fillRect/>
          </a:stretch>
        </p:blipFill>
        <p:spPr>
          <a:xfrm>
            <a:off x="339272" y="3021874"/>
            <a:ext cx="7014164" cy="3604970"/>
          </a:xfrm>
          <a:prstGeom prst="rect">
            <a:avLst/>
          </a:prstGeom>
        </p:spPr>
      </p:pic>
      <p:sp>
        <p:nvSpPr>
          <p:cNvPr id="7" name="Oval 4">
            <a:extLst>
              <a:ext uri="{FF2B5EF4-FFF2-40B4-BE49-F238E27FC236}">
                <a16:creationId xmlns:a16="http://schemas.microsoft.com/office/drawing/2014/main" id="{92D7AA44-88BA-7F3A-9BDC-2B7BC6D7CEF9}"/>
              </a:ext>
            </a:extLst>
          </p:cNvPr>
          <p:cNvSpPr/>
          <p:nvPr/>
        </p:nvSpPr>
        <p:spPr bwMode="auto">
          <a:xfrm>
            <a:off x="2772463" y="1251837"/>
            <a:ext cx="2531057" cy="1484048"/>
          </a:xfrm>
          <a:prstGeom prst="ellipse">
            <a:avLst/>
          </a:prstGeom>
          <a:no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3" rIns="93203" bIns="46603" numCol="1" rtlCol="0" anchor="ctr" anchorCtr="0" compatLnSpc="1">
            <a:prstTxWarp prst="textNoShape">
              <a:avLst/>
            </a:prstTxWarp>
          </a:bodyPr>
          <a:lstStyle/>
          <a:p>
            <a:pPr algn="ctr" defTabSz="931810" fontAlgn="base">
              <a:spcBef>
                <a:spcPct val="0"/>
              </a:spcBef>
              <a:spcAft>
                <a:spcPct val="0"/>
              </a:spcAft>
            </a:pPr>
            <a:endParaRPr lang="zh-CN" altLang="en-US" sz="2244" dirty="0">
              <a:gradFill>
                <a:gsLst>
                  <a:gs pos="0">
                    <a:srgbClr val="FFFFFF"/>
                  </a:gs>
                  <a:gs pos="100000">
                    <a:srgbClr val="FFFFFF"/>
                  </a:gs>
                </a:gsLst>
                <a:lin ang="5400000" scaled="0"/>
              </a:gradFill>
              <a:latin typeface="Calibri" panose="020F0502020204030204"/>
              <a:ea typeface="宋体" panose="02010600030101010101" pitchFamily="2" charset="-122"/>
            </a:endParaRPr>
          </a:p>
        </p:txBody>
      </p:sp>
      <p:sp>
        <p:nvSpPr>
          <p:cNvPr id="8" name="Oval 4">
            <a:extLst>
              <a:ext uri="{FF2B5EF4-FFF2-40B4-BE49-F238E27FC236}">
                <a16:creationId xmlns:a16="http://schemas.microsoft.com/office/drawing/2014/main" id="{BD351C89-9C96-6E15-7476-62A54721EE11}"/>
              </a:ext>
            </a:extLst>
          </p:cNvPr>
          <p:cNvSpPr/>
          <p:nvPr/>
        </p:nvSpPr>
        <p:spPr bwMode="auto">
          <a:xfrm>
            <a:off x="8646566" y="2297912"/>
            <a:ext cx="1221639" cy="372138"/>
          </a:xfrm>
          <a:prstGeom prst="ellipse">
            <a:avLst/>
          </a:prstGeom>
          <a:no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3" rIns="93203" bIns="46603" numCol="1" rtlCol="0" anchor="ctr" anchorCtr="0" compatLnSpc="1">
            <a:prstTxWarp prst="textNoShape">
              <a:avLst/>
            </a:prstTxWarp>
          </a:bodyPr>
          <a:lstStyle/>
          <a:p>
            <a:pPr algn="ctr" defTabSz="931810" fontAlgn="base">
              <a:spcBef>
                <a:spcPct val="0"/>
              </a:spcBef>
              <a:spcAft>
                <a:spcPct val="0"/>
              </a:spcAft>
            </a:pPr>
            <a:endParaRPr lang="zh-CN" altLang="en-US" sz="2244" dirty="0">
              <a:gradFill>
                <a:gsLst>
                  <a:gs pos="0">
                    <a:srgbClr val="FFFFFF"/>
                  </a:gs>
                  <a:gs pos="100000">
                    <a:srgbClr val="FFFFFF"/>
                  </a:gs>
                </a:gsLst>
                <a:lin ang="5400000" scaled="0"/>
              </a:gradFill>
              <a:latin typeface="Calibri" panose="020F0502020204030204"/>
              <a:ea typeface="宋体" panose="02010600030101010101" pitchFamily="2" charset="-122"/>
            </a:endParaRPr>
          </a:p>
        </p:txBody>
      </p:sp>
      <p:sp>
        <p:nvSpPr>
          <p:cNvPr id="9" name="Oval 4">
            <a:extLst>
              <a:ext uri="{FF2B5EF4-FFF2-40B4-BE49-F238E27FC236}">
                <a16:creationId xmlns:a16="http://schemas.microsoft.com/office/drawing/2014/main" id="{CDF798D5-2767-2526-7005-5A36582B1AB6}"/>
              </a:ext>
            </a:extLst>
          </p:cNvPr>
          <p:cNvSpPr/>
          <p:nvPr/>
        </p:nvSpPr>
        <p:spPr bwMode="auto">
          <a:xfrm>
            <a:off x="3707587" y="5544639"/>
            <a:ext cx="1786128" cy="1156366"/>
          </a:xfrm>
          <a:prstGeom prst="ellipse">
            <a:avLst/>
          </a:prstGeom>
          <a:noFill/>
          <a:ln>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3203" tIns="46603" rIns="93203" bIns="46603" numCol="1" rtlCol="0" anchor="ctr" anchorCtr="0" compatLnSpc="1">
            <a:prstTxWarp prst="textNoShape">
              <a:avLst/>
            </a:prstTxWarp>
          </a:bodyPr>
          <a:lstStyle/>
          <a:p>
            <a:pPr algn="ctr" defTabSz="931810" fontAlgn="base">
              <a:spcBef>
                <a:spcPct val="0"/>
              </a:spcBef>
              <a:spcAft>
                <a:spcPct val="0"/>
              </a:spcAft>
            </a:pPr>
            <a:endParaRPr lang="zh-CN" altLang="en-US" sz="2244" dirty="0">
              <a:gradFill>
                <a:gsLst>
                  <a:gs pos="0">
                    <a:srgbClr val="FFFFFF"/>
                  </a:gs>
                  <a:gs pos="100000">
                    <a:srgbClr val="FFFFFF"/>
                  </a:gs>
                </a:gsLst>
                <a:lin ang="5400000" scaled="0"/>
              </a:gra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85276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1D9D-A86B-7070-895C-FE01779B42A1}"/>
              </a:ext>
            </a:extLst>
          </p:cNvPr>
          <p:cNvSpPr>
            <a:spLocks noGrp="1"/>
          </p:cNvSpPr>
          <p:nvPr>
            <p:ph type="title"/>
          </p:nvPr>
        </p:nvSpPr>
        <p:spPr>
          <a:xfrm>
            <a:off x="355396" y="153359"/>
            <a:ext cx="10515600" cy="700958"/>
          </a:xfrm>
        </p:spPr>
        <p:txBody>
          <a:bodyPr>
            <a:noAutofit/>
          </a:bodyPr>
          <a:lstStyle/>
          <a:p>
            <a:r>
              <a:rPr lang="en-US" altLang="zh-CN" sz="2800" dirty="0"/>
              <a:t>Module Design – </a:t>
            </a:r>
            <a:r>
              <a:rPr lang="en-US" altLang="zh-CN" sz="2800"/>
              <a:t>Stream Producer </a:t>
            </a:r>
            <a:r>
              <a:rPr lang="en-US" altLang="zh-CN" sz="2800" dirty="0"/>
              <a:t>- </a:t>
            </a:r>
            <a:r>
              <a:rPr lang="en-US" altLang="zh-CN" sz="2800" dirty="0" err="1"/>
              <a:t>Debezium</a:t>
            </a:r>
            <a:endParaRPr lang="en-US" sz="2800" dirty="0"/>
          </a:p>
        </p:txBody>
      </p:sp>
      <p:sp>
        <p:nvSpPr>
          <p:cNvPr id="6" name="文本框 5">
            <a:extLst>
              <a:ext uri="{FF2B5EF4-FFF2-40B4-BE49-F238E27FC236}">
                <a16:creationId xmlns:a16="http://schemas.microsoft.com/office/drawing/2014/main" id="{AA5FC784-F440-61AA-92F7-965197BA5232}"/>
              </a:ext>
            </a:extLst>
          </p:cNvPr>
          <p:cNvSpPr txBox="1"/>
          <p:nvPr/>
        </p:nvSpPr>
        <p:spPr>
          <a:xfrm>
            <a:off x="299923" y="1002879"/>
            <a:ext cx="6444692" cy="1477328"/>
          </a:xfrm>
          <a:prstGeom prst="rect">
            <a:avLst/>
          </a:prstGeom>
          <a:noFill/>
        </p:spPr>
        <p:txBody>
          <a:bodyPr wrap="square">
            <a:spAutoFit/>
          </a:bodyPr>
          <a:lstStyle/>
          <a:p>
            <a:r>
              <a:rPr lang="en-US" altLang="zh-CN" b="0" i="0" dirty="0" err="1">
                <a:solidFill>
                  <a:srgbClr val="333333"/>
                </a:solidFill>
                <a:effectLst/>
                <a:highlight>
                  <a:srgbClr val="FCFCFC"/>
                </a:highlight>
                <a:latin typeface="acumin-pro"/>
              </a:rPr>
              <a:t>Debezium’s</a:t>
            </a:r>
            <a:r>
              <a:rPr lang="en-US" altLang="zh-CN" b="0" i="0" dirty="0">
                <a:solidFill>
                  <a:srgbClr val="333333"/>
                </a:solidFill>
                <a:effectLst/>
                <a:highlight>
                  <a:srgbClr val="FCFCFC"/>
                </a:highlight>
                <a:latin typeface="acumin-pro"/>
              </a:rPr>
              <a:t> goal is to build up a library of connectors that capture changes from a variety of database management systems </a:t>
            </a:r>
            <a:r>
              <a:rPr lang="en-US" altLang="zh-CN" b="0" i="0">
                <a:solidFill>
                  <a:srgbClr val="333333"/>
                </a:solidFill>
                <a:effectLst/>
                <a:highlight>
                  <a:srgbClr val="FCFCFC"/>
                </a:highlight>
                <a:latin typeface="acumin-pro"/>
              </a:rPr>
              <a:t>and produce </a:t>
            </a:r>
            <a:r>
              <a:rPr lang="en-US" altLang="zh-CN" b="0" i="0" dirty="0">
                <a:solidFill>
                  <a:srgbClr val="333333"/>
                </a:solidFill>
                <a:effectLst/>
                <a:highlight>
                  <a:srgbClr val="FCFCFC"/>
                </a:highlight>
                <a:latin typeface="acumin-pro"/>
              </a:rPr>
              <a:t>events with very similar structures, making it far easier for your applications to consume and respond to the events regardless of where the changes originated.</a:t>
            </a:r>
          </a:p>
        </p:txBody>
      </p:sp>
      <p:pic>
        <p:nvPicPr>
          <p:cNvPr id="8" name="图片 7">
            <a:extLst>
              <a:ext uri="{FF2B5EF4-FFF2-40B4-BE49-F238E27FC236}">
                <a16:creationId xmlns:a16="http://schemas.microsoft.com/office/drawing/2014/main" id="{D686F310-1900-1953-DEC0-E7FF6A2059AD}"/>
              </a:ext>
            </a:extLst>
          </p:cNvPr>
          <p:cNvPicPr>
            <a:picLocks noChangeAspect="1"/>
          </p:cNvPicPr>
          <p:nvPr/>
        </p:nvPicPr>
        <p:blipFill>
          <a:blip r:embed="rId2"/>
          <a:stretch>
            <a:fillRect/>
          </a:stretch>
        </p:blipFill>
        <p:spPr>
          <a:xfrm>
            <a:off x="299922" y="2628769"/>
            <a:ext cx="6362161" cy="2910076"/>
          </a:xfrm>
          <a:prstGeom prst="rect">
            <a:avLst/>
          </a:prstGeom>
        </p:spPr>
      </p:pic>
      <p:sp>
        <p:nvSpPr>
          <p:cNvPr id="14" name="文本框 13">
            <a:extLst>
              <a:ext uri="{FF2B5EF4-FFF2-40B4-BE49-F238E27FC236}">
                <a16:creationId xmlns:a16="http://schemas.microsoft.com/office/drawing/2014/main" id="{55CEC6FB-568B-8722-1257-B8FC021C4776}"/>
              </a:ext>
            </a:extLst>
          </p:cNvPr>
          <p:cNvSpPr txBox="1"/>
          <p:nvPr/>
        </p:nvSpPr>
        <p:spPr>
          <a:xfrm>
            <a:off x="7242047" y="932114"/>
            <a:ext cx="4650030" cy="5509200"/>
          </a:xfrm>
          <a:prstGeom prst="rect">
            <a:avLst/>
          </a:prstGeom>
          <a:noFill/>
        </p:spPr>
        <p:txBody>
          <a:bodyPr wrap="square">
            <a:spAutoFit/>
          </a:bodyPr>
          <a:lstStyle/>
          <a:p>
            <a:r>
              <a:rPr lang="en-US" altLang="zh-CN" sz="1600" b="1" i="0" dirty="0">
                <a:solidFill>
                  <a:srgbClr val="242424"/>
                </a:solidFill>
                <a:effectLst/>
                <a:highlight>
                  <a:srgbClr val="FFFFFF"/>
                </a:highlight>
                <a:latin typeface="sohne"/>
              </a:rPr>
              <a:t>Arguments</a:t>
            </a:r>
            <a:endParaRPr lang="en-US" altLang="zh-CN" sz="1600" dirty="0"/>
          </a:p>
          <a:p>
            <a:pPr marL="342900" indent="-342900">
              <a:buFont typeface="+mj-lt"/>
              <a:buAutoNum type="arabicPeriod"/>
            </a:pPr>
            <a:r>
              <a:rPr lang="zh-CN" altLang="en-US" sz="1600" dirty="0"/>
              <a:t>The name of the connector when registered with a Connect service.</a:t>
            </a:r>
          </a:p>
          <a:p>
            <a:pPr marL="342900" indent="-342900">
              <a:buFont typeface="+mj-lt"/>
              <a:buAutoNum type="arabicPeriod"/>
            </a:pPr>
            <a:r>
              <a:rPr lang="zh-CN" altLang="en-US" sz="1600" dirty="0"/>
              <a:t>The name of this PostgreSQL connector class.</a:t>
            </a:r>
          </a:p>
          <a:p>
            <a:pPr marL="342900" indent="-342900">
              <a:buFont typeface="+mj-lt"/>
              <a:buAutoNum type="arabicPeriod"/>
            </a:pPr>
            <a:r>
              <a:rPr lang="zh-CN" altLang="en-US" sz="1600" dirty="0"/>
              <a:t>The address of the PostgreSQL server.</a:t>
            </a:r>
          </a:p>
          <a:p>
            <a:pPr marL="342900" indent="-342900">
              <a:buFont typeface="+mj-lt"/>
              <a:buAutoNum type="arabicPeriod"/>
            </a:pPr>
            <a:r>
              <a:rPr lang="zh-CN" altLang="en-US" sz="1600" dirty="0"/>
              <a:t>The port number of the PostgreSQL server.</a:t>
            </a:r>
          </a:p>
          <a:p>
            <a:pPr marL="342900" indent="-342900">
              <a:buFont typeface="+mj-lt"/>
              <a:buAutoNum type="arabicPeriod"/>
            </a:pPr>
            <a:r>
              <a:rPr lang="zh-CN" altLang="en-US" sz="1600" dirty="0"/>
              <a:t>The name of the PostgreSQL user that has the required privileges.</a:t>
            </a:r>
          </a:p>
          <a:p>
            <a:pPr marL="342900" indent="-342900">
              <a:buFont typeface="+mj-lt"/>
              <a:buAutoNum type="arabicPeriod"/>
            </a:pPr>
            <a:r>
              <a:rPr lang="zh-CN" altLang="en-US" sz="1600" dirty="0"/>
              <a:t>The password for the PostgreSQL user that has the required privileges.</a:t>
            </a:r>
          </a:p>
          <a:p>
            <a:pPr marL="342900" indent="-342900">
              <a:buFont typeface="+mj-lt"/>
              <a:buAutoNum type="arabicPeriod"/>
            </a:pPr>
            <a:r>
              <a:rPr lang="zh-CN" altLang="en-US" sz="1600" dirty="0"/>
              <a:t>The name of the PostgreSQL database to connect to</a:t>
            </a:r>
          </a:p>
          <a:p>
            <a:pPr marL="342900" indent="-342900">
              <a:buFont typeface="+mj-lt"/>
              <a:buAutoNum type="arabicPeriod"/>
            </a:pPr>
            <a:r>
              <a:rPr lang="zh-CN" altLang="en-US" sz="1600" dirty="0"/>
              <a:t>The topic prefix for the PostgreSQL server/cluster, which forms a namespace and is used in all the names of the Kafka topics to which the connector writes, the Kafka Connect schema names, and the namespaces of the corresponding Avro schema when the Avro converter is used.</a:t>
            </a:r>
          </a:p>
          <a:p>
            <a:pPr marL="342900" indent="-342900">
              <a:buFont typeface="+mj-lt"/>
              <a:buAutoNum type="arabicPeriod"/>
            </a:pPr>
            <a:r>
              <a:rPr lang="zh-CN" altLang="en-US" sz="1600" dirty="0"/>
              <a:t>A list of all tables hosted by this server that this connector will monitor. This is optional, and there are other properties for listing the schemas and tables to include or exclude from monitoring.</a:t>
            </a:r>
          </a:p>
        </p:txBody>
      </p:sp>
      <p:sp>
        <p:nvSpPr>
          <p:cNvPr id="3" name="文本框 5">
            <a:extLst>
              <a:ext uri="{FF2B5EF4-FFF2-40B4-BE49-F238E27FC236}">
                <a16:creationId xmlns:a16="http://schemas.microsoft.com/office/drawing/2014/main" id="{64834CE9-D472-174E-6A69-3B9F6495B1F7}"/>
              </a:ext>
            </a:extLst>
          </p:cNvPr>
          <p:cNvSpPr txBox="1"/>
          <p:nvPr/>
        </p:nvSpPr>
        <p:spPr>
          <a:xfrm>
            <a:off x="299923" y="5551366"/>
            <a:ext cx="6444692" cy="923330"/>
          </a:xfrm>
          <a:prstGeom prst="rect">
            <a:avLst/>
          </a:prstGeom>
          <a:noFill/>
        </p:spPr>
        <p:txBody>
          <a:bodyPr wrap="square">
            <a:spAutoFit/>
          </a:bodyPr>
          <a:lstStyle/>
          <a:p>
            <a:r>
              <a:rPr lang="en-US" altLang="zh-CN" b="0" i="0" dirty="0" err="1">
                <a:solidFill>
                  <a:srgbClr val="333333"/>
                </a:solidFill>
                <a:effectLst/>
                <a:highlight>
                  <a:srgbClr val="FCFCFC"/>
                </a:highlight>
                <a:latin typeface="acumin-pro"/>
              </a:rPr>
              <a:t>Debezium</a:t>
            </a:r>
            <a:r>
              <a:rPr lang="en-US" altLang="zh-CN" b="0" i="0" dirty="0">
                <a:solidFill>
                  <a:srgbClr val="333333"/>
                </a:solidFill>
                <a:effectLst/>
                <a:highlight>
                  <a:srgbClr val="FCFCFC"/>
                </a:highlight>
                <a:latin typeface="acumin-pro"/>
              </a:rPr>
              <a:t> supports full snapshot &amp; ad-hoc snapshot. </a:t>
            </a:r>
            <a:r>
              <a:rPr lang="en-US" altLang="zh-CN" dirty="0">
                <a:solidFill>
                  <a:srgbClr val="333333"/>
                </a:solidFill>
                <a:highlight>
                  <a:srgbClr val="FCFCFC"/>
                </a:highlight>
                <a:latin typeface="acumin-pro"/>
              </a:rPr>
              <a:t>For big DB or day-1 initial sync, use ad-hoc snapshot specifying tables to throttle down the volume with schedule.</a:t>
            </a:r>
            <a:endParaRPr lang="en-US" altLang="zh-CN" b="0" i="0" dirty="0">
              <a:solidFill>
                <a:srgbClr val="333333"/>
              </a:solidFill>
              <a:effectLst/>
              <a:highlight>
                <a:srgbClr val="FCFCFC"/>
              </a:highlight>
              <a:latin typeface="acumin-pro"/>
            </a:endParaRPr>
          </a:p>
        </p:txBody>
      </p:sp>
    </p:spTree>
    <p:extLst>
      <p:ext uri="{BB962C8B-B14F-4D97-AF65-F5344CB8AC3E}">
        <p14:creationId xmlns:p14="http://schemas.microsoft.com/office/powerpoint/2010/main" val="993831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CD73E2082A554EB7E36671BB1CD3A5" ma:contentTypeVersion="11" ma:contentTypeDescription="Create a new document." ma:contentTypeScope="" ma:versionID="a1e1b909b66b9afe8a7d5a9dedbecb16">
  <xsd:schema xmlns:xsd="http://www.w3.org/2001/XMLSchema" xmlns:xs="http://www.w3.org/2001/XMLSchema" xmlns:p="http://schemas.microsoft.com/office/2006/metadata/properties" xmlns:ns2="571e94cb-5a28-4555-85f7-1dcc8d5de50e" xmlns:ns3="5634e52f-d786-4295-9f5d-2b803615d0e0" targetNamespace="http://schemas.microsoft.com/office/2006/metadata/properties" ma:root="true" ma:fieldsID="224b306ad6046ef9993f0ad9efbaec2a" ns2:_="" ns3:_="">
    <xsd:import namespace="571e94cb-5a28-4555-85f7-1dcc8d5de50e"/>
    <xsd:import namespace="5634e52f-d786-4295-9f5d-2b803615d0e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1e94cb-5a28-4555-85f7-1dcc8d5de5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21bbb26-e2f5-4fb4-b495-8360d3f61df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34e52f-d786-4295-9f5d-2b803615d0e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c822b7c-5e2b-4de9-a8f5-1d970564c5c5}" ma:internalName="TaxCatchAll" ma:showField="CatchAllData" ma:web="5634e52f-d786-4295-9f5d-2b803615d0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34A64C-DEA1-43D1-8B99-5AC0E5CE63FB}">
  <ds:schemaRefs>
    <ds:schemaRef ds:uri="http://schemas.microsoft.com/sharepoint/v3/contenttype/forms"/>
  </ds:schemaRefs>
</ds:datastoreItem>
</file>

<file path=customXml/itemProps2.xml><?xml version="1.0" encoding="utf-8"?>
<ds:datastoreItem xmlns:ds="http://schemas.openxmlformats.org/officeDocument/2006/customXml" ds:itemID="{122C9E90-8191-4E73-8F1D-03DE94530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1e94cb-5a28-4555-85f7-1dcc8d5de50e"/>
    <ds:schemaRef ds:uri="5634e52f-d786-4295-9f5d-2b803615d0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9527</TotalTime>
  <Words>3033</Words>
  <Application>Microsoft Office PowerPoint</Application>
  <PresentationFormat>Widescreen</PresentationFormat>
  <Paragraphs>407</Paragraphs>
  <Slides>24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acumin-pro</vt:lpstr>
      <vt:lpstr>-apple-system</vt:lpstr>
      <vt:lpstr>sohne</vt:lpstr>
      <vt:lpstr>Aptos</vt:lpstr>
      <vt:lpstr>Arial</vt:lpstr>
      <vt:lpstr>Calibri</vt:lpstr>
      <vt:lpstr>Calibri Light</vt:lpstr>
      <vt:lpstr>Quattrocento Sans</vt:lpstr>
      <vt:lpstr>Roboto</vt:lpstr>
      <vt:lpstr>Segoe UI</vt:lpstr>
      <vt:lpstr>Segoe UI Semibold</vt:lpstr>
      <vt:lpstr>Symbol</vt:lpstr>
      <vt:lpstr>Office Theme</vt:lpstr>
      <vt:lpstr>Data Platform Operational Metadata Reporting Tool System Design </vt:lpstr>
      <vt:lpstr>Current High Level Pain Points and Asks</vt:lpstr>
      <vt:lpstr>PowerPoint Presentation</vt:lpstr>
      <vt:lpstr>PowerPoint Presentation</vt:lpstr>
      <vt:lpstr>Architecture - Cloud Services View</vt:lpstr>
      <vt:lpstr>Streaming System Module and Message Flow, Target latency &lt; 5 Secs</vt:lpstr>
      <vt:lpstr>Debezium hardware requirement</vt:lpstr>
      <vt:lpstr>Module Design – Debezium data sources support</vt:lpstr>
      <vt:lpstr>Module Design – Stream Producer - Debezium</vt:lpstr>
      <vt:lpstr>Module Design – Debezium Docker deployment </vt:lpstr>
      <vt:lpstr>Module Design – Pubsub Topic Design</vt:lpstr>
      <vt:lpstr>Module Design – Dataflow for complex data transformation</vt:lpstr>
      <vt:lpstr>Module Design – Big Query Table Design</vt:lpstr>
      <vt:lpstr>Module Design – History table</vt:lpstr>
      <vt:lpstr>Deployment pattern &amp; DR implementations</vt:lpstr>
      <vt:lpstr>Deployment pattern – component view</vt:lpstr>
      <vt:lpstr>PG-&gt;BQ heartbeat detect</vt:lpstr>
      <vt:lpstr>Deploy pattern design – CI/CD for deploy</vt:lpstr>
      <vt:lpstr>Module design – AD app</vt:lpstr>
      <vt:lpstr>Timeline, Efforts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Metadata svc PRJ plan</dc:title>
  <dc:creator>Mian Hu</dc:creator>
  <cp:lastModifiedBy>Mian Hu</cp:lastModifiedBy>
  <cp:revision>286</cp:revision>
  <dcterms:created xsi:type="dcterms:W3CDTF">2024-04-23T01:21:39Z</dcterms:created>
  <dcterms:modified xsi:type="dcterms:W3CDTF">2024-07-03T03:32:46Z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2024-05-13T05:17:36Z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ca3d5240-846a-4f85-9705-00360f6a1810</vt:lpwstr>
  </property>
  <property fmtid="{D5CDD505-2E9C-101B-9397-08002B2CF9AE}" pid="7" name="MSIP_Label_defa4170-0d19-0005-0004-bc88714345d2_ActionId">
    <vt:lpwstr>5c0c6f31-5383-4881-8e09-12046064ba06</vt:lpwstr>
  </property>
  <property fmtid="{D5CDD505-2E9C-101B-9397-08002B2CF9AE}" pid="8" name="MSIP_Label_defa4170-0d19-0005-0004-bc88714345d2_ContentBits">
    <vt:lpwstr>0</vt:lpwstr>
  </property>
</Properties>
</file>