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54442-1498-4247-AAF5-AE2574A103D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CA87D-8C0B-42B4-A37F-907996AB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sample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CA87D-8C0B-42B4-A37F-907996AB7D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DEA9-6656-35D5-A0B8-6FACCB497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3F477-DE90-D72C-8058-61DB2486D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95746-31B7-487F-77A7-E322CF15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740-A170-453B-8004-08244BD73B0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02C7-FAE4-69D6-E5E8-8B5007C4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18A1-D04A-610B-1766-24D333EA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0F88-750F-4F7C-91F7-CA830605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951E-78BC-AF1E-A5FB-6F67AA45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E225E-B6BF-FB88-B42F-F794B7638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B89B7-7E64-996D-C909-CB8769F1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740-A170-453B-8004-08244BD73B0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63000-C879-30FB-0102-44BA4AEB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E04A-D5A3-0589-68C8-1A75E709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0F88-750F-4F7C-91F7-CA830605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0BEF0-BECC-2308-B5C2-F46CDBB2A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2EA12-E4B6-E81F-7C3D-2D667B3B9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8920-E481-1C84-44F9-B0A6A9B7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740-A170-453B-8004-08244BD73B0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4392-9371-8216-76F3-C5D488EA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58A5-4247-F663-B6D7-9CB7692E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0F88-750F-4F7C-91F7-CA830605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FE65-0730-593E-39EC-F3F0B9CB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ADBD-B70E-BA25-65A7-A5758556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98C5-9786-966A-E48C-074317EC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740-A170-453B-8004-08244BD73B0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F041-B2FB-FBF3-FC86-027435DE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7906E-A60B-1FA5-BF4F-B519C2D6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0F88-750F-4F7C-91F7-CA830605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F8DF-172B-18EB-1B67-FFDEC863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F58D-EFE9-5C49-8570-31ABB813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72D3-ED31-04F7-BCF5-9BDF3E91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740-A170-453B-8004-08244BD73B0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45223-87DD-E26A-584B-24A5A5D7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15ED-7516-CC50-CA1C-C1924ADC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0F88-750F-4F7C-91F7-CA830605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E41B-DA20-C405-F3B6-EE29F5D9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1295-9967-6F09-B0CB-4980766E7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5EE86-CD6F-35AA-31E0-2A9605A2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5EB13-1868-0A8C-B74D-9417ADC2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740-A170-453B-8004-08244BD73B0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105A5-904D-3932-CBAA-278FE37E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C871A-2E63-B220-C1AA-9AA6B6DD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0F88-750F-4F7C-91F7-CA830605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0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627D-E5F3-CF2F-41B0-1D5B33EA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05FCB-A23E-C6BC-93FB-294C453A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2268B-4E6D-F28D-3131-52B478957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48918-D4AD-707C-A9F1-B1E37B194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E03BB-A457-AB3B-9805-F6D8F6F7D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9D03C-409A-148A-BED6-0B79B6FB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740-A170-453B-8004-08244BD73B0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9E4FF-5DD4-127D-3A4C-1732724D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34F3D-E9E1-7E52-DA73-684A1BE7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0F88-750F-4F7C-91F7-CA830605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6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F8F7-45A5-3241-A204-F8350CD2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B5E0E-2446-F9D1-0BE8-89AE92B3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740-A170-453B-8004-08244BD73B0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93DB9-0BF2-F690-8BCA-EDCB7B44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71216-83E7-4A8A-3BD4-F9CF1279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0F88-750F-4F7C-91F7-CA830605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C69F3-FD51-5E96-14C1-C45941AA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740-A170-453B-8004-08244BD73B0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9F8B0-74AB-7FCF-CD47-F8E85BDD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A6C0A-51A9-29A9-D48F-01A46C3B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0F88-750F-4F7C-91F7-CA830605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DF71-1FD8-0BA1-7CB2-28A34765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9269-3F44-08D0-C5A1-464CFCB53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DFA33-8723-6071-A259-B4F1C12A5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8468D-3BB6-5C8D-9013-9FAC71AE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740-A170-453B-8004-08244BD73B0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4D52-E02D-EFD3-C9A8-90C83931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0795B-AB8D-E20E-2F34-86125D01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0F88-750F-4F7C-91F7-CA830605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C255-3193-E8F6-5DBC-3229058E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B95F3-0597-CFB1-5F66-7CE0C9AD3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1A8CE-0866-492D-F9D7-FC9FC59DD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F8D67-B4AA-02AF-6AB1-4669BE34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740-A170-453B-8004-08244BD73B0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833FC-76BA-7946-F162-D945E1C7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A7273-826D-108B-D19E-ACCA942A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0F88-750F-4F7C-91F7-CA830605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D8F77-AEDB-A3A9-2E4D-11EF4CF3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4E7A5-81CF-F056-62E9-D3F0236A6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F4AA2-79F3-65B2-A508-74C21F585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337740-A170-453B-8004-08244BD73B0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95E5-BB1C-E38F-ED31-19F2B5942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1964-BC0B-9A01-E75A-451D181E9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E00F88-750F-4F7C-91F7-CA830605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5832D-5B8B-2B5F-FA71-7EB183B6B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11870575" cy="619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07A88-5D65-BF67-1955-2853AF926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84" y="166254"/>
            <a:ext cx="2892836" cy="2036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F784FD-2F28-E830-149C-B69B5C6C4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02" y="0"/>
            <a:ext cx="2892836" cy="20366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CDC6ED-62B9-3E7F-A214-D8E68C474298}"/>
              </a:ext>
            </a:extLst>
          </p:cNvPr>
          <p:cNvSpPr txBox="1"/>
          <p:nvPr/>
        </p:nvSpPr>
        <p:spPr>
          <a:xfrm>
            <a:off x="6574972" y="284899"/>
            <a:ext cx="421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Example for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5EC44-4196-0081-1A96-64E8C3C4CE50}"/>
              </a:ext>
            </a:extLst>
          </p:cNvPr>
          <p:cNvSpPr txBox="1"/>
          <p:nvPr/>
        </p:nvSpPr>
        <p:spPr>
          <a:xfrm>
            <a:off x="6208811" y="1795432"/>
            <a:ext cx="35883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✅ </a:t>
            </a:r>
            <a:r>
              <a:rPr lang="en-US" sz="1400" b="1" dirty="0"/>
              <a:t>Model Evaluation on Test Data:</a:t>
            </a:r>
            <a:endParaRPr lang="en-US" sz="1400" dirty="0"/>
          </a:p>
          <a:p>
            <a:pPr lvl="1"/>
            <a:r>
              <a:rPr lang="en-US" sz="1400" b="1" dirty="0"/>
              <a:t>Accuracy:</a:t>
            </a:r>
            <a:r>
              <a:rPr lang="en-US" sz="1400" dirty="0"/>
              <a:t> 49.75%</a:t>
            </a:r>
          </a:p>
          <a:p>
            <a:pPr lvl="1"/>
            <a:r>
              <a:rPr lang="en-US" sz="1400" b="1" dirty="0"/>
              <a:t>Precision (macro average):</a:t>
            </a:r>
            <a:r>
              <a:rPr lang="en-US" sz="1400" dirty="0"/>
              <a:t> 49.64%</a:t>
            </a:r>
          </a:p>
          <a:p>
            <a:pPr lvl="1"/>
            <a:r>
              <a:rPr lang="en-US" sz="1400" b="1" dirty="0"/>
              <a:t>Recall (macro average):</a:t>
            </a:r>
            <a:r>
              <a:rPr lang="en-US" sz="1400" dirty="0"/>
              <a:t> 49.87%</a:t>
            </a:r>
          </a:p>
          <a:p>
            <a:pPr lvl="1"/>
            <a:r>
              <a:rPr lang="en-US" sz="1400" b="1" dirty="0"/>
              <a:t>F1-score (macro average):</a:t>
            </a:r>
            <a:r>
              <a:rPr lang="en-US" sz="1400" dirty="0"/>
              <a:t> 40.38%</a:t>
            </a:r>
          </a:p>
          <a:p>
            <a:pPr>
              <a:buNone/>
            </a:pPr>
            <a:r>
              <a:rPr lang="en-US" sz="1400" dirty="0"/>
              <a:t>🔁 </a:t>
            </a:r>
            <a:r>
              <a:rPr lang="en-US" sz="1400" b="1" dirty="0"/>
              <a:t>Cross-Validation (5-fold):</a:t>
            </a:r>
            <a:endParaRPr lang="en-US" sz="1400" dirty="0"/>
          </a:p>
          <a:p>
            <a:pPr lvl="1"/>
            <a:r>
              <a:rPr lang="en-US" sz="1400" b="1" dirty="0"/>
              <a:t>Mean CV Accuracy:</a:t>
            </a:r>
            <a:r>
              <a:rPr lang="en-US" sz="1400" dirty="0"/>
              <a:t> 50.13%</a:t>
            </a:r>
          </a:p>
          <a:p>
            <a:pPr lvl="1"/>
            <a:r>
              <a:rPr lang="en-US" sz="1400" b="1" dirty="0"/>
              <a:t>Standard Deviation:</a:t>
            </a:r>
            <a:r>
              <a:rPr lang="en-US" sz="1400" dirty="0"/>
              <a:t> ±0.86%</a:t>
            </a:r>
            <a:endParaRPr lang="fa-IR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ED472-6025-D083-DAF0-02A84774A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063" y="285846"/>
            <a:ext cx="2351871" cy="181588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5C47C5-2B8F-6D92-F31F-8BDB3B4B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60965"/>
              </p:ext>
            </p:extLst>
          </p:nvPr>
        </p:nvGraphicFramePr>
        <p:xfrm>
          <a:off x="0" y="2215397"/>
          <a:ext cx="3519941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383">
                  <a:extLst>
                    <a:ext uri="{9D8B030D-6E8A-4147-A177-3AD203B41FA5}">
                      <a16:colId xmlns:a16="http://schemas.microsoft.com/office/drawing/2014/main" val="409595170"/>
                    </a:ext>
                  </a:extLst>
                </a:gridCol>
                <a:gridCol w="648457">
                  <a:extLst>
                    <a:ext uri="{9D8B030D-6E8A-4147-A177-3AD203B41FA5}">
                      <a16:colId xmlns:a16="http://schemas.microsoft.com/office/drawing/2014/main" val="3828385178"/>
                    </a:ext>
                  </a:extLst>
                </a:gridCol>
                <a:gridCol w="673664">
                  <a:extLst>
                    <a:ext uri="{9D8B030D-6E8A-4147-A177-3AD203B41FA5}">
                      <a16:colId xmlns:a16="http://schemas.microsoft.com/office/drawing/2014/main" val="1845510322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115464479"/>
                    </a:ext>
                  </a:extLst>
                </a:gridCol>
                <a:gridCol w="612548">
                  <a:extLst>
                    <a:ext uri="{9D8B030D-6E8A-4147-A177-3AD203B41FA5}">
                      <a16:colId xmlns:a16="http://schemas.microsoft.com/office/drawing/2014/main" val="751313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900" kern="0" cap="all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Model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900" kern="0" cap="all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Accuracy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900" kern="0" cap="all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Precision (macro)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900" kern="0" cap="all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Recall (macro)</a:t>
                      </a:r>
                      <a:endParaRPr lang="en-US" sz="900" kern="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900" kern="0" cap="all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F1-score (macro)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362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 cap="all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Decision Tree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49.75%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49.64%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49.87%</a:t>
                      </a:r>
                      <a:endParaRPr lang="en-US" sz="900" kern="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40.38%</a:t>
                      </a:r>
                      <a:endParaRPr lang="en-US" sz="900" kern="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6894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 cap="all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Random Forest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49.40%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49.40%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49.40%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49.40%</a:t>
                      </a:r>
                      <a:endParaRPr lang="en-US" sz="900" kern="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5185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 cap="all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Neural Network</a:t>
                      </a:r>
                      <a:endParaRPr lang="en-US" sz="900" kern="1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49.50%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48.83%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49.40%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900" kern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42.50%</a:t>
                      </a:r>
                      <a:endParaRPr lang="en-US" sz="900" kern="1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4842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9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4528A3-154F-163D-C9B6-19417391AA83}"/>
              </a:ext>
            </a:extLst>
          </p:cNvPr>
          <p:cNvSpPr txBox="1"/>
          <p:nvPr/>
        </p:nvSpPr>
        <p:spPr>
          <a:xfrm>
            <a:off x="-391887" y="6477000"/>
            <a:ext cx="1343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/>
            <a:r>
              <a:rPr lang="en-US" sz="1800" dirty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Bachelor Thesis: </a:t>
            </a:r>
            <a:r>
              <a:rPr lang="cs-CZ" sz="1800" dirty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IoT Issues for the Automation of Residential Buildings</a:t>
            </a:r>
            <a:r>
              <a:rPr lang="en-US" sz="1800" dirty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Mahdi Houshangi</a:t>
            </a:r>
            <a:endParaRPr lang="en-US" sz="1800" dirty="0"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BB63E3-5138-DCA9-F01C-220534634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8"/>
            <a:ext cx="12192000" cy="6465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4BF8F3-CD71-D1BA-67D0-241DE9DD8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0" y="93616"/>
            <a:ext cx="3265721" cy="24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4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116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 Light</vt:lpstr>
      <vt:lpstr>Tempus Sans ITC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Asemi Asefeh</dc:creator>
  <cp:lastModifiedBy>Asemi Asefeh</cp:lastModifiedBy>
  <cp:revision>6</cp:revision>
  <dcterms:created xsi:type="dcterms:W3CDTF">2025-05-18T07:04:37Z</dcterms:created>
  <dcterms:modified xsi:type="dcterms:W3CDTF">2025-05-18T09:12:55Z</dcterms:modified>
</cp:coreProperties>
</file>