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0EACB-18D4-4C29-B1DF-DE6906604866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A0346-FA34-4884-9000-F6AD718D1F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1" name="Forme 3"/>
          <p:cNvSpPr>
            <a:spLocks noGrp="1" noChangeArrowheads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329EEE2-6ECF-455F-AF9B-D89F1B283960}" type="datetime1">
              <a:rPr lang="en-US"/>
              <a:pPr/>
              <a:t>11/7/2017</a:t>
            </a:fld>
            <a:endParaRPr lang="en-US"/>
          </a:p>
        </p:txBody>
      </p:sp>
      <p:sp>
        <p:nvSpPr>
          <p:cNvPr id="245762" name="Form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70B8174-9A61-4478-BA58-0436BFA22B91}" type="slidenum">
              <a:rPr lang="fr-FR"/>
              <a:pPr/>
              <a:t>1</a:t>
            </a:fld>
            <a:endParaRPr lang="en-US"/>
          </a:p>
        </p:txBody>
      </p:sp>
      <p:sp>
        <p:nvSpPr>
          <p:cNvPr id="245763" name="Forme 6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v1.1.1</a:t>
            </a:r>
            <a:endParaRPr lang="fr-FR">
              <a:ea typeface="ＭＳ Ｐゴシック" pitchFamily="34" charset="-128"/>
            </a:endParaRPr>
          </a:p>
        </p:txBody>
      </p:sp>
      <p:sp>
        <p:nvSpPr>
          <p:cNvPr id="245764" name="Rectangle 15872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45765" name="Rectangle 15872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1"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5" name="Forme 3"/>
          <p:cNvSpPr>
            <a:spLocks noGrp="1" noChangeArrowheads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8AA75F4-B835-4CBC-97AD-2EC74C033C17}" type="datetime1">
              <a:rPr lang="en-US"/>
              <a:pPr/>
              <a:t>11/7/2017</a:t>
            </a:fld>
            <a:endParaRPr lang="en-US"/>
          </a:p>
        </p:txBody>
      </p:sp>
      <p:sp>
        <p:nvSpPr>
          <p:cNvPr id="246786" name="Form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FAC004F-A786-4AE9-97B9-87AEDFF9B915}" type="slidenum">
              <a:rPr lang="fr-FR"/>
              <a:pPr/>
              <a:t>2</a:t>
            </a:fld>
            <a:endParaRPr lang="en-US"/>
          </a:p>
        </p:txBody>
      </p:sp>
      <p:sp>
        <p:nvSpPr>
          <p:cNvPr id="246787" name="Forme 6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v1.1.1</a:t>
            </a:r>
            <a:endParaRPr lang="fr-FR">
              <a:ea typeface="ＭＳ Ｐゴシック" pitchFamily="34" charset="-128"/>
            </a:endParaRPr>
          </a:p>
        </p:txBody>
      </p:sp>
      <p:sp>
        <p:nvSpPr>
          <p:cNvPr id="246788" name="Rectangle 15974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46789" name="Rectangle 159748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1"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9" name="Forme 3"/>
          <p:cNvSpPr>
            <a:spLocks noGrp="1" noChangeArrowheads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32E28E6-6B42-466F-AF23-05BA8963E865}" type="datetime1">
              <a:rPr lang="en-US"/>
              <a:pPr/>
              <a:t>11/7/2017</a:t>
            </a:fld>
            <a:endParaRPr lang="en-US"/>
          </a:p>
        </p:txBody>
      </p:sp>
      <p:sp>
        <p:nvSpPr>
          <p:cNvPr id="247810" name="Form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73D208D-4108-488F-A345-5201C631E8DC}" type="slidenum">
              <a:rPr lang="fr-FR"/>
              <a:pPr/>
              <a:t>3</a:t>
            </a:fld>
            <a:endParaRPr lang="en-US"/>
          </a:p>
        </p:txBody>
      </p:sp>
      <p:sp>
        <p:nvSpPr>
          <p:cNvPr id="247811" name="Forme 6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v1.1.1</a:t>
            </a:r>
            <a:endParaRPr lang="fr-FR">
              <a:ea typeface="ＭＳ Ｐゴシック" pitchFamily="34" charset="-128"/>
            </a:endParaRPr>
          </a:p>
        </p:txBody>
      </p:sp>
      <p:sp>
        <p:nvSpPr>
          <p:cNvPr id="247812" name="Rectangle 160771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47813" name="Rectangle 16077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1"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Forme 3"/>
          <p:cNvSpPr>
            <a:spLocks noGrp="1" noChangeArrowheads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629B7C2-B054-4526-8778-6C30434B08BF}" type="datetime1">
              <a:rPr lang="en-US"/>
              <a:pPr/>
              <a:t>11/7/2017</a:t>
            </a:fld>
            <a:endParaRPr lang="en-US"/>
          </a:p>
        </p:txBody>
      </p:sp>
      <p:sp>
        <p:nvSpPr>
          <p:cNvPr id="248834" name="Form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94955BA-962C-41C3-9FB8-DB64B64C944E}" type="slidenum">
              <a:rPr lang="fr-FR"/>
              <a:pPr/>
              <a:t>4</a:t>
            </a:fld>
            <a:endParaRPr lang="en-US"/>
          </a:p>
        </p:txBody>
      </p:sp>
      <p:sp>
        <p:nvSpPr>
          <p:cNvPr id="248835" name="Forme 6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v1.1.1</a:t>
            </a:r>
            <a:endParaRPr lang="fr-FR">
              <a:ea typeface="ＭＳ Ｐゴシック" pitchFamily="34" charset="-128"/>
            </a:endParaRPr>
          </a:p>
        </p:txBody>
      </p:sp>
      <p:sp>
        <p:nvSpPr>
          <p:cNvPr id="248836" name="Rectangle 161795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48837" name="Rectangle 16179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1"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7" name="Forme 3"/>
          <p:cNvSpPr>
            <a:spLocks noGrp="1" noChangeArrowheads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3273A50-D6BB-43E6-A3A0-A4DFC867562B}" type="datetime1">
              <a:rPr lang="en-US"/>
              <a:pPr/>
              <a:t>11/7/2017</a:t>
            </a:fld>
            <a:endParaRPr lang="en-US"/>
          </a:p>
        </p:txBody>
      </p:sp>
      <p:sp>
        <p:nvSpPr>
          <p:cNvPr id="249858" name="Form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4F10EB9-D9D4-467E-89BC-05F34261E1AA}" type="slidenum">
              <a:rPr lang="fr-FR"/>
              <a:pPr/>
              <a:t>5</a:t>
            </a:fld>
            <a:endParaRPr lang="en-US"/>
          </a:p>
        </p:txBody>
      </p:sp>
      <p:sp>
        <p:nvSpPr>
          <p:cNvPr id="249859" name="Forme 6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v1.1.1</a:t>
            </a:r>
            <a:endParaRPr lang="fr-FR">
              <a:ea typeface="ＭＳ Ｐゴシック" pitchFamily="34" charset="-128"/>
            </a:endParaRPr>
          </a:p>
        </p:txBody>
      </p:sp>
      <p:sp>
        <p:nvSpPr>
          <p:cNvPr id="249860" name="Rectangle 162819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49861" name="Rectangle 162820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1"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Forme 3"/>
          <p:cNvSpPr>
            <a:spLocks noGrp="1" noChangeArrowheads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AAFBDB5-AB86-4717-A304-1D85E5BC6F0A}" type="datetime1">
              <a:rPr lang="en-US"/>
              <a:pPr/>
              <a:t>11/7/2017</a:t>
            </a:fld>
            <a:endParaRPr lang="en-US"/>
          </a:p>
        </p:txBody>
      </p:sp>
      <p:sp>
        <p:nvSpPr>
          <p:cNvPr id="250882" name="Form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328DF40-CB77-40DD-B0A6-3A6914AEA5C5}" type="slidenum">
              <a:rPr lang="fr-FR"/>
              <a:pPr/>
              <a:t>6</a:t>
            </a:fld>
            <a:endParaRPr lang="en-US"/>
          </a:p>
        </p:txBody>
      </p:sp>
      <p:sp>
        <p:nvSpPr>
          <p:cNvPr id="250883" name="Forme 6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v1.1.1</a:t>
            </a:r>
            <a:endParaRPr lang="fr-FR">
              <a:ea typeface="ＭＳ Ｐゴシック" pitchFamily="34" charset="-128"/>
            </a:endParaRPr>
          </a:p>
        </p:txBody>
      </p:sp>
      <p:sp>
        <p:nvSpPr>
          <p:cNvPr id="250884" name="Rectangle 162819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50885" name="Rectangle 162820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1"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5" name="Forme 3"/>
          <p:cNvSpPr>
            <a:spLocks noGrp="1" noChangeArrowheads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E7D584E-E717-4098-9F5C-F93E6C402255}" type="datetime1">
              <a:rPr lang="en-US"/>
              <a:pPr/>
              <a:t>11/7/2017</a:t>
            </a:fld>
            <a:endParaRPr lang="en-US"/>
          </a:p>
        </p:txBody>
      </p:sp>
      <p:sp>
        <p:nvSpPr>
          <p:cNvPr id="251906" name="Form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FED6296-BC1B-4BCC-AAB0-07EFF0DC1223}" type="slidenum">
              <a:rPr lang="fr-FR"/>
              <a:pPr/>
              <a:t>7</a:t>
            </a:fld>
            <a:endParaRPr lang="en-US"/>
          </a:p>
        </p:txBody>
      </p:sp>
      <p:sp>
        <p:nvSpPr>
          <p:cNvPr id="251907" name="Forme 6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v1.1.1</a:t>
            </a:r>
            <a:endParaRPr lang="fr-FR">
              <a:ea typeface="ＭＳ Ｐゴシック" pitchFamily="34" charset="-128"/>
            </a:endParaRPr>
          </a:p>
        </p:txBody>
      </p:sp>
      <p:sp>
        <p:nvSpPr>
          <p:cNvPr id="251908" name="Rectangle 162819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51909" name="Rectangle 162820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1"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Forme 3"/>
          <p:cNvSpPr>
            <a:spLocks noGrp="1" noChangeArrowheads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F9092B1-9601-423C-9A38-C53D241289DA}" type="datetime1">
              <a:rPr lang="en-US"/>
              <a:pPr/>
              <a:t>11/7/2017</a:t>
            </a:fld>
            <a:endParaRPr lang="en-US"/>
          </a:p>
        </p:txBody>
      </p:sp>
      <p:sp>
        <p:nvSpPr>
          <p:cNvPr id="252930" name="Form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87D3FBD-B986-4FB4-BF76-3DA7C49620F6}" type="slidenum">
              <a:rPr lang="fr-FR"/>
              <a:pPr/>
              <a:t>8</a:t>
            </a:fld>
            <a:endParaRPr lang="en-US"/>
          </a:p>
        </p:txBody>
      </p:sp>
      <p:sp>
        <p:nvSpPr>
          <p:cNvPr id="252931" name="Forme 6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v1.1.1</a:t>
            </a:r>
            <a:endParaRPr lang="fr-FR">
              <a:ea typeface="ＭＳ Ｐゴシック" pitchFamily="34" charset="-128"/>
            </a:endParaRPr>
          </a:p>
        </p:txBody>
      </p:sp>
      <p:sp>
        <p:nvSpPr>
          <p:cNvPr id="252932" name="Rectangle 162819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52933" name="Rectangle 162820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1"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3" name="Forme 3"/>
          <p:cNvSpPr>
            <a:spLocks noGrp="1" noChangeArrowheads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ED95191-4B88-473A-98C8-4107B5E3A2BA}" type="datetime1">
              <a:rPr lang="en-US"/>
              <a:pPr/>
              <a:t>11/7/2017</a:t>
            </a:fld>
            <a:endParaRPr lang="en-US"/>
          </a:p>
        </p:txBody>
      </p:sp>
      <p:sp>
        <p:nvSpPr>
          <p:cNvPr id="253954" name="Form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C3D61B-AEF9-4B69-BF11-B962CBE1A05A}" type="slidenum">
              <a:rPr lang="fr-FR"/>
              <a:pPr/>
              <a:t>9</a:t>
            </a:fld>
            <a:endParaRPr lang="en-US"/>
          </a:p>
        </p:txBody>
      </p:sp>
      <p:sp>
        <p:nvSpPr>
          <p:cNvPr id="253955" name="Forme 6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v1.1.1</a:t>
            </a:r>
            <a:endParaRPr lang="fr-FR">
              <a:ea typeface="ＭＳ Ｐゴシック" pitchFamily="34" charset="-128"/>
            </a:endParaRPr>
          </a:p>
        </p:txBody>
      </p:sp>
      <p:sp>
        <p:nvSpPr>
          <p:cNvPr id="253956" name="Rectangle 162819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53957" name="Rectangle 162820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1"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F89F-13B8-4212-85EC-E6E5BC8460F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5FCD-A41A-43C5-95BB-283B88312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F89F-13B8-4212-85EC-E6E5BC8460F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5FCD-A41A-43C5-95BB-283B88312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F89F-13B8-4212-85EC-E6E5BC8460F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5FCD-A41A-43C5-95BB-283B88312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re. Texte et image de la bibliothè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133850" cy="4572000"/>
          </a:xfrm>
        </p:spPr>
        <p:txBody>
          <a:bodyPr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'image de la bibliothèque 3"/>
          <p:cNvSpPr>
            <a:spLocks noGrp="1"/>
          </p:cNvSpPr>
          <p:nvPr>
            <p:ph type="clipArt" sz="half" idx="2"/>
          </p:nvPr>
        </p:nvSpPr>
        <p:spPr>
          <a:xfrm>
            <a:off x="4743450" y="1828800"/>
            <a:ext cx="4135438" cy="4572000"/>
          </a:xfrm>
        </p:spPr>
        <p:txBody>
          <a:bodyPr rtlCol="0"/>
          <a:lstStyle/>
          <a:p>
            <a:pPr lvl="0"/>
            <a:endParaRPr lang="fr-FR" noProof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F89F-13B8-4212-85EC-E6E5BC8460F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5FCD-A41A-43C5-95BB-283B88312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F89F-13B8-4212-85EC-E6E5BC8460F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5FCD-A41A-43C5-95BB-283B88312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F89F-13B8-4212-85EC-E6E5BC8460F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5FCD-A41A-43C5-95BB-283B88312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F89F-13B8-4212-85EC-E6E5BC8460F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5FCD-A41A-43C5-95BB-283B88312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F89F-13B8-4212-85EC-E6E5BC8460F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5FCD-A41A-43C5-95BB-283B88312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F89F-13B8-4212-85EC-E6E5BC8460F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5FCD-A41A-43C5-95BB-283B88312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F89F-13B8-4212-85EC-E6E5BC8460F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5FCD-A41A-43C5-95BB-283B88312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F89F-13B8-4212-85EC-E6E5BC8460F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5FCD-A41A-43C5-95BB-283B88312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CF89F-13B8-4212-85EC-E6E5BC8460F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B5FCD-A41A-43C5-95BB-283B883122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5" name="Forme 22118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>
              <a:tabLst>
                <a:tab pos="7607300" algn="r"/>
              </a:tabLst>
            </a:pPr>
            <a:r>
              <a:rPr lang="en-US" smtClean="0"/>
              <a:t>Introduction to Design Patterns</a:t>
            </a:r>
            <a:endParaRPr lang="fr-FR" smtClean="0"/>
          </a:p>
        </p:txBody>
      </p:sp>
      <p:sp>
        <p:nvSpPr>
          <p:cNvPr id="231426" name="Forme 22529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sz="4400" smtClean="0"/>
              <a:t>Motivation, Characterization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rme 38"/>
          <p:cNvSpPr>
            <a:spLocks noGrp="1"/>
          </p:cNvSpPr>
          <p:nvPr>
            <p:ph type="dt" sz="quarter" idx="4294967295"/>
          </p:nvPr>
        </p:nvSpPr>
        <p:spPr>
          <a:xfrm>
            <a:off x="457200" y="6356350"/>
            <a:ext cx="2133600" cy="365125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62F27970-ACFF-449C-B7EB-3E6F0C1EB503}" type="datetime1">
              <a:rPr lang="en-GB"/>
              <a:pPr/>
              <a:t>07/11/2017</a:t>
            </a:fld>
            <a:r>
              <a:rPr lang="en-US"/>
              <a:t>©</a:t>
            </a:r>
            <a:r>
              <a:rPr lang="fr-FR"/>
              <a:t> Jean-Paul </a:t>
            </a:r>
            <a:r>
              <a:rPr lang="fr-FR">
                <a:latin typeface="FunctionSmCaps" pitchFamily="2" charset="0"/>
              </a:rPr>
              <a:t>Rigault</a:t>
            </a:r>
            <a:r>
              <a:rPr lang="fr-FR"/>
              <a:t>, 2000-2005</a:t>
            </a:r>
          </a:p>
        </p:txBody>
      </p:sp>
      <p:sp>
        <p:nvSpPr>
          <p:cNvPr id="36867" name="Forme 39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E0CC59AD-33D4-4382-A24B-5C0CBD303B3A}" type="slidenum">
              <a:rPr lang="fr-FR"/>
              <a:pPr/>
              <a:t>2</a:t>
            </a:fld>
            <a:endParaRPr lang="fr-FR"/>
          </a:p>
        </p:txBody>
      </p:sp>
      <p:sp>
        <p:nvSpPr>
          <p:cNvPr id="36868" name="Forme 40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Design Patterns: Introduction and Examples in C++</a:t>
            </a:r>
            <a:endParaRPr lang="fr-FR"/>
          </a:p>
        </p:txBody>
      </p:sp>
      <p:sp>
        <p:nvSpPr>
          <p:cNvPr id="232452" name="Forme 203777"/>
          <p:cNvSpPr>
            <a:spLocks noGrp="1" noChangeArrowheads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pPr marL="0" indent="0" defTabSz="914400" eaLnBrk="1" hangingPunct="1">
              <a:tabLst>
                <a:tab pos="7607300" algn="r"/>
              </a:tabLst>
            </a:pPr>
            <a:r>
              <a:rPr lang="en-US" smtClean="0"/>
              <a:t>Motivation for Design Patterns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A Simple Example	(1)</a:t>
            </a:r>
            <a:endParaRPr lang="fr-FR" smtClean="0"/>
          </a:p>
        </p:txBody>
      </p:sp>
      <p:sp>
        <p:nvSpPr>
          <p:cNvPr id="203779" name="Rectangle 203778"/>
          <p:cNvSpPr>
            <a:spLocks noChangeArrowheads="1"/>
          </p:cNvSpPr>
          <p:nvPr/>
        </p:nvSpPr>
        <p:spPr bwMode="auto">
          <a:xfrm>
            <a:off x="179388" y="1844675"/>
            <a:ext cx="319087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sz="2400" b="1">
                <a:solidFill>
                  <a:schemeClr val="folHlink"/>
                </a:solidFill>
                <a:latin typeface="Courier New" pitchFamily="49" charset="0"/>
              </a:rPr>
              <a:t>instr ::=  </a:t>
            </a:r>
            <a:br>
              <a:rPr lang="fr-FR" sz="2400" b="1">
                <a:solidFill>
                  <a:schemeClr val="folHlink"/>
                </a:solidFill>
                <a:latin typeface="Courier New" pitchFamily="49" charset="0"/>
              </a:rPr>
            </a:br>
            <a:r>
              <a:rPr lang="fr-FR" sz="2400" b="1">
                <a:solidFill>
                  <a:schemeClr val="folHlink"/>
                </a:solidFill>
                <a:latin typeface="Courier New" pitchFamily="49" charset="0"/>
              </a:rPr>
              <a:t>  simple_instr</a:t>
            </a:r>
            <a:br>
              <a:rPr lang="fr-FR" sz="2400" b="1">
                <a:solidFill>
                  <a:schemeClr val="folHlink"/>
                </a:solidFill>
                <a:latin typeface="Courier New" pitchFamily="49" charset="0"/>
              </a:rPr>
            </a:br>
            <a:r>
              <a:rPr lang="fr-FR" sz="2400" b="1">
                <a:solidFill>
                  <a:schemeClr val="folHlink"/>
                </a:solidFill>
                <a:latin typeface="Courier New" pitchFamily="49" charset="0"/>
              </a:rPr>
              <a:t>| block</a:t>
            </a:r>
            <a:endParaRPr lang="fr-FR" sz="2400">
              <a:solidFill>
                <a:schemeClr val="folHlink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sz="2400" b="1">
                <a:solidFill>
                  <a:schemeClr val="hlink"/>
                </a:solidFill>
                <a:latin typeface="Courier New" pitchFamily="49" charset="0"/>
              </a:rPr>
              <a:t>block ::= instr*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sz="2400" b="1">
                <a:solidFill>
                  <a:srgbClr val="00A87C"/>
                </a:solidFill>
                <a:latin typeface="Courier New" pitchFamily="49" charset="0"/>
              </a:rPr>
              <a:t>simple_instr ::=</a:t>
            </a:r>
            <a:br>
              <a:rPr lang="fr-FR" sz="2400" b="1">
                <a:solidFill>
                  <a:srgbClr val="00A87C"/>
                </a:solidFill>
                <a:latin typeface="Courier New" pitchFamily="49" charset="0"/>
              </a:rPr>
            </a:br>
            <a:r>
              <a:rPr lang="fr-FR" sz="2400" b="1">
                <a:solidFill>
                  <a:srgbClr val="00A87C"/>
                </a:solidFill>
                <a:latin typeface="Courier New" pitchFamily="49" charset="0"/>
              </a:rPr>
              <a:t>  assignment</a:t>
            </a:r>
            <a:br>
              <a:rPr lang="fr-FR" sz="2400" b="1">
                <a:solidFill>
                  <a:srgbClr val="00A87C"/>
                </a:solidFill>
                <a:latin typeface="Courier New" pitchFamily="49" charset="0"/>
              </a:rPr>
            </a:br>
            <a:r>
              <a:rPr lang="fr-FR" sz="2400" b="1">
                <a:solidFill>
                  <a:srgbClr val="00A87C"/>
                </a:solidFill>
                <a:latin typeface="Courier New" pitchFamily="49" charset="0"/>
              </a:rPr>
              <a:t>| selection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sz="2400" b="1">
                <a:latin typeface="Courier New" pitchFamily="49" charset="0"/>
              </a:rPr>
              <a:t>...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fr-FR" sz="2400" b="1"/>
          </a:p>
        </p:txBody>
      </p:sp>
      <p:grpSp>
        <p:nvGrpSpPr>
          <p:cNvPr id="2" name="Grouper 2"/>
          <p:cNvGrpSpPr>
            <a:grpSpLocks/>
          </p:cNvGrpSpPr>
          <p:nvPr/>
        </p:nvGrpSpPr>
        <p:grpSpPr bwMode="auto">
          <a:xfrm>
            <a:off x="4495800" y="1828800"/>
            <a:ext cx="2819400" cy="1981200"/>
            <a:chOff x="4495800" y="1828800"/>
            <a:chExt cx="2819400" cy="198120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410200" y="1828800"/>
              <a:ext cx="1905000" cy="1066800"/>
              <a:chOff x="3408" y="1152"/>
              <a:chExt cx="1200" cy="672"/>
            </a:xfrm>
          </p:grpSpPr>
          <p:sp>
            <p:nvSpPr>
              <p:cNvPr id="232490" name="Rectangle 23589"/>
              <p:cNvSpPr>
                <a:spLocks noChangeArrowheads="1"/>
              </p:cNvSpPr>
              <p:nvPr/>
            </p:nvSpPr>
            <p:spPr bwMode="auto">
              <a:xfrm>
                <a:off x="3408" y="1152"/>
                <a:ext cx="120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fr-FR" b="1"/>
                  <a:t>Instr</a:t>
                </a:r>
                <a:endParaRPr lang="en-US" b="1"/>
              </a:p>
            </p:txBody>
          </p:sp>
          <p:sp>
            <p:nvSpPr>
              <p:cNvPr id="232491" name="Rectangle 23590"/>
              <p:cNvSpPr>
                <a:spLocks noChangeArrowheads="1"/>
              </p:cNvSpPr>
              <p:nvPr/>
            </p:nvSpPr>
            <p:spPr bwMode="auto">
              <a:xfrm>
                <a:off x="3408" y="1440"/>
                <a:ext cx="1200" cy="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7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 sz="2000"/>
              </a:p>
            </p:txBody>
          </p:sp>
          <p:sp>
            <p:nvSpPr>
              <p:cNvPr id="232492" name="Rectangle 23591"/>
              <p:cNvSpPr>
                <a:spLocks noChangeArrowheads="1"/>
              </p:cNvSpPr>
              <p:nvPr/>
            </p:nvSpPr>
            <p:spPr bwMode="auto">
              <a:xfrm>
                <a:off x="3408" y="1536"/>
                <a:ext cx="120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7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fr-FR"/>
                  <a:t>exec()</a:t>
                </a:r>
                <a:endParaRPr lang="en-US"/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4495800" y="2895600"/>
              <a:ext cx="2819400" cy="914400"/>
              <a:chOff x="2832" y="1824"/>
              <a:chExt cx="1776" cy="576"/>
            </a:xfrm>
          </p:grpSpPr>
          <p:sp>
            <p:nvSpPr>
              <p:cNvPr id="232485" name="Forme 23578"/>
              <p:cNvSpPr>
                <a:spLocks noChangeArrowheads="1"/>
              </p:cNvSpPr>
              <p:nvPr/>
            </p:nvSpPr>
            <p:spPr bwMode="auto">
              <a:xfrm>
                <a:off x="3840" y="1824"/>
                <a:ext cx="288" cy="249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2486" name="Connecteur droit 23579"/>
              <p:cNvSpPr>
                <a:spLocks noChangeShapeType="1"/>
              </p:cNvSpPr>
              <p:nvPr/>
            </p:nvSpPr>
            <p:spPr bwMode="auto">
              <a:xfrm>
                <a:off x="3984" y="206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487" name="Connecteur droit 23580"/>
              <p:cNvSpPr>
                <a:spLocks noChangeShapeType="1"/>
              </p:cNvSpPr>
              <p:nvPr/>
            </p:nvSpPr>
            <p:spPr bwMode="auto">
              <a:xfrm>
                <a:off x="2832" y="2208"/>
                <a:ext cx="1776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lIns="90000" tIns="46800" rIns="90000" bIns="46800"/>
              <a:lstStyle/>
              <a:p>
                <a:endParaRPr lang="en-US"/>
              </a:p>
            </p:txBody>
          </p:sp>
          <p:sp>
            <p:nvSpPr>
              <p:cNvPr id="232488" name="Connecteur droit 23581"/>
              <p:cNvSpPr>
                <a:spLocks noChangeShapeType="1"/>
              </p:cNvSpPr>
              <p:nvPr/>
            </p:nvSpPr>
            <p:spPr bwMode="auto">
              <a:xfrm>
                <a:off x="2832" y="220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lIns="90000" tIns="46800" rIns="90000" bIns="46800"/>
              <a:lstStyle/>
              <a:p>
                <a:endParaRPr lang="en-US"/>
              </a:p>
            </p:txBody>
          </p:sp>
          <p:sp>
            <p:nvSpPr>
              <p:cNvPr id="232489" name="Connecteur droit 23582"/>
              <p:cNvSpPr>
                <a:spLocks noChangeShapeType="1"/>
              </p:cNvSpPr>
              <p:nvPr/>
            </p:nvSpPr>
            <p:spPr bwMode="auto">
              <a:xfrm>
                <a:off x="4608" y="220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lIns="90000" tIns="46800" rIns="90000" bIns="46800"/>
              <a:lstStyle/>
              <a:p>
                <a:endParaRPr lang="en-US"/>
              </a:p>
            </p:txBody>
          </p:sp>
        </p:grp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7304088" y="2133600"/>
            <a:ext cx="1446212" cy="1676400"/>
            <a:chOff x="4601" y="1344"/>
            <a:chExt cx="911" cy="1056"/>
          </a:xfrm>
        </p:grpSpPr>
        <p:sp>
          <p:nvSpPr>
            <p:cNvPr id="232480" name="Losange 23567"/>
            <p:cNvSpPr>
              <a:spLocks noChangeArrowheads="1"/>
            </p:cNvSpPr>
            <p:nvPr/>
          </p:nvSpPr>
          <p:spPr bwMode="auto">
            <a:xfrm rot="5400000">
              <a:off x="5276" y="2164"/>
              <a:ext cx="288" cy="184"/>
            </a:xfrm>
            <a:prstGeom prst="diamond">
              <a:avLst/>
            </a:prstGeom>
            <a:solidFill>
              <a:schemeClr val="hlink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2481" name="Forme 23568"/>
            <p:cNvSpPr>
              <a:spLocks/>
            </p:cNvSpPr>
            <p:nvPr/>
          </p:nvSpPr>
          <p:spPr bwMode="auto">
            <a:xfrm>
              <a:off x="4608" y="1584"/>
              <a:ext cx="816" cy="528"/>
            </a:xfrm>
            <a:custGeom>
              <a:avLst/>
              <a:gdLst>
                <a:gd name="T0" fmla="*/ 816 w 816"/>
                <a:gd name="T1" fmla="*/ 528 h 528"/>
                <a:gd name="T2" fmla="*/ 816 w 816"/>
                <a:gd name="T3" fmla="*/ 0 h 528"/>
                <a:gd name="T4" fmla="*/ 0 w 816"/>
                <a:gd name="T5" fmla="*/ 0 h 528"/>
                <a:gd name="T6" fmla="*/ 0 60000 65536"/>
                <a:gd name="T7" fmla="*/ 0 60000 65536"/>
                <a:gd name="T8" fmla="*/ 0 60000 65536"/>
                <a:gd name="T9" fmla="*/ 0 w 816"/>
                <a:gd name="T10" fmla="*/ 0 h 528"/>
                <a:gd name="T11" fmla="*/ 816 w 816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528">
                  <a:moveTo>
                    <a:pt x="816" y="528"/>
                  </a:moveTo>
                  <a:lnTo>
                    <a:pt x="816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endParaRPr lang="en-US"/>
            </a:p>
          </p:txBody>
        </p:sp>
        <p:sp>
          <p:nvSpPr>
            <p:cNvPr id="232482" name="ZoneTexte 23569"/>
            <p:cNvSpPr txBox="1">
              <a:spLocks noChangeArrowheads="1"/>
            </p:cNvSpPr>
            <p:nvPr/>
          </p:nvSpPr>
          <p:spPr bwMode="auto">
            <a:xfrm>
              <a:off x="4601" y="1344"/>
              <a:ext cx="22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fr-FR" sz="3600">
                  <a:solidFill>
                    <a:schemeClr val="hlink"/>
                  </a:solidFill>
                </a:rPr>
                <a:t>*</a:t>
              </a:r>
              <a:endParaRPr lang="en-US" sz="3600">
                <a:solidFill>
                  <a:schemeClr val="hlink"/>
                </a:solidFill>
              </a:endParaRPr>
            </a:p>
          </p:txBody>
        </p: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7524750" y="2565400"/>
            <a:ext cx="762000" cy="371475"/>
            <a:chOff x="4740" y="1616"/>
            <a:chExt cx="480" cy="234"/>
          </a:xfrm>
        </p:grpSpPr>
        <p:sp>
          <p:nvSpPr>
            <p:cNvPr id="232478" name="Connecteur droit 23565"/>
            <p:cNvSpPr>
              <a:spLocks noChangeShapeType="1"/>
            </p:cNvSpPr>
            <p:nvPr/>
          </p:nvSpPr>
          <p:spPr bwMode="auto">
            <a:xfrm flipH="1">
              <a:off x="4740" y="1664"/>
              <a:ext cx="480" cy="0"/>
            </a:xfrm>
            <a:prstGeom prst="line">
              <a:avLst/>
            </a:prstGeom>
            <a:noFill/>
            <a:ln w="19050">
              <a:solidFill>
                <a:srgbClr val="CC6600"/>
              </a:solidFill>
              <a:round/>
              <a:headEnd/>
              <a:tailEnd type="arrow" w="lg" len="lg"/>
            </a:ln>
          </p:spPr>
          <p:txBody>
            <a:bodyPr wrap="none" lIns="90000" tIns="46800" rIns="90000" bIns="46800"/>
            <a:lstStyle/>
            <a:p>
              <a:endParaRPr lang="en-US"/>
            </a:p>
          </p:txBody>
        </p:sp>
        <p:sp>
          <p:nvSpPr>
            <p:cNvPr id="232479" name="ZoneTexte 23566"/>
            <p:cNvSpPr txBox="1">
              <a:spLocks noChangeArrowheads="1"/>
            </p:cNvSpPr>
            <p:nvPr/>
          </p:nvSpPr>
          <p:spPr bwMode="auto">
            <a:xfrm>
              <a:off x="4740" y="1616"/>
              <a:ext cx="456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fr-FR" i="1">
                  <a:solidFill>
                    <a:srgbClr val="CC6600"/>
                  </a:solidFill>
                </a:rPr>
                <a:t>exec</a:t>
              </a:r>
              <a:endParaRPr lang="en-US" i="1">
                <a:solidFill>
                  <a:srgbClr val="CC6600"/>
                </a:solidFill>
              </a:endParaRPr>
            </a:p>
          </p:txBody>
        </p:sp>
      </p:grpSp>
      <p:sp>
        <p:nvSpPr>
          <p:cNvPr id="203780" name="ZoneTexte 203779"/>
          <p:cNvSpPr txBox="1">
            <a:spLocks noChangeArrowheads="1"/>
          </p:cNvSpPr>
          <p:nvPr/>
        </p:nvSpPr>
        <p:spPr bwMode="auto">
          <a:xfrm>
            <a:off x="7481888" y="1711325"/>
            <a:ext cx="15986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sz="2000" i="1">
                <a:solidFill>
                  <a:srgbClr val="CC6600"/>
                </a:solidFill>
              </a:rPr>
              <a:t>Method </a:t>
            </a:r>
            <a:br>
              <a:rPr lang="fr-FR" sz="2000" i="1">
                <a:solidFill>
                  <a:srgbClr val="CC6600"/>
                </a:solidFill>
              </a:rPr>
            </a:br>
            <a:r>
              <a:rPr lang="fr-FR" sz="2000" i="1">
                <a:solidFill>
                  <a:srgbClr val="CC6600"/>
                </a:solidFill>
              </a:rPr>
              <a:t>propagation</a:t>
            </a:r>
            <a:endParaRPr lang="en-US" sz="2000" i="1">
              <a:solidFill>
                <a:srgbClr val="CC6600"/>
              </a:solidFill>
            </a:endParaRPr>
          </a:p>
        </p:txBody>
      </p:sp>
      <p:sp>
        <p:nvSpPr>
          <p:cNvPr id="36900" name="Rectangle 23586"/>
          <p:cNvSpPr>
            <a:spLocks noChangeArrowheads="1"/>
          </p:cNvSpPr>
          <p:nvPr/>
        </p:nvSpPr>
        <p:spPr bwMode="auto">
          <a:xfrm>
            <a:off x="3581400" y="3810000"/>
            <a:ext cx="19050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b="1"/>
              <a:t>SimpleInstr</a:t>
            </a:r>
            <a:endParaRPr lang="en-US" b="1"/>
          </a:p>
        </p:txBody>
      </p:sp>
      <p:grpSp>
        <p:nvGrpSpPr>
          <p:cNvPr id="7" name="Grouper 11"/>
          <p:cNvGrpSpPr>
            <a:grpSpLocks/>
          </p:cNvGrpSpPr>
          <p:nvPr/>
        </p:nvGrpSpPr>
        <p:grpSpPr bwMode="auto">
          <a:xfrm>
            <a:off x="2484438" y="4292600"/>
            <a:ext cx="5259387" cy="2041525"/>
            <a:chOff x="2483768" y="4293096"/>
            <a:chExt cx="5259388" cy="2041376"/>
          </a:xfrm>
        </p:grpSpPr>
        <p:grpSp>
          <p:nvGrpSpPr>
            <p:cNvPr id="8" name="Grouper 8"/>
            <p:cNvGrpSpPr>
              <a:grpSpLocks/>
            </p:cNvGrpSpPr>
            <p:nvPr/>
          </p:nvGrpSpPr>
          <p:grpSpPr bwMode="auto">
            <a:xfrm>
              <a:off x="3419872" y="4293096"/>
              <a:ext cx="3312368" cy="914400"/>
              <a:chOff x="3419872" y="4293096"/>
              <a:chExt cx="3312368" cy="914400"/>
            </a:xfrm>
          </p:grpSpPr>
          <p:sp>
            <p:nvSpPr>
              <p:cNvPr id="232473" name="Forme 23570"/>
              <p:cNvSpPr>
                <a:spLocks noChangeArrowheads="1"/>
              </p:cNvSpPr>
              <p:nvPr/>
            </p:nvSpPr>
            <p:spPr bwMode="auto">
              <a:xfrm>
                <a:off x="4236368" y="4293096"/>
                <a:ext cx="457200" cy="395288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rgbClr val="00A87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2474" name="Connecteur droit 23571"/>
              <p:cNvSpPr>
                <a:spLocks noChangeShapeType="1"/>
              </p:cNvSpPr>
              <p:nvPr/>
            </p:nvSpPr>
            <p:spPr bwMode="auto">
              <a:xfrm>
                <a:off x="4464968" y="4674096"/>
                <a:ext cx="0" cy="228600"/>
              </a:xfrm>
              <a:prstGeom prst="line">
                <a:avLst/>
              </a:prstGeom>
              <a:noFill/>
              <a:ln w="19050">
                <a:solidFill>
                  <a:srgbClr val="00A87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475" name="Connecteur droit 23575"/>
              <p:cNvSpPr>
                <a:spLocks noChangeShapeType="1"/>
              </p:cNvSpPr>
              <p:nvPr/>
            </p:nvSpPr>
            <p:spPr bwMode="auto">
              <a:xfrm>
                <a:off x="3419872" y="4902696"/>
                <a:ext cx="3312368" cy="0"/>
              </a:xfrm>
              <a:prstGeom prst="line">
                <a:avLst/>
              </a:prstGeom>
              <a:noFill/>
              <a:ln w="19050">
                <a:solidFill>
                  <a:srgbClr val="00A87C"/>
                </a:solidFill>
                <a:round/>
                <a:headEnd/>
                <a:tailEnd/>
              </a:ln>
            </p:spPr>
            <p:txBody>
              <a:bodyPr wrap="none" lIns="90000" tIns="46800" rIns="90000" bIns="46800"/>
              <a:lstStyle/>
              <a:p>
                <a:endParaRPr lang="en-US"/>
              </a:p>
            </p:txBody>
          </p:sp>
          <p:sp>
            <p:nvSpPr>
              <p:cNvPr id="232476" name="Connecteur droit 23576"/>
              <p:cNvSpPr>
                <a:spLocks noChangeShapeType="1"/>
              </p:cNvSpPr>
              <p:nvPr/>
            </p:nvSpPr>
            <p:spPr bwMode="auto">
              <a:xfrm>
                <a:off x="3436268" y="4902696"/>
                <a:ext cx="0" cy="304800"/>
              </a:xfrm>
              <a:prstGeom prst="line">
                <a:avLst/>
              </a:prstGeom>
              <a:noFill/>
              <a:ln w="19050">
                <a:solidFill>
                  <a:srgbClr val="00A87C"/>
                </a:solidFill>
                <a:round/>
                <a:headEnd/>
                <a:tailEnd/>
              </a:ln>
            </p:spPr>
            <p:txBody>
              <a:bodyPr wrap="none" lIns="90000" tIns="46800" rIns="90000" bIns="46800"/>
              <a:lstStyle/>
              <a:p>
                <a:endParaRPr lang="en-US"/>
              </a:p>
            </p:txBody>
          </p:sp>
          <p:sp>
            <p:nvSpPr>
              <p:cNvPr id="232477" name="Connecteur droit 23577"/>
              <p:cNvSpPr>
                <a:spLocks noChangeShapeType="1"/>
              </p:cNvSpPr>
              <p:nvPr/>
            </p:nvSpPr>
            <p:spPr bwMode="auto">
              <a:xfrm>
                <a:off x="5731396" y="4902696"/>
                <a:ext cx="0" cy="304800"/>
              </a:xfrm>
              <a:prstGeom prst="line">
                <a:avLst/>
              </a:prstGeom>
              <a:noFill/>
              <a:ln w="19050">
                <a:solidFill>
                  <a:srgbClr val="00A87C"/>
                </a:solidFill>
                <a:round/>
                <a:headEnd/>
                <a:tailEnd/>
              </a:ln>
            </p:spPr>
            <p:txBody>
              <a:bodyPr wrap="none" lIns="90000" tIns="46800" rIns="90000" bIns="46800"/>
              <a:lstStyle/>
              <a:p>
                <a:endParaRPr lang="en-US"/>
              </a:p>
            </p:txBody>
          </p:sp>
        </p:grpSp>
        <p:grpSp>
          <p:nvGrpSpPr>
            <p:cNvPr id="9" name="Grouper 9"/>
            <p:cNvGrpSpPr>
              <a:grpSpLocks/>
            </p:cNvGrpSpPr>
            <p:nvPr/>
          </p:nvGrpSpPr>
          <p:grpSpPr bwMode="auto">
            <a:xfrm>
              <a:off x="2483768" y="5207496"/>
              <a:ext cx="5259388" cy="1126976"/>
              <a:chOff x="2483768" y="5207496"/>
              <a:chExt cx="5259388" cy="1126976"/>
            </a:xfrm>
          </p:grpSpPr>
          <p:sp>
            <p:nvSpPr>
              <p:cNvPr id="232466" name="Rectangle 23588"/>
              <p:cNvSpPr>
                <a:spLocks noChangeArrowheads="1"/>
              </p:cNvSpPr>
              <p:nvPr/>
            </p:nvSpPr>
            <p:spPr bwMode="auto">
              <a:xfrm>
                <a:off x="2483768" y="5877272"/>
                <a:ext cx="1905000" cy="457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7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fr-FR"/>
                  <a:t>exec()</a:t>
                </a:r>
                <a:endParaRPr lang="en-US"/>
              </a:p>
            </p:txBody>
          </p:sp>
          <p:sp>
            <p:nvSpPr>
              <p:cNvPr id="232467" name="Rectangle 23585"/>
              <p:cNvSpPr>
                <a:spLocks noChangeArrowheads="1"/>
              </p:cNvSpPr>
              <p:nvPr/>
            </p:nvSpPr>
            <p:spPr bwMode="auto">
              <a:xfrm>
                <a:off x="4778896" y="5877272"/>
                <a:ext cx="1905000" cy="457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7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fr-FR"/>
                  <a:t>exec()</a:t>
                </a:r>
                <a:endParaRPr lang="en-US"/>
              </a:p>
            </p:txBody>
          </p:sp>
          <p:sp>
            <p:nvSpPr>
              <p:cNvPr id="232468" name="Rectangle 23572"/>
              <p:cNvSpPr>
                <a:spLocks noChangeArrowheads="1"/>
              </p:cNvSpPr>
              <p:nvPr/>
            </p:nvSpPr>
            <p:spPr bwMode="auto">
              <a:xfrm>
                <a:off x="2483768" y="5207496"/>
                <a:ext cx="1905000" cy="457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fr-FR" b="1"/>
                  <a:t>Assignment</a:t>
                </a:r>
                <a:endParaRPr lang="en-US" b="1"/>
              </a:p>
            </p:txBody>
          </p:sp>
          <p:sp>
            <p:nvSpPr>
              <p:cNvPr id="232469" name="Rectangle 23573"/>
              <p:cNvSpPr>
                <a:spLocks noChangeArrowheads="1"/>
              </p:cNvSpPr>
              <p:nvPr/>
            </p:nvSpPr>
            <p:spPr bwMode="auto">
              <a:xfrm>
                <a:off x="4778896" y="5207496"/>
                <a:ext cx="1905000" cy="457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fr-FR" b="1"/>
                  <a:t>Selection</a:t>
                </a:r>
                <a:endParaRPr lang="en-US" b="1"/>
              </a:p>
            </p:txBody>
          </p:sp>
          <p:sp>
            <p:nvSpPr>
              <p:cNvPr id="232470" name="ZoneTexte 23574"/>
              <p:cNvSpPr txBox="1">
                <a:spLocks noChangeArrowheads="1"/>
              </p:cNvSpPr>
              <p:nvPr/>
            </p:nvSpPr>
            <p:spPr bwMode="auto">
              <a:xfrm>
                <a:off x="7117681" y="5373216"/>
                <a:ext cx="625475" cy="519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fr-FR" b="1"/>
                  <a:t>. . .</a:t>
                </a:r>
                <a:endParaRPr lang="en-US" b="1"/>
              </a:p>
            </p:txBody>
          </p:sp>
          <p:sp>
            <p:nvSpPr>
              <p:cNvPr id="232471" name="Rectangle 23588"/>
              <p:cNvSpPr>
                <a:spLocks noChangeArrowheads="1"/>
              </p:cNvSpPr>
              <p:nvPr/>
            </p:nvSpPr>
            <p:spPr bwMode="auto">
              <a:xfrm>
                <a:off x="2483768" y="5661248"/>
                <a:ext cx="1905000" cy="2160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7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 sz="2000"/>
              </a:p>
            </p:txBody>
          </p:sp>
          <p:sp>
            <p:nvSpPr>
              <p:cNvPr id="232472" name="Rectangle 23588"/>
              <p:cNvSpPr>
                <a:spLocks noChangeArrowheads="1"/>
              </p:cNvSpPr>
              <p:nvPr/>
            </p:nvSpPr>
            <p:spPr bwMode="auto">
              <a:xfrm>
                <a:off x="4778896" y="5661248"/>
                <a:ext cx="1905000" cy="2160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7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 sz="2000"/>
              </a:p>
            </p:txBody>
          </p:sp>
        </p:grpSp>
      </p:grpSp>
      <p:grpSp>
        <p:nvGrpSpPr>
          <p:cNvPr id="10" name="Grouper 5"/>
          <p:cNvGrpSpPr>
            <a:grpSpLocks/>
          </p:cNvGrpSpPr>
          <p:nvPr/>
        </p:nvGrpSpPr>
        <p:grpSpPr bwMode="auto">
          <a:xfrm>
            <a:off x="6934200" y="3810000"/>
            <a:ext cx="1919288" cy="1155700"/>
            <a:chOff x="6934200" y="3810000"/>
            <a:chExt cx="1919064" cy="1156320"/>
          </a:xfrm>
        </p:grpSpPr>
        <p:sp>
          <p:nvSpPr>
            <p:cNvPr id="232461" name="Rectangle 23583"/>
            <p:cNvSpPr>
              <a:spLocks noChangeArrowheads="1"/>
            </p:cNvSpPr>
            <p:nvPr/>
          </p:nvSpPr>
          <p:spPr bwMode="auto">
            <a:xfrm>
              <a:off x="6934200" y="3810000"/>
              <a:ext cx="1905000" cy="457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fr-FR" b="1"/>
                <a:t>Block</a:t>
              </a:r>
              <a:endParaRPr lang="en-US" b="1"/>
            </a:p>
          </p:txBody>
        </p:sp>
        <p:sp>
          <p:nvSpPr>
            <p:cNvPr id="232462" name="Rectangle 23588"/>
            <p:cNvSpPr>
              <a:spLocks noChangeArrowheads="1"/>
            </p:cNvSpPr>
            <p:nvPr/>
          </p:nvSpPr>
          <p:spPr bwMode="auto">
            <a:xfrm>
              <a:off x="6948264" y="4293096"/>
              <a:ext cx="1905000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sz="2000"/>
            </a:p>
          </p:txBody>
        </p:sp>
        <p:sp>
          <p:nvSpPr>
            <p:cNvPr id="232463" name="Rectangle 23585"/>
            <p:cNvSpPr>
              <a:spLocks noChangeArrowheads="1"/>
            </p:cNvSpPr>
            <p:nvPr/>
          </p:nvSpPr>
          <p:spPr bwMode="auto">
            <a:xfrm>
              <a:off x="6948264" y="4509120"/>
              <a:ext cx="1905000" cy="457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fr-FR"/>
                <a:t>exec()</a:t>
              </a:r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 autoUpdateAnimBg="0"/>
      <p:bldP spid="203780" grpId="0"/>
      <p:bldP spid="3690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rme 46"/>
          <p:cNvSpPr>
            <a:spLocks noGrp="1"/>
          </p:cNvSpPr>
          <p:nvPr>
            <p:ph type="dt" sz="quarter" idx="4294967295"/>
          </p:nvPr>
        </p:nvSpPr>
        <p:spPr>
          <a:xfrm>
            <a:off x="457200" y="6356350"/>
            <a:ext cx="2133600" cy="365125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821EDFC-035A-433E-966B-4DF9006DF4FB}" type="datetime1">
              <a:rPr lang="en-GB"/>
              <a:pPr/>
              <a:t>07/11/2017</a:t>
            </a:fld>
            <a:r>
              <a:rPr lang="en-US"/>
              <a:t>©</a:t>
            </a:r>
            <a:r>
              <a:rPr lang="fr-FR"/>
              <a:t> Jean-Paul </a:t>
            </a:r>
            <a:r>
              <a:rPr lang="fr-FR">
                <a:latin typeface="FunctionSmCaps" pitchFamily="2" charset="0"/>
              </a:rPr>
              <a:t>Rigault</a:t>
            </a:r>
            <a:r>
              <a:rPr lang="fr-FR"/>
              <a:t>, 2000-2005</a:t>
            </a:r>
          </a:p>
        </p:txBody>
      </p:sp>
      <p:sp>
        <p:nvSpPr>
          <p:cNvPr id="37891" name="Forme 47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FBD25D21-19E9-4E5A-A575-FC81A1712981}" type="slidenum">
              <a:rPr lang="fr-FR"/>
              <a:pPr/>
              <a:t>3</a:t>
            </a:fld>
            <a:endParaRPr lang="fr-FR"/>
          </a:p>
        </p:txBody>
      </p:sp>
      <p:sp>
        <p:nvSpPr>
          <p:cNvPr id="37892" name="Forme 48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Design Patterns: Introduction and Examples in C++</a:t>
            </a:r>
            <a:endParaRPr lang="fr-FR"/>
          </a:p>
        </p:txBody>
      </p:sp>
      <p:sp>
        <p:nvSpPr>
          <p:cNvPr id="233476" name="Forme 204801"/>
          <p:cNvSpPr>
            <a:spLocks noGrp="1" noChangeArrowheads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pPr marL="0" indent="0" defTabSz="914400" eaLnBrk="1" hangingPunct="1">
              <a:tabLst>
                <a:tab pos="7607300" algn="r"/>
              </a:tabLst>
            </a:pPr>
            <a:r>
              <a:rPr lang="en-US" smtClean="0"/>
              <a:t>Motivation for Design Patterns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A Simple Example	(2)</a:t>
            </a:r>
            <a:endParaRPr lang="en-US" sz="2000" smtClean="0"/>
          </a:p>
        </p:txBody>
      </p:sp>
      <p:sp>
        <p:nvSpPr>
          <p:cNvPr id="204803" name="Espace réservé du texte 204802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981200"/>
            <a:ext cx="3810000" cy="914400"/>
          </a:xfrm>
        </p:spPr>
        <p:txBody>
          <a:bodyPr>
            <a:normAutofit fontScale="85000" lnSpcReduction="10000"/>
          </a:bodyPr>
          <a:lstStyle/>
          <a:p>
            <a:pPr defTabSz="914400" eaLnBrk="1" hangingPunct="1"/>
            <a:r>
              <a:rPr lang="en-US" sz="2400" smtClean="0"/>
              <a:t>Graphic editor</a:t>
            </a:r>
            <a:endParaRPr lang="fr-FR" smtClean="0"/>
          </a:p>
          <a:p>
            <a:pPr marL="858838" lvl="1" indent="-325438" defTabSz="914400" eaLnBrk="1" hangingPunct="1"/>
            <a:r>
              <a:rPr lang="en-US" smtClean="0"/>
              <a:t>Grouping/Degrouping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3200400"/>
            <a:ext cx="2286000" cy="1828800"/>
            <a:chOff x="576" y="2112"/>
            <a:chExt cx="1440" cy="1152"/>
          </a:xfrm>
        </p:grpSpPr>
        <p:sp>
          <p:nvSpPr>
            <p:cNvPr id="233516" name="Rectangle 24610"/>
            <p:cNvSpPr>
              <a:spLocks noChangeArrowheads="1"/>
            </p:cNvSpPr>
            <p:nvPr/>
          </p:nvSpPr>
          <p:spPr bwMode="auto">
            <a:xfrm>
              <a:off x="1008" y="2160"/>
              <a:ext cx="720" cy="384"/>
            </a:xfrm>
            <a:prstGeom prst="rect">
              <a:avLst/>
            </a:prstGeom>
            <a:solidFill>
              <a:srgbClr val="00584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517" name="Ellipse 24611"/>
            <p:cNvSpPr>
              <a:spLocks noChangeArrowheads="1"/>
            </p:cNvSpPr>
            <p:nvPr/>
          </p:nvSpPr>
          <p:spPr bwMode="auto">
            <a:xfrm>
              <a:off x="1488" y="2352"/>
              <a:ext cx="480" cy="48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518" name="Triangle rectangle 24612"/>
            <p:cNvSpPr>
              <a:spLocks noChangeArrowheads="1"/>
            </p:cNvSpPr>
            <p:nvPr/>
          </p:nvSpPr>
          <p:spPr bwMode="auto">
            <a:xfrm>
              <a:off x="768" y="2640"/>
              <a:ext cx="864" cy="576"/>
            </a:xfrm>
            <a:prstGeom prst="rtTriangl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233519" name="Connecteur en angle 24613"/>
            <p:cNvCxnSpPr>
              <a:cxnSpLocks noChangeShapeType="1"/>
            </p:cNvCxnSpPr>
            <p:nvPr/>
          </p:nvCxnSpPr>
          <p:spPr bwMode="auto">
            <a:xfrm rot="10800000" flipH="1">
              <a:off x="768" y="2352"/>
              <a:ext cx="240" cy="576"/>
            </a:xfrm>
            <a:prstGeom prst="bentConnector3">
              <a:avLst>
                <a:gd name="adj1" fmla="val -60000"/>
              </a:avLst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33520" name="Rectangle 24614"/>
            <p:cNvSpPr>
              <a:spLocks noChangeArrowheads="1"/>
            </p:cNvSpPr>
            <p:nvPr/>
          </p:nvSpPr>
          <p:spPr bwMode="auto">
            <a:xfrm>
              <a:off x="624" y="2160"/>
              <a:ext cx="1344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521" name="Rectangle 24615"/>
            <p:cNvSpPr>
              <a:spLocks noChangeArrowheads="1"/>
            </p:cNvSpPr>
            <p:nvPr/>
          </p:nvSpPr>
          <p:spPr bwMode="auto">
            <a:xfrm>
              <a:off x="1968" y="2664"/>
              <a:ext cx="48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576" y="2112"/>
              <a:ext cx="1440" cy="48"/>
              <a:chOff x="624" y="2640"/>
              <a:chExt cx="1440" cy="48"/>
            </a:xfrm>
          </p:grpSpPr>
          <p:sp>
            <p:nvSpPr>
              <p:cNvPr id="233527" name="Rectangle 24621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48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3528" name="Rectangle 24622"/>
              <p:cNvSpPr>
                <a:spLocks noChangeArrowheads="1"/>
              </p:cNvSpPr>
              <p:nvPr/>
            </p:nvSpPr>
            <p:spPr bwMode="auto">
              <a:xfrm>
                <a:off x="1320" y="2640"/>
                <a:ext cx="48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3529" name="Rectangle 24623"/>
              <p:cNvSpPr>
                <a:spLocks noChangeArrowheads="1"/>
              </p:cNvSpPr>
              <p:nvPr/>
            </p:nvSpPr>
            <p:spPr bwMode="auto">
              <a:xfrm>
                <a:off x="624" y="2640"/>
                <a:ext cx="48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33523" name="Rectangle 24617"/>
            <p:cNvSpPr>
              <a:spLocks noChangeArrowheads="1"/>
            </p:cNvSpPr>
            <p:nvPr/>
          </p:nvSpPr>
          <p:spPr bwMode="auto">
            <a:xfrm>
              <a:off x="1968" y="3216"/>
              <a:ext cx="48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524" name="Rectangle 24618"/>
            <p:cNvSpPr>
              <a:spLocks noChangeArrowheads="1"/>
            </p:cNvSpPr>
            <p:nvPr/>
          </p:nvSpPr>
          <p:spPr bwMode="auto">
            <a:xfrm>
              <a:off x="1272" y="3216"/>
              <a:ext cx="48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525" name="Rectangle 24619"/>
            <p:cNvSpPr>
              <a:spLocks noChangeArrowheads="1"/>
            </p:cNvSpPr>
            <p:nvPr/>
          </p:nvSpPr>
          <p:spPr bwMode="auto">
            <a:xfrm>
              <a:off x="576" y="3216"/>
              <a:ext cx="48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526" name="Rectangle 24620"/>
            <p:cNvSpPr>
              <a:spLocks noChangeArrowheads="1"/>
            </p:cNvSpPr>
            <p:nvPr/>
          </p:nvSpPr>
          <p:spPr bwMode="auto">
            <a:xfrm>
              <a:off x="576" y="2664"/>
              <a:ext cx="48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er 2"/>
          <p:cNvGrpSpPr>
            <a:grpSpLocks/>
          </p:cNvGrpSpPr>
          <p:nvPr/>
        </p:nvGrpSpPr>
        <p:grpSpPr bwMode="auto">
          <a:xfrm>
            <a:off x="2484438" y="1828800"/>
            <a:ext cx="6369050" cy="4505325"/>
            <a:chOff x="2483768" y="1828800"/>
            <a:chExt cx="6369496" cy="4505672"/>
          </a:xfrm>
        </p:grpSpPr>
        <p:grpSp>
          <p:nvGrpSpPr>
            <p:cNvPr id="5" name="Grouper 49"/>
            <p:cNvGrpSpPr>
              <a:grpSpLocks/>
            </p:cNvGrpSpPr>
            <p:nvPr/>
          </p:nvGrpSpPr>
          <p:grpSpPr bwMode="auto">
            <a:xfrm>
              <a:off x="2483768" y="1828800"/>
              <a:ext cx="6355432" cy="4505672"/>
              <a:chOff x="2483768" y="1828800"/>
              <a:chExt cx="6355432" cy="4505672"/>
            </a:xfrm>
          </p:grpSpPr>
          <p:grpSp>
            <p:nvGrpSpPr>
              <p:cNvPr id="6" name="Group 5"/>
              <p:cNvGrpSpPr>
                <a:grpSpLocks/>
              </p:cNvGrpSpPr>
              <p:nvPr/>
            </p:nvGrpSpPr>
            <p:grpSpPr bwMode="auto">
              <a:xfrm>
                <a:off x="5410200" y="1828800"/>
                <a:ext cx="1905000" cy="1066800"/>
                <a:chOff x="3408" y="1152"/>
                <a:chExt cx="1200" cy="672"/>
              </a:xfrm>
            </p:grpSpPr>
            <p:sp>
              <p:nvSpPr>
                <p:cNvPr id="233513" name="Rectangle 23589"/>
                <p:cNvSpPr>
                  <a:spLocks noChangeArrowheads="1"/>
                </p:cNvSpPr>
                <p:nvPr/>
              </p:nvSpPr>
              <p:spPr bwMode="auto">
                <a:xfrm>
                  <a:off x="3408" y="1152"/>
                  <a:ext cx="1200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fr-FR" b="1"/>
                    <a:t>Figure</a:t>
                  </a:r>
                  <a:endParaRPr lang="en-US" b="1"/>
                </a:p>
              </p:txBody>
            </p:sp>
            <p:sp>
              <p:nvSpPr>
                <p:cNvPr id="233514" name="Rectangle 23590"/>
                <p:cNvSpPr>
                  <a:spLocks noChangeArrowheads="1"/>
                </p:cNvSpPr>
                <p:nvPr/>
              </p:nvSpPr>
              <p:spPr bwMode="auto">
                <a:xfrm>
                  <a:off x="3408" y="1440"/>
                  <a:ext cx="1200" cy="9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>
                    <a:lnSpc>
                      <a:spcPct val="70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endParaRPr lang="en-US" sz="2000"/>
                </a:p>
              </p:txBody>
            </p:sp>
            <p:sp>
              <p:nvSpPr>
                <p:cNvPr id="233515" name="Rectangle 23591"/>
                <p:cNvSpPr>
                  <a:spLocks noChangeArrowheads="1"/>
                </p:cNvSpPr>
                <p:nvPr/>
              </p:nvSpPr>
              <p:spPr bwMode="auto">
                <a:xfrm>
                  <a:off x="3408" y="1536"/>
                  <a:ext cx="1200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>
                    <a:lnSpc>
                      <a:spcPct val="70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fr-FR"/>
                    <a:t>move()</a:t>
                  </a:r>
                  <a:endParaRPr lang="en-US"/>
                </a:p>
              </p:txBody>
            </p:sp>
          </p:grpSp>
          <p:sp>
            <p:nvSpPr>
              <p:cNvPr id="233484" name="Rectangle 23586"/>
              <p:cNvSpPr>
                <a:spLocks noChangeArrowheads="1"/>
              </p:cNvSpPr>
              <p:nvPr/>
            </p:nvSpPr>
            <p:spPr bwMode="auto">
              <a:xfrm>
                <a:off x="3581400" y="3810000"/>
                <a:ext cx="1905000" cy="457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fr-FR" b="1"/>
                  <a:t>SimpleFig</a:t>
                </a:r>
                <a:endParaRPr lang="en-US" b="1"/>
              </a:p>
            </p:txBody>
          </p:sp>
          <p:sp>
            <p:nvSpPr>
              <p:cNvPr id="233485" name="Rectangle 23583"/>
              <p:cNvSpPr>
                <a:spLocks noChangeArrowheads="1"/>
              </p:cNvSpPr>
              <p:nvPr/>
            </p:nvSpPr>
            <p:spPr bwMode="auto">
              <a:xfrm>
                <a:off x="6934200" y="3810000"/>
                <a:ext cx="1905000" cy="457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fr-FR" b="1"/>
                  <a:t>Group</a:t>
                </a:r>
                <a:endParaRPr lang="en-US" b="1"/>
              </a:p>
            </p:txBody>
          </p: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4495800" y="2895600"/>
                <a:ext cx="2819400" cy="914400"/>
                <a:chOff x="2832" y="1824"/>
                <a:chExt cx="1776" cy="576"/>
              </a:xfrm>
            </p:grpSpPr>
            <p:sp>
              <p:nvSpPr>
                <p:cNvPr id="233508" name="Forme 23578"/>
                <p:cNvSpPr>
                  <a:spLocks noChangeArrowheads="1"/>
                </p:cNvSpPr>
                <p:nvPr/>
              </p:nvSpPr>
              <p:spPr bwMode="auto">
                <a:xfrm>
                  <a:off x="3840" y="1824"/>
                  <a:ext cx="288" cy="249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3509" name="Connecteur droit 23579"/>
                <p:cNvSpPr>
                  <a:spLocks noChangeShapeType="1"/>
                </p:cNvSpPr>
                <p:nvPr/>
              </p:nvSpPr>
              <p:spPr bwMode="auto">
                <a:xfrm>
                  <a:off x="3984" y="2064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510" name="Connecteur droit 23580"/>
                <p:cNvSpPr>
                  <a:spLocks noChangeShapeType="1"/>
                </p:cNvSpPr>
                <p:nvPr/>
              </p:nvSpPr>
              <p:spPr bwMode="auto">
                <a:xfrm>
                  <a:off x="2832" y="2208"/>
                  <a:ext cx="1776" cy="0"/>
                </a:xfrm>
                <a:prstGeom prst="line">
                  <a:avLst/>
                </a:prstGeom>
                <a:noFill/>
                <a:ln w="190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/>
                <a:lstStyle/>
                <a:p>
                  <a:endParaRPr lang="en-US"/>
                </a:p>
              </p:txBody>
            </p:sp>
            <p:sp>
              <p:nvSpPr>
                <p:cNvPr id="233511" name="Connecteur droit 23581"/>
                <p:cNvSpPr>
                  <a:spLocks noChangeShapeType="1"/>
                </p:cNvSpPr>
                <p:nvPr/>
              </p:nvSpPr>
              <p:spPr bwMode="auto">
                <a:xfrm>
                  <a:off x="2832" y="2208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/>
                <a:lstStyle/>
                <a:p>
                  <a:endParaRPr lang="en-US"/>
                </a:p>
              </p:txBody>
            </p:sp>
            <p:sp>
              <p:nvSpPr>
                <p:cNvPr id="233512" name="Connecteur droit 23582"/>
                <p:cNvSpPr>
                  <a:spLocks noChangeShapeType="1"/>
                </p:cNvSpPr>
                <p:nvPr/>
              </p:nvSpPr>
              <p:spPr bwMode="auto">
                <a:xfrm>
                  <a:off x="4608" y="2208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er 54"/>
              <p:cNvGrpSpPr>
                <a:grpSpLocks/>
              </p:cNvGrpSpPr>
              <p:nvPr/>
            </p:nvGrpSpPr>
            <p:grpSpPr bwMode="auto">
              <a:xfrm>
                <a:off x="3419872" y="4293096"/>
                <a:ext cx="3312368" cy="914400"/>
                <a:chOff x="3419872" y="4293096"/>
                <a:chExt cx="3312368" cy="914400"/>
              </a:xfrm>
            </p:grpSpPr>
            <p:sp>
              <p:nvSpPr>
                <p:cNvPr id="233503" name="Forme 23570"/>
                <p:cNvSpPr>
                  <a:spLocks noChangeArrowheads="1"/>
                </p:cNvSpPr>
                <p:nvPr/>
              </p:nvSpPr>
              <p:spPr bwMode="auto">
                <a:xfrm>
                  <a:off x="4236368" y="4293096"/>
                  <a:ext cx="457200" cy="395288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rgbClr val="00A87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3504" name="Connecteur droit 23571"/>
                <p:cNvSpPr>
                  <a:spLocks noChangeShapeType="1"/>
                </p:cNvSpPr>
                <p:nvPr/>
              </p:nvSpPr>
              <p:spPr bwMode="auto">
                <a:xfrm>
                  <a:off x="4464968" y="4674096"/>
                  <a:ext cx="0" cy="228600"/>
                </a:xfrm>
                <a:prstGeom prst="line">
                  <a:avLst/>
                </a:prstGeom>
                <a:noFill/>
                <a:ln w="19050">
                  <a:solidFill>
                    <a:srgbClr val="00A87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505" name="Connecteur droit 23575"/>
                <p:cNvSpPr>
                  <a:spLocks noChangeShapeType="1"/>
                </p:cNvSpPr>
                <p:nvPr/>
              </p:nvSpPr>
              <p:spPr bwMode="auto">
                <a:xfrm>
                  <a:off x="3419872" y="4902696"/>
                  <a:ext cx="3312368" cy="0"/>
                </a:xfrm>
                <a:prstGeom prst="line">
                  <a:avLst/>
                </a:prstGeom>
                <a:noFill/>
                <a:ln w="19050">
                  <a:solidFill>
                    <a:srgbClr val="00A87C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/>
                <a:lstStyle/>
                <a:p>
                  <a:endParaRPr lang="en-US"/>
                </a:p>
              </p:txBody>
            </p:sp>
            <p:sp>
              <p:nvSpPr>
                <p:cNvPr id="233506" name="Connecteur droit 23576"/>
                <p:cNvSpPr>
                  <a:spLocks noChangeShapeType="1"/>
                </p:cNvSpPr>
                <p:nvPr/>
              </p:nvSpPr>
              <p:spPr bwMode="auto">
                <a:xfrm>
                  <a:off x="3436268" y="4902696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rgbClr val="00A87C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/>
                <a:lstStyle/>
                <a:p>
                  <a:endParaRPr lang="en-US"/>
                </a:p>
              </p:txBody>
            </p:sp>
            <p:sp>
              <p:nvSpPr>
                <p:cNvPr id="233507" name="Connecteur droit 23577"/>
                <p:cNvSpPr>
                  <a:spLocks noChangeShapeType="1"/>
                </p:cNvSpPr>
                <p:nvPr/>
              </p:nvSpPr>
              <p:spPr bwMode="auto">
                <a:xfrm>
                  <a:off x="5731396" y="4902696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rgbClr val="00A87C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41"/>
              <p:cNvGrpSpPr>
                <a:grpSpLocks/>
              </p:cNvGrpSpPr>
              <p:nvPr/>
            </p:nvGrpSpPr>
            <p:grpSpPr bwMode="auto">
              <a:xfrm>
                <a:off x="7304090" y="2133600"/>
                <a:ext cx="1446213" cy="1676400"/>
                <a:chOff x="4601" y="1344"/>
                <a:chExt cx="911" cy="1056"/>
              </a:xfrm>
            </p:grpSpPr>
            <p:sp>
              <p:nvSpPr>
                <p:cNvPr id="233500" name="Losange 23567"/>
                <p:cNvSpPr>
                  <a:spLocks noChangeArrowheads="1"/>
                </p:cNvSpPr>
                <p:nvPr/>
              </p:nvSpPr>
              <p:spPr bwMode="auto">
                <a:xfrm rot="5400000">
                  <a:off x="5276" y="2164"/>
                  <a:ext cx="288" cy="184"/>
                </a:xfrm>
                <a:prstGeom prst="diamond">
                  <a:avLst/>
                </a:prstGeom>
                <a:solidFill>
                  <a:schemeClr val="hlink"/>
                </a:solidFill>
                <a:ln w="19050">
                  <a:solidFill>
                    <a:schemeClr val="hlink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3501" name="Forme 23568"/>
                <p:cNvSpPr>
                  <a:spLocks/>
                </p:cNvSpPr>
                <p:nvPr/>
              </p:nvSpPr>
              <p:spPr bwMode="auto">
                <a:xfrm>
                  <a:off x="4608" y="1584"/>
                  <a:ext cx="816" cy="528"/>
                </a:xfrm>
                <a:custGeom>
                  <a:avLst/>
                  <a:gdLst>
                    <a:gd name="T0" fmla="*/ 816 w 816"/>
                    <a:gd name="T1" fmla="*/ 528 h 528"/>
                    <a:gd name="T2" fmla="*/ 816 w 816"/>
                    <a:gd name="T3" fmla="*/ 0 h 528"/>
                    <a:gd name="T4" fmla="*/ 0 w 816"/>
                    <a:gd name="T5" fmla="*/ 0 h 528"/>
                    <a:gd name="T6" fmla="*/ 0 60000 65536"/>
                    <a:gd name="T7" fmla="*/ 0 60000 65536"/>
                    <a:gd name="T8" fmla="*/ 0 60000 65536"/>
                    <a:gd name="T9" fmla="*/ 0 w 816"/>
                    <a:gd name="T10" fmla="*/ 0 h 528"/>
                    <a:gd name="T11" fmla="*/ 816 w 816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16" h="528">
                      <a:moveTo>
                        <a:pt x="816" y="528"/>
                      </a:moveTo>
                      <a:lnTo>
                        <a:pt x="816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/>
                <a:lstStyle/>
                <a:p>
                  <a:endParaRPr lang="en-US"/>
                </a:p>
              </p:txBody>
            </p:sp>
            <p:sp>
              <p:nvSpPr>
                <p:cNvPr id="233502" name="ZoneTexte 23569"/>
                <p:cNvSpPr txBox="1">
                  <a:spLocks noChangeArrowheads="1"/>
                </p:cNvSpPr>
                <p:nvPr/>
              </p:nvSpPr>
              <p:spPr bwMode="auto">
                <a:xfrm>
                  <a:off x="4601" y="1344"/>
                  <a:ext cx="229" cy="4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fr-FR" sz="3600">
                      <a:solidFill>
                        <a:schemeClr val="hlink"/>
                      </a:solidFill>
                    </a:rPr>
                    <a:t>*</a:t>
                  </a:r>
                  <a:endParaRPr lang="en-US" sz="3600">
                    <a:solidFill>
                      <a:schemeClr val="hlink"/>
                    </a:solidFill>
                  </a:endParaRPr>
                </a:p>
              </p:txBody>
            </p:sp>
          </p:grpSp>
          <p:grpSp>
            <p:nvGrpSpPr>
              <p:cNvPr id="10" name="Group 45"/>
              <p:cNvGrpSpPr>
                <a:grpSpLocks/>
              </p:cNvGrpSpPr>
              <p:nvPr/>
            </p:nvGrpSpPr>
            <p:grpSpPr bwMode="auto">
              <a:xfrm>
                <a:off x="7524750" y="2565400"/>
                <a:ext cx="800100" cy="371475"/>
                <a:chOff x="4740" y="1616"/>
                <a:chExt cx="504" cy="234"/>
              </a:xfrm>
            </p:grpSpPr>
            <p:sp>
              <p:nvSpPr>
                <p:cNvPr id="233498" name="Connecteur droit 23565"/>
                <p:cNvSpPr>
                  <a:spLocks noChangeShapeType="1"/>
                </p:cNvSpPr>
                <p:nvPr/>
              </p:nvSpPr>
              <p:spPr bwMode="auto">
                <a:xfrm flipH="1">
                  <a:off x="4740" y="1664"/>
                  <a:ext cx="480" cy="0"/>
                </a:xfrm>
                <a:prstGeom prst="line">
                  <a:avLst/>
                </a:prstGeom>
                <a:noFill/>
                <a:ln w="19050">
                  <a:solidFill>
                    <a:srgbClr val="CC6600"/>
                  </a:solidFill>
                  <a:round/>
                  <a:headEnd/>
                  <a:tailEnd type="arrow" w="lg" len="lg"/>
                </a:ln>
              </p:spPr>
              <p:txBody>
                <a:bodyPr wrap="none" lIns="90000" tIns="46800" rIns="90000" bIns="46800"/>
                <a:lstStyle/>
                <a:p>
                  <a:endParaRPr lang="en-US"/>
                </a:p>
              </p:txBody>
            </p:sp>
            <p:sp>
              <p:nvSpPr>
                <p:cNvPr id="233499" name="ZoneTexte 23566"/>
                <p:cNvSpPr txBox="1">
                  <a:spLocks noChangeArrowheads="1"/>
                </p:cNvSpPr>
                <p:nvPr/>
              </p:nvSpPr>
              <p:spPr bwMode="auto">
                <a:xfrm>
                  <a:off x="4740" y="1616"/>
                  <a:ext cx="504" cy="2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fr-FR" i="1">
                      <a:solidFill>
                        <a:srgbClr val="CC6600"/>
                      </a:solidFill>
                    </a:rPr>
                    <a:t>move</a:t>
                  </a:r>
                  <a:endParaRPr lang="en-US" i="1">
                    <a:solidFill>
                      <a:srgbClr val="CC6600"/>
                    </a:solidFill>
                  </a:endParaRPr>
                </a:p>
              </p:txBody>
            </p:sp>
          </p:grpSp>
          <p:grpSp>
            <p:nvGrpSpPr>
              <p:cNvPr id="11" name="Grouper 58"/>
              <p:cNvGrpSpPr>
                <a:grpSpLocks/>
              </p:cNvGrpSpPr>
              <p:nvPr/>
            </p:nvGrpSpPr>
            <p:grpSpPr bwMode="auto">
              <a:xfrm>
                <a:off x="2483768" y="5207496"/>
                <a:ext cx="5259388" cy="1126976"/>
                <a:chOff x="2483768" y="5207496"/>
                <a:chExt cx="5259388" cy="1126976"/>
              </a:xfrm>
            </p:grpSpPr>
            <p:sp>
              <p:nvSpPr>
                <p:cNvPr id="233491" name="Rectangle 23588"/>
                <p:cNvSpPr>
                  <a:spLocks noChangeArrowheads="1"/>
                </p:cNvSpPr>
                <p:nvPr/>
              </p:nvSpPr>
              <p:spPr bwMode="auto">
                <a:xfrm>
                  <a:off x="2483768" y="5877272"/>
                  <a:ext cx="1905000" cy="4572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>
                    <a:lnSpc>
                      <a:spcPct val="70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fr-FR"/>
                    <a:t>move()</a:t>
                  </a:r>
                  <a:endParaRPr lang="en-US"/>
                </a:p>
              </p:txBody>
            </p:sp>
            <p:sp>
              <p:nvSpPr>
                <p:cNvPr id="233492" name="Rectangle 23585"/>
                <p:cNvSpPr>
                  <a:spLocks noChangeArrowheads="1"/>
                </p:cNvSpPr>
                <p:nvPr/>
              </p:nvSpPr>
              <p:spPr bwMode="auto">
                <a:xfrm>
                  <a:off x="4778896" y="5877272"/>
                  <a:ext cx="1905000" cy="4572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>
                    <a:lnSpc>
                      <a:spcPct val="70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fr-FR"/>
                    <a:t>move()</a:t>
                  </a:r>
                  <a:endParaRPr lang="en-US"/>
                </a:p>
              </p:txBody>
            </p:sp>
            <p:sp>
              <p:nvSpPr>
                <p:cNvPr id="233493" name="Rectangle 23572"/>
                <p:cNvSpPr>
                  <a:spLocks noChangeArrowheads="1"/>
                </p:cNvSpPr>
                <p:nvPr/>
              </p:nvSpPr>
              <p:spPr bwMode="auto">
                <a:xfrm>
                  <a:off x="2483768" y="5207496"/>
                  <a:ext cx="1905000" cy="4572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fr-FR" b="1"/>
                    <a:t>Rectangle</a:t>
                  </a:r>
                  <a:endParaRPr lang="en-US" b="1"/>
                </a:p>
              </p:txBody>
            </p:sp>
            <p:sp>
              <p:nvSpPr>
                <p:cNvPr id="233494" name="Rectangle 23573"/>
                <p:cNvSpPr>
                  <a:spLocks noChangeArrowheads="1"/>
                </p:cNvSpPr>
                <p:nvPr/>
              </p:nvSpPr>
              <p:spPr bwMode="auto">
                <a:xfrm>
                  <a:off x="4778896" y="5207496"/>
                  <a:ext cx="1905000" cy="4572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fr-FR" b="1"/>
                    <a:t>Triangle</a:t>
                  </a:r>
                  <a:endParaRPr lang="en-US" b="1"/>
                </a:p>
              </p:txBody>
            </p:sp>
            <p:sp>
              <p:nvSpPr>
                <p:cNvPr id="233495" name="ZoneTexte 23574"/>
                <p:cNvSpPr txBox="1">
                  <a:spLocks noChangeArrowheads="1"/>
                </p:cNvSpPr>
                <p:nvPr/>
              </p:nvSpPr>
              <p:spPr bwMode="auto">
                <a:xfrm>
                  <a:off x="7117681" y="5373216"/>
                  <a:ext cx="625475" cy="5191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fr-FR" b="1"/>
                    <a:t>. . .</a:t>
                  </a:r>
                  <a:endParaRPr lang="en-US" b="1"/>
                </a:p>
              </p:txBody>
            </p:sp>
            <p:sp>
              <p:nvSpPr>
                <p:cNvPr id="233496" name="Rectangle 23588"/>
                <p:cNvSpPr>
                  <a:spLocks noChangeArrowheads="1"/>
                </p:cNvSpPr>
                <p:nvPr/>
              </p:nvSpPr>
              <p:spPr bwMode="auto">
                <a:xfrm>
                  <a:off x="2483768" y="5661248"/>
                  <a:ext cx="1905000" cy="21602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>
                    <a:lnSpc>
                      <a:spcPct val="70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endParaRPr lang="en-US" sz="2000"/>
                </a:p>
              </p:txBody>
            </p:sp>
            <p:sp>
              <p:nvSpPr>
                <p:cNvPr id="233497" name="Rectangle 23588"/>
                <p:cNvSpPr>
                  <a:spLocks noChangeArrowheads="1"/>
                </p:cNvSpPr>
                <p:nvPr/>
              </p:nvSpPr>
              <p:spPr bwMode="auto">
                <a:xfrm>
                  <a:off x="4788024" y="5661248"/>
                  <a:ext cx="1905000" cy="21602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>
                    <a:lnSpc>
                      <a:spcPct val="70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endParaRPr lang="en-US" sz="2000"/>
                </a:p>
              </p:txBody>
            </p:sp>
          </p:grpSp>
        </p:grpSp>
        <p:sp>
          <p:nvSpPr>
            <p:cNvPr id="233481" name="Rectangle 23588"/>
            <p:cNvSpPr>
              <a:spLocks noChangeArrowheads="1"/>
            </p:cNvSpPr>
            <p:nvPr/>
          </p:nvSpPr>
          <p:spPr bwMode="auto">
            <a:xfrm>
              <a:off x="6948264" y="4293096"/>
              <a:ext cx="1905000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sz="2000"/>
            </a:p>
          </p:txBody>
        </p:sp>
        <p:sp>
          <p:nvSpPr>
            <p:cNvPr id="233482" name="Rectangle 23585"/>
            <p:cNvSpPr>
              <a:spLocks noChangeArrowheads="1"/>
            </p:cNvSpPr>
            <p:nvPr/>
          </p:nvSpPr>
          <p:spPr bwMode="auto">
            <a:xfrm>
              <a:off x="6948264" y="4509120"/>
              <a:ext cx="1905000" cy="457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fr-FR"/>
                <a:t>move()</a:t>
              </a:r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rme 49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F0D6822C-B1C2-44F8-B4C7-88626FCAFFB5}" type="datetime1">
              <a:rPr lang="en-GB"/>
              <a:pPr/>
              <a:t>07/11/2017</a:t>
            </a:fld>
            <a:r>
              <a:rPr lang="en-US"/>
              <a:t>©</a:t>
            </a:r>
            <a:r>
              <a:rPr lang="fr-FR"/>
              <a:t> Jean-Paul </a:t>
            </a:r>
            <a:r>
              <a:rPr lang="fr-FR">
                <a:latin typeface="FunctionSmCaps" pitchFamily="2" charset="0"/>
              </a:rPr>
              <a:t>Rigault</a:t>
            </a:r>
            <a:r>
              <a:rPr lang="fr-FR"/>
              <a:t>, 2000-2005</a:t>
            </a:r>
          </a:p>
        </p:txBody>
      </p:sp>
      <p:sp>
        <p:nvSpPr>
          <p:cNvPr id="38915" name="Forme 50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C4FF5F21-61DE-430A-807B-2B9DAB3C0D2E}" type="slidenum">
              <a:rPr lang="fr-FR"/>
              <a:pPr/>
              <a:t>4</a:t>
            </a:fld>
            <a:endParaRPr lang="fr-FR"/>
          </a:p>
        </p:txBody>
      </p:sp>
      <p:sp>
        <p:nvSpPr>
          <p:cNvPr id="38916" name="Forme 51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Design Patterns: Introduction and Examples in C++</a:t>
            </a:r>
            <a:endParaRPr lang="fr-FR"/>
          </a:p>
        </p:txBody>
      </p:sp>
      <p:sp>
        <p:nvSpPr>
          <p:cNvPr id="234500" name="Forme 205825"/>
          <p:cNvSpPr>
            <a:spLocks noGrp="1" noChangeArrowheads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pPr marL="0" indent="0" defTabSz="914400" eaLnBrk="1" hangingPunct="1">
              <a:tabLst>
                <a:tab pos="7607300" algn="r"/>
              </a:tabLst>
            </a:pPr>
            <a:r>
              <a:rPr lang="en-US" smtClean="0"/>
              <a:t>Motivation for Design Patterns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A Simple Example 	(3)</a:t>
            </a:r>
            <a:endParaRPr lang="en-US" sz="2000" smtClean="0"/>
          </a:p>
        </p:txBody>
      </p:sp>
      <p:sp>
        <p:nvSpPr>
          <p:cNvPr id="204803" name="Espace réservé du texte 20480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8600" y="1981200"/>
            <a:ext cx="3810000" cy="914400"/>
          </a:xfrm>
        </p:spPr>
        <p:txBody>
          <a:bodyPr/>
          <a:lstStyle/>
          <a:p>
            <a:pPr defTabSz="914400" eaLnBrk="1" hangingPunct="1"/>
            <a:r>
              <a:rPr lang="en-US" sz="2400" smtClean="0"/>
              <a:t>VLSI CAD</a:t>
            </a:r>
            <a:endParaRPr lang="fr-FR" smtClean="0"/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34925" y="2636838"/>
            <a:ext cx="3244850" cy="1371600"/>
            <a:chOff x="34925" y="2636838"/>
            <a:chExt cx="3244850" cy="1371600"/>
          </a:xfrm>
        </p:grpSpPr>
        <p:sp>
          <p:nvSpPr>
            <p:cNvPr id="234540" name="Rectangle 25633"/>
            <p:cNvSpPr>
              <a:spLocks noChangeArrowheads="1"/>
            </p:cNvSpPr>
            <p:nvPr/>
          </p:nvSpPr>
          <p:spPr bwMode="auto">
            <a:xfrm>
              <a:off x="508000" y="2636838"/>
              <a:ext cx="1676400" cy="1371600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r" eaLnBrk="0" hangingPunct="0"/>
              <a:r>
                <a:rPr lang="fr-FR" b="1">
                  <a:solidFill>
                    <a:srgbClr val="000000"/>
                  </a:solidFill>
                  <a:latin typeface="Courier New" pitchFamily="49" charset="0"/>
                </a:rPr>
                <a:t>Half-adder</a:t>
              </a:r>
              <a:endParaRPr lang="fr-FR" sz="24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34541" name="Lune 25634"/>
            <p:cNvSpPr>
              <a:spLocks noChangeArrowheads="1"/>
            </p:cNvSpPr>
            <p:nvPr/>
          </p:nvSpPr>
          <p:spPr bwMode="auto">
            <a:xfrm flipH="1">
              <a:off x="1270000" y="2767013"/>
              <a:ext cx="381000" cy="333375"/>
            </a:xfrm>
            <a:prstGeom prst="moon">
              <a:avLst>
                <a:gd name="adj" fmla="val 59375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270000" y="3322638"/>
              <a:ext cx="381000" cy="285750"/>
              <a:chOff x="1584" y="1920"/>
              <a:chExt cx="384" cy="288"/>
            </a:xfrm>
          </p:grpSpPr>
          <p:sp>
            <p:nvSpPr>
              <p:cNvPr id="234556" name="Ellipse 25648"/>
              <p:cNvSpPr>
                <a:spLocks noChangeArrowheads="1"/>
              </p:cNvSpPr>
              <p:nvPr/>
            </p:nvSpPr>
            <p:spPr bwMode="auto">
              <a:xfrm>
                <a:off x="1680" y="1920"/>
                <a:ext cx="288" cy="288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4557" name="Rectangle 25649"/>
              <p:cNvSpPr>
                <a:spLocks noChangeArrowheads="1"/>
              </p:cNvSpPr>
              <p:nvPr/>
            </p:nvSpPr>
            <p:spPr bwMode="auto">
              <a:xfrm>
                <a:off x="1584" y="1920"/>
                <a:ext cx="240" cy="28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4558" name="Connecteur droit 25650"/>
              <p:cNvSpPr>
                <a:spLocks noChangeShapeType="1"/>
              </p:cNvSpPr>
              <p:nvPr/>
            </p:nvSpPr>
            <p:spPr bwMode="auto">
              <a:xfrm>
                <a:off x="1824" y="192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4543" name="Connecteur droit 25636"/>
            <p:cNvSpPr>
              <a:spLocks noChangeShapeType="1"/>
            </p:cNvSpPr>
            <p:nvPr/>
          </p:nvSpPr>
          <p:spPr bwMode="auto">
            <a:xfrm>
              <a:off x="355600" y="2865438"/>
              <a:ext cx="9906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544" name="Connecteur droit 25637"/>
            <p:cNvSpPr>
              <a:spLocks noChangeShapeType="1"/>
            </p:cNvSpPr>
            <p:nvPr/>
          </p:nvSpPr>
          <p:spPr bwMode="auto">
            <a:xfrm>
              <a:off x="812800" y="3398838"/>
              <a:ext cx="4572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545" name="Connecteur droit 25638"/>
            <p:cNvSpPr>
              <a:spLocks noChangeShapeType="1"/>
            </p:cNvSpPr>
            <p:nvPr/>
          </p:nvSpPr>
          <p:spPr bwMode="auto">
            <a:xfrm>
              <a:off x="355600" y="3551238"/>
              <a:ext cx="9144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546" name="Connecteur droit 25639"/>
            <p:cNvSpPr>
              <a:spLocks noChangeShapeType="1"/>
            </p:cNvSpPr>
            <p:nvPr/>
          </p:nvSpPr>
          <p:spPr bwMode="auto">
            <a:xfrm flipV="1">
              <a:off x="812800" y="2865438"/>
              <a:ext cx="0" cy="53340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547" name="Connecteur droit 25640"/>
            <p:cNvSpPr>
              <a:spLocks noChangeShapeType="1"/>
            </p:cNvSpPr>
            <p:nvPr/>
          </p:nvSpPr>
          <p:spPr bwMode="auto">
            <a:xfrm>
              <a:off x="660400" y="3017838"/>
              <a:ext cx="6858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548" name="Connecteur droit 25641"/>
            <p:cNvSpPr>
              <a:spLocks noChangeShapeType="1"/>
            </p:cNvSpPr>
            <p:nvPr/>
          </p:nvSpPr>
          <p:spPr bwMode="auto">
            <a:xfrm>
              <a:off x="660400" y="3017838"/>
              <a:ext cx="0" cy="53340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549" name="Connecteur droit 25642"/>
            <p:cNvSpPr>
              <a:spLocks noChangeShapeType="1"/>
            </p:cNvSpPr>
            <p:nvPr/>
          </p:nvSpPr>
          <p:spPr bwMode="auto">
            <a:xfrm>
              <a:off x="1651000" y="2941638"/>
              <a:ext cx="6858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550" name="Connecteur droit 25643"/>
            <p:cNvSpPr>
              <a:spLocks noChangeShapeType="1"/>
            </p:cNvSpPr>
            <p:nvPr/>
          </p:nvSpPr>
          <p:spPr bwMode="auto">
            <a:xfrm>
              <a:off x="1651000" y="3475038"/>
              <a:ext cx="6858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551" name="ZoneTexte 25644"/>
            <p:cNvSpPr txBox="1">
              <a:spLocks noChangeArrowheads="1"/>
            </p:cNvSpPr>
            <p:nvPr/>
          </p:nvSpPr>
          <p:spPr bwMode="auto">
            <a:xfrm>
              <a:off x="2397125" y="2693988"/>
              <a:ext cx="5937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fr-FR" b="1">
                  <a:solidFill>
                    <a:srgbClr val="000000"/>
                  </a:solidFill>
                  <a:latin typeface="Courier New" pitchFamily="49" charset="0"/>
                </a:rPr>
                <a:t>sum</a:t>
              </a:r>
              <a:endParaRPr lang="fr-FR" sz="24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34552" name="ZoneTexte 25645"/>
            <p:cNvSpPr txBox="1">
              <a:spLocks noChangeArrowheads="1"/>
            </p:cNvSpPr>
            <p:nvPr/>
          </p:nvSpPr>
          <p:spPr bwMode="auto">
            <a:xfrm>
              <a:off x="2413000" y="3330576"/>
              <a:ext cx="8667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fr-FR" b="1">
                  <a:solidFill>
                    <a:srgbClr val="000000"/>
                  </a:solidFill>
                  <a:latin typeface="Courier New" pitchFamily="49" charset="0"/>
                </a:rPr>
                <a:t>carry</a:t>
              </a:r>
              <a:endParaRPr lang="fr-FR" sz="24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34553" name="ZoneTexte 25646"/>
            <p:cNvSpPr txBox="1">
              <a:spLocks noChangeArrowheads="1"/>
            </p:cNvSpPr>
            <p:nvPr/>
          </p:nvSpPr>
          <p:spPr bwMode="auto">
            <a:xfrm>
              <a:off x="50800" y="3330576"/>
              <a:ext cx="3206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fr-FR" b="1">
                  <a:solidFill>
                    <a:srgbClr val="000000"/>
                  </a:solidFill>
                  <a:latin typeface="Courier New" pitchFamily="49" charset="0"/>
                </a:rPr>
                <a:t>b</a:t>
              </a:r>
              <a:endParaRPr lang="fr-FR" sz="24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34554" name="ZoneTexte 25647"/>
            <p:cNvSpPr txBox="1">
              <a:spLocks noChangeArrowheads="1"/>
            </p:cNvSpPr>
            <p:nvPr/>
          </p:nvSpPr>
          <p:spPr bwMode="auto">
            <a:xfrm>
              <a:off x="34925" y="2644776"/>
              <a:ext cx="3206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fr-FR" b="1">
                  <a:solidFill>
                    <a:srgbClr val="000000"/>
                  </a:solidFill>
                  <a:latin typeface="Courier New" pitchFamily="49" charset="0"/>
                </a:rPr>
                <a:t>a</a:t>
              </a:r>
              <a:endParaRPr lang="fr-FR" sz="24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4" name="Block Arc 53"/>
            <p:cNvSpPr/>
            <p:nvPr/>
          </p:nvSpPr>
          <p:spPr bwMode="auto">
            <a:xfrm rot="5400000">
              <a:off x="990600" y="2705100"/>
              <a:ext cx="304800" cy="457200"/>
            </a:xfrm>
            <a:prstGeom prst="blockArc">
              <a:avLst>
                <a:gd name="adj1" fmla="val 10800000"/>
                <a:gd name="adj2" fmla="val 21378513"/>
                <a:gd name="adj3" fmla="val 6855"/>
              </a:avLst>
            </a:prstGeom>
            <a:solidFill>
              <a:srgbClr val="0000FF"/>
            </a:solidFill>
            <a:ln w="1905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lIns="90000" tIns="46800" rIns="90000" bIns="46800"/>
            <a:lstStyle/>
            <a:p>
              <a:pPr algn="ctr">
                <a:spcBef>
                  <a:spcPct val="20000"/>
                </a:spcBef>
                <a:buClr>
                  <a:schemeClr val="folHlink">
                    <a:alpha val="100000"/>
                  </a:schemeClr>
                </a:buClr>
                <a:buSzPct val="60000"/>
                <a:buFont typeface="Wingdings"/>
                <a:buNone/>
                <a:defRPr/>
              </a:pPr>
              <a:endParaRPr lang="en-US" sz="2800">
                <a:solidFill>
                  <a:schemeClr val="tx1">
                    <a:alpha val="100000"/>
                  </a:schemeClr>
                </a:solidFill>
                <a:latin typeface="Function"/>
                <a:ea typeface="ＭＳ Ｐゴシック" charset="0"/>
              </a:endParaRPr>
            </a:p>
          </p:txBody>
        </p:sp>
      </p:grpSp>
      <p:grpSp>
        <p:nvGrpSpPr>
          <p:cNvPr id="4" name="Grouper 1"/>
          <p:cNvGrpSpPr>
            <a:grpSpLocks/>
          </p:cNvGrpSpPr>
          <p:nvPr/>
        </p:nvGrpSpPr>
        <p:grpSpPr bwMode="auto">
          <a:xfrm>
            <a:off x="2555875" y="1844675"/>
            <a:ext cx="6369050" cy="4505325"/>
            <a:chOff x="2483768" y="1828800"/>
            <a:chExt cx="6369496" cy="4505672"/>
          </a:xfrm>
        </p:grpSpPr>
        <p:grpSp>
          <p:nvGrpSpPr>
            <p:cNvPr id="5" name="Grouper 55"/>
            <p:cNvGrpSpPr>
              <a:grpSpLocks/>
            </p:cNvGrpSpPr>
            <p:nvPr/>
          </p:nvGrpSpPr>
          <p:grpSpPr bwMode="auto">
            <a:xfrm>
              <a:off x="2483768" y="1828800"/>
              <a:ext cx="6355432" cy="4505672"/>
              <a:chOff x="2483768" y="1828800"/>
              <a:chExt cx="6355432" cy="4505672"/>
            </a:xfrm>
          </p:grpSpPr>
          <p:grpSp>
            <p:nvGrpSpPr>
              <p:cNvPr id="6" name="Group 5"/>
              <p:cNvGrpSpPr>
                <a:grpSpLocks/>
              </p:cNvGrpSpPr>
              <p:nvPr/>
            </p:nvGrpSpPr>
            <p:grpSpPr bwMode="auto">
              <a:xfrm>
                <a:off x="5410200" y="1828800"/>
                <a:ext cx="1905000" cy="1066800"/>
                <a:chOff x="3408" y="1152"/>
                <a:chExt cx="1200" cy="672"/>
              </a:xfrm>
            </p:grpSpPr>
            <p:sp>
              <p:nvSpPr>
                <p:cNvPr id="234537" name="Rectangle 23589"/>
                <p:cNvSpPr>
                  <a:spLocks noChangeArrowheads="1"/>
                </p:cNvSpPr>
                <p:nvPr/>
              </p:nvSpPr>
              <p:spPr bwMode="auto">
                <a:xfrm>
                  <a:off x="3408" y="1152"/>
                  <a:ext cx="1200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fr-FR" b="1"/>
                    <a:t>Circuit</a:t>
                  </a:r>
                  <a:endParaRPr lang="en-US" b="1"/>
                </a:p>
              </p:txBody>
            </p:sp>
            <p:sp>
              <p:nvSpPr>
                <p:cNvPr id="234538" name="Rectangle 23590"/>
                <p:cNvSpPr>
                  <a:spLocks noChangeArrowheads="1"/>
                </p:cNvSpPr>
                <p:nvPr/>
              </p:nvSpPr>
              <p:spPr bwMode="auto">
                <a:xfrm>
                  <a:off x="3408" y="1440"/>
                  <a:ext cx="1200" cy="9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>
                    <a:lnSpc>
                      <a:spcPct val="70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endParaRPr lang="en-US" sz="2000"/>
                </a:p>
              </p:txBody>
            </p:sp>
            <p:sp>
              <p:nvSpPr>
                <p:cNvPr id="234539" name="Rectangle 23591"/>
                <p:cNvSpPr>
                  <a:spLocks noChangeArrowheads="1"/>
                </p:cNvSpPr>
                <p:nvPr/>
              </p:nvSpPr>
              <p:spPr bwMode="auto">
                <a:xfrm>
                  <a:off x="3408" y="1536"/>
                  <a:ext cx="1200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>
                    <a:lnSpc>
                      <a:spcPct val="70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fr-FR"/>
                    <a:t>simul()</a:t>
                  </a:r>
                  <a:endParaRPr lang="en-US"/>
                </a:p>
              </p:txBody>
            </p:sp>
          </p:grpSp>
          <p:sp>
            <p:nvSpPr>
              <p:cNvPr id="234508" name="Rectangle 23586"/>
              <p:cNvSpPr>
                <a:spLocks noChangeArrowheads="1"/>
              </p:cNvSpPr>
              <p:nvPr/>
            </p:nvSpPr>
            <p:spPr bwMode="auto">
              <a:xfrm>
                <a:off x="3581400" y="3810000"/>
                <a:ext cx="1905000" cy="457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fr-FR" b="1"/>
                  <a:t>SimpleGate</a:t>
                </a:r>
                <a:endParaRPr lang="en-US" b="1"/>
              </a:p>
            </p:txBody>
          </p:sp>
          <p:sp>
            <p:nvSpPr>
              <p:cNvPr id="234509" name="Rectangle 23583"/>
              <p:cNvSpPr>
                <a:spLocks noChangeArrowheads="1"/>
              </p:cNvSpPr>
              <p:nvPr/>
            </p:nvSpPr>
            <p:spPr bwMode="auto">
              <a:xfrm>
                <a:off x="6934200" y="3810000"/>
                <a:ext cx="1905000" cy="457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fr-FR" b="1"/>
                  <a:t>Operator</a:t>
                </a:r>
                <a:endParaRPr lang="en-US" b="1"/>
              </a:p>
            </p:txBody>
          </p: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4495800" y="2895600"/>
                <a:ext cx="2819400" cy="914400"/>
                <a:chOff x="2832" y="1824"/>
                <a:chExt cx="1776" cy="576"/>
              </a:xfrm>
            </p:grpSpPr>
            <p:sp>
              <p:nvSpPr>
                <p:cNvPr id="234532" name="Forme 23578"/>
                <p:cNvSpPr>
                  <a:spLocks noChangeArrowheads="1"/>
                </p:cNvSpPr>
                <p:nvPr/>
              </p:nvSpPr>
              <p:spPr bwMode="auto">
                <a:xfrm>
                  <a:off x="3840" y="1824"/>
                  <a:ext cx="288" cy="249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4533" name="Connecteur droit 23579"/>
                <p:cNvSpPr>
                  <a:spLocks noChangeShapeType="1"/>
                </p:cNvSpPr>
                <p:nvPr/>
              </p:nvSpPr>
              <p:spPr bwMode="auto">
                <a:xfrm>
                  <a:off x="3984" y="2064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534" name="Connecteur droit 23580"/>
                <p:cNvSpPr>
                  <a:spLocks noChangeShapeType="1"/>
                </p:cNvSpPr>
                <p:nvPr/>
              </p:nvSpPr>
              <p:spPr bwMode="auto">
                <a:xfrm>
                  <a:off x="2832" y="2208"/>
                  <a:ext cx="1776" cy="0"/>
                </a:xfrm>
                <a:prstGeom prst="line">
                  <a:avLst/>
                </a:prstGeom>
                <a:noFill/>
                <a:ln w="190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/>
                <a:lstStyle/>
                <a:p>
                  <a:endParaRPr lang="en-US"/>
                </a:p>
              </p:txBody>
            </p:sp>
            <p:sp>
              <p:nvSpPr>
                <p:cNvPr id="234535" name="Connecteur droit 23581"/>
                <p:cNvSpPr>
                  <a:spLocks noChangeShapeType="1"/>
                </p:cNvSpPr>
                <p:nvPr/>
              </p:nvSpPr>
              <p:spPr bwMode="auto">
                <a:xfrm>
                  <a:off x="2832" y="2208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/>
                <a:lstStyle/>
                <a:p>
                  <a:endParaRPr lang="en-US"/>
                </a:p>
              </p:txBody>
            </p:sp>
            <p:sp>
              <p:nvSpPr>
                <p:cNvPr id="234536" name="Connecteur droit 23582"/>
                <p:cNvSpPr>
                  <a:spLocks noChangeShapeType="1"/>
                </p:cNvSpPr>
                <p:nvPr/>
              </p:nvSpPr>
              <p:spPr bwMode="auto">
                <a:xfrm>
                  <a:off x="4608" y="2208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er 60"/>
              <p:cNvGrpSpPr>
                <a:grpSpLocks/>
              </p:cNvGrpSpPr>
              <p:nvPr/>
            </p:nvGrpSpPr>
            <p:grpSpPr bwMode="auto">
              <a:xfrm>
                <a:off x="3419872" y="4293096"/>
                <a:ext cx="3240360" cy="914400"/>
                <a:chOff x="3419872" y="4293096"/>
                <a:chExt cx="3240360" cy="914400"/>
              </a:xfrm>
            </p:grpSpPr>
            <p:sp>
              <p:nvSpPr>
                <p:cNvPr id="234527" name="Forme 23570"/>
                <p:cNvSpPr>
                  <a:spLocks noChangeArrowheads="1"/>
                </p:cNvSpPr>
                <p:nvPr/>
              </p:nvSpPr>
              <p:spPr bwMode="auto">
                <a:xfrm>
                  <a:off x="4236368" y="4293096"/>
                  <a:ext cx="457200" cy="395288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rgbClr val="00A87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4528" name="Connecteur droit 23571"/>
                <p:cNvSpPr>
                  <a:spLocks noChangeShapeType="1"/>
                </p:cNvSpPr>
                <p:nvPr/>
              </p:nvSpPr>
              <p:spPr bwMode="auto">
                <a:xfrm>
                  <a:off x="4464968" y="4674096"/>
                  <a:ext cx="0" cy="228600"/>
                </a:xfrm>
                <a:prstGeom prst="line">
                  <a:avLst/>
                </a:prstGeom>
                <a:noFill/>
                <a:ln w="19050">
                  <a:solidFill>
                    <a:srgbClr val="00A87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529" name="Connecteur droit 23575"/>
                <p:cNvSpPr>
                  <a:spLocks noChangeShapeType="1"/>
                </p:cNvSpPr>
                <p:nvPr/>
              </p:nvSpPr>
              <p:spPr bwMode="auto">
                <a:xfrm>
                  <a:off x="3419872" y="4902696"/>
                  <a:ext cx="3240360" cy="0"/>
                </a:xfrm>
                <a:prstGeom prst="line">
                  <a:avLst/>
                </a:prstGeom>
                <a:noFill/>
                <a:ln w="19050">
                  <a:solidFill>
                    <a:srgbClr val="00A87C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/>
                <a:lstStyle/>
                <a:p>
                  <a:endParaRPr lang="en-US"/>
                </a:p>
              </p:txBody>
            </p:sp>
            <p:sp>
              <p:nvSpPr>
                <p:cNvPr id="234530" name="Connecteur droit 23576"/>
                <p:cNvSpPr>
                  <a:spLocks noChangeShapeType="1"/>
                </p:cNvSpPr>
                <p:nvPr/>
              </p:nvSpPr>
              <p:spPr bwMode="auto">
                <a:xfrm>
                  <a:off x="3436268" y="4902696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rgbClr val="00A87C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/>
                <a:lstStyle/>
                <a:p>
                  <a:endParaRPr lang="en-US"/>
                </a:p>
              </p:txBody>
            </p:sp>
            <p:sp>
              <p:nvSpPr>
                <p:cNvPr id="234531" name="Connecteur droit 23577"/>
                <p:cNvSpPr>
                  <a:spLocks noChangeShapeType="1"/>
                </p:cNvSpPr>
                <p:nvPr/>
              </p:nvSpPr>
              <p:spPr bwMode="auto">
                <a:xfrm>
                  <a:off x="5731396" y="4902696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rgbClr val="00A87C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41"/>
              <p:cNvGrpSpPr>
                <a:grpSpLocks/>
              </p:cNvGrpSpPr>
              <p:nvPr/>
            </p:nvGrpSpPr>
            <p:grpSpPr bwMode="auto">
              <a:xfrm>
                <a:off x="7281865" y="2116138"/>
                <a:ext cx="1468438" cy="1693863"/>
                <a:chOff x="4587" y="1333"/>
                <a:chExt cx="925" cy="1067"/>
              </a:xfrm>
            </p:grpSpPr>
            <p:sp>
              <p:nvSpPr>
                <p:cNvPr id="234524" name="Losange 23567"/>
                <p:cNvSpPr>
                  <a:spLocks noChangeArrowheads="1"/>
                </p:cNvSpPr>
                <p:nvPr/>
              </p:nvSpPr>
              <p:spPr bwMode="auto">
                <a:xfrm rot="5400000">
                  <a:off x="5276" y="2164"/>
                  <a:ext cx="288" cy="184"/>
                </a:xfrm>
                <a:prstGeom prst="diamond">
                  <a:avLst/>
                </a:prstGeom>
                <a:solidFill>
                  <a:schemeClr val="hlink"/>
                </a:solidFill>
                <a:ln w="19050">
                  <a:solidFill>
                    <a:schemeClr val="hlink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4525" name="Forme 23568"/>
                <p:cNvSpPr>
                  <a:spLocks/>
                </p:cNvSpPr>
                <p:nvPr/>
              </p:nvSpPr>
              <p:spPr bwMode="auto">
                <a:xfrm>
                  <a:off x="4608" y="1584"/>
                  <a:ext cx="816" cy="528"/>
                </a:xfrm>
                <a:custGeom>
                  <a:avLst/>
                  <a:gdLst>
                    <a:gd name="T0" fmla="*/ 816 w 816"/>
                    <a:gd name="T1" fmla="*/ 528 h 528"/>
                    <a:gd name="T2" fmla="*/ 816 w 816"/>
                    <a:gd name="T3" fmla="*/ 0 h 528"/>
                    <a:gd name="T4" fmla="*/ 0 w 816"/>
                    <a:gd name="T5" fmla="*/ 0 h 528"/>
                    <a:gd name="T6" fmla="*/ 0 60000 65536"/>
                    <a:gd name="T7" fmla="*/ 0 60000 65536"/>
                    <a:gd name="T8" fmla="*/ 0 60000 65536"/>
                    <a:gd name="T9" fmla="*/ 0 w 816"/>
                    <a:gd name="T10" fmla="*/ 0 h 528"/>
                    <a:gd name="T11" fmla="*/ 816 w 816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16" h="528">
                      <a:moveTo>
                        <a:pt x="816" y="528"/>
                      </a:moveTo>
                      <a:lnTo>
                        <a:pt x="816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/>
                <a:lstStyle/>
                <a:p>
                  <a:endParaRPr lang="en-US"/>
                </a:p>
              </p:txBody>
            </p:sp>
            <p:sp>
              <p:nvSpPr>
                <p:cNvPr id="234526" name="ZoneTexte 23569"/>
                <p:cNvSpPr txBox="1">
                  <a:spLocks noChangeArrowheads="1"/>
                </p:cNvSpPr>
                <p:nvPr/>
              </p:nvSpPr>
              <p:spPr bwMode="auto">
                <a:xfrm>
                  <a:off x="4587" y="1333"/>
                  <a:ext cx="229" cy="4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fr-FR" sz="3600">
                      <a:solidFill>
                        <a:schemeClr val="hlink"/>
                      </a:solidFill>
                    </a:rPr>
                    <a:t>*</a:t>
                  </a:r>
                  <a:endParaRPr lang="en-US" sz="3600">
                    <a:solidFill>
                      <a:schemeClr val="hlink"/>
                    </a:solidFill>
                  </a:endParaRPr>
                </a:p>
              </p:txBody>
            </p:sp>
          </p:grpSp>
          <p:grpSp>
            <p:nvGrpSpPr>
              <p:cNvPr id="10" name="Group 45"/>
              <p:cNvGrpSpPr>
                <a:grpSpLocks/>
              </p:cNvGrpSpPr>
              <p:nvPr/>
            </p:nvGrpSpPr>
            <p:grpSpPr bwMode="auto">
              <a:xfrm>
                <a:off x="7524750" y="2565400"/>
                <a:ext cx="774700" cy="371475"/>
                <a:chOff x="4740" y="1616"/>
                <a:chExt cx="488" cy="234"/>
              </a:xfrm>
            </p:grpSpPr>
            <p:sp>
              <p:nvSpPr>
                <p:cNvPr id="234522" name="Connecteur droit 23565"/>
                <p:cNvSpPr>
                  <a:spLocks noChangeShapeType="1"/>
                </p:cNvSpPr>
                <p:nvPr/>
              </p:nvSpPr>
              <p:spPr bwMode="auto">
                <a:xfrm flipH="1">
                  <a:off x="4740" y="1664"/>
                  <a:ext cx="480" cy="0"/>
                </a:xfrm>
                <a:prstGeom prst="line">
                  <a:avLst/>
                </a:prstGeom>
                <a:noFill/>
                <a:ln w="19050">
                  <a:solidFill>
                    <a:srgbClr val="CC6600"/>
                  </a:solidFill>
                  <a:round/>
                  <a:headEnd/>
                  <a:tailEnd type="arrow" w="lg" len="lg"/>
                </a:ln>
              </p:spPr>
              <p:txBody>
                <a:bodyPr wrap="none" lIns="90000" tIns="46800" rIns="90000" bIns="46800"/>
                <a:lstStyle/>
                <a:p>
                  <a:endParaRPr lang="en-US"/>
                </a:p>
              </p:txBody>
            </p:sp>
            <p:sp>
              <p:nvSpPr>
                <p:cNvPr id="234523" name="ZoneTexte 23566"/>
                <p:cNvSpPr txBox="1">
                  <a:spLocks noChangeArrowheads="1"/>
                </p:cNvSpPr>
                <p:nvPr/>
              </p:nvSpPr>
              <p:spPr bwMode="auto">
                <a:xfrm>
                  <a:off x="4740" y="1616"/>
                  <a:ext cx="488" cy="2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fr-FR" i="1">
                      <a:solidFill>
                        <a:srgbClr val="CC6600"/>
                      </a:solidFill>
                    </a:rPr>
                    <a:t>simul</a:t>
                  </a:r>
                  <a:endParaRPr lang="en-US" i="1">
                    <a:solidFill>
                      <a:srgbClr val="CC6600"/>
                    </a:solidFill>
                  </a:endParaRPr>
                </a:p>
              </p:txBody>
            </p:sp>
          </p:grpSp>
          <p:grpSp>
            <p:nvGrpSpPr>
              <p:cNvPr id="11" name="Grouper 63"/>
              <p:cNvGrpSpPr>
                <a:grpSpLocks/>
              </p:cNvGrpSpPr>
              <p:nvPr/>
            </p:nvGrpSpPr>
            <p:grpSpPr bwMode="auto">
              <a:xfrm>
                <a:off x="2483768" y="5207496"/>
                <a:ext cx="5259388" cy="1126976"/>
                <a:chOff x="2483768" y="5207496"/>
                <a:chExt cx="5259388" cy="1126976"/>
              </a:xfrm>
            </p:grpSpPr>
            <p:sp>
              <p:nvSpPr>
                <p:cNvPr id="234515" name="Rectangle 23588"/>
                <p:cNvSpPr>
                  <a:spLocks noChangeArrowheads="1"/>
                </p:cNvSpPr>
                <p:nvPr/>
              </p:nvSpPr>
              <p:spPr bwMode="auto">
                <a:xfrm>
                  <a:off x="2483768" y="5877272"/>
                  <a:ext cx="1905000" cy="4572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>
                    <a:lnSpc>
                      <a:spcPct val="70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fr-FR"/>
                    <a:t>simul()</a:t>
                  </a:r>
                  <a:endParaRPr lang="en-US"/>
                </a:p>
              </p:txBody>
            </p:sp>
            <p:sp>
              <p:nvSpPr>
                <p:cNvPr id="234516" name="Rectangle 23585"/>
                <p:cNvSpPr>
                  <a:spLocks noChangeArrowheads="1"/>
                </p:cNvSpPr>
                <p:nvPr/>
              </p:nvSpPr>
              <p:spPr bwMode="auto">
                <a:xfrm>
                  <a:off x="4778896" y="5877272"/>
                  <a:ext cx="1905000" cy="4572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>
                    <a:lnSpc>
                      <a:spcPct val="70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fr-FR"/>
                    <a:t>simul()</a:t>
                  </a:r>
                  <a:endParaRPr lang="en-US"/>
                </a:p>
              </p:txBody>
            </p:sp>
            <p:sp>
              <p:nvSpPr>
                <p:cNvPr id="234517" name="Rectangle 23572"/>
                <p:cNvSpPr>
                  <a:spLocks noChangeArrowheads="1"/>
                </p:cNvSpPr>
                <p:nvPr/>
              </p:nvSpPr>
              <p:spPr bwMode="auto">
                <a:xfrm>
                  <a:off x="2483768" y="5207496"/>
                  <a:ext cx="1905000" cy="4572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fr-FR" b="1"/>
                    <a:t>AndGate</a:t>
                  </a:r>
                  <a:endParaRPr lang="en-US" b="1"/>
                </a:p>
              </p:txBody>
            </p:sp>
            <p:sp>
              <p:nvSpPr>
                <p:cNvPr id="234518" name="Rectangle 23573"/>
                <p:cNvSpPr>
                  <a:spLocks noChangeArrowheads="1"/>
                </p:cNvSpPr>
                <p:nvPr/>
              </p:nvSpPr>
              <p:spPr bwMode="auto">
                <a:xfrm>
                  <a:off x="4778896" y="5207496"/>
                  <a:ext cx="1905000" cy="4572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fr-FR" b="1"/>
                    <a:t>Inverter</a:t>
                  </a:r>
                  <a:endParaRPr lang="en-US" b="1"/>
                </a:p>
              </p:txBody>
            </p:sp>
            <p:sp>
              <p:nvSpPr>
                <p:cNvPr id="234519" name="ZoneTexte 23574"/>
                <p:cNvSpPr txBox="1">
                  <a:spLocks noChangeArrowheads="1"/>
                </p:cNvSpPr>
                <p:nvPr/>
              </p:nvSpPr>
              <p:spPr bwMode="auto">
                <a:xfrm>
                  <a:off x="7117681" y="5373216"/>
                  <a:ext cx="625475" cy="5191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fr-FR" b="1"/>
                    <a:t>. . .</a:t>
                  </a:r>
                  <a:endParaRPr lang="en-US" b="1"/>
                </a:p>
              </p:txBody>
            </p:sp>
            <p:sp>
              <p:nvSpPr>
                <p:cNvPr id="234520" name="Rectangle 23588"/>
                <p:cNvSpPr>
                  <a:spLocks noChangeArrowheads="1"/>
                </p:cNvSpPr>
                <p:nvPr/>
              </p:nvSpPr>
              <p:spPr bwMode="auto">
                <a:xfrm>
                  <a:off x="2483768" y="5661248"/>
                  <a:ext cx="1905000" cy="21602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>
                    <a:lnSpc>
                      <a:spcPct val="70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endParaRPr lang="en-US" sz="2000"/>
                </a:p>
              </p:txBody>
            </p:sp>
            <p:sp>
              <p:nvSpPr>
                <p:cNvPr id="234521" name="Rectangle 23588"/>
                <p:cNvSpPr>
                  <a:spLocks noChangeArrowheads="1"/>
                </p:cNvSpPr>
                <p:nvPr/>
              </p:nvSpPr>
              <p:spPr bwMode="auto">
                <a:xfrm>
                  <a:off x="4778896" y="5661248"/>
                  <a:ext cx="1905000" cy="21602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>
                    <a:lnSpc>
                      <a:spcPct val="70000"/>
                    </a:lnSpc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endParaRPr lang="en-US" sz="2000"/>
                </a:p>
              </p:txBody>
            </p:sp>
          </p:grpSp>
        </p:grpSp>
        <p:sp>
          <p:nvSpPr>
            <p:cNvPr id="234505" name="Rectangle 23588"/>
            <p:cNvSpPr>
              <a:spLocks noChangeArrowheads="1"/>
            </p:cNvSpPr>
            <p:nvPr/>
          </p:nvSpPr>
          <p:spPr bwMode="auto">
            <a:xfrm>
              <a:off x="6948264" y="4293096"/>
              <a:ext cx="1905000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sz="2000"/>
            </a:p>
          </p:txBody>
        </p:sp>
        <p:sp>
          <p:nvSpPr>
            <p:cNvPr id="234506" name="Rectangle 23585"/>
            <p:cNvSpPr>
              <a:spLocks noChangeArrowheads="1"/>
            </p:cNvSpPr>
            <p:nvPr/>
          </p:nvSpPr>
          <p:spPr bwMode="auto">
            <a:xfrm>
              <a:off x="6948264" y="4509120"/>
              <a:ext cx="1905000" cy="457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fr-FR"/>
                <a:t>simul()</a:t>
              </a:r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 autoUpdateAnimBg="0"/>
      <p:bldP spid="204803" grpI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rme 29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3E2B8346-12C6-40E1-B45C-2069D56EFA20}" type="datetime1">
              <a:rPr lang="en-GB"/>
              <a:pPr/>
              <a:t>07/11/2017</a:t>
            </a:fld>
            <a:r>
              <a:rPr lang="en-US"/>
              <a:t>©</a:t>
            </a:r>
            <a:r>
              <a:rPr lang="fr-FR"/>
              <a:t> Jean-Paul </a:t>
            </a:r>
            <a:r>
              <a:rPr lang="fr-FR">
                <a:latin typeface="FunctionSmCaps" pitchFamily="2" charset="0"/>
              </a:rPr>
              <a:t>Rigault</a:t>
            </a:r>
            <a:r>
              <a:rPr lang="fr-FR"/>
              <a:t>, 2000-2005</a:t>
            </a:r>
          </a:p>
        </p:txBody>
      </p:sp>
      <p:sp>
        <p:nvSpPr>
          <p:cNvPr id="39939" name="Forme 30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55376094-FC58-4934-81A9-E444AF3D7099}" type="slidenum">
              <a:rPr lang="fr-FR"/>
              <a:pPr/>
              <a:t>5</a:t>
            </a:fld>
            <a:endParaRPr lang="fr-FR"/>
          </a:p>
        </p:txBody>
      </p:sp>
      <p:sp>
        <p:nvSpPr>
          <p:cNvPr id="39940" name="Forme 31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Design Patterns: Introduction and Examples in C++</a:t>
            </a:r>
            <a:endParaRPr lang="fr-FR"/>
          </a:p>
        </p:txBody>
      </p:sp>
      <p:sp>
        <p:nvSpPr>
          <p:cNvPr id="235524" name="Forme 206849"/>
          <p:cNvSpPr>
            <a:spLocks noGrp="1" noChangeArrowheads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pPr marL="0" indent="0" defTabSz="914400" eaLnBrk="1" hangingPunct="1">
              <a:tabLst>
                <a:tab pos="7607300" algn="r"/>
              </a:tabLst>
            </a:pPr>
            <a:r>
              <a:rPr lang="en-US" smtClean="0"/>
              <a:t>Motivation for Design Patterns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A Simple Example 	(3)</a:t>
            </a:r>
            <a:endParaRPr lang="en-US" sz="200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410200" y="1828800"/>
            <a:ext cx="1905000" cy="1066800"/>
            <a:chOff x="3408" y="1152"/>
            <a:chExt cx="1200" cy="672"/>
          </a:xfrm>
        </p:grpSpPr>
        <p:sp>
          <p:nvSpPr>
            <p:cNvPr id="235557" name="Rectangle 23589"/>
            <p:cNvSpPr>
              <a:spLocks noChangeArrowheads="1"/>
            </p:cNvSpPr>
            <p:nvPr/>
          </p:nvSpPr>
          <p:spPr bwMode="auto">
            <a:xfrm>
              <a:off x="3408" y="1152"/>
              <a:ext cx="1200" cy="2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fr-FR" b="1">
                  <a:solidFill>
                    <a:srgbClr val="FF0000"/>
                  </a:solidFill>
                </a:rPr>
                <a:t>Objet</a:t>
              </a: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235558" name="Rectangle 23590"/>
            <p:cNvSpPr>
              <a:spLocks noChangeArrowheads="1"/>
            </p:cNvSpPr>
            <p:nvPr/>
          </p:nvSpPr>
          <p:spPr bwMode="auto">
            <a:xfrm>
              <a:off x="3408" y="1440"/>
              <a:ext cx="1200" cy="9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sz="2000">
                <a:solidFill>
                  <a:srgbClr val="FF0000"/>
                </a:solidFill>
              </a:endParaRPr>
            </a:p>
          </p:txBody>
        </p:sp>
        <p:sp>
          <p:nvSpPr>
            <p:cNvPr id="235559" name="Rectangle 23591"/>
            <p:cNvSpPr>
              <a:spLocks noChangeArrowheads="1"/>
            </p:cNvSpPr>
            <p:nvPr/>
          </p:nvSpPr>
          <p:spPr bwMode="auto">
            <a:xfrm>
              <a:off x="3408" y="1536"/>
              <a:ext cx="1200" cy="2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fr-FR">
                  <a:solidFill>
                    <a:srgbClr val="FF0000"/>
                  </a:solidFill>
                </a:rPr>
                <a:t>op</a:t>
              </a:r>
              <a:r>
                <a:rPr lang="fr-FR" sz="2000">
                  <a:solidFill>
                    <a:srgbClr val="FF0000"/>
                  </a:solidFill>
                </a:rPr>
                <a:t>()</a:t>
              </a:r>
              <a:endParaRPr lang="en-US" sz="2000">
                <a:solidFill>
                  <a:srgbClr val="FF0000"/>
                </a:solidFill>
              </a:endParaRPr>
            </a:p>
          </p:txBody>
        </p:sp>
      </p:grpSp>
      <p:sp>
        <p:nvSpPr>
          <p:cNvPr id="235526" name="Rectangle 23586"/>
          <p:cNvSpPr>
            <a:spLocks noChangeArrowheads="1"/>
          </p:cNvSpPr>
          <p:nvPr/>
        </p:nvSpPr>
        <p:spPr bwMode="auto">
          <a:xfrm>
            <a:off x="3581400" y="3810000"/>
            <a:ext cx="1905000" cy="4572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b="1">
                <a:solidFill>
                  <a:srgbClr val="FF0000"/>
                </a:solidFill>
              </a:rPr>
              <a:t>Simple_Obj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35527" name="Rectangle 23583"/>
          <p:cNvSpPr>
            <a:spLocks noChangeArrowheads="1"/>
          </p:cNvSpPr>
          <p:nvPr/>
        </p:nvSpPr>
        <p:spPr bwMode="auto">
          <a:xfrm>
            <a:off x="6934200" y="3810000"/>
            <a:ext cx="1905000" cy="4572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b="1">
                <a:solidFill>
                  <a:srgbClr val="FF0000"/>
                </a:solidFill>
              </a:rPr>
              <a:t>Composite</a:t>
            </a:r>
            <a:endParaRPr lang="en-US" b="1">
              <a:solidFill>
                <a:srgbClr val="FF0000"/>
              </a:solidFill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495800" y="2895600"/>
            <a:ext cx="2819400" cy="914400"/>
            <a:chOff x="2832" y="1824"/>
            <a:chExt cx="1776" cy="576"/>
          </a:xfrm>
        </p:grpSpPr>
        <p:sp>
          <p:nvSpPr>
            <p:cNvPr id="235552" name="Forme 23578"/>
            <p:cNvSpPr>
              <a:spLocks noChangeArrowheads="1"/>
            </p:cNvSpPr>
            <p:nvPr/>
          </p:nvSpPr>
          <p:spPr bwMode="auto">
            <a:xfrm>
              <a:off x="3840" y="1824"/>
              <a:ext cx="288" cy="249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35553" name="Connecteur droit 23579"/>
            <p:cNvSpPr>
              <a:spLocks noChangeShapeType="1"/>
            </p:cNvSpPr>
            <p:nvPr/>
          </p:nvSpPr>
          <p:spPr bwMode="auto">
            <a:xfrm>
              <a:off x="3984" y="2064"/>
              <a:ext cx="0" cy="1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554" name="Connecteur droit 23580"/>
            <p:cNvSpPr>
              <a:spLocks noChangeShapeType="1"/>
            </p:cNvSpPr>
            <p:nvPr/>
          </p:nvSpPr>
          <p:spPr bwMode="auto">
            <a:xfrm>
              <a:off x="2832" y="2208"/>
              <a:ext cx="177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endParaRPr lang="en-US"/>
            </a:p>
          </p:txBody>
        </p:sp>
        <p:sp>
          <p:nvSpPr>
            <p:cNvPr id="235555" name="Connecteur droit 23581"/>
            <p:cNvSpPr>
              <a:spLocks noChangeShapeType="1"/>
            </p:cNvSpPr>
            <p:nvPr/>
          </p:nvSpPr>
          <p:spPr bwMode="auto">
            <a:xfrm>
              <a:off x="2832" y="2208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endParaRPr lang="en-US"/>
            </a:p>
          </p:txBody>
        </p:sp>
        <p:sp>
          <p:nvSpPr>
            <p:cNvPr id="235556" name="Connecteur droit 23582"/>
            <p:cNvSpPr>
              <a:spLocks noChangeShapeType="1"/>
            </p:cNvSpPr>
            <p:nvPr/>
          </p:nvSpPr>
          <p:spPr bwMode="auto">
            <a:xfrm>
              <a:off x="4608" y="2208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endParaRPr lang="en-US"/>
            </a:p>
          </p:txBody>
        </p:sp>
      </p:grpSp>
      <p:grpSp>
        <p:nvGrpSpPr>
          <p:cNvPr id="4" name="Grouper 37"/>
          <p:cNvGrpSpPr>
            <a:grpSpLocks/>
          </p:cNvGrpSpPr>
          <p:nvPr/>
        </p:nvGrpSpPr>
        <p:grpSpPr bwMode="auto">
          <a:xfrm>
            <a:off x="3419475" y="4292600"/>
            <a:ext cx="3240088" cy="914400"/>
            <a:chOff x="3419872" y="4293096"/>
            <a:chExt cx="3240360" cy="914400"/>
          </a:xfrm>
        </p:grpSpPr>
        <p:sp>
          <p:nvSpPr>
            <p:cNvPr id="235547" name="Forme 23570"/>
            <p:cNvSpPr>
              <a:spLocks noChangeArrowheads="1"/>
            </p:cNvSpPr>
            <p:nvPr/>
          </p:nvSpPr>
          <p:spPr bwMode="auto">
            <a:xfrm>
              <a:off x="4236368" y="4293096"/>
              <a:ext cx="457200" cy="39528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35548" name="Connecteur droit 23571"/>
            <p:cNvSpPr>
              <a:spLocks noChangeShapeType="1"/>
            </p:cNvSpPr>
            <p:nvPr/>
          </p:nvSpPr>
          <p:spPr bwMode="auto">
            <a:xfrm>
              <a:off x="4464968" y="4674096"/>
              <a:ext cx="0" cy="228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549" name="Connecteur droit 23575"/>
            <p:cNvSpPr>
              <a:spLocks noChangeShapeType="1"/>
            </p:cNvSpPr>
            <p:nvPr/>
          </p:nvSpPr>
          <p:spPr bwMode="auto">
            <a:xfrm>
              <a:off x="3419872" y="4902696"/>
              <a:ext cx="324036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endParaRPr lang="en-US"/>
            </a:p>
          </p:txBody>
        </p:sp>
        <p:sp>
          <p:nvSpPr>
            <p:cNvPr id="235550" name="Connecteur droit 23576"/>
            <p:cNvSpPr>
              <a:spLocks noChangeShapeType="1"/>
            </p:cNvSpPr>
            <p:nvPr/>
          </p:nvSpPr>
          <p:spPr bwMode="auto">
            <a:xfrm>
              <a:off x="3436268" y="4902696"/>
              <a:ext cx="0" cy="3048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endParaRPr lang="en-US"/>
            </a:p>
          </p:txBody>
        </p:sp>
        <p:sp>
          <p:nvSpPr>
            <p:cNvPr id="235551" name="Connecteur droit 23577"/>
            <p:cNvSpPr>
              <a:spLocks noChangeShapeType="1"/>
            </p:cNvSpPr>
            <p:nvPr/>
          </p:nvSpPr>
          <p:spPr bwMode="auto">
            <a:xfrm>
              <a:off x="5731396" y="4902696"/>
              <a:ext cx="0" cy="3048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endParaRPr lang="en-US"/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7304088" y="2133600"/>
            <a:ext cx="1446212" cy="1676400"/>
            <a:chOff x="4601" y="1344"/>
            <a:chExt cx="911" cy="1056"/>
          </a:xfrm>
        </p:grpSpPr>
        <p:sp>
          <p:nvSpPr>
            <p:cNvPr id="235544" name="Losange 23567"/>
            <p:cNvSpPr>
              <a:spLocks noChangeArrowheads="1"/>
            </p:cNvSpPr>
            <p:nvPr/>
          </p:nvSpPr>
          <p:spPr bwMode="auto">
            <a:xfrm rot="5400000">
              <a:off x="5276" y="2164"/>
              <a:ext cx="288" cy="184"/>
            </a:xfrm>
            <a:prstGeom prst="diamond">
              <a:avLst/>
            </a:prstGeom>
            <a:solidFill>
              <a:schemeClr val="hlink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35545" name="Forme 23568"/>
            <p:cNvSpPr>
              <a:spLocks/>
            </p:cNvSpPr>
            <p:nvPr/>
          </p:nvSpPr>
          <p:spPr bwMode="auto">
            <a:xfrm>
              <a:off x="4608" y="1584"/>
              <a:ext cx="816" cy="528"/>
            </a:xfrm>
            <a:custGeom>
              <a:avLst/>
              <a:gdLst>
                <a:gd name="T0" fmla="*/ 816 w 816"/>
                <a:gd name="T1" fmla="*/ 528 h 528"/>
                <a:gd name="T2" fmla="*/ 816 w 816"/>
                <a:gd name="T3" fmla="*/ 0 h 528"/>
                <a:gd name="T4" fmla="*/ 0 w 816"/>
                <a:gd name="T5" fmla="*/ 0 h 528"/>
                <a:gd name="T6" fmla="*/ 0 60000 65536"/>
                <a:gd name="T7" fmla="*/ 0 60000 65536"/>
                <a:gd name="T8" fmla="*/ 0 60000 65536"/>
                <a:gd name="T9" fmla="*/ 0 w 816"/>
                <a:gd name="T10" fmla="*/ 0 h 528"/>
                <a:gd name="T11" fmla="*/ 816 w 816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528">
                  <a:moveTo>
                    <a:pt x="816" y="528"/>
                  </a:moveTo>
                  <a:lnTo>
                    <a:pt x="816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endParaRPr lang="en-US"/>
            </a:p>
          </p:txBody>
        </p:sp>
        <p:sp>
          <p:nvSpPr>
            <p:cNvPr id="235546" name="ZoneTexte 23569"/>
            <p:cNvSpPr txBox="1">
              <a:spLocks noChangeArrowheads="1"/>
            </p:cNvSpPr>
            <p:nvPr/>
          </p:nvSpPr>
          <p:spPr bwMode="auto">
            <a:xfrm>
              <a:off x="4601" y="1344"/>
              <a:ext cx="22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fr-FR" sz="3600">
                  <a:solidFill>
                    <a:srgbClr val="FF0000"/>
                  </a:solidFill>
                </a:rPr>
                <a:t>*</a:t>
              </a:r>
              <a:endParaRPr lang="en-US" sz="360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7524750" y="2565400"/>
            <a:ext cx="762000" cy="371475"/>
            <a:chOff x="4740" y="1616"/>
            <a:chExt cx="480" cy="234"/>
          </a:xfrm>
        </p:grpSpPr>
        <p:sp>
          <p:nvSpPr>
            <p:cNvPr id="235542" name="Connecteur droit 23565"/>
            <p:cNvSpPr>
              <a:spLocks noChangeShapeType="1"/>
            </p:cNvSpPr>
            <p:nvPr/>
          </p:nvSpPr>
          <p:spPr bwMode="auto">
            <a:xfrm flipH="1">
              <a:off x="4740" y="1664"/>
              <a:ext cx="480" cy="0"/>
            </a:xfrm>
            <a:prstGeom prst="line">
              <a:avLst/>
            </a:prstGeom>
            <a:noFill/>
            <a:ln w="19050">
              <a:solidFill>
                <a:srgbClr val="CC6600"/>
              </a:solidFill>
              <a:round/>
              <a:headEnd/>
              <a:tailEnd type="arrow" w="lg" len="lg"/>
            </a:ln>
          </p:spPr>
          <p:txBody>
            <a:bodyPr wrap="none" lIns="90000" tIns="46800" rIns="90000" bIns="46800"/>
            <a:lstStyle/>
            <a:p>
              <a:endParaRPr lang="en-US"/>
            </a:p>
          </p:txBody>
        </p:sp>
        <p:sp>
          <p:nvSpPr>
            <p:cNvPr id="235543" name="ZoneTexte 23566"/>
            <p:cNvSpPr txBox="1">
              <a:spLocks noChangeArrowheads="1"/>
            </p:cNvSpPr>
            <p:nvPr/>
          </p:nvSpPr>
          <p:spPr bwMode="auto">
            <a:xfrm>
              <a:off x="4740" y="1616"/>
              <a:ext cx="311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fr-FR" i="1">
                  <a:solidFill>
                    <a:srgbClr val="FF0000"/>
                  </a:solidFill>
                </a:rPr>
                <a:t>op</a:t>
              </a:r>
              <a:endParaRPr lang="en-US" i="1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er 40"/>
          <p:cNvGrpSpPr>
            <a:grpSpLocks/>
          </p:cNvGrpSpPr>
          <p:nvPr/>
        </p:nvGrpSpPr>
        <p:grpSpPr bwMode="auto">
          <a:xfrm>
            <a:off x="2484438" y="5207000"/>
            <a:ext cx="5135562" cy="1127125"/>
            <a:chOff x="2483768" y="5207496"/>
            <a:chExt cx="5136334" cy="1126976"/>
          </a:xfrm>
        </p:grpSpPr>
        <p:sp>
          <p:nvSpPr>
            <p:cNvPr id="235535" name="Rectangle 23588"/>
            <p:cNvSpPr>
              <a:spLocks noChangeArrowheads="1"/>
            </p:cNvSpPr>
            <p:nvPr/>
          </p:nvSpPr>
          <p:spPr bwMode="auto">
            <a:xfrm>
              <a:off x="2483768" y="5877272"/>
              <a:ext cx="1905000" cy="4572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fr-FR">
                  <a:solidFill>
                    <a:srgbClr val="FF0000"/>
                  </a:solidFill>
                </a:rPr>
                <a:t>op()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35536" name="Rectangle 23585"/>
            <p:cNvSpPr>
              <a:spLocks noChangeArrowheads="1"/>
            </p:cNvSpPr>
            <p:nvPr/>
          </p:nvSpPr>
          <p:spPr bwMode="auto">
            <a:xfrm>
              <a:off x="4778896" y="5877272"/>
              <a:ext cx="1905000" cy="4572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fr-FR">
                  <a:solidFill>
                    <a:srgbClr val="FF0000"/>
                  </a:solidFill>
                </a:rPr>
                <a:t>op()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35537" name="Rectangle 23572"/>
            <p:cNvSpPr>
              <a:spLocks noChangeArrowheads="1"/>
            </p:cNvSpPr>
            <p:nvPr/>
          </p:nvSpPr>
          <p:spPr bwMode="auto">
            <a:xfrm>
              <a:off x="2483768" y="5207496"/>
              <a:ext cx="1905000" cy="4572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fr-FR" b="1">
                  <a:solidFill>
                    <a:srgbClr val="FF0000"/>
                  </a:solidFill>
                </a:rPr>
                <a:t>Obj_Var1</a:t>
              </a: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235538" name="Rectangle 23573"/>
            <p:cNvSpPr>
              <a:spLocks noChangeArrowheads="1"/>
            </p:cNvSpPr>
            <p:nvPr/>
          </p:nvSpPr>
          <p:spPr bwMode="auto">
            <a:xfrm>
              <a:off x="4778896" y="5207496"/>
              <a:ext cx="1905000" cy="4572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fr-FR" b="1">
                  <a:solidFill>
                    <a:srgbClr val="FF0000"/>
                  </a:solidFill>
                </a:rPr>
                <a:t>Obj_Var2</a:t>
              </a: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235539" name="ZoneTexte 23574"/>
            <p:cNvSpPr txBox="1">
              <a:spLocks noChangeArrowheads="1"/>
            </p:cNvSpPr>
            <p:nvPr/>
          </p:nvSpPr>
          <p:spPr bwMode="auto">
            <a:xfrm>
              <a:off x="7117681" y="5373216"/>
              <a:ext cx="502421" cy="371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fr-FR" b="1">
                  <a:solidFill>
                    <a:srgbClr val="FF0000"/>
                  </a:solidFill>
                </a:rPr>
                <a:t>. . .</a:t>
              </a: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235540" name="Rectangle 23588"/>
            <p:cNvSpPr>
              <a:spLocks noChangeArrowheads="1"/>
            </p:cNvSpPr>
            <p:nvPr/>
          </p:nvSpPr>
          <p:spPr bwMode="auto">
            <a:xfrm>
              <a:off x="2483768" y="5661248"/>
              <a:ext cx="1905000" cy="2160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35541" name="Rectangle 23588"/>
            <p:cNvSpPr>
              <a:spLocks noChangeArrowheads="1"/>
            </p:cNvSpPr>
            <p:nvPr/>
          </p:nvSpPr>
          <p:spPr bwMode="auto">
            <a:xfrm>
              <a:off x="4778896" y="5661248"/>
              <a:ext cx="1905000" cy="2160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35533" name="Rectangle 23588"/>
          <p:cNvSpPr>
            <a:spLocks noChangeArrowheads="1"/>
          </p:cNvSpPr>
          <p:nvPr/>
        </p:nvSpPr>
        <p:spPr bwMode="auto">
          <a:xfrm>
            <a:off x="6948488" y="4292600"/>
            <a:ext cx="1905000" cy="2159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235534" name="Rectangle 23585"/>
          <p:cNvSpPr>
            <a:spLocks noChangeArrowheads="1"/>
          </p:cNvSpPr>
          <p:nvPr/>
        </p:nvSpPr>
        <p:spPr bwMode="auto">
          <a:xfrm>
            <a:off x="6948488" y="4508500"/>
            <a:ext cx="1905000" cy="4572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>
                <a:solidFill>
                  <a:srgbClr val="FF0000"/>
                </a:solidFill>
              </a:rPr>
              <a:t>op()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rme 29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307681C9-ECA7-47F1-B035-DBCCEDD52077}" type="datetime1">
              <a:rPr lang="en-GB"/>
              <a:pPr/>
              <a:t>07/11/2017</a:t>
            </a:fld>
            <a:r>
              <a:rPr lang="en-US"/>
              <a:t>©</a:t>
            </a:r>
            <a:r>
              <a:rPr lang="fr-FR"/>
              <a:t> Jean-Paul </a:t>
            </a:r>
            <a:r>
              <a:rPr lang="fr-FR">
                <a:latin typeface="FunctionSmCaps" pitchFamily="2" charset="0"/>
              </a:rPr>
              <a:t>Rigault</a:t>
            </a:r>
            <a:r>
              <a:rPr lang="fr-FR"/>
              <a:t>, 2000-2005</a:t>
            </a:r>
          </a:p>
        </p:txBody>
      </p:sp>
      <p:sp>
        <p:nvSpPr>
          <p:cNvPr id="39939" name="Forme 30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85781C52-E4B7-48D5-9360-D5AA2FD4830A}" type="slidenum">
              <a:rPr lang="fr-FR"/>
              <a:pPr/>
              <a:t>6</a:t>
            </a:fld>
            <a:endParaRPr lang="fr-FR"/>
          </a:p>
        </p:txBody>
      </p:sp>
      <p:sp>
        <p:nvSpPr>
          <p:cNvPr id="39940" name="Forme 31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Design Patterns: Introduction and Examples in C++</a:t>
            </a:r>
            <a:endParaRPr lang="fr-FR"/>
          </a:p>
        </p:txBody>
      </p:sp>
      <p:sp>
        <p:nvSpPr>
          <p:cNvPr id="236548" name="Forme 206849"/>
          <p:cNvSpPr>
            <a:spLocks noGrp="1" noChangeArrowheads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pPr marL="0" indent="0" defTabSz="914400" eaLnBrk="1" hangingPunct="1">
              <a:tabLst>
                <a:tab pos="7607300" algn="r"/>
              </a:tabLst>
            </a:pPr>
            <a:r>
              <a:rPr lang="en-US" smtClean="0"/>
              <a:t>Motivation for Design Patterns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A Simple Example 	(3)</a:t>
            </a:r>
            <a:endParaRPr lang="en-US" sz="2000" smtClean="0"/>
          </a:p>
        </p:txBody>
      </p:sp>
      <p:grpSp>
        <p:nvGrpSpPr>
          <p:cNvPr id="2" name="Grouper 68"/>
          <p:cNvGrpSpPr>
            <a:grpSpLocks/>
          </p:cNvGrpSpPr>
          <p:nvPr/>
        </p:nvGrpSpPr>
        <p:grpSpPr bwMode="auto">
          <a:xfrm>
            <a:off x="2484438" y="1828800"/>
            <a:ext cx="6354762" cy="4505325"/>
            <a:chOff x="2483768" y="1828800"/>
            <a:chExt cx="6355432" cy="450567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410200" y="1828800"/>
              <a:ext cx="1905000" cy="1066800"/>
              <a:chOff x="3408" y="1152"/>
              <a:chExt cx="1200" cy="672"/>
            </a:xfrm>
          </p:grpSpPr>
          <p:sp>
            <p:nvSpPr>
              <p:cNvPr id="236580" name="Rectangle 23589"/>
              <p:cNvSpPr>
                <a:spLocks noChangeArrowheads="1"/>
              </p:cNvSpPr>
              <p:nvPr/>
            </p:nvSpPr>
            <p:spPr bwMode="auto">
              <a:xfrm>
                <a:off x="3408" y="1152"/>
                <a:ext cx="120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fr-FR" b="1"/>
                  <a:t>Instr</a:t>
                </a:r>
                <a:endParaRPr lang="en-US" b="1"/>
              </a:p>
            </p:txBody>
          </p:sp>
          <p:sp>
            <p:nvSpPr>
              <p:cNvPr id="236581" name="Rectangle 23590"/>
              <p:cNvSpPr>
                <a:spLocks noChangeArrowheads="1"/>
              </p:cNvSpPr>
              <p:nvPr/>
            </p:nvSpPr>
            <p:spPr bwMode="auto">
              <a:xfrm>
                <a:off x="3408" y="1440"/>
                <a:ext cx="1200" cy="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7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236582" name="Rectangle 23591"/>
              <p:cNvSpPr>
                <a:spLocks noChangeArrowheads="1"/>
              </p:cNvSpPr>
              <p:nvPr/>
            </p:nvSpPr>
            <p:spPr bwMode="auto">
              <a:xfrm>
                <a:off x="3408" y="1536"/>
                <a:ext cx="120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7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fr-FR"/>
                  <a:t>exec()</a:t>
                </a:r>
                <a:endParaRPr lang="en-US"/>
              </a:p>
            </p:txBody>
          </p:sp>
        </p:grpSp>
        <p:sp>
          <p:nvSpPr>
            <p:cNvPr id="236551" name="Rectangle 23586"/>
            <p:cNvSpPr>
              <a:spLocks noChangeArrowheads="1"/>
            </p:cNvSpPr>
            <p:nvPr/>
          </p:nvSpPr>
          <p:spPr bwMode="auto">
            <a:xfrm>
              <a:off x="3581400" y="3810000"/>
              <a:ext cx="1905000" cy="457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fr-FR" b="1"/>
                <a:t>Simple_Instr</a:t>
              </a:r>
              <a:endParaRPr lang="en-US" b="1"/>
            </a:p>
          </p:txBody>
        </p:sp>
        <p:sp>
          <p:nvSpPr>
            <p:cNvPr id="236552" name="Rectangle 23583"/>
            <p:cNvSpPr>
              <a:spLocks noChangeArrowheads="1"/>
            </p:cNvSpPr>
            <p:nvPr/>
          </p:nvSpPr>
          <p:spPr bwMode="auto">
            <a:xfrm>
              <a:off x="6934200" y="3810000"/>
              <a:ext cx="1905000" cy="457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fr-FR" b="1"/>
                <a:t>Block</a:t>
              </a:r>
              <a:endParaRPr lang="en-US" b="1"/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4495800" y="2895600"/>
              <a:ext cx="2819400" cy="914400"/>
              <a:chOff x="2832" y="1824"/>
              <a:chExt cx="1776" cy="576"/>
            </a:xfrm>
          </p:grpSpPr>
          <p:sp>
            <p:nvSpPr>
              <p:cNvPr id="236575" name="Forme 23578"/>
              <p:cNvSpPr>
                <a:spLocks noChangeArrowheads="1"/>
              </p:cNvSpPr>
              <p:nvPr/>
            </p:nvSpPr>
            <p:spPr bwMode="auto">
              <a:xfrm>
                <a:off x="3840" y="1824"/>
                <a:ext cx="288" cy="249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6576" name="Connecteur droit 23579"/>
              <p:cNvSpPr>
                <a:spLocks noChangeShapeType="1"/>
              </p:cNvSpPr>
              <p:nvPr/>
            </p:nvSpPr>
            <p:spPr bwMode="auto">
              <a:xfrm>
                <a:off x="3984" y="206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577" name="Connecteur droit 23580"/>
              <p:cNvSpPr>
                <a:spLocks noChangeShapeType="1"/>
              </p:cNvSpPr>
              <p:nvPr/>
            </p:nvSpPr>
            <p:spPr bwMode="auto">
              <a:xfrm>
                <a:off x="2832" y="2208"/>
                <a:ext cx="1776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lIns="90000" tIns="46800" rIns="90000" bIns="46800"/>
              <a:lstStyle/>
              <a:p>
                <a:endParaRPr lang="en-US"/>
              </a:p>
            </p:txBody>
          </p:sp>
          <p:sp>
            <p:nvSpPr>
              <p:cNvPr id="236578" name="Connecteur droit 23581"/>
              <p:cNvSpPr>
                <a:spLocks noChangeShapeType="1"/>
              </p:cNvSpPr>
              <p:nvPr/>
            </p:nvSpPr>
            <p:spPr bwMode="auto">
              <a:xfrm>
                <a:off x="2832" y="220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lIns="90000" tIns="46800" rIns="90000" bIns="46800"/>
              <a:lstStyle/>
              <a:p>
                <a:endParaRPr lang="en-US"/>
              </a:p>
            </p:txBody>
          </p:sp>
          <p:sp>
            <p:nvSpPr>
              <p:cNvPr id="236579" name="Connecteur droit 23582"/>
              <p:cNvSpPr>
                <a:spLocks noChangeShapeType="1"/>
              </p:cNvSpPr>
              <p:nvPr/>
            </p:nvSpPr>
            <p:spPr bwMode="auto">
              <a:xfrm>
                <a:off x="4608" y="220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lIns="90000" tIns="46800" rIns="90000" bIns="46800"/>
              <a:lstStyle/>
              <a:p>
                <a:endParaRPr lang="en-US"/>
              </a:p>
            </p:txBody>
          </p:sp>
        </p:grpSp>
        <p:grpSp>
          <p:nvGrpSpPr>
            <p:cNvPr id="5" name="Grouper 73"/>
            <p:cNvGrpSpPr>
              <a:grpSpLocks/>
            </p:cNvGrpSpPr>
            <p:nvPr/>
          </p:nvGrpSpPr>
          <p:grpSpPr bwMode="auto">
            <a:xfrm>
              <a:off x="3419872" y="4293096"/>
              <a:ext cx="3312368" cy="914400"/>
              <a:chOff x="3419872" y="4293096"/>
              <a:chExt cx="3312368" cy="914400"/>
            </a:xfrm>
          </p:grpSpPr>
          <p:sp>
            <p:nvSpPr>
              <p:cNvPr id="236570" name="Forme 23570"/>
              <p:cNvSpPr>
                <a:spLocks noChangeArrowheads="1"/>
              </p:cNvSpPr>
              <p:nvPr/>
            </p:nvSpPr>
            <p:spPr bwMode="auto">
              <a:xfrm>
                <a:off x="4236368" y="4293096"/>
                <a:ext cx="457200" cy="395288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rgbClr val="00A87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6571" name="Connecteur droit 23571"/>
              <p:cNvSpPr>
                <a:spLocks noChangeShapeType="1"/>
              </p:cNvSpPr>
              <p:nvPr/>
            </p:nvSpPr>
            <p:spPr bwMode="auto">
              <a:xfrm>
                <a:off x="4464968" y="4674096"/>
                <a:ext cx="0" cy="228600"/>
              </a:xfrm>
              <a:prstGeom prst="line">
                <a:avLst/>
              </a:prstGeom>
              <a:noFill/>
              <a:ln w="19050">
                <a:solidFill>
                  <a:srgbClr val="00A87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572" name="Connecteur droit 23575"/>
              <p:cNvSpPr>
                <a:spLocks noChangeShapeType="1"/>
              </p:cNvSpPr>
              <p:nvPr/>
            </p:nvSpPr>
            <p:spPr bwMode="auto">
              <a:xfrm>
                <a:off x="3419872" y="4902696"/>
                <a:ext cx="3312368" cy="0"/>
              </a:xfrm>
              <a:prstGeom prst="line">
                <a:avLst/>
              </a:prstGeom>
              <a:noFill/>
              <a:ln w="19050">
                <a:solidFill>
                  <a:srgbClr val="00A87C"/>
                </a:solidFill>
                <a:round/>
                <a:headEnd/>
                <a:tailEnd/>
              </a:ln>
            </p:spPr>
            <p:txBody>
              <a:bodyPr wrap="none" lIns="90000" tIns="46800" rIns="90000" bIns="46800"/>
              <a:lstStyle/>
              <a:p>
                <a:endParaRPr lang="en-US"/>
              </a:p>
            </p:txBody>
          </p:sp>
          <p:sp>
            <p:nvSpPr>
              <p:cNvPr id="236573" name="Connecteur droit 23576"/>
              <p:cNvSpPr>
                <a:spLocks noChangeShapeType="1"/>
              </p:cNvSpPr>
              <p:nvPr/>
            </p:nvSpPr>
            <p:spPr bwMode="auto">
              <a:xfrm>
                <a:off x="3436268" y="4902696"/>
                <a:ext cx="0" cy="304800"/>
              </a:xfrm>
              <a:prstGeom prst="line">
                <a:avLst/>
              </a:prstGeom>
              <a:noFill/>
              <a:ln w="19050">
                <a:solidFill>
                  <a:srgbClr val="00A87C"/>
                </a:solidFill>
                <a:round/>
                <a:headEnd/>
                <a:tailEnd/>
              </a:ln>
            </p:spPr>
            <p:txBody>
              <a:bodyPr wrap="none" lIns="90000" tIns="46800" rIns="90000" bIns="46800"/>
              <a:lstStyle/>
              <a:p>
                <a:endParaRPr lang="en-US"/>
              </a:p>
            </p:txBody>
          </p:sp>
          <p:sp>
            <p:nvSpPr>
              <p:cNvPr id="236574" name="Connecteur droit 23577"/>
              <p:cNvSpPr>
                <a:spLocks noChangeShapeType="1"/>
              </p:cNvSpPr>
              <p:nvPr/>
            </p:nvSpPr>
            <p:spPr bwMode="auto">
              <a:xfrm>
                <a:off x="5731396" y="4902696"/>
                <a:ext cx="0" cy="304800"/>
              </a:xfrm>
              <a:prstGeom prst="line">
                <a:avLst/>
              </a:prstGeom>
              <a:noFill/>
              <a:ln w="19050">
                <a:solidFill>
                  <a:srgbClr val="00A87C"/>
                </a:solidFill>
                <a:round/>
                <a:headEnd/>
                <a:tailEnd/>
              </a:ln>
            </p:spPr>
            <p:txBody>
              <a:bodyPr wrap="none" lIns="90000" tIns="46800" rIns="90000" bIns="46800"/>
              <a:lstStyle/>
              <a:p>
                <a:endParaRPr lang="en-US"/>
              </a:p>
            </p:txBody>
          </p:sp>
        </p:grpSp>
        <p:grpSp>
          <p:nvGrpSpPr>
            <p:cNvPr id="6" name="Group 41"/>
            <p:cNvGrpSpPr>
              <a:grpSpLocks/>
            </p:cNvGrpSpPr>
            <p:nvPr/>
          </p:nvGrpSpPr>
          <p:grpSpPr bwMode="auto">
            <a:xfrm>
              <a:off x="7304090" y="2133600"/>
              <a:ext cx="1446213" cy="1676400"/>
              <a:chOff x="4601" y="1344"/>
              <a:chExt cx="911" cy="1056"/>
            </a:xfrm>
          </p:grpSpPr>
          <p:sp>
            <p:nvSpPr>
              <p:cNvPr id="236567" name="Losange 23567"/>
              <p:cNvSpPr>
                <a:spLocks noChangeArrowheads="1"/>
              </p:cNvSpPr>
              <p:nvPr/>
            </p:nvSpPr>
            <p:spPr bwMode="auto">
              <a:xfrm rot="5400000">
                <a:off x="5276" y="2164"/>
                <a:ext cx="288" cy="184"/>
              </a:xfrm>
              <a:prstGeom prst="diamond">
                <a:avLst/>
              </a:prstGeom>
              <a:solidFill>
                <a:schemeClr val="hlink"/>
              </a:solidFill>
              <a:ln w="1905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6568" name="Forme 23568"/>
              <p:cNvSpPr>
                <a:spLocks/>
              </p:cNvSpPr>
              <p:nvPr/>
            </p:nvSpPr>
            <p:spPr bwMode="auto">
              <a:xfrm>
                <a:off x="4608" y="1584"/>
                <a:ext cx="816" cy="528"/>
              </a:xfrm>
              <a:custGeom>
                <a:avLst/>
                <a:gdLst>
                  <a:gd name="T0" fmla="*/ 816 w 816"/>
                  <a:gd name="T1" fmla="*/ 528 h 528"/>
                  <a:gd name="T2" fmla="*/ 816 w 816"/>
                  <a:gd name="T3" fmla="*/ 0 h 528"/>
                  <a:gd name="T4" fmla="*/ 0 w 816"/>
                  <a:gd name="T5" fmla="*/ 0 h 528"/>
                  <a:gd name="T6" fmla="*/ 0 60000 65536"/>
                  <a:gd name="T7" fmla="*/ 0 60000 65536"/>
                  <a:gd name="T8" fmla="*/ 0 60000 65536"/>
                  <a:gd name="T9" fmla="*/ 0 w 816"/>
                  <a:gd name="T10" fmla="*/ 0 h 528"/>
                  <a:gd name="T11" fmla="*/ 816 w 816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16" h="528">
                    <a:moveTo>
                      <a:pt x="816" y="528"/>
                    </a:moveTo>
                    <a:lnTo>
                      <a:pt x="816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lIns="90000" tIns="46800" rIns="90000" bIns="46800"/>
              <a:lstStyle/>
              <a:p>
                <a:endParaRPr lang="en-US"/>
              </a:p>
            </p:txBody>
          </p:sp>
          <p:sp>
            <p:nvSpPr>
              <p:cNvPr id="236569" name="ZoneTexte 23569"/>
              <p:cNvSpPr txBox="1">
                <a:spLocks noChangeArrowheads="1"/>
              </p:cNvSpPr>
              <p:nvPr/>
            </p:nvSpPr>
            <p:spPr bwMode="auto">
              <a:xfrm>
                <a:off x="4601" y="1344"/>
                <a:ext cx="229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fr-FR" sz="3600">
                    <a:solidFill>
                      <a:schemeClr val="hlink"/>
                    </a:solidFill>
                  </a:rPr>
                  <a:t>*</a:t>
                </a:r>
                <a:endParaRPr lang="en-US" sz="3600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7" name="Group 45"/>
            <p:cNvGrpSpPr>
              <a:grpSpLocks/>
            </p:cNvGrpSpPr>
            <p:nvPr/>
          </p:nvGrpSpPr>
          <p:grpSpPr bwMode="auto">
            <a:xfrm>
              <a:off x="7524750" y="2565400"/>
              <a:ext cx="762000" cy="371475"/>
              <a:chOff x="4740" y="1616"/>
              <a:chExt cx="480" cy="234"/>
            </a:xfrm>
          </p:grpSpPr>
          <p:sp>
            <p:nvSpPr>
              <p:cNvPr id="236565" name="Connecteur droit 23565"/>
              <p:cNvSpPr>
                <a:spLocks noChangeShapeType="1"/>
              </p:cNvSpPr>
              <p:nvPr/>
            </p:nvSpPr>
            <p:spPr bwMode="auto">
              <a:xfrm flipH="1">
                <a:off x="4740" y="1664"/>
                <a:ext cx="480" cy="0"/>
              </a:xfrm>
              <a:prstGeom prst="line">
                <a:avLst/>
              </a:prstGeom>
              <a:noFill/>
              <a:ln w="19050">
                <a:solidFill>
                  <a:srgbClr val="CC6600"/>
                </a:solidFill>
                <a:round/>
                <a:headEnd/>
                <a:tailEnd type="arrow" w="lg" len="lg"/>
              </a:ln>
            </p:spPr>
            <p:txBody>
              <a:bodyPr wrap="none" lIns="90000" tIns="46800" rIns="90000" bIns="46800"/>
              <a:lstStyle/>
              <a:p>
                <a:endParaRPr lang="en-US"/>
              </a:p>
            </p:txBody>
          </p:sp>
          <p:sp>
            <p:nvSpPr>
              <p:cNvPr id="236566" name="ZoneTexte 23566"/>
              <p:cNvSpPr txBox="1">
                <a:spLocks noChangeArrowheads="1"/>
              </p:cNvSpPr>
              <p:nvPr/>
            </p:nvSpPr>
            <p:spPr bwMode="auto">
              <a:xfrm>
                <a:off x="4740" y="1616"/>
                <a:ext cx="456" cy="2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fr-FR" i="1">
                    <a:solidFill>
                      <a:srgbClr val="CC6600"/>
                    </a:solidFill>
                  </a:rPr>
                  <a:t>exec</a:t>
                </a:r>
                <a:endParaRPr lang="en-US" i="1">
                  <a:solidFill>
                    <a:srgbClr val="CC6600"/>
                  </a:solidFill>
                </a:endParaRPr>
              </a:p>
            </p:txBody>
          </p:sp>
        </p:grpSp>
        <p:grpSp>
          <p:nvGrpSpPr>
            <p:cNvPr id="8" name="Grouper 77"/>
            <p:cNvGrpSpPr>
              <a:grpSpLocks/>
            </p:cNvGrpSpPr>
            <p:nvPr/>
          </p:nvGrpSpPr>
          <p:grpSpPr bwMode="auto">
            <a:xfrm>
              <a:off x="2483768" y="5207496"/>
              <a:ext cx="5136334" cy="1126976"/>
              <a:chOff x="2483768" y="5207496"/>
              <a:chExt cx="5136334" cy="1126976"/>
            </a:xfrm>
          </p:grpSpPr>
          <p:sp>
            <p:nvSpPr>
              <p:cNvPr id="236558" name="Rectangle 23588"/>
              <p:cNvSpPr>
                <a:spLocks noChangeArrowheads="1"/>
              </p:cNvSpPr>
              <p:nvPr/>
            </p:nvSpPr>
            <p:spPr bwMode="auto">
              <a:xfrm>
                <a:off x="2483768" y="5877272"/>
                <a:ext cx="1905000" cy="457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7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fr-FR"/>
                  <a:t>exec()</a:t>
                </a:r>
                <a:endParaRPr lang="en-US"/>
              </a:p>
            </p:txBody>
          </p:sp>
          <p:sp>
            <p:nvSpPr>
              <p:cNvPr id="236559" name="Rectangle 23585"/>
              <p:cNvSpPr>
                <a:spLocks noChangeArrowheads="1"/>
              </p:cNvSpPr>
              <p:nvPr/>
            </p:nvSpPr>
            <p:spPr bwMode="auto">
              <a:xfrm>
                <a:off x="4778896" y="5877272"/>
                <a:ext cx="1905000" cy="457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7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fr-FR"/>
                  <a:t>exec()</a:t>
                </a:r>
                <a:endParaRPr lang="en-US"/>
              </a:p>
            </p:txBody>
          </p:sp>
          <p:sp>
            <p:nvSpPr>
              <p:cNvPr id="236560" name="Rectangle 23572"/>
              <p:cNvSpPr>
                <a:spLocks noChangeArrowheads="1"/>
              </p:cNvSpPr>
              <p:nvPr/>
            </p:nvSpPr>
            <p:spPr bwMode="auto">
              <a:xfrm>
                <a:off x="2483768" y="5207496"/>
                <a:ext cx="1905000" cy="457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fr-FR" b="1"/>
                  <a:t>Assignment</a:t>
                </a:r>
                <a:endParaRPr lang="en-US" b="1"/>
              </a:p>
            </p:txBody>
          </p:sp>
          <p:sp>
            <p:nvSpPr>
              <p:cNvPr id="236561" name="Rectangle 23573"/>
              <p:cNvSpPr>
                <a:spLocks noChangeArrowheads="1"/>
              </p:cNvSpPr>
              <p:nvPr/>
            </p:nvSpPr>
            <p:spPr bwMode="auto">
              <a:xfrm>
                <a:off x="4778896" y="5207496"/>
                <a:ext cx="1905000" cy="457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fr-FR" b="1"/>
                  <a:t>Selection</a:t>
                </a:r>
                <a:endParaRPr lang="en-US" b="1"/>
              </a:p>
            </p:txBody>
          </p:sp>
          <p:sp>
            <p:nvSpPr>
              <p:cNvPr id="236562" name="ZoneTexte 23574"/>
              <p:cNvSpPr txBox="1">
                <a:spLocks noChangeArrowheads="1"/>
              </p:cNvSpPr>
              <p:nvPr/>
            </p:nvSpPr>
            <p:spPr bwMode="auto">
              <a:xfrm>
                <a:off x="7117681" y="5373216"/>
                <a:ext cx="502421" cy="3715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fr-FR" b="1"/>
                  <a:t>. . .</a:t>
                </a:r>
                <a:endParaRPr lang="en-US" b="1"/>
              </a:p>
            </p:txBody>
          </p:sp>
          <p:sp>
            <p:nvSpPr>
              <p:cNvPr id="236563" name="Rectangle 23588"/>
              <p:cNvSpPr>
                <a:spLocks noChangeArrowheads="1"/>
              </p:cNvSpPr>
              <p:nvPr/>
            </p:nvSpPr>
            <p:spPr bwMode="auto">
              <a:xfrm>
                <a:off x="2483768" y="5661248"/>
                <a:ext cx="1905000" cy="2160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7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236564" name="Rectangle 23588"/>
              <p:cNvSpPr>
                <a:spLocks noChangeArrowheads="1"/>
              </p:cNvSpPr>
              <p:nvPr/>
            </p:nvSpPr>
            <p:spPr bwMode="auto">
              <a:xfrm>
                <a:off x="4778896" y="5661248"/>
                <a:ext cx="1905000" cy="2160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7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rme 29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24524D88-4FC5-4149-936C-5340123F387B}" type="datetime1">
              <a:rPr lang="en-GB"/>
              <a:pPr/>
              <a:t>07/11/2017</a:t>
            </a:fld>
            <a:r>
              <a:rPr lang="en-US"/>
              <a:t>©</a:t>
            </a:r>
            <a:r>
              <a:rPr lang="fr-FR"/>
              <a:t> Jean-Paul </a:t>
            </a:r>
            <a:r>
              <a:rPr lang="fr-FR">
                <a:latin typeface="FunctionSmCaps" pitchFamily="2" charset="0"/>
              </a:rPr>
              <a:t>Rigault</a:t>
            </a:r>
            <a:r>
              <a:rPr lang="fr-FR"/>
              <a:t>, 2000-2005</a:t>
            </a:r>
          </a:p>
        </p:txBody>
      </p:sp>
      <p:sp>
        <p:nvSpPr>
          <p:cNvPr id="39939" name="Forme 30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3C42D08A-F361-426B-9A38-076FD5105D28}" type="slidenum">
              <a:rPr lang="fr-FR"/>
              <a:pPr/>
              <a:t>7</a:t>
            </a:fld>
            <a:endParaRPr lang="fr-FR"/>
          </a:p>
        </p:txBody>
      </p:sp>
      <p:sp>
        <p:nvSpPr>
          <p:cNvPr id="39940" name="Forme 31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Design Patterns: Introduction and Examples in C++</a:t>
            </a:r>
            <a:endParaRPr lang="fr-FR"/>
          </a:p>
        </p:txBody>
      </p:sp>
      <p:sp>
        <p:nvSpPr>
          <p:cNvPr id="237572" name="Forme 206849"/>
          <p:cNvSpPr>
            <a:spLocks noGrp="1" noChangeArrowheads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pPr marL="0" indent="0" defTabSz="914400" eaLnBrk="1" hangingPunct="1">
              <a:tabLst>
                <a:tab pos="7607300" algn="r"/>
              </a:tabLst>
            </a:pPr>
            <a:r>
              <a:rPr lang="en-US" smtClean="0"/>
              <a:t>Motivation for Design Patterns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A Simple Example 	(3)</a:t>
            </a:r>
            <a:endParaRPr lang="en-US" sz="200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410200" y="1828800"/>
            <a:ext cx="1905000" cy="1066800"/>
            <a:chOff x="3408" y="1152"/>
            <a:chExt cx="1200" cy="672"/>
          </a:xfrm>
        </p:grpSpPr>
        <p:sp>
          <p:nvSpPr>
            <p:cNvPr id="237605" name="Rectangle 23589"/>
            <p:cNvSpPr>
              <a:spLocks noChangeArrowheads="1"/>
            </p:cNvSpPr>
            <p:nvPr/>
          </p:nvSpPr>
          <p:spPr bwMode="auto">
            <a:xfrm>
              <a:off x="3408" y="1152"/>
              <a:ext cx="1200" cy="2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fr-FR" b="1">
                  <a:solidFill>
                    <a:srgbClr val="FF0000"/>
                  </a:solidFill>
                </a:rPr>
                <a:t>Objet</a:t>
              </a: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237606" name="Rectangle 23590"/>
            <p:cNvSpPr>
              <a:spLocks noChangeArrowheads="1"/>
            </p:cNvSpPr>
            <p:nvPr/>
          </p:nvSpPr>
          <p:spPr bwMode="auto">
            <a:xfrm>
              <a:off x="3408" y="1440"/>
              <a:ext cx="1200" cy="9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37607" name="Rectangle 23591"/>
            <p:cNvSpPr>
              <a:spLocks noChangeArrowheads="1"/>
            </p:cNvSpPr>
            <p:nvPr/>
          </p:nvSpPr>
          <p:spPr bwMode="auto">
            <a:xfrm>
              <a:off x="3408" y="1536"/>
              <a:ext cx="1200" cy="2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fr-FR">
                  <a:solidFill>
                    <a:srgbClr val="FF0000"/>
                  </a:solidFill>
                </a:rPr>
                <a:t>op()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37574" name="Rectangle 23586"/>
          <p:cNvSpPr>
            <a:spLocks noChangeArrowheads="1"/>
          </p:cNvSpPr>
          <p:nvPr/>
        </p:nvSpPr>
        <p:spPr bwMode="auto">
          <a:xfrm>
            <a:off x="3581400" y="3810000"/>
            <a:ext cx="1905000" cy="4572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b="1">
                <a:solidFill>
                  <a:srgbClr val="FF0000"/>
                </a:solidFill>
              </a:rPr>
              <a:t>Simple_Obj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37575" name="Rectangle 23583"/>
          <p:cNvSpPr>
            <a:spLocks noChangeArrowheads="1"/>
          </p:cNvSpPr>
          <p:nvPr/>
        </p:nvSpPr>
        <p:spPr bwMode="auto">
          <a:xfrm>
            <a:off x="6934200" y="3810000"/>
            <a:ext cx="1905000" cy="4572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b="1">
                <a:solidFill>
                  <a:srgbClr val="FF0000"/>
                </a:solidFill>
              </a:rPr>
              <a:t>Composite</a:t>
            </a:r>
            <a:endParaRPr lang="en-US" b="1">
              <a:solidFill>
                <a:srgbClr val="FF0000"/>
              </a:solidFill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495800" y="2895600"/>
            <a:ext cx="2819400" cy="914400"/>
            <a:chOff x="2832" y="1824"/>
            <a:chExt cx="1776" cy="576"/>
          </a:xfrm>
        </p:grpSpPr>
        <p:sp>
          <p:nvSpPr>
            <p:cNvPr id="237600" name="Forme 23578"/>
            <p:cNvSpPr>
              <a:spLocks noChangeArrowheads="1"/>
            </p:cNvSpPr>
            <p:nvPr/>
          </p:nvSpPr>
          <p:spPr bwMode="auto">
            <a:xfrm>
              <a:off x="3840" y="1824"/>
              <a:ext cx="288" cy="249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37601" name="Connecteur droit 23579"/>
            <p:cNvSpPr>
              <a:spLocks noChangeShapeType="1"/>
            </p:cNvSpPr>
            <p:nvPr/>
          </p:nvSpPr>
          <p:spPr bwMode="auto">
            <a:xfrm>
              <a:off x="3984" y="2064"/>
              <a:ext cx="0" cy="1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602" name="Connecteur droit 23580"/>
            <p:cNvSpPr>
              <a:spLocks noChangeShapeType="1"/>
            </p:cNvSpPr>
            <p:nvPr/>
          </p:nvSpPr>
          <p:spPr bwMode="auto">
            <a:xfrm>
              <a:off x="2832" y="2208"/>
              <a:ext cx="177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endParaRPr lang="en-US"/>
            </a:p>
          </p:txBody>
        </p:sp>
        <p:sp>
          <p:nvSpPr>
            <p:cNvPr id="237603" name="Connecteur droit 23581"/>
            <p:cNvSpPr>
              <a:spLocks noChangeShapeType="1"/>
            </p:cNvSpPr>
            <p:nvPr/>
          </p:nvSpPr>
          <p:spPr bwMode="auto">
            <a:xfrm>
              <a:off x="2832" y="2208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endParaRPr lang="en-US"/>
            </a:p>
          </p:txBody>
        </p:sp>
        <p:sp>
          <p:nvSpPr>
            <p:cNvPr id="237604" name="Connecteur droit 23582"/>
            <p:cNvSpPr>
              <a:spLocks noChangeShapeType="1"/>
            </p:cNvSpPr>
            <p:nvPr/>
          </p:nvSpPr>
          <p:spPr bwMode="auto">
            <a:xfrm>
              <a:off x="4608" y="2208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endParaRPr lang="en-US"/>
            </a:p>
          </p:txBody>
        </p:sp>
      </p:grpSp>
      <p:grpSp>
        <p:nvGrpSpPr>
          <p:cNvPr id="4" name="Grouper 37"/>
          <p:cNvGrpSpPr>
            <a:grpSpLocks/>
          </p:cNvGrpSpPr>
          <p:nvPr/>
        </p:nvGrpSpPr>
        <p:grpSpPr bwMode="auto">
          <a:xfrm>
            <a:off x="3419475" y="4292600"/>
            <a:ext cx="3240088" cy="914400"/>
            <a:chOff x="3419872" y="4293096"/>
            <a:chExt cx="3240360" cy="914400"/>
          </a:xfrm>
        </p:grpSpPr>
        <p:sp>
          <p:nvSpPr>
            <p:cNvPr id="237595" name="Forme 23570"/>
            <p:cNvSpPr>
              <a:spLocks noChangeArrowheads="1"/>
            </p:cNvSpPr>
            <p:nvPr/>
          </p:nvSpPr>
          <p:spPr bwMode="auto">
            <a:xfrm>
              <a:off x="4236368" y="4293096"/>
              <a:ext cx="457200" cy="39528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37596" name="Connecteur droit 23571"/>
            <p:cNvSpPr>
              <a:spLocks noChangeShapeType="1"/>
            </p:cNvSpPr>
            <p:nvPr/>
          </p:nvSpPr>
          <p:spPr bwMode="auto">
            <a:xfrm>
              <a:off x="4464968" y="4674096"/>
              <a:ext cx="0" cy="228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597" name="Connecteur droit 23575"/>
            <p:cNvSpPr>
              <a:spLocks noChangeShapeType="1"/>
            </p:cNvSpPr>
            <p:nvPr/>
          </p:nvSpPr>
          <p:spPr bwMode="auto">
            <a:xfrm>
              <a:off x="3419872" y="4902696"/>
              <a:ext cx="324036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endParaRPr lang="en-US"/>
            </a:p>
          </p:txBody>
        </p:sp>
        <p:sp>
          <p:nvSpPr>
            <p:cNvPr id="237598" name="Connecteur droit 23576"/>
            <p:cNvSpPr>
              <a:spLocks noChangeShapeType="1"/>
            </p:cNvSpPr>
            <p:nvPr/>
          </p:nvSpPr>
          <p:spPr bwMode="auto">
            <a:xfrm>
              <a:off x="3436268" y="4902696"/>
              <a:ext cx="0" cy="3048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endParaRPr lang="en-US"/>
            </a:p>
          </p:txBody>
        </p:sp>
        <p:sp>
          <p:nvSpPr>
            <p:cNvPr id="237599" name="Connecteur droit 23577"/>
            <p:cNvSpPr>
              <a:spLocks noChangeShapeType="1"/>
            </p:cNvSpPr>
            <p:nvPr/>
          </p:nvSpPr>
          <p:spPr bwMode="auto">
            <a:xfrm>
              <a:off x="5731396" y="4902696"/>
              <a:ext cx="0" cy="3048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endParaRPr lang="en-US"/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7304088" y="2133600"/>
            <a:ext cx="1446212" cy="1676400"/>
            <a:chOff x="4601" y="1344"/>
            <a:chExt cx="911" cy="1056"/>
          </a:xfrm>
        </p:grpSpPr>
        <p:sp>
          <p:nvSpPr>
            <p:cNvPr id="237592" name="Losange 23567"/>
            <p:cNvSpPr>
              <a:spLocks noChangeArrowheads="1"/>
            </p:cNvSpPr>
            <p:nvPr/>
          </p:nvSpPr>
          <p:spPr bwMode="auto">
            <a:xfrm rot="5400000">
              <a:off x="5276" y="2164"/>
              <a:ext cx="288" cy="184"/>
            </a:xfrm>
            <a:prstGeom prst="diamond">
              <a:avLst/>
            </a:prstGeom>
            <a:solidFill>
              <a:schemeClr val="hlink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37593" name="Forme 23568"/>
            <p:cNvSpPr>
              <a:spLocks/>
            </p:cNvSpPr>
            <p:nvPr/>
          </p:nvSpPr>
          <p:spPr bwMode="auto">
            <a:xfrm>
              <a:off x="4608" y="1584"/>
              <a:ext cx="816" cy="528"/>
            </a:xfrm>
            <a:custGeom>
              <a:avLst/>
              <a:gdLst>
                <a:gd name="T0" fmla="*/ 816 w 816"/>
                <a:gd name="T1" fmla="*/ 528 h 528"/>
                <a:gd name="T2" fmla="*/ 816 w 816"/>
                <a:gd name="T3" fmla="*/ 0 h 528"/>
                <a:gd name="T4" fmla="*/ 0 w 816"/>
                <a:gd name="T5" fmla="*/ 0 h 528"/>
                <a:gd name="T6" fmla="*/ 0 60000 65536"/>
                <a:gd name="T7" fmla="*/ 0 60000 65536"/>
                <a:gd name="T8" fmla="*/ 0 60000 65536"/>
                <a:gd name="T9" fmla="*/ 0 w 816"/>
                <a:gd name="T10" fmla="*/ 0 h 528"/>
                <a:gd name="T11" fmla="*/ 816 w 816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528">
                  <a:moveTo>
                    <a:pt x="816" y="528"/>
                  </a:moveTo>
                  <a:lnTo>
                    <a:pt x="816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endParaRPr lang="en-US"/>
            </a:p>
          </p:txBody>
        </p:sp>
        <p:sp>
          <p:nvSpPr>
            <p:cNvPr id="237594" name="ZoneTexte 23569"/>
            <p:cNvSpPr txBox="1">
              <a:spLocks noChangeArrowheads="1"/>
            </p:cNvSpPr>
            <p:nvPr/>
          </p:nvSpPr>
          <p:spPr bwMode="auto">
            <a:xfrm>
              <a:off x="4601" y="1344"/>
              <a:ext cx="22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fr-FR" sz="3600">
                  <a:solidFill>
                    <a:srgbClr val="FF0000"/>
                  </a:solidFill>
                </a:rPr>
                <a:t>*</a:t>
              </a:r>
              <a:endParaRPr lang="en-US" sz="360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7524750" y="2565400"/>
            <a:ext cx="762000" cy="371475"/>
            <a:chOff x="4740" y="1616"/>
            <a:chExt cx="480" cy="234"/>
          </a:xfrm>
        </p:grpSpPr>
        <p:sp>
          <p:nvSpPr>
            <p:cNvPr id="237590" name="Connecteur droit 23565"/>
            <p:cNvSpPr>
              <a:spLocks noChangeShapeType="1"/>
            </p:cNvSpPr>
            <p:nvPr/>
          </p:nvSpPr>
          <p:spPr bwMode="auto">
            <a:xfrm flipH="1">
              <a:off x="4740" y="1664"/>
              <a:ext cx="480" cy="0"/>
            </a:xfrm>
            <a:prstGeom prst="line">
              <a:avLst/>
            </a:prstGeom>
            <a:noFill/>
            <a:ln w="19050">
              <a:solidFill>
                <a:srgbClr val="CC6600"/>
              </a:solidFill>
              <a:round/>
              <a:headEnd/>
              <a:tailEnd type="arrow" w="lg" len="lg"/>
            </a:ln>
          </p:spPr>
          <p:txBody>
            <a:bodyPr wrap="none" lIns="90000" tIns="46800" rIns="90000" bIns="46800"/>
            <a:lstStyle/>
            <a:p>
              <a:endParaRPr lang="en-US"/>
            </a:p>
          </p:txBody>
        </p:sp>
        <p:sp>
          <p:nvSpPr>
            <p:cNvPr id="237591" name="ZoneTexte 23566"/>
            <p:cNvSpPr txBox="1">
              <a:spLocks noChangeArrowheads="1"/>
            </p:cNvSpPr>
            <p:nvPr/>
          </p:nvSpPr>
          <p:spPr bwMode="auto">
            <a:xfrm>
              <a:off x="4740" y="1616"/>
              <a:ext cx="311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fr-FR" i="1">
                  <a:solidFill>
                    <a:srgbClr val="FF0000"/>
                  </a:solidFill>
                </a:rPr>
                <a:t>op</a:t>
              </a:r>
              <a:endParaRPr lang="en-US" i="1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er 40"/>
          <p:cNvGrpSpPr>
            <a:grpSpLocks/>
          </p:cNvGrpSpPr>
          <p:nvPr/>
        </p:nvGrpSpPr>
        <p:grpSpPr bwMode="auto">
          <a:xfrm>
            <a:off x="2484438" y="5207000"/>
            <a:ext cx="5135562" cy="1127125"/>
            <a:chOff x="2483768" y="5207496"/>
            <a:chExt cx="5136334" cy="1126976"/>
          </a:xfrm>
        </p:grpSpPr>
        <p:sp>
          <p:nvSpPr>
            <p:cNvPr id="237583" name="Rectangle 23588"/>
            <p:cNvSpPr>
              <a:spLocks noChangeArrowheads="1"/>
            </p:cNvSpPr>
            <p:nvPr/>
          </p:nvSpPr>
          <p:spPr bwMode="auto">
            <a:xfrm>
              <a:off x="2483768" y="5877272"/>
              <a:ext cx="1905000" cy="4572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fr-FR">
                  <a:solidFill>
                    <a:srgbClr val="FF0000"/>
                  </a:solidFill>
                </a:rPr>
                <a:t>op()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37584" name="Rectangle 23585"/>
            <p:cNvSpPr>
              <a:spLocks noChangeArrowheads="1"/>
            </p:cNvSpPr>
            <p:nvPr/>
          </p:nvSpPr>
          <p:spPr bwMode="auto">
            <a:xfrm>
              <a:off x="4778896" y="5877272"/>
              <a:ext cx="1905000" cy="4572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fr-FR">
                  <a:solidFill>
                    <a:srgbClr val="FF0000"/>
                  </a:solidFill>
                </a:rPr>
                <a:t>op()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37585" name="Rectangle 23572"/>
            <p:cNvSpPr>
              <a:spLocks noChangeArrowheads="1"/>
            </p:cNvSpPr>
            <p:nvPr/>
          </p:nvSpPr>
          <p:spPr bwMode="auto">
            <a:xfrm>
              <a:off x="2483768" y="5207496"/>
              <a:ext cx="1905000" cy="4572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fr-FR" b="1">
                  <a:solidFill>
                    <a:srgbClr val="FF0000"/>
                  </a:solidFill>
                </a:rPr>
                <a:t>Obj_Var1</a:t>
              </a: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237586" name="Rectangle 23573"/>
            <p:cNvSpPr>
              <a:spLocks noChangeArrowheads="1"/>
            </p:cNvSpPr>
            <p:nvPr/>
          </p:nvSpPr>
          <p:spPr bwMode="auto">
            <a:xfrm>
              <a:off x="4778896" y="5207496"/>
              <a:ext cx="1905000" cy="4572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fr-FR" b="1">
                  <a:solidFill>
                    <a:srgbClr val="FF0000"/>
                  </a:solidFill>
                </a:rPr>
                <a:t>Obj_Var2</a:t>
              </a: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237587" name="ZoneTexte 23574"/>
            <p:cNvSpPr txBox="1">
              <a:spLocks noChangeArrowheads="1"/>
            </p:cNvSpPr>
            <p:nvPr/>
          </p:nvSpPr>
          <p:spPr bwMode="auto">
            <a:xfrm>
              <a:off x="7117681" y="5373216"/>
              <a:ext cx="502421" cy="371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fr-FR" b="1">
                  <a:solidFill>
                    <a:srgbClr val="FF0000"/>
                  </a:solidFill>
                </a:rPr>
                <a:t>. . .</a:t>
              </a: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237588" name="Rectangle 23588"/>
            <p:cNvSpPr>
              <a:spLocks noChangeArrowheads="1"/>
            </p:cNvSpPr>
            <p:nvPr/>
          </p:nvSpPr>
          <p:spPr bwMode="auto">
            <a:xfrm>
              <a:off x="2483768" y="5661248"/>
              <a:ext cx="1905000" cy="2160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37589" name="Rectangle 23588"/>
            <p:cNvSpPr>
              <a:spLocks noChangeArrowheads="1"/>
            </p:cNvSpPr>
            <p:nvPr/>
          </p:nvSpPr>
          <p:spPr bwMode="auto">
            <a:xfrm>
              <a:off x="4778896" y="5661248"/>
              <a:ext cx="1905000" cy="2160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37581" name="Rectangle 23588"/>
          <p:cNvSpPr>
            <a:spLocks noChangeArrowheads="1"/>
          </p:cNvSpPr>
          <p:nvPr/>
        </p:nvSpPr>
        <p:spPr bwMode="auto">
          <a:xfrm>
            <a:off x="6948488" y="4292600"/>
            <a:ext cx="1905000" cy="2159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237582" name="Rectangle 23585"/>
          <p:cNvSpPr>
            <a:spLocks noChangeArrowheads="1"/>
          </p:cNvSpPr>
          <p:nvPr/>
        </p:nvSpPr>
        <p:spPr bwMode="auto">
          <a:xfrm>
            <a:off x="6948488" y="4508500"/>
            <a:ext cx="1905000" cy="4572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>
                <a:solidFill>
                  <a:srgbClr val="FF0000"/>
                </a:solidFill>
              </a:rPr>
              <a:t>op()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rme 29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D3726844-86E4-4E7C-B366-C34ECB8B2D5B}" type="datetime1">
              <a:rPr lang="en-GB"/>
              <a:pPr/>
              <a:t>07/11/2017</a:t>
            </a:fld>
            <a:r>
              <a:rPr lang="en-US"/>
              <a:t>©</a:t>
            </a:r>
            <a:r>
              <a:rPr lang="fr-FR"/>
              <a:t> Jean-Paul </a:t>
            </a:r>
            <a:r>
              <a:rPr lang="fr-FR">
                <a:latin typeface="FunctionSmCaps" pitchFamily="2" charset="0"/>
              </a:rPr>
              <a:t>Rigault</a:t>
            </a:r>
            <a:r>
              <a:rPr lang="fr-FR"/>
              <a:t>, 2000-2005</a:t>
            </a:r>
          </a:p>
        </p:txBody>
      </p:sp>
      <p:sp>
        <p:nvSpPr>
          <p:cNvPr id="39939" name="Forme 30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C957DD6C-F7E9-4754-825B-F33AA46AADAF}" type="slidenum">
              <a:rPr lang="fr-FR"/>
              <a:pPr/>
              <a:t>8</a:t>
            </a:fld>
            <a:endParaRPr lang="fr-FR"/>
          </a:p>
        </p:txBody>
      </p:sp>
      <p:sp>
        <p:nvSpPr>
          <p:cNvPr id="39940" name="Forme 31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Design Patterns: Introduction and Examples in C++</a:t>
            </a:r>
            <a:endParaRPr lang="fr-FR"/>
          </a:p>
        </p:txBody>
      </p:sp>
      <p:sp>
        <p:nvSpPr>
          <p:cNvPr id="238596" name="Forme 206849"/>
          <p:cNvSpPr>
            <a:spLocks noGrp="1" noChangeArrowheads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pPr marL="0" indent="0" defTabSz="914400" eaLnBrk="1" hangingPunct="1">
              <a:tabLst>
                <a:tab pos="7607300" algn="r"/>
              </a:tabLst>
            </a:pPr>
            <a:r>
              <a:rPr lang="en-US" smtClean="0"/>
              <a:t>Motivation for Design Patterns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A Simple Example 	(3)</a:t>
            </a:r>
            <a:endParaRPr lang="en-US" sz="2000" smtClean="0"/>
          </a:p>
        </p:txBody>
      </p:sp>
      <p:grpSp>
        <p:nvGrpSpPr>
          <p:cNvPr id="2" name="Grouper 68"/>
          <p:cNvGrpSpPr>
            <a:grpSpLocks/>
          </p:cNvGrpSpPr>
          <p:nvPr/>
        </p:nvGrpSpPr>
        <p:grpSpPr bwMode="auto">
          <a:xfrm>
            <a:off x="2484438" y="1828800"/>
            <a:ext cx="6354762" cy="4505325"/>
            <a:chOff x="2483768" y="1828800"/>
            <a:chExt cx="6355432" cy="450567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410200" y="1828800"/>
              <a:ext cx="1905000" cy="1066800"/>
              <a:chOff x="3408" y="1152"/>
              <a:chExt cx="1200" cy="672"/>
            </a:xfrm>
          </p:grpSpPr>
          <p:sp>
            <p:nvSpPr>
              <p:cNvPr id="238630" name="Rectangle 23589"/>
              <p:cNvSpPr>
                <a:spLocks noChangeArrowheads="1"/>
              </p:cNvSpPr>
              <p:nvPr/>
            </p:nvSpPr>
            <p:spPr bwMode="auto">
              <a:xfrm>
                <a:off x="3408" y="1152"/>
                <a:ext cx="120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fr-FR" b="1"/>
                  <a:t>Figure</a:t>
                </a:r>
                <a:endParaRPr lang="en-US" b="1"/>
              </a:p>
            </p:txBody>
          </p:sp>
          <p:sp>
            <p:nvSpPr>
              <p:cNvPr id="238631" name="Rectangle 23590"/>
              <p:cNvSpPr>
                <a:spLocks noChangeArrowheads="1"/>
              </p:cNvSpPr>
              <p:nvPr/>
            </p:nvSpPr>
            <p:spPr bwMode="auto">
              <a:xfrm>
                <a:off x="3408" y="1440"/>
                <a:ext cx="1200" cy="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7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238632" name="Rectangle 23591"/>
              <p:cNvSpPr>
                <a:spLocks noChangeArrowheads="1"/>
              </p:cNvSpPr>
              <p:nvPr/>
            </p:nvSpPr>
            <p:spPr bwMode="auto">
              <a:xfrm>
                <a:off x="3408" y="1536"/>
                <a:ext cx="120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7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fr-FR"/>
                  <a:t>move()</a:t>
                </a:r>
                <a:endParaRPr lang="en-US"/>
              </a:p>
            </p:txBody>
          </p:sp>
        </p:grpSp>
        <p:sp>
          <p:nvSpPr>
            <p:cNvPr id="238601" name="Rectangle 23586"/>
            <p:cNvSpPr>
              <a:spLocks noChangeArrowheads="1"/>
            </p:cNvSpPr>
            <p:nvPr/>
          </p:nvSpPr>
          <p:spPr bwMode="auto">
            <a:xfrm>
              <a:off x="3581400" y="3810000"/>
              <a:ext cx="1905000" cy="457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fr-FR" b="1"/>
                <a:t>Simple_Fig</a:t>
              </a:r>
              <a:endParaRPr lang="en-US" b="1"/>
            </a:p>
          </p:txBody>
        </p:sp>
        <p:sp>
          <p:nvSpPr>
            <p:cNvPr id="238602" name="Rectangle 23583"/>
            <p:cNvSpPr>
              <a:spLocks noChangeArrowheads="1"/>
            </p:cNvSpPr>
            <p:nvPr/>
          </p:nvSpPr>
          <p:spPr bwMode="auto">
            <a:xfrm>
              <a:off x="6934200" y="3810000"/>
              <a:ext cx="1905000" cy="457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fr-FR" b="1"/>
                <a:t>Group</a:t>
              </a:r>
              <a:endParaRPr lang="en-US" b="1"/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4495800" y="2895600"/>
              <a:ext cx="2819400" cy="914400"/>
              <a:chOff x="2832" y="1824"/>
              <a:chExt cx="1776" cy="576"/>
            </a:xfrm>
          </p:grpSpPr>
          <p:sp>
            <p:nvSpPr>
              <p:cNvPr id="238625" name="Forme 23578"/>
              <p:cNvSpPr>
                <a:spLocks noChangeArrowheads="1"/>
              </p:cNvSpPr>
              <p:nvPr/>
            </p:nvSpPr>
            <p:spPr bwMode="auto">
              <a:xfrm>
                <a:off x="3840" y="1824"/>
                <a:ext cx="288" cy="249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8626" name="Connecteur droit 23579"/>
              <p:cNvSpPr>
                <a:spLocks noChangeShapeType="1"/>
              </p:cNvSpPr>
              <p:nvPr/>
            </p:nvSpPr>
            <p:spPr bwMode="auto">
              <a:xfrm>
                <a:off x="3984" y="206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627" name="Connecteur droit 23580"/>
              <p:cNvSpPr>
                <a:spLocks noChangeShapeType="1"/>
              </p:cNvSpPr>
              <p:nvPr/>
            </p:nvSpPr>
            <p:spPr bwMode="auto">
              <a:xfrm>
                <a:off x="2832" y="2208"/>
                <a:ext cx="1776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lIns="90000" tIns="46800" rIns="90000" bIns="46800"/>
              <a:lstStyle/>
              <a:p>
                <a:endParaRPr lang="en-US"/>
              </a:p>
            </p:txBody>
          </p:sp>
          <p:sp>
            <p:nvSpPr>
              <p:cNvPr id="238628" name="Connecteur droit 23581"/>
              <p:cNvSpPr>
                <a:spLocks noChangeShapeType="1"/>
              </p:cNvSpPr>
              <p:nvPr/>
            </p:nvSpPr>
            <p:spPr bwMode="auto">
              <a:xfrm>
                <a:off x="2832" y="220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lIns="90000" tIns="46800" rIns="90000" bIns="46800"/>
              <a:lstStyle/>
              <a:p>
                <a:endParaRPr lang="en-US"/>
              </a:p>
            </p:txBody>
          </p:sp>
          <p:sp>
            <p:nvSpPr>
              <p:cNvPr id="238629" name="Connecteur droit 23582"/>
              <p:cNvSpPr>
                <a:spLocks noChangeShapeType="1"/>
              </p:cNvSpPr>
              <p:nvPr/>
            </p:nvSpPr>
            <p:spPr bwMode="auto">
              <a:xfrm>
                <a:off x="4608" y="220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lIns="90000" tIns="46800" rIns="90000" bIns="46800"/>
              <a:lstStyle/>
              <a:p>
                <a:endParaRPr lang="en-US"/>
              </a:p>
            </p:txBody>
          </p:sp>
        </p:grpSp>
        <p:grpSp>
          <p:nvGrpSpPr>
            <p:cNvPr id="5" name="Grouper 73"/>
            <p:cNvGrpSpPr>
              <a:grpSpLocks/>
            </p:cNvGrpSpPr>
            <p:nvPr/>
          </p:nvGrpSpPr>
          <p:grpSpPr bwMode="auto">
            <a:xfrm>
              <a:off x="3419872" y="4293096"/>
              <a:ext cx="3312368" cy="914400"/>
              <a:chOff x="3419872" y="4293096"/>
              <a:chExt cx="3312368" cy="914400"/>
            </a:xfrm>
          </p:grpSpPr>
          <p:sp>
            <p:nvSpPr>
              <p:cNvPr id="238620" name="Forme 23570"/>
              <p:cNvSpPr>
                <a:spLocks noChangeArrowheads="1"/>
              </p:cNvSpPr>
              <p:nvPr/>
            </p:nvSpPr>
            <p:spPr bwMode="auto">
              <a:xfrm>
                <a:off x="4236368" y="4293096"/>
                <a:ext cx="457200" cy="395288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rgbClr val="00A87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8621" name="Connecteur droit 23571"/>
              <p:cNvSpPr>
                <a:spLocks noChangeShapeType="1"/>
              </p:cNvSpPr>
              <p:nvPr/>
            </p:nvSpPr>
            <p:spPr bwMode="auto">
              <a:xfrm>
                <a:off x="4464968" y="4674096"/>
                <a:ext cx="0" cy="228600"/>
              </a:xfrm>
              <a:prstGeom prst="line">
                <a:avLst/>
              </a:prstGeom>
              <a:noFill/>
              <a:ln w="19050">
                <a:solidFill>
                  <a:srgbClr val="00A87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622" name="Connecteur droit 23575"/>
              <p:cNvSpPr>
                <a:spLocks noChangeShapeType="1"/>
              </p:cNvSpPr>
              <p:nvPr/>
            </p:nvSpPr>
            <p:spPr bwMode="auto">
              <a:xfrm>
                <a:off x="3419872" y="4902696"/>
                <a:ext cx="3312368" cy="0"/>
              </a:xfrm>
              <a:prstGeom prst="line">
                <a:avLst/>
              </a:prstGeom>
              <a:noFill/>
              <a:ln w="19050">
                <a:solidFill>
                  <a:srgbClr val="00A87C"/>
                </a:solidFill>
                <a:round/>
                <a:headEnd/>
                <a:tailEnd/>
              </a:ln>
            </p:spPr>
            <p:txBody>
              <a:bodyPr wrap="none" lIns="90000" tIns="46800" rIns="90000" bIns="46800"/>
              <a:lstStyle/>
              <a:p>
                <a:endParaRPr lang="en-US"/>
              </a:p>
            </p:txBody>
          </p:sp>
          <p:sp>
            <p:nvSpPr>
              <p:cNvPr id="238623" name="Connecteur droit 23576"/>
              <p:cNvSpPr>
                <a:spLocks noChangeShapeType="1"/>
              </p:cNvSpPr>
              <p:nvPr/>
            </p:nvSpPr>
            <p:spPr bwMode="auto">
              <a:xfrm>
                <a:off x="3436268" y="4902696"/>
                <a:ext cx="0" cy="304800"/>
              </a:xfrm>
              <a:prstGeom prst="line">
                <a:avLst/>
              </a:prstGeom>
              <a:noFill/>
              <a:ln w="19050">
                <a:solidFill>
                  <a:srgbClr val="00A87C"/>
                </a:solidFill>
                <a:round/>
                <a:headEnd/>
                <a:tailEnd/>
              </a:ln>
            </p:spPr>
            <p:txBody>
              <a:bodyPr wrap="none" lIns="90000" tIns="46800" rIns="90000" bIns="46800"/>
              <a:lstStyle/>
              <a:p>
                <a:endParaRPr lang="en-US"/>
              </a:p>
            </p:txBody>
          </p:sp>
          <p:sp>
            <p:nvSpPr>
              <p:cNvPr id="238624" name="Connecteur droit 23577"/>
              <p:cNvSpPr>
                <a:spLocks noChangeShapeType="1"/>
              </p:cNvSpPr>
              <p:nvPr/>
            </p:nvSpPr>
            <p:spPr bwMode="auto">
              <a:xfrm>
                <a:off x="5731396" y="4902696"/>
                <a:ext cx="0" cy="304800"/>
              </a:xfrm>
              <a:prstGeom prst="line">
                <a:avLst/>
              </a:prstGeom>
              <a:noFill/>
              <a:ln w="19050">
                <a:solidFill>
                  <a:srgbClr val="00A87C"/>
                </a:solidFill>
                <a:round/>
                <a:headEnd/>
                <a:tailEnd/>
              </a:ln>
            </p:spPr>
            <p:txBody>
              <a:bodyPr wrap="none" lIns="90000" tIns="46800" rIns="90000" bIns="46800"/>
              <a:lstStyle/>
              <a:p>
                <a:endParaRPr lang="en-US"/>
              </a:p>
            </p:txBody>
          </p:sp>
        </p:grpSp>
        <p:grpSp>
          <p:nvGrpSpPr>
            <p:cNvPr id="6" name="Group 41"/>
            <p:cNvGrpSpPr>
              <a:grpSpLocks/>
            </p:cNvGrpSpPr>
            <p:nvPr/>
          </p:nvGrpSpPr>
          <p:grpSpPr bwMode="auto">
            <a:xfrm>
              <a:off x="7304090" y="2133601"/>
              <a:ext cx="1446213" cy="1676401"/>
              <a:chOff x="4601" y="1344"/>
              <a:chExt cx="911" cy="1056"/>
            </a:xfrm>
          </p:grpSpPr>
          <p:sp>
            <p:nvSpPr>
              <p:cNvPr id="238617" name="Losange 23567"/>
              <p:cNvSpPr>
                <a:spLocks noChangeArrowheads="1"/>
              </p:cNvSpPr>
              <p:nvPr/>
            </p:nvSpPr>
            <p:spPr bwMode="auto">
              <a:xfrm rot="5400000">
                <a:off x="5276" y="2164"/>
                <a:ext cx="288" cy="184"/>
              </a:xfrm>
              <a:prstGeom prst="diamond">
                <a:avLst/>
              </a:prstGeom>
              <a:solidFill>
                <a:schemeClr val="hlink"/>
              </a:solidFill>
              <a:ln w="1905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8618" name="Forme 23568"/>
              <p:cNvSpPr>
                <a:spLocks/>
              </p:cNvSpPr>
              <p:nvPr/>
            </p:nvSpPr>
            <p:spPr bwMode="auto">
              <a:xfrm>
                <a:off x="4608" y="1584"/>
                <a:ext cx="816" cy="528"/>
              </a:xfrm>
              <a:custGeom>
                <a:avLst/>
                <a:gdLst>
                  <a:gd name="T0" fmla="*/ 816 w 816"/>
                  <a:gd name="T1" fmla="*/ 528 h 528"/>
                  <a:gd name="T2" fmla="*/ 816 w 816"/>
                  <a:gd name="T3" fmla="*/ 0 h 528"/>
                  <a:gd name="T4" fmla="*/ 0 w 816"/>
                  <a:gd name="T5" fmla="*/ 0 h 528"/>
                  <a:gd name="T6" fmla="*/ 0 60000 65536"/>
                  <a:gd name="T7" fmla="*/ 0 60000 65536"/>
                  <a:gd name="T8" fmla="*/ 0 60000 65536"/>
                  <a:gd name="T9" fmla="*/ 0 w 816"/>
                  <a:gd name="T10" fmla="*/ 0 h 528"/>
                  <a:gd name="T11" fmla="*/ 816 w 816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16" h="528">
                    <a:moveTo>
                      <a:pt x="816" y="528"/>
                    </a:moveTo>
                    <a:lnTo>
                      <a:pt x="816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lIns="90000" tIns="46800" rIns="90000" bIns="46800"/>
              <a:lstStyle/>
              <a:p>
                <a:endParaRPr lang="en-US"/>
              </a:p>
            </p:txBody>
          </p:sp>
          <p:sp>
            <p:nvSpPr>
              <p:cNvPr id="238619" name="ZoneTexte 23569"/>
              <p:cNvSpPr txBox="1">
                <a:spLocks noChangeArrowheads="1"/>
              </p:cNvSpPr>
              <p:nvPr/>
            </p:nvSpPr>
            <p:spPr bwMode="auto">
              <a:xfrm>
                <a:off x="4601" y="1344"/>
                <a:ext cx="229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fr-FR" sz="3600">
                    <a:solidFill>
                      <a:schemeClr val="hlink"/>
                    </a:solidFill>
                  </a:rPr>
                  <a:t>*</a:t>
                </a:r>
                <a:endParaRPr lang="en-US" sz="3600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7" name="Group 45"/>
            <p:cNvGrpSpPr>
              <a:grpSpLocks/>
            </p:cNvGrpSpPr>
            <p:nvPr/>
          </p:nvGrpSpPr>
          <p:grpSpPr bwMode="auto">
            <a:xfrm>
              <a:off x="7524750" y="2565400"/>
              <a:ext cx="800100" cy="371475"/>
              <a:chOff x="4740" y="1616"/>
              <a:chExt cx="504" cy="234"/>
            </a:xfrm>
          </p:grpSpPr>
          <p:sp>
            <p:nvSpPr>
              <p:cNvPr id="238615" name="Connecteur droit 23565"/>
              <p:cNvSpPr>
                <a:spLocks noChangeShapeType="1"/>
              </p:cNvSpPr>
              <p:nvPr/>
            </p:nvSpPr>
            <p:spPr bwMode="auto">
              <a:xfrm flipH="1">
                <a:off x="4740" y="1664"/>
                <a:ext cx="480" cy="0"/>
              </a:xfrm>
              <a:prstGeom prst="line">
                <a:avLst/>
              </a:prstGeom>
              <a:noFill/>
              <a:ln w="19050">
                <a:solidFill>
                  <a:srgbClr val="CC6600"/>
                </a:solidFill>
                <a:round/>
                <a:headEnd/>
                <a:tailEnd type="arrow" w="lg" len="lg"/>
              </a:ln>
            </p:spPr>
            <p:txBody>
              <a:bodyPr wrap="none" lIns="90000" tIns="46800" rIns="90000" bIns="46800"/>
              <a:lstStyle/>
              <a:p>
                <a:endParaRPr lang="en-US"/>
              </a:p>
            </p:txBody>
          </p:sp>
          <p:sp>
            <p:nvSpPr>
              <p:cNvPr id="238616" name="ZoneTexte 23566"/>
              <p:cNvSpPr txBox="1">
                <a:spLocks noChangeArrowheads="1"/>
              </p:cNvSpPr>
              <p:nvPr/>
            </p:nvSpPr>
            <p:spPr bwMode="auto">
              <a:xfrm>
                <a:off x="4740" y="1616"/>
                <a:ext cx="504" cy="2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fr-FR" i="1">
                    <a:solidFill>
                      <a:srgbClr val="CC6600"/>
                    </a:solidFill>
                  </a:rPr>
                  <a:t>move</a:t>
                </a:r>
                <a:endParaRPr lang="en-US" i="1">
                  <a:solidFill>
                    <a:srgbClr val="CC6600"/>
                  </a:solidFill>
                </a:endParaRPr>
              </a:p>
            </p:txBody>
          </p:sp>
        </p:grpSp>
        <p:grpSp>
          <p:nvGrpSpPr>
            <p:cNvPr id="8" name="Grouper 76"/>
            <p:cNvGrpSpPr>
              <a:grpSpLocks/>
            </p:cNvGrpSpPr>
            <p:nvPr/>
          </p:nvGrpSpPr>
          <p:grpSpPr bwMode="auto">
            <a:xfrm>
              <a:off x="2483768" y="5207496"/>
              <a:ext cx="5136334" cy="1126976"/>
              <a:chOff x="2483768" y="5207496"/>
              <a:chExt cx="5136334" cy="1126976"/>
            </a:xfrm>
          </p:grpSpPr>
          <p:sp>
            <p:nvSpPr>
              <p:cNvPr id="238608" name="Rectangle 23588"/>
              <p:cNvSpPr>
                <a:spLocks noChangeArrowheads="1"/>
              </p:cNvSpPr>
              <p:nvPr/>
            </p:nvSpPr>
            <p:spPr bwMode="auto">
              <a:xfrm>
                <a:off x="2483768" y="5877272"/>
                <a:ext cx="1905000" cy="457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7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fr-FR"/>
                  <a:t>move()</a:t>
                </a:r>
                <a:endParaRPr lang="en-US"/>
              </a:p>
            </p:txBody>
          </p:sp>
          <p:sp>
            <p:nvSpPr>
              <p:cNvPr id="238609" name="Rectangle 23585"/>
              <p:cNvSpPr>
                <a:spLocks noChangeArrowheads="1"/>
              </p:cNvSpPr>
              <p:nvPr/>
            </p:nvSpPr>
            <p:spPr bwMode="auto">
              <a:xfrm>
                <a:off x="4778896" y="5877272"/>
                <a:ext cx="1905000" cy="457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7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fr-FR"/>
                  <a:t>move()</a:t>
                </a:r>
                <a:endParaRPr lang="en-US"/>
              </a:p>
            </p:txBody>
          </p:sp>
          <p:sp>
            <p:nvSpPr>
              <p:cNvPr id="238610" name="Rectangle 23572"/>
              <p:cNvSpPr>
                <a:spLocks noChangeArrowheads="1"/>
              </p:cNvSpPr>
              <p:nvPr/>
            </p:nvSpPr>
            <p:spPr bwMode="auto">
              <a:xfrm>
                <a:off x="2483768" y="5207496"/>
                <a:ext cx="1905000" cy="457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fr-FR" b="1"/>
                  <a:t>Rectangle</a:t>
                </a:r>
                <a:endParaRPr lang="en-US" b="1"/>
              </a:p>
            </p:txBody>
          </p:sp>
          <p:sp>
            <p:nvSpPr>
              <p:cNvPr id="238611" name="Rectangle 23573"/>
              <p:cNvSpPr>
                <a:spLocks noChangeArrowheads="1"/>
              </p:cNvSpPr>
              <p:nvPr/>
            </p:nvSpPr>
            <p:spPr bwMode="auto">
              <a:xfrm>
                <a:off x="4778896" y="5207496"/>
                <a:ext cx="1905000" cy="457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fr-FR" b="1"/>
                  <a:t>Triangle</a:t>
                </a:r>
                <a:endParaRPr lang="en-US" b="1"/>
              </a:p>
            </p:txBody>
          </p:sp>
          <p:sp>
            <p:nvSpPr>
              <p:cNvPr id="238612" name="ZoneTexte 23574"/>
              <p:cNvSpPr txBox="1">
                <a:spLocks noChangeArrowheads="1"/>
              </p:cNvSpPr>
              <p:nvPr/>
            </p:nvSpPr>
            <p:spPr bwMode="auto">
              <a:xfrm>
                <a:off x="7117681" y="5373216"/>
                <a:ext cx="502421" cy="3715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fr-FR" b="1"/>
                  <a:t>. . .</a:t>
                </a:r>
                <a:endParaRPr lang="en-US" b="1"/>
              </a:p>
            </p:txBody>
          </p:sp>
          <p:sp>
            <p:nvSpPr>
              <p:cNvPr id="238613" name="Rectangle 23588"/>
              <p:cNvSpPr>
                <a:spLocks noChangeArrowheads="1"/>
              </p:cNvSpPr>
              <p:nvPr/>
            </p:nvSpPr>
            <p:spPr bwMode="auto">
              <a:xfrm>
                <a:off x="2483768" y="5661248"/>
                <a:ext cx="1905000" cy="2160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7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238614" name="Rectangle 23588"/>
              <p:cNvSpPr>
                <a:spLocks noChangeArrowheads="1"/>
              </p:cNvSpPr>
              <p:nvPr/>
            </p:nvSpPr>
            <p:spPr bwMode="auto">
              <a:xfrm>
                <a:off x="4788024" y="5661248"/>
                <a:ext cx="1905000" cy="2160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7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</p:grpSp>
      </p:grpSp>
      <p:sp>
        <p:nvSpPr>
          <p:cNvPr id="238598" name="Rectangle 23588"/>
          <p:cNvSpPr>
            <a:spLocks noChangeArrowheads="1"/>
          </p:cNvSpPr>
          <p:nvPr/>
        </p:nvSpPr>
        <p:spPr bwMode="auto">
          <a:xfrm>
            <a:off x="6948488" y="4292600"/>
            <a:ext cx="1905000" cy="215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000"/>
          </a:p>
        </p:txBody>
      </p:sp>
      <p:sp>
        <p:nvSpPr>
          <p:cNvPr id="238599" name="Rectangle 23585"/>
          <p:cNvSpPr>
            <a:spLocks noChangeArrowheads="1"/>
          </p:cNvSpPr>
          <p:nvPr/>
        </p:nvSpPr>
        <p:spPr bwMode="auto">
          <a:xfrm>
            <a:off x="6948488" y="4508500"/>
            <a:ext cx="19050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sz="2400"/>
              <a:t>move</a:t>
            </a:r>
            <a:r>
              <a:rPr lang="fr-FR" sz="2000"/>
              <a:t>()</a:t>
            </a:r>
            <a:endParaRPr lang="en-US" sz="20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rme 29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6FE1E008-490A-4E2B-8E08-267B6C179CF6}" type="datetime1">
              <a:rPr lang="en-GB"/>
              <a:pPr/>
              <a:t>07/11/2017</a:t>
            </a:fld>
            <a:r>
              <a:rPr lang="en-US"/>
              <a:t>©</a:t>
            </a:r>
            <a:r>
              <a:rPr lang="fr-FR"/>
              <a:t> Jean-Paul </a:t>
            </a:r>
            <a:r>
              <a:rPr lang="fr-FR">
                <a:latin typeface="FunctionSmCaps" pitchFamily="2" charset="0"/>
              </a:rPr>
              <a:t>Rigault</a:t>
            </a:r>
            <a:r>
              <a:rPr lang="fr-FR"/>
              <a:t>, 2000-2005</a:t>
            </a:r>
          </a:p>
        </p:txBody>
      </p:sp>
      <p:sp>
        <p:nvSpPr>
          <p:cNvPr id="39939" name="Forme 30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899D96F4-861A-4BF7-A1E0-B84BD72CE780}" type="slidenum">
              <a:rPr lang="fr-FR"/>
              <a:pPr/>
              <a:t>9</a:t>
            </a:fld>
            <a:endParaRPr lang="fr-FR"/>
          </a:p>
        </p:txBody>
      </p:sp>
      <p:sp>
        <p:nvSpPr>
          <p:cNvPr id="39940" name="Forme 31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Design Patterns: Introduction and Examples in C++</a:t>
            </a:r>
            <a:endParaRPr lang="fr-FR"/>
          </a:p>
        </p:txBody>
      </p:sp>
      <p:sp>
        <p:nvSpPr>
          <p:cNvPr id="239620" name="Forme 206849"/>
          <p:cNvSpPr>
            <a:spLocks noGrp="1" noChangeArrowheads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pPr marL="0" indent="0" defTabSz="914400" eaLnBrk="1" hangingPunct="1">
              <a:tabLst>
                <a:tab pos="7607300" algn="r"/>
              </a:tabLst>
            </a:pPr>
            <a:r>
              <a:rPr lang="en-US" smtClean="0"/>
              <a:t>Motivation for Design Patterns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A Simple Example 	(3)</a:t>
            </a:r>
            <a:endParaRPr lang="en-US" sz="2000" smtClean="0"/>
          </a:p>
        </p:txBody>
      </p:sp>
      <p:grpSp>
        <p:nvGrpSpPr>
          <p:cNvPr id="2" name="Grouper 1"/>
          <p:cNvGrpSpPr>
            <a:grpSpLocks/>
          </p:cNvGrpSpPr>
          <p:nvPr/>
        </p:nvGrpSpPr>
        <p:grpSpPr bwMode="auto">
          <a:xfrm>
            <a:off x="2484438" y="1828800"/>
            <a:ext cx="6369050" cy="4505325"/>
            <a:chOff x="2483768" y="1828800"/>
            <a:chExt cx="6369496" cy="450567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410200" y="1828800"/>
              <a:ext cx="1905000" cy="1066800"/>
              <a:chOff x="3408" y="1152"/>
              <a:chExt cx="1200" cy="672"/>
            </a:xfrm>
          </p:grpSpPr>
          <p:sp>
            <p:nvSpPr>
              <p:cNvPr id="239654" name="Rectangle 23589"/>
              <p:cNvSpPr>
                <a:spLocks noChangeArrowheads="1"/>
              </p:cNvSpPr>
              <p:nvPr/>
            </p:nvSpPr>
            <p:spPr bwMode="auto">
              <a:xfrm>
                <a:off x="3408" y="1152"/>
                <a:ext cx="1200" cy="28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fr-FR" b="1">
                    <a:solidFill>
                      <a:srgbClr val="FF0000"/>
                    </a:solidFill>
                  </a:rPr>
                  <a:t>Objet</a:t>
                </a:r>
                <a:endParaRPr 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39655" name="Rectangle 23590"/>
              <p:cNvSpPr>
                <a:spLocks noChangeArrowheads="1"/>
              </p:cNvSpPr>
              <p:nvPr/>
            </p:nvSpPr>
            <p:spPr bwMode="auto">
              <a:xfrm>
                <a:off x="3408" y="1440"/>
                <a:ext cx="1200" cy="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7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39656" name="Rectangle 23591"/>
              <p:cNvSpPr>
                <a:spLocks noChangeArrowheads="1"/>
              </p:cNvSpPr>
              <p:nvPr/>
            </p:nvSpPr>
            <p:spPr bwMode="auto">
              <a:xfrm>
                <a:off x="3408" y="1536"/>
                <a:ext cx="1200" cy="28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7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fr-FR">
                    <a:solidFill>
                      <a:srgbClr val="FF0000"/>
                    </a:solidFill>
                  </a:rPr>
                  <a:t>op()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39623" name="Rectangle 23586"/>
            <p:cNvSpPr>
              <a:spLocks noChangeArrowheads="1"/>
            </p:cNvSpPr>
            <p:nvPr/>
          </p:nvSpPr>
          <p:spPr bwMode="auto">
            <a:xfrm>
              <a:off x="3581400" y="3810000"/>
              <a:ext cx="1905000" cy="4572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fr-FR" b="1">
                  <a:solidFill>
                    <a:srgbClr val="FF0000"/>
                  </a:solidFill>
                </a:rPr>
                <a:t>Simple_Obj</a:t>
              </a: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239624" name="Rectangle 23583"/>
            <p:cNvSpPr>
              <a:spLocks noChangeArrowheads="1"/>
            </p:cNvSpPr>
            <p:nvPr/>
          </p:nvSpPr>
          <p:spPr bwMode="auto">
            <a:xfrm>
              <a:off x="6934200" y="3810000"/>
              <a:ext cx="1905000" cy="4572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fr-FR" b="1">
                  <a:solidFill>
                    <a:srgbClr val="FF0000"/>
                  </a:solidFill>
                </a:rPr>
                <a:t>Composite</a:t>
              </a:r>
              <a:endParaRPr lang="en-US" b="1">
                <a:solidFill>
                  <a:srgbClr val="FF000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4495800" y="2895600"/>
              <a:ext cx="2819400" cy="914400"/>
              <a:chOff x="2832" y="1824"/>
              <a:chExt cx="1776" cy="576"/>
            </a:xfrm>
          </p:grpSpPr>
          <p:sp>
            <p:nvSpPr>
              <p:cNvPr id="239649" name="Forme 23578"/>
              <p:cNvSpPr>
                <a:spLocks noChangeArrowheads="1"/>
              </p:cNvSpPr>
              <p:nvPr/>
            </p:nvSpPr>
            <p:spPr bwMode="auto">
              <a:xfrm>
                <a:off x="3840" y="1824"/>
                <a:ext cx="288" cy="249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39650" name="Connecteur droit 23579"/>
              <p:cNvSpPr>
                <a:spLocks noChangeShapeType="1"/>
              </p:cNvSpPr>
              <p:nvPr/>
            </p:nvSpPr>
            <p:spPr bwMode="auto">
              <a:xfrm>
                <a:off x="3984" y="2064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651" name="Connecteur droit 23580"/>
              <p:cNvSpPr>
                <a:spLocks noChangeShapeType="1"/>
              </p:cNvSpPr>
              <p:nvPr/>
            </p:nvSpPr>
            <p:spPr bwMode="auto">
              <a:xfrm>
                <a:off x="2832" y="2208"/>
                <a:ext cx="177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/>
              <a:lstStyle/>
              <a:p>
                <a:endParaRPr lang="en-US"/>
              </a:p>
            </p:txBody>
          </p:sp>
          <p:sp>
            <p:nvSpPr>
              <p:cNvPr id="239652" name="Connecteur droit 23581"/>
              <p:cNvSpPr>
                <a:spLocks noChangeShapeType="1"/>
              </p:cNvSpPr>
              <p:nvPr/>
            </p:nvSpPr>
            <p:spPr bwMode="auto">
              <a:xfrm>
                <a:off x="2832" y="2208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/>
              <a:lstStyle/>
              <a:p>
                <a:endParaRPr lang="en-US"/>
              </a:p>
            </p:txBody>
          </p:sp>
          <p:sp>
            <p:nvSpPr>
              <p:cNvPr id="239653" name="Connecteur droit 23582"/>
              <p:cNvSpPr>
                <a:spLocks noChangeShapeType="1"/>
              </p:cNvSpPr>
              <p:nvPr/>
            </p:nvSpPr>
            <p:spPr bwMode="auto">
              <a:xfrm>
                <a:off x="4608" y="2208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/>
              <a:lstStyle/>
              <a:p>
                <a:endParaRPr lang="en-US"/>
              </a:p>
            </p:txBody>
          </p:sp>
        </p:grpSp>
        <p:grpSp>
          <p:nvGrpSpPr>
            <p:cNvPr id="5" name="Grouper 37"/>
            <p:cNvGrpSpPr>
              <a:grpSpLocks/>
            </p:cNvGrpSpPr>
            <p:nvPr/>
          </p:nvGrpSpPr>
          <p:grpSpPr bwMode="auto">
            <a:xfrm>
              <a:off x="3419872" y="4293096"/>
              <a:ext cx="3240360" cy="914400"/>
              <a:chOff x="3419872" y="4293096"/>
              <a:chExt cx="3240360" cy="914400"/>
            </a:xfrm>
          </p:grpSpPr>
          <p:sp>
            <p:nvSpPr>
              <p:cNvPr id="239644" name="Forme 23570"/>
              <p:cNvSpPr>
                <a:spLocks noChangeArrowheads="1"/>
              </p:cNvSpPr>
              <p:nvPr/>
            </p:nvSpPr>
            <p:spPr bwMode="auto">
              <a:xfrm>
                <a:off x="4236368" y="4293096"/>
                <a:ext cx="457200" cy="395288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39645" name="Connecteur droit 23571"/>
              <p:cNvSpPr>
                <a:spLocks noChangeShapeType="1"/>
              </p:cNvSpPr>
              <p:nvPr/>
            </p:nvSpPr>
            <p:spPr bwMode="auto">
              <a:xfrm>
                <a:off x="4464968" y="4674096"/>
                <a:ext cx="0" cy="22860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646" name="Connecteur droit 23575"/>
              <p:cNvSpPr>
                <a:spLocks noChangeShapeType="1"/>
              </p:cNvSpPr>
              <p:nvPr/>
            </p:nvSpPr>
            <p:spPr bwMode="auto">
              <a:xfrm>
                <a:off x="3419872" y="4902696"/>
                <a:ext cx="324036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/>
              <a:lstStyle/>
              <a:p>
                <a:endParaRPr lang="en-US"/>
              </a:p>
            </p:txBody>
          </p:sp>
          <p:sp>
            <p:nvSpPr>
              <p:cNvPr id="239647" name="Connecteur droit 23576"/>
              <p:cNvSpPr>
                <a:spLocks noChangeShapeType="1"/>
              </p:cNvSpPr>
              <p:nvPr/>
            </p:nvSpPr>
            <p:spPr bwMode="auto">
              <a:xfrm>
                <a:off x="3436268" y="4902696"/>
                <a:ext cx="0" cy="30480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/>
              <a:lstStyle/>
              <a:p>
                <a:endParaRPr lang="en-US"/>
              </a:p>
            </p:txBody>
          </p:sp>
          <p:sp>
            <p:nvSpPr>
              <p:cNvPr id="239648" name="Connecteur droit 23577"/>
              <p:cNvSpPr>
                <a:spLocks noChangeShapeType="1"/>
              </p:cNvSpPr>
              <p:nvPr/>
            </p:nvSpPr>
            <p:spPr bwMode="auto">
              <a:xfrm>
                <a:off x="5731396" y="4902696"/>
                <a:ext cx="0" cy="30480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/>
              <a:lstStyle/>
              <a:p>
                <a:endParaRPr lang="en-US"/>
              </a:p>
            </p:txBody>
          </p:sp>
        </p:grpSp>
        <p:grpSp>
          <p:nvGrpSpPr>
            <p:cNvPr id="6" name="Group 41"/>
            <p:cNvGrpSpPr>
              <a:grpSpLocks/>
            </p:cNvGrpSpPr>
            <p:nvPr/>
          </p:nvGrpSpPr>
          <p:grpSpPr bwMode="auto">
            <a:xfrm>
              <a:off x="7304090" y="2133600"/>
              <a:ext cx="1446213" cy="1676400"/>
              <a:chOff x="4601" y="1344"/>
              <a:chExt cx="911" cy="1056"/>
            </a:xfrm>
          </p:grpSpPr>
          <p:sp>
            <p:nvSpPr>
              <p:cNvPr id="239641" name="Losange 23567"/>
              <p:cNvSpPr>
                <a:spLocks noChangeArrowheads="1"/>
              </p:cNvSpPr>
              <p:nvPr/>
            </p:nvSpPr>
            <p:spPr bwMode="auto">
              <a:xfrm rot="5400000">
                <a:off x="5276" y="2164"/>
                <a:ext cx="288" cy="184"/>
              </a:xfrm>
              <a:prstGeom prst="diamond">
                <a:avLst/>
              </a:prstGeom>
              <a:solidFill>
                <a:schemeClr val="hlink"/>
              </a:solidFill>
              <a:ln w="1905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39642" name="Forme 23568"/>
              <p:cNvSpPr>
                <a:spLocks/>
              </p:cNvSpPr>
              <p:nvPr/>
            </p:nvSpPr>
            <p:spPr bwMode="auto">
              <a:xfrm>
                <a:off x="4608" y="1584"/>
                <a:ext cx="816" cy="528"/>
              </a:xfrm>
              <a:custGeom>
                <a:avLst/>
                <a:gdLst>
                  <a:gd name="T0" fmla="*/ 816 w 816"/>
                  <a:gd name="T1" fmla="*/ 528 h 528"/>
                  <a:gd name="T2" fmla="*/ 816 w 816"/>
                  <a:gd name="T3" fmla="*/ 0 h 528"/>
                  <a:gd name="T4" fmla="*/ 0 w 816"/>
                  <a:gd name="T5" fmla="*/ 0 h 528"/>
                  <a:gd name="T6" fmla="*/ 0 60000 65536"/>
                  <a:gd name="T7" fmla="*/ 0 60000 65536"/>
                  <a:gd name="T8" fmla="*/ 0 60000 65536"/>
                  <a:gd name="T9" fmla="*/ 0 w 816"/>
                  <a:gd name="T10" fmla="*/ 0 h 528"/>
                  <a:gd name="T11" fmla="*/ 816 w 816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16" h="528">
                    <a:moveTo>
                      <a:pt x="816" y="528"/>
                    </a:moveTo>
                    <a:lnTo>
                      <a:pt x="816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lIns="90000" tIns="46800" rIns="90000" bIns="46800"/>
              <a:lstStyle/>
              <a:p>
                <a:endParaRPr lang="en-US"/>
              </a:p>
            </p:txBody>
          </p:sp>
          <p:sp>
            <p:nvSpPr>
              <p:cNvPr id="239643" name="ZoneTexte 23569"/>
              <p:cNvSpPr txBox="1">
                <a:spLocks noChangeArrowheads="1"/>
              </p:cNvSpPr>
              <p:nvPr/>
            </p:nvSpPr>
            <p:spPr bwMode="auto">
              <a:xfrm>
                <a:off x="4601" y="1344"/>
                <a:ext cx="229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fr-FR" sz="3600">
                    <a:solidFill>
                      <a:srgbClr val="FF0000"/>
                    </a:solidFill>
                  </a:rPr>
                  <a:t>*</a:t>
                </a:r>
                <a:endParaRPr lang="en-US" sz="360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" name="Group 45"/>
            <p:cNvGrpSpPr>
              <a:grpSpLocks/>
            </p:cNvGrpSpPr>
            <p:nvPr/>
          </p:nvGrpSpPr>
          <p:grpSpPr bwMode="auto">
            <a:xfrm>
              <a:off x="7524750" y="2565400"/>
              <a:ext cx="762000" cy="371475"/>
              <a:chOff x="4740" y="1616"/>
              <a:chExt cx="480" cy="234"/>
            </a:xfrm>
          </p:grpSpPr>
          <p:sp>
            <p:nvSpPr>
              <p:cNvPr id="239639" name="Connecteur droit 23565"/>
              <p:cNvSpPr>
                <a:spLocks noChangeShapeType="1"/>
              </p:cNvSpPr>
              <p:nvPr/>
            </p:nvSpPr>
            <p:spPr bwMode="auto">
              <a:xfrm flipH="1">
                <a:off x="4740" y="1664"/>
                <a:ext cx="480" cy="0"/>
              </a:xfrm>
              <a:prstGeom prst="line">
                <a:avLst/>
              </a:prstGeom>
              <a:noFill/>
              <a:ln w="19050">
                <a:solidFill>
                  <a:srgbClr val="CC6600"/>
                </a:solidFill>
                <a:round/>
                <a:headEnd/>
                <a:tailEnd type="arrow" w="lg" len="lg"/>
              </a:ln>
            </p:spPr>
            <p:txBody>
              <a:bodyPr wrap="none" lIns="90000" tIns="46800" rIns="90000" bIns="46800"/>
              <a:lstStyle/>
              <a:p>
                <a:endParaRPr lang="en-US"/>
              </a:p>
            </p:txBody>
          </p:sp>
          <p:sp>
            <p:nvSpPr>
              <p:cNvPr id="239640" name="ZoneTexte 23566"/>
              <p:cNvSpPr txBox="1">
                <a:spLocks noChangeArrowheads="1"/>
              </p:cNvSpPr>
              <p:nvPr/>
            </p:nvSpPr>
            <p:spPr bwMode="auto">
              <a:xfrm>
                <a:off x="4740" y="1616"/>
                <a:ext cx="311" cy="2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fr-FR" i="1">
                    <a:solidFill>
                      <a:srgbClr val="FF0000"/>
                    </a:solidFill>
                  </a:rPr>
                  <a:t>op</a:t>
                </a:r>
                <a:endParaRPr lang="en-US" i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" name="Grouper 40"/>
            <p:cNvGrpSpPr>
              <a:grpSpLocks/>
            </p:cNvGrpSpPr>
            <p:nvPr/>
          </p:nvGrpSpPr>
          <p:grpSpPr bwMode="auto">
            <a:xfrm>
              <a:off x="2483768" y="5207496"/>
              <a:ext cx="5136334" cy="1126976"/>
              <a:chOff x="2483768" y="5207496"/>
              <a:chExt cx="5136334" cy="1126976"/>
            </a:xfrm>
          </p:grpSpPr>
          <p:sp>
            <p:nvSpPr>
              <p:cNvPr id="239632" name="Rectangle 23588"/>
              <p:cNvSpPr>
                <a:spLocks noChangeArrowheads="1"/>
              </p:cNvSpPr>
              <p:nvPr/>
            </p:nvSpPr>
            <p:spPr bwMode="auto">
              <a:xfrm>
                <a:off x="2483768" y="5877272"/>
                <a:ext cx="1905000" cy="45720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7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fr-FR">
                    <a:solidFill>
                      <a:srgbClr val="FF0000"/>
                    </a:solidFill>
                  </a:rPr>
                  <a:t>op()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39633" name="Rectangle 23585"/>
              <p:cNvSpPr>
                <a:spLocks noChangeArrowheads="1"/>
              </p:cNvSpPr>
              <p:nvPr/>
            </p:nvSpPr>
            <p:spPr bwMode="auto">
              <a:xfrm>
                <a:off x="4778896" y="5877272"/>
                <a:ext cx="1905000" cy="45720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7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fr-FR">
                    <a:solidFill>
                      <a:srgbClr val="FF0000"/>
                    </a:solidFill>
                  </a:rPr>
                  <a:t>op()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39634" name="Rectangle 23572"/>
              <p:cNvSpPr>
                <a:spLocks noChangeArrowheads="1"/>
              </p:cNvSpPr>
              <p:nvPr/>
            </p:nvSpPr>
            <p:spPr bwMode="auto">
              <a:xfrm>
                <a:off x="2483768" y="5207496"/>
                <a:ext cx="1905000" cy="45720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fr-FR" b="1">
                    <a:solidFill>
                      <a:srgbClr val="FF0000"/>
                    </a:solidFill>
                  </a:rPr>
                  <a:t>Obj_Var1</a:t>
                </a:r>
                <a:endParaRPr 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39635" name="Rectangle 23573"/>
              <p:cNvSpPr>
                <a:spLocks noChangeArrowheads="1"/>
              </p:cNvSpPr>
              <p:nvPr/>
            </p:nvSpPr>
            <p:spPr bwMode="auto">
              <a:xfrm>
                <a:off x="4778896" y="5207496"/>
                <a:ext cx="1905000" cy="45720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fr-FR" b="1">
                    <a:solidFill>
                      <a:srgbClr val="FF0000"/>
                    </a:solidFill>
                  </a:rPr>
                  <a:t>Obj_Var2</a:t>
                </a:r>
                <a:endParaRPr 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39636" name="ZoneTexte 23574"/>
              <p:cNvSpPr txBox="1">
                <a:spLocks noChangeArrowheads="1"/>
              </p:cNvSpPr>
              <p:nvPr/>
            </p:nvSpPr>
            <p:spPr bwMode="auto">
              <a:xfrm>
                <a:off x="7117681" y="5373216"/>
                <a:ext cx="502421" cy="3715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fr-FR" b="1">
                    <a:solidFill>
                      <a:srgbClr val="FF0000"/>
                    </a:solidFill>
                  </a:rPr>
                  <a:t>. . .</a:t>
                </a:r>
                <a:endParaRPr 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39637" name="Rectangle 23588"/>
              <p:cNvSpPr>
                <a:spLocks noChangeArrowheads="1"/>
              </p:cNvSpPr>
              <p:nvPr/>
            </p:nvSpPr>
            <p:spPr bwMode="auto">
              <a:xfrm>
                <a:off x="2483768" y="5661248"/>
                <a:ext cx="1905000" cy="21602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7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39638" name="Rectangle 23588"/>
              <p:cNvSpPr>
                <a:spLocks noChangeArrowheads="1"/>
              </p:cNvSpPr>
              <p:nvPr/>
            </p:nvSpPr>
            <p:spPr bwMode="auto">
              <a:xfrm>
                <a:off x="4778896" y="5661248"/>
                <a:ext cx="1905000" cy="21602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lnSpc>
                    <a:spcPct val="7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39630" name="Rectangle 23588"/>
            <p:cNvSpPr>
              <a:spLocks noChangeArrowheads="1"/>
            </p:cNvSpPr>
            <p:nvPr/>
          </p:nvSpPr>
          <p:spPr bwMode="auto">
            <a:xfrm>
              <a:off x="6948264" y="4293096"/>
              <a:ext cx="1905000" cy="2160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39631" name="Rectangle 23585"/>
            <p:cNvSpPr>
              <a:spLocks noChangeArrowheads="1"/>
            </p:cNvSpPr>
            <p:nvPr/>
          </p:nvSpPr>
          <p:spPr bwMode="auto">
            <a:xfrm>
              <a:off x="6948264" y="4509120"/>
              <a:ext cx="1905000" cy="4572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fr-FR">
                  <a:solidFill>
                    <a:srgbClr val="FF0000"/>
                  </a:solidFill>
                </a:rPr>
                <a:t>op()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349</Words>
  <Application>Microsoft Office PowerPoint</Application>
  <PresentationFormat>On-screen Show (4:3)</PresentationFormat>
  <Paragraphs>169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Introduction to Design Patterns</vt:lpstr>
      <vt:lpstr>Motivation for Design Patterns A Simple Example (1)</vt:lpstr>
      <vt:lpstr>Motivation for Design Patterns A Simple Example (2)</vt:lpstr>
      <vt:lpstr>Motivation for Design Patterns A Simple Example  (3)</vt:lpstr>
      <vt:lpstr>Motivation for Design Patterns A Simple Example  (3)</vt:lpstr>
      <vt:lpstr>Motivation for Design Patterns A Simple Example  (3)</vt:lpstr>
      <vt:lpstr>Motivation for Design Patterns A Simple Example  (3)</vt:lpstr>
      <vt:lpstr>Motivation for Design Patterns A Simple Example  (3)</vt:lpstr>
      <vt:lpstr>Motivation for Design Patterns A Simple Example  (3)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Design Patterns</dc:title>
  <dc:creator>Windows User</dc:creator>
  <cp:lastModifiedBy>Windows User</cp:lastModifiedBy>
  <cp:revision>1</cp:revision>
  <dcterms:created xsi:type="dcterms:W3CDTF">2017-11-08T07:23:08Z</dcterms:created>
  <dcterms:modified xsi:type="dcterms:W3CDTF">2017-11-08T07:24:10Z</dcterms:modified>
</cp:coreProperties>
</file>