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9" r:id="rId14"/>
    <p:sldId id="271" r:id="rId15"/>
    <p:sldId id="270" r:id="rId16"/>
    <p:sldId id="268" r:id="rId17"/>
    <p:sldId id="272" r:id="rId18"/>
    <p:sldId id="273" r:id="rId19"/>
    <p:sldId id="275" r:id="rId20"/>
    <p:sldId id="276" r:id="rId21"/>
    <p:sldId id="277" r:id="rId22"/>
    <p:sldId id="274"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9644D1-527E-444D-951E-A1B84766D01B}"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337301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644D1-527E-444D-951E-A1B84766D01B}"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45539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644D1-527E-444D-951E-A1B84766D01B}"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21182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644D1-527E-444D-951E-A1B84766D01B}"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247017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644D1-527E-444D-951E-A1B84766D01B}" type="datetimeFigureOut">
              <a:rPr lang="en-US" smtClean="0"/>
              <a:t>16-Nov-17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9170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9644D1-527E-444D-951E-A1B84766D01B}"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24677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9644D1-527E-444D-951E-A1B84766D01B}" type="datetimeFigureOut">
              <a:rPr lang="en-US" smtClean="0"/>
              <a:t>16-Nov-17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81528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9644D1-527E-444D-951E-A1B84766D01B}" type="datetimeFigureOut">
              <a:rPr lang="en-US" smtClean="0"/>
              <a:t>16-Nov-17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390402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644D1-527E-444D-951E-A1B84766D01B}" type="datetimeFigureOut">
              <a:rPr lang="en-US" smtClean="0"/>
              <a:t>16-Nov-17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37462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9644D1-527E-444D-951E-A1B84766D01B}"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411428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9644D1-527E-444D-951E-A1B84766D01B}" type="datetimeFigureOut">
              <a:rPr lang="en-US" smtClean="0"/>
              <a:t>16-Nov-17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1CB6D-2303-4432-A126-9A45BB26F210}" type="slidenum">
              <a:rPr lang="en-US" smtClean="0"/>
              <a:t>‹#›</a:t>
            </a:fld>
            <a:endParaRPr lang="en-US"/>
          </a:p>
        </p:txBody>
      </p:sp>
    </p:spTree>
    <p:extLst>
      <p:ext uri="{BB962C8B-B14F-4D97-AF65-F5344CB8AC3E}">
        <p14:creationId xmlns:p14="http://schemas.microsoft.com/office/powerpoint/2010/main" val="10592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644D1-527E-444D-951E-A1B84766D01B}" type="datetimeFigureOut">
              <a:rPr lang="en-US" smtClean="0"/>
              <a:t>16-Nov-17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1CB6D-2303-4432-A126-9A45BB26F210}" type="slidenum">
              <a:rPr lang="en-US" smtClean="0"/>
              <a:t>‹#›</a:t>
            </a:fld>
            <a:endParaRPr lang="en-US"/>
          </a:p>
        </p:txBody>
      </p:sp>
    </p:spTree>
    <p:extLst>
      <p:ext uri="{BB962C8B-B14F-4D97-AF65-F5344CB8AC3E}">
        <p14:creationId xmlns:p14="http://schemas.microsoft.com/office/powerpoint/2010/main" val="221428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Views of your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230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Actors</a:t>
            </a:r>
            <a:endParaRPr lang="en-US" dirty="0"/>
          </a:p>
        </p:txBody>
      </p:sp>
      <p:pic>
        <p:nvPicPr>
          <p:cNvPr id="4" name="Picture 3"/>
          <p:cNvPicPr>
            <a:picLocks noChangeAspect="1"/>
          </p:cNvPicPr>
          <p:nvPr/>
        </p:nvPicPr>
        <p:blipFill>
          <a:blip r:embed="rId2"/>
          <a:stretch>
            <a:fillRect/>
          </a:stretch>
        </p:blipFill>
        <p:spPr>
          <a:xfrm>
            <a:off x="3257006" y="1343024"/>
            <a:ext cx="4782094" cy="5133719"/>
          </a:xfrm>
          <a:prstGeom prst="rect">
            <a:avLst/>
          </a:prstGeom>
        </p:spPr>
      </p:pic>
    </p:spTree>
    <p:extLst>
      <p:ext uri="{BB962C8B-B14F-4D97-AF65-F5344CB8AC3E}">
        <p14:creationId xmlns:p14="http://schemas.microsoft.com/office/powerpoint/2010/main" val="200526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838200" y="1489166"/>
            <a:ext cx="10515600" cy="2638697"/>
          </a:xfrm>
        </p:spPr>
        <p:txBody>
          <a:bodyPr>
            <a:normAutofit fontScale="92500" lnSpcReduction="10000"/>
          </a:bodyPr>
          <a:lstStyle/>
          <a:p>
            <a:r>
              <a:rPr lang="en-US" dirty="0" smtClean="0"/>
              <a:t>A use case defines a use of the system. It can either be simple or complex as long as the system is being used</a:t>
            </a:r>
          </a:p>
          <a:p>
            <a:r>
              <a:rPr lang="en-US" dirty="0" smtClean="0"/>
              <a:t>A use case is something that provides some measurable result to the user or an external system. Any piece of system behavior that meets this simple test is likely to be a good candidate for a use case.</a:t>
            </a:r>
            <a:endParaRPr lang="en-US" dirty="0"/>
          </a:p>
          <a:p>
            <a:r>
              <a:rPr lang="en-US" dirty="0" smtClean="0"/>
              <a:t>A use case in UML is drawn as an oval with a name that describes the interaction that it represents</a:t>
            </a:r>
            <a:endParaRPr lang="en-US" dirty="0"/>
          </a:p>
        </p:txBody>
      </p:sp>
      <p:sp>
        <p:nvSpPr>
          <p:cNvPr id="4" name="Oval 3"/>
          <p:cNvSpPr/>
          <p:nvPr/>
        </p:nvSpPr>
        <p:spPr>
          <a:xfrm>
            <a:off x="4319451" y="4876800"/>
            <a:ext cx="2612572" cy="131499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t>
            </a:r>
            <a:r>
              <a:rPr lang="en-US" dirty="0" smtClean="0"/>
              <a:t>Account</a:t>
            </a:r>
            <a:endParaRPr lang="en-US" dirty="0"/>
          </a:p>
        </p:txBody>
      </p:sp>
    </p:spTree>
    <p:extLst>
      <p:ext uri="{BB962C8B-B14F-4D97-AF65-F5344CB8AC3E}">
        <p14:creationId xmlns:p14="http://schemas.microsoft.com/office/powerpoint/2010/main" val="114434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Lines</a:t>
            </a:r>
            <a:endParaRPr lang="en-US" dirty="0"/>
          </a:p>
        </p:txBody>
      </p:sp>
      <p:sp>
        <p:nvSpPr>
          <p:cNvPr id="3" name="Content Placeholder 2"/>
          <p:cNvSpPr>
            <a:spLocks noGrp="1"/>
          </p:cNvSpPr>
          <p:nvPr>
            <p:ph idx="1"/>
          </p:nvPr>
        </p:nvSpPr>
        <p:spPr>
          <a:xfrm>
            <a:off x="838200" y="1825625"/>
            <a:ext cx="10515600" cy="2206444"/>
          </a:xfrm>
        </p:spPr>
        <p:txBody>
          <a:bodyPr/>
          <a:lstStyle/>
          <a:p>
            <a:r>
              <a:rPr lang="en-US" dirty="0" smtClean="0"/>
              <a:t>A communication line connects an actor and a use case to show the actor participating in the use case.</a:t>
            </a:r>
          </a:p>
          <a:p>
            <a:r>
              <a:rPr lang="en-US" dirty="0" smtClean="0"/>
              <a:t>A communication line joins the Administrator actor to the "Create a new Blog Account" use case; the Administrator is involved in the interaction that the use case represents</a:t>
            </a:r>
            <a:endParaRPr lang="en-US" dirty="0"/>
          </a:p>
        </p:txBody>
      </p:sp>
      <p:grpSp>
        <p:nvGrpSpPr>
          <p:cNvPr id="19" name="Group 18"/>
          <p:cNvGrpSpPr/>
          <p:nvPr/>
        </p:nvGrpSpPr>
        <p:grpSpPr>
          <a:xfrm>
            <a:off x="3474720" y="4711337"/>
            <a:ext cx="470263" cy="1171303"/>
            <a:chOff x="3474720" y="4711337"/>
            <a:chExt cx="470263" cy="1171303"/>
          </a:xfrm>
        </p:grpSpPr>
        <p:sp>
          <p:nvSpPr>
            <p:cNvPr id="4" name="Oval 3"/>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6" name="Oval 15"/>
          <p:cNvSpPr/>
          <p:nvPr/>
        </p:nvSpPr>
        <p:spPr>
          <a:xfrm>
            <a:off x="5556068" y="4628606"/>
            <a:ext cx="2612572" cy="131499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t>
            </a:r>
            <a:r>
              <a:rPr lang="en-US" dirty="0" smtClean="0"/>
              <a:t>Account</a:t>
            </a:r>
            <a:endParaRPr lang="en-US" dirty="0"/>
          </a:p>
        </p:txBody>
      </p:sp>
      <p:cxnSp>
        <p:nvCxnSpPr>
          <p:cNvPr id="18" name="Straight Connector 17"/>
          <p:cNvCxnSpPr>
            <a:endCxn id="16" idx="2"/>
          </p:cNvCxnSpPr>
          <p:nvPr/>
        </p:nvCxnSpPr>
        <p:spPr>
          <a:xfrm>
            <a:off x="4184469" y="5286103"/>
            <a:ext cx="1371599" cy="0"/>
          </a:xfrm>
          <a:prstGeom prst="line">
            <a:avLst/>
          </a:prstGeom>
          <a:ln w="38100"/>
        </p:spPr>
        <p:style>
          <a:lnRef idx="2">
            <a:schemeClr val="dk1"/>
          </a:lnRef>
          <a:fillRef idx="1">
            <a:schemeClr val="lt1"/>
          </a:fillRef>
          <a:effectRef idx="0">
            <a:schemeClr val="dk1"/>
          </a:effectRef>
          <a:fontRef idx="minor">
            <a:schemeClr val="dk1"/>
          </a:fontRef>
        </p:style>
      </p:cxnSp>
      <p:sp>
        <p:nvSpPr>
          <p:cNvPr id="20" name="TextBox 19"/>
          <p:cNvSpPr txBox="1"/>
          <p:nvPr/>
        </p:nvSpPr>
        <p:spPr>
          <a:xfrm>
            <a:off x="2971732" y="5956663"/>
            <a:ext cx="1476238" cy="369332"/>
          </a:xfrm>
          <a:prstGeom prst="rect">
            <a:avLst/>
          </a:prstGeom>
          <a:noFill/>
        </p:spPr>
        <p:txBody>
          <a:bodyPr wrap="none" rtlCol="0">
            <a:spAutoFit/>
          </a:bodyPr>
          <a:lstStyle/>
          <a:p>
            <a:r>
              <a:rPr lang="en-US" dirty="0" smtClean="0"/>
              <a:t>Administrator</a:t>
            </a:r>
            <a:endParaRPr lang="en-US" dirty="0"/>
          </a:p>
        </p:txBody>
      </p:sp>
    </p:spTree>
    <p:extLst>
      <p:ext uri="{BB962C8B-B14F-4D97-AF65-F5344CB8AC3E}">
        <p14:creationId xmlns:p14="http://schemas.microsoft.com/office/powerpoint/2010/main" val="138710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Lines</a:t>
            </a:r>
            <a:endParaRPr lang="en-US" dirty="0"/>
          </a:p>
        </p:txBody>
      </p:sp>
      <p:sp>
        <p:nvSpPr>
          <p:cNvPr id="3" name="Content Placeholder 2"/>
          <p:cNvSpPr>
            <a:spLocks noGrp="1"/>
          </p:cNvSpPr>
          <p:nvPr>
            <p:ph idx="1"/>
          </p:nvPr>
        </p:nvSpPr>
        <p:spPr>
          <a:xfrm>
            <a:off x="838200" y="1825625"/>
            <a:ext cx="10515600" cy="1344295"/>
          </a:xfrm>
        </p:spPr>
        <p:txBody>
          <a:bodyPr/>
          <a:lstStyle/>
          <a:p>
            <a:r>
              <a:rPr lang="en-US" dirty="0" smtClean="0"/>
              <a:t>There is potential to have any number of actors involved in a use case. There is no theoretical limit to the number of actors that can participate in a use case.</a:t>
            </a:r>
            <a:endParaRPr lang="en-US" dirty="0"/>
          </a:p>
        </p:txBody>
      </p:sp>
      <p:grpSp>
        <p:nvGrpSpPr>
          <p:cNvPr id="19" name="Group 18"/>
          <p:cNvGrpSpPr/>
          <p:nvPr/>
        </p:nvGrpSpPr>
        <p:grpSpPr>
          <a:xfrm>
            <a:off x="2290355" y="3596639"/>
            <a:ext cx="470263" cy="1171303"/>
            <a:chOff x="3474720" y="4711337"/>
            <a:chExt cx="470263" cy="1171303"/>
          </a:xfrm>
        </p:grpSpPr>
        <p:sp>
          <p:nvSpPr>
            <p:cNvPr id="4" name="Oval 3"/>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6" name="Oval 15"/>
          <p:cNvSpPr/>
          <p:nvPr/>
        </p:nvSpPr>
        <p:spPr>
          <a:xfrm>
            <a:off x="4484914" y="3542211"/>
            <a:ext cx="2612572" cy="131499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a:t>
            </a:r>
            <a:endParaRPr lang="en-US" dirty="0"/>
          </a:p>
        </p:txBody>
      </p:sp>
      <p:cxnSp>
        <p:nvCxnSpPr>
          <p:cNvPr id="18" name="Straight Connector 17"/>
          <p:cNvCxnSpPr/>
          <p:nvPr/>
        </p:nvCxnSpPr>
        <p:spPr>
          <a:xfrm>
            <a:off x="3113315" y="4182291"/>
            <a:ext cx="1371599" cy="0"/>
          </a:xfrm>
          <a:prstGeom prst="line">
            <a:avLst/>
          </a:prstGeom>
          <a:ln w="38100"/>
        </p:spPr>
        <p:style>
          <a:lnRef idx="2">
            <a:schemeClr val="dk1"/>
          </a:lnRef>
          <a:fillRef idx="1">
            <a:schemeClr val="lt1"/>
          </a:fillRef>
          <a:effectRef idx="0">
            <a:schemeClr val="dk1"/>
          </a:effectRef>
          <a:fontRef idx="minor">
            <a:schemeClr val="dk1"/>
          </a:fontRef>
        </p:style>
      </p:cxnSp>
      <p:grpSp>
        <p:nvGrpSpPr>
          <p:cNvPr id="12" name="Group 11"/>
          <p:cNvGrpSpPr/>
          <p:nvPr/>
        </p:nvGrpSpPr>
        <p:grpSpPr>
          <a:xfrm>
            <a:off x="2290353" y="5201974"/>
            <a:ext cx="470263" cy="1171303"/>
            <a:chOff x="3474720" y="4711337"/>
            <a:chExt cx="470263" cy="1171303"/>
          </a:xfrm>
        </p:grpSpPr>
        <p:sp>
          <p:nvSpPr>
            <p:cNvPr id="14" name="Oval 13"/>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4"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8965475" y="3542210"/>
            <a:ext cx="470263" cy="1171303"/>
            <a:chOff x="3474720" y="4711337"/>
            <a:chExt cx="470263" cy="1171303"/>
          </a:xfrm>
        </p:grpSpPr>
        <p:sp>
          <p:nvSpPr>
            <p:cNvPr id="24" name="Oval 23"/>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Connector 24"/>
            <p:cNvCxnSpPr>
              <a:stCxn id="24"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cxnSp>
        <p:nvCxnSpPr>
          <p:cNvPr id="29" name="Straight Connector 28"/>
          <p:cNvCxnSpPr/>
          <p:nvPr/>
        </p:nvCxnSpPr>
        <p:spPr>
          <a:xfrm>
            <a:off x="7097486" y="4143102"/>
            <a:ext cx="1371599"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30" name="Straight Connector 29"/>
          <p:cNvCxnSpPr/>
          <p:nvPr/>
        </p:nvCxnSpPr>
        <p:spPr>
          <a:xfrm flipV="1">
            <a:off x="2926080" y="4767942"/>
            <a:ext cx="2159726" cy="1284513"/>
          </a:xfrm>
          <a:prstGeom prst="line">
            <a:avLst/>
          </a:prstGeom>
          <a:ln w="38100"/>
        </p:spPr>
        <p:style>
          <a:lnRef idx="2">
            <a:schemeClr val="dk1"/>
          </a:lnRef>
          <a:fillRef idx="1">
            <a:schemeClr val="lt1"/>
          </a:fillRef>
          <a:effectRef idx="0">
            <a:schemeClr val="dk1"/>
          </a:effectRef>
          <a:fontRef idx="minor">
            <a:schemeClr val="dk1"/>
          </a:fontRef>
        </p:style>
      </p:cxnSp>
      <p:sp>
        <p:nvSpPr>
          <p:cNvPr id="31" name="TextBox 30"/>
          <p:cNvSpPr txBox="1"/>
          <p:nvPr/>
        </p:nvSpPr>
        <p:spPr>
          <a:xfrm>
            <a:off x="1787366" y="4775255"/>
            <a:ext cx="1476238" cy="369332"/>
          </a:xfrm>
          <a:prstGeom prst="rect">
            <a:avLst/>
          </a:prstGeom>
          <a:noFill/>
        </p:spPr>
        <p:txBody>
          <a:bodyPr wrap="none" rtlCol="0">
            <a:spAutoFit/>
          </a:bodyPr>
          <a:lstStyle/>
          <a:p>
            <a:r>
              <a:rPr lang="en-US" dirty="0" smtClean="0"/>
              <a:t>Administrator</a:t>
            </a:r>
            <a:endParaRPr lang="en-US" dirty="0"/>
          </a:p>
        </p:txBody>
      </p:sp>
      <p:sp>
        <p:nvSpPr>
          <p:cNvPr id="32" name="TextBox 31"/>
          <p:cNvSpPr txBox="1"/>
          <p:nvPr/>
        </p:nvSpPr>
        <p:spPr>
          <a:xfrm>
            <a:off x="2216745" y="6364568"/>
            <a:ext cx="617477" cy="369332"/>
          </a:xfrm>
          <a:prstGeom prst="rect">
            <a:avLst/>
          </a:prstGeom>
          <a:noFill/>
        </p:spPr>
        <p:txBody>
          <a:bodyPr wrap="none" rtlCol="0">
            <a:spAutoFit/>
          </a:bodyPr>
          <a:lstStyle/>
          <a:p>
            <a:r>
              <a:rPr lang="en-US" dirty="0" smtClean="0"/>
              <a:t>User</a:t>
            </a:r>
            <a:endParaRPr lang="en-US" dirty="0"/>
          </a:p>
        </p:txBody>
      </p:sp>
      <p:sp>
        <p:nvSpPr>
          <p:cNvPr id="33" name="TextBox 32"/>
          <p:cNvSpPr txBox="1"/>
          <p:nvPr/>
        </p:nvSpPr>
        <p:spPr>
          <a:xfrm>
            <a:off x="7807660" y="4751305"/>
            <a:ext cx="2785891" cy="369332"/>
          </a:xfrm>
          <a:prstGeom prst="rect">
            <a:avLst/>
          </a:prstGeom>
          <a:noFill/>
        </p:spPr>
        <p:txBody>
          <a:bodyPr wrap="none" rtlCol="0">
            <a:spAutoFit/>
          </a:bodyPr>
          <a:lstStyle/>
          <a:p>
            <a:r>
              <a:rPr lang="en-US" dirty="0" smtClean="0"/>
              <a:t>Author Credential Database</a:t>
            </a:r>
            <a:endParaRPr lang="en-US" dirty="0"/>
          </a:p>
        </p:txBody>
      </p:sp>
    </p:spTree>
    <p:extLst>
      <p:ext uri="{BB962C8B-B14F-4D97-AF65-F5344CB8AC3E}">
        <p14:creationId xmlns:p14="http://schemas.microsoft.com/office/powerpoint/2010/main" val="20197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a:xfrm>
            <a:off x="838200" y="1825625"/>
            <a:ext cx="10515600" cy="2337072"/>
          </a:xfrm>
        </p:spPr>
        <p:txBody>
          <a:bodyPr>
            <a:normAutofit fontScale="92500" lnSpcReduction="20000"/>
          </a:bodyPr>
          <a:lstStyle/>
          <a:p>
            <a:r>
              <a:rPr lang="en-US" dirty="0" smtClean="0"/>
              <a:t>Although there is an implicit separation between actors (external to your system) and use cases (internal to your system) that marks your system's boundary, UML does provide another small piece of notation if you want to make things crystal clear.</a:t>
            </a:r>
          </a:p>
          <a:p>
            <a:r>
              <a:rPr lang="en-US" dirty="0" smtClean="0"/>
              <a:t>To show your system's boundary on a use case diagram, draw a box around all of the use cases but keep the actors outside of the box. It's also good practice to name your box after the system you are developing</a:t>
            </a:r>
            <a:endParaRPr lang="en-US" dirty="0"/>
          </a:p>
        </p:txBody>
      </p:sp>
      <p:grpSp>
        <p:nvGrpSpPr>
          <p:cNvPr id="19" name="Group 18"/>
          <p:cNvGrpSpPr/>
          <p:nvPr/>
        </p:nvGrpSpPr>
        <p:grpSpPr>
          <a:xfrm>
            <a:off x="3474720" y="4711337"/>
            <a:ext cx="470263" cy="1171303"/>
            <a:chOff x="3474720" y="4711337"/>
            <a:chExt cx="470263" cy="1171303"/>
          </a:xfrm>
        </p:grpSpPr>
        <p:sp>
          <p:nvSpPr>
            <p:cNvPr id="4" name="Oval 3"/>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5" name="Rectangle 4"/>
          <p:cNvSpPr/>
          <p:nvPr/>
        </p:nvSpPr>
        <p:spPr>
          <a:xfrm>
            <a:off x="5094514" y="4066903"/>
            <a:ext cx="3718560" cy="2333115"/>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556068" y="4628606"/>
            <a:ext cx="2612572" cy="131499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18" name="Straight Connector 17"/>
          <p:cNvCxnSpPr>
            <a:endCxn id="16" idx="2"/>
          </p:cNvCxnSpPr>
          <p:nvPr/>
        </p:nvCxnSpPr>
        <p:spPr>
          <a:xfrm>
            <a:off x="4184469" y="5286103"/>
            <a:ext cx="1371599" cy="0"/>
          </a:xfrm>
          <a:prstGeom prst="line">
            <a:avLst/>
          </a:prstGeom>
          <a:ln w="38100"/>
        </p:spPr>
        <p:style>
          <a:lnRef idx="2">
            <a:schemeClr val="dk1"/>
          </a:lnRef>
          <a:fillRef idx="1">
            <a:schemeClr val="lt1"/>
          </a:fillRef>
          <a:effectRef idx="0">
            <a:schemeClr val="dk1"/>
          </a:effectRef>
          <a:fontRef idx="minor">
            <a:schemeClr val="dk1"/>
          </a:fontRef>
        </p:style>
      </p:cxnSp>
      <p:sp>
        <p:nvSpPr>
          <p:cNvPr id="20" name="TextBox 19"/>
          <p:cNvSpPr txBox="1"/>
          <p:nvPr/>
        </p:nvSpPr>
        <p:spPr>
          <a:xfrm>
            <a:off x="2971732" y="5956663"/>
            <a:ext cx="1476238" cy="369332"/>
          </a:xfrm>
          <a:prstGeom prst="rect">
            <a:avLst/>
          </a:prstGeom>
          <a:noFill/>
        </p:spPr>
        <p:txBody>
          <a:bodyPr wrap="none" rtlCol="0">
            <a:spAutoFit/>
          </a:bodyPr>
          <a:lstStyle/>
          <a:p>
            <a:r>
              <a:rPr lang="en-US" dirty="0" smtClean="0"/>
              <a:t>Administrator</a:t>
            </a:r>
            <a:endParaRPr lang="en-US" dirty="0"/>
          </a:p>
        </p:txBody>
      </p:sp>
      <p:sp>
        <p:nvSpPr>
          <p:cNvPr id="7" name="TextBox 6"/>
          <p:cNvSpPr txBox="1"/>
          <p:nvPr/>
        </p:nvSpPr>
        <p:spPr>
          <a:xfrm>
            <a:off x="5738264" y="4004043"/>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spTree>
    <p:extLst>
      <p:ext uri="{BB962C8B-B14F-4D97-AF65-F5344CB8AC3E}">
        <p14:creationId xmlns:p14="http://schemas.microsoft.com/office/powerpoint/2010/main" val="37987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03" y="182880"/>
            <a:ext cx="11399528" cy="6557554"/>
          </a:xfrm>
        </p:spPr>
      </p:pic>
    </p:spTree>
    <p:extLst>
      <p:ext uri="{BB962C8B-B14F-4D97-AF65-F5344CB8AC3E}">
        <p14:creationId xmlns:p14="http://schemas.microsoft.com/office/powerpoint/2010/main" val="307731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51" y="339634"/>
            <a:ext cx="11984907" cy="6174377"/>
          </a:xfrm>
        </p:spPr>
      </p:pic>
    </p:spTree>
    <p:extLst>
      <p:ext uri="{BB962C8B-B14F-4D97-AF65-F5344CB8AC3E}">
        <p14:creationId xmlns:p14="http://schemas.microsoft.com/office/powerpoint/2010/main" val="54862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use case diagram</a:t>
            </a:r>
            <a:endParaRPr lang="en-US" dirty="0"/>
          </a:p>
        </p:txBody>
      </p:sp>
      <p:grpSp>
        <p:nvGrpSpPr>
          <p:cNvPr id="4" name="Group 3"/>
          <p:cNvGrpSpPr/>
          <p:nvPr/>
        </p:nvGrpSpPr>
        <p:grpSpPr>
          <a:xfrm>
            <a:off x="2342605" y="3805646"/>
            <a:ext cx="470263" cy="1171303"/>
            <a:chOff x="3474720" y="4711337"/>
            <a:chExt cx="470263" cy="1171303"/>
          </a:xfrm>
        </p:grpSpPr>
        <p:sp>
          <p:nvSpPr>
            <p:cNvPr id="5" name="Oval 4"/>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5"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0" name="Rectangle 9"/>
          <p:cNvSpPr/>
          <p:nvPr/>
        </p:nvSpPr>
        <p:spPr>
          <a:xfrm>
            <a:off x="3962399" y="3161212"/>
            <a:ext cx="3718560" cy="2333115"/>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423953" y="3722915"/>
            <a:ext cx="2612572" cy="131499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12" name="Straight Connector 11"/>
          <p:cNvCxnSpPr>
            <a:endCxn id="11" idx="2"/>
          </p:cNvCxnSpPr>
          <p:nvPr/>
        </p:nvCxnSpPr>
        <p:spPr>
          <a:xfrm>
            <a:off x="3052354" y="4380412"/>
            <a:ext cx="1371599" cy="0"/>
          </a:xfrm>
          <a:prstGeom prst="line">
            <a:avLst/>
          </a:prstGeom>
          <a:ln w="38100"/>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1839617" y="5050972"/>
            <a:ext cx="1476238" cy="369332"/>
          </a:xfrm>
          <a:prstGeom prst="rect">
            <a:avLst/>
          </a:prstGeom>
          <a:noFill/>
        </p:spPr>
        <p:txBody>
          <a:bodyPr wrap="none" rtlCol="0">
            <a:spAutoFit/>
          </a:bodyPr>
          <a:lstStyle/>
          <a:p>
            <a:r>
              <a:rPr lang="en-US" dirty="0" smtClean="0"/>
              <a:t>Administrator</a:t>
            </a:r>
            <a:endParaRPr lang="en-US" dirty="0"/>
          </a:p>
        </p:txBody>
      </p:sp>
      <p:sp>
        <p:nvSpPr>
          <p:cNvPr id="14" name="TextBox 13"/>
          <p:cNvSpPr txBox="1"/>
          <p:nvPr/>
        </p:nvSpPr>
        <p:spPr>
          <a:xfrm>
            <a:off x="4606149" y="3098352"/>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grpSp>
        <p:nvGrpSpPr>
          <p:cNvPr id="15" name="Group 14"/>
          <p:cNvGrpSpPr/>
          <p:nvPr/>
        </p:nvGrpSpPr>
        <p:grpSpPr>
          <a:xfrm>
            <a:off x="8858857" y="3755572"/>
            <a:ext cx="470263" cy="1171303"/>
            <a:chOff x="3474720" y="4711337"/>
            <a:chExt cx="470263" cy="1171303"/>
          </a:xfrm>
        </p:grpSpPr>
        <p:sp>
          <p:nvSpPr>
            <p:cNvPr id="16" name="Oval 15"/>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6"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21" name="TextBox 20"/>
          <p:cNvSpPr txBox="1"/>
          <p:nvPr/>
        </p:nvSpPr>
        <p:spPr>
          <a:xfrm>
            <a:off x="8164246" y="5037909"/>
            <a:ext cx="1859483" cy="646331"/>
          </a:xfrm>
          <a:prstGeom prst="rect">
            <a:avLst/>
          </a:prstGeom>
          <a:noFill/>
        </p:spPr>
        <p:txBody>
          <a:bodyPr wrap="none" rtlCol="0">
            <a:spAutoFit/>
          </a:bodyPr>
          <a:lstStyle/>
          <a:p>
            <a:pPr algn="ctr"/>
            <a:r>
              <a:rPr lang="en-US" dirty="0" smtClean="0"/>
              <a:t>Author Credential</a:t>
            </a:r>
          </a:p>
          <a:p>
            <a:pPr algn="ctr"/>
            <a:r>
              <a:rPr lang="en-US" dirty="0" smtClean="0"/>
              <a:t>Database</a:t>
            </a:r>
            <a:endParaRPr lang="en-US" dirty="0"/>
          </a:p>
        </p:txBody>
      </p:sp>
      <p:cxnSp>
        <p:nvCxnSpPr>
          <p:cNvPr id="22" name="Straight Connector 21"/>
          <p:cNvCxnSpPr/>
          <p:nvPr/>
        </p:nvCxnSpPr>
        <p:spPr>
          <a:xfrm>
            <a:off x="7036525" y="4341224"/>
            <a:ext cx="1371599" cy="0"/>
          </a:xfrm>
          <a:prstGeom prst="line">
            <a:avLst/>
          </a:prstGeom>
          <a:ln w="38100"/>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23780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&lt;&lt;include&gt;&gt; Relationship</a:t>
            </a:r>
            <a:endParaRPr lang="en-US" dirty="0"/>
          </a:p>
        </p:txBody>
      </p:sp>
      <p:sp>
        <p:nvSpPr>
          <p:cNvPr id="3" name="Content Placeholder 2"/>
          <p:cNvSpPr>
            <a:spLocks noGrp="1"/>
          </p:cNvSpPr>
          <p:nvPr>
            <p:ph idx="1"/>
          </p:nvPr>
        </p:nvSpPr>
        <p:spPr/>
        <p:txBody>
          <a:bodyPr>
            <a:normAutofit/>
          </a:bodyPr>
          <a:lstStyle/>
          <a:p>
            <a:r>
              <a:rPr lang="en-US" dirty="0" smtClean="0"/>
              <a:t>Relationships between use cases are more about breaking your system's behavior into manageable chunks than adding anything new to your system. </a:t>
            </a:r>
          </a:p>
          <a:p>
            <a:r>
              <a:rPr lang="en-US" dirty="0" smtClean="0"/>
              <a:t>The purpose of use case relationships is to provide your system's designers with some architectural guidance so they can efficiently break down the system's concerns into manageable pieces within the detailed system design.</a:t>
            </a:r>
            <a:endParaRPr lang="en-US" dirty="0"/>
          </a:p>
        </p:txBody>
      </p:sp>
    </p:spTree>
    <p:extLst>
      <p:ext uri="{BB962C8B-B14F-4D97-AF65-F5344CB8AC3E}">
        <p14:creationId xmlns:p14="http://schemas.microsoft.com/office/powerpoint/2010/main" val="422680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&lt;&lt;include&gt;&gt; Relationship</a:t>
            </a:r>
            <a:endParaRPr lang="en-US" dirty="0"/>
          </a:p>
        </p:txBody>
      </p:sp>
      <p:sp>
        <p:nvSpPr>
          <p:cNvPr id="3" name="Content Placeholder 2"/>
          <p:cNvSpPr>
            <a:spLocks noGrp="1"/>
          </p:cNvSpPr>
          <p:nvPr>
            <p:ph idx="1"/>
          </p:nvPr>
        </p:nvSpPr>
        <p:spPr>
          <a:xfrm>
            <a:off x="838200" y="1825625"/>
            <a:ext cx="10515600" cy="2258695"/>
          </a:xfrm>
        </p:spPr>
        <p:txBody>
          <a:bodyPr>
            <a:normAutofit fontScale="92500" lnSpcReduction="10000"/>
          </a:bodyPr>
          <a:lstStyle/>
          <a:p>
            <a:r>
              <a:rPr lang="en-US" dirty="0" smtClean="0"/>
              <a:t>Suppose we add another requirement</a:t>
            </a:r>
          </a:p>
          <a:p>
            <a:pPr marL="0" indent="0">
              <a:buNone/>
            </a:pPr>
            <a:r>
              <a:rPr lang="en-US" dirty="0" smtClean="0"/>
              <a:t>Requirement A.2:</a:t>
            </a:r>
          </a:p>
          <a:p>
            <a:r>
              <a:rPr lang="en-US" dirty="0"/>
              <a:t>The content management system shall allow an administrator to create a new personal </a:t>
            </a:r>
            <a:r>
              <a:rPr lang="en-US" dirty="0" smtClean="0"/>
              <a:t>Wiki, provided </a:t>
            </a:r>
            <a:r>
              <a:rPr lang="en-US" dirty="0"/>
              <a:t>the personal details of the applying author are verified using the Author </a:t>
            </a:r>
            <a:r>
              <a:rPr lang="en-US" dirty="0" err="1" smtClean="0"/>
              <a:t>CredentialsDatabase</a:t>
            </a:r>
            <a:r>
              <a:rPr lang="en-US" dirty="0"/>
              <a:t>.</a:t>
            </a:r>
            <a:r>
              <a:rPr lang="en-US" dirty="0" smtClean="0"/>
              <a:t> </a:t>
            </a:r>
            <a:br>
              <a:rPr lang="en-US" dirty="0" smtClean="0"/>
            </a:br>
            <a:endParaRPr lang="en-US" dirty="0"/>
          </a:p>
        </p:txBody>
      </p:sp>
      <p:grpSp>
        <p:nvGrpSpPr>
          <p:cNvPr id="4" name="Group 3"/>
          <p:cNvGrpSpPr/>
          <p:nvPr/>
        </p:nvGrpSpPr>
        <p:grpSpPr>
          <a:xfrm>
            <a:off x="2264228" y="4467498"/>
            <a:ext cx="470263" cy="1171303"/>
            <a:chOff x="3474720" y="4711337"/>
            <a:chExt cx="470263" cy="1171303"/>
          </a:xfrm>
        </p:grpSpPr>
        <p:sp>
          <p:nvSpPr>
            <p:cNvPr id="5" name="Oval 4"/>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5"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0" name="Rectangle 9"/>
          <p:cNvSpPr/>
          <p:nvPr/>
        </p:nvSpPr>
        <p:spPr>
          <a:xfrm>
            <a:off x="3884022" y="3823064"/>
            <a:ext cx="3718560" cy="2917370"/>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736407" y="4560027"/>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12" name="Straight Connector 11"/>
          <p:cNvCxnSpPr>
            <a:endCxn id="11" idx="2"/>
          </p:cNvCxnSpPr>
          <p:nvPr/>
        </p:nvCxnSpPr>
        <p:spPr>
          <a:xfrm>
            <a:off x="2913943" y="5042264"/>
            <a:ext cx="1822464" cy="0"/>
          </a:xfrm>
          <a:prstGeom prst="line">
            <a:avLst/>
          </a:prstGeom>
          <a:ln w="38100"/>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1761240" y="5712824"/>
            <a:ext cx="1476238" cy="369332"/>
          </a:xfrm>
          <a:prstGeom prst="rect">
            <a:avLst/>
          </a:prstGeom>
          <a:noFill/>
        </p:spPr>
        <p:txBody>
          <a:bodyPr wrap="none" rtlCol="0">
            <a:spAutoFit/>
          </a:bodyPr>
          <a:lstStyle/>
          <a:p>
            <a:r>
              <a:rPr lang="en-US" dirty="0" smtClean="0"/>
              <a:t>Administrator</a:t>
            </a:r>
            <a:endParaRPr lang="en-US" dirty="0"/>
          </a:p>
        </p:txBody>
      </p:sp>
      <p:sp>
        <p:nvSpPr>
          <p:cNvPr id="14" name="TextBox 13"/>
          <p:cNvSpPr txBox="1"/>
          <p:nvPr/>
        </p:nvSpPr>
        <p:spPr>
          <a:xfrm>
            <a:off x="4527772" y="3760204"/>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grpSp>
        <p:nvGrpSpPr>
          <p:cNvPr id="15" name="Group 14"/>
          <p:cNvGrpSpPr/>
          <p:nvPr/>
        </p:nvGrpSpPr>
        <p:grpSpPr>
          <a:xfrm>
            <a:off x="8779391" y="4458789"/>
            <a:ext cx="470263" cy="1171303"/>
            <a:chOff x="3474720" y="4711337"/>
            <a:chExt cx="470263" cy="1171303"/>
          </a:xfrm>
        </p:grpSpPr>
        <p:sp>
          <p:nvSpPr>
            <p:cNvPr id="16" name="Oval 15"/>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6"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21" name="TextBox 20"/>
          <p:cNvSpPr txBox="1"/>
          <p:nvPr/>
        </p:nvSpPr>
        <p:spPr>
          <a:xfrm>
            <a:off x="8085869" y="5699761"/>
            <a:ext cx="1859483" cy="646331"/>
          </a:xfrm>
          <a:prstGeom prst="rect">
            <a:avLst/>
          </a:prstGeom>
          <a:noFill/>
        </p:spPr>
        <p:txBody>
          <a:bodyPr wrap="none" rtlCol="0">
            <a:spAutoFit/>
          </a:bodyPr>
          <a:lstStyle/>
          <a:p>
            <a:pPr algn="ctr"/>
            <a:r>
              <a:rPr lang="en-US" dirty="0" smtClean="0"/>
              <a:t>Author Credential</a:t>
            </a:r>
          </a:p>
          <a:p>
            <a:pPr algn="ctr"/>
            <a:r>
              <a:rPr lang="en-US" dirty="0" smtClean="0"/>
              <a:t>Database</a:t>
            </a:r>
            <a:endParaRPr lang="en-US" dirty="0"/>
          </a:p>
        </p:txBody>
      </p:sp>
      <p:cxnSp>
        <p:nvCxnSpPr>
          <p:cNvPr id="22" name="Straight Connector 21"/>
          <p:cNvCxnSpPr>
            <a:stCxn id="11" idx="6"/>
          </p:cNvCxnSpPr>
          <p:nvPr/>
        </p:nvCxnSpPr>
        <p:spPr>
          <a:xfrm>
            <a:off x="6658760" y="5042264"/>
            <a:ext cx="1641102" cy="0"/>
          </a:xfrm>
          <a:prstGeom prst="line">
            <a:avLst/>
          </a:prstGeom>
          <a:ln w="38100"/>
        </p:spPr>
        <p:style>
          <a:lnRef idx="2">
            <a:schemeClr val="dk1"/>
          </a:lnRef>
          <a:fillRef idx="1">
            <a:schemeClr val="lt1"/>
          </a:fillRef>
          <a:effectRef idx="0">
            <a:schemeClr val="dk1"/>
          </a:effectRef>
          <a:fontRef idx="minor">
            <a:schemeClr val="dk1"/>
          </a:fontRef>
        </p:style>
      </p:cxnSp>
      <p:sp>
        <p:nvSpPr>
          <p:cNvPr id="27" name="Oval 26"/>
          <p:cNvSpPr/>
          <p:nvPr/>
        </p:nvSpPr>
        <p:spPr>
          <a:xfrm>
            <a:off x="4690685" y="5695407"/>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Wiki</a:t>
            </a:r>
            <a:endParaRPr lang="en-US" dirty="0"/>
          </a:p>
        </p:txBody>
      </p:sp>
      <p:cxnSp>
        <p:nvCxnSpPr>
          <p:cNvPr id="28" name="Straight Connector 27"/>
          <p:cNvCxnSpPr>
            <a:stCxn id="27" idx="6"/>
          </p:cNvCxnSpPr>
          <p:nvPr/>
        </p:nvCxnSpPr>
        <p:spPr>
          <a:xfrm flipV="1">
            <a:off x="6613038" y="5194664"/>
            <a:ext cx="1839224" cy="982980"/>
          </a:xfrm>
          <a:prstGeom prst="line">
            <a:avLst/>
          </a:prstGeom>
          <a:ln w="38100"/>
        </p:spPr>
        <p:style>
          <a:lnRef idx="2">
            <a:schemeClr val="dk1"/>
          </a:lnRef>
          <a:fillRef idx="1">
            <a:schemeClr val="lt1"/>
          </a:fillRef>
          <a:effectRef idx="0">
            <a:schemeClr val="dk1"/>
          </a:effectRef>
          <a:fontRef idx="minor">
            <a:schemeClr val="dk1"/>
          </a:fontRef>
        </p:style>
      </p:cxnSp>
      <p:cxnSp>
        <p:nvCxnSpPr>
          <p:cNvPr id="30" name="Straight Connector 29"/>
          <p:cNvCxnSpPr>
            <a:endCxn id="27" idx="2"/>
          </p:cNvCxnSpPr>
          <p:nvPr/>
        </p:nvCxnSpPr>
        <p:spPr>
          <a:xfrm>
            <a:off x="2913943" y="5281749"/>
            <a:ext cx="1776742" cy="895895"/>
          </a:xfrm>
          <a:prstGeom prst="line">
            <a:avLst/>
          </a:prstGeom>
          <a:ln w="38100"/>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214480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Philippe </a:t>
            </a:r>
            <a:r>
              <a:rPr lang="en-US" b="1" dirty="0" err="1"/>
              <a:t>Kruchten's</a:t>
            </a:r>
            <a:r>
              <a:rPr lang="en-US" b="1" dirty="0"/>
              <a:t> 4+1 view model</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280" y="2237264"/>
            <a:ext cx="4663440" cy="3528060"/>
          </a:xfrm>
        </p:spPr>
      </p:pic>
    </p:spTree>
    <p:extLst>
      <p:ext uri="{BB962C8B-B14F-4D97-AF65-F5344CB8AC3E}">
        <p14:creationId xmlns:p14="http://schemas.microsoft.com/office/powerpoint/2010/main" val="1887491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&lt;&lt;include&gt;&gt; Relationship</a:t>
            </a:r>
            <a:endParaRPr lang="en-US" dirty="0"/>
          </a:p>
        </p:txBody>
      </p:sp>
      <p:sp>
        <p:nvSpPr>
          <p:cNvPr id="3" name="Content Placeholder 2"/>
          <p:cNvSpPr>
            <a:spLocks noGrp="1"/>
          </p:cNvSpPr>
          <p:nvPr>
            <p:ph idx="1"/>
          </p:nvPr>
        </p:nvSpPr>
        <p:spPr>
          <a:xfrm>
            <a:off x="838200" y="1825625"/>
            <a:ext cx="10515600" cy="4383586"/>
          </a:xfrm>
        </p:spPr>
        <p:txBody>
          <a:bodyPr>
            <a:normAutofit/>
          </a:bodyPr>
          <a:lstStyle/>
          <a:p>
            <a:r>
              <a:rPr lang="en-US" dirty="0" smtClean="0"/>
              <a:t>There is redundancy because both the use cases will require the Author Credential Database to verify the user. </a:t>
            </a:r>
          </a:p>
          <a:p>
            <a:endParaRPr lang="en-US" dirty="0" smtClean="0"/>
          </a:p>
          <a:p>
            <a:r>
              <a:rPr lang="en-US" dirty="0" smtClean="0"/>
              <a:t>This </a:t>
            </a:r>
            <a:r>
              <a:rPr lang="en-US" dirty="0"/>
              <a:t>repetitive behavior shared between two use cases is best separated </a:t>
            </a:r>
            <a:r>
              <a:rPr lang="en-US" dirty="0" smtClean="0"/>
              <a:t>and captured </a:t>
            </a:r>
            <a:r>
              <a:rPr lang="en-US" dirty="0"/>
              <a:t>within a totally new use case. This new use case can then be </a:t>
            </a:r>
            <a:r>
              <a:rPr lang="en-US" dirty="0" smtClean="0"/>
              <a:t>reused by </a:t>
            </a:r>
            <a:r>
              <a:rPr lang="en-US" dirty="0"/>
              <a:t>the Create a new Blog Account and Create a new Personal Wiki use cases using the &lt;&lt;include</a:t>
            </a:r>
            <a:r>
              <a:rPr lang="en-US" dirty="0" smtClean="0"/>
              <a:t>&gt;&gt; relationship.</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6874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&lt;&lt;include&gt;&gt; Relationship</a:t>
            </a:r>
            <a:endParaRPr lang="en-US" dirty="0"/>
          </a:p>
        </p:txBody>
      </p:sp>
      <p:grpSp>
        <p:nvGrpSpPr>
          <p:cNvPr id="4" name="Group 3"/>
          <p:cNvGrpSpPr/>
          <p:nvPr/>
        </p:nvGrpSpPr>
        <p:grpSpPr>
          <a:xfrm>
            <a:off x="1585075" y="3902836"/>
            <a:ext cx="470263" cy="1171303"/>
            <a:chOff x="3474720" y="4711337"/>
            <a:chExt cx="470263" cy="1171303"/>
          </a:xfrm>
        </p:grpSpPr>
        <p:sp>
          <p:nvSpPr>
            <p:cNvPr id="5" name="Oval 4"/>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5"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0" name="Rectangle 9"/>
          <p:cNvSpPr/>
          <p:nvPr/>
        </p:nvSpPr>
        <p:spPr>
          <a:xfrm>
            <a:off x="3553655" y="2229396"/>
            <a:ext cx="4902368" cy="4441370"/>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988955" y="2966359"/>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12" name="Straight Connector 11"/>
          <p:cNvCxnSpPr>
            <a:endCxn id="11" idx="2"/>
          </p:cNvCxnSpPr>
          <p:nvPr/>
        </p:nvCxnSpPr>
        <p:spPr>
          <a:xfrm flipV="1">
            <a:off x="2773858" y="3448596"/>
            <a:ext cx="2215097" cy="836021"/>
          </a:xfrm>
          <a:prstGeom prst="line">
            <a:avLst/>
          </a:prstGeom>
          <a:ln w="38100"/>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1082087" y="5119078"/>
            <a:ext cx="1476238" cy="369332"/>
          </a:xfrm>
          <a:prstGeom prst="rect">
            <a:avLst/>
          </a:prstGeom>
          <a:noFill/>
        </p:spPr>
        <p:txBody>
          <a:bodyPr wrap="none" rtlCol="0">
            <a:spAutoFit/>
          </a:bodyPr>
          <a:lstStyle/>
          <a:p>
            <a:r>
              <a:rPr lang="en-US" dirty="0" smtClean="0"/>
              <a:t>Administrator</a:t>
            </a:r>
            <a:endParaRPr lang="en-US" dirty="0"/>
          </a:p>
        </p:txBody>
      </p:sp>
      <p:sp>
        <p:nvSpPr>
          <p:cNvPr id="14" name="TextBox 13"/>
          <p:cNvSpPr txBox="1"/>
          <p:nvPr/>
        </p:nvSpPr>
        <p:spPr>
          <a:xfrm>
            <a:off x="4780320" y="2166536"/>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grpSp>
        <p:nvGrpSpPr>
          <p:cNvPr id="15" name="Group 14"/>
          <p:cNvGrpSpPr/>
          <p:nvPr/>
        </p:nvGrpSpPr>
        <p:grpSpPr>
          <a:xfrm>
            <a:off x="9774242" y="4161474"/>
            <a:ext cx="470263" cy="1171303"/>
            <a:chOff x="3474720" y="4711337"/>
            <a:chExt cx="470263" cy="1171303"/>
          </a:xfrm>
        </p:grpSpPr>
        <p:sp>
          <p:nvSpPr>
            <p:cNvPr id="16" name="Oval 15"/>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6"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21" name="TextBox 20"/>
          <p:cNvSpPr txBox="1"/>
          <p:nvPr/>
        </p:nvSpPr>
        <p:spPr>
          <a:xfrm>
            <a:off x="9224545" y="5555668"/>
            <a:ext cx="1859483" cy="646331"/>
          </a:xfrm>
          <a:prstGeom prst="rect">
            <a:avLst/>
          </a:prstGeom>
          <a:noFill/>
        </p:spPr>
        <p:txBody>
          <a:bodyPr wrap="none" rtlCol="0">
            <a:spAutoFit/>
          </a:bodyPr>
          <a:lstStyle/>
          <a:p>
            <a:pPr algn="ctr"/>
            <a:r>
              <a:rPr lang="en-US" dirty="0" smtClean="0"/>
              <a:t>Author Credential</a:t>
            </a:r>
          </a:p>
          <a:p>
            <a:pPr algn="ctr"/>
            <a:r>
              <a:rPr lang="en-US" dirty="0" smtClean="0"/>
              <a:t>Database</a:t>
            </a:r>
            <a:endParaRPr lang="en-US" dirty="0"/>
          </a:p>
        </p:txBody>
      </p:sp>
      <p:sp>
        <p:nvSpPr>
          <p:cNvPr id="27" name="Oval 26"/>
          <p:cNvSpPr/>
          <p:nvPr/>
        </p:nvSpPr>
        <p:spPr>
          <a:xfrm>
            <a:off x="4937764" y="5541055"/>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Wiki</a:t>
            </a:r>
            <a:endParaRPr lang="en-US" dirty="0"/>
          </a:p>
        </p:txBody>
      </p:sp>
      <p:cxnSp>
        <p:nvCxnSpPr>
          <p:cNvPr id="30" name="Straight Connector 29"/>
          <p:cNvCxnSpPr>
            <a:endCxn id="27" idx="2"/>
          </p:cNvCxnSpPr>
          <p:nvPr/>
        </p:nvCxnSpPr>
        <p:spPr>
          <a:xfrm>
            <a:off x="2773858" y="5127397"/>
            <a:ext cx="2163906" cy="895895"/>
          </a:xfrm>
          <a:prstGeom prst="line">
            <a:avLst/>
          </a:prstGeom>
          <a:ln w="38100"/>
        </p:spPr>
        <p:style>
          <a:lnRef idx="2">
            <a:schemeClr val="dk1"/>
          </a:lnRef>
          <a:fillRef idx="1">
            <a:schemeClr val="lt1"/>
          </a:fillRef>
          <a:effectRef idx="0">
            <a:schemeClr val="dk1"/>
          </a:effectRef>
          <a:fontRef idx="minor">
            <a:schemeClr val="dk1"/>
          </a:fontRef>
        </p:style>
      </p:cxnSp>
      <p:sp>
        <p:nvSpPr>
          <p:cNvPr id="29" name="Oval 28"/>
          <p:cNvSpPr/>
          <p:nvPr/>
        </p:nvSpPr>
        <p:spPr>
          <a:xfrm>
            <a:off x="6364873" y="4264889"/>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Check identity</a:t>
            </a:r>
            <a:endParaRPr lang="en-US" dirty="0"/>
          </a:p>
        </p:txBody>
      </p:sp>
      <p:cxnSp>
        <p:nvCxnSpPr>
          <p:cNvPr id="31" name="Straight Arrow Connector 30"/>
          <p:cNvCxnSpPr>
            <a:stCxn id="11" idx="5"/>
            <a:endCxn id="29" idx="0"/>
          </p:cNvCxnSpPr>
          <p:nvPr/>
        </p:nvCxnSpPr>
        <p:spPr>
          <a:xfrm>
            <a:off x="6629786" y="3789589"/>
            <a:ext cx="696264" cy="47530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27" idx="6"/>
            <a:endCxn id="29" idx="4"/>
          </p:cNvCxnSpPr>
          <p:nvPr/>
        </p:nvCxnSpPr>
        <p:spPr>
          <a:xfrm flipV="1">
            <a:off x="6860117" y="5229363"/>
            <a:ext cx="465933" cy="793929"/>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xtBox 33"/>
          <p:cNvSpPr txBox="1"/>
          <p:nvPr/>
        </p:nvSpPr>
        <p:spPr>
          <a:xfrm>
            <a:off x="7093083" y="5488410"/>
            <a:ext cx="1330814" cy="369332"/>
          </a:xfrm>
          <a:prstGeom prst="rect">
            <a:avLst/>
          </a:prstGeom>
          <a:noFill/>
        </p:spPr>
        <p:txBody>
          <a:bodyPr wrap="none" rtlCol="0">
            <a:spAutoFit/>
          </a:bodyPr>
          <a:lstStyle/>
          <a:p>
            <a:r>
              <a:rPr lang="en-US" dirty="0" smtClean="0"/>
              <a:t>&lt;&lt;include&gt;&gt;</a:t>
            </a:r>
            <a:endParaRPr lang="en-US" dirty="0"/>
          </a:p>
        </p:txBody>
      </p:sp>
      <p:sp>
        <p:nvSpPr>
          <p:cNvPr id="35" name="TextBox 34"/>
          <p:cNvSpPr txBox="1"/>
          <p:nvPr/>
        </p:nvSpPr>
        <p:spPr>
          <a:xfrm>
            <a:off x="6860117" y="3582203"/>
            <a:ext cx="1330814" cy="369332"/>
          </a:xfrm>
          <a:prstGeom prst="rect">
            <a:avLst/>
          </a:prstGeom>
          <a:noFill/>
        </p:spPr>
        <p:txBody>
          <a:bodyPr wrap="none" rtlCol="0">
            <a:spAutoFit/>
          </a:bodyPr>
          <a:lstStyle/>
          <a:p>
            <a:r>
              <a:rPr lang="en-US" dirty="0" smtClean="0"/>
              <a:t>&lt;&lt;include&gt;&gt;</a:t>
            </a:r>
            <a:endParaRPr lang="en-US" dirty="0"/>
          </a:p>
        </p:txBody>
      </p:sp>
      <p:cxnSp>
        <p:nvCxnSpPr>
          <p:cNvPr id="36" name="Straight Connector 35"/>
          <p:cNvCxnSpPr>
            <a:stCxn id="29" idx="6"/>
          </p:cNvCxnSpPr>
          <p:nvPr/>
        </p:nvCxnSpPr>
        <p:spPr>
          <a:xfrm flipV="1">
            <a:off x="8287226" y="4736240"/>
            <a:ext cx="1283494" cy="10886"/>
          </a:xfrm>
          <a:prstGeom prst="line">
            <a:avLst/>
          </a:prstGeom>
          <a:ln w="38100"/>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01003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grpSp>
        <p:nvGrpSpPr>
          <p:cNvPr id="4" name="Group 3"/>
          <p:cNvGrpSpPr/>
          <p:nvPr/>
        </p:nvGrpSpPr>
        <p:grpSpPr>
          <a:xfrm>
            <a:off x="1698286" y="2997145"/>
            <a:ext cx="470263" cy="1171303"/>
            <a:chOff x="3474720" y="4711337"/>
            <a:chExt cx="470263" cy="1171303"/>
          </a:xfrm>
        </p:grpSpPr>
        <p:sp>
          <p:nvSpPr>
            <p:cNvPr id="5" name="Oval 4"/>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5"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0" name="Rectangle 9"/>
          <p:cNvSpPr/>
          <p:nvPr/>
        </p:nvSpPr>
        <p:spPr>
          <a:xfrm>
            <a:off x="3511874" y="1323704"/>
            <a:ext cx="5057360" cy="5534295"/>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5102166" y="2060668"/>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Wiki</a:t>
            </a:r>
            <a:endParaRPr lang="en-US" dirty="0"/>
          </a:p>
        </p:txBody>
      </p:sp>
      <p:cxnSp>
        <p:nvCxnSpPr>
          <p:cNvPr id="12" name="Straight Connector 11"/>
          <p:cNvCxnSpPr>
            <a:endCxn id="11" idx="2"/>
          </p:cNvCxnSpPr>
          <p:nvPr/>
        </p:nvCxnSpPr>
        <p:spPr>
          <a:xfrm flipV="1">
            <a:off x="2887069" y="2542905"/>
            <a:ext cx="2215097" cy="836021"/>
          </a:xfrm>
          <a:prstGeom prst="line">
            <a:avLst/>
          </a:prstGeom>
          <a:ln w="38100"/>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1195298" y="4213387"/>
            <a:ext cx="1476238" cy="369332"/>
          </a:xfrm>
          <a:prstGeom prst="rect">
            <a:avLst/>
          </a:prstGeom>
          <a:noFill/>
        </p:spPr>
        <p:txBody>
          <a:bodyPr wrap="none" rtlCol="0">
            <a:spAutoFit/>
          </a:bodyPr>
          <a:lstStyle/>
          <a:p>
            <a:r>
              <a:rPr lang="en-US" dirty="0" smtClean="0"/>
              <a:t>Administrator</a:t>
            </a:r>
            <a:endParaRPr lang="en-US" dirty="0"/>
          </a:p>
        </p:txBody>
      </p:sp>
      <p:sp>
        <p:nvSpPr>
          <p:cNvPr id="14" name="TextBox 13"/>
          <p:cNvSpPr txBox="1"/>
          <p:nvPr/>
        </p:nvSpPr>
        <p:spPr>
          <a:xfrm>
            <a:off x="4893531" y="1260845"/>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grpSp>
        <p:nvGrpSpPr>
          <p:cNvPr id="15" name="Group 14"/>
          <p:cNvGrpSpPr/>
          <p:nvPr/>
        </p:nvGrpSpPr>
        <p:grpSpPr>
          <a:xfrm>
            <a:off x="9887453" y="3255783"/>
            <a:ext cx="470263" cy="1171303"/>
            <a:chOff x="3474720" y="4711337"/>
            <a:chExt cx="470263" cy="1171303"/>
          </a:xfrm>
        </p:grpSpPr>
        <p:sp>
          <p:nvSpPr>
            <p:cNvPr id="16" name="Oval 15"/>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6"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21" name="TextBox 20"/>
          <p:cNvSpPr txBox="1"/>
          <p:nvPr/>
        </p:nvSpPr>
        <p:spPr>
          <a:xfrm>
            <a:off x="9337756" y="4649977"/>
            <a:ext cx="1859483" cy="646331"/>
          </a:xfrm>
          <a:prstGeom prst="rect">
            <a:avLst/>
          </a:prstGeom>
          <a:noFill/>
        </p:spPr>
        <p:txBody>
          <a:bodyPr wrap="none" rtlCol="0">
            <a:spAutoFit/>
          </a:bodyPr>
          <a:lstStyle/>
          <a:p>
            <a:pPr algn="ctr"/>
            <a:r>
              <a:rPr lang="en-US" dirty="0" smtClean="0"/>
              <a:t>Author Credential</a:t>
            </a:r>
          </a:p>
          <a:p>
            <a:pPr algn="ctr"/>
            <a:r>
              <a:rPr lang="en-US" dirty="0" smtClean="0"/>
              <a:t>Database</a:t>
            </a:r>
            <a:endParaRPr lang="en-US" dirty="0"/>
          </a:p>
        </p:txBody>
      </p:sp>
      <p:sp>
        <p:nvSpPr>
          <p:cNvPr id="22" name="Oval 21"/>
          <p:cNvSpPr/>
          <p:nvPr/>
        </p:nvSpPr>
        <p:spPr>
          <a:xfrm>
            <a:off x="5050975" y="4635364"/>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23" name="Straight Connector 22"/>
          <p:cNvCxnSpPr>
            <a:endCxn id="22" idx="2"/>
          </p:cNvCxnSpPr>
          <p:nvPr/>
        </p:nvCxnSpPr>
        <p:spPr>
          <a:xfrm>
            <a:off x="2887069" y="4221706"/>
            <a:ext cx="2163906" cy="895895"/>
          </a:xfrm>
          <a:prstGeom prst="line">
            <a:avLst/>
          </a:prstGeom>
          <a:ln w="38100"/>
        </p:spPr>
        <p:style>
          <a:lnRef idx="2">
            <a:schemeClr val="dk1"/>
          </a:lnRef>
          <a:fillRef idx="1">
            <a:schemeClr val="lt1"/>
          </a:fillRef>
          <a:effectRef idx="0">
            <a:schemeClr val="dk1"/>
          </a:effectRef>
          <a:fontRef idx="minor">
            <a:schemeClr val="dk1"/>
          </a:fontRef>
        </p:style>
      </p:cxnSp>
      <p:sp>
        <p:nvSpPr>
          <p:cNvPr id="24" name="Oval 23"/>
          <p:cNvSpPr/>
          <p:nvPr/>
        </p:nvSpPr>
        <p:spPr>
          <a:xfrm>
            <a:off x="6478084" y="3359198"/>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Check identity</a:t>
            </a:r>
            <a:endParaRPr lang="en-US" dirty="0"/>
          </a:p>
        </p:txBody>
      </p:sp>
      <p:cxnSp>
        <p:nvCxnSpPr>
          <p:cNvPr id="25" name="Straight Arrow Connector 24"/>
          <p:cNvCxnSpPr>
            <a:stCxn id="11" idx="5"/>
            <a:endCxn id="24" idx="0"/>
          </p:cNvCxnSpPr>
          <p:nvPr/>
        </p:nvCxnSpPr>
        <p:spPr>
          <a:xfrm>
            <a:off x="6742997" y="2883898"/>
            <a:ext cx="696264" cy="47530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22" idx="6"/>
            <a:endCxn id="24" idx="4"/>
          </p:cNvCxnSpPr>
          <p:nvPr/>
        </p:nvCxnSpPr>
        <p:spPr>
          <a:xfrm flipV="1">
            <a:off x="6973328" y="4323672"/>
            <a:ext cx="465933" cy="793929"/>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p:cNvSpPr txBox="1"/>
          <p:nvPr/>
        </p:nvSpPr>
        <p:spPr>
          <a:xfrm>
            <a:off x="7206294" y="4582719"/>
            <a:ext cx="1330814" cy="369332"/>
          </a:xfrm>
          <a:prstGeom prst="rect">
            <a:avLst/>
          </a:prstGeom>
          <a:noFill/>
        </p:spPr>
        <p:txBody>
          <a:bodyPr wrap="none" rtlCol="0">
            <a:spAutoFit/>
          </a:bodyPr>
          <a:lstStyle/>
          <a:p>
            <a:r>
              <a:rPr lang="en-US" dirty="0" smtClean="0"/>
              <a:t>&lt;&lt;include&gt;&gt;</a:t>
            </a:r>
            <a:endParaRPr lang="en-US" dirty="0"/>
          </a:p>
        </p:txBody>
      </p:sp>
      <p:sp>
        <p:nvSpPr>
          <p:cNvPr id="28" name="TextBox 27"/>
          <p:cNvSpPr txBox="1"/>
          <p:nvPr/>
        </p:nvSpPr>
        <p:spPr>
          <a:xfrm>
            <a:off x="6973328" y="2676512"/>
            <a:ext cx="1330814" cy="369332"/>
          </a:xfrm>
          <a:prstGeom prst="rect">
            <a:avLst/>
          </a:prstGeom>
          <a:noFill/>
        </p:spPr>
        <p:txBody>
          <a:bodyPr wrap="none" rtlCol="0">
            <a:spAutoFit/>
          </a:bodyPr>
          <a:lstStyle/>
          <a:p>
            <a:r>
              <a:rPr lang="en-US" dirty="0" smtClean="0"/>
              <a:t>&lt;&lt;include&gt;&gt;</a:t>
            </a:r>
            <a:endParaRPr lang="en-US" dirty="0"/>
          </a:p>
        </p:txBody>
      </p:sp>
      <p:cxnSp>
        <p:nvCxnSpPr>
          <p:cNvPr id="29" name="Straight Connector 28"/>
          <p:cNvCxnSpPr>
            <a:stCxn id="24" idx="6"/>
          </p:cNvCxnSpPr>
          <p:nvPr/>
        </p:nvCxnSpPr>
        <p:spPr>
          <a:xfrm flipV="1">
            <a:off x="8400437" y="3830549"/>
            <a:ext cx="1283494" cy="10886"/>
          </a:xfrm>
          <a:prstGeom prst="line">
            <a:avLst/>
          </a:prstGeom>
          <a:ln w="38100"/>
        </p:spPr>
        <p:style>
          <a:lnRef idx="2">
            <a:schemeClr val="dk1"/>
          </a:lnRef>
          <a:fillRef idx="1">
            <a:schemeClr val="lt1"/>
          </a:fillRef>
          <a:effectRef idx="0">
            <a:schemeClr val="dk1"/>
          </a:effectRef>
          <a:fontRef idx="minor">
            <a:schemeClr val="dk1"/>
          </a:fontRef>
        </p:style>
      </p:cxnSp>
      <p:sp>
        <p:nvSpPr>
          <p:cNvPr id="30" name="Oval 29"/>
          <p:cNvSpPr/>
          <p:nvPr/>
        </p:nvSpPr>
        <p:spPr>
          <a:xfrm>
            <a:off x="3666866" y="5911529"/>
            <a:ext cx="1532151" cy="8013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Create a Regular Blog Account</a:t>
            </a:r>
            <a:endParaRPr lang="en-US" sz="1200" dirty="0"/>
          </a:p>
        </p:txBody>
      </p:sp>
      <p:sp>
        <p:nvSpPr>
          <p:cNvPr id="31" name="Oval 30"/>
          <p:cNvSpPr/>
          <p:nvPr/>
        </p:nvSpPr>
        <p:spPr>
          <a:xfrm>
            <a:off x="6973328" y="5910631"/>
            <a:ext cx="1532151" cy="8013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Create an Editorial Blog Account</a:t>
            </a:r>
            <a:endParaRPr lang="en-US" sz="1200" dirty="0"/>
          </a:p>
        </p:txBody>
      </p:sp>
      <p:cxnSp>
        <p:nvCxnSpPr>
          <p:cNvPr id="33" name="Straight Arrow Connector 32"/>
          <p:cNvCxnSpPr>
            <a:stCxn id="30" idx="7"/>
            <a:endCxn id="22" idx="3"/>
          </p:cNvCxnSpPr>
          <p:nvPr/>
        </p:nvCxnSpPr>
        <p:spPr>
          <a:xfrm flipV="1">
            <a:off x="4974639" y="5458594"/>
            <a:ext cx="357858" cy="570296"/>
          </a:xfrm>
          <a:prstGeom prst="straightConnector1">
            <a:avLst/>
          </a:prstGeom>
          <a:ln w="381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1"/>
            <a:endCxn id="22" idx="5"/>
          </p:cNvCxnSpPr>
          <p:nvPr/>
        </p:nvCxnSpPr>
        <p:spPr>
          <a:xfrm flipH="1" flipV="1">
            <a:off x="6691806" y="5458594"/>
            <a:ext cx="505900" cy="569398"/>
          </a:xfrm>
          <a:prstGeom prst="straightConnector1">
            <a:avLst/>
          </a:prstGeom>
          <a:ln w="381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6" name="Isosceles Triangle 35"/>
          <p:cNvSpPr/>
          <p:nvPr/>
        </p:nvSpPr>
        <p:spPr>
          <a:xfrm rot="1854282">
            <a:off x="5071813" y="5456951"/>
            <a:ext cx="318993" cy="297989"/>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Isosceles Triangle 39"/>
          <p:cNvSpPr/>
          <p:nvPr/>
        </p:nvSpPr>
        <p:spPr>
          <a:xfrm rot="19287230">
            <a:off x="6617983" y="5448762"/>
            <a:ext cx="318993" cy="302151"/>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910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&lt;&lt;extend&gt;&gt; Relationship</a:t>
            </a:r>
            <a:endParaRPr lang="en-US" dirty="0"/>
          </a:p>
        </p:txBody>
      </p:sp>
      <p:sp>
        <p:nvSpPr>
          <p:cNvPr id="3" name="Content Placeholder 2"/>
          <p:cNvSpPr>
            <a:spLocks noGrp="1"/>
          </p:cNvSpPr>
          <p:nvPr>
            <p:ph idx="1"/>
          </p:nvPr>
        </p:nvSpPr>
        <p:spPr/>
        <p:txBody>
          <a:bodyPr>
            <a:normAutofit/>
          </a:bodyPr>
          <a:lstStyle/>
          <a:p>
            <a:r>
              <a:rPr lang="en-US" dirty="0" smtClean="0"/>
              <a:t>a use case might completely reuse another use case's behavior, similar to the &lt;&lt;include&gt;&gt; relationship, but that this reuse was optional and dependent either on a runtime or system implementation decision</a:t>
            </a:r>
          </a:p>
          <a:p>
            <a:endParaRPr lang="en-US" dirty="0"/>
          </a:p>
          <a:p>
            <a:r>
              <a:rPr lang="en-US" dirty="0" smtClean="0"/>
              <a:t>From the CMS example, the Create a new Blog Account use case might want to record that a new author applied for an account and was rejected, adding this information to the author's application history</a:t>
            </a:r>
            <a:endParaRPr lang="en-US" dirty="0"/>
          </a:p>
        </p:txBody>
      </p:sp>
    </p:spTree>
    <p:extLst>
      <p:ext uri="{BB962C8B-B14F-4D97-AF65-F5344CB8AC3E}">
        <p14:creationId xmlns:p14="http://schemas.microsoft.com/office/powerpoint/2010/main" val="354213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33120" y="2361419"/>
            <a:ext cx="470263" cy="1171303"/>
            <a:chOff x="3474720" y="4711337"/>
            <a:chExt cx="470263" cy="1171303"/>
          </a:xfrm>
        </p:grpSpPr>
        <p:sp>
          <p:nvSpPr>
            <p:cNvPr id="5" name="Oval 4"/>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5"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10" name="Rectangle 9"/>
          <p:cNvSpPr/>
          <p:nvPr/>
        </p:nvSpPr>
        <p:spPr>
          <a:xfrm>
            <a:off x="3546708" y="687978"/>
            <a:ext cx="5057360" cy="5534295"/>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5137000" y="1424942"/>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Wiki</a:t>
            </a:r>
            <a:endParaRPr lang="en-US" dirty="0"/>
          </a:p>
        </p:txBody>
      </p:sp>
      <p:cxnSp>
        <p:nvCxnSpPr>
          <p:cNvPr id="12" name="Straight Connector 11"/>
          <p:cNvCxnSpPr>
            <a:endCxn id="11" idx="2"/>
          </p:cNvCxnSpPr>
          <p:nvPr/>
        </p:nvCxnSpPr>
        <p:spPr>
          <a:xfrm flipV="1">
            <a:off x="2921903" y="1907179"/>
            <a:ext cx="2215097" cy="836021"/>
          </a:xfrm>
          <a:prstGeom prst="line">
            <a:avLst/>
          </a:prstGeom>
          <a:ln w="38100"/>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1230132" y="3577661"/>
            <a:ext cx="1476238" cy="369332"/>
          </a:xfrm>
          <a:prstGeom prst="rect">
            <a:avLst/>
          </a:prstGeom>
          <a:noFill/>
        </p:spPr>
        <p:txBody>
          <a:bodyPr wrap="none" rtlCol="0">
            <a:spAutoFit/>
          </a:bodyPr>
          <a:lstStyle/>
          <a:p>
            <a:r>
              <a:rPr lang="en-US" dirty="0" smtClean="0"/>
              <a:t>Administrator</a:t>
            </a:r>
            <a:endParaRPr lang="en-US" dirty="0"/>
          </a:p>
        </p:txBody>
      </p:sp>
      <p:sp>
        <p:nvSpPr>
          <p:cNvPr id="14" name="TextBox 13"/>
          <p:cNvSpPr txBox="1"/>
          <p:nvPr/>
        </p:nvSpPr>
        <p:spPr>
          <a:xfrm>
            <a:off x="4928365" y="625119"/>
            <a:ext cx="2248180" cy="646331"/>
          </a:xfrm>
          <a:prstGeom prst="rect">
            <a:avLst/>
          </a:prstGeom>
          <a:noFill/>
        </p:spPr>
        <p:txBody>
          <a:bodyPr wrap="none" rtlCol="0">
            <a:spAutoFit/>
          </a:bodyPr>
          <a:lstStyle/>
          <a:p>
            <a:pPr algn="ctr"/>
            <a:r>
              <a:rPr lang="en-US" dirty="0" smtClean="0"/>
              <a:t>Content Management</a:t>
            </a:r>
          </a:p>
          <a:p>
            <a:pPr algn="ctr"/>
            <a:r>
              <a:rPr lang="en-US" dirty="0" smtClean="0"/>
              <a:t>System</a:t>
            </a:r>
            <a:endParaRPr lang="en-US" dirty="0"/>
          </a:p>
        </p:txBody>
      </p:sp>
      <p:grpSp>
        <p:nvGrpSpPr>
          <p:cNvPr id="15" name="Group 14"/>
          <p:cNvGrpSpPr/>
          <p:nvPr/>
        </p:nvGrpSpPr>
        <p:grpSpPr>
          <a:xfrm>
            <a:off x="9922287" y="2620057"/>
            <a:ext cx="470263" cy="1171303"/>
            <a:chOff x="3474720" y="4711337"/>
            <a:chExt cx="470263" cy="1171303"/>
          </a:xfrm>
        </p:grpSpPr>
        <p:sp>
          <p:nvSpPr>
            <p:cNvPr id="16" name="Oval 15"/>
            <p:cNvSpPr/>
            <p:nvPr/>
          </p:nvSpPr>
          <p:spPr>
            <a:xfrm>
              <a:off x="3561806" y="4711337"/>
              <a:ext cx="304800" cy="31350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a:stCxn id="16" idx="4"/>
            </p:cNvCxnSpPr>
            <p:nvPr/>
          </p:nvCxnSpPr>
          <p:spPr>
            <a:xfrm>
              <a:off x="3714206" y="5024846"/>
              <a:ext cx="0" cy="618308"/>
            </a:xfrm>
            <a:prstGeom prst="line">
              <a:avLst/>
            </a:prstGeom>
            <a:ln w="38100"/>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3474720" y="5286103"/>
              <a:ext cx="470263" cy="0"/>
            </a:xfrm>
            <a:prstGeom prst="line">
              <a:avLst/>
            </a:prstGeom>
            <a:ln w="38100"/>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flipH="1">
              <a:off x="3474720" y="5643154"/>
              <a:ext cx="239486" cy="239486"/>
            </a:xfrm>
            <a:prstGeom prst="line">
              <a:avLst/>
            </a:prstGeom>
            <a:ln w="38100"/>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a:off x="3714206" y="5643154"/>
              <a:ext cx="230777" cy="230777"/>
            </a:xfrm>
            <a:prstGeom prst="line">
              <a:avLst/>
            </a:prstGeom>
            <a:ln w="38100"/>
          </p:spPr>
          <p:style>
            <a:lnRef idx="2">
              <a:schemeClr val="dk1"/>
            </a:lnRef>
            <a:fillRef idx="1">
              <a:schemeClr val="lt1"/>
            </a:fillRef>
            <a:effectRef idx="0">
              <a:schemeClr val="dk1"/>
            </a:effectRef>
            <a:fontRef idx="minor">
              <a:schemeClr val="dk1"/>
            </a:fontRef>
          </p:style>
        </p:cxnSp>
      </p:grpSp>
      <p:sp>
        <p:nvSpPr>
          <p:cNvPr id="21" name="TextBox 20"/>
          <p:cNvSpPr txBox="1"/>
          <p:nvPr/>
        </p:nvSpPr>
        <p:spPr>
          <a:xfrm>
            <a:off x="9372590" y="4014251"/>
            <a:ext cx="1859483" cy="646331"/>
          </a:xfrm>
          <a:prstGeom prst="rect">
            <a:avLst/>
          </a:prstGeom>
          <a:noFill/>
        </p:spPr>
        <p:txBody>
          <a:bodyPr wrap="none" rtlCol="0">
            <a:spAutoFit/>
          </a:bodyPr>
          <a:lstStyle/>
          <a:p>
            <a:pPr algn="ctr"/>
            <a:r>
              <a:rPr lang="en-US" dirty="0" smtClean="0"/>
              <a:t>Author Credential</a:t>
            </a:r>
          </a:p>
          <a:p>
            <a:pPr algn="ctr"/>
            <a:r>
              <a:rPr lang="en-US" dirty="0" smtClean="0"/>
              <a:t>Database</a:t>
            </a:r>
            <a:endParaRPr lang="en-US" dirty="0"/>
          </a:p>
        </p:txBody>
      </p:sp>
      <p:sp>
        <p:nvSpPr>
          <p:cNvPr id="22" name="Oval 21"/>
          <p:cNvSpPr/>
          <p:nvPr/>
        </p:nvSpPr>
        <p:spPr>
          <a:xfrm>
            <a:off x="5085809" y="3999638"/>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Create a new Blog Account</a:t>
            </a:r>
            <a:endParaRPr lang="en-US" dirty="0"/>
          </a:p>
        </p:txBody>
      </p:sp>
      <p:cxnSp>
        <p:nvCxnSpPr>
          <p:cNvPr id="23" name="Straight Connector 22"/>
          <p:cNvCxnSpPr>
            <a:endCxn id="22" idx="2"/>
          </p:cNvCxnSpPr>
          <p:nvPr/>
        </p:nvCxnSpPr>
        <p:spPr>
          <a:xfrm>
            <a:off x="2921903" y="3585980"/>
            <a:ext cx="2163906" cy="895895"/>
          </a:xfrm>
          <a:prstGeom prst="line">
            <a:avLst/>
          </a:prstGeom>
          <a:ln w="38100"/>
        </p:spPr>
        <p:style>
          <a:lnRef idx="2">
            <a:schemeClr val="dk1"/>
          </a:lnRef>
          <a:fillRef idx="1">
            <a:schemeClr val="lt1"/>
          </a:fillRef>
          <a:effectRef idx="0">
            <a:schemeClr val="dk1"/>
          </a:effectRef>
          <a:fontRef idx="minor">
            <a:schemeClr val="dk1"/>
          </a:fontRef>
        </p:style>
      </p:cxnSp>
      <p:sp>
        <p:nvSpPr>
          <p:cNvPr id="24" name="Oval 23"/>
          <p:cNvSpPr/>
          <p:nvPr/>
        </p:nvSpPr>
        <p:spPr>
          <a:xfrm>
            <a:off x="6512918" y="2723472"/>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Check identity</a:t>
            </a:r>
            <a:endParaRPr lang="en-US" dirty="0"/>
          </a:p>
        </p:txBody>
      </p:sp>
      <p:cxnSp>
        <p:nvCxnSpPr>
          <p:cNvPr id="25" name="Straight Arrow Connector 24"/>
          <p:cNvCxnSpPr>
            <a:stCxn id="11" idx="5"/>
            <a:endCxn id="24" idx="0"/>
          </p:cNvCxnSpPr>
          <p:nvPr/>
        </p:nvCxnSpPr>
        <p:spPr>
          <a:xfrm>
            <a:off x="6777831" y="2248172"/>
            <a:ext cx="696264" cy="47530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22" idx="6"/>
            <a:endCxn id="24" idx="4"/>
          </p:cNvCxnSpPr>
          <p:nvPr/>
        </p:nvCxnSpPr>
        <p:spPr>
          <a:xfrm flipV="1">
            <a:off x="7008162" y="3687946"/>
            <a:ext cx="465933" cy="793929"/>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p:cNvSpPr txBox="1"/>
          <p:nvPr/>
        </p:nvSpPr>
        <p:spPr>
          <a:xfrm>
            <a:off x="7241128" y="3946993"/>
            <a:ext cx="1330814" cy="369332"/>
          </a:xfrm>
          <a:prstGeom prst="rect">
            <a:avLst/>
          </a:prstGeom>
          <a:noFill/>
        </p:spPr>
        <p:txBody>
          <a:bodyPr wrap="none" rtlCol="0">
            <a:spAutoFit/>
          </a:bodyPr>
          <a:lstStyle/>
          <a:p>
            <a:r>
              <a:rPr lang="en-US" dirty="0" smtClean="0"/>
              <a:t>&lt;&lt;include&gt;&gt;</a:t>
            </a:r>
            <a:endParaRPr lang="en-US" dirty="0"/>
          </a:p>
        </p:txBody>
      </p:sp>
      <p:sp>
        <p:nvSpPr>
          <p:cNvPr id="28" name="TextBox 27"/>
          <p:cNvSpPr txBox="1"/>
          <p:nvPr/>
        </p:nvSpPr>
        <p:spPr>
          <a:xfrm>
            <a:off x="7008162" y="2040786"/>
            <a:ext cx="1330814" cy="369332"/>
          </a:xfrm>
          <a:prstGeom prst="rect">
            <a:avLst/>
          </a:prstGeom>
          <a:noFill/>
        </p:spPr>
        <p:txBody>
          <a:bodyPr wrap="none" rtlCol="0">
            <a:spAutoFit/>
          </a:bodyPr>
          <a:lstStyle/>
          <a:p>
            <a:r>
              <a:rPr lang="en-US" dirty="0" smtClean="0"/>
              <a:t>&lt;&lt;include&gt;&gt;</a:t>
            </a:r>
            <a:endParaRPr lang="en-US" dirty="0"/>
          </a:p>
        </p:txBody>
      </p:sp>
      <p:cxnSp>
        <p:nvCxnSpPr>
          <p:cNvPr id="29" name="Straight Connector 28"/>
          <p:cNvCxnSpPr>
            <a:stCxn id="24" idx="6"/>
          </p:cNvCxnSpPr>
          <p:nvPr/>
        </p:nvCxnSpPr>
        <p:spPr>
          <a:xfrm flipV="1">
            <a:off x="8435271" y="3194823"/>
            <a:ext cx="1283494" cy="10886"/>
          </a:xfrm>
          <a:prstGeom prst="line">
            <a:avLst/>
          </a:prstGeom>
          <a:ln w="38100"/>
        </p:spPr>
        <p:style>
          <a:lnRef idx="2">
            <a:schemeClr val="dk1"/>
          </a:lnRef>
          <a:fillRef idx="1">
            <a:schemeClr val="lt1"/>
          </a:fillRef>
          <a:effectRef idx="0">
            <a:schemeClr val="dk1"/>
          </a:effectRef>
          <a:fontRef idx="minor">
            <a:schemeClr val="dk1"/>
          </a:fontRef>
        </p:style>
      </p:cxnSp>
      <p:sp>
        <p:nvSpPr>
          <p:cNvPr id="30" name="Oval 29"/>
          <p:cNvSpPr/>
          <p:nvPr/>
        </p:nvSpPr>
        <p:spPr>
          <a:xfrm>
            <a:off x="3701700" y="5275803"/>
            <a:ext cx="1532151" cy="8013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Create a Regular Blog Account</a:t>
            </a:r>
            <a:endParaRPr lang="en-US" sz="1200" dirty="0"/>
          </a:p>
        </p:txBody>
      </p:sp>
      <p:sp>
        <p:nvSpPr>
          <p:cNvPr id="31" name="Oval 30"/>
          <p:cNvSpPr/>
          <p:nvPr/>
        </p:nvSpPr>
        <p:spPr>
          <a:xfrm>
            <a:off x="7008162" y="5274905"/>
            <a:ext cx="1532151" cy="8013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Create an Editorial Blog Account</a:t>
            </a:r>
            <a:endParaRPr lang="en-US" sz="1200" dirty="0"/>
          </a:p>
        </p:txBody>
      </p:sp>
      <p:cxnSp>
        <p:nvCxnSpPr>
          <p:cNvPr id="32" name="Straight Arrow Connector 31"/>
          <p:cNvCxnSpPr>
            <a:stCxn id="30" idx="7"/>
            <a:endCxn id="22" idx="3"/>
          </p:cNvCxnSpPr>
          <p:nvPr/>
        </p:nvCxnSpPr>
        <p:spPr>
          <a:xfrm flipV="1">
            <a:off x="5009473" y="4822868"/>
            <a:ext cx="357858" cy="570296"/>
          </a:xfrm>
          <a:prstGeom prst="straightConnector1">
            <a:avLst/>
          </a:prstGeom>
          <a:ln w="381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31" idx="1"/>
            <a:endCxn id="22" idx="5"/>
          </p:cNvCxnSpPr>
          <p:nvPr/>
        </p:nvCxnSpPr>
        <p:spPr>
          <a:xfrm flipH="1" flipV="1">
            <a:off x="6726640" y="4822868"/>
            <a:ext cx="505900" cy="569398"/>
          </a:xfrm>
          <a:prstGeom prst="straightConnector1">
            <a:avLst/>
          </a:prstGeom>
          <a:ln w="381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4" name="Isosceles Triangle 33"/>
          <p:cNvSpPr/>
          <p:nvPr/>
        </p:nvSpPr>
        <p:spPr>
          <a:xfrm rot="1854282">
            <a:off x="5106647" y="4821225"/>
            <a:ext cx="318993" cy="297989"/>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Isosceles Triangle 34"/>
          <p:cNvSpPr/>
          <p:nvPr/>
        </p:nvSpPr>
        <p:spPr>
          <a:xfrm rot="19287230">
            <a:off x="6652817" y="4813036"/>
            <a:ext cx="318993" cy="302151"/>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3547717" y="2803074"/>
            <a:ext cx="1922353" cy="964474"/>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Record Application Failure</a:t>
            </a:r>
            <a:endParaRPr lang="en-US" dirty="0"/>
          </a:p>
        </p:txBody>
      </p:sp>
      <p:cxnSp>
        <p:nvCxnSpPr>
          <p:cNvPr id="37" name="Straight Arrow Connector 36"/>
          <p:cNvCxnSpPr>
            <a:stCxn id="36" idx="0"/>
            <a:endCxn id="11" idx="3"/>
          </p:cNvCxnSpPr>
          <p:nvPr/>
        </p:nvCxnSpPr>
        <p:spPr>
          <a:xfrm flipV="1">
            <a:off x="4508894" y="2248172"/>
            <a:ext cx="909628" cy="554902"/>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p:cNvCxnSpPr>
            <a:stCxn id="36" idx="4"/>
            <a:endCxn id="22" idx="1"/>
          </p:cNvCxnSpPr>
          <p:nvPr/>
        </p:nvCxnSpPr>
        <p:spPr>
          <a:xfrm>
            <a:off x="4508894" y="3767548"/>
            <a:ext cx="858437" cy="373334"/>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p:cNvSpPr txBox="1"/>
          <p:nvPr/>
        </p:nvSpPr>
        <p:spPr>
          <a:xfrm>
            <a:off x="4971642" y="2333037"/>
            <a:ext cx="1291892" cy="369332"/>
          </a:xfrm>
          <a:prstGeom prst="rect">
            <a:avLst/>
          </a:prstGeom>
          <a:noFill/>
        </p:spPr>
        <p:txBody>
          <a:bodyPr wrap="none" rtlCol="0">
            <a:spAutoFit/>
          </a:bodyPr>
          <a:lstStyle/>
          <a:p>
            <a:r>
              <a:rPr lang="en-US" dirty="0" smtClean="0"/>
              <a:t>&lt;&lt;extend&gt;&gt;</a:t>
            </a:r>
            <a:endParaRPr lang="en-US" dirty="0"/>
          </a:p>
        </p:txBody>
      </p:sp>
      <p:sp>
        <p:nvSpPr>
          <p:cNvPr id="44" name="TextBox 43"/>
          <p:cNvSpPr txBox="1"/>
          <p:nvPr/>
        </p:nvSpPr>
        <p:spPr>
          <a:xfrm>
            <a:off x="4821554" y="3624512"/>
            <a:ext cx="1291892" cy="369332"/>
          </a:xfrm>
          <a:prstGeom prst="rect">
            <a:avLst/>
          </a:prstGeom>
          <a:noFill/>
        </p:spPr>
        <p:txBody>
          <a:bodyPr wrap="none" rtlCol="0">
            <a:spAutoFit/>
          </a:bodyPr>
          <a:lstStyle/>
          <a:p>
            <a:r>
              <a:rPr lang="en-US" dirty="0" smtClean="0"/>
              <a:t>&lt;&lt;extend&gt;&gt;</a:t>
            </a:r>
            <a:endParaRPr lang="en-US" dirty="0"/>
          </a:p>
        </p:txBody>
      </p:sp>
    </p:spTree>
    <p:extLst>
      <p:ext uri="{BB962C8B-B14F-4D97-AF65-F5344CB8AC3E}">
        <p14:creationId xmlns:p14="http://schemas.microsoft.com/office/powerpoint/2010/main" val="328829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Use Cases for your Projects</a:t>
            </a:r>
            <a:endParaRPr lang="en-US" dirty="0"/>
          </a:p>
        </p:txBody>
      </p:sp>
      <p:sp>
        <p:nvSpPr>
          <p:cNvPr id="3" name="Content Placeholder 2"/>
          <p:cNvSpPr>
            <a:spLocks noGrp="1"/>
          </p:cNvSpPr>
          <p:nvPr>
            <p:ph idx="1"/>
          </p:nvPr>
        </p:nvSpPr>
        <p:spPr/>
        <p:txBody>
          <a:bodyPr/>
          <a:lstStyle/>
          <a:p>
            <a:r>
              <a:rPr lang="en-US" dirty="0" smtClean="0"/>
              <a:t>Define actors</a:t>
            </a:r>
          </a:p>
          <a:p>
            <a:r>
              <a:rPr lang="en-US" dirty="0" smtClean="0"/>
              <a:t>Stereotypes</a:t>
            </a:r>
          </a:p>
          <a:p>
            <a:r>
              <a:rPr lang="en-US" dirty="0" smtClean="0"/>
              <a:t>Use Cases</a:t>
            </a:r>
          </a:p>
          <a:p>
            <a:r>
              <a:rPr lang="en-US" dirty="0" smtClean="0"/>
              <a:t>Include Relationships</a:t>
            </a:r>
          </a:p>
          <a:p>
            <a:r>
              <a:rPr lang="en-US" smtClean="0"/>
              <a:t>Extend Relationships</a:t>
            </a:r>
            <a:endParaRPr lang="en-US"/>
          </a:p>
        </p:txBody>
      </p:sp>
    </p:spTree>
    <p:extLst>
      <p:ext uri="{BB962C8B-B14F-4D97-AF65-F5344CB8AC3E}">
        <p14:creationId xmlns:p14="http://schemas.microsoft.com/office/powerpoint/2010/main" val="95584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View</a:t>
            </a:r>
            <a:endParaRPr lang="en-US" dirty="0"/>
          </a:p>
        </p:txBody>
      </p:sp>
      <p:sp>
        <p:nvSpPr>
          <p:cNvPr id="3" name="Content Placeholder 2"/>
          <p:cNvSpPr>
            <a:spLocks noGrp="1"/>
          </p:cNvSpPr>
          <p:nvPr>
            <p:ph idx="1"/>
          </p:nvPr>
        </p:nvSpPr>
        <p:spPr/>
        <p:txBody>
          <a:bodyPr/>
          <a:lstStyle/>
          <a:p>
            <a:r>
              <a:rPr lang="en-US" dirty="0"/>
              <a:t>Describes the abstract descriptions of a system's parts. Used to model </a:t>
            </a:r>
            <a:r>
              <a:rPr lang="en-US" dirty="0" smtClean="0"/>
              <a:t>what a </a:t>
            </a:r>
            <a:r>
              <a:rPr lang="en-US" dirty="0"/>
              <a:t>system is made up of and how the parts interact with each other. </a:t>
            </a:r>
            <a:r>
              <a:rPr lang="en-US" dirty="0" smtClean="0"/>
              <a:t>The types </a:t>
            </a:r>
            <a:r>
              <a:rPr lang="en-US" dirty="0"/>
              <a:t>of UML diagrams that typically make up this view include </a:t>
            </a:r>
            <a:r>
              <a:rPr lang="en-US" dirty="0" smtClean="0"/>
              <a:t>class, object</a:t>
            </a:r>
            <a:r>
              <a:rPr lang="en-US" dirty="0"/>
              <a:t>, state machine, and interaction diagrams.</a:t>
            </a:r>
            <a:r>
              <a:rPr lang="en-US" dirty="0" smtClean="0"/>
              <a:t> </a:t>
            </a:r>
            <a:br>
              <a:rPr lang="en-US" dirty="0" smtClean="0"/>
            </a:br>
            <a:endParaRPr lang="en-US" dirty="0"/>
          </a:p>
        </p:txBody>
      </p:sp>
    </p:spTree>
    <p:extLst>
      <p:ext uri="{BB962C8B-B14F-4D97-AF65-F5344CB8AC3E}">
        <p14:creationId xmlns:p14="http://schemas.microsoft.com/office/powerpoint/2010/main" val="158615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a:bodyPr>
          <a:lstStyle/>
          <a:p>
            <a:r>
              <a:rPr lang="en-US" dirty="0"/>
              <a:t>A </a:t>
            </a:r>
            <a:r>
              <a:rPr lang="en-US" i="1" dirty="0"/>
              <a:t>use case </a:t>
            </a:r>
            <a:r>
              <a:rPr lang="en-US" dirty="0"/>
              <a:t>is a case (or situation) where your system is used to fulfill one </a:t>
            </a:r>
            <a:r>
              <a:rPr lang="en-US" dirty="0" smtClean="0"/>
              <a:t>or more </a:t>
            </a:r>
            <a:r>
              <a:rPr lang="en-US" dirty="0"/>
              <a:t>of your user's requirements; a use case captures a piece of </a:t>
            </a:r>
            <a:r>
              <a:rPr lang="en-US" dirty="0" smtClean="0"/>
              <a:t>functionality that </a:t>
            </a:r>
            <a:r>
              <a:rPr lang="en-US" dirty="0"/>
              <a:t>the system provides. </a:t>
            </a:r>
            <a:r>
              <a:rPr lang="en-US" dirty="0" smtClean="0"/>
              <a:t/>
            </a:r>
            <a:br>
              <a:rPr lang="en-US" dirty="0" smtClean="0"/>
            </a:br>
            <a:endParaRPr lang="en-US" dirty="0" smtClean="0"/>
          </a:p>
          <a:p>
            <a:r>
              <a:rPr lang="en-US" dirty="0"/>
              <a:t>Use cases specify only what your system is supposed to do, i.e., the system's </a:t>
            </a:r>
            <a:r>
              <a:rPr lang="en-US" dirty="0" smtClean="0"/>
              <a:t>functional requirements</a:t>
            </a:r>
            <a:r>
              <a:rPr lang="en-US" dirty="0"/>
              <a:t>. They </a:t>
            </a:r>
            <a:r>
              <a:rPr lang="en-US" i="1" dirty="0"/>
              <a:t>do not </a:t>
            </a:r>
            <a:r>
              <a:rPr lang="en-US" dirty="0"/>
              <a:t>specify what the system shall not do, i.e., the </a:t>
            </a:r>
            <a:r>
              <a:rPr lang="en-US" dirty="0" smtClean="0"/>
              <a:t>system's nonfunctional </a:t>
            </a:r>
            <a:r>
              <a:rPr lang="en-US" dirty="0"/>
              <a:t>requirements. Nonfunctional requirements often include performance targets</a:t>
            </a:r>
            <a:br>
              <a:rPr lang="en-US" dirty="0"/>
            </a:br>
            <a:r>
              <a:rPr lang="en-US" dirty="0"/>
              <a:t>and programming </a:t>
            </a:r>
            <a:r>
              <a:rPr lang="en-US" dirty="0" smtClean="0"/>
              <a:t>languages</a:t>
            </a:r>
            <a:r>
              <a:rPr lang="en-US" dirty="0"/>
              <a:t>.</a:t>
            </a:r>
            <a:r>
              <a:rPr lang="en-US" dirty="0" smtClean="0"/>
              <a:t/>
            </a:r>
            <a:br>
              <a:rPr lang="en-US" dirty="0" smtClean="0"/>
            </a:br>
            <a:endParaRPr lang="en-US" dirty="0"/>
          </a:p>
        </p:txBody>
      </p:sp>
    </p:spTree>
    <p:extLst>
      <p:ext uri="{BB962C8B-B14F-4D97-AF65-F5344CB8AC3E}">
        <p14:creationId xmlns:p14="http://schemas.microsoft.com/office/powerpoint/2010/main" val="399347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a:bodyPr>
          <a:lstStyle/>
          <a:p>
            <a:r>
              <a:rPr lang="en-US" dirty="0"/>
              <a:t>use cases can be assigned to teams or individuals to</a:t>
            </a:r>
            <a:br>
              <a:rPr lang="en-US" dirty="0"/>
            </a:br>
            <a:r>
              <a:rPr lang="en-US" dirty="0"/>
              <a:t>be implemented and, since a use case represents tangible user value, you </a:t>
            </a:r>
            <a:r>
              <a:rPr lang="en-US" dirty="0" smtClean="0"/>
              <a:t>can track </a:t>
            </a:r>
            <a:r>
              <a:rPr lang="en-US" dirty="0"/>
              <a:t>the progress of the project by use cases delivered. </a:t>
            </a:r>
            <a:endParaRPr lang="en-US" dirty="0" smtClean="0"/>
          </a:p>
          <a:p>
            <a:endParaRPr lang="en-US" dirty="0"/>
          </a:p>
          <a:p>
            <a:r>
              <a:rPr lang="en-US" dirty="0" smtClean="0"/>
              <a:t>If </a:t>
            </a:r>
            <a:r>
              <a:rPr lang="en-US" dirty="0"/>
              <a:t>and when a </a:t>
            </a:r>
            <a:r>
              <a:rPr lang="en-US" dirty="0" smtClean="0"/>
              <a:t>project gets </a:t>
            </a:r>
            <a:r>
              <a:rPr lang="en-US" dirty="0"/>
              <a:t>into schedule trouble, use cases can be jettisoned or delayed to </a:t>
            </a:r>
            <a:r>
              <a:rPr lang="en-US" dirty="0" smtClean="0"/>
              <a:t>deliver the </a:t>
            </a:r>
            <a:r>
              <a:rPr lang="en-US" dirty="0"/>
              <a:t>highest value soonest.</a:t>
            </a:r>
            <a:r>
              <a:rPr lang="en-US" dirty="0" smtClean="0"/>
              <a:t> </a:t>
            </a:r>
            <a:br>
              <a:rPr lang="en-US" dirty="0" smtClean="0"/>
            </a:br>
            <a:endParaRPr lang="en-US" dirty="0"/>
          </a:p>
        </p:txBody>
      </p:sp>
    </p:spTree>
    <p:extLst>
      <p:ext uri="{BB962C8B-B14F-4D97-AF65-F5344CB8AC3E}">
        <p14:creationId xmlns:p14="http://schemas.microsoft.com/office/powerpoint/2010/main" val="228372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a:bodyPr>
          <a:lstStyle/>
          <a:p>
            <a:r>
              <a:rPr lang="en-US" dirty="0" smtClean="0"/>
              <a:t>use cases also help construct tests for your system. Use cases provide an excellent starting point for building your test cases and procedures because they precisely capture a user's requirements and success criteria.</a:t>
            </a:r>
            <a:br>
              <a:rPr lang="en-US" dirty="0" smtClean="0"/>
            </a:br>
            <a:endParaRPr lang="en-US" dirty="0"/>
          </a:p>
        </p:txBody>
      </p:sp>
    </p:spTree>
    <p:extLst>
      <p:ext uri="{BB962C8B-B14F-4D97-AF65-F5344CB8AC3E}">
        <p14:creationId xmlns:p14="http://schemas.microsoft.com/office/powerpoint/2010/main" val="272242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Content </a:t>
            </a:r>
            <a:r>
              <a:rPr lang="en-US" dirty="0"/>
              <a:t>M</a:t>
            </a:r>
            <a:r>
              <a:rPr lang="en-US" dirty="0" smtClean="0"/>
              <a:t>anagement System</a:t>
            </a:r>
            <a:endParaRPr lang="en-US" dirty="0"/>
          </a:p>
        </p:txBody>
      </p:sp>
      <p:sp>
        <p:nvSpPr>
          <p:cNvPr id="3" name="Content Placeholder 2"/>
          <p:cNvSpPr>
            <a:spLocks noGrp="1"/>
          </p:cNvSpPr>
          <p:nvPr>
            <p:ph idx="1"/>
          </p:nvPr>
        </p:nvSpPr>
        <p:spPr>
          <a:xfrm>
            <a:off x="838200" y="1825625"/>
            <a:ext cx="10515600" cy="1431381"/>
          </a:xfrm>
        </p:spPr>
        <p:txBody>
          <a:bodyPr/>
          <a:lstStyle/>
          <a:p>
            <a:pPr marL="0" indent="0">
              <a:buNone/>
            </a:pPr>
            <a:r>
              <a:rPr lang="en-US" dirty="0" smtClean="0"/>
              <a:t>Requirement A.1:</a:t>
            </a:r>
          </a:p>
          <a:p>
            <a:r>
              <a:rPr lang="en-US" dirty="0" smtClean="0"/>
              <a:t>CMS contains an Administrator actor that interacts with the system to create a blog account</a:t>
            </a:r>
            <a:endParaRPr lang="en-US" dirty="0"/>
          </a:p>
        </p:txBody>
      </p:sp>
      <p:pic>
        <p:nvPicPr>
          <p:cNvPr id="4" name="Picture 3"/>
          <p:cNvPicPr>
            <a:picLocks noChangeAspect="1"/>
          </p:cNvPicPr>
          <p:nvPr/>
        </p:nvPicPr>
        <p:blipFill>
          <a:blip r:embed="rId2"/>
          <a:stretch>
            <a:fillRect/>
          </a:stretch>
        </p:blipFill>
        <p:spPr>
          <a:xfrm>
            <a:off x="3915727" y="3536496"/>
            <a:ext cx="3019425" cy="1352550"/>
          </a:xfrm>
          <a:prstGeom prst="rect">
            <a:avLst/>
          </a:prstGeom>
        </p:spPr>
      </p:pic>
      <p:sp>
        <p:nvSpPr>
          <p:cNvPr id="5" name="TextBox 4"/>
          <p:cNvSpPr txBox="1"/>
          <p:nvPr/>
        </p:nvSpPr>
        <p:spPr>
          <a:xfrm>
            <a:off x="1277982" y="5181598"/>
            <a:ext cx="9636036" cy="1200329"/>
          </a:xfrm>
          <a:prstGeom prst="rect">
            <a:avLst/>
          </a:prstGeom>
          <a:noFill/>
        </p:spPr>
        <p:txBody>
          <a:bodyPr wrap="none" rtlCol="0">
            <a:spAutoFit/>
          </a:bodyPr>
          <a:lstStyle/>
          <a:p>
            <a:pPr algn="ctr"/>
            <a:r>
              <a:rPr lang="en-US" dirty="0"/>
              <a:t>An actor is drawn in UML notation using either a "stick man" or a </a:t>
            </a:r>
            <a:r>
              <a:rPr lang="en-US" dirty="0" smtClean="0"/>
              <a:t>stereotyped box</a:t>
            </a:r>
          </a:p>
          <a:p>
            <a:pPr algn="ctr"/>
            <a:endParaRPr lang="en-US" dirty="0"/>
          </a:p>
          <a:p>
            <a:pPr algn="ctr"/>
            <a:r>
              <a:rPr lang="en-US" dirty="0" smtClean="0"/>
              <a:t>Stereotypes signify a special use or intent and can be applied to almost any element of UML notation </a:t>
            </a:r>
            <a:br>
              <a:rPr lang="en-US" dirty="0" smtClean="0"/>
            </a:br>
            <a:endParaRPr lang="en-US" dirty="0"/>
          </a:p>
        </p:txBody>
      </p:sp>
    </p:spTree>
    <p:extLst>
      <p:ext uri="{BB962C8B-B14F-4D97-AF65-F5344CB8AC3E}">
        <p14:creationId xmlns:p14="http://schemas.microsoft.com/office/powerpoint/2010/main" val="12897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actor?</a:t>
            </a:r>
            <a:endParaRPr lang="en-US" dirty="0"/>
          </a:p>
        </p:txBody>
      </p:sp>
      <p:pic>
        <p:nvPicPr>
          <p:cNvPr id="4" name="Picture 3"/>
          <p:cNvPicPr>
            <a:picLocks noChangeAspect="1"/>
          </p:cNvPicPr>
          <p:nvPr/>
        </p:nvPicPr>
        <p:blipFill>
          <a:blip r:embed="rId2"/>
          <a:stretch>
            <a:fillRect/>
          </a:stretch>
        </p:blipFill>
        <p:spPr>
          <a:xfrm>
            <a:off x="3702504" y="1553527"/>
            <a:ext cx="4440011" cy="5162019"/>
          </a:xfrm>
          <a:prstGeom prst="rect">
            <a:avLst/>
          </a:prstGeom>
        </p:spPr>
      </p:pic>
    </p:spTree>
    <p:extLst>
      <p:ext uri="{BB962C8B-B14F-4D97-AF65-F5344CB8AC3E}">
        <p14:creationId xmlns:p14="http://schemas.microsoft.com/office/powerpoint/2010/main" val="5446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Actors</a:t>
            </a:r>
            <a:endParaRPr lang="en-US" dirty="0"/>
          </a:p>
        </p:txBody>
      </p:sp>
      <p:sp>
        <p:nvSpPr>
          <p:cNvPr id="3" name="Content Placeholder 2"/>
          <p:cNvSpPr>
            <a:spLocks noGrp="1"/>
          </p:cNvSpPr>
          <p:nvPr>
            <p:ph idx="1"/>
          </p:nvPr>
        </p:nvSpPr>
        <p:spPr/>
        <p:txBody>
          <a:bodyPr/>
          <a:lstStyle/>
          <a:p>
            <a:r>
              <a:rPr lang="en-US" dirty="0" smtClean="0"/>
              <a:t>Actors may be related to each other</a:t>
            </a:r>
          </a:p>
          <a:p>
            <a:endParaRPr lang="en-US" dirty="0"/>
          </a:p>
          <a:p>
            <a:r>
              <a:rPr lang="en-US" dirty="0" smtClean="0"/>
              <a:t>An administrator is a special kind of user with more functionality</a:t>
            </a:r>
          </a:p>
          <a:p>
            <a:endParaRPr lang="en-US" dirty="0"/>
          </a:p>
          <a:p>
            <a:r>
              <a:rPr lang="en-US" dirty="0" smtClean="0"/>
              <a:t>Both administrator and user are actors in this case</a:t>
            </a:r>
            <a:endParaRPr lang="en-US" dirty="0"/>
          </a:p>
        </p:txBody>
      </p:sp>
    </p:spTree>
    <p:extLst>
      <p:ext uri="{BB962C8B-B14F-4D97-AF65-F5344CB8AC3E}">
        <p14:creationId xmlns:p14="http://schemas.microsoft.com/office/powerpoint/2010/main" val="3414753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949</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Views of your Model</vt:lpstr>
      <vt:lpstr>Philippe Kruchten's 4+1 view model </vt:lpstr>
      <vt:lpstr>Logical View</vt:lpstr>
      <vt:lpstr>Use Cases</vt:lpstr>
      <vt:lpstr>Use Cases</vt:lpstr>
      <vt:lpstr>Use Cases</vt:lpstr>
      <vt:lpstr>Example: Content Management System</vt:lpstr>
      <vt:lpstr>What is an actor?</vt:lpstr>
      <vt:lpstr>Refining Actors</vt:lpstr>
      <vt:lpstr>Refining Actors</vt:lpstr>
      <vt:lpstr>Use Cases</vt:lpstr>
      <vt:lpstr>Communication Lines</vt:lpstr>
      <vt:lpstr>Communication Lines</vt:lpstr>
      <vt:lpstr>System Boundaries</vt:lpstr>
      <vt:lpstr>PowerPoint Presentation</vt:lpstr>
      <vt:lpstr>PowerPoint Presentation</vt:lpstr>
      <vt:lpstr>Fixing the use case diagram</vt:lpstr>
      <vt:lpstr>The &lt;&lt;include&gt;&gt; Relationship</vt:lpstr>
      <vt:lpstr>The &lt;&lt;include&gt;&gt; Relationship</vt:lpstr>
      <vt:lpstr>The &lt;&lt;include&gt;&gt; Relationship</vt:lpstr>
      <vt:lpstr>The &lt;&lt;include&gt;&gt; Relationship</vt:lpstr>
      <vt:lpstr>Special cases</vt:lpstr>
      <vt:lpstr>The &lt;&lt;extend&gt;&gt; Relationship</vt:lpstr>
      <vt:lpstr>PowerPoint Presentation</vt:lpstr>
      <vt:lpstr>Define Use Cases for your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of your Model</dc:title>
  <dc:creator>Umair Azfar Khan</dc:creator>
  <cp:lastModifiedBy>Umair Azfar Khan</cp:lastModifiedBy>
  <cp:revision>13</cp:revision>
  <dcterms:created xsi:type="dcterms:W3CDTF">2017-11-16T06:12:07Z</dcterms:created>
  <dcterms:modified xsi:type="dcterms:W3CDTF">2017-11-16T08:59:05Z</dcterms:modified>
</cp:coreProperties>
</file>