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88CC-0E3B-47E3-A484-D97D5E6B91C0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383-2312-49D5-B3E6-0E9D54C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7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88CC-0E3B-47E3-A484-D97D5E6B91C0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383-2312-49D5-B3E6-0E9D54C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5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88CC-0E3B-47E3-A484-D97D5E6B91C0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383-2312-49D5-B3E6-0E9D54C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88CC-0E3B-47E3-A484-D97D5E6B91C0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383-2312-49D5-B3E6-0E9D54C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88CC-0E3B-47E3-A484-D97D5E6B91C0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383-2312-49D5-B3E6-0E9D54C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3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88CC-0E3B-47E3-A484-D97D5E6B91C0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383-2312-49D5-B3E6-0E9D54C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8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88CC-0E3B-47E3-A484-D97D5E6B91C0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383-2312-49D5-B3E6-0E9D54C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7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88CC-0E3B-47E3-A484-D97D5E6B91C0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383-2312-49D5-B3E6-0E9D54C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6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88CC-0E3B-47E3-A484-D97D5E6B91C0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383-2312-49D5-B3E6-0E9D54C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88CC-0E3B-47E3-A484-D97D5E6B91C0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383-2312-49D5-B3E6-0E9D54C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4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288CC-0E3B-47E3-A484-D97D5E6B91C0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D383-2312-49D5-B3E6-0E9D54C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5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88CC-0E3B-47E3-A484-D97D5E6B91C0}" type="datetimeFigureOut">
              <a:rPr lang="en-US" smtClean="0"/>
              <a:t>21-Nov-17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D383-2312-49D5-B3E6-0E9D54CB4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Activity Diagram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diamond-shaped node is called a </a:t>
            </a:r>
            <a:r>
              <a:rPr lang="en-US" i="1" dirty="0"/>
              <a:t>decision</a:t>
            </a:r>
            <a:r>
              <a:rPr lang="en-US" dirty="0"/>
              <a:t>, analogous to an </a:t>
            </a:r>
            <a:r>
              <a:rPr lang="en-US" dirty="0" smtClean="0"/>
              <a:t>if-else statement </a:t>
            </a:r>
            <a:r>
              <a:rPr lang="en-US" dirty="0"/>
              <a:t>in code. Notice that there are two outgoing edges from the </a:t>
            </a:r>
            <a:r>
              <a:rPr lang="en-US" dirty="0" smtClean="0"/>
              <a:t>decision in the above figure, </a:t>
            </a:r>
            <a:r>
              <a:rPr lang="en-US" dirty="0"/>
              <a:t>each labeled with Boolean conditions. </a:t>
            </a:r>
            <a:endParaRPr lang="en-US" dirty="0" smtClean="0"/>
          </a:p>
          <a:p>
            <a:r>
              <a:rPr lang="en-US" dirty="0" smtClean="0"/>
              <a:t>Only </a:t>
            </a:r>
            <a:r>
              <a:rPr lang="en-US" dirty="0"/>
              <a:t>one edge is </a:t>
            </a:r>
            <a:r>
              <a:rPr lang="en-US" dirty="0" smtClean="0"/>
              <a:t>followed out </a:t>
            </a:r>
            <a:r>
              <a:rPr lang="en-US" dirty="0"/>
              <a:t>of the decision node depending on whether the author is authorized. </a:t>
            </a:r>
            <a:endParaRPr lang="en-US" dirty="0" smtClean="0"/>
          </a:p>
          <a:p>
            <a:r>
              <a:rPr lang="en-US" dirty="0" smtClean="0"/>
              <a:t>The second </a:t>
            </a:r>
            <a:r>
              <a:rPr lang="en-US" dirty="0"/>
              <a:t>diamond-shaped node is called a </a:t>
            </a:r>
            <a:r>
              <a:rPr lang="en-US" i="1" dirty="0"/>
              <a:t>merge</a:t>
            </a:r>
            <a:r>
              <a:rPr lang="en-US" dirty="0"/>
              <a:t>. A merge node combines </a:t>
            </a:r>
            <a:r>
              <a:rPr lang="en-US" dirty="0" smtClean="0"/>
              <a:t>the edges </a:t>
            </a:r>
            <a:r>
              <a:rPr lang="en-US" dirty="0"/>
              <a:t>starting from a decision node, marking the end of the </a:t>
            </a:r>
            <a:r>
              <a:rPr lang="en-US" dirty="0" smtClean="0"/>
              <a:t>conditional behavior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036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 and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word "activity" is often mistakenly used instead of "action" to describe </a:t>
            </a:r>
            <a:r>
              <a:rPr lang="en-US" dirty="0" smtClean="0"/>
              <a:t>a step </a:t>
            </a:r>
            <a:r>
              <a:rPr lang="en-US" dirty="0"/>
              <a:t>in an activity diagram, but they are not the same.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activity </a:t>
            </a:r>
            <a:r>
              <a:rPr lang="en-US" dirty="0"/>
              <a:t>is </a:t>
            </a:r>
            <a:r>
              <a:rPr lang="en-US" dirty="0" smtClean="0"/>
              <a:t>the process </a:t>
            </a:r>
            <a:r>
              <a:rPr lang="en-US" dirty="0"/>
              <a:t>being modeled, such as washing a car.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action </a:t>
            </a:r>
            <a:r>
              <a:rPr lang="en-US" dirty="0"/>
              <a:t>is a step in </a:t>
            </a:r>
            <a:r>
              <a:rPr lang="en-US" dirty="0" smtClean="0"/>
              <a:t>the overall </a:t>
            </a:r>
            <a:r>
              <a:rPr lang="en-US" dirty="0"/>
              <a:t>activity, such as Lather, Rinse, and Dry.</a:t>
            </a:r>
          </a:p>
        </p:txBody>
      </p:sp>
    </p:spTree>
    <p:extLst>
      <p:ext uri="{BB962C8B-B14F-4D97-AF65-F5344CB8AC3E}">
        <p14:creationId xmlns:p14="http://schemas.microsoft.com/office/powerpoint/2010/main" val="1491918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037" y="1529542"/>
            <a:ext cx="9532835" cy="4937759"/>
          </a:xfrm>
        </p:spPr>
      </p:pic>
    </p:spTree>
    <p:extLst>
      <p:ext uri="{BB962C8B-B14F-4D97-AF65-F5344CB8AC3E}">
        <p14:creationId xmlns:p14="http://schemas.microsoft.com/office/powerpoint/2010/main" val="309135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smtClean="0"/>
              <a:t>the above figure, </a:t>
            </a:r>
            <a:r>
              <a:rPr lang="en-US" dirty="0"/>
              <a:t>the entire activity is enclosed within the rounded </a:t>
            </a:r>
            <a:r>
              <a:rPr lang="en-US" dirty="0" smtClean="0"/>
              <a:t>rectangle called </a:t>
            </a:r>
            <a:r>
              <a:rPr lang="en-US" dirty="0"/>
              <a:t>an </a:t>
            </a:r>
            <a:r>
              <a:rPr lang="en-US" i="1" dirty="0"/>
              <a:t>activity frame 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activity frame is used to contain an </a:t>
            </a:r>
            <a:r>
              <a:rPr lang="en-US" dirty="0" smtClean="0"/>
              <a:t>activity's actions </a:t>
            </a:r>
            <a:r>
              <a:rPr lang="en-US" dirty="0"/>
              <a:t>and is useful when you want to show more than one activity on </a:t>
            </a:r>
            <a:r>
              <a:rPr lang="en-US" dirty="0" smtClean="0"/>
              <a:t>the same </a:t>
            </a:r>
            <a:r>
              <a:rPr lang="en-US" dirty="0"/>
              <a:t>diagram. Write the name of the activity in the upper left corner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 activity frame is not necessary and can be omitted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9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Decisions and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Decisions </a:t>
            </a:r>
            <a:r>
              <a:rPr lang="en-US" dirty="0"/>
              <a:t>are used when you want to execute a different sequence of </a:t>
            </a:r>
            <a:r>
              <a:rPr lang="en-US" dirty="0" smtClean="0"/>
              <a:t>actions depending </a:t>
            </a:r>
            <a:r>
              <a:rPr lang="en-US" dirty="0"/>
              <a:t>on a condition.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Decisions </a:t>
            </a:r>
            <a:r>
              <a:rPr lang="en-US" dirty="0"/>
              <a:t>are drawn as diamond-shaped nodes </a:t>
            </a:r>
            <a:r>
              <a:rPr lang="en-US" dirty="0" smtClean="0"/>
              <a:t>with one </a:t>
            </a:r>
            <a:r>
              <a:rPr lang="en-US" dirty="0"/>
              <a:t>incoming edge and multiple outgoing </a:t>
            </a:r>
            <a:r>
              <a:rPr lang="en-US" dirty="0" smtClean="0"/>
              <a:t>edges</a:t>
            </a:r>
          </a:p>
          <a:p>
            <a:endParaRPr lang="en-US" dirty="0"/>
          </a:p>
          <a:p>
            <a:r>
              <a:rPr lang="en-US" dirty="0"/>
              <a:t>Each branched edge contains a </a:t>
            </a:r>
            <a:r>
              <a:rPr lang="en-US" i="1" dirty="0"/>
              <a:t>guard condition </a:t>
            </a:r>
            <a:r>
              <a:rPr lang="en-US" dirty="0"/>
              <a:t>written in brackets. </a:t>
            </a:r>
            <a:r>
              <a:rPr lang="en-US" dirty="0" smtClean="0"/>
              <a:t>Guard conditions </a:t>
            </a:r>
            <a:r>
              <a:rPr lang="en-US" dirty="0"/>
              <a:t>determine which edge is taken after a decision node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/>
              <a:t>They are statements that evaluate to true or false</a:t>
            </a:r>
          </a:p>
        </p:txBody>
      </p:sp>
    </p:spTree>
    <p:extLst>
      <p:ext uri="{BB962C8B-B14F-4D97-AF65-F5344CB8AC3E}">
        <p14:creationId xmlns:p14="http://schemas.microsoft.com/office/powerpoint/2010/main" val="480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09" y="1825625"/>
            <a:ext cx="5120781" cy="4351338"/>
          </a:xfrm>
        </p:spPr>
      </p:pic>
    </p:spTree>
    <p:extLst>
      <p:ext uri="{BB962C8B-B14F-4D97-AF65-F5344CB8AC3E}">
        <p14:creationId xmlns:p14="http://schemas.microsoft.com/office/powerpoint/2010/main" val="1398866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[authorized]</a:t>
            </a:r>
          </a:p>
          <a:p>
            <a:r>
              <a:rPr lang="en-US" dirty="0"/>
              <a:t>If the authorized variable evaluates to true, then follow this </a:t>
            </a:r>
            <a:r>
              <a:rPr lang="en-US" dirty="0" smtClean="0"/>
              <a:t>outgoing edge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/>
              <a:t>wordCount</a:t>
            </a:r>
            <a:r>
              <a:rPr lang="en-US" dirty="0"/>
              <a:t> &gt;= 100]</a:t>
            </a:r>
          </a:p>
          <a:p>
            <a:r>
              <a:rPr lang="en-US" dirty="0"/>
              <a:t>If the </a:t>
            </a:r>
            <a:r>
              <a:rPr lang="en-US" dirty="0" err="1"/>
              <a:t>wordCount</a:t>
            </a:r>
            <a:r>
              <a:rPr lang="en-US" dirty="0"/>
              <a:t> variable is greater than or equal to 1,000, then follow </a:t>
            </a:r>
            <a:r>
              <a:rPr lang="en-US" dirty="0" smtClean="0"/>
              <a:t>this outgoing </a:t>
            </a:r>
            <a:r>
              <a:rPr lang="en-US" dirty="0"/>
              <a:t>edge.</a:t>
            </a:r>
          </a:p>
        </p:txBody>
      </p:sp>
    </p:spTree>
    <p:extLst>
      <p:ext uri="{BB962C8B-B14F-4D97-AF65-F5344CB8AC3E}">
        <p14:creationId xmlns:p14="http://schemas.microsoft.com/office/powerpoint/2010/main" val="471872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724"/>
          </a:xfrm>
        </p:spPr>
        <p:txBody>
          <a:bodyPr/>
          <a:lstStyle/>
          <a:p>
            <a:r>
              <a:rPr lang="en-US" dirty="0"/>
              <a:t>The branched flows join together at a </a:t>
            </a:r>
            <a:r>
              <a:rPr lang="en-US" i="1" dirty="0"/>
              <a:t>merge </a:t>
            </a:r>
            <a:r>
              <a:rPr lang="en-US" dirty="0"/>
              <a:t>node, which marks the end of </a:t>
            </a:r>
            <a:r>
              <a:rPr lang="en-US" dirty="0" smtClean="0"/>
              <a:t>the conditional </a:t>
            </a:r>
            <a:r>
              <a:rPr lang="en-US" dirty="0"/>
              <a:t>behavior started at the decision node. </a:t>
            </a:r>
            <a:endParaRPr lang="en-US" dirty="0" smtClean="0"/>
          </a:p>
          <a:p>
            <a:r>
              <a:rPr lang="en-US" dirty="0" smtClean="0"/>
              <a:t>Merges </a:t>
            </a:r>
            <a:r>
              <a:rPr lang="en-US" dirty="0"/>
              <a:t>are also shown </a:t>
            </a:r>
            <a:r>
              <a:rPr lang="en-US" dirty="0" smtClean="0"/>
              <a:t>with diamond-shaped </a:t>
            </a:r>
            <a:r>
              <a:rPr lang="en-US" dirty="0"/>
              <a:t>nodes, but they have multiple incoming edges and </a:t>
            </a:r>
            <a:r>
              <a:rPr lang="en-US" dirty="0" smtClean="0"/>
              <a:t>one outgoing </a:t>
            </a:r>
            <a:r>
              <a:rPr lang="en-US" dirty="0"/>
              <a:t>edge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739" y="3624349"/>
            <a:ext cx="5760374" cy="320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3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66710"/>
          </a:xfrm>
        </p:spPr>
        <p:txBody>
          <a:bodyPr/>
          <a:lstStyle/>
          <a:p>
            <a:r>
              <a:rPr lang="en-US" dirty="0"/>
              <a:t>Activity diagrams are clearest if the guards at decision nodes are complete </a:t>
            </a:r>
            <a:r>
              <a:rPr lang="en-US" dirty="0" smtClean="0"/>
              <a:t>and mutually </a:t>
            </a:r>
            <a:r>
              <a:rPr lang="en-US" dirty="0"/>
              <a:t>exclusive. </a:t>
            </a:r>
            <a:r>
              <a:rPr lang="en-US" dirty="0" smtClean="0"/>
              <a:t>The figure below </a:t>
            </a:r>
            <a:r>
              <a:rPr lang="en-US" dirty="0"/>
              <a:t>shows a situation in which the paths are </a:t>
            </a:r>
            <a:r>
              <a:rPr lang="en-US" dirty="0" smtClean="0"/>
              <a:t>not mutually </a:t>
            </a:r>
            <a:r>
              <a:rPr lang="en-US" dirty="0"/>
              <a:t>exclusive.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913" y="3838142"/>
            <a:ext cx="32004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36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13" y="448888"/>
            <a:ext cx="8778654" cy="5744701"/>
          </a:xfrm>
        </p:spPr>
      </p:pic>
    </p:spTree>
    <p:extLst>
      <p:ext uri="{BB962C8B-B14F-4D97-AF65-F5344CB8AC3E}">
        <p14:creationId xmlns:p14="http://schemas.microsoft.com/office/powerpoint/2010/main" val="373826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diagrams allow you </a:t>
            </a:r>
            <a:r>
              <a:rPr lang="en-US" dirty="0" smtClean="0"/>
              <a:t>to specify </a:t>
            </a:r>
            <a:r>
              <a:rPr lang="en-US" i="1" dirty="0"/>
              <a:t>how </a:t>
            </a:r>
            <a:r>
              <a:rPr lang="en-US" dirty="0"/>
              <a:t>your system will accomplish its goals.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Activity </a:t>
            </a:r>
            <a:r>
              <a:rPr lang="en-US" dirty="0"/>
              <a:t>diagrams show </a:t>
            </a:r>
            <a:r>
              <a:rPr lang="en-US" dirty="0" smtClean="0"/>
              <a:t>high level actions </a:t>
            </a:r>
            <a:r>
              <a:rPr lang="en-US" dirty="0"/>
              <a:t>chained together to represent a process occurring in your </a:t>
            </a:r>
            <a:r>
              <a:rPr lang="en-US" dirty="0" smtClean="0"/>
              <a:t>system.</a:t>
            </a:r>
          </a:p>
          <a:p>
            <a:endParaRPr lang="en-US" dirty="0"/>
          </a:p>
          <a:p>
            <a:r>
              <a:rPr lang="en-US" dirty="0"/>
              <a:t>Activity diagrams are the only UML diagram in the process view of </a:t>
            </a:r>
            <a:r>
              <a:rPr lang="en-US" dirty="0" smtClean="0"/>
              <a:t>your system's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73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Doing Multiple Tasks at same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a computer assembly workflow that involves the following steps:</a:t>
            </a:r>
          </a:p>
          <a:p>
            <a:pPr marL="0" indent="0">
              <a:buNone/>
            </a:pPr>
            <a:r>
              <a:rPr lang="en-US" b="1" dirty="0"/>
              <a:t>1. </a:t>
            </a:r>
            <a:r>
              <a:rPr lang="en-US" dirty="0"/>
              <a:t>Prepare the case.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dirty="0"/>
              <a:t>Prepare the motherboard.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dirty="0"/>
              <a:t>Install the motherboard.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dirty="0"/>
              <a:t>Install the drives.</a:t>
            </a:r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dirty="0"/>
              <a:t>Install the video card, sound card, and modem.</a:t>
            </a:r>
          </a:p>
        </p:txBody>
      </p:sp>
    </p:spTree>
    <p:extLst>
      <p:ext uri="{BB962C8B-B14F-4D97-AF65-F5344CB8AC3E}">
        <p14:creationId xmlns:p14="http://schemas.microsoft.com/office/powerpoint/2010/main" val="3942452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model this workflow sequentially</a:t>
            </a:r>
          </a:p>
          <a:p>
            <a:endParaRPr lang="en-US" dirty="0"/>
          </a:p>
          <a:p>
            <a:r>
              <a:rPr lang="en-US" dirty="0" smtClean="0"/>
              <a:t>But we can do the same actions in parallel to speed by the entire activity.</a:t>
            </a:r>
          </a:p>
          <a:p>
            <a:endParaRPr lang="en-US" dirty="0"/>
          </a:p>
          <a:p>
            <a:r>
              <a:rPr lang="en-US" dirty="0"/>
              <a:t>Steps that occur at the same time are said to </a:t>
            </a:r>
            <a:r>
              <a:rPr lang="en-US" dirty="0" smtClean="0"/>
              <a:t>occur </a:t>
            </a:r>
            <a:r>
              <a:rPr lang="en-US" i="1" dirty="0" smtClean="0"/>
              <a:t>concurrently </a:t>
            </a:r>
            <a:r>
              <a:rPr lang="en-US" dirty="0"/>
              <a:t>or </a:t>
            </a:r>
            <a:r>
              <a:rPr lang="en-US" i="1" dirty="0"/>
              <a:t>in </a:t>
            </a:r>
            <a:r>
              <a:rPr lang="en-US" i="1" dirty="0" smtClean="0"/>
              <a:t>parallel</a:t>
            </a:r>
          </a:p>
          <a:p>
            <a:endParaRPr lang="en-US" i="1" dirty="0"/>
          </a:p>
          <a:p>
            <a:r>
              <a:rPr lang="en-US" dirty="0"/>
              <a:t>You represent parallel actions in activity diagrams by using </a:t>
            </a:r>
            <a:r>
              <a:rPr lang="en-US" i="1" dirty="0"/>
              <a:t>forks </a:t>
            </a:r>
            <a:r>
              <a:rPr lang="en-US" dirty="0"/>
              <a:t>and </a:t>
            </a:r>
            <a:r>
              <a:rPr lang="en-US" i="1" dirty="0"/>
              <a:t>joins</a:t>
            </a:r>
            <a:r>
              <a:rPr lang="en-US" dirty="0"/>
              <a:t>, </a:t>
            </a:r>
            <a:r>
              <a:rPr lang="en-US" dirty="0" smtClean="0"/>
              <a:t>as shown </a:t>
            </a:r>
            <a:r>
              <a:rPr lang="en-US" dirty="0"/>
              <a:t>in the activity diagram </a:t>
            </a:r>
            <a:r>
              <a:rPr lang="en-US" dirty="0" smtClean="0"/>
              <a:t>fragment below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85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1233"/>
          </a:xfrm>
        </p:spPr>
        <p:txBody>
          <a:bodyPr>
            <a:normAutofit fontScale="92500"/>
          </a:bodyPr>
          <a:lstStyle/>
          <a:p>
            <a:r>
              <a:rPr lang="en-US" dirty="0"/>
              <a:t>After a </a:t>
            </a:r>
            <a:r>
              <a:rPr lang="en-US" dirty="0" smtClean="0"/>
              <a:t>fork, </a:t>
            </a:r>
            <a:r>
              <a:rPr lang="en-US" dirty="0"/>
              <a:t>the flow is broken up into two or more </a:t>
            </a:r>
            <a:r>
              <a:rPr lang="en-US" dirty="0" smtClean="0"/>
              <a:t>simultaneous flows</a:t>
            </a:r>
            <a:r>
              <a:rPr lang="en-US" dirty="0"/>
              <a:t>, and the actions along all forked flows execute. In </a:t>
            </a:r>
            <a:r>
              <a:rPr lang="en-US" dirty="0" smtClean="0"/>
              <a:t>the figure below, </a:t>
            </a:r>
            <a:r>
              <a:rPr lang="en-US" dirty="0"/>
              <a:t>Prepare </a:t>
            </a:r>
            <a:r>
              <a:rPr lang="en-US" dirty="0" smtClean="0"/>
              <a:t>Case and </a:t>
            </a:r>
            <a:r>
              <a:rPr lang="en-US" dirty="0"/>
              <a:t>Prepare Motherboard begin executing at the same time</a:t>
            </a:r>
            <a:r>
              <a:rPr lang="en-US" dirty="0" smtClean="0"/>
              <a:t>.</a:t>
            </a:r>
          </a:p>
          <a:p>
            <a:r>
              <a:rPr lang="en-US" dirty="0"/>
              <a:t>The join means that all incoming actions must finish before the flow </a:t>
            </a:r>
            <a:r>
              <a:rPr lang="en-US" dirty="0" smtClean="0"/>
              <a:t>can proceed </a:t>
            </a:r>
            <a:r>
              <a:rPr lang="en-US" dirty="0"/>
              <a:t>past the </a:t>
            </a:r>
            <a:r>
              <a:rPr lang="en-US" dirty="0" smtClean="0"/>
              <a:t>join.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764" y="3956858"/>
            <a:ext cx="3426322" cy="27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25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09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actions occur in parallel, it doesn't necessarily mean they will finish </a:t>
            </a:r>
            <a:r>
              <a:rPr lang="en-US" dirty="0" smtClean="0"/>
              <a:t>at the </a:t>
            </a:r>
            <a:r>
              <a:rPr lang="en-US" dirty="0"/>
              <a:t>same time. In fact, one task will most likely finish before the </a:t>
            </a:r>
            <a:r>
              <a:rPr lang="en-US" dirty="0" smtClean="0"/>
              <a:t>other. However</a:t>
            </a:r>
            <a:r>
              <a:rPr lang="en-US" dirty="0"/>
              <a:t>, the join prevents the flow from continuing past the join until </a:t>
            </a:r>
            <a:r>
              <a:rPr lang="en-US" dirty="0" smtClean="0"/>
              <a:t>all incoming </a:t>
            </a:r>
            <a:r>
              <a:rPr lang="en-US" dirty="0"/>
              <a:t>flows are complete.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25" y="3551468"/>
            <a:ext cx="95059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5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64484"/>
          </a:xfrm>
        </p:spPr>
        <p:txBody>
          <a:bodyPr/>
          <a:lstStyle/>
          <a:p>
            <a:r>
              <a:rPr lang="en-US" dirty="0"/>
              <a:t>Sometimes </a:t>
            </a:r>
            <a:r>
              <a:rPr lang="en-US" i="1" dirty="0"/>
              <a:t>time </a:t>
            </a:r>
            <a:r>
              <a:rPr lang="en-US" dirty="0"/>
              <a:t>is a factor in your activity. You may want to model a </a:t>
            </a:r>
            <a:r>
              <a:rPr lang="en-US" dirty="0" smtClean="0"/>
              <a:t>wait period</a:t>
            </a:r>
            <a:r>
              <a:rPr lang="en-US" dirty="0"/>
              <a:t>, such as waiting three days after shipping an order to send a bill. </a:t>
            </a:r>
            <a:endParaRPr lang="en-US" dirty="0" smtClean="0"/>
          </a:p>
          <a:p>
            <a:r>
              <a:rPr lang="en-US" dirty="0" smtClean="0"/>
              <a:t>You may </a:t>
            </a:r>
            <a:r>
              <a:rPr lang="en-US" dirty="0"/>
              <a:t>also need to model processes that kick off at a regular time interval, </a:t>
            </a:r>
            <a:r>
              <a:rPr lang="en-US" dirty="0" smtClean="0"/>
              <a:t>such as </a:t>
            </a:r>
            <a:r>
              <a:rPr lang="en-US" dirty="0"/>
              <a:t>a system backup that happens every week.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4415964"/>
            <a:ext cx="643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741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56171"/>
          </a:xfrm>
        </p:spPr>
        <p:txBody>
          <a:bodyPr/>
          <a:lstStyle/>
          <a:p>
            <a:r>
              <a:rPr lang="en-US" dirty="0"/>
              <a:t>A time event with no incoming flows is a </a:t>
            </a:r>
            <a:r>
              <a:rPr lang="en-US" i="1" dirty="0"/>
              <a:t>recurring </a:t>
            </a:r>
            <a:r>
              <a:rPr lang="en-US" dirty="0"/>
              <a:t>time event, meaning </a:t>
            </a:r>
            <a:r>
              <a:rPr lang="en-US" dirty="0" smtClean="0"/>
              <a:t>it's activated </a:t>
            </a:r>
            <a:r>
              <a:rPr lang="en-US" dirty="0"/>
              <a:t>with the frequency in the text next to the </a:t>
            </a:r>
            <a:r>
              <a:rPr lang="en-US" dirty="0" smtClean="0"/>
              <a:t>hourglass.</a:t>
            </a:r>
          </a:p>
          <a:p>
            <a:r>
              <a:rPr lang="en-US" dirty="0"/>
              <a:t>a time event is an </a:t>
            </a:r>
            <a:r>
              <a:rPr lang="en-US" dirty="0" smtClean="0"/>
              <a:t>alternate way </a:t>
            </a:r>
            <a:r>
              <a:rPr lang="en-US" dirty="0"/>
              <a:t>to start an activity. Use this notation to model an activity that is </a:t>
            </a:r>
            <a:r>
              <a:rPr lang="en-US" dirty="0" smtClean="0"/>
              <a:t>launched periodically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4468523"/>
            <a:ext cx="2971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62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Other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 detail is added to your activity diagram, the diagram may become too </a:t>
            </a:r>
            <a:r>
              <a:rPr lang="en-US" dirty="0" smtClean="0"/>
              <a:t>big, or </a:t>
            </a:r>
            <a:r>
              <a:rPr lang="en-US" dirty="0"/>
              <a:t>the same sequence of actions may occur more than once.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this happens</a:t>
            </a:r>
            <a:r>
              <a:rPr lang="en-US" dirty="0"/>
              <a:t>, you can improve readability by providing details of an action in </a:t>
            </a:r>
            <a:r>
              <a:rPr lang="en-US" dirty="0" smtClean="0"/>
              <a:t>a separate </a:t>
            </a:r>
            <a:r>
              <a:rPr lang="en-US" dirty="0"/>
              <a:t>diagram, allowing the higher level diagram to remain less </a:t>
            </a:r>
            <a:r>
              <a:rPr lang="en-US" dirty="0" smtClean="0"/>
              <a:t>cluttered</a:t>
            </a:r>
          </a:p>
          <a:p>
            <a:endParaRPr lang="en-US" dirty="0"/>
          </a:p>
          <a:p>
            <a:r>
              <a:rPr lang="en-US" dirty="0" smtClean="0"/>
              <a:t>In the figure below the Prepare </a:t>
            </a:r>
            <a:r>
              <a:rPr lang="en-US" dirty="0"/>
              <a:t>Motherboard action now has an upside-down pitchfork symbol indicating </a:t>
            </a:r>
            <a:r>
              <a:rPr lang="en-US" dirty="0" smtClean="0"/>
              <a:t>that it </a:t>
            </a:r>
            <a:r>
              <a:rPr lang="en-US" dirty="0"/>
              <a:t>is a </a:t>
            </a:r>
            <a:r>
              <a:rPr lang="en-US" i="1" dirty="0"/>
              <a:t>call activity </a:t>
            </a:r>
            <a:r>
              <a:rPr lang="en-US" dirty="0"/>
              <a:t>node.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</a:t>
            </a:r>
            <a:r>
              <a:rPr lang="en-US" dirty="0"/>
              <a:t>call activity node calls the activity corresponding </a:t>
            </a:r>
            <a:r>
              <a:rPr lang="en-US" dirty="0" smtClean="0"/>
              <a:t>to its </a:t>
            </a:r>
            <a:r>
              <a:rPr lang="en-US" dirty="0"/>
              <a:t>node name. This is similar to calling a software </a:t>
            </a:r>
            <a:r>
              <a:rPr lang="en-US" dirty="0" smtClean="0"/>
              <a:t>procedure/function.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18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40" y="1825625"/>
            <a:ext cx="8452119" cy="4351338"/>
          </a:xfrm>
        </p:spPr>
      </p:pic>
    </p:spTree>
    <p:extLst>
      <p:ext uri="{BB962C8B-B14F-4D97-AF65-F5344CB8AC3E}">
        <p14:creationId xmlns:p14="http://schemas.microsoft.com/office/powerpoint/2010/main" val="1536397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6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2420144"/>
            <a:ext cx="4019550" cy="3162300"/>
          </a:xfrm>
        </p:spPr>
      </p:pic>
    </p:spTree>
    <p:extLst>
      <p:ext uri="{BB962C8B-B14F-4D97-AF65-F5344CB8AC3E}">
        <p14:creationId xmlns:p14="http://schemas.microsoft.com/office/powerpoint/2010/main" val="309868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6" y="150223"/>
            <a:ext cx="11399528" cy="655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7" y="341811"/>
            <a:ext cx="11984907" cy="61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56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an Activity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activity diagram is useful here because it helps you to </a:t>
            </a:r>
            <a:r>
              <a:rPr lang="en-US" dirty="0" smtClean="0"/>
              <a:t>better visualize </a:t>
            </a:r>
            <a:r>
              <a:rPr lang="en-US" dirty="0"/>
              <a:t>a use case's </a:t>
            </a:r>
            <a:r>
              <a:rPr lang="en-US" dirty="0" smtClean="0"/>
              <a:t>steps.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activity is launched by the </a:t>
            </a:r>
            <a:r>
              <a:rPr lang="en-US" i="1" dirty="0"/>
              <a:t>initial node </a:t>
            </a:r>
            <a:r>
              <a:rPr lang="en-US" dirty="0"/>
              <a:t>, which is drawn as </a:t>
            </a:r>
            <a:r>
              <a:rPr lang="en-US" dirty="0" smtClean="0"/>
              <a:t>a filled </a:t>
            </a:r>
            <a:r>
              <a:rPr lang="en-US" dirty="0"/>
              <a:t>circle. The initial node simply marks the start of the activity. At the </a:t>
            </a:r>
            <a:r>
              <a:rPr lang="en-US" dirty="0" smtClean="0"/>
              <a:t>other end </a:t>
            </a:r>
            <a:r>
              <a:rPr lang="en-US" dirty="0"/>
              <a:t>of the diagram, the </a:t>
            </a:r>
            <a:r>
              <a:rPr lang="en-US" i="1" dirty="0"/>
              <a:t>activity final node</a:t>
            </a:r>
            <a:r>
              <a:rPr lang="en-US" dirty="0"/>
              <a:t>, drawn as two concentric circles </a:t>
            </a:r>
            <a:r>
              <a:rPr lang="en-US" dirty="0" smtClean="0"/>
              <a:t>with a </a:t>
            </a:r>
            <a:r>
              <a:rPr lang="en-US" dirty="0"/>
              <a:t>filled inner circle, marks the end of the activity</a:t>
            </a:r>
          </a:p>
        </p:txBody>
      </p:sp>
    </p:spTree>
    <p:extLst>
      <p:ext uri="{BB962C8B-B14F-4D97-AF65-F5344CB8AC3E}">
        <p14:creationId xmlns:p14="http://schemas.microsoft.com/office/powerpoint/2010/main" val="417685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98" y="94298"/>
            <a:ext cx="3507971" cy="6693175"/>
          </a:xfrm>
        </p:spPr>
      </p:pic>
    </p:spTree>
    <p:extLst>
      <p:ext uri="{BB962C8B-B14F-4D97-AF65-F5344CB8AC3E}">
        <p14:creationId xmlns:p14="http://schemas.microsoft.com/office/powerpoint/2010/main" val="1608420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between the initial node and the activity final node are </a:t>
            </a:r>
            <a:r>
              <a:rPr lang="en-US" i="1" dirty="0"/>
              <a:t>actions </a:t>
            </a:r>
            <a:r>
              <a:rPr lang="en-US" dirty="0"/>
              <a:t>, which </a:t>
            </a:r>
            <a:r>
              <a:rPr lang="en-US" dirty="0" smtClean="0"/>
              <a:t>are drawn </a:t>
            </a:r>
            <a:r>
              <a:rPr lang="en-US" dirty="0"/>
              <a:t>as rounded rectangles.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Actions </a:t>
            </a:r>
            <a:r>
              <a:rPr lang="en-US" dirty="0"/>
              <a:t>are the important steps that take </a:t>
            </a:r>
            <a:r>
              <a:rPr lang="en-US" dirty="0" smtClean="0"/>
              <a:t>place in </a:t>
            </a:r>
            <a:r>
              <a:rPr lang="en-US" dirty="0"/>
              <a:t>the overall activity, e.g., Select Account Type, Enter Author's Details, and so 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action could </a:t>
            </a:r>
            <a:r>
              <a:rPr lang="en-US" dirty="0"/>
              <a:t>be a behavior performed, a computation, or any key step in the process.</a:t>
            </a:r>
          </a:p>
        </p:txBody>
      </p:sp>
    </p:spTree>
    <p:extLst>
      <p:ext uri="{BB962C8B-B14F-4D97-AF65-F5344CB8AC3E}">
        <p14:creationId xmlns:p14="http://schemas.microsoft.com/office/powerpoint/2010/main" val="360776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of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flow of the activity is shown using arrowed lines called </a:t>
            </a:r>
            <a:r>
              <a:rPr lang="en-US" i="1" dirty="0"/>
              <a:t>edges </a:t>
            </a:r>
            <a:r>
              <a:rPr lang="en-US" dirty="0"/>
              <a:t>or </a:t>
            </a:r>
            <a:r>
              <a:rPr lang="en-US" i="1" dirty="0"/>
              <a:t>paths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arrowhead </a:t>
            </a:r>
            <a:r>
              <a:rPr lang="en-US" dirty="0"/>
              <a:t>on an activity edge shows the direction of flow from one action </a:t>
            </a:r>
            <a:r>
              <a:rPr lang="en-US" dirty="0" smtClean="0"/>
              <a:t>to the </a:t>
            </a:r>
            <a:r>
              <a:rPr lang="en-US" dirty="0"/>
              <a:t>next.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line going into a node is called an </a:t>
            </a:r>
            <a:r>
              <a:rPr lang="en-US" i="1" dirty="0"/>
              <a:t>incoming edge</a:t>
            </a:r>
            <a:r>
              <a:rPr lang="en-US" dirty="0"/>
              <a:t>, and a line </a:t>
            </a:r>
            <a:r>
              <a:rPr lang="en-US" dirty="0" smtClean="0"/>
              <a:t>exiting a </a:t>
            </a:r>
            <a:r>
              <a:rPr lang="en-US" dirty="0"/>
              <a:t>node is called an </a:t>
            </a:r>
            <a:r>
              <a:rPr lang="en-US" i="1" dirty="0"/>
              <a:t>outgoing edge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Edges </a:t>
            </a:r>
            <a:r>
              <a:rPr lang="en-US" dirty="0"/>
              <a:t>string the actions together </a:t>
            </a:r>
            <a:r>
              <a:rPr lang="en-US" dirty="0" smtClean="0"/>
              <a:t>to determine </a:t>
            </a:r>
            <a:r>
              <a:rPr lang="en-US" dirty="0"/>
              <a:t>the overall activity </a:t>
            </a:r>
            <a:r>
              <a:rPr lang="en-US" dirty="0" smtClean="0"/>
              <a:t>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9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1110</Words>
  <Application>Microsoft Office PowerPoint</Application>
  <PresentationFormat>Widescreen</PresentationFormat>
  <Paragraphs>86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Activity Diagram</vt:lpstr>
      <vt:lpstr>PowerPoint Presentation</vt:lpstr>
      <vt:lpstr>PowerPoint Presentation</vt:lpstr>
      <vt:lpstr>PowerPoint Presentation</vt:lpstr>
      <vt:lpstr>PowerPoint Presentation</vt:lpstr>
      <vt:lpstr>Starting an Activity Diagram</vt:lpstr>
      <vt:lpstr>PowerPoint Presentation</vt:lpstr>
      <vt:lpstr>Actions</vt:lpstr>
      <vt:lpstr>Flow of Activity</vt:lpstr>
      <vt:lpstr>Decision</vt:lpstr>
      <vt:lpstr>Activities and Actions</vt:lpstr>
      <vt:lpstr>PowerPoint Presentation</vt:lpstr>
      <vt:lpstr>Activity Frame</vt:lpstr>
      <vt:lpstr>Decisions and Merges</vt:lpstr>
      <vt:lpstr>PowerPoint Presentation</vt:lpstr>
      <vt:lpstr>Examples</vt:lpstr>
      <vt:lpstr>Merges</vt:lpstr>
      <vt:lpstr>PowerPoint Presentation</vt:lpstr>
      <vt:lpstr>PowerPoint Presentation</vt:lpstr>
      <vt:lpstr>Doing Multiple Tasks at same Time</vt:lpstr>
      <vt:lpstr>PowerPoint Presentation</vt:lpstr>
      <vt:lpstr>PowerPoint Presentation</vt:lpstr>
      <vt:lpstr>PowerPoint Presentation</vt:lpstr>
      <vt:lpstr>Time Events</vt:lpstr>
      <vt:lpstr>PowerPoint Presentation</vt:lpstr>
      <vt:lpstr>Calling Other Activities</vt:lpstr>
      <vt:lpstr>PowerPoint Presentation</vt:lpstr>
      <vt:lpstr>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Diagram</dc:title>
  <dc:creator>Umair Azfar</dc:creator>
  <cp:lastModifiedBy>Umair Azfar</cp:lastModifiedBy>
  <cp:revision>11</cp:revision>
  <dcterms:created xsi:type="dcterms:W3CDTF">2017-11-21T06:57:39Z</dcterms:created>
  <dcterms:modified xsi:type="dcterms:W3CDTF">2017-11-21T08:44:46Z</dcterms:modified>
</cp:coreProperties>
</file>