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2"/>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2" r:id="rId16"/>
    <p:sldId id="270" r:id="rId17"/>
    <p:sldId id="271" r:id="rId18"/>
    <p:sldId id="275" r:id="rId19"/>
    <p:sldId id="276" r:id="rId20"/>
    <p:sldId id="274" r:id="rId21"/>
    <p:sldId id="273" r:id="rId22"/>
    <p:sldId id="277" r:id="rId23"/>
    <p:sldId id="278" r:id="rId24"/>
    <p:sldId id="279" r:id="rId25"/>
    <p:sldId id="280" r:id="rId26"/>
    <p:sldId id="281" r:id="rId27"/>
    <p:sldId id="282" r:id="rId28"/>
    <p:sldId id="283" r:id="rId29"/>
    <p:sldId id="284"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9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EFF28-8126-4C78-80A7-CB47909A5947}" type="datetimeFigureOut">
              <a:rPr lang="en-US" smtClean="0"/>
              <a:pPr/>
              <a:t>8/20/2017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07541C-AF6A-4262-9EAE-3B5D434DD1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07541C-AF6A-4262-9EAE-3B5D434DD10D}"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a:t>
            </a:r>
            <a:endParaRPr lang="en-US" dirty="0"/>
          </a:p>
        </p:txBody>
      </p:sp>
      <p:sp>
        <p:nvSpPr>
          <p:cNvPr id="4" name="Slide Number Placeholder 3"/>
          <p:cNvSpPr>
            <a:spLocks noGrp="1"/>
          </p:cNvSpPr>
          <p:nvPr>
            <p:ph type="sldNum" sz="quarter" idx="10"/>
          </p:nvPr>
        </p:nvSpPr>
        <p:spPr/>
        <p:txBody>
          <a:bodyPr/>
          <a:lstStyle/>
          <a:p>
            <a:fld id="{2907541C-AF6A-4262-9EAE-3B5D434DD10D}"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8/21/2017</a:t>
            </a:r>
            <a:endParaRPr lang="en-US"/>
          </a:p>
        </p:txBody>
      </p:sp>
      <p:sp>
        <p:nvSpPr>
          <p:cNvPr id="19" name="Footer Placeholder 18"/>
          <p:cNvSpPr>
            <a:spLocks noGrp="1"/>
          </p:cNvSpPr>
          <p:nvPr>
            <p:ph type="ftr" sz="quarter" idx="11"/>
          </p:nvPr>
        </p:nvSpPr>
        <p:spPr/>
        <p:txBody>
          <a:bodyPr/>
          <a:lstStyle/>
          <a:p>
            <a:r>
              <a:rPr lang="en-US" smtClean="0"/>
              <a:t>Instructor: Asma Sanam Larik</a:t>
            </a:r>
            <a:endParaRPr lang="en-US"/>
          </a:p>
        </p:txBody>
      </p:sp>
      <p:sp>
        <p:nvSpPr>
          <p:cNvPr id="27" name="Slide Number Placeholder 26"/>
          <p:cNvSpPr>
            <a:spLocks noGrp="1"/>
          </p:cNvSpPr>
          <p:nvPr>
            <p:ph type="sldNum" sz="quarter" idx="12"/>
          </p:nvPr>
        </p:nvSpPr>
        <p:spPr/>
        <p:txBody>
          <a:bodyPr/>
          <a:lstStyle/>
          <a:p>
            <a:fld id="{9E379DDA-CC47-492F-8889-87C9740E8B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8/21/2017</a:t>
            </a:r>
            <a:endParaRPr lang="en-US"/>
          </a:p>
        </p:txBody>
      </p:sp>
      <p:sp>
        <p:nvSpPr>
          <p:cNvPr id="6" name="Footer Placeholder 5"/>
          <p:cNvSpPr>
            <a:spLocks noGrp="1"/>
          </p:cNvSpPr>
          <p:nvPr>
            <p:ph type="ftr" sz="quarter" idx="11"/>
          </p:nvPr>
        </p:nvSpPr>
        <p:spPr/>
        <p:txBody>
          <a:bodyPr/>
          <a:lstStyle/>
          <a:p>
            <a:r>
              <a:rPr lang="en-US" smtClean="0"/>
              <a:t>Instructor: Asma Sanam Larik</a:t>
            </a:r>
            <a:endParaRPr lang="en-US"/>
          </a:p>
        </p:txBody>
      </p:sp>
      <p:sp>
        <p:nvSpPr>
          <p:cNvPr id="7" name="Slide Number Placeholder 6"/>
          <p:cNvSpPr>
            <a:spLocks noGrp="1"/>
          </p:cNvSpPr>
          <p:nvPr>
            <p:ph type="sldNum" sz="quarter" idx="12"/>
          </p:nvPr>
        </p:nvSpPr>
        <p:spPr/>
        <p:txBody>
          <a:bodyPr/>
          <a:lstStyle/>
          <a:p>
            <a:fld id="{9E379DDA-CC47-492F-8889-87C9740E8B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8/21/2017</a:t>
            </a:r>
            <a:endParaRPr lang="en-US"/>
          </a:p>
        </p:txBody>
      </p:sp>
      <p:sp>
        <p:nvSpPr>
          <p:cNvPr id="8" name="Footer Placeholder 7"/>
          <p:cNvSpPr>
            <a:spLocks noGrp="1"/>
          </p:cNvSpPr>
          <p:nvPr>
            <p:ph type="ftr" sz="quarter" idx="11"/>
          </p:nvPr>
        </p:nvSpPr>
        <p:spPr/>
        <p:txBody>
          <a:bodyPr/>
          <a:lstStyle/>
          <a:p>
            <a:r>
              <a:rPr lang="en-US" smtClean="0"/>
              <a:t>Instructor: Asma Sanam Larik</a:t>
            </a:r>
            <a:endParaRPr lang="en-US"/>
          </a:p>
        </p:txBody>
      </p:sp>
      <p:sp>
        <p:nvSpPr>
          <p:cNvPr id="9" name="Slide Number Placeholder 8"/>
          <p:cNvSpPr>
            <a:spLocks noGrp="1"/>
          </p:cNvSpPr>
          <p:nvPr>
            <p:ph type="sldNum" sz="quarter" idx="12"/>
          </p:nvPr>
        </p:nvSpPr>
        <p:spPr/>
        <p:txBody>
          <a:bodyPr/>
          <a:lstStyle/>
          <a:p>
            <a:fld id="{9E379DDA-CC47-492F-8889-87C9740E8B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8/21/2017</a:t>
            </a:r>
            <a:endParaRPr lang="en-US"/>
          </a:p>
        </p:txBody>
      </p:sp>
      <p:sp>
        <p:nvSpPr>
          <p:cNvPr id="4" name="Footer Placeholder 3"/>
          <p:cNvSpPr>
            <a:spLocks noGrp="1"/>
          </p:cNvSpPr>
          <p:nvPr>
            <p:ph type="ftr" sz="quarter" idx="11"/>
          </p:nvPr>
        </p:nvSpPr>
        <p:spPr/>
        <p:txBody>
          <a:bodyPr/>
          <a:lstStyle/>
          <a:p>
            <a:r>
              <a:rPr lang="en-US" smtClean="0"/>
              <a:t>Instructor: Asma Sanam Larik</a:t>
            </a:r>
            <a:endParaRPr lang="en-US"/>
          </a:p>
        </p:txBody>
      </p:sp>
      <p:sp>
        <p:nvSpPr>
          <p:cNvPr id="5" name="Slide Number Placeholder 4"/>
          <p:cNvSpPr>
            <a:spLocks noGrp="1"/>
          </p:cNvSpPr>
          <p:nvPr>
            <p:ph type="sldNum" sz="quarter" idx="12"/>
          </p:nvPr>
        </p:nvSpPr>
        <p:spPr/>
        <p:txBody>
          <a:bodyPr/>
          <a:lstStyle/>
          <a:p>
            <a:fld id="{9E379DDA-CC47-492F-8889-87C9740E8B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8/21/2017</a:t>
            </a:r>
            <a:endParaRPr lang="en-US"/>
          </a:p>
        </p:txBody>
      </p:sp>
      <p:sp>
        <p:nvSpPr>
          <p:cNvPr id="3" name="Footer Placeholder 2"/>
          <p:cNvSpPr>
            <a:spLocks noGrp="1"/>
          </p:cNvSpPr>
          <p:nvPr>
            <p:ph type="ftr" sz="quarter" idx="11"/>
          </p:nvPr>
        </p:nvSpPr>
        <p:spPr/>
        <p:txBody>
          <a:bodyPr/>
          <a:lstStyle/>
          <a:p>
            <a:r>
              <a:rPr lang="en-US" smtClean="0"/>
              <a:t>Instructor: Asma Sanam Larik</a:t>
            </a:r>
            <a:endParaRPr lang="en-US"/>
          </a:p>
        </p:txBody>
      </p:sp>
      <p:sp>
        <p:nvSpPr>
          <p:cNvPr id="4" name="Slide Number Placeholder 3"/>
          <p:cNvSpPr>
            <a:spLocks noGrp="1"/>
          </p:cNvSpPr>
          <p:nvPr>
            <p:ph type="sldNum" sz="quarter" idx="12"/>
          </p:nvPr>
        </p:nvSpPr>
        <p:spPr/>
        <p:txBody>
          <a:bodyPr/>
          <a:lstStyle/>
          <a:p>
            <a:fld id="{9E379DDA-CC47-492F-8889-87C9740E8B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8/21/2017</a:t>
            </a:r>
            <a:endParaRPr lang="en-US"/>
          </a:p>
        </p:txBody>
      </p:sp>
      <p:sp>
        <p:nvSpPr>
          <p:cNvPr id="6" name="Footer Placeholder 5"/>
          <p:cNvSpPr>
            <a:spLocks noGrp="1"/>
          </p:cNvSpPr>
          <p:nvPr>
            <p:ph type="ftr" sz="quarter" idx="11"/>
          </p:nvPr>
        </p:nvSpPr>
        <p:spPr/>
        <p:txBody>
          <a:bodyPr/>
          <a:lstStyle/>
          <a:p>
            <a:r>
              <a:rPr lang="en-US" smtClean="0"/>
              <a:t>Instructor: Asma Sanam Larik</a:t>
            </a:r>
            <a:endParaRPr lang="en-US"/>
          </a:p>
        </p:txBody>
      </p:sp>
      <p:sp>
        <p:nvSpPr>
          <p:cNvPr id="7" name="Slide Number Placeholder 6"/>
          <p:cNvSpPr>
            <a:spLocks noGrp="1"/>
          </p:cNvSpPr>
          <p:nvPr>
            <p:ph type="sldNum" sz="quarter" idx="12"/>
          </p:nvPr>
        </p:nvSpPr>
        <p:spPr/>
        <p:txBody>
          <a:bodyPr/>
          <a:lstStyle/>
          <a:p>
            <a:fld id="{9E379DDA-CC47-492F-8889-87C9740E8B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8/21/2017</a:t>
            </a:r>
            <a:endParaRPr lang="en-US"/>
          </a:p>
        </p:txBody>
      </p:sp>
      <p:sp>
        <p:nvSpPr>
          <p:cNvPr id="6" name="Footer Placeholder 5"/>
          <p:cNvSpPr>
            <a:spLocks noGrp="1"/>
          </p:cNvSpPr>
          <p:nvPr>
            <p:ph type="ftr" sz="quarter" idx="11"/>
          </p:nvPr>
        </p:nvSpPr>
        <p:spPr/>
        <p:txBody>
          <a:bodyPr/>
          <a:lstStyle/>
          <a:p>
            <a:r>
              <a:rPr lang="en-US" smtClean="0"/>
              <a:t>Instructor: Asma Sanam Larik</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E379DDA-CC47-492F-8889-87C9740E8B3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8/21/2017</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Instructor: Asma Sanam Larik</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E379DDA-CC47-492F-8889-87C9740E8B3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sma.larik@sse.habib.edu.p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I-EwobCl0i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entury" pitchFamily="18" charset="0"/>
              </a:rPr>
              <a:t>Object Oriented Programming</a:t>
            </a:r>
            <a:endParaRPr lang="en-US" dirty="0">
              <a:latin typeface="Century" pitchFamily="18" charset="0"/>
            </a:endParaRPr>
          </a:p>
        </p:txBody>
      </p:sp>
      <p:sp>
        <p:nvSpPr>
          <p:cNvPr id="3" name="Subtitle 2"/>
          <p:cNvSpPr>
            <a:spLocks noGrp="1"/>
          </p:cNvSpPr>
          <p:nvPr>
            <p:ph type="subTitle" idx="1"/>
          </p:nvPr>
        </p:nvSpPr>
        <p:spPr>
          <a:xfrm>
            <a:off x="1371600" y="3886200"/>
            <a:ext cx="6400800" cy="762000"/>
          </a:xfrm>
        </p:spPr>
        <p:txBody>
          <a:bodyPr/>
          <a:lstStyle/>
          <a:p>
            <a:r>
              <a:rPr lang="en-US" dirty="0" smtClean="0"/>
              <a:t>Lecture 1</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6" name="Footer Placeholder 5"/>
          <p:cNvSpPr>
            <a:spLocks noGrp="1"/>
          </p:cNvSpPr>
          <p:nvPr>
            <p:ph type="ftr" sz="quarter" idx="11"/>
          </p:nvPr>
        </p:nvSpPr>
        <p:spPr/>
        <p:txBody>
          <a:bodyPr/>
          <a:lstStyle/>
          <a:p>
            <a:r>
              <a:rPr lang="en-US" sz="1600" b="1" dirty="0" smtClean="0"/>
              <a:t>Instructor: </a:t>
            </a:r>
            <a:r>
              <a:rPr lang="en-US" sz="1600" b="1" dirty="0" err="1" smtClean="0"/>
              <a:t>Asma</a:t>
            </a:r>
            <a:r>
              <a:rPr lang="en-US" sz="1600" b="1" dirty="0" smtClean="0"/>
              <a:t> </a:t>
            </a:r>
            <a:r>
              <a:rPr lang="en-US" sz="1600" b="1" dirty="0" err="1" smtClean="0"/>
              <a:t>Sanam</a:t>
            </a:r>
            <a:r>
              <a:rPr lang="en-US" sz="1600" b="1" dirty="0" smtClean="0"/>
              <a:t> </a:t>
            </a:r>
            <a:r>
              <a:rPr lang="en-US" sz="1600" b="1" dirty="0" err="1" smtClean="0"/>
              <a:t>Larik</a:t>
            </a:r>
            <a:endParaRPr lang="en-US" sz="1600" b="1" dirty="0"/>
          </a:p>
        </p:txBody>
      </p:sp>
      <p:sp>
        <p:nvSpPr>
          <p:cNvPr id="5" name="Slide Number Placeholder 4"/>
          <p:cNvSpPr>
            <a:spLocks noGrp="1"/>
          </p:cNvSpPr>
          <p:nvPr>
            <p:ph type="sldNum" sz="quarter" idx="12"/>
          </p:nvPr>
        </p:nvSpPr>
        <p:spPr/>
        <p:txBody>
          <a:bodyPr/>
          <a:lstStyle/>
          <a:p>
            <a:fld id="{9E379DDA-CC47-492F-8889-87C9740E8B3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some point in the not too distant future you’ll be  sitting in front of a computer trying to write a program  and you’ll find that you’re “stuck”.  </a:t>
            </a:r>
          </a:p>
          <a:p>
            <a:endParaRPr lang="en-US" dirty="0" smtClean="0"/>
          </a:p>
          <a:p>
            <a:r>
              <a:rPr lang="en-US" dirty="0" smtClean="0"/>
              <a:t>It happens to all of us.  </a:t>
            </a:r>
          </a:p>
          <a:p>
            <a:endParaRPr lang="en-US" dirty="0" smtClean="0"/>
          </a:p>
          <a:p>
            <a:r>
              <a:rPr lang="en-US" dirty="0" smtClean="0"/>
              <a:t>You might have some sort of error message that  you just can’t work out</a:t>
            </a:r>
          </a:p>
          <a:p>
            <a:pPr>
              <a:buNone/>
            </a:pPr>
            <a:endParaRPr lang="en-US" dirty="0" smtClean="0"/>
          </a:p>
          <a:p>
            <a:r>
              <a:rPr lang="en-US" dirty="0" smtClean="0"/>
              <a:t>There is no shame at all in getting stuck; it  happens to all of us and it happens to all of us all  the time. </a:t>
            </a:r>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a:t>
            </a:r>
            <a:endParaRPr lang="en-US" dirty="0"/>
          </a:p>
        </p:txBody>
      </p:sp>
      <p:sp>
        <p:nvSpPr>
          <p:cNvPr id="3" name="Content Placeholder 2"/>
          <p:cNvSpPr>
            <a:spLocks noGrp="1"/>
          </p:cNvSpPr>
          <p:nvPr>
            <p:ph idx="1"/>
          </p:nvPr>
        </p:nvSpPr>
        <p:spPr/>
        <p:txBody>
          <a:bodyPr/>
          <a:lstStyle/>
          <a:p>
            <a:r>
              <a:rPr lang="en-US" dirty="0" smtClean="0"/>
              <a:t>Try re‐reading the relevant chapters of this book.</a:t>
            </a:r>
          </a:p>
          <a:p>
            <a:endParaRPr lang="en-US" dirty="0" smtClean="0"/>
          </a:p>
          <a:p>
            <a:r>
              <a:rPr lang="en-US" dirty="0" smtClean="0"/>
              <a:t>Look at some programs that do something similar to what  you want to achieve and try to adapt them. </a:t>
            </a:r>
          </a:p>
          <a:p>
            <a:endParaRPr lang="en-US" dirty="0" smtClean="0"/>
          </a:p>
          <a:p>
            <a:r>
              <a:rPr lang="en-US" dirty="0" smtClean="0"/>
              <a:t>Talk to one of your experts. (Teacher, RA’s, TA’s)</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Let’s see what the instructor has planned for the course and what is it all about ??</a:t>
            </a:r>
          </a:p>
          <a:p>
            <a:endParaRPr lang="en-US" dirty="0" smtClean="0"/>
          </a:p>
          <a:p>
            <a:r>
              <a:rPr lang="en-US" dirty="0" smtClean="0"/>
              <a:t>Course Objectives</a:t>
            </a:r>
          </a:p>
          <a:p>
            <a:endParaRPr lang="en-US" dirty="0" smtClean="0"/>
          </a:p>
          <a:p>
            <a:r>
              <a:rPr lang="en-US" dirty="0" smtClean="0"/>
              <a:t> Course Outline</a:t>
            </a:r>
          </a:p>
          <a:p>
            <a:endParaRPr lang="en-US" dirty="0" smtClean="0"/>
          </a:p>
          <a:p>
            <a:r>
              <a:rPr lang="en-US" dirty="0" smtClean="0"/>
              <a:t>Learning Outcomes</a:t>
            </a:r>
          </a:p>
          <a:p>
            <a:endParaRPr lang="en-US" dirty="0" smtClean="0"/>
          </a:p>
          <a:p>
            <a:r>
              <a:rPr lang="en-US" dirty="0" smtClean="0"/>
              <a:t>Books</a:t>
            </a:r>
          </a:p>
          <a:p>
            <a:pPr>
              <a:buNone/>
            </a:pPr>
            <a:r>
              <a:rPr lang="en-US" dirty="0" smtClean="0"/>
              <a:t> </a:t>
            </a:r>
          </a:p>
          <a:p>
            <a:r>
              <a:rPr lang="en-US" dirty="0" smtClean="0"/>
              <a:t>Programming Language and Tools</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Basic introduction of Objects and how they can help in defining new programming methodologies. </a:t>
            </a:r>
          </a:p>
          <a:p>
            <a:pPr lvl="0"/>
            <a:endParaRPr lang="en-US" dirty="0" smtClean="0"/>
          </a:p>
          <a:p>
            <a:pPr lvl="0"/>
            <a:r>
              <a:rPr lang="en-US" dirty="0" smtClean="0"/>
              <a:t>We will start from defining a simple linked list and slowly make it more complex. </a:t>
            </a:r>
          </a:p>
          <a:p>
            <a:pPr lvl="0"/>
            <a:endParaRPr lang="en-US" dirty="0" smtClean="0"/>
          </a:p>
          <a:p>
            <a:pPr lvl="0"/>
            <a:r>
              <a:rPr lang="en-US" dirty="0" smtClean="0"/>
              <a:t>Data encapsulation: classes, namespaces, constructors and destructors; virtual functions and destructors; operator overloading and standard input/output. </a:t>
            </a:r>
          </a:p>
          <a:p>
            <a:pPr lvl="0"/>
            <a:endParaRPr lang="en-US" dirty="0" smtClean="0"/>
          </a:p>
          <a:p>
            <a:pPr lvl="0"/>
            <a:r>
              <a:rPr lang="en-US" dirty="0" smtClean="0"/>
              <a:t>Inheritance and polymorphism; templates; standard library containers. </a:t>
            </a:r>
          </a:p>
          <a:p>
            <a:endParaRPr lang="en-US" dirty="0" smtClean="0"/>
          </a:p>
          <a:p>
            <a:r>
              <a:rPr lang="en-US" dirty="0" smtClean="0"/>
              <a:t>We will use these topics in creating a working game to give a visual feel of all the programming techniques that we will study in class.</a:t>
            </a:r>
          </a:p>
          <a:p>
            <a:endParaRPr lang="en-US" dirty="0" smtClean="0"/>
          </a:p>
          <a:p>
            <a:r>
              <a:rPr lang="en-US" dirty="0" smtClean="0"/>
              <a:t> Designing will be a major part of the entire activity; hence we will learn UML 2.0 and learn to design our software.</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Weekly Course Outline</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14</a:t>
            </a:fld>
            <a:endParaRPr lang="en-US"/>
          </a:p>
        </p:txBody>
      </p:sp>
      <p:graphicFrame>
        <p:nvGraphicFramePr>
          <p:cNvPr id="7" name="Table 6"/>
          <p:cNvGraphicFramePr>
            <a:graphicFrameLocks noGrp="1"/>
          </p:cNvGraphicFramePr>
          <p:nvPr/>
        </p:nvGraphicFramePr>
        <p:xfrm>
          <a:off x="609600" y="1523999"/>
          <a:ext cx="7848600" cy="4906726"/>
        </p:xfrm>
        <a:graphic>
          <a:graphicData uri="http://schemas.openxmlformats.org/drawingml/2006/table">
            <a:tbl>
              <a:tblPr/>
              <a:tblGrid>
                <a:gridCol w="1542544"/>
                <a:gridCol w="6306056"/>
              </a:tblGrid>
              <a:tr h="324782">
                <a:tc>
                  <a:txBody>
                    <a:bodyPr/>
                    <a:lstStyle/>
                    <a:p>
                      <a:pPr marL="0" marR="0" algn="just">
                        <a:lnSpc>
                          <a:spcPct val="115000"/>
                        </a:lnSpc>
                        <a:spcBef>
                          <a:spcPts val="0"/>
                        </a:spcBef>
                        <a:spcAft>
                          <a:spcPts val="1000"/>
                        </a:spcAft>
                      </a:pPr>
                      <a:r>
                        <a:rPr lang="en-US" sz="1600" b="1" dirty="0">
                          <a:solidFill>
                            <a:srgbClr val="000000"/>
                          </a:solidFill>
                          <a:latin typeface="Calibri"/>
                          <a:ea typeface="Calibri"/>
                          <a:cs typeface="Times"/>
                        </a:rPr>
                        <a:t>Week 1</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Introduction to C++, variables, conditionals and loops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782">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Functions, Pointers and debugging</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782">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Arrays, Structures, Classes and Array of Objects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859">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4</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Introduction to UML 2.0 (Class Diagrams), Objects, data encapsulation pointers to objects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859">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5</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Dynamic object creation and deletion, Simple Stack and Queue Implementation </a:t>
                      </a:r>
                      <a:r>
                        <a:rPr lang="en-US" sz="1600" b="1">
                          <a:solidFill>
                            <a:srgbClr val="FF0000"/>
                          </a:solidFill>
                          <a:latin typeface="Calibri"/>
                          <a:ea typeface="Calibri"/>
                          <a:cs typeface="Times"/>
                        </a:rPr>
                        <a:t>(Exam Week)</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782">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6</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Inheritance, constructors and destructors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782">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7</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Virtual functions, abstract classes and virtual destructors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782">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8</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Polymorphism, functions overloading and overriding</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429">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9</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Double Linked List for storing child objects using a base pointer</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94">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10 </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latin typeface="Calibri"/>
                          <a:ea typeface="Calibri"/>
                          <a:cs typeface="Times New Roman"/>
                        </a:rPr>
                        <a:t>Copy Constructor, shallow and deep copying, Friend Classes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429">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11</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Project Implementation using OOP techniques </a:t>
                      </a:r>
                      <a:r>
                        <a:rPr lang="en-US" sz="1600" b="1">
                          <a:solidFill>
                            <a:srgbClr val="FF0000"/>
                          </a:solidFill>
                          <a:latin typeface="Calibri"/>
                          <a:ea typeface="Calibri"/>
                          <a:cs typeface="Times"/>
                        </a:rPr>
                        <a:t>(Exam Week)</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38">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12 &amp; 13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Design Patterns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503">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14 &amp; 15</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dirty="0">
                          <a:solidFill>
                            <a:srgbClr val="000000"/>
                          </a:solidFill>
                          <a:latin typeface="Calibri"/>
                          <a:ea typeface="Calibri"/>
                          <a:cs typeface="Times"/>
                        </a:rPr>
                        <a:t>Exception Handling, File Input Output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503">
                <a:tc>
                  <a:txBody>
                    <a:bodyPr/>
                    <a:lstStyle/>
                    <a:p>
                      <a:pPr marL="0" marR="0" algn="just">
                        <a:lnSpc>
                          <a:spcPct val="115000"/>
                        </a:lnSpc>
                        <a:spcBef>
                          <a:spcPts val="0"/>
                        </a:spcBef>
                        <a:spcAft>
                          <a:spcPts val="1000"/>
                        </a:spcAft>
                      </a:pPr>
                      <a:r>
                        <a:rPr lang="en-US" sz="1600" b="1">
                          <a:solidFill>
                            <a:srgbClr val="000000"/>
                          </a:solidFill>
                          <a:latin typeface="Calibri"/>
                          <a:ea typeface="Calibri"/>
                          <a:cs typeface="Times"/>
                        </a:rPr>
                        <a:t>Week 16</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600" b="1" dirty="0">
                          <a:solidFill>
                            <a:srgbClr val="000000"/>
                          </a:solidFill>
                          <a:latin typeface="Calibri"/>
                          <a:ea typeface="Calibri"/>
                          <a:cs typeface="Times"/>
                        </a:rPr>
                        <a:t>Project Evaluation and Final Assessment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Understand the concept of Object Oriented Programming and apply that into creating their own games and other desktop based applications. </a:t>
            </a:r>
          </a:p>
          <a:p>
            <a:pPr lvl="0"/>
            <a:endParaRPr lang="en-US" dirty="0" smtClean="0"/>
          </a:p>
          <a:p>
            <a:pPr lvl="0"/>
            <a:r>
              <a:rPr lang="en-US" dirty="0" smtClean="0"/>
              <a:t>Students will go through rigorous </a:t>
            </a:r>
            <a:r>
              <a:rPr lang="en-US" dirty="0" err="1" smtClean="0"/>
              <a:t>programing</a:t>
            </a:r>
            <a:r>
              <a:rPr lang="en-US" dirty="0" smtClean="0"/>
              <a:t> assignments and a final semester project to understand how the different modules come together in creating a complete project. </a:t>
            </a:r>
          </a:p>
          <a:p>
            <a:endParaRPr lang="en-US" dirty="0" smtClean="0"/>
          </a:p>
          <a:p>
            <a:r>
              <a:rPr lang="en-US" dirty="0" smtClean="0"/>
              <a:t>UML 2.0 will be used in designing the individual projects so that the students put into practice the designs that they have created in a working game.</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p:txBody>
          <a:bodyPr/>
          <a:lstStyle/>
          <a:p>
            <a:r>
              <a:rPr lang="en-US" i="1" dirty="0" smtClean="0"/>
              <a:t>Bruce </a:t>
            </a:r>
            <a:r>
              <a:rPr lang="en-US" i="1" dirty="0" err="1" smtClean="0"/>
              <a:t>Eckel’s</a:t>
            </a:r>
            <a:r>
              <a:rPr lang="en-US" i="1" dirty="0" smtClean="0"/>
              <a:t> “Thinking </a:t>
            </a:r>
            <a:r>
              <a:rPr lang="en-US" i="1" dirty="0" smtClean="0"/>
              <a:t>in C</a:t>
            </a:r>
            <a:r>
              <a:rPr lang="en-US" i="1" dirty="0" smtClean="0"/>
              <a:t>++” 2</a:t>
            </a:r>
            <a:r>
              <a:rPr lang="en-US" i="1" baseline="30000" dirty="0" smtClean="0"/>
              <a:t>nd</a:t>
            </a:r>
            <a:r>
              <a:rPr lang="en-US" i="1" dirty="0" smtClean="0"/>
              <a:t> </a:t>
            </a:r>
            <a:r>
              <a:rPr lang="en-US" i="1" dirty="0" smtClean="0"/>
              <a:t>Edition.</a:t>
            </a:r>
            <a:endParaRPr lang="en-US" dirty="0" smtClean="0"/>
          </a:p>
          <a:p>
            <a:endParaRPr lang="en-US" dirty="0" smtClean="0"/>
          </a:p>
          <a:p>
            <a:r>
              <a:rPr lang="en-US" dirty="0" err="1" smtClean="0"/>
              <a:t>Bjarne</a:t>
            </a:r>
            <a:r>
              <a:rPr lang="en-US" dirty="0" smtClean="0"/>
              <a:t> </a:t>
            </a:r>
            <a:r>
              <a:rPr lang="en-US" dirty="0" err="1" smtClean="0"/>
              <a:t>Stroustrup</a:t>
            </a:r>
            <a:r>
              <a:rPr lang="en-US" dirty="0" smtClean="0"/>
              <a:t> “The C++ Programming Language” 4rth Edition 2013</a:t>
            </a:r>
          </a:p>
          <a:p>
            <a:endParaRPr lang="en-US" dirty="0" smtClean="0"/>
          </a:p>
          <a:p>
            <a:r>
              <a:rPr lang="en-US" dirty="0" smtClean="0"/>
              <a:t>Jacobson et al. “Unified Modeling Language” 2</a:t>
            </a:r>
            <a:r>
              <a:rPr lang="en-US" baseline="30000" dirty="0" smtClean="0"/>
              <a:t>nd</a:t>
            </a:r>
            <a:r>
              <a:rPr lang="en-US" dirty="0" smtClean="0"/>
              <a:t> Edition Addison </a:t>
            </a:r>
            <a:r>
              <a:rPr lang="en-US" dirty="0" err="1" smtClean="0"/>
              <a:t>Weasely</a:t>
            </a:r>
            <a:r>
              <a:rPr lang="en-US" dirty="0" smtClean="0"/>
              <a:t> 2005 </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 Tools</a:t>
            </a:r>
            <a:endParaRPr lang="en-US" dirty="0"/>
          </a:p>
        </p:txBody>
      </p:sp>
      <p:sp>
        <p:nvSpPr>
          <p:cNvPr id="3" name="Content Placeholder 2"/>
          <p:cNvSpPr>
            <a:spLocks noGrp="1"/>
          </p:cNvSpPr>
          <p:nvPr>
            <p:ph idx="1"/>
          </p:nvPr>
        </p:nvSpPr>
        <p:spPr/>
        <p:txBody>
          <a:bodyPr/>
          <a:lstStyle/>
          <a:p>
            <a:pPr lvl="0"/>
            <a:endParaRPr lang="en-US" dirty="0" smtClean="0"/>
          </a:p>
          <a:p>
            <a:pPr lvl="0"/>
            <a:r>
              <a:rPr lang="en-US" dirty="0" smtClean="0"/>
              <a:t>Motivation for using C/C++; as opposed to other languages like Java, C# and Python. </a:t>
            </a:r>
          </a:p>
          <a:p>
            <a:endParaRPr lang="en-US" dirty="0" smtClean="0"/>
          </a:p>
          <a:p>
            <a:r>
              <a:rPr lang="en-US" dirty="0" smtClean="0"/>
              <a:t>Why C++ ??</a:t>
            </a:r>
          </a:p>
          <a:p>
            <a:endParaRPr lang="en-US" dirty="0" smtClean="0"/>
          </a:p>
          <a:p>
            <a:r>
              <a:rPr lang="en-US" dirty="0" err="1" smtClean="0"/>
              <a:t>XCode</a:t>
            </a:r>
            <a:r>
              <a:rPr lang="en-US" dirty="0" smtClean="0"/>
              <a:t> and SDL 2.0 will be used (You can also use Code::Blocks with </a:t>
            </a:r>
            <a:r>
              <a:rPr lang="en-US" dirty="0" err="1" smtClean="0"/>
              <a:t>MinGW</a:t>
            </a:r>
            <a:r>
              <a:rPr lang="en-US" dirty="0" smtClean="0"/>
              <a:t>, Dev C++ or Visual Studio at your home PCs if you like).</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and Procedure</a:t>
            </a:r>
            <a:endParaRPr lang="en-US" dirty="0"/>
          </a:p>
        </p:txBody>
      </p:sp>
      <p:sp>
        <p:nvSpPr>
          <p:cNvPr id="3" name="Content Placeholder 2"/>
          <p:cNvSpPr>
            <a:spLocks noGrp="1"/>
          </p:cNvSpPr>
          <p:nvPr>
            <p:ph idx="1"/>
          </p:nvPr>
        </p:nvSpPr>
        <p:spPr/>
        <p:txBody>
          <a:bodyPr/>
          <a:lstStyle/>
          <a:p>
            <a:r>
              <a:rPr lang="en-US" dirty="0" smtClean="0"/>
              <a:t> Students will be given an assignment every other week that they need to submit by 11:59 pm on the day before next assignment.</a:t>
            </a:r>
          </a:p>
          <a:p>
            <a:endParaRPr lang="en-US" dirty="0" smtClean="0"/>
          </a:p>
          <a:p>
            <a:r>
              <a:rPr lang="en-US" dirty="0" smtClean="0"/>
              <a:t>A total of 6 assignments will be given where the </a:t>
            </a:r>
            <a:r>
              <a:rPr lang="en-US" dirty="0" err="1" smtClean="0"/>
              <a:t>weightage</a:t>
            </a:r>
            <a:r>
              <a:rPr lang="en-US" dirty="0" smtClean="0"/>
              <a:t> of each assignment will be 3%. </a:t>
            </a:r>
          </a:p>
          <a:p>
            <a:endParaRPr lang="en-US" dirty="0" smtClean="0"/>
          </a:p>
          <a:p>
            <a:r>
              <a:rPr lang="en-US" dirty="0" smtClean="0"/>
              <a:t>There are going to be no quizzes or exams but that means that strong emphasis will be given to written code, logic and design. </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a:t>
            </a:r>
            <a:endParaRPr lang="en-US" dirty="0"/>
          </a:p>
        </p:txBody>
      </p:sp>
      <p:sp>
        <p:nvSpPr>
          <p:cNvPr id="3" name="Content Placeholder 2"/>
          <p:cNvSpPr>
            <a:spLocks noGrp="1"/>
          </p:cNvSpPr>
          <p:nvPr>
            <p:ph idx="1"/>
          </p:nvPr>
        </p:nvSpPr>
        <p:spPr/>
        <p:txBody>
          <a:bodyPr/>
          <a:lstStyle/>
          <a:p>
            <a:r>
              <a:rPr lang="en-US" dirty="0" smtClean="0"/>
              <a:t>Students will create group projects and they will need to show periodic advancement to verify their progress and to ask questions if they are stuck.</a:t>
            </a:r>
          </a:p>
          <a:p>
            <a:endParaRPr lang="en-US" dirty="0" smtClean="0"/>
          </a:p>
          <a:p>
            <a:r>
              <a:rPr lang="en-US" dirty="0" smtClean="0"/>
              <a:t>These periodic meetings are </a:t>
            </a:r>
            <a:r>
              <a:rPr lang="en-US" b="1" dirty="0" smtClean="0"/>
              <a:t>mandatory</a:t>
            </a:r>
            <a:r>
              <a:rPr lang="en-US" dirty="0" smtClean="0"/>
              <a:t> to exhibit that the final project was created by the students. </a:t>
            </a:r>
          </a:p>
          <a:p>
            <a:endParaRPr lang="en-US" dirty="0" smtClean="0"/>
          </a:p>
          <a:p>
            <a:r>
              <a:rPr lang="en-US" dirty="0" smtClean="0"/>
              <a:t>The project will be distributed in parts and every part will hold separate marks. A rubric will be provided for the evaluation of each part.</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pitchFamily="18" charset="0"/>
              </a:rPr>
              <a:t>Introduction</a:t>
            </a:r>
            <a:endParaRPr lang="en-US" dirty="0">
              <a:latin typeface="Century" pitchFamily="18" charset="0"/>
            </a:endParaRPr>
          </a:p>
        </p:txBody>
      </p:sp>
      <p:sp>
        <p:nvSpPr>
          <p:cNvPr id="3" name="Content Placeholder 2"/>
          <p:cNvSpPr>
            <a:spLocks noGrp="1"/>
          </p:cNvSpPr>
          <p:nvPr>
            <p:ph idx="1"/>
          </p:nvPr>
        </p:nvSpPr>
        <p:spPr/>
        <p:txBody>
          <a:bodyPr/>
          <a:lstStyle/>
          <a:p>
            <a:endParaRPr lang="en-US" dirty="0" smtClean="0"/>
          </a:p>
          <a:p>
            <a:r>
              <a:rPr lang="en-US" dirty="0" smtClean="0">
                <a:latin typeface="Century" pitchFamily="18" charset="0"/>
              </a:rPr>
              <a:t>Let’s know about the </a:t>
            </a:r>
            <a:r>
              <a:rPr lang="en-US" dirty="0" smtClean="0">
                <a:latin typeface="Century" pitchFamily="18" charset="0"/>
              </a:rPr>
              <a:t>Instructor</a:t>
            </a:r>
          </a:p>
          <a:p>
            <a:r>
              <a:rPr lang="en-US" dirty="0" smtClean="0">
                <a:latin typeface="Century" pitchFamily="18" charset="0"/>
              </a:rPr>
              <a:t> </a:t>
            </a:r>
            <a:r>
              <a:rPr lang="en-US" dirty="0" smtClean="0">
                <a:latin typeface="Century" pitchFamily="18" charset="0"/>
              </a:rPr>
              <a:t>  </a:t>
            </a:r>
            <a:r>
              <a:rPr lang="en-US" dirty="0" err="1" smtClean="0">
                <a:latin typeface="Century" pitchFamily="18" charset="0"/>
              </a:rPr>
              <a:t>Asma</a:t>
            </a:r>
            <a:r>
              <a:rPr lang="en-US" dirty="0" smtClean="0">
                <a:latin typeface="Century" pitchFamily="18" charset="0"/>
              </a:rPr>
              <a:t> </a:t>
            </a:r>
            <a:r>
              <a:rPr lang="en-US" dirty="0" err="1" smtClean="0">
                <a:latin typeface="Century" pitchFamily="18" charset="0"/>
              </a:rPr>
              <a:t>Sanam</a:t>
            </a:r>
            <a:r>
              <a:rPr lang="en-US" dirty="0" smtClean="0">
                <a:latin typeface="Century" pitchFamily="18" charset="0"/>
              </a:rPr>
              <a:t> </a:t>
            </a:r>
            <a:r>
              <a:rPr lang="en-US" dirty="0" err="1" smtClean="0">
                <a:latin typeface="Century" pitchFamily="18" charset="0"/>
              </a:rPr>
              <a:t>Larik</a:t>
            </a:r>
            <a:endParaRPr lang="en-US" dirty="0" smtClean="0">
              <a:latin typeface="Century" pitchFamily="18" charset="0"/>
            </a:endParaRPr>
          </a:p>
          <a:p>
            <a:pPr lvl="1">
              <a:buNone/>
            </a:pPr>
            <a:r>
              <a:rPr lang="en-US" dirty="0" smtClean="0">
                <a:latin typeface="Century" pitchFamily="18" charset="0"/>
                <a:hlinkClick r:id="rId2"/>
              </a:rPr>
              <a:t> </a:t>
            </a:r>
            <a:r>
              <a:rPr lang="en-US" dirty="0" smtClean="0">
                <a:latin typeface="Century" pitchFamily="18" charset="0"/>
                <a:hlinkClick r:id="rId2"/>
              </a:rPr>
              <a:t>asma.larik@sse.habib.edu.pk</a:t>
            </a:r>
            <a:endParaRPr lang="en-US" dirty="0" smtClean="0">
              <a:latin typeface="Century" pitchFamily="18" charset="0"/>
            </a:endParaRPr>
          </a:p>
          <a:p>
            <a:pPr lvl="1">
              <a:buNone/>
            </a:pPr>
            <a:r>
              <a:rPr lang="en-US" dirty="0" smtClean="0">
                <a:latin typeface="Century" pitchFamily="18" charset="0"/>
              </a:rPr>
              <a:t> E 110  Monday- Wednesday (11:00—12:00) </a:t>
            </a:r>
            <a:endParaRPr lang="en-US" dirty="0" smtClean="0">
              <a:latin typeface="Century" pitchFamily="18" charset="0"/>
            </a:endParaRPr>
          </a:p>
          <a:p>
            <a:endParaRPr lang="en-US" dirty="0" smtClean="0">
              <a:latin typeface="Century" pitchFamily="18" charset="0"/>
            </a:endParaRPr>
          </a:p>
          <a:p>
            <a:endParaRPr lang="en-US" dirty="0" smtClean="0">
              <a:latin typeface="Century" pitchFamily="18" charset="0"/>
            </a:endParaRPr>
          </a:p>
          <a:p>
            <a:r>
              <a:rPr lang="en-US" dirty="0" smtClean="0">
                <a:latin typeface="Century" pitchFamily="18" charset="0"/>
              </a:rPr>
              <a:t>Let’s hear from the students  </a:t>
            </a:r>
          </a:p>
          <a:p>
            <a:endParaRPr lang="en-US" dirty="0" smtClean="0"/>
          </a:p>
          <a:p>
            <a:pPr>
              <a:buNone/>
            </a:pP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Policy </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Habib</a:t>
            </a:r>
            <a:r>
              <a:rPr lang="en-US" dirty="0" smtClean="0"/>
              <a:t> University requires that all first and second year students must maintain at least 85% attendance for each class in which they are registered.</a:t>
            </a:r>
          </a:p>
          <a:p>
            <a:endParaRPr lang="en-US" dirty="0" smtClean="0"/>
          </a:p>
          <a:p>
            <a:r>
              <a:rPr lang="en-US" dirty="0" smtClean="0"/>
              <a:t> Non-compliance with minimum attendance requirements will result in automatic failure of the course and may require the student to repeat the course when next offered.</a:t>
            </a:r>
          </a:p>
          <a:p>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Grading policy</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21</a:t>
            </a:fld>
            <a:endParaRPr lang="en-US"/>
          </a:p>
        </p:txBody>
      </p:sp>
      <p:graphicFrame>
        <p:nvGraphicFramePr>
          <p:cNvPr id="7" name="Table 6"/>
          <p:cNvGraphicFramePr>
            <a:graphicFrameLocks noGrp="1"/>
          </p:cNvGraphicFramePr>
          <p:nvPr/>
        </p:nvGraphicFramePr>
        <p:xfrm>
          <a:off x="457200" y="1219200"/>
          <a:ext cx="6778625" cy="2038604"/>
        </p:xfrm>
        <a:graphic>
          <a:graphicData uri="http://schemas.openxmlformats.org/drawingml/2006/table">
            <a:tbl>
              <a:tblPr/>
              <a:tblGrid>
                <a:gridCol w="3387863"/>
                <a:gridCol w="3390762"/>
              </a:tblGrid>
              <a:tr h="1245388">
                <a:tc>
                  <a:txBody>
                    <a:bodyPr/>
                    <a:lstStyle/>
                    <a:p>
                      <a:pPr marL="0" marR="0" algn="just">
                        <a:lnSpc>
                          <a:spcPct val="115000"/>
                        </a:lnSpc>
                        <a:spcBef>
                          <a:spcPts val="0"/>
                        </a:spcBef>
                        <a:spcAft>
                          <a:spcPts val="1000"/>
                        </a:spcAft>
                      </a:pPr>
                      <a:r>
                        <a:rPr lang="en-US" sz="1200" b="1" dirty="0">
                          <a:latin typeface="Calibri"/>
                          <a:ea typeface="Calibri"/>
                          <a:cs typeface="Times New Roman"/>
                        </a:rPr>
                        <a:t>Assignments (18%)</a:t>
                      </a:r>
                      <a:r>
                        <a:rPr lang="en-US" sz="1200" dirty="0">
                          <a:latin typeface="Calibri"/>
                          <a:ea typeface="Calibri"/>
                          <a:cs typeface="Times New Roman"/>
                        </a:rPr>
                        <a:t> 6 Assignments total </a:t>
                      </a:r>
                    </a:p>
                    <a:p>
                      <a:pPr marL="0" marR="0" algn="just">
                        <a:lnSpc>
                          <a:spcPct val="115000"/>
                        </a:lnSpc>
                        <a:spcBef>
                          <a:spcPts val="0"/>
                        </a:spcBef>
                        <a:spcAft>
                          <a:spcPts val="1000"/>
                        </a:spcAft>
                      </a:pPr>
                      <a:r>
                        <a:rPr lang="en-US" sz="1200" b="1" dirty="0">
                          <a:latin typeface="Calibri"/>
                          <a:ea typeface="Calibri"/>
                          <a:cs typeface="Times New Roman"/>
                        </a:rPr>
                        <a:t>Mid Terms (30%)</a:t>
                      </a:r>
                      <a:r>
                        <a:rPr lang="en-US" sz="1200" dirty="0">
                          <a:latin typeface="Calibri"/>
                          <a:ea typeface="Calibri"/>
                          <a:cs typeface="Times New Roman"/>
                        </a:rPr>
                        <a:t> 2 Mid Terms (In Week 5 and Week 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b="1">
                          <a:latin typeface="Calibri"/>
                          <a:ea typeface="Calibri"/>
                          <a:cs typeface="Times New Roman"/>
                        </a:rPr>
                        <a:t>Final Project (52%) </a:t>
                      </a:r>
                      <a:endParaRPr lang="en-US" sz="1200">
                        <a:latin typeface="Calibri"/>
                        <a:ea typeface="Calibri"/>
                        <a:cs typeface="Times New Roman"/>
                      </a:endParaRPr>
                    </a:p>
                    <a:p>
                      <a:pPr marL="0" marR="0" algn="just">
                        <a:lnSpc>
                          <a:spcPct val="115000"/>
                        </a:lnSpc>
                        <a:spcBef>
                          <a:spcPts val="0"/>
                        </a:spcBef>
                        <a:spcAft>
                          <a:spcPts val="1000"/>
                        </a:spcAft>
                      </a:pPr>
                      <a:r>
                        <a:rPr lang="en-US" sz="1200">
                          <a:latin typeface="Calibri"/>
                          <a:ea typeface="Calibri"/>
                          <a:cs typeface="Times New Roman"/>
                        </a:rPr>
                        <a:t>To be distributed in modules Individual modules will be assessed. Completeness will dictate the final score (Scoring will be based on Viva)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3216">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60% score needs to be scored to be eligible to work on the Project. You will not be allowed to continue if your progress is not satisfactory.</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dirty="0">
                          <a:solidFill>
                            <a:srgbClr val="000000"/>
                          </a:solidFill>
                          <a:latin typeface="Times"/>
                          <a:ea typeface="Calibri"/>
                          <a:cs typeface="Times New Roman"/>
                        </a:rPr>
                        <a:t>60% score needs to be scored to clear the Project. Insufficient score fails the course Irrespective of whether the assignments were cleared</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457200" y="3352800"/>
          <a:ext cx="6781801" cy="2971802"/>
        </p:xfrm>
        <a:graphic>
          <a:graphicData uri="http://schemas.openxmlformats.org/drawingml/2006/table">
            <a:tbl>
              <a:tblPr/>
              <a:tblGrid>
                <a:gridCol w="905090"/>
                <a:gridCol w="1019820"/>
                <a:gridCol w="4856891"/>
              </a:tblGrid>
              <a:tr h="377534">
                <a:tc>
                  <a:txBody>
                    <a:bodyPr/>
                    <a:lstStyle/>
                    <a:p>
                      <a:pPr marL="0" marR="0" algn="just">
                        <a:lnSpc>
                          <a:spcPct val="115000"/>
                        </a:lnSpc>
                        <a:spcBef>
                          <a:spcPts val="0"/>
                        </a:spcBef>
                        <a:spcAft>
                          <a:spcPts val="1000"/>
                        </a:spcAft>
                      </a:pPr>
                      <a:r>
                        <a:rPr lang="en-US" sz="1200" dirty="0">
                          <a:solidFill>
                            <a:srgbClr val="000000"/>
                          </a:solidFill>
                          <a:latin typeface="Times"/>
                          <a:ea typeface="Calibri"/>
                          <a:cs typeface="Times New Roman"/>
                        </a:rPr>
                        <a:t>A+</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95 - 100</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0">
                  <a:txBody>
                    <a:bodyPr/>
                    <a:lstStyle/>
                    <a:p>
                      <a:pPr marL="0" marR="0" algn="just">
                        <a:lnSpc>
                          <a:spcPct val="115000"/>
                        </a:lnSpc>
                        <a:spcBef>
                          <a:spcPts val="0"/>
                        </a:spcBef>
                        <a:spcAft>
                          <a:spcPts val="1000"/>
                        </a:spcAft>
                      </a:pPr>
                      <a:r>
                        <a:rPr lang="en-US" sz="1200" dirty="0">
                          <a:latin typeface="Calibri"/>
                          <a:ea typeface="Calibri"/>
                          <a:cs typeface="Times New Roman"/>
                        </a:rPr>
                        <a:t>Object Oriented Programming &amp; Design Methodologies course is composed of intense </a:t>
                      </a:r>
                      <a:r>
                        <a:rPr lang="en-US" sz="1200" dirty="0" smtClean="0">
                          <a:latin typeface="Calibri"/>
                          <a:ea typeface="Calibri"/>
                          <a:cs typeface="Times New Roman"/>
                        </a:rPr>
                        <a:t>programming </a:t>
                      </a:r>
                      <a:r>
                        <a:rPr lang="en-US" sz="1200" dirty="0">
                          <a:latin typeface="Calibri"/>
                          <a:ea typeface="Calibri"/>
                          <a:cs typeface="Times New Roman"/>
                        </a:rPr>
                        <a:t>exercises and assignments. This means that you will not be put under undue stress of quizzes, but you will need to create your skills and understanding through rigorous practical application of concepts.</a:t>
                      </a:r>
                    </a:p>
                    <a:p>
                      <a:pPr marL="0" marR="0" algn="just">
                        <a:lnSpc>
                          <a:spcPct val="115000"/>
                        </a:lnSpc>
                        <a:spcBef>
                          <a:spcPts val="0"/>
                        </a:spcBef>
                        <a:spcAft>
                          <a:spcPts val="1000"/>
                        </a:spcAft>
                      </a:pPr>
                      <a:r>
                        <a:rPr lang="en-US" sz="1200" dirty="0">
                          <a:latin typeface="Calibri"/>
                          <a:ea typeface="Calibri"/>
                          <a:cs typeface="Times New Roman"/>
                        </a:rPr>
                        <a:t>The assignments will be given as a group activity only to help with the checking. Every person of the group is required to do the assignments on their own. They can however take help from their colleagues, friends and peer tutors provided they write their own code. </a:t>
                      </a:r>
                    </a:p>
                    <a:p>
                      <a:pPr marL="0" marR="0" algn="just">
                        <a:lnSpc>
                          <a:spcPct val="115000"/>
                        </a:lnSpc>
                        <a:spcBef>
                          <a:spcPts val="0"/>
                        </a:spcBef>
                        <a:spcAft>
                          <a:spcPts val="1000"/>
                        </a:spcAft>
                      </a:pPr>
                      <a:r>
                        <a:rPr lang="en-US" sz="1200" dirty="0">
                          <a:latin typeface="Calibri"/>
                          <a:ea typeface="Calibri"/>
                          <a:cs typeface="Times New Roman"/>
                        </a:rPr>
                        <a:t>It is strongly recommended that you start working on the assignment the very day you get it. Assignments WILL take time, so the sooner you start the better.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r h="301887">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A</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90 - 94</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39710">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A-</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85 - 89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46014">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B+</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80 - 84</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20799">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B</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75 - 79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27103">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B-</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70 - 74</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20799">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C+</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65 - 69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12652">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C</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60 - 64</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12652">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F</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200">
                          <a:solidFill>
                            <a:srgbClr val="000000"/>
                          </a:solidFill>
                          <a:latin typeface="Times"/>
                          <a:ea typeface="Calibri"/>
                          <a:cs typeface="Times New Roman"/>
                        </a:rPr>
                        <a:t>0 - 59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12652">
                <a:tc>
                  <a:txBody>
                    <a:bodyPr/>
                    <a:lstStyle/>
                    <a:p>
                      <a:pPr marL="0" marR="0" algn="just">
                        <a:lnSpc>
                          <a:spcPct val="115000"/>
                        </a:lnSpc>
                        <a:spcBef>
                          <a:spcPts val="0"/>
                        </a:spcBef>
                        <a:spcAft>
                          <a:spcPts val="1000"/>
                        </a:spcAft>
                      </a:pPr>
                      <a:endParaRPr lang="en-US" sz="1200">
                        <a:solidFill>
                          <a:srgbClr val="000000"/>
                        </a:solidFill>
                        <a:latin typeface="Times"/>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US" sz="1200" dirty="0">
                        <a:solidFill>
                          <a:srgbClr val="000000"/>
                        </a:solidFill>
                        <a:latin typeface="Times"/>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endParaRPr lang="en-US" dirty="0" smtClean="0"/>
          </a:p>
          <a:p>
            <a:r>
              <a:rPr lang="en-US" dirty="0" smtClean="0"/>
              <a:t>What is Procedural Programming ?</a:t>
            </a:r>
          </a:p>
          <a:p>
            <a:endParaRPr lang="en-US" dirty="0" smtClean="0"/>
          </a:p>
          <a:p>
            <a:r>
              <a:rPr lang="en-US" dirty="0" smtClean="0"/>
              <a:t>What is Object Oriented programming?</a:t>
            </a:r>
          </a:p>
          <a:p>
            <a:endParaRPr lang="en-US" dirty="0" smtClean="0"/>
          </a:p>
          <a:p>
            <a:r>
              <a:rPr lang="en-US" dirty="0" smtClean="0"/>
              <a:t>Example of Object Oriented Model</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A7D21B29-4789-499E-A37A-4D59A0238B3A}" type="slidenum">
              <a:rPr lang="en-US"/>
              <a:pPr>
                <a:defRPr/>
              </a:pPr>
              <a:t>23</a:t>
            </a:fld>
            <a:endParaRPr lang="en-US"/>
          </a:p>
        </p:txBody>
      </p:sp>
      <p:sp>
        <p:nvSpPr>
          <p:cNvPr id="57347" name="Rectangle 2"/>
          <p:cNvSpPr>
            <a:spLocks noGrp="1" noChangeArrowheads="1"/>
          </p:cNvSpPr>
          <p:nvPr>
            <p:ph type="title" idx="4294967295"/>
          </p:nvPr>
        </p:nvSpPr>
        <p:spPr/>
        <p:txBody>
          <a:bodyPr/>
          <a:lstStyle/>
          <a:p>
            <a:r>
              <a:rPr lang="en-US"/>
              <a:t>Procedural Programming</a:t>
            </a:r>
          </a:p>
        </p:txBody>
      </p:sp>
      <p:sp>
        <p:nvSpPr>
          <p:cNvPr id="57348" name="Rectangle 3"/>
          <p:cNvSpPr>
            <a:spLocks noGrp="1" noChangeArrowheads="1"/>
          </p:cNvSpPr>
          <p:nvPr>
            <p:ph type="body" idx="4294967295"/>
          </p:nvPr>
        </p:nvSpPr>
        <p:spPr/>
        <p:txBody>
          <a:bodyPr>
            <a:normAutofit/>
          </a:bodyPr>
          <a:lstStyle/>
          <a:p>
            <a:pPr>
              <a:lnSpc>
                <a:spcPct val="90000"/>
              </a:lnSpc>
            </a:pPr>
            <a:r>
              <a:rPr lang="en-US" dirty="0" smtClean="0"/>
              <a:t>A </a:t>
            </a:r>
            <a:r>
              <a:rPr lang="en-US" i="1" dirty="0"/>
              <a:t>procedure </a:t>
            </a:r>
            <a:r>
              <a:rPr lang="en-US" dirty="0"/>
              <a:t>is a set of programming language statements that, together, perform a specific task.</a:t>
            </a:r>
          </a:p>
          <a:p>
            <a:pPr>
              <a:lnSpc>
                <a:spcPct val="90000"/>
              </a:lnSpc>
            </a:pPr>
            <a:endParaRPr lang="en-US" dirty="0" smtClean="0"/>
          </a:p>
          <a:p>
            <a:pPr>
              <a:lnSpc>
                <a:spcPct val="90000"/>
              </a:lnSpc>
            </a:pPr>
            <a:r>
              <a:rPr lang="en-US" dirty="0" smtClean="0"/>
              <a:t>Procedures </a:t>
            </a:r>
            <a:r>
              <a:rPr lang="en-US" dirty="0"/>
              <a:t>typically operate on data items that are separate from the procedures.</a:t>
            </a:r>
          </a:p>
          <a:p>
            <a:pPr>
              <a:lnSpc>
                <a:spcPct val="90000"/>
              </a:lnSpc>
            </a:pPr>
            <a:endParaRPr lang="en-US" dirty="0" smtClean="0"/>
          </a:p>
          <a:p>
            <a:pPr>
              <a:lnSpc>
                <a:spcPct val="90000"/>
              </a:lnSpc>
            </a:pPr>
            <a:r>
              <a:rPr lang="en-US" dirty="0" smtClean="0"/>
              <a:t>In </a:t>
            </a:r>
            <a:r>
              <a:rPr lang="en-US" dirty="0"/>
              <a:t>a procedural program, the data items are commonly passed from one procedure to another.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pPr>
              <a:defRPr/>
            </a:pPr>
            <a:r>
              <a:rPr lang="en-US"/>
              <a:t>1-</a:t>
            </a:r>
            <a:fld id="{A9EEAA23-138A-4750-ADD5-7A49BEEEDD40}" type="slidenum">
              <a:rPr lang="en-US"/>
              <a:pPr>
                <a:defRPr/>
              </a:pPr>
              <a:t>24</a:t>
            </a:fld>
            <a:endParaRPr lang="en-US"/>
          </a:p>
        </p:txBody>
      </p:sp>
      <p:sp>
        <p:nvSpPr>
          <p:cNvPr id="58371" name="Rectangle 2"/>
          <p:cNvSpPr>
            <a:spLocks noGrp="1" noChangeArrowheads="1"/>
          </p:cNvSpPr>
          <p:nvPr>
            <p:ph type="title" idx="4294967295"/>
          </p:nvPr>
        </p:nvSpPr>
        <p:spPr/>
        <p:txBody>
          <a:bodyPr/>
          <a:lstStyle/>
          <a:p>
            <a:r>
              <a:rPr lang="en-US"/>
              <a:t>Procedural Programming</a:t>
            </a:r>
          </a:p>
        </p:txBody>
      </p:sp>
      <p:sp>
        <p:nvSpPr>
          <p:cNvPr id="58372" name="Rectangle 4"/>
          <p:cNvSpPr>
            <a:spLocks noChangeArrowheads="1"/>
          </p:cNvSpPr>
          <p:nvPr/>
        </p:nvSpPr>
        <p:spPr bwMode="auto">
          <a:xfrm>
            <a:off x="838200" y="3733800"/>
            <a:ext cx="2514600" cy="1981200"/>
          </a:xfrm>
          <a:prstGeom prst="rect">
            <a:avLst/>
          </a:prstGeom>
          <a:solidFill>
            <a:schemeClr val="accent2">
              <a:alpha val="99000"/>
            </a:schemeClr>
          </a:solidFill>
          <a:ln w="9525">
            <a:solidFill>
              <a:schemeClr val="tx1"/>
            </a:solidFill>
            <a:miter lim="800000"/>
            <a:headEnd/>
            <a:tailEnd/>
          </a:ln>
        </p:spPr>
        <p:txBody>
          <a:bodyPr wrap="none" anchor="ctr"/>
          <a:lstStyle/>
          <a:p>
            <a:r>
              <a:rPr lang="en-US"/>
              <a:t>Procedure A</a:t>
            </a:r>
          </a:p>
        </p:txBody>
      </p:sp>
      <p:grpSp>
        <p:nvGrpSpPr>
          <p:cNvPr id="2" name="Group 19"/>
          <p:cNvGrpSpPr>
            <a:grpSpLocks/>
          </p:cNvGrpSpPr>
          <p:nvPr/>
        </p:nvGrpSpPr>
        <p:grpSpPr bwMode="auto">
          <a:xfrm>
            <a:off x="1905000" y="1981200"/>
            <a:ext cx="3810000" cy="1752600"/>
            <a:chOff x="1200" y="864"/>
            <a:chExt cx="2400" cy="1104"/>
          </a:xfrm>
          <a:solidFill>
            <a:schemeClr val="accent2">
              <a:alpha val="99000"/>
            </a:schemeClr>
          </a:solidFill>
        </p:grpSpPr>
        <p:sp>
          <p:nvSpPr>
            <p:cNvPr id="58377" name="Oval 6"/>
            <p:cNvSpPr>
              <a:spLocks noChangeArrowheads="1"/>
            </p:cNvSpPr>
            <p:nvPr/>
          </p:nvSpPr>
          <p:spPr bwMode="auto">
            <a:xfrm>
              <a:off x="2016" y="864"/>
              <a:ext cx="1584" cy="1008"/>
            </a:xfrm>
            <a:prstGeom prst="ellipse">
              <a:avLst/>
            </a:prstGeom>
            <a:grpFill/>
            <a:ln w="9525">
              <a:solidFill>
                <a:schemeClr val="tx1"/>
              </a:solidFill>
              <a:round/>
              <a:headEnd/>
              <a:tailEnd/>
            </a:ln>
          </p:spPr>
          <p:txBody>
            <a:bodyPr wrap="none" anchor="ctr"/>
            <a:lstStyle/>
            <a:p>
              <a:r>
                <a:rPr lang="en-US"/>
                <a:t>Data Element</a:t>
              </a:r>
            </a:p>
          </p:txBody>
        </p:sp>
        <p:sp>
          <p:nvSpPr>
            <p:cNvPr id="58378" name="AutoShape 12"/>
            <p:cNvSpPr>
              <a:spLocks noChangeArrowheads="1"/>
            </p:cNvSpPr>
            <p:nvPr/>
          </p:nvSpPr>
          <p:spPr bwMode="auto">
            <a:xfrm>
              <a:off x="1200" y="1152"/>
              <a:ext cx="816" cy="816"/>
            </a:xfrm>
            <a:custGeom>
              <a:avLst/>
              <a:gdLst>
                <a:gd name="T0" fmla="*/ 22 w 21600"/>
                <a:gd name="T1" fmla="*/ 0 h 21600"/>
                <a:gd name="T2" fmla="*/ 22 w 21600"/>
                <a:gd name="T3" fmla="*/ 17 h 21600"/>
                <a:gd name="T4" fmla="*/ 3 w 21600"/>
                <a:gd name="T5" fmla="*/ 31 h 21600"/>
                <a:gd name="T6" fmla="*/ 31 w 21600"/>
                <a:gd name="T7" fmla="*/ 9 h 21600"/>
                <a:gd name="T8" fmla="*/ 17694720 60000 65536"/>
                <a:gd name="T9" fmla="*/ 5898240 60000 65536"/>
                <a:gd name="T10" fmla="*/ 5898240 60000 65536"/>
                <a:gd name="T11" fmla="*/ 0 60000 65536"/>
                <a:gd name="T12" fmla="*/ 12415 w 21600"/>
                <a:gd name="T13" fmla="*/ 3971 h 21600"/>
                <a:gd name="T14" fmla="*/ 19350 w 21600"/>
                <a:gd name="T15" fmla="*/ 8179 h 21600"/>
              </a:gdLst>
              <a:ahLst/>
              <a:cxnLst>
                <a:cxn ang="T8">
                  <a:pos x="T0" y="T1"/>
                </a:cxn>
                <a:cxn ang="T9">
                  <a:pos x="T2" y="T3"/>
                </a:cxn>
                <a:cxn ang="T10">
                  <a:pos x="T4" y="T5"/>
                </a:cxn>
                <a:cxn ang="T11">
                  <a:pos x="T6" y="T7"/>
                </a:cxn>
              </a:cxnLst>
              <a:rect l="T12" t="T13" r="T14" b="T15"/>
              <a:pathLst>
                <a:path w="21600" h="21600">
                  <a:moveTo>
                    <a:pt x="21600" y="6079"/>
                  </a:moveTo>
                  <a:lnTo>
                    <a:pt x="15115" y="0"/>
                  </a:lnTo>
                  <a:lnTo>
                    <a:pt x="15115" y="3971"/>
                  </a:lnTo>
                  <a:lnTo>
                    <a:pt x="12427" y="3971"/>
                  </a:lnTo>
                  <a:cubicBezTo>
                    <a:pt x="5564" y="3971"/>
                    <a:pt x="0" y="7636"/>
                    <a:pt x="0" y="12158"/>
                  </a:cubicBezTo>
                  <a:lnTo>
                    <a:pt x="0" y="21600"/>
                  </a:lnTo>
                  <a:lnTo>
                    <a:pt x="4309" y="21600"/>
                  </a:lnTo>
                  <a:lnTo>
                    <a:pt x="4309" y="12158"/>
                  </a:lnTo>
                  <a:cubicBezTo>
                    <a:pt x="4309" y="9965"/>
                    <a:pt x="7944" y="8187"/>
                    <a:pt x="12427" y="8187"/>
                  </a:cubicBezTo>
                  <a:lnTo>
                    <a:pt x="15115" y="8187"/>
                  </a:lnTo>
                  <a:lnTo>
                    <a:pt x="15115" y="12158"/>
                  </a:lnTo>
                  <a:close/>
                </a:path>
              </a:pathLst>
            </a:custGeom>
            <a:grpFill/>
            <a:ln w="9525">
              <a:solidFill>
                <a:schemeClr val="tx1"/>
              </a:solidFill>
              <a:miter lim="800000"/>
              <a:headEnd/>
              <a:tailEnd/>
            </a:ln>
          </p:spPr>
          <p:txBody>
            <a:bodyPr wrap="none" anchor="ctr"/>
            <a:lstStyle/>
            <a:p>
              <a:endParaRPr lang="en-US"/>
            </a:p>
          </p:txBody>
        </p:sp>
      </p:grpSp>
      <p:grpSp>
        <p:nvGrpSpPr>
          <p:cNvPr id="3" name="Group 20"/>
          <p:cNvGrpSpPr>
            <a:grpSpLocks/>
          </p:cNvGrpSpPr>
          <p:nvPr/>
        </p:nvGrpSpPr>
        <p:grpSpPr bwMode="auto">
          <a:xfrm>
            <a:off x="5562600" y="2590800"/>
            <a:ext cx="2514600" cy="3124200"/>
            <a:chOff x="3504" y="1248"/>
            <a:chExt cx="1584" cy="1968"/>
          </a:xfrm>
          <a:solidFill>
            <a:schemeClr val="accent2">
              <a:alpha val="99000"/>
            </a:schemeClr>
          </a:solidFill>
        </p:grpSpPr>
        <p:sp>
          <p:nvSpPr>
            <p:cNvPr id="58375" name="Rectangle 5"/>
            <p:cNvSpPr>
              <a:spLocks noChangeArrowheads="1"/>
            </p:cNvSpPr>
            <p:nvPr/>
          </p:nvSpPr>
          <p:spPr bwMode="auto">
            <a:xfrm>
              <a:off x="3504" y="1968"/>
              <a:ext cx="1584" cy="1248"/>
            </a:xfrm>
            <a:prstGeom prst="rect">
              <a:avLst/>
            </a:prstGeom>
            <a:grpFill/>
            <a:ln w="9525">
              <a:solidFill>
                <a:schemeClr val="tx1"/>
              </a:solidFill>
              <a:miter lim="800000"/>
              <a:headEnd/>
              <a:tailEnd/>
            </a:ln>
          </p:spPr>
          <p:txBody>
            <a:bodyPr wrap="none" anchor="ctr"/>
            <a:lstStyle/>
            <a:p>
              <a:r>
                <a:rPr lang="en-US"/>
                <a:t>Procedure B</a:t>
              </a:r>
            </a:p>
          </p:txBody>
        </p:sp>
        <p:sp>
          <p:nvSpPr>
            <p:cNvPr id="58376" name="AutoShape 16"/>
            <p:cNvSpPr>
              <a:spLocks noChangeArrowheads="1"/>
            </p:cNvSpPr>
            <p:nvPr/>
          </p:nvSpPr>
          <p:spPr bwMode="auto">
            <a:xfrm rot="5400000">
              <a:off x="3720" y="1176"/>
              <a:ext cx="720" cy="864"/>
            </a:xfrm>
            <a:custGeom>
              <a:avLst/>
              <a:gdLst>
                <a:gd name="T0" fmla="*/ 17 w 21600"/>
                <a:gd name="T1" fmla="*/ 0 h 21600"/>
                <a:gd name="T2" fmla="*/ 17 w 21600"/>
                <a:gd name="T3" fmla="*/ 19 h 21600"/>
                <a:gd name="T4" fmla="*/ 2 w 21600"/>
                <a:gd name="T5" fmla="*/ 35 h 21600"/>
                <a:gd name="T6" fmla="*/ 24 w 21600"/>
                <a:gd name="T7" fmla="*/ 10 h 21600"/>
                <a:gd name="T8" fmla="*/ 17694720 60000 65536"/>
                <a:gd name="T9" fmla="*/ 5898240 60000 65536"/>
                <a:gd name="T10" fmla="*/ 5898240 60000 65536"/>
                <a:gd name="T11" fmla="*/ 0 60000 65536"/>
                <a:gd name="T12" fmla="*/ 12420 w 21600"/>
                <a:gd name="T13" fmla="*/ 4075 h 21600"/>
                <a:gd name="T14" fmla="*/ 19410 w 21600"/>
                <a:gd name="T15" fmla="*/ 8075 h 21600"/>
              </a:gdLst>
              <a:ahLst/>
              <a:cxnLst>
                <a:cxn ang="T8">
                  <a:pos x="T0" y="T1"/>
                </a:cxn>
                <a:cxn ang="T9">
                  <a:pos x="T2" y="T3"/>
                </a:cxn>
                <a:cxn ang="T10">
                  <a:pos x="T4" y="T5"/>
                </a:cxn>
                <a:cxn ang="T11">
                  <a:pos x="T6" y="T7"/>
                </a:cxn>
              </a:cxnLst>
              <a:rect l="T12" t="T13" r="T14" b="T15"/>
              <a:pathLst>
                <a:path w="21600" h="21600">
                  <a:moveTo>
                    <a:pt x="21600" y="6079"/>
                  </a:moveTo>
                  <a:lnTo>
                    <a:pt x="14909" y="0"/>
                  </a:lnTo>
                  <a:lnTo>
                    <a:pt x="14909" y="4078"/>
                  </a:lnTo>
                  <a:lnTo>
                    <a:pt x="12427" y="4078"/>
                  </a:lnTo>
                  <a:cubicBezTo>
                    <a:pt x="5564" y="4078"/>
                    <a:pt x="0" y="7696"/>
                    <a:pt x="0" y="12158"/>
                  </a:cubicBezTo>
                  <a:lnTo>
                    <a:pt x="0" y="21600"/>
                  </a:lnTo>
                  <a:lnTo>
                    <a:pt x="4091" y="21600"/>
                  </a:lnTo>
                  <a:lnTo>
                    <a:pt x="4091" y="12158"/>
                  </a:lnTo>
                  <a:cubicBezTo>
                    <a:pt x="4091" y="9906"/>
                    <a:pt x="7823" y="8080"/>
                    <a:pt x="12427" y="8080"/>
                  </a:cubicBezTo>
                  <a:lnTo>
                    <a:pt x="14909" y="8080"/>
                  </a:lnTo>
                  <a:lnTo>
                    <a:pt x="14909" y="12158"/>
                  </a:lnTo>
                  <a:close/>
                </a:path>
              </a:pathLst>
            </a:custGeom>
            <a:grp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680068B5-AC43-40D8-83EE-3F0F5DC29BEC}" type="slidenum">
              <a:rPr lang="en-US"/>
              <a:pPr>
                <a:defRPr/>
              </a:pPr>
              <a:t>25</a:t>
            </a:fld>
            <a:endParaRPr lang="en-US"/>
          </a:p>
        </p:txBody>
      </p:sp>
      <p:sp>
        <p:nvSpPr>
          <p:cNvPr id="59395" name="Rectangle 2"/>
          <p:cNvSpPr>
            <a:spLocks noGrp="1" noChangeArrowheads="1"/>
          </p:cNvSpPr>
          <p:nvPr>
            <p:ph type="title" idx="4294967295"/>
          </p:nvPr>
        </p:nvSpPr>
        <p:spPr/>
        <p:txBody>
          <a:bodyPr/>
          <a:lstStyle/>
          <a:p>
            <a:r>
              <a:rPr lang="en-US"/>
              <a:t>Procedural Programming</a:t>
            </a:r>
          </a:p>
        </p:txBody>
      </p:sp>
      <p:sp>
        <p:nvSpPr>
          <p:cNvPr id="59396" name="Rectangle 3"/>
          <p:cNvSpPr>
            <a:spLocks noGrp="1" noChangeArrowheads="1"/>
          </p:cNvSpPr>
          <p:nvPr>
            <p:ph type="body" idx="4294967295"/>
          </p:nvPr>
        </p:nvSpPr>
        <p:spPr/>
        <p:txBody>
          <a:bodyPr/>
          <a:lstStyle/>
          <a:p>
            <a:r>
              <a:rPr lang="en-US" dirty="0"/>
              <a:t>In procedural programming, procedures are developed to operate on the program’s data</a:t>
            </a:r>
            <a:r>
              <a:rPr lang="en-US" dirty="0" smtClean="0"/>
              <a:t>.</a:t>
            </a:r>
          </a:p>
          <a:p>
            <a:endParaRPr lang="en-US" dirty="0"/>
          </a:p>
          <a:p>
            <a:r>
              <a:rPr lang="en-US" dirty="0"/>
              <a:t>Data in the program tends to be global to the entire program</a:t>
            </a:r>
            <a:r>
              <a:rPr lang="en-US" dirty="0" smtClean="0"/>
              <a:t>.</a:t>
            </a:r>
          </a:p>
          <a:p>
            <a:endParaRPr lang="en-US" dirty="0"/>
          </a:p>
          <a:p>
            <a:r>
              <a:rPr lang="en-US" dirty="0"/>
              <a:t>Data formats might change and thus, the procedures that operate on that data must change.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54E73E22-EAE8-41FF-96CB-8329E8168A07}" type="slidenum">
              <a:rPr lang="en-US"/>
              <a:pPr>
                <a:defRPr/>
              </a:pPr>
              <a:t>26</a:t>
            </a:fld>
            <a:endParaRPr lang="en-US"/>
          </a:p>
        </p:txBody>
      </p:sp>
      <p:sp>
        <p:nvSpPr>
          <p:cNvPr id="60419" name="Rectangle 2"/>
          <p:cNvSpPr>
            <a:spLocks noGrp="1" noChangeArrowheads="1"/>
          </p:cNvSpPr>
          <p:nvPr>
            <p:ph type="title" idx="4294967295"/>
          </p:nvPr>
        </p:nvSpPr>
        <p:spPr/>
        <p:txBody>
          <a:bodyPr/>
          <a:lstStyle/>
          <a:p>
            <a:r>
              <a:rPr lang="en-US"/>
              <a:t>Object-Oriented Programming</a:t>
            </a:r>
          </a:p>
        </p:txBody>
      </p:sp>
      <p:sp>
        <p:nvSpPr>
          <p:cNvPr id="60420" name="Rectangle 3"/>
          <p:cNvSpPr>
            <a:spLocks noGrp="1" noChangeArrowheads="1"/>
          </p:cNvSpPr>
          <p:nvPr>
            <p:ph type="body" idx="4294967295"/>
          </p:nvPr>
        </p:nvSpPr>
        <p:spPr/>
        <p:txBody>
          <a:bodyPr/>
          <a:lstStyle/>
          <a:p>
            <a:r>
              <a:rPr lang="en-US" dirty="0"/>
              <a:t>Object-oriented programming is centered on creating objects rather than procedures</a:t>
            </a:r>
            <a:r>
              <a:rPr lang="en-US" dirty="0" smtClean="0"/>
              <a:t>.</a:t>
            </a:r>
          </a:p>
          <a:p>
            <a:endParaRPr lang="en-US" dirty="0"/>
          </a:p>
          <a:p>
            <a:r>
              <a:rPr lang="en-US" dirty="0"/>
              <a:t>Objects are a melding of data and procedures that manipulate that data</a:t>
            </a:r>
            <a:r>
              <a:rPr lang="en-US" dirty="0" smtClean="0"/>
              <a:t>.</a:t>
            </a:r>
          </a:p>
          <a:p>
            <a:endParaRPr lang="en-US" dirty="0"/>
          </a:p>
          <a:p>
            <a:r>
              <a:rPr lang="en-US" dirty="0"/>
              <a:t>Data in an object are known as </a:t>
            </a:r>
            <a:r>
              <a:rPr lang="en-US" i="1" dirty="0"/>
              <a:t>attributes</a:t>
            </a:r>
            <a:r>
              <a:rPr lang="en-US" dirty="0" smtClean="0"/>
              <a:t>.</a:t>
            </a:r>
          </a:p>
          <a:p>
            <a:endParaRPr lang="en-US" dirty="0"/>
          </a:p>
          <a:p>
            <a:r>
              <a:rPr lang="en-US" dirty="0"/>
              <a:t>Procedures in an object are known as </a:t>
            </a:r>
            <a:r>
              <a:rPr lang="en-US" i="1" dirty="0"/>
              <a:t>methods</a:t>
            </a:r>
            <a:r>
              <a:rPr lang="en-US" dirty="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pPr>
              <a:defRPr/>
            </a:pPr>
            <a:r>
              <a:rPr lang="en-US"/>
              <a:t>1-</a:t>
            </a:r>
            <a:fld id="{67962837-6FFC-4F80-A284-6FA27D73F64D}" type="slidenum">
              <a:rPr lang="en-US"/>
              <a:pPr>
                <a:defRPr/>
              </a:pPr>
              <a:t>27</a:t>
            </a:fld>
            <a:endParaRPr lang="en-US"/>
          </a:p>
        </p:txBody>
      </p:sp>
      <p:sp>
        <p:nvSpPr>
          <p:cNvPr id="61443" name="Rectangle 2"/>
          <p:cNvSpPr>
            <a:spLocks noGrp="1" noChangeArrowheads="1"/>
          </p:cNvSpPr>
          <p:nvPr>
            <p:ph type="title" idx="4294967295"/>
          </p:nvPr>
        </p:nvSpPr>
        <p:spPr/>
        <p:txBody>
          <a:bodyPr/>
          <a:lstStyle/>
          <a:p>
            <a:r>
              <a:rPr lang="en-US"/>
              <a:t>Object-Oriented Programming</a:t>
            </a:r>
          </a:p>
        </p:txBody>
      </p:sp>
      <p:grpSp>
        <p:nvGrpSpPr>
          <p:cNvPr id="2" name="Group 87"/>
          <p:cNvGrpSpPr>
            <a:grpSpLocks/>
          </p:cNvGrpSpPr>
          <p:nvPr/>
        </p:nvGrpSpPr>
        <p:grpSpPr bwMode="auto">
          <a:xfrm>
            <a:off x="3124200" y="1981200"/>
            <a:ext cx="2438400" cy="3962400"/>
            <a:chOff x="1344" y="864"/>
            <a:chExt cx="1776" cy="3072"/>
          </a:xfrm>
        </p:grpSpPr>
        <p:sp>
          <p:nvSpPr>
            <p:cNvPr id="61445" name="Rectangle 5"/>
            <p:cNvSpPr>
              <a:spLocks noChangeArrowheads="1"/>
            </p:cNvSpPr>
            <p:nvPr/>
          </p:nvSpPr>
          <p:spPr bwMode="auto">
            <a:xfrm>
              <a:off x="1344" y="864"/>
              <a:ext cx="1776" cy="336"/>
            </a:xfrm>
            <a:prstGeom prst="rect">
              <a:avLst/>
            </a:prstGeom>
            <a:solidFill>
              <a:schemeClr val="accent1"/>
            </a:solidFill>
            <a:ln w="9525">
              <a:solidFill>
                <a:schemeClr val="tx1"/>
              </a:solidFill>
              <a:miter lim="800000"/>
              <a:headEnd/>
              <a:tailEnd/>
            </a:ln>
          </p:spPr>
          <p:txBody>
            <a:bodyPr wrap="none" anchor="ctr"/>
            <a:lstStyle/>
            <a:p>
              <a:r>
                <a:rPr lang="en-US"/>
                <a:t>Object</a:t>
              </a:r>
            </a:p>
          </p:txBody>
        </p:sp>
        <p:sp>
          <p:nvSpPr>
            <p:cNvPr id="61446" name="Rectangle 7"/>
            <p:cNvSpPr>
              <a:spLocks noChangeArrowheads="1"/>
            </p:cNvSpPr>
            <p:nvPr/>
          </p:nvSpPr>
          <p:spPr bwMode="auto">
            <a:xfrm>
              <a:off x="1344" y="1200"/>
              <a:ext cx="1776" cy="288"/>
            </a:xfrm>
            <a:prstGeom prst="rect">
              <a:avLst/>
            </a:prstGeom>
            <a:solidFill>
              <a:schemeClr val="accent1"/>
            </a:solidFill>
            <a:ln w="9525">
              <a:solidFill>
                <a:schemeClr val="tx1"/>
              </a:solidFill>
              <a:miter lim="800000"/>
              <a:headEnd/>
              <a:tailEnd/>
            </a:ln>
          </p:spPr>
          <p:txBody>
            <a:bodyPr wrap="none" anchor="ctr"/>
            <a:lstStyle/>
            <a:p>
              <a:r>
                <a:rPr lang="en-US" sz="1800"/>
                <a:t>Attributes (data)</a:t>
              </a:r>
            </a:p>
          </p:txBody>
        </p:sp>
        <p:sp>
          <p:nvSpPr>
            <p:cNvPr id="61447" name="Rectangle 9"/>
            <p:cNvSpPr>
              <a:spLocks noChangeArrowheads="1"/>
            </p:cNvSpPr>
            <p:nvPr/>
          </p:nvSpPr>
          <p:spPr bwMode="auto">
            <a:xfrm>
              <a:off x="1344" y="1488"/>
              <a:ext cx="1776" cy="244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b"/>
            <a:lstStyle/>
            <a:p>
              <a:r>
                <a:rPr lang="en-US" sz="1800"/>
                <a:t>Methods</a:t>
              </a:r>
              <a:br>
                <a:rPr lang="en-US" sz="1800"/>
              </a:br>
              <a:r>
                <a:rPr lang="en-US" sz="1800"/>
                <a:t>(behaviors / procedures)</a:t>
              </a:r>
            </a:p>
          </p:txBody>
        </p:sp>
        <p:grpSp>
          <p:nvGrpSpPr>
            <p:cNvPr id="3" name="Group 83"/>
            <p:cNvGrpSpPr>
              <a:grpSpLocks/>
            </p:cNvGrpSpPr>
            <p:nvPr/>
          </p:nvGrpSpPr>
          <p:grpSpPr bwMode="auto">
            <a:xfrm>
              <a:off x="1680" y="2160"/>
              <a:ext cx="1147" cy="1296"/>
              <a:chOff x="1584" y="1584"/>
              <a:chExt cx="1402" cy="1584"/>
            </a:xfrm>
          </p:grpSpPr>
          <p:grpSp>
            <p:nvGrpSpPr>
              <p:cNvPr id="4" name="Group 22"/>
              <p:cNvGrpSpPr>
                <a:grpSpLocks/>
              </p:cNvGrpSpPr>
              <p:nvPr/>
            </p:nvGrpSpPr>
            <p:grpSpPr bwMode="auto">
              <a:xfrm>
                <a:off x="1584" y="1584"/>
                <a:ext cx="346" cy="432"/>
                <a:chOff x="1776" y="2208"/>
                <a:chExt cx="192" cy="240"/>
              </a:xfrm>
            </p:grpSpPr>
            <p:sp>
              <p:nvSpPr>
                <p:cNvPr id="61477" name="AutoShape 12"/>
                <p:cNvSpPr>
                  <a:spLocks noChangeArrowheads="1"/>
                </p:cNvSpPr>
                <p:nvPr/>
              </p:nvSpPr>
              <p:spPr bwMode="auto">
                <a:xfrm>
                  <a:off x="1776" y="2208"/>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8" name="AutoShape 13"/>
                <p:cNvSpPr>
                  <a:spLocks noChangeArrowheads="1"/>
                </p:cNvSpPr>
                <p:nvPr/>
              </p:nvSpPr>
              <p:spPr bwMode="auto">
                <a:xfrm flipH="1" flipV="1">
                  <a:off x="1776" y="2256"/>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5" name="Group 53"/>
              <p:cNvGrpSpPr>
                <a:grpSpLocks/>
              </p:cNvGrpSpPr>
              <p:nvPr/>
            </p:nvGrpSpPr>
            <p:grpSpPr bwMode="auto">
              <a:xfrm>
                <a:off x="2112" y="1584"/>
                <a:ext cx="346" cy="432"/>
                <a:chOff x="1776" y="2208"/>
                <a:chExt cx="192" cy="240"/>
              </a:xfrm>
            </p:grpSpPr>
            <p:sp>
              <p:nvSpPr>
                <p:cNvPr id="61475" name="AutoShape 54"/>
                <p:cNvSpPr>
                  <a:spLocks noChangeArrowheads="1"/>
                </p:cNvSpPr>
                <p:nvPr/>
              </p:nvSpPr>
              <p:spPr bwMode="auto">
                <a:xfrm>
                  <a:off x="1776" y="2208"/>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6" name="AutoShape 55"/>
                <p:cNvSpPr>
                  <a:spLocks noChangeArrowheads="1"/>
                </p:cNvSpPr>
                <p:nvPr/>
              </p:nvSpPr>
              <p:spPr bwMode="auto">
                <a:xfrm flipH="1" flipV="1">
                  <a:off x="1776" y="2256"/>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 name="Group 56"/>
              <p:cNvGrpSpPr>
                <a:grpSpLocks/>
              </p:cNvGrpSpPr>
              <p:nvPr/>
            </p:nvGrpSpPr>
            <p:grpSpPr bwMode="auto">
              <a:xfrm>
                <a:off x="2640" y="1584"/>
                <a:ext cx="346" cy="432"/>
                <a:chOff x="1776" y="2208"/>
                <a:chExt cx="192" cy="240"/>
              </a:xfrm>
            </p:grpSpPr>
            <p:sp>
              <p:nvSpPr>
                <p:cNvPr id="61473" name="AutoShape 57"/>
                <p:cNvSpPr>
                  <a:spLocks noChangeArrowheads="1"/>
                </p:cNvSpPr>
                <p:nvPr/>
              </p:nvSpPr>
              <p:spPr bwMode="auto">
                <a:xfrm>
                  <a:off x="1776" y="2208"/>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4" name="AutoShape 58"/>
                <p:cNvSpPr>
                  <a:spLocks noChangeArrowheads="1"/>
                </p:cNvSpPr>
                <p:nvPr/>
              </p:nvSpPr>
              <p:spPr bwMode="auto">
                <a:xfrm flipH="1" flipV="1">
                  <a:off x="1776" y="2256"/>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7" name="Group 62"/>
              <p:cNvGrpSpPr>
                <a:grpSpLocks/>
              </p:cNvGrpSpPr>
              <p:nvPr/>
            </p:nvGrpSpPr>
            <p:grpSpPr bwMode="auto">
              <a:xfrm>
                <a:off x="2640" y="2736"/>
                <a:ext cx="346" cy="432"/>
                <a:chOff x="1776" y="2208"/>
                <a:chExt cx="192" cy="240"/>
              </a:xfrm>
            </p:grpSpPr>
            <p:sp>
              <p:nvSpPr>
                <p:cNvPr id="61471" name="AutoShape 63"/>
                <p:cNvSpPr>
                  <a:spLocks noChangeArrowheads="1"/>
                </p:cNvSpPr>
                <p:nvPr/>
              </p:nvSpPr>
              <p:spPr bwMode="auto">
                <a:xfrm>
                  <a:off x="1776" y="2208"/>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2" name="AutoShape 64"/>
                <p:cNvSpPr>
                  <a:spLocks noChangeArrowheads="1"/>
                </p:cNvSpPr>
                <p:nvPr/>
              </p:nvSpPr>
              <p:spPr bwMode="auto">
                <a:xfrm flipH="1" flipV="1">
                  <a:off x="1776" y="2256"/>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8" name="Group 65"/>
              <p:cNvGrpSpPr>
                <a:grpSpLocks/>
              </p:cNvGrpSpPr>
              <p:nvPr/>
            </p:nvGrpSpPr>
            <p:grpSpPr bwMode="auto">
              <a:xfrm>
                <a:off x="1584" y="2160"/>
                <a:ext cx="346" cy="432"/>
                <a:chOff x="1776" y="2208"/>
                <a:chExt cx="192" cy="240"/>
              </a:xfrm>
            </p:grpSpPr>
            <p:sp>
              <p:nvSpPr>
                <p:cNvPr id="61469" name="AutoShape 66"/>
                <p:cNvSpPr>
                  <a:spLocks noChangeArrowheads="1"/>
                </p:cNvSpPr>
                <p:nvPr/>
              </p:nvSpPr>
              <p:spPr bwMode="auto">
                <a:xfrm>
                  <a:off x="1776" y="2208"/>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0" name="AutoShape 67"/>
                <p:cNvSpPr>
                  <a:spLocks noChangeArrowheads="1"/>
                </p:cNvSpPr>
                <p:nvPr/>
              </p:nvSpPr>
              <p:spPr bwMode="auto">
                <a:xfrm flipH="1" flipV="1">
                  <a:off x="1776" y="2256"/>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9" name="Group 68"/>
              <p:cNvGrpSpPr>
                <a:grpSpLocks/>
              </p:cNvGrpSpPr>
              <p:nvPr/>
            </p:nvGrpSpPr>
            <p:grpSpPr bwMode="auto">
              <a:xfrm>
                <a:off x="2112" y="2160"/>
                <a:ext cx="346" cy="432"/>
                <a:chOff x="1776" y="2208"/>
                <a:chExt cx="192" cy="240"/>
              </a:xfrm>
            </p:grpSpPr>
            <p:sp>
              <p:nvSpPr>
                <p:cNvPr id="61467" name="AutoShape 69"/>
                <p:cNvSpPr>
                  <a:spLocks noChangeArrowheads="1"/>
                </p:cNvSpPr>
                <p:nvPr/>
              </p:nvSpPr>
              <p:spPr bwMode="auto">
                <a:xfrm>
                  <a:off x="1776" y="2208"/>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68" name="AutoShape 70"/>
                <p:cNvSpPr>
                  <a:spLocks noChangeArrowheads="1"/>
                </p:cNvSpPr>
                <p:nvPr/>
              </p:nvSpPr>
              <p:spPr bwMode="auto">
                <a:xfrm flipH="1" flipV="1">
                  <a:off x="1776" y="2256"/>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10" name="Group 71"/>
              <p:cNvGrpSpPr>
                <a:grpSpLocks/>
              </p:cNvGrpSpPr>
              <p:nvPr/>
            </p:nvGrpSpPr>
            <p:grpSpPr bwMode="auto">
              <a:xfrm>
                <a:off x="2640" y="2160"/>
                <a:ext cx="346" cy="432"/>
                <a:chOff x="1776" y="2208"/>
                <a:chExt cx="192" cy="240"/>
              </a:xfrm>
            </p:grpSpPr>
            <p:sp>
              <p:nvSpPr>
                <p:cNvPr id="61465" name="AutoShape 72"/>
                <p:cNvSpPr>
                  <a:spLocks noChangeArrowheads="1"/>
                </p:cNvSpPr>
                <p:nvPr/>
              </p:nvSpPr>
              <p:spPr bwMode="auto">
                <a:xfrm>
                  <a:off x="1776" y="2208"/>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66" name="AutoShape 73"/>
                <p:cNvSpPr>
                  <a:spLocks noChangeArrowheads="1"/>
                </p:cNvSpPr>
                <p:nvPr/>
              </p:nvSpPr>
              <p:spPr bwMode="auto">
                <a:xfrm flipH="1" flipV="1">
                  <a:off x="1776" y="2256"/>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11" name="Group 74"/>
              <p:cNvGrpSpPr>
                <a:grpSpLocks/>
              </p:cNvGrpSpPr>
              <p:nvPr/>
            </p:nvGrpSpPr>
            <p:grpSpPr bwMode="auto">
              <a:xfrm>
                <a:off x="1584" y="2736"/>
                <a:ext cx="346" cy="432"/>
                <a:chOff x="1776" y="2208"/>
                <a:chExt cx="192" cy="240"/>
              </a:xfrm>
            </p:grpSpPr>
            <p:sp>
              <p:nvSpPr>
                <p:cNvPr id="61463" name="AutoShape 75"/>
                <p:cNvSpPr>
                  <a:spLocks noChangeArrowheads="1"/>
                </p:cNvSpPr>
                <p:nvPr/>
              </p:nvSpPr>
              <p:spPr bwMode="auto">
                <a:xfrm>
                  <a:off x="1776" y="2208"/>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64" name="AutoShape 76"/>
                <p:cNvSpPr>
                  <a:spLocks noChangeArrowheads="1"/>
                </p:cNvSpPr>
                <p:nvPr/>
              </p:nvSpPr>
              <p:spPr bwMode="auto">
                <a:xfrm flipH="1" flipV="1">
                  <a:off x="1776" y="2256"/>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12" name="Group 77"/>
              <p:cNvGrpSpPr>
                <a:grpSpLocks/>
              </p:cNvGrpSpPr>
              <p:nvPr/>
            </p:nvGrpSpPr>
            <p:grpSpPr bwMode="auto">
              <a:xfrm>
                <a:off x="2112" y="2736"/>
                <a:ext cx="346" cy="432"/>
                <a:chOff x="1776" y="2208"/>
                <a:chExt cx="192" cy="240"/>
              </a:xfrm>
            </p:grpSpPr>
            <p:sp>
              <p:nvSpPr>
                <p:cNvPr id="61461" name="AutoShape 78"/>
                <p:cNvSpPr>
                  <a:spLocks noChangeArrowheads="1"/>
                </p:cNvSpPr>
                <p:nvPr/>
              </p:nvSpPr>
              <p:spPr bwMode="auto">
                <a:xfrm>
                  <a:off x="1776" y="2208"/>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62" name="AutoShape 79"/>
                <p:cNvSpPr>
                  <a:spLocks noChangeArrowheads="1"/>
                </p:cNvSpPr>
                <p:nvPr/>
              </p:nvSpPr>
              <p:spPr bwMode="auto">
                <a:xfrm flipH="1" flipV="1">
                  <a:off x="1776" y="2256"/>
                  <a:ext cx="192" cy="192"/>
                </a:xfrm>
                <a:custGeom>
                  <a:avLst/>
                  <a:gdLst>
                    <a:gd name="T0" fmla="*/ 1 w 21600"/>
                    <a:gd name="T1" fmla="*/ 0 h 21600"/>
                    <a:gd name="T2" fmla="*/ 0 w 21600"/>
                    <a:gd name="T3" fmla="*/ 1 h 21600"/>
                    <a:gd name="T4" fmla="*/ 1 w 21600"/>
                    <a:gd name="T5" fmla="*/ 0 h 21600"/>
                    <a:gd name="T6" fmla="*/ 2 w 21600"/>
                    <a:gd name="T7" fmla="*/ 1 h 21600"/>
                    <a:gd name="T8" fmla="*/ 1 w 21600"/>
                    <a:gd name="T9" fmla="*/ 1 h 21600"/>
                    <a:gd name="T10" fmla="*/ 1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sp>
          <p:nvSpPr>
            <p:cNvPr id="61449" name="Line 84"/>
            <p:cNvSpPr>
              <a:spLocks noChangeShapeType="1"/>
            </p:cNvSpPr>
            <p:nvPr/>
          </p:nvSpPr>
          <p:spPr bwMode="auto">
            <a:xfrm flipV="1">
              <a:off x="1824" y="1536"/>
              <a:ext cx="0" cy="528"/>
            </a:xfrm>
            <a:prstGeom prst="line">
              <a:avLst/>
            </a:prstGeom>
            <a:noFill/>
            <a:ln w="76200">
              <a:solidFill>
                <a:srgbClr val="FFFF00"/>
              </a:solidFill>
              <a:round/>
              <a:headEnd type="triangle" w="sm" len="sm"/>
              <a:tailEnd type="triangle" w="sm" len="sm"/>
            </a:ln>
          </p:spPr>
          <p:txBody>
            <a:bodyPr wrap="none"/>
            <a:lstStyle/>
            <a:p>
              <a:endParaRPr lang="en-US"/>
            </a:p>
          </p:txBody>
        </p:sp>
        <p:sp>
          <p:nvSpPr>
            <p:cNvPr id="61450" name="Line 85"/>
            <p:cNvSpPr>
              <a:spLocks noChangeShapeType="1"/>
            </p:cNvSpPr>
            <p:nvPr/>
          </p:nvSpPr>
          <p:spPr bwMode="auto">
            <a:xfrm flipV="1">
              <a:off x="2256" y="1536"/>
              <a:ext cx="0" cy="528"/>
            </a:xfrm>
            <a:prstGeom prst="line">
              <a:avLst/>
            </a:prstGeom>
            <a:noFill/>
            <a:ln w="76200">
              <a:solidFill>
                <a:srgbClr val="FFFF00"/>
              </a:solidFill>
              <a:round/>
              <a:headEnd type="triangle" w="sm" len="sm"/>
              <a:tailEnd type="triangle" w="sm" len="sm"/>
            </a:ln>
          </p:spPr>
          <p:txBody>
            <a:bodyPr wrap="none"/>
            <a:lstStyle/>
            <a:p>
              <a:endParaRPr lang="en-US"/>
            </a:p>
          </p:txBody>
        </p:sp>
        <p:sp>
          <p:nvSpPr>
            <p:cNvPr id="61451" name="Line 86"/>
            <p:cNvSpPr>
              <a:spLocks noChangeShapeType="1"/>
            </p:cNvSpPr>
            <p:nvPr/>
          </p:nvSpPr>
          <p:spPr bwMode="auto">
            <a:xfrm flipV="1">
              <a:off x="2688" y="1536"/>
              <a:ext cx="0" cy="528"/>
            </a:xfrm>
            <a:prstGeom prst="line">
              <a:avLst/>
            </a:prstGeom>
            <a:noFill/>
            <a:ln w="76200">
              <a:solidFill>
                <a:srgbClr val="FFFF00"/>
              </a:solidFill>
              <a:round/>
              <a:headEnd type="triangle" w="sm" len="sm"/>
              <a:tailEnd type="triangle" w="sm" len="sm"/>
            </a:ln>
          </p:spPr>
          <p:txBody>
            <a:bodyPr wrap="none"/>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Object Oriented Model</a:t>
            </a:r>
            <a:endParaRPr lang="en-US" dirty="0"/>
          </a:p>
        </p:txBody>
      </p:sp>
      <p:sp>
        <p:nvSpPr>
          <p:cNvPr id="3" name="Content Placeholder 2"/>
          <p:cNvSpPr>
            <a:spLocks noGrp="1"/>
          </p:cNvSpPr>
          <p:nvPr>
            <p:ph idx="1"/>
          </p:nvPr>
        </p:nvSpPr>
        <p:spPr/>
        <p:txBody>
          <a:bodyPr/>
          <a:lstStyle/>
          <a:p>
            <a:endParaRPr lang="en-US" dirty="0" smtClean="0"/>
          </a:p>
          <a:p>
            <a:r>
              <a:rPr lang="en-US" dirty="0" smtClean="0"/>
              <a:t> Person</a:t>
            </a:r>
          </a:p>
          <a:p>
            <a:endParaRPr lang="en-US" dirty="0" smtClean="0"/>
          </a:p>
          <a:p>
            <a:r>
              <a:rPr lang="en-US" dirty="0" smtClean="0"/>
              <a:t> Car</a:t>
            </a:r>
          </a:p>
          <a:p>
            <a:endParaRPr lang="en-US" dirty="0" smtClean="0"/>
          </a:p>
          <a:p>
            <a:r>
              <a:rPr lang="en-US" dirty="0" smtClean="0"/>
              <a:t>Table</a:t>
            </a:r>
          </a:p>
          <a:p>
            <a:endParaRPr lang="en-US" dirty="0" smtClean="0"/>
          </a:p>
          <a:p>
            <a:r>
              <a:rPr lang="en-US" dirty="0" smtClean="0"/>
              <a:t>Class Room</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smtClean="0"/>
          </a:p>
          <a:p>
            <a:r>
              <a:rPr lang="en-US" dirty="0" smtClean="0"/>
              <a:t>We have to work hard in this course</a:t>
            </a:r>
          </a:p>
          <a:p>
            <a:endParaRPr lang="en-US" dirty="0" smtClean="0"/>
          </a:p>
          <a:p>
            <a:r>
              <a:rPr lang="en-US" dirty="0" smtClean="0"/>
              <a:t>Practice makes perfect</a:t>
            </a:r>
          </a:p>
          <a:p>
            <a:endParaRPr lang="en-US" dirty="0" smtClean="0"/>
          </a:p>
          <a:p>
            <a:r>
              <a:rPr lang="en-US" dirty="0" smtClean="0"/>
              <a:t>Programming is the literacy of twenty first century</a:t>
            </a:r>
          </a:p>
          <a:p>
            <a:endParaRPr lang="en-US" dirty="0" smtClean="0"/>
          </a:p>
          <a:p>
            <a:r>
              <a:rPr lang="en-US" dirty="0" smtClean="0"/>
              <a:t>Object Oriented is the programming model of real world and we have to master it  (OK)</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Let’s see what the Instructor thinks about students</a:t>
            </a:r>
          </a:p>
          <a:p>
            <a:endParaRPr lang="en-US" dirty="0" smtClean="0"/>
          </a:p>
          <a:p>
            <a:r>
              <a:rPr lang="en-US" dirty="0" smtClean="0"/>
              <a:t>One wheeling  Video what do you think ?</a:t>
            </a:r>
          </a:p>
          <a:p>
            <a:pPr lvl="1"/>
            <a:endParaRPr lang="en-US" dirty="0" smtClean="0"/>
          </a:p>
          <a:p>
            <a:pPr lvl="1"/>
            <a:r>
              <a:rPr lang="en-US" dirty="0" smtClean="0"/>
              <a:t>an openness to the new.</a:t>
            </a:r>
          </a:p>
          <a:p>
            <a:pPr lvl="1"/>
            <a:endParaRPr lang="en-US" dirty="0" smtClean="0"/>
          </a:p>
          <a:p>
            <a:pPr lvl="1"/>
            <a:r>
              <a:rPr lang="en-US" dirty="0" smtClean="0"/>
              <a:t>the hunt for the unusual or unexpected.</a:t>
            </a:r>
          </a:p>
          <a:p>
            <a:pPr lvl="1"/>
            <a:endParaRPr lang="en-US" dirty="0" smtClean="0"/>
          </a:p>
          <a:p>
            <a:pPr lvl="1"/>
            <a:r>
              <a:rPr lang="en-US" dirty="0" smtClean="0"/>
              <a:t>Risk taking</a:t>
            </a:r>
          </a:p>
          <a:p>
            <a:pPr lvl="1"/>
            <a:endParaRPr lang="en-US" dirty="0" smtClean="0"/>
          </a:p>
          <a:p>
            <a:pPr lvl="1"/>
            <a:r>
              <a:rPr lang="en-US" dirty="0" smtClean="0"/>
              <a:t>A desire to be the best among peers </a:t>
            </a:r>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blinds(horizontal)">
                                      <p:cBhvr>
                                        <p:cTn id="20" dur="500"/>
                                        <p:tgtEl>
                                          <p:spTgt spid="3">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blinds(horizontal)">
                                      <p:cBhvr>
                                        <p:cTn id="2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solidFill>
            <a:schemeClr val="accent6"/>
          </a:solidFill>
        </p:spPr>
        <p:style>
          <a:lnRef idx="0">
            <a:schemeClr val="accent3"/>
          </a:lnRef>
          <a:fillRef idx="3">
            <a:schemeClr val="accent3"/>
          </a:fillRef>
          <a:effectRef idx="3">
            <a:schemeClr val="accent3"/>
          </a:effectRef>
          <a:fontRef idx="minor">
            <a:schemeClr val="lt1"/>
          </a:fontRef>
        </p:style>
        <p:txBody>
          <a:bodyPr>
            <a:normAutofit/>
          </a:bodyPr>
          <a:lstStyle/>
          <a:p>
            <a:pPr algn="ctr"/>
            <a:endParaRPr lang="en-US" sz="3600" dirty="0" smtClean="0"/>
          </a:p>
          <a:p>
            <a:pPr algn="ctr"/>
            <a:r>
              <a:rPr lang="en-US" sz="3600" dirty="0" smtClean="0"/>
              <a:t>Don’t give up!</a:t>
            </a:r>
            <a:endParaRPr lang="en-US" sz="3600" dirty="0"/>
          </a:p>
        </p:txBody>
      </p:sp>
      <p:pic>
        <p:nvPicPr>
          <p:cNvPr id="5" name="Picture 2" descr="C:\Users\Maria\Desktop\material for career and success\Thomas-Edison quotes 1.jpg"/>
          <p:cNvPicPr>
            <a:picLocks noGrp="1" noChangeAspect="1" noChangeArrowheads="1"/>
          </p:cNvPicPr>
          <p:nvPr>
            <p:ph sz="quarter" idx="1"/>
          </p:nvPr>
        </p:nvPicPr>
        <p:blipFill>
          <a:blip r:embed="rId2" cstate="print"/>
          <a:srcRect/>
          <a:stretch>
            <a:fillRect/>
          </a:stretch>
        </p:blipFill>
        <p:spPr bwMode="auto">
          <a:xfrm>
            <a:off x="3505200" y="1417678"/>
            <a:ext cx="4191000" cy="5364122"/>
          </a:xfrm>
          <a:prstGeom prst="rect">
            <a:avLst/>
          </a:prstGeom>
          <a:noFill/>
        </p:spPr>
      </p:pic>
      <p:sp>
        <p:nvSpPr>
          <p:cNvPr id="4" name="Title 1"/>
          <p:cNvSpPr>
            <a:spLocks noGrp="1"/>
          </p:cNvSpPr>
          <p:nvPr>
            <p:ph type="title"/>
          </p:nvPr>
        </p:nvSpPr>
        <p:spPr>
          <a:xfrm>
            <a:off x="457200" y="228600"/>
            <a:ext cx="8229600" cy="1143000"/>
          </a:xfrm>
        </p:spPr>
        <p:txBody>
          <a:bodyPr/>
          <a:lstStyle/>
          <a:p>
            <a:r>
              <a:rPr lang="en-US" sz="3600" dirty="0" smtClean="0"/>
              <a:t>Questions ????</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latin typeface="Century" pitchFamily="18" charset="0"/>
              </a:rPr>
              <a:t>Let’s see what the Instructor thinks about students</a:t>
            </a:r>
          </a:p>
          <a:p>
            <a:endParaRPr lang="en-US" dirty="0" smtClean="0">
              <a:latin typeface="Century" pitchFamily="18" charset="0"/>
            </a:endParaRPr>
          </a:p>
          <a:p>
            <a:r>
              <a:rPr lang="en-US" dirty="0" smtClean="0">
                <a:latin typeface="Century" pitchFamily="18" charset="0"/>
              </a:rPr>
              <a:t>Eagle video what do you think ? </a:t>
            </a:r>
          </a:p>
          <a:p>
            <a:endParaRPr lang="en-US" dirty="0" smtClean="0">
              <a:latin typeface="Century" pitchFamily="18" charset="0"/>
            </a:endParaRPr>
          </a:p>
          <a:p>
            <a:pPr lvl="1"/>
            <a:r>
              <a:rPr lang="en-US" dirty="0" smtClean="0">
                <a:latin typeface="Century" pitchFamily="18" charset="0"/>
              </a:rPr>
              <a:t>Strength</a:t>
            </a:r>
          </a:p>
          <a:p>
            <a:pPr lvl="1"/>
            <a:r>
              <a:rPr lang="en-US" dirty="0" smtClean="0">
                <a:latin typeface="Century" pitchFamily="18" charset="0"/>
              </a:rPr>
              <a:t>Fearlessness</a:t>
            </a:r>
          </a:p>
          <a:p>
            <a:pPr lvl="1"/>
            <a:r>
              <a:rPr lang="en-US" dirty="0" smtClean="0">
                <a:latin typeface="Century" pitchFamily="18" charset="0"/>
              </a:rPr>
              <a:t>Opportunistic</a:t>
            </a:r>
          </a:p>
          <a:p>
            <a:pPr lvl="1"/>
            <a:r>
              <a:rPr lang="en-US" dirty="0" smtClean="0">
                <a:latin typeface="Century" pitchFamily="18" charset="0"/>
              </a:rPr>
              <a:t>High aims</a:t>
            </a:r>
          </a:p>
          <a:p>
            <a:pPr lvl="1"/>
            <a:r>
              <a:rPr lang="en-US" dirty="0" smtClean="0">
                <a:latin typeface="Century" pitchFamily="18" charset="0"/>
              </a:rPr>
              <a:t>Kind and caring</a:t>
            </a:r>
          </a:p>
          <a:p>
            <a:pPr lvl="1"/>
            <a:r>
              <a:rPr lang="en-US" dirty="0" smtClean="0">
                <a:latin typeface="Century" pitchFamily="18" charset="0"/>
              </a:rPr>
              <a:t>Risk taking</a:t>
            </a:r>
          </a:p>
          <a:p>
            <a:pPr lvl="1"/>
            <a:r>
              <a:rPr lang="en-US" dirty="0" smtClean="0">
                <a:latin typeface="Century" pitchFamily="18" charset="0"/>
              </a:rPr>
              <a:t>Excellence</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linds(horizontal)">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153400" cy="990600"/>
          </a:xfrm>
        </p:spPr>
        <p:txBody>
          <a:bodyPr>
            <a:normAutofit/>
          </a:bodyPr>
          <a:lstStyle/>
          <a:p>
            <a:r>
              <a:rPr lang="en-US" dirty="0" smtClean="0">
                <a:latin typeface="Century" pitchFamily="18" charset="0"/>
              </a:rPr>
              <a:t>The poet of east and youth</a:t>
            </a:r>
            <a:endParaRPr lang="en-US" dirty="0">
              <a:latin typeface="Century" pitchFamily="18" charset="0"/>
            </a:endParaRPr>
          </a:p>
        </p:txBody>
      </p:sp>
      <p:sp>
        <p:nvSpPr>
          <p:cNvPr id="3" name="Content Placeholder 2"/>
          <p:cNvSpPr>
            <a:spLocks noGrp="1"/>
          </p:cNvSpPr>
          <p:nvPr>
            <p:ph sz="quarter" idx="1"/>
          </p:nvPr>
        </p:nvSpPr>
        <p:spPr>
          <a:xfrm>
            <a:off x="612648" y="2438400"/>
            <a:ext cx="4340352" cy="2971800"/>
          </a:xfrm>
        </p:spPr>
        <p:txBody>
          <a:bodyPr>
            <a:normAutofit/>
          </a:bodyPr>
          <a:lstStyle/>
          <a:p>
            <a:pPr algn="just"/>
            <a:r>
              <a:rPr lang="en-US" sz="2400" dirty="0" smtClean="0">
                <a:latin typeface="Century" pitchFamily="18" charset="0"/>
              </a:rPr>
              <a:t>He talks to the risk takers, the thrill lovers and the sensation hunters and calls them </a:t>
            </a:r>
            <a:r>
              <a:rPr lang="en-US" sz="2400" dirty="0" err="1" smtClean="0">
                <a:latin typeface="Century" pitchFamily="18" charset="0"/>
              </a:rPr>
              <a:t>shaheen</a:t>
            </a:r>
            <a:r>
              <a:rPr lang="en-US" sz="2400" dirty="0" smtClean="0">
                <a:latin typeface="Century" pitchFamily="18" charset="0"/>
              </a:rPr>
              <a:t> meaning the eagle</a:t>
            </a:r>
          </a:p>
          <a:p>
            <a:endParaRPr lang="en-US" dirty="0" smtClean="0"/>
          </a:p>
          <a:p>
            <a:endParaRPr lang="en-US" dirty="0" smtClean="0"/>
          </a:p>
          <a:p>
            <a:endParaRPr lang="en-US" dirty="0"/>
          </a:p>
        </p:txBody>
      </p:sp>
      <p:pic>
        <p:nvPicPr>
          <p:cNvPr id="4" name="Picture 2" descr="http://www.firstpeople.us/pictures/eagles/1024x768/Bald_Eagle-Fearsome_Flight-1024x768.jpg"/>
          <p:cNvPicPr>
            <a:picLocks noChangeAspect="1" noChangeArrowheads="1"/>
          </p:cNvPicPr>
          <p:nvPr/>
        </p:nvPicPr>
        <p:blipFill>
          <a:blip r:embed="rId2" cstate="print"/>
          <a:srcRect/>
          <a:stretch>
            <a:fillRect/>
          </a:stretch>
        </p:blipFill>
        <p:spPr bwMode="auto">
          <a:xfrm>
            <a:off x="609600" y="4800600"/>
            <a:ext cx="1905000" cy="1428750"/>
          </a:xfrm>
          <a:prstGeom prst="rect">
            <a:avLst/>
          </a:prstGeom>
          <a:noFill/>
          <a:ln>
            <a:solidFill>
              <a:schemeClr val="tx2">
                <a:lumMod val="25000"/>
              </a:schemeClr>
            </a:solidFill>
          </a:ln>
        </p:spPr>
      </p:pic>
      <p:pic>
        <p:nvPicPr>
          <p:cNvPr id="5" name="Picture 4" descr="http://i.huffpost.com/gen/1352568/thumbs/o-BALD-EAGLE-facebook.jpg"/>
          <p:cNvPicPr>
            <a:picLocks noChangeAspect="1" noChangeArrowheads="1"/>
          </p:cNvPicPr>
          <p:nvPr/>
        </p:nvPicPr>
        <p:blipFill>
          <a:blip r:embed="rId3" cstate="print"/>
          <a:srcRect/>
          <a:stretch>
            <a:fillRect/>
          </a:stretch>
        </p:blipFill>
        <p:spPr bwMode="auto">
          <a:xfrm>
            <a:off x="2743200" y="4724400"/>
            <a:ext cx="2057400" cy="1511559"/>
          </a:xfrm>
          <a:prstGeom prst="rect">
            <a:avLst/>
          </a:prstGeom>
          <a:noFill/>
          <a:ln>
            <a:solidFill>
              <a:schemeClr val="tx2">
                <a:lumMod val="25000"/>
              </a:schemeClr>
            </a:solidFill>
          </a:ln>
        </p:spPr>
      </p:pic>
      <p:pic>
        <p:nvPicPr>
          <p:cNvPr id="6" name="Picture 6" descr="The Eagle - the-animal-kingdom Wallpaper"/>
          <p:cNvPicPr>
            <a:picLocks noChangeAspect="1" noChangeArrowheads="1"/>
          </p:cNvPicPr>
          <p:nvPr/>
        </p:nvPicPr>
        <p:blipFill>
          <a:blip r:embed="rId4" cstate="print"/>
          <a:srcRect/>
          <a:stretch>
            <a:fillRect/>
          </a:stretch>
        </p:blipFill>
        <p:spPr bwMode="auto">
          <a:xfrm>
            <a:off x="5029200" y="4724400"/>
            <a:ext cx="1905000" cy="1428750"/>
          </a:xfrm>
          <a:prstGeom prst="rect">
            <a:avLst/>
          </a:prstGeom>
          <a:noFill/>
          <a:ln>
            <a:solidFill>
              <a:schemeClr val="tx2">
                <a:lumMod val="25000"/>
              </a:schemeClr>
            </a:solidFill>
          </a:ln>
        </p:spPr>
      </p:pic>
      <p:pic>
        <p:nvPicPr>
          <p:cNvPr id="7" name="Picture 2" descr="http://2.bp.blogspot.com/-52jcPH7JRuc/TsXhsfc5GeI/AAAAAAAACHw/LVxIWJixnBM/s1600/Iqbal.jpg"/>
          <p:cNvPicPr>
            <a:picLocks noChangeAspect="1" noChangeArrowheads="1"/>
          </p:cNvPicPr>
          <p:nvPr/>
        </p:nvPicPr>
        <p:blipFill>
          <a:blip r:embed="rId5" cstate="print"/>
          <a:srcRect/>
          <a:stretch>
            <a:fillRect/>
          </a:stretch>
        </p:blipFill>
        <p:spPr bwMode="auto">
          <a:xfrm>
            <a:off x="5638801" y="2209800"/>
            <a:ext cx="2141932" cy="2286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www.mywonderfullifecoach.co.uk/siteimages/youth%20can%20achieve%20header%20300%20dpi.jpg"/>
          <p:cNvPicPr>
            <a:picLocks noChangeAspect="1" noChangeArrowheads="1"/>
          </p:cNvPicPr>
          <p:nvPr/>
        </p:nvPicPr>
        <p:blipFill>
          <a:blip r:embed="rId2" cstate="print"/>
          <a:srcRect/>
          <a:stretch>
            <a:fillRect/>
          </a:stretch>
        </p:blipFill>
        <p:spPr bwMode="auto">
          <a:xfrm>
            <a:off x="457200" y="3089974"/>
            <a:ext cx="8075849" cy="2472626"/>
          </a:xfrm>
          <a:prstGeom prst="rect">
            <a:avLst/>
          </a:prstGeom>
          <a:noFill/>
        </p:spPr>
      </p:pic>
      <p:sp>
        <p:nvSpPr>
          <p:cNvPr id="3" name="Title 2"/>
          <p:cNvSpPr>
            <a:spLocks noGrp="1"/>
          </p:cNvSpPr>
          <p:nvPr>
            <p:ph type="title"/>
          </p:nvPr>
        </p:nvSpPr>
        <p:spPr/>
        <p:txBody>
          <a:bodyPr/>
          <a:lstStyle/>
          <a:p>
            <a:r>
              <a:rPr lang="en-US" dirty="0" smtClean="0"/>
              <a:t>THE BIG IDEA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92500"/>
          </a:bodyPr>
          <a:lstStyle/>
          <a:p>
            <a:r>
              <a:rPr lang="en-US" sz="2400" dirty="0" smtClean="0">
                <a:latin typeface="Century" pitchFamily="18" charset="0"/>
              </a:rPr>
              <a:t>Let’s see what the Instructor thinks about programming</a:t>
            </a:r>
          </a:p>
          <a:p>
            <a:endParaRPr lang="en-US" sz="2400" dirty="0" smtClean="0">
              <a:latin typeface="Century" pitchFamily="18" charset="0"/>
            </a:endParaRPr>
          </a:p>
          <a:p>
            <a:r>
              <a:rPr lang="en-US" sz="2400" dirty="0" smtClean="0">
                <a:latin typeface="Century" pitchFamily="18" charset="0"/>
              </a:rPr>
              <a:t>Programming video what do you think ?</a:t>
            </a:r>
          </a:p>
          <a:p>
            <a:pPr>
              <a:buNone/>
            </a:pPr>
            <a:r>
              <a:rPr lang="en-US" sz="1600" dirty="0" smtClean="0">
                <a:solidFill>
                  <a:schemeClr val="accent2">
                    <a:lumMod val="50000"/>
                  </a:schemeClr>
                </a:solidFill>
                <a:latin typeface="Century" pitchFamily="18" charset="0"/>
              </a:rPr>
              <a:t>     </a:t>
            </a:r>
            <a:r>
              <a:rPr lang="en-US" sz="1600" dirty="0" smtClean="0">
                <a:solidFill>
                  <a:schemeClr val="accent2">
                    <a:lumMod val="50000"/>
                  </a:schemeClr>
                </a:solidFill>
                <a:latin typeface="Century" pitchFamily="18" charset="0"/>
                <a:hlinkClick r:id="rId3"/>
              </a:rPr>
              <a:t>https://</a:t>
            </a:r>
            <a:r>
              <a:rPr lang="en-US" sz="1600" dirty="0" smtClean="0">
                <a:solidFill>
                  <a:schemeClr val="accent2">
                    <a:lumMod val="50000"/>
                  </a:schemeClr>
                </a:solidFill>
                <a:latin typeface="Century" pitchFamily="18" charset="0"/>
                <a:hlinkClick r:id="rId3"/>
              </a:rPr>
              <a:t>www.youtube.com/watch?v=I-EwobCl0ik</a:t>
            </a:r>
            <a:endParaRPr lang="en-US" sz="1600" dirty="0" smtClean="0">
              <a:solidFill>
                <a:schemeClr val="accent2">
                  <a:lumMod val="50000"/>
                </a:schemeClr>
              </a:solidFill>
              <a:latin typeface="Century" pitchFamily="18" charset="0"/>
            </a:endParaRPr>
          </a:p>
          <a:p>
            <a:pPr>
              <a:buNone/>
            </a:pPr>
            <a:r>
              <a:rPr lang="en-US" sz="1600" dirty="0" smtClean="0">
                <a:solidFill>
                  <a:schemeClr val="accent2">
                    <a:lumMod val="50000"/>
                  </a:schemeClr>
                </a:solidFill>
                <a:latin typeface="Century" pitchFamily="18" charset="0"/>
              </a:rPr>
              <a:t>https://propakistani.pk/2017/08/21/1069-robots-just-broke-guinness-world-record/?utm_source=all_users&amp;utm_medium=notif</a:t>
            </a:r>
            <a:endParaRPr lang="en-US" sz="1600" dirty="0" smtClean="0">
              <a:solidFill>
                <a:schemeClr val="accent2">
                  <a:lumMod val="50000"/>
                </a:schemeClr>
              </a:solidFill>
              <a:latin typeface="Century" pitchFamily="18" charset="0"/>
            </a:endParaRPr>
          </a:p>
          <a:p>
            <a:endParaRPr lang="en-US" sz="2400" dirty="0" smtClean="0">
              <a:latin typeface="Century" pitchFamily="18" charset="0"/>
            </a:endParaRPr>
          </a:p>
          <a:p>
            <a:r>
              <a:rPr lang="en-US" sz="2400" dirty="0" smtClean="0">
                <a:latin typeface="Century" pitchFamily="18" charset="0"/>
              </a:rPr>
              <a:t>Twenty first century literacy is programming</a:t>
            </a:r>
          </a:p>
          <a:p>
            <a:endParaRPr lang="en-US" sz="2400" dirty="0" smtClean="0">
              <a:latin typeface="Century" pitchFamily="18" charset="0"/>
            </a:endParaRPr>
          </a:p>
          <a:p>
            <a:r>
              <a:rPr lang="en-US" sz="2400" b="1" dirty="0" smtClean="0">
                <a:latin typeface="Century" pitchFamily="18" charset="0"/>
              </a:rPr>
              <a:t>“Power will soon belong to those who can master a variety of expressive human machine interaction *</a:t>
            </a:r>
            <a:r>
              <a:rPr lang="en-US" sz="2400" dirty="0" smtClean="0">
                <a:latin typeface="Century" pitchFamily="18" charset="0"/>
              </a:rPr>
              <a:t>”</a:t>
            </a:r>
          </a:p>
          <a:p>
            <a:pPr>
              <a:buNone/>
            </a:pPr>
            <a:r>
              <a:rPr lang="en-US" sz="1200" dirty="0" smtClean="0">
                <a:solidFill>
                  <a:schemeClr val="accent2">
                    <a:lumMod val="50000"/>
                  </a:schemeClr>
                </a:solidFill>
              </a:rPr>
              <a:t>         http://edutopia.org/programmming-the-new-literacy</a:t>
            </a:r>
            <a:endParaRPr lang="en-US" sz="1200" dirty="0">
              <a:solidFill>
                <a:schemeClr val="accent2">
                  <a:lumMod val="50000"/>
                </a:schemeClr>
              </a:solidFill>
            </a:endParaRPr>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Tips?</a:t>
            </a:r>
            <a:endParaRPr lang="en-US" dirty="0"/>
          </a:p>
        </p:txBody>
      </p:sp>
      <p:sp>
        <p:nvSpPr>
          <p:cNvPr id="3" name="Content Placeholder 2"/>
          <p:cNvSpPr>
            <a:spLocks noGrp="1"/>
          </p:cNvSpPr>
          <p:nvPr>
            <p:ph idx="1"/>
          </p:nvPr>
        </p:nvSpPr>
        <p:spPr/>
        <p:txBody>
          <a:bodyPr>
            <a:normAutofit lnSpcReduction="10000"/>
          </a:bodyPr>
          <a:lstStyle/>
          <a:p>
            <a:r>
              <a:rPr lang="en-US" dirty="0" smtClean="0"/>
              <a:t>Writing a program is the process of creating something from nothing</a:t>
            </a:r>
          </a:p>
          <a:p>
            <a:endParaRPr lang="en-US" dirty="0" smtClean="0"/>
          </a:p>
          <a:p>
            <a:r>
              <a:rPr lang="en-US" dirty="0" smtClean="0"/>
              <a:t>The process of something that solves a real world problem and hopefully makes world a better place</a:t>
            </a:r>
          </a:p>
          <a:p>
            <a:endParaRPr lang="en-US" dirty="0" smtClean="0"/>
          </a:p>
          <a:p>
            <a:r>
              <a:rPr lang="en-US" dirty="0" smtClean="0"/>
              <a:t>If you learn to program in one language then you can easily switch to other language</a:t>
            </a:r>
          </a:p>
          <a:p>
            <a:endParaRPr lang="en-US" dirty="0" smtClean="0"/>
          </a:p>
          <a:p>
            <a:r>
              <a:rPr lang="en-US" dirty="0" smtClean="0"/>
              <a:t>Read actively and think about what you are reading</a:t>
            </a:r>
          </a:p>
          <a:p>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a:t>
            </a:r>
            <a:endParaRPr lang="en-US" dirty="0"/>
          </a:p>
        </p:txBody>
      </p:sp>
      <p:sp>
        <p:nvSpPr>
          <p:cNvPr id="3" name="Content Placeholder 2"/>
          <p:cNvSpPr>
            <a:spLocks noGrp="1"/>
          </p:cNvSpPr>
          <p:nvPr>
            <p:ph idx="1"/>
          </p:nvPr>
        </p:nvSpPr>
        <p:spPr/>
        <p:txBody>
          <a:bodyPr/>
          <a:lstStyle/>
          <a:p>
            <a:r>
              <a:rPr lang="en-US" dirty="0" smtClean="0"/>
              <a:t>If learning to program is difficult then learning  to </a:t>
            </a:r>
          </a:p>
          <a:p>
            <a:pPr>
              <a:buNone/>
            </a:pPr>
            <a:r>
              <a:rPr lang="en-US" dirty="0" smtClean="0"/>
              <a:t>    learn to program is equally tricky! </a:t>
            </a:r>
          </a:p>
          <a:p>
            <a:endParaRPr lang="en-US" dirty="0" smtClean="0"/>
          </a:p>
          <a:p>
            <a:r>
              <a:rPr lang="en-US" dirty="0" smtClean="0"/>
              <a:t>The most important thing is that you need to  know   when you should get help from one of  your experts</a:t>
            </a:r>
          </a:p>
          <a:p>
            <a:pPr lvl="1"/>
            <a:r>
              <a:rPr lang="en-US" dirty="0" smtClean="0"/>
              <a:t>get help too soon and you’ll end up not learning  </a:t>
            </a:r>
          </a:p>
          <a:p>
            <a:pPr lvl="1"/>
            <a:r>
              <a:rPr lang="en-US" dirty="0" smtClean="0"/>
              <a:t>but leave it too late and you run the risk  of not finishing your program in time.</a:t>
            </a:r>
            <a:endParaRPr lang="en-US" dirty="0"/>
          </a:p>
        </p:txBody>
      </p:sp>
      <p:sp>
        <p:nvSpPr>
          <p:cNvPr id="4" name="Date Placeholder 3"/>
          <p:cNvSpPr>
            <a:spLocks noGrp="1"/>
          </p:cNvSpPr>
          <p:nvPr>
            <p:ph type="dt" sz="half" idx="10"/>
          </p:nvPr>
        </p:nvSpPr>
        <p:spPr/>
        <p:txBody>
          <a:bodyPr/>
          <a:lstStyle/>
          <a:p>
            <a:r>
              <a:rPr lang="en-US" smtClean="0"/>
              <a:t>8/21/2017</a:t>
            </a:r>
            <a:endParaRPr lang="en-US"/>
          </a:p>
        </p:txBody>
      </p:sp>
      <p:sp>
        <p:nvSpPr>
          <p:cNvPr id="5" name="Footer Placeholder 4"/>
          <p:cNvSpPr>
            <a:spLocks noGrp="1"/>
          </p:cNvSpPr>
          <p:nvPr>
            <p:ph type="ftr" sz="quarter" idx="11"/>
          </p:nvPr>
        </p:nvSpPr>
        <p:spPr/>
        <p:txBody>
          <a:bodyPr/>
          <a:lstStyle/>
          <a:p>
            <a:r>
              <a:rPr lang="en-US" smtClean="0"/>
              <a:t>Instructor: Asma Sanam Larik</a:t>
            </a:r>
            <a:endParaRPr lang="en-US"/>
          </a:p>
        </p:txBody>
      </p:sp>
      <p:sp>
        <p:nvSpPr>
          <p:cNvPr id="6" name="Slide Number Placeholder 5"/>
          <p:cNvSpPr>
            <a:spLocks noGrp="1"/>
          </p:cNvSpPr>
          <p:nvPr>
            <p:ph type="sldNum" sz="quarter" idx="12"/>
          </p:nvPr>
        </p:nvSpPr>
        <p:spPr/>
        <p:txBody>
          <a:bodyPr/>
          <a:lstStyle/>
          <a:p>
            <a:fld id="{9E379DDA-CC47-492F-8889-87C9740E8B30}"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298</TotalTime>
  <Words>1590</Words>
  <Application>Microsoft Office PowerPoint</Application>
  <PresentationFormat>On-screen Show (4:3)</PresentationFormat>
  <Paragraphs>328</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Object Oriented Programming</vt:lpstr>
      <vt:lpstr>Introduction</vt:lpstr>
      <vt:lpstr>Motivation</vt:lpstr>
      <vt:lpstr>Motivation</vt:lpstr>
      <vt:lpstr>The poet of east and youth</vt:lpstr>
      <vt:lpstr>THE BIG IDEA</vt:lpstr>
      <vt:lpstr>Motivation</vt:lpstr>
      <vt:lpstr>Programming Tips?</vt:lpstr>
      <vt:lpstr>Getting HELP !!!!</vt:lpstr>
      <vt:lpstr>Getting HELP !!!</vt:lpstr>
      <vt:lpstr>Getting HELP !!</vt:lpstr>
      <vt:lpstr>Course Introduction</vt:lpstr>
      <vt:lpstr>Course Objectives</vt:lpstr>
      <vt:lpstr>Weekly Course Outline</vt:lpstr>
      <vt:lpstr>Learning Outcomes</vt:lpstr>
      <vt:lpstr>Books</vt:lpstr>
      <vt:lpstr>Programming Language/ Tools</vt:lpstr>
      <vt:lpstr>Format and Procedure</vt:lpstr>
      <vt:lpstr>Final Project</vt:lpstr>
      <vt:lpstr>Attendance Policy </vt:lpstr>
      <vt:lpstr>Grading policy</vt:lpstr>
      <vt:lpstr>Object Oriented Programming</vt:lpstr>
      <vt:lpstr>Procedural Programming</vt:lpstr>
      <vt:lpstr>Procedural Programming</vt:lpstr>
      <vt:lpstr>Procedural Programming</vt:lpstr>
      <vt:lpstr>Object-Oriented Programming</vt:lpstr>
      <vt:lpstr>Object-Oriented Programming</vt:lpstr>
      <vt:lpstr>Example of Object Oriented Model</vt:lpstr>
      <vt:lpstr>Conclusion</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Windows User</dc:creator>
  <cp:lastModifiedBy>Windows User</cp:lastModifiedBy>
  <cp:revision>85</cp:revision>
  <dcterms:created xsi:type="dcterms:W3CDTF">2017-08-19T07:49:27Z</dcterms:created>
  <dcterms:modified xsi:type="dcterms:W3CDTF">2017-08-21T08:47:20Z</dcterms:modified>
</cp:coreProperties>
</file>