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5"/>
  </p:notesMasterIdLst>
  <p:sldIdLst>
    <p:sldId id="256" r:id="rId2"/>
    <p:sldId id="274" r:id="rId3"/>
    <p:sldId id="275" r:id="rId4"/>
    <p:sldId id="276" r:id="rId5"/>
    <p:sldId id="257" r:id="rId6"/>
    <p:sldId id="271" r:id="rId7"/>
    <p:sldId id="272" r:id="rId8"/>
    <p:sldId id="258" r:id="rId9"/>
    <p:sldId id="277" r:id="rId10"/>
    <p:sldId id="259" r:id="rId11"/>
    <p:sldId id="260" r:id="rId12"/>
    <p:sldId id="261" r:id="rId13"/>
    <p:sldId id="263" r:id="rId14"/>
    <p:sldId id="264" r:id="rId15"/>
    <p:sldId id="265" r:id="rId16"/>
    <p:sldId id="262" r:id="rId17"/>
    <p:sldId id="266" r:id="rId18"/>
    <p:sldId id="278" r:id="rId19"/>
    <p:sldId id="279" r:id="rId20"/>
    <p:sldId id="280" r:id="rId21"/>
    <p:sldId id="281" r:id="rId22"/>
    <p:sldId id="282" r:id="rId23"/>
    <p:sldId id="270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66" d="100"/>
          <a:sy n="66" d="100"/>
        </p:scale>
        <p:origin x="-6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FE1E8-5043-4F37-A53B-080DFE32784D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38CD6-03E0-4982-9F11-E0621A93D7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DB4D-9380-4950-9512-20BCB0C39241}" type="datetime1">
              <a:rPr lang="en-US" smtClean="0"/>
              <a:t>8/22/2017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Asma Sanam Larik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AD739-129D-4BD7-A955-46D5E21FE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49E5-9EBD-4E90-8F7D-DEA460393A4D}" type="datetime1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Asma Sanam Larik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812B-ED4C-4B6A-9DC0-B8A55F768D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B7C9-6D34-4CF3-893E-1B6E0252967A}" type="datetime1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Asma Sanam Larik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5DA3-711E-47EF-857C-FE8B62D09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AFCE-01AB-4371-8CD0-280E2C48038A}" type="datetime1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Asma Sanam Larik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ABE9-15A7-42D0-89B9-6495162ED5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C51F-9A14-425C-8223-2A86E693037A}" type="datetime1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Asma Sanam Larik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EF553-6D83-447D-88BB-2C79D40B63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7B95-D15D-4EAA-B631-48ACC5C47051}" type="datetime1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Asma Sanam Larik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3AC6-1D04-4AE3-95AC-98D95D278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6665-C902-440F-8B31-05F4A9CE7BED}" type="datetime1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Asma Sanam Larik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70944-1979-4744-AC81-BD98CC452C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9FEB-913E-402C-A793-D03A6EB9B7F6}" type="datetime1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Asma Sanam Larik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331C-3D5A-4AA4-B07F-3D944EA18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4B2E-A05A-4CB3-9757-2B505A3FE136}" type="datetime1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Asma Sanam Larik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17B4-FB93-41CC-8F46-14B6C980DC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C538-DADE-445C-A2FA-ED87AEF7A664}" type="datetime1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Asma Sanam Larik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1642F-DA7D-4F57-83F0-23BCF4E0F8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D454-D009-4821-8F01-A4E73D0C1B07}" type="datetime1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Asma Sanam Larik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3C43CD2-9E0E-4B14-A116-C62258D780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0F5F7B-122C-4B5A-8811-488BA991E86C}" type="datetime1">
              <a:rPr lang="en-US" smtClean="0"/>
              <a:t>8/22/2017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Instructor: Asma Sanam Larik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B7DF95A-3156-4F29-9124-457DF82EB59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time" TargetMode="External"/><Relationship Id="rId2" Type="http://schemas.openxmlformats.org/officeDocument/2006/relationships/hyperlink" Target="http://www.cplusplus.com/ran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plusplus.com/ctim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Lecture 2</a:t>
            </a:r>
            <a:endParaRPr lang="en-US" dirty="0"/>
          </a:p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/>
          <a:lstStyle/>
          <a:p>
            <a:r>
              <a:rPr lang="en-US" dirty="0" smtClean="0">
                <a:latin typeface="Century" pitchFamily="18" charset="0"/>
              </a:rPr>
              <a:t>Object Oriented Programming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9409-4104-4625-8D03-529F87148774}" type="datetime1">
              <a:rPr lang="en-US" sz="1600" b="1" smtClean="0"/>
              <a:t>8/22/2017</a:t>
            </a:fld>
            <a:endParaRPr lang="en-US" sz="16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AD739-129D-4BD7-A955-46D5E21FEF9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statements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>
                <a:solidFill>
                  <a:srgbClr val="FF0000"/>
                </a:solidFill>
                <a:latin typeface="American Typewriter Condensed" charset="0"/>
              </a:rPr>
              <a:t>cin &gt;&gt; variable-name;</a:t>
            </a:r>
          </a:p>
          <a:p>
            <a:pPr>
              <a:buFontTx/>
              <a:buNone/>
            </a:pPr>
            <a:r>
              <a:rPr lang="en-US" sz="2400"/>
              <a:t>Meaning: read the value of the variable called &lt;variable-name&gt; from the user</a:t>
            </a:r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r>
              <a:rPr lang="en-US" sz="2400"/>
              <a:t>Example:</a:t>
            </a:r>
          </a:p>
          <a:p>
            <a:pPr>
              <a:buFontTx/>
              <a:buNone/>
            </a:pPr>
            <a:r>
              <a:rPr lang="en-US" sz="2400"/>
              <a:t>	</a:t>
            </a:r>
            <a:r>
              <a:rPr lang="en-US" sz="2400">
                <a:solidFill>
                  <a:schemeClr val="accent2"/>
                </a:solidFill>
                <a:latin typeface="American Typewriter Condensed" charset="0"/>
              </a:rPr>
              <a:t>cin &gt;&gt; a; 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accent2"/>
                </a:solidFill>
                <a:latin typeface="American Typewriter Condensed" charset="0"/>
              </a:rPr>
              <a:t>	cin &gt;&gt; b &gt;&gt; c;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accent2"/>
                </a:solidFill>
                <a:latin typeface="American Typewriter Condensed" charset="0"/>
              </a:rPr>
              <a:t>	cin &gt;&gt; x;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accent2"/>
                </a:solidFill>
                <a:latin typeface="American Typewriter Condensed" charset="0"/>
              </a:rPr>
              <a:t>	cin &gt;&gt; my-character;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2691-ACAC-47C8-84B6-9FC08A57D93B}" type="datetime1">
              <a:rPr lang="en-US" smtClean="0"/>
              <a:t>8/22/2017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ABE9-15A7-42D0-89B9-6495162ED5C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statements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 dirty="0" err="1">
                <a:solidFill>
                  <a:srgbClr val="FF0000"/>
                </a:solidFill>
                <a:latin typeface="American Typewriter Condensed" charset="0"/>
              </a:rPr>
              <a:t>cout</a:t>
            </a:r>
            <a:r>
              <a:rPr lang="en-US" sz="2000" b="1" dirty="0">
                <a:solidFill>
                  <a:srgbClr val="FF0000"/>
                </a:solidFill>
                <a:latin typeface="American Typewriter Condensed" charset="0"/>
              </a:rPr>
              <a:t> &lt;&lt; variable-name;</a:t>
            </a:r>
          </a:p>
          <a:p>
            <a:pPr>
              <a:buFontTx/>
              <a:buNone/>
            </a:pP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/>
              <a:t>Meaning: print the value of variable &lt;variable-name&gt; to the user </a:t>
            </a:r>
          </a:p>
          <a:p>
            <a:pPr>
              <a:buFontTx/>
              <a:buNone/>
            </a:pPr>
            <a:r>
              <a:rPr lang="en-US" sz="2000" b="1" dirty="0" err="1">
                <a:solidFill>
                  <a:srgbClr val="FF0000"/>
                </a:solidFill>
                <a:latin typeface="American Typewriter Condensed" charset="0"/>
              </a:rPr>
              <a:t>cout</a:t>
            </a:r>
            <a:r>
              <a:rPr lang="en-US" sz="2000" b="1" dirty="0">
                <a:solidFill>
                  <a:srgbClr val="FF0000"/>
                </a:solidFill>
                <a:latin typeface="American Typewriter Condensed" charset="0"/>
              </a:rPr>
              <a:t> &lt;&lt; “any message “;</a:t>
            </a:r>
          </a:p>
          <a:p>
            <a:pPr>
              <a:buFontTx/>
              <a:buNone/>
            </a:pP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/>
              <a:t>Meaning: print the message within quotes to the user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2000" b="1" dirty="0" err="1">
                <a:solidFill>
                  <a:srgbClr val="FF0000"/>
                </a:solidFill>
                <a:latin typeface="American Typewriter Condensed" charset="0"/>
              </a:rPr>
              <a:t>cout</a:t>
            </a:r>
            <a:r>
              <a:rPr lang="en-US" sz="2000" b="1" dirty="0">
                <a:solidFill>
                  <a:srgbClr val="FF0000"/>
                </a:solidFill>
                <a:latin typeface="American Typewriter Condensed" charset="0"/>
              </a:rPr>
              <a:t> &lt;&lt; </a:t>
            </a:r>
            <a:r>
              <a:rPr lang="en-US" sz="2000" b="1" dirty="0" err="1">
                <a:solidFill>
                  <a:srgbClr val="FF0000"/>
                </a:solidFill>
                <a:latin typeface="American Typewriter Condensed" charset="0"/>
              </a:rPr>
              <a:t>endl</a:t>
            </a:r>
            <a:r>
              <a:rPr lang="en-US" sz="2000" b="1" dirty="0">
                <a:solidFill>
                  <a:srgbClr val="FF0000"/>
                </a:solidFill>
                <a:latin typeface="American Typewriter Condensed" charset="0"/>
              </a:rPr>
              <a:t>;</a:t>
            </a:r>
          </a:p>
          <a:p>
            <a:pPr>
              <a:buFontTx/>
              <a:buNone/>
            </a:pPr>
            <a:r>
              <a:rPr lang="en-US" sz="2000" dirty="0"/>
              <a:t>	Meaning: print a new line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Example:</a:t>
            </a:r>
          </a:p>
          <a:p>
            <a:pPr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American Typewriter Condensed" charset="0"/>
              </a:rPr>
              <a:t>    </a:t>
            </a:r>
            <a:r>
              <a:rPr lang="en-US" sz="2000" dirty="0" err="1" smtClean="0">
                <a:solidFill>
                  <a:schemeClr val="accent2"/>
                </a:solidFill>
                <a:latin typeface="American Typewriter Condensed" charset="0"/>
              </a:rPr>
              <a:t>cout</a:t>
            </a:r>
            <a:r>
              <a:rPr lang="en-US" sz="2000" dirty="0" smtClean="0">
                <a:solidFill>
                  <a:schemeClr val="accent2"/>
                </a:solidFill>
                <a:latin typeface="American Typewriter Condensed" charset="0"/>
              </a:rPr>
              <a:t>&lt;&lt;"The value of integer is: "&lt;&lt;integer&lt;&lt;"\n";</a:t>
            </a:r>
          </a:p>
          <a:p>
            <a:pPr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American Typewriter Condensed" charset="0"/>
              </a:rPr>
              <a:t>    </a:t>
            </a:r>
            <a:r>
              <a:rPr lang="en-US" sz="2000" dirty="0" err="1" smtClean="0">
                <a:solidFill>
                  <a:schemeClr val="accent2"/>
                </a:solidFill>
                <a:latin typeface="American Typewriter Condensed" charset="0"/>
              </a:rPr>
              <a:t>cout</a:t>
            </a:r>
            <a:r>
              <a:rPr lang="en-US" sz="2000" dirty="0" smtClean="0">
                <a:solidFill>
                  <a:schemeClr val="accent2"/>
                </a:solidFill>
                <a:latin typeface="American Typewriter Condensed" charset="0"/>
              </a:rPr>
              <a:t>&lt;&lt;"The value of integer is: "&lt;&lt;integer&lt;&lt;</a:t>
            </a:r>
            <a:r>
              <a:rPr lang="en-US" sz="2000" dirty="0" err="1" smtClean="0">
                <a:solidFill>
                  <a:schemeClr val="accent2"/>
                </a:solidFill>
                <a:latin typeface="American Typewriter Condensed" charset="0"/>
              </a:rPr>
              <a:t>endl</a:t>
            </a:r>
            <a:r>
              <a:rPr lang="en-US" sz="2000" dirty="0" smtClean="0">
                <a:solidFill>
                  <a:schemeClr val="accent2"/>
                </a:solidFill>
                <a:latin typeface="American Typewriter Condensed" charset="0"/>
              </a:rPr>
              <a:t>&lt;&lt;</a:t>
            </a:r>
            <a:r>
              <a:rPr lang="en-US" sz="2000" dirty="0" err="1" smtClean="0">
                <a:solidFill>
                  <a:schemeClr val="accent2"/>
                </a:solidFill>
                <a:latin typeface="American Typewriter Condensed" charset="0"/>
              </a:rPr>
              <a:t>endl</a:t>
            </a:r>
            <a:r>
              <a:rPr lang="en-US" sz="2000" dirty="0" smtClean="0">
                <a:solidFill>
                  <a:schemeClr val="accent2"/>
                </a:solidFill>
                <a:latin typeface="American Typewriter Condensed" charset="0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American Typewriter Condensed" charset="0"/>
              </a:rPr>
              <a:t>    </a:t>
            </a:r>
            <a:r>
              <a:rPr lang="en-US" sz="2000" dirty="0" err="1" smtClean="0">
                <a:solidFill>
                  <a:schemeClr val="accent2"/>
                </a:solidFill>
                <a:latin typeface="American Typewriter Condensed" charset="0"/>
              </a:rPr>
              <a:t>printf</a:t>
            </a:r>
            <a:r>
              <a:rPr lang="en-US" sz="2000" dirty="0" smtClean="0">
                <a:solidFill>
                  <a:schemeClr val="accent2"/>
                </a:solidFill>
                <a:latin typeface="American Typewriter Condensed" charset="0"/>
              </a:rPr>
              <a:t>("The value of integer is: %</a:t>
            </a:r>
            <a:r>
              <a:rPr lang="en-US" sz="2000" dirty="0" err="1" smtClean="0">
                <a:solidFill>
                  <a:schemeClr val="accent2"/>
                </a:solidFill>
                <a:latin typeface="American Typewriter Condensed" charset="0"/>
              </a:rPr>
              <a:t>i</a:t>
            </a:r>
            <a:r>
              <a:rPr lang="en-US" sz="2000" dirty="0" smtClean="0">
                <a:solidFill>
                  <a:schemeClr val="accent2"/>
                </a:solidFill>
                <a:latin typeface="American Typewriter Condensed" charset="0"/>
              </a:rPr>
              <a:t>\n", integer);</a:t>
            </a:r>
          </a:p>
          <a:p>
            <a:pPr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American Typewriter Condensed" charset="0"/>
              </a:rPr>
              <a:t>    </a:t>
            </a:r>
            <a:r>
              <a:rPr lang="en-US" sz="2000" dirty="0" err="1" smtClean="0">
                <a:solidFill>
                  <a:schemeClr val="accent2"/>
                </a:solidFill>
                <a:latin typeface="American Typewriter Condensed" charset="0"/>
              </a:rPr>
              <a:t>printf</a:t>
            </a:r>
            <a:r>
              <a:rPr lang="en-US" sz="2000" dirty="0" smtClean="0">
                <a:solidFill>
                  <a:schemeClr val="accent2"/>
                </a:solidFill>
                <a:latin typeface="American Typewriter Condensed" charset="0"/>
              </a:rPr>
              <a:t>("The value of integer is: %d\n", integer);</a:t>
            </a:r>
            <a:endParaRPr lang="en-US" sz="2000" dirty="0">
              <a:solidFill>
                <a:schemeClr val="accent2"/>
              </a:solidFill>
              <a:latin typeface="American Typewriter Condensed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EFF4-E4B6-4E8F-9752-2FFC812139AB}" type="datetime1">
              <a:rPr lang="en-US" smtClean="0"/>
              <a:t>8/22/2017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ABE9-15A7-42D0-89B9-6495162ED5C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statements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953000"/>
          </a:xfrm>
        </p:spPr>
        <p:txBody>
          <a:bodyPr/>
          <a:lstStyle/>
          <a:p>
            <a:pPr>
              <a:buFontTx/>
              <a:buNone/>
            </a:pPr>
            <a:endParaRPr lang="en-US" sz="200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sz="200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2000">
                <a:solidFill>
                  <a:srgbClr val="FF0000"/>
                </a:solidFill>
              </a:rPr>
              <a:t>      if (condition) {</a:t>
            </a:r>
          </a:p>
          <a:p>
            <a:pPr lvl="1">
              <a:buFontTx/>
              <a:buNone/>
            </a:pPr>
            <a:r>
              <a:rPr lang="en-US" sz="2000">
                <a:solidFill>
                  <a:srgbClr val="FF0000"/>
                </a:solidFill>
              </a:rPr>
              <a:t>	S1;</a:t>
            </a:r>
          </a:p>
          <a:p>
            <a:pPr lvl="1">
              <a:buFontTx/>
              <a:buNone/>
            </a:pPr>
            <a:r>
              <a:rPr lang="en-US" sz="2000">
                <a:solidFill>
                  <a:srgbClr val="FF0000"/>
                </a:solidFill>
              </a:rPr>
              <a:t>}</a:t>
            </a:r>
          </a:p>
          <a:p>
            <a:pPr lvl="1">
              <a:buFontTx/>
              <a:buNone/>
            </a:pPr>
            <a:r>
              <a:rPr lang="en-US" sz="2000">
                <a:solidFill>
                  <a:srgbClr val="FF0000"/>
                </a:solidFill>
              </a:rPr>
              <a:t>else { </a:t>
            </a:r>
          </a:p>
          <a:p>
            <a:pPr lvl="1">
              <a:buFontTx/>
              <a:buNone/>
            </a:pPr>
            <a:r>
              <a:rPr lang="en-US" sz="2000">
                <a:solidFill>
                  <a:srgbClr val="FF0000"/>
                </a:solidFill>
              </a:rPr>
              <a:t>	S2;</a:t>
            </a:r>
          </a:p>
          <a:p>
            <a:pPr lvl="1">
              <a:buFontTx/>
              <a:buNone/>
            </a:pPr>
            <a:r>
              <a:rPr lang="en-US" sz="2000">
                <a:solidFill>
                  <a:srgbClr val="FF0000"/>
                </a:solidFill>
              </a:rPr>
              <a:t>}</a:t>
            </a:r>
          </a:p>
          <a:p>
            <a:pPr lvl="1">
              <a:buFontTx/>
              <a:buNone/>
            </a:pPr>
            <a:r>
              <a:rPr lang="en-US" sz="2000">
                <a:solidFill>
                  <a:srgbClr val="FF0000"/>
                </a:solidFill>
              </a:rPr>
              <a:t>S3;</a:t>
            </a:r>
          </a:p>
          <a:p>
            <a:pPr lvl="1">
              <a:buFontTx/>
              <a:buNone/>
            </a:pPr>
            <a:endParaRPr lang="en-US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7239000" y="28956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5562600" y="1676400"/>
            <a:ext cx="1214438" cy="1214438"/>
          </a:xfrm>
          <a:prstGeom prst="diamond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4419600" y="29718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5715000" y="44958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Freeform 16"/>
          <p:cNvSpPr>
            <a:spLocks/>
          </p:cNvSpPr>
          <p:nvPr/>
        </p:nvSpPr>
        <p:spPr bwMode="auto">
          <a:xfrm>
            <a:off x="4876800" y="3810000"/>
            <a:ext cx="2819400" cy="381000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0" y="240"/>
              </a:cxn>
              <a:cxn ang="0">
                <a:pos x="1776" y="240"/>
              </a:cxn>
              <a:cxn ang="0">
                <a:pos x="1776" y="0"/>
              </a:cxn>
            </a:cxnLst>
            <a:rect l="0" t="0" r="r" b="b"/>
            <a:pathLst>
              <a:path w="1776" h="240">
                <a:moveTo>
                  <a:pt x="0" y="48"/>
                </a:moveTo>
                <a:lnTo>
                  <a:pt x="0" y="240"/>
                </a:lnTo>
                <a:lnTo>
                  <a:pt x="1776" y="240"/>
                </a:lnTo>
                <a:lnTo>
                  <a:pt x="177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Freeform 17"/>
          <p:cNvSpPr>
            <a:spLocks/>
          </p:cNvSpPr>
          <p:nvPr/>
        </p:nvSpPr>
        <p:spPr bwMode="auto">
          <a:xfrm>
            <a:off x="4800600" y="2286000"/>
            <a:ext cx="762000" cy="685800"/>
          </a:xfrm>
          <a:custGeom>
            <a:avLst/>
            <a:gdLst/>
            <a:ahLst/>
            <a:cxnLst>
              <a:cxn ang="0">
                <a:pos x="480" y="0"/>
              </a:cxn>
              <a:cxn ang="0">
                <a:pos x="0" y="0"/>
              </a:cxn>
              <a:cxn ang="0">
                <a:pos x="0" y="432"/>
              </a:cxn>
            </a:cxnLst>
            <a:rect l="0" t="0" r="r" b="b"/>
            <a:pathLst>
              <a:path w="480" h="432">
                <a:moveTo>
                  <a:pt x="480" y="0"/>
                </a:moveTo>
                <a:lnTo>
                  <a:pt x="0" y="0"/>
                </a:lnTo>
                <a:lnTo>
                  <a:pt x="0" y="43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Freeform 18"/>
          <p:cNvSpPr>
            <a:spLocks/>
          </p:cNvSpPr>
          <p:nvPr/>
        </p:nvSpPr>
        <p:spPr bwMode="auto">
          <a:xfrm>
            <a:off x="6781800" y="2286000"/>
            <a:ext cx="9906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24" y="0"/>
              </a:cxn>
              <a:cxn ang="0">
                <a:pos x="624" y="384"/>
              </a:cxn>
            </a:cxnLst>
            <a:rect l="0" t="0" r="r" b="b"/>
            <a:pathLst>
              <a:path w="624" h="384">
                <a:moveTo>
                  <a:pt x="0" y="0"/>
                </a:moveTo>
                <a:lnTo>
                  <a:pt x="624" y="0"/>
                </a:lnTo>
                <a:lnTo>
                  <a:pt x="624" y="38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>
            <a:off x="6172200" y="4191000"/>
            <a:ext cx="15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5715000" y="2133600"/>
            <a:ext cx="954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condition</a:t>
            </a:r>
            <a:endParaRPr lang="en-US" sz="1200"/>
          </a:p>
        </p:txBody>
      </p:sp>
      <p:sp>
        <p:nvSpPr>
          <p:cNvPr id="7190" name="Rectangle 22"/>
          <p:cNvSpPr>
            <a:spLocks noChangeArrowheads="1"/>
          </p:cNvSpPr>
          <p:nvPr/>
        </p:nvSpPr>
        <p:spPr bwMode="auto">
          <a:xfrm>
            <a:off x="4572000" y="32004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S1</a:t>
            </a:r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7467600" y="31242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S2</a:t>
            </a:r>
          </a:p>
        </p:txBody>
      </p:sp>
      <p:sp>
        <p:nvSpPr>
          <p:cNvPr id="7192" name="Rectangle 24"/>
          <p:cNvSpPr>
            <a:spLocks noChangeArrowheads="1"/>
          </p:cNvSpPr>
          <p:nvPr/>
        </p:nvSpPr>
        <p:spPr bwMode="auto">
          <a:xfrm>
            <a:off x="5943600" y="48006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S3</a:t>
            </a:r>
          </a:p>
        </p:txBody>
      </p:sp>
      <p:sp>
        <p:nvSpPr>
          <p:cNvPr id="7197" name="Line 29"/>
          <p:cNvSpPr>
            <a:spLocks noChangeShapeType="1"/>
          </p:cNvSpPr>
          <p:nvPr/>
        </p:nvSpPr>
        <p:spPr bwMode="auto">
          <a:xfrm>
            <a:off x="6172200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8" name="Line 30"/>
          <p:cNvSpPr>
            <a:spLocks noChangeShapeType="1"/>
          </p:cNvSpPr>
          <p:nvPr/>
        </p:nvSpPr>
        <p:spPr bwMode="auto">
          <a:xfrm>
            <a:off x="61722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9" name="Line 31"/>
          <p:cNvSpPr>
            <a:spLocks noChangeShapeType="1"/>
          </p:cNvSpPr>
          <p:nvPr/>
        </p:nvSpPr>
        <p:spPr bwMode="auto">
          <a:xfrm>
            <a:off x="4800600" y="2286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1" name="Line 33"/>
          <p:cNvSpPr>
            <a:spLocks noChangeShapeType="1"/>
          </p:cNvSpPr>
          <p:nvPr/>
        </p:nvSpPr>
        <p:spPr bwMode="auto">
          <a:xfrm>
            <a:off x="77724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2" name="Rectangle 34"/>
          <p:cNvSpPr>
            <a:spLocks noChangeArrowheads="1"/>
          </p:cNvSpPr>
          <p:nvPr/>
        </p:nvSpPr>
        <p:spPr bwMode="auto">
          <a:xfrm>
            <a:off x="4800600" y="1828800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True</a:t>
            </a:r>
          </a:p>
        </p:txBody>
      </p:sp>
      <p:sp>
        <p:nvSpPr>
          <p:cNvPr id="7203" name="Rectangle 35"/>
          <p:cNvSpPr>
            <a:spLocks noChangeArrowheads="1"/>
          </p:cNvSpPr>
          <p:nvPr/>
        </p:nvSpPr>
        <p:spPr bwMode="auto">
          <a:xfrm>
            <a:off x="6858000" y="1828800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False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AFA2-7C55-4CA8-A23C-AF5554C1B08A}" type="datetime1">
              <a:rPr lang="en-US" smtClean="0"/>
              <a:t>8/22/2017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ABE9-15A7-42D0-89B9-6495162ED5C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Boolean conditions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/>
              <a:t>..are built using </a:t>
            </a:r>
          </a:p>
          <a:p>
            <a:r>
              <a:rPr lang="en-US" sz="2000"/>
              <a:t>Comparison operators</a:t>
            </a:r>
          </a:p>
          <a:p>
            <a:pPr lvl="1">
              <a:buFontTx/>
              <a:buNone/>
            </a:pPr>
            <a:r>
              <a:rPr lang="en-US" sz="2000">
                <a:solidFill>
                  <a:srgbClr val="FF0000"/>
                </a:solidFill>
              </a:rPr>
              <a:t>==</a:t>
            </a:r>
            <a:r>
              <a:rPr lang="en-US" sz="2000"/>
              <a:t>              equal</a:t>
            </a:r>
          </a:p>
          <a:p>
            <a:pPr lvl="1">
              <a:buFontTx/>
              <a:buNone/>
            </a:pPr>
            <a:r>
              <a:rPr lang="en-US" sz="2000">
                <a:solidFill>
                  <a:srgbClr val="FF0000"/>
                </a:solidFill>
              </a:rPr>
              <a:t>!=  </a:t>
            </a:r>
            <a:r>
              <a:rPr lang="en-US" sz="2000"/>
              <a:t>              not  equal</a:t>
            </a:r>
          </a:p>
          <a:p>
            <a:pPr lvl="1">
              <a:buFontTx/>
              <a:buNone/>
            </a:pPr>
            <a:r>
              <a:rPr lang="en-US" sz="2000">
                <a:solidFill>
                  <a:srgbClr val="FF0000"/>
                </a:solidFill>
              </a:rPr>
              <a:t>&lt;</a:t>
            </a:r>
            <a:r>
              <a:rPr lang="en-US" sz="2000"/>
              <a:t>                 less than</a:t>
            </a:r>
          </a:p>
          <a:p>
            <a:pPr lvl="1">
              <a:buFont typeface="Wingdings" charset="2"/>
              <a:buNone/>
            </a:pPr>
            <a:r>
              <a:rPr lang="en-US" sz="2000">
                <a:solidFill>
                  <a:srgbClr val="FF0000"/>
                </a:solidFill>
              </a:rPr>
              <a:t>&gt;</a:t>
            </a:r>
            <a:r>
              <a:rPr lang="en-US" sz="2000"/>
              <a:t>                 greater than</a:t>
            </a:r>
          </a:p>
          <a:p>
            <a:pPr lvl="1">
              <a:buFont typeface="Wingdings" charset="2"/>
              <a:buNone/>
            </a:pPr>
            <a:r>
              <a:rPr lang="en-US" sz="2000">
                <a:solidFill>
                  <a:srgbClr val="FF0000"/>
                </a:solidFill>
              </a:rPr>
              <a:t>&lt;=</a:t>
            </a:r>
            <a:r>
              <a:rPr lang="en-US" sz="2000"/>
              <a:t>               less than or equal</a:t>
            </a:r>
          </a:p>
          <a:p>
            <a:pPr lvl="1">
              <a:buFont typeface="Wingdings" charset="2"/>
              <a:buNone/>
            </a:pPr>
            <a:r>
              <a:rPr lang="en-US" sz="2000">
                <a:solidFill>
                  <a:srgbClr val="FF0000"/>
                </a:solidFill>
              </a:rPr>
              <a:t>&gt;=</a:t>
            </a:r>
            <a:r>
              <a:rPr lang="en-US" sz="2000"/>
              <a:t>               greater than or equal</a:t>
            </a:r>
          </a:p>
          <a:p>
            <a:endParaRPr lang="en-US" sz="2000"/>
          </a:p>
          <a:p>
            <a:r>
              <a:rPr lang="en-US" sz="2000"/>
              <a:t>Boolean operators</a:t>
            </a:r>
          </a:p>
          <a:p>
            <a:pPr lvl="1">
              <a:buFontTx/>
              <a:buNone/>
            </a:pPr>
            <a:r>
              <a:rPr lang="en-US" sz="2000">
                <a:solidFill>
                  <a:srgbClr val="FF0000"/>
                </a:solidFill>
              </a:rPr>
              <a:t>&amp;&amp;</a:t>
            </a:r>
            <a:r>
              <a:rPr lang="en-US" sz="2000"/>
              <a:t>            and</a:t>
            </a:r>
          </a:p>
          <a:p>
            <a:pPr lvl="1">
              <a:buFontTx/>
              <a:buNone/>
            </a:pPr>
            <a:r>
              <a:rPr lang="en-US" sz="2000">
                <a:solidFill>
                  <a:srgbClr val="FF0000"/>
                </a:solidFill>
              </a:rPr>
              <a:t>||</a:t>
            </a:r>
            <a:r>
              <a:rPr lang="en-US" sz="2000"/>
              <a:t>                or</a:t>
            </a:r>
          </a:p>
          <a:p>
            <a:pPr lvl="1">
              <a:buFontTx/>
              <a:buNone/>
            </a:pPr>
            <a:r>
              <a:rPr lang="en-US" sz="2000">
                <a:solidFill>
                  <a:srgbClr val="FF0000"/>
                </a:solidFill>
              </a:rPr>
              <a:t>!</a:t>
            </a:r>
            <a:r>
              <a:rPr lang="en-US" sz="2000"/>
              <a:t>                not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8AB6-18BA-4DC8-8BE1-075229DDA214}" type="datetime1">
              <a:rPr lang="en-US" smtClean="0"/>
              <a:t>8/22/2017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ABE9-15A7-42D0-89B9-6495162ED5C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/>
              <a:t>Assume we declared the following variables: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accent2"/>
                </a:solidFill>
                <a:latin typeface="American Typewriter Condensed" charset="0"/>
              </a:rPr>
              <a:t>int a = 2, b=5, c=10;</a:t>
            </a:r>
          </a:p>
          <a:p>
            <a:pPr>
              <a:buFontTx/>
              <a:buNone/>
            </a:pPr>
            <a:endParaRPr lang="en-US" sz="2400">
              <a:solidFill>
                <a:schemeClr val="accent2"/>
              </a:solidFill>
              <a:latin typeface="American Typewriter Condensed" charset="0"/>
            </a:endParaRPr>
          </a:p>
          <a:p>
            <a:pPr>
              <a:buFontTx/>
              <a:buNone/>
            </a:pPr>
            <a:r>
              <a:rPr lang="en-US" sz="2400"/>
              <a:t>Here are some examples of boolean conditions we can use:</a:t>
            </a:r>
          </a:p>
          <a:p>
            <a:r>
              <a:rPr lang="en-US" sz="2400">
                <a:solidFill>
                  <a:schemeClr val="accent2"/>
                </a:solidFill>
                <a:latin typeface="American Typewriter Condensed" charset="0"/>
              </a:rPr>
              <a:t>if (a == b) …</a:t>
            </a:r>
          </a:p>
          <a:p>
            <a:r>
              <a:rPr lang="en-US" sz="2400">
                <a:solidFill>
                  <a:schemeClr val="accent2"/>
                </a:solidFill>
                <a:latin typeface="American Typewriter Condensed" charset="0"/>
              </a:rPr>
              <a:t>if (a != b) …</a:t>
            </a:r>
          </a:p>
          <a:p>
            <a:r>
              <a:rPr lang="en-US" sz="2400">
                <a:solidFill>
                  <a:schemeClr val="accent2"/>
                </a:solidFill>
                <a:latin typeface="American Typewriter Condensed" charset="0"/>
              </a:rPr>
              <a:t>if (a &lt;= b+c) …</a:t>
            </a:r>
          </a:p>
          <a:p>
            <a:r>
              <a:rPr lang="en-US" sz="2400">
                <a:solidFill>
                  <a:schemeClr val="accent2"/>
                </a:solidFill>
                <a:latin typeface="American Typewriter Condensed" charset="0"/>
              </a:rPr>
              <a:t>if(a &lt;= b) &amp;&amp; (b &lt;= c) …</a:t>
            </a:r>
          </a:p>
          <a:p>
            <a:r>
              <a:rPr lang="en-US" sz="2400">
                <a:solidFill>
                  <a:schemeClr val="accent2"/>
                </a:solidFill>
                <a:latin typeface="American Typewriter Condensed" charset="0"/>
              </a:rPr>
              <a:t>if !((a &lt; b) &amp;&amp; (b&lt;c)) …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F13A-A2ED-4587-9549-AEFD0E14E618}" type="datetime1">
              <a:rPr lang="en-US" smtClean="0"/>
              <a:t>8/22/2017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ABE9-15A7-42D0-89B9-6495162ED5C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example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81200"/>
            <a:ext cx="78486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chemeClr val="accent2"/>
                </a:solidFill>
                <a:latin typeface="American Typewriter Condensed" charset="0"/>
              </a:rPr>
              <a:t>#include &lt;iostream.h&gt;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>
              <a:solidFill>
                <a:schemeClr val="accent2"/>
              </a:solidFill>
              <a:latin typeface="American Typewriter Condensed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chemeClr val="accent2"/>
                </a:solidFill>
                <a:latin typeface="American Typewriter Condensed" charset="0"/>
              </a:rPr>
              <a:t>void main()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chemeClr val="accent2"/>
                </a:solidFill>
                <a:latin typeface="American Typewriter Condensed" charset="0"/>
              </a:rPr>
              <a:t>int a,b,c;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chemeClr val="accent2"/>
                </a:solidFill>
                <a:latin typeface="American Typewriter Condensed" charset="0"/>
              </a:rPr>
              <a:t>cin &gt;&gt; a &gt;&gt; b &gt;&gt; c;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>
              <a:solidFill>
                <a:schemeClr val="accent2"/>
              </a:solidFill>
              <a:latin typeface="American Typewriter Condensed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chemeClr val="accent2"/>
                </a:solidFill>
                <a:latin typeface="American Typewriter Condensed" charset="0"/>
              </a:rPr>
              <a:t>if (a &lt;=b)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chemeClr val="accent2"/>
                </a:solidFill>
                <a:latin typeface="American Typewriter Condensed" charset="0"/>
              </a:rPr>
              <a:t>cout &lt;&lt; “min is “ &lt;&lt; a &lt;&lt; endl;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chemeClr val="accent2"/>
                </a:solidFill>
                <a:latin typeface="American Typewriter Condensed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chemeClr val="accent2"/>
                </a:solidFill>
                <a:latin typeface="American Typewriter Condensed" charset="0"/>
              </a:rPr>
              <a:t>else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chemeClr val="accent2"/>
                </a:solidFill>
                <a:latin typeface="American Typewriter Condensed" charset="0"/>
              </a:rPr>
              <a:t>cout &lt;&lt; “ min is “ &lt;&lt; b &lt;&lt; endl;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chemeClr val="accent2"/>
                </a:solidFill>
                <a:latin typeface="American Typewriter Condensed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chemeClr val="accent2"/>
                </a:solidFill>
                <a:latin typeface="American Typewriter Condensed" charset="0"/>
              </a:rPr>
              <a:t>cout &lt;&lt; “happy now?” &lt;&lt; endl;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chemeClr val="accent2"/>
                </a:solidFill>
                <a:latin typeface="American Typewriter Condensed" charset="0"/>
              </a:rPr>
              <a:t>}</a:t>
            </a:r>
            <a:endParaRPr lang="en-US" sz="28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D4D0-CE3C-431A-A930-D1D0345A81D8}" type="datetime1">
              <a:rPr lang="en-US" smtClean="0"/>
              <a:t>8/22/2017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ABE9-15A7-42D0-89B9-6495162ED5C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statements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solidFill>
                  <a:srgbClr val="FF0000"/>
                </a:solidFill>
              </a:rPr>
              <a:t>while (condition) {</a:t>
            </a:r>
          </a:p>
          <a:p>
            <a:pPr>
              <a:buFontTx/>
              <a:buNone/>
            </a:pPr>
            <a:r>
              <a:rPr lang="en-US">
                <a:solidFill>
                  <a:srgbClr val="FF0000"/>
                </a:solidFill>
              </a:rPr>
              <a:t>	S1;</a:t>
            </a:r>
          </a:p>
          <a:p>
            <a:pPr>
              <a:buFontTx/>
              <a:buNone/>
            </a:pPr>
            <a:r>
              <a:rPr lang="en-US">
                <a:solidFill>
                  <a:srgbClr val="FF0000"/>
                </a:solidFill>
              </a:rPr>
              <a:t>}</a:t>
            </a:r>
          </a:p>
          <a:p>
            <a:pPr>
              <a:buFontTx/>
              <a:buNone/>
            </a:pPr>
            <a:r>
              <a:rPr lang="en-US">
                <a:solidFill>
                  <a:srgbClr val="FF0000"/>
                </a:solidFill>
              </a:rPr>
              <a:t>S2;</a:t>
            </a:r>
          </a:p>
          <a:p>
            <a:pPr>
              <a:buFontTx/>
              <a:buNone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343400" y="28956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791200" y="43434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Freeform 7"/>
          <p:cNvSpPr>
            <a:spLocks/>
          </p:cNvSpPr>
          <p:nvPr/>
        </p:nvSpPr>
        <p:spPr bwMode="auto">
          <a:xfrm>
            <a:off x="4800600" y="2286000"/>
            <a:ext cx="762000" cy="685800"/>
          </a:xfrm>
          <a:custGeom>
            <a:avLst/>
            <a:gdLst/>
            <a:ahLst/>
            <a:cxnLst>
              <a:cxn ang="0">
                <a:pos x="480" y="0"/>
              </a:cxn>
              <a:cxn ang="0">
                <a:pos x="0" y="0"/>
              </a:cxn>
              <a:cxn ang="0">
                <a:pos x="0" y="432"/>
              </a:cxn>
            </a:cxnLst>
            <a:rect l="0" t="0" r="r" b="b"/>
            <a:pathLst>
              <a:path w="480" h="432">
                <a:moveTo>
                  <a:pt x="480" y="0"/>
                </a:moveTo>
                <a:lnTo>
                  <a:pt x="0" y="0"/>
                </a:lnTo>
                <a:lnTo>
                  <a:pt x="0" y="43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5715000" y="2133600"/>
            <a:ext cx="954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condition</a:t>
            </a:r>
            <a:endParaRPr lang="en-US" sz="120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572000" y="32004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S1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6019800" y="45720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S2</a:t>
            </a:r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>
            <a:off x="62484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62484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4800600" y="2286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4800600" y="1828800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True</a:t>
            </a:r>
          </a:p>
        </p:txBody>
      </p: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6858000" y="1828800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False</a:t>
            </a:r>
          </a:p>
        </p:txBody>
      </p:sp>
      <p:sp>
        <p:nvSpPr>
          <p:cNvPr id="8212" name="AutoShape 20"/>
          <p:cNvSpPr>
            <a:spLocks noChangeArrowheads="1"/>
          </p:cNvSpPr>
          <p:nvPr/>
        </p:nvSpPr>
        <p:spPr bwMode="auto">
          <a:xfrm>
            <a:off x="5562600" y="1676400"/>
            <a:ext cx="1214438" cy="1214438"/>
          </a:xfrm>
          <a:prstGeom prst="diamond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Freeform 24"/>
          <p:cNvSpPr>
            <a:spLocks/>
          </p:cNvSpPr>
          <p:nvPr/>
        </p:nvSpPr>
        <p:spPr bwMode="auto">
          <a:xfrm>
            <a:off x="4800600" y="2286000"/>
            <a:ext cx="3048000" cy="1752600"/>
          </a:xfrm>
          <a:custGeom>
            <a:avLst/>
            <a:gdLst/>
            <a:ahLst/>
            <a:cxnLst>
              <a:cxn ang="0">
                <a:pos x="1248" y="0"/>
              </a:cxn>
              <a:cxn ang="0">
                <a:pos x="1920" y="0"/>
              </a:cxn>
              <a:cxn ang="0">
                <a:pos x="1920" y="1104"/>
              </a:cxn>
              <a:cxn ang="0">
                <a:pos x="0" y="1104"/>
              </a:cxn>
              <a:cxn ang="0">
                <a:pos x="0" y="960"/>
              </a:cxn>
            </a:cxnLst>
            <a:rect l="0" t="0" r="r" b="b"/>
            <a:pathLst>
              <a:path w="1920" h="1104">
                <a:moveTo>
                  <a:pt x="1248" y="0"/>
                </a:moveTo>
                <a:lnTo>
                  <a:pt x="1920" y="0"/>
                </a:lnTo>
                <a:lnTo>
                  <a:pt x="1920" y="1104"/>
                </a:lnTo>
                <a:lnTo>
                  <a:pt x="0" y="1104"/>
                </a:lnTo>
                <a:lnTo>
                  <a:pt x="0" y="96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17" name="AutoShape 25"/>
          <p:cNvCxnSpPr>
            <a:cxnSpLocks noChangeShapeType="1"/>
            <a:stCxn id="8216" idx="0"/>
            <a:endCxn id="8216" idx="1"/>
          </p:cNvCxnSpPr>
          <p:nvPr/>
        </p:nvCxnSpPr>
        <p:spPr bwMode="auto">
          <a:xfrm>
            <a:off x="6781800" y="2286000"/>
            <a:ext cx="1066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C619-F8F9-4936-8D7C-5786A5084BE5}" type="datetime1">
              <a:rPr lang="en-US" smtClean="0"/>
              <a:t>8/22/2017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ABE9-15A7-42D0-89B9-6495162ED5C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7848600" cy="4800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chemeClr val="accent2"/>
                </a:solidFill>
                <a:latin typeface="American Typewriter Condensed" charset="0"/>
              </a:rPr>
              <a:t>//read 100 numbers from the user and output their sum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chemeClr val="accent2"/>
                </a:solidFill>
                <a:latin typeface="American Typewriter Condensed" charset="0"/>
              </a:rPr>
              <a:t>#include &lt;iostream.h&gt;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>
              <a:solidFill>
                <a:schemeClr val="accent2"/>
              </a:solidFill>
              <a:latin typeface="American Typewriter Condensed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chemeClr val="accent2"/>
                </a:solidFill>
                <a:latin typeface="American Typewriter Condensed" charset="0"/>
              </a:rPr>
              <a:t>void main()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chemeClr val="accent2"/>
                </a:solidFill>
                <a:latin typeface="American Typewriter Condensed" charset="0"/>
              </a:rPr>
              <a:t>int i, sum,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chemeClr val="accent2"/>
                </a:solidFill>
                <a:latin typeface="American Typewriter Condensed" charset="0"/>
              </a:rPr>
              <a:t>sum=0;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chemeClr val="accent2"/>
                </a:solidFill>
                <a:latin typeface="American Typewriter Condensed" charset="0"/>
              </a:rPr>
              <a:t>i=1;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chemeClr val="accent2"/>
                </a:solidFill>
                <a:latin typeface="American Typewriter Condensed" charset="0"/>
              </a:rPr>
              <a:t>while (i &lt;= 100)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chemeClr val="accent2"/>
                </a:solidFill>
                <a:latin typeface="American Typewriter Condensed" charset="0"/>
              </a:rPr>
              <a:t>	cin &gt;&gt;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chemeClr val="accent2"/>
                </a:solidFill>
                <a:latin typeface="American Typewriter Condensed" charset="0"/>
              </a:rPr>
              <a:t>	sum = sum +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chemeClr val="accent2"/>
                </a:solidFill>
                <a:latin typeface="American Typewriter Condensed" charset="0"/>
              </a:rPr>
              <a:t>	i = i+1;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chemeClr val="accent2"/>
                </a:solidFill>
                <a:latin typeface="American Typewriter Condensed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chemeClr val="accent2"/>
                </a:solidFill>
                <a:latin typeface="American Typewriter Condensed" charset="0"/>
              </a:rPr>
              <a:t>cout &lt;&lt; “sum is “ &lt;&lt; sum &lt;&lt; endl;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chemeClr val="accent2"/>
                </a:solidFill>
                <a:latin typeface="American Typewriter Condensed" charset="0"/>
              </a:rPr>
              <a:t>}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8A75-D84A-496A-B2F6-FA62E6F61FC8}" type="datetime1">
              <a:rPr lang="en-US" smtClean="0"/>
              <a:t>8/22/2017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ABE9-15A7-42D0-89B9-6495162ED5C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used for fixed number of iterations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= 0;</a:t>
            </a:r>
          </a:p>
          <a:p>
            <a:pPr lvl="1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&lt;&lt;"Continuous series"&lt;&lt;</a:t>
            </a:r>
            <a:r>
              <a:rPr lang="en-US" dirty="0" err="1" smtClean="0">
                <a:solidFill>
                  <a:srgbClr val="FF0000"/>
                </a:solidFill>
              </a:rPr>
              <a:t>endl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    for (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= 0;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&lt;20;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++)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    {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&lt;&lt;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&lt;&lt;" ";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    }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&lt;&lt;</a:t>
            </a:r>
            <a:r>
              <a:rPr lang="en-US" dirty="0" err="1" smtClean="0">
                <a:solidFill>
                  <a:srgbClr val="FF0000"/>
                </a:solidFill>
              </a:rPr>
              <a:t>endl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AFCE-01AB-4371-8CD0-280E2C48038A}" type="datetime1">
              <a:rPr lang="en-US" smtClean="0"/>
              <a:t>8/22/2017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ABE9-15A7-42D0-89B9-6495162ED5C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Similar to while but it executes at least once.</a:t>
            </a:r>
          </a:p>
          <a:p>
            <a:endParaRPr lang="en-US" dirty="0" smtClean="0"/>
          </a:p>
          <a:p>
            <a:r>
              <a:rPr lang="en-US" dirty="0" smtClean="0"/>
              <a:t>The condition is checked afterwards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AFCE-01AB-4371-8CD0-280E2C48038A}" type="datetime1">
              <a:rPr lang="en-US" smtClean="0"/>
              <a:t>8/22/2017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ABE9-15A7-42D0-89B9-6495162ED5C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Object-Oriented Programming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/>
              <a:t>Object-oriented programming is centered on creating objects rather than procedures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Objects are a melding of data and procedures that manipulate that data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Data in an object are known as </a:t>
            </a:r>
            <a:r>
              <a:rPr lang="en-US" i="1" dirty="0"/>
              <a:t>attributes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Procedures in an object are known as </a:t>
            </a:r>
            <a:r>
              <a:rPr lang="en-US" i="1" dirty="0"/>
              <a:t>methods</a:t>
            </a:r>
            <a:r>
              <a:rPr lang="en-US" dirty="0"/>
              <a:t>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3CA1-1F03-425F-B28A-534182C51F18}" type="datetime1">
              <a:rPr lang="en-US" smtClean="0"/>
              <a:t>8/22/2017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17B4-FB93-41CC-8F46-14B6C980DC5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/>
              <a:t>char choice = 'y';</a:t>
            </a:r>
          </a:p>
          <a:p>
            <a:pPr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int</a:t>
            </a:r>
            <a:r>
              <a:rPr lang="en-US" sz="1200" dirty="0" smtClean="0"/>
              <a:t> runs = 0;</a:t>
            </a:r>
          </a:p>
          <a:p>
            <a:pPr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totalRuns</a:t>
            </a:r>
            <a:r>
              <a:rPr lang="en-US" sz="1200" dirty="0" smtClean="0"/>
              <a:t> = 0;</a:t>
            </a:r>
          </a:p>
          <a:p>
            <a:pPr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srand</a:t>
            </a:r>
            <a:r>
              <a:rPr lang="en-US" sz="1200" dirty="0" smtClean="0"/>
              <a:t> (time(NULL));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  do</a:t>
            </a:r>
          </a:p>
          <a:p>
            <a:pPr>
              <a:buNone/>
            </a:pPr>
            <a:r>
              <a:rPr lang="en-US" sz="1200" dirty="0" smtClean="0"/>
              <a:t>    </a:t>
            </a:r>
            <a:r>
              <a:rPr lang="en-US" sz="1200" dirty="0" smtClean="0"/>
              <a:t>{        </a:t>
            </a:r>
            <a:r>
              <a:rPr lang="en-US" sz="1200" dirty="0" smtClean="0"/>
              <a:t>runs = rand() % 7;</a:t>
            </a:r>
          </a:p>
          <a:p>
            <a:pPr>
              <a:buNone/>
            </a:pPr>
            <a:r>
              <a:rPr lang="en-US" sz="1200" dirty="0" smtClean="0"/>
              <a:t>        if (runs == 5)</a:t>
            </a:r>
          </a:p>
          <a:p>
            <a:pPr>
              <a:buNone/>
            </a:pPr>
            <a:r>
              <a:rPr lang="en-US" sz="1200" dirty="0" smtClean="0"/>
              <a:t>        {</a:t>
            </a:r>
          </a:p>
          <a:p>
            <a:pPr>
              <a:buNone/>
            </a:pPr>
            <a:r>
              <a:rPr lang="en-US" sz="1200" dirty="0" smtClean="0"/>
              <a:t>            runs = 0;</a:t>
            </a:r>
          </a:p>
          <a:p>
            <a:pPr>
              <a:buNone/>
            </a:pPr>
            <a:r>
              <a:rPr lang="en-US" sz="1200" dirty="0" smtClean="0"/>
              <a:t>            </a:t>
            </a:r>
            <a:r>
              <a:rPr lang="en-US" sz="1200" dirty="0" err="1" smtClean="0"/>
              <a:t>cout</a:t>
            </a:r>
            <a:r>
              <a:rPr lang="en-US" sz="1200" dirty="0" smtClean="0"/>
              <a:t>&lt;&lt;"Out!"&lt;&lt;</a:t>
            </a:r>
            <a:r>
              <a:rPr lang="en-US" sz="1200" dirty="0" err="1" smtClean="0"/>
              <a:t>endl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smtClean="0"/>
              <a:t>            </a:t>
            </a:r>
            <a:r>
              <a:rPr lang="en-US" sz="1200" dirty="0" err="1" smtClean="0"/>
              <a:t>cout</a:t>
            </a:r>
            <a:r>
              <a:rPr lang="en-US" sz="1200" dirty="0" smtClean="0"/>
              <a:t>&lt;&lt;"Total Runs Scored = "&lt;&lt;</a:t>
            </a:r>
            <a:r>
              <a:rPr lang="en-US" sz="1200" dirty="0" err="1" smtClean="0"/>
              <a:t>totalRuns</a:t>
            </a:r>
            <a:r>
              <a:rPr lang="en-US" sz="1200" dirty="0" smtClean="0"/>
              <a:t>&lt;&lt;</a:t>
            </a:r>
            <a:r>
              <a:rPr lang="en-US" sz="1200" dirty="0" err="1" smtClean="0"/>
              <a:t>endl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smtClean="0"/>
              <a:t>            </a:t>
            </a:r>
            <a:r>
              <a:rPr lang="en-US" sz="1200" dirty="0" err="1" smtClean="0"/>
              <a:t>totalRuns</a:t>
            </a:r>
            <a:r>
              <a:rPr lang="en-US" sz="1200" dirty="0" smtClean="0"/>
              <a:t> = 0;</a:t>
            </a:r>
          </a:p>
          <a:p>
            <a:pPr>
              <a:buNone/>
            </a:pPr>
            <a:r>
              <a:rPr lang="en-US" sz="1200" dirty="0" smtClean="0"/>
              <a:t>            </a:t>
            </a:r>
            <a:r>
              <a:rPr lang="en-US" sz="1200" dirty="0" err="1" smtClean="0"/>
              <a:t>cout</a:t>
            </a:r>
            <a:r>
              <a:rPr lang="en-US" sz="1200" dirty="0" smtClean="0"/>
              <a:t>&lt;&lt;"Do you want to try again?\</a:t>
            </a:r>
            <a:r>
              <a:rPr lang="en-US" sz="1200" dirty="0" err="1" smtClean="0"/>
              <a:t>nEnter</a:t>
            </a:r>
            <a:r>
              <a:rPr lang="en-US" sz="1200" dirty="0" smtClean="0"/>
              <a:t> 'y' for yes and 'n' for no\n";</a:t>
            </a:r>
          </a:p>
          <a:p>
            <a:pPr>
              <a:buNone/>
            </a:pPr>
            <a:r>
              <a:rPr lang="en-US" sz="1200" dirty="0" smtClean="0"/>
              <a:t>            </a:t>
            </a:r>
            <a:r>
              <a:rPr lang="en-US" sz="1200" dirty="0" err="1" smtClean="0"/>
              <a:t>cin</a:t>
            </a:r>
            <a:r>
              <a:rPr lang="en-US" sz="1200" dirty="0" smtClean="0"/>
              <a:t>&gt;&gt;choice;</a:t>
            </a:r>
          </a:p>
          <a:p>
            <a:pPr>
              <a:buNone/>
            </a:pPr>
            <a:r>
              <a:rPr lang="en-US" sz="1200" dirty="0" smtClean="0"/>
              <a:t>            if(choice == 'y')   //What happens if we put brackets or not. If not, only one statement is executed</a:t>
            </a:r>
          </a:p>
          <a:p>
            <a:pPr>
              <a:buNone/>
            </a:pPr>
            <a:r>
              <a:rPr lang="en-US" sz="1200" dirty="0" smtClean="0"/>
              <a:t>                continue;       //Recommendation: Always put brackets</a:t>
            </a:r>
          </a:p>
          <a:p>
            <a:pPr>
              <a:buNone/>
            </a:pPr>
            <a:r>
              <a:rPr lang="en-US" sz="1200" dirty="0" smtClean="0"/>
              <a:t>        }</a:t>
            </a:r>
          </a:p>
          <a:p>
            <a:pPr>
              <a:buNone/>
            </a:pPr>
            <a:r>
              <a:rPr lang="en-US" sz="1200" dirty="0" smtClean="0"/>
              <a:t>        else</a:t>
            </a:r>
          </a:p>
          <a:p>
            <a:pPr>
              <a:buNone/>
            </a:pPr>
            <a:r>
              <a:rPr lang="en-US" sz="1200" dirty="0" smtClean="0"/>
              <a:t>        {</a:t>
            </a:r>
          </a:p>
          <a:p>
            <a:pPr>
              <a:buNone/>
            </a:pPr>
            <a:r>
              <a:rPr lang="en-US" sz="1200" dirty="0" smtClean="0"/>
              <a:t>            </a:t>
            </a:r>
            <a:r>
              <a:rPr lang="en-US" sz="1200" dirty="0" err="1" smtClean="0"/>
              <a:t>cout</a:t>
            </a:r>
            <a:r>
              <a:rPr lang="en-US" sz="1200" dirty="0" smtClean="0"/>
              <a:t>&lt;&lt;"Runs scored = "&lt;&lt;runs&lt;&lt;</a:t>
            </a:r>
            <a:r>
              <a:rPr lang="en-US" sz="1200" dirty="0" err="1" smtClean="0"/>
              <a:t>endl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smtClean="0"/>
              <a:t>            </a:t>
            </a:r>
            <a:r>
              <a:rPr lang="en-US" sz="1200" dirty="0" err="1" smtClean="0"/>
              <a:t>totalRuns</a:t>
            </a:r>
            <a:r>
              <a:rPr lang="en-US" sz="1200" dirty="0" smtClean="0"/>
              <a:t> = </a:t>
            </a:r>
            <a:r>
              <a:rPr lang="en-US" sz="1200" dirty="0" err="1" smtClean="0"/>
              <a:t>totalRuns</a:t>
            </a:r>
            <a:r>
              <a:rPr lang="en-US" sz="1200" dirty="0" smtClean="0"/>
              <a:t> + runs;</a:t>
            </a:r>
          </a:p>
          <a:p>
            <a:pPr>
              <a:buNone/>
            </a:pPr>
            <a:r>
              <a:rPr lang="en-US" sz="1200" dirty="0" smtClean="0"/>
              <a:t>        }</a:t>
            </a:r>
          </a:p>
          <a:p>
            <a:pPr>
              <a:buNone/>
            </a:pPr>
            <a:r>
              <a:rPr lang="en-US" sz="1200" dirty="0" smtClean="0"/>
              <a:t>    }while(choice != 'n' );</a:t>
            </a:r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AFCE-01AB-4371-8CD0-280E2C48038A}" type="datetime1">
              <a:rPr lang="en-US" smtClean="0"/>
              <a:t>8/22/2017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ABE9-15A7-42D0-89B9-6495162ED5C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srand</a:t>
            </a:r>
            <a:r>
              <a:rPr lang="en-US" dirty="0" smtClean="0"/>
              <a:t> function in C++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Initialize random number generator</a:t>
            </a:r>
          </a:p>
          <a:p>
            <a:r>
              <a:rPr lang="en-US" dirty="0" smtClean="0"/>
              <a:t>The pseudo-random number generator is initialized using the argument passed as </a:t>
            </a:r>
            <a:r>
              <a:rPr lang="en-US" i="1" dirty="0" smtClean="0"/>
              <a:t>seed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 </a:t>
            </a:r>
            <a:r>
              <a:rPr lang="en-US" i="1" dirty="0" smtClean="0"/>
              <a:t>seed</a:t>
            </a:r>
            <a:r>
              <a:rPr lang="en-US" dirty="0" smtClean="0"/>
              <a:t> is set to 1, the generator is reinitialized to its initial value and produces the same values as before any call to </a:t>
            </a:r>
            <a:r>
              <a:rPr lang="en-US" dirty="0" smtClean="0">
                <a:hlinkClick r:id="rId2"/>
              </a:rPr>
              <a:t>rand</a:t>
            </a:r>
            <a:r>
              <a:rPr lang="en-US" dirty="0" smtClean="0"/>
              <a:t> or </a:t>
            </a:r>
            <a:r>
              <a:rPr lang="en-US" dirty="0" err="1" smtClean="0"/>
              <a:t>srand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order to generate random-like numbers, </a:t>
            </a:r>
            <a:r>
              <a:rPr lang="en-US" dirty="0" err="1" smtClean="0"/>
              <a:t>srand</a:t>
            </a:r>
            <a:r>
              <a:rPr lang="en-US" dirty="0" smtClean="0"/>
              <a:t> is usually initialized to some distinctive runtime value, like the value returned by function </a:t>
            </a:r>
            <a:r>
              <a:rPr lang="en-US" dirty="0" smtClean="0">
                <a:hlinkClick r:id="rId3"/>
              </a:rPr>
              <a:t>time</a:t>
            </a:r>
            <a:r>
              <a:rPr lang="en-US" dirty="0" smtClean="0"/>
              <a:t> (declared in header </a:t>
            </a:r>
            <a:r>
              <a:rPr lang="en-US" dirty="0" smtClean="0">
                <a:hlinkClick r:id="rId4"/>
              </a:rPr>
              <a:t>&lt;</a:t>
            </a:r>
            <a:r>
              <a:rPr lang="en-US" dirty="0" err="1" smtClean="0">
                <a:hlinkClick r:id="rId4"/>
              </a:rPr>
              <a:t>ctime</a:t>
            </a:r>
            <a:r>
              <a:rPr lang="en-US" dirty="0" smtClean="0">
                <a:hlinkClick r:id="rId4"/>
              </a:rPr>
              <a:t>&gt;</a:t>
            </a:r>
            <a:r>
              <a:rPr lang="en-US" dirty="0" smtClean="0"/>
              <a:t>). This is distinctive enough for most trivial randomization needs.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AFCE-01AB-4371-8CD0-280E2C48038A}" type="datetime1">
              <a:rPr lang="en-US" smtClean="0"/>
              <a:t>8/22/2017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ABE9-15A7-42D0-89B9-6495162ED5C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srand</a:t>
            </a:r>
            <a:r>
              <a:rPr lang="en-US" dirty="0" smtClean="0"/>
              <a:t> (time(NULL</a:t>
            </a:r>
            <a:r>
              <a:rPr lang="en-US" dirty="0" smtClean="0"/>
              <a:t>));</a:t>
            </a:r>
          </a:p>
          <a:p>
            <a:pPr>
              <a:buNone/>
            </a:pPr>
            <a:r>
              <a:rPr lang="en-US" dirty="0" smtClean="0"/>
              <a:t>//</a:t>
            </a:r>
            <a:r>
              <a:rPr lang="en-US" dirty="0" smtClean="0"/>
              <a:t>see what effects it has after </a:t>
            </a:r>
            <a:r>
              <a:rPr lang="en-US" dirty="0" err="1" smtClean="0"/>
              <a:t>uncommenting</a:t>
            </a:r>
            <a:r>
              <a:rPr lang="en-US" dirty="0" smtClean="0"/>
              <a:t> it</a:t>
            </a:r>
          </a:p>
          <a:p>
            <a:pPr>
              <a:buNone/>
            </a:pPr>
            <a:r>
              <a:rPr lang="en-US" dirty="0" smtClean="0"/>
              <a:t>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random = rand() % 10;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&lt;&lt;"\</a:t>
            </a:r>
            <a:r>
              <a:rPr lang="en-US" dirty="0" err="1" smtClean="0"/>
              <a:t>nGenerated</a:t>
            </a:r>
            <a:r>
              <a:rPr lang="en-US" dirty="0" smtClean="0"/>
              <a:t> random number is: "&lt;&lt;random&lt;&lt;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AFCE-01AB-4371-8CD0-280E2C48038A}" type="datetime1">
              <a:rPr lang="en-US" smtClean="0"/>
              <a:t>8/22/2017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ABE9-15A7-42D0-89B9-6495162ED5C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Write a program that  asks the user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accent2"/>
                </a:solidFill>
                <a:latin typeface="American Typewriter Condensed" charset="0"/>
              </a:rPr>
              <a:t>Do you want to use this program? (y/n)</a:t>
            </a:r>
          </a:p>
          <a:p>
            <a:pPr>
              <a:lnSpc>
                <a:spcPct val="90000"/>
              </a:lnSpc>
            </a:pPr>
            <a:r>
              <a:rPr lang="en-US" sz="2800"/>
              <a:t>If the user says ‘y’ then the program terminates</a:t>
            </a:r>
          </a:p>
          <a:p>
            <a:pPr>
              <a:lnSpc>
                <a:spcPct val="90000"/>
              </a:lnSpc>
            </a:pPr>
            <a:r>
              <a:rPr lang="en-US" sz="2800"/>
              <a:t>If the user says ‘n’ then the program asks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accent2"/>
                </a:solidFill>
                <a:latin typeface="American Typewriter Condensed" charset="0"/>
              </a:rPr>
              <a:t>Are you really sure you do not want to use this program? (y/n)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If the user says ‘n’ it terminates, otherwise it prints again the message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accent2"/>
                </a:solidFill>
                <a:latin typeface="American Typewriter Condensed" charset="0"/>
              </a:rPr>
              <a:t>Are you really really sure you do not want to use this program? (y/n)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And so on,  every time adding one more “really”.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C0D6-E569-4BFD-8771-835CC5EB87D2}" type="datetime1">
              <a:rPr lang="en-US" smtClean="0"/>
              <a:t>8/22/2017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ABE9-15A7-42D0-89B9-6495162ED5C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Object-Oriented Programming</a:t>
            </a:r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3124200" y="1981200"/>
            <a:ext cx="2438400" cy="3962400"/>
            <a:chOff x="1344" y="864"/>
            <a:chExt cx="1776" cy="3072"/>
          </a:xfrm>
        </p:grpSpPr>
        <p:sp>
          <p:nvSpPr>
            <p:cNvPr id="61445" name="Rectangle 5"/>
            <p:cNvSpPr>
              <a:spLocks noChangeArrowheads="1"/>
            </p:cNvSpPr>
            <p:nvPr/>
          </p:nvSpPr>
          <p:spPr bwMode="auto">
            <a:xfrm>
              <a:off x="1344" y="864"/>
              <a:ext cx="177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Object</a:t>
              </a:r>
            </a:p>
          </p:txBody>
        </p:sp>
        <p:sp>
          <p:nvSpPr>
            <p:cNvPr id="61446" name="Rectangle 7"/>
            <p:cNvSpPr>
              <a:spLocks noChangeArrowheads="1"/>
            </p:cNvSpPr>
            <p:nvPr/>
          </p:nvSpPr>
          <p:spPr bwMode="auto">
            <a:xfrm>
              <a:off x="1344" y="1200"/>
              <a:ext cx="177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Attributes (data)</a:t>
              </a:r>
            </a:p>
          </p:txBody>
        </p:sp>
        <p:sp>
          <p:nvSpPr>
            <p:cNvPr id="61447" name="Rectangle 9"/>
            <p:cNvSpPr>
              <a:spLocks noChangeArrowheads="1"/>
            </p:cNvSpPr>
            <p:nvPr/>
          </p:nvSpPr>
          <p:spPr bwMode="auto">
            <a:xfrm>
              <a:off x="1344" y="1488"/>
              <a:ext cx="1776" cy="244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b"/>
            <a:lstStyle/>
            <a:p>
              <a:r>
                <a:rPr lang="en-US" sz="1800"/>
                <a:t>Methods</a:t>
              </a:r>
              <a:br>
                <a:rPr lang="en-US" sz="1800"/>
              </a:br>
              <a:r>
                <a:rPr lang="en-US" sz="1800"/>
                <a:t>(behaviors / procedures)</a:t>
              </a:r>
            </a:p>
          </p:txBody>
        </p:sp>
        <p:grpSp>
          <p:nvGrpSpPr>
            <p:cNvPr id="3" name="Group 83"/>
            <p:cNvGrpSpPr>
              <a:grpSpLocks/>
            </p:cNvGrpSpPr>
            <p:nvPr/>
          </p:nvGrpSpPr>
          <p:grpSpPr bwMode="auto">
            <a:xfrm>
              <a:off x="1680" y="2160"/>
              <a:ext cx="1147" cy="1296"/>
              <a:chOff x="1584" y="1584"/>
              <a:chExt cx="1402" cy="1584"/>
            </a:xfrm>
          </p:grpSpPr>
          <p:grpSp>
            <p:nvGrpSpPr>
              <p:cNvPr id="4" name="Group 22"/>
              <p:cNvGrpSpPr>
                <a:grpSpLocks/>
              </p:cNvGrpSpPr>
              <p:nvPr/>
            </p:nvGrpSpPr>
            <p:grpSpPr bwMode="auto">
              <a:xfrm>
                <a:off x="1584" y="1584"/>
                <a:ext cx="346" cy="432"/>
                <a:chOff x="1776" y="2208"/>
                <a:chExt cx="192" cy="240"/>
              </a:xfrm>
            </p:grpSpPr>
            <p:sp>
              <p:nvSpPr>
                <p:cNvPr id="61477" name="AutoShape 12"/>
                <p:cNvSpPr>
                  <a:spLocks noChangeArrowheads="1"/>
                </p:cNvSpPr>
                <p:nvPr/>
              </p:nvSpPr>
              <p:spPr bwMode="auto">
                <a:xfrm>
                  <a:off x="1776" y="2208"/>
                  <a:ext cx="192" cy="192"/>
                </a:xfrm>
                <a:custGeom>
                  <a:avLst/>
                  <a:gdLst>
                    <a:gd name="T0" fmla="*/ 1 w 21600"/>
                    <a:gd name="T1" fmla="*/ 0 h 21600"/>
                    <a:gd name="T2" fmla="*/ 0 w 21600"/>
                    <a:gd name="T3" fmla="*/ 1 h 21600"/>
                    <a:gd name="T4" fmla="*/ 1 w 21600"/>
                    <a:gd name="T5" fmla="*/ 0 h 21600"/>
                    <a:gd name="T6" fmla="*/ 2 w 21600"/>
                    <a:gd name="T7" fmla="*/ 1 h 21600"/>
                    <a:gd name="T8" fmla="*/ 1 w 21600"/>
                    <a:gd name="T9" fmla="*/ 1 h 21600"/>
                    <a:gd name="T10" fmla="*/ 1 w 21600"/>
                    <a:gd name="T11" fmla="*/ 1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78" name="AutoShape 13"/>
                <p:cNvSpPr>
                  <a:spLocks noChangeArrowheads="1"/>
                </p:cNvSpPr>
                <p:nvPr/>
              </p:nvSpPr>
              <p:spPr bwMode="auto">
                <a:xfrm flipH="1" flipV="1">
                  <a:off x="1776" y="2256"/>
                  <a:ext cx="192" cy="192"/>
                </a:xfrm>
                <a:custGeom>
                  <a:avLst/>
                  <a:gdLst>
                    <a:gd name="T0" fmla="*/ 1 w 21600"/>
                    <a:gd name="T1" fmla="*/ 0 h 21600"/>
                    <a:gd name="T2" fmla="*/ 0 w 21600"/>
                    <a:gd name="T3" fmla="*/ 1 h 21600"/>
                    <a:gd name="T4" fmla="*/ 1 w 21600"/>
                    <a:gd name="T5" fmla="*/ 0 h 21600"/>
                    <a:gd name="T6" fmla="*/ 2 w 21600"/>
                    <a:gd name="T7" fmla="*/ 1 h 21600"/>
                    <a:gd name="T8" fmla="*/ 1 w 21600"/>
                    <a:gd name="T9" fmla="*/ 1 h 21600"/>
                    <a:gd name="T10" fmla="*/ 1 w 21600"/>
                    <a:gd name="T11" fmla="*/ 1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53"/>
              <p:cNvGrpSpPr>
                <a:grpSpLocks/>
              </p:cNvGrpSpPr>
              <p:nvPr/>
            </p:nvGrpSpPr>
            <p:grpSpPr bwMode="auto">
              <a:xfrm>
                <a:off x="2112" y="1584"/>
                <a:ext cx="346" cy="432"/>
                <a:chOff x="1776" y="2208"/>
                <a:chExt cx="192" cy="240"/>
              </a:xfrm>
            </p:grpSpPr>
            <p:sp>
              <p:nvSpPr>
                <p:cNvPr id="61475" name="AutoShape 54"/>
                <p:cNvSpPr>
                  <a:spLocks noChangeArrowheads="1"/>
                </p:cNvSpPr>
                <p:nvPr/>
              </p:nvSpPr>
              <p:spPr bwMode="auto">
                <a:xfrm>
                  <a:off x="1776" y="2208"/>
                  <a:ext cx="192" cy="192"/>
                </a:xfrm>
                <a:custGeom>
                  <a:avLst/>
                  <a:gdLst>
                    <a:gd name="T0" fmla="*/ 1 w 21600"/>
                    <a:gd name="T1" fmla="*/ 0 h 21600"/>
                    <a:gd name="T2" fmla="*/ 0 w 21600"/>
                    <a:gd name="T3" fmla="*/ 1 h 21600"/>
                    <a:gd name="T4" fmla="*/ 1 w 21600"/>
                    <a:gd name="T5" fmla="*/ 0 h 21600"/>
                    <a:gd name="T6" fmla="*/ 2 w 21600"/>
                    <a:gd name="T7" fmla="*/ 1 h 21600"/>
                    <a:gd name="T8" fmla="*/ 1 w 21600"/>
                    <a:gd name="T9" fmla="*/ 1 h 21600"/>
                    <a:gd name="T10" fmla="*/ 1 w 21600"/>
                    <a:gd name="T11" fmla="*/ 1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76" name="AutoShape 55"/>
                <p:cNvSpPr>
                  <a:spLocks noChangeArrowheads="1"/>
                </p:cNvSpPr>
                <p:nvPr/>
              </p:nvSpPr>
              <p:spPr bwMode="auto">
                <a:xfrm flipH="1" flipV="1">
                  <a:off x="1776" y="2256"/>
                  <a:ext cx="192" cy="192"/>
                </a:xfrm>
                <a:custGeom>
                  <a:avLst/>
                  <a:gdLst>
                    <a:gd name="T0" fmla="*/ 1 w 21600"/>
                    <a:gd name="T1" fmla="*/ 0 h 21600"/>
                    <a:gd name="T2" fmla="*/ 0 w 21600"/>
                    <a:gd name="T3" fmla="*/ 1 h 21600"/>
                    <a:gd name="T4" fmla="*/ 1 w 21600"/>
                    <a:gd name="T5" fmla="*/ 0 h 21600"/>
                    <a:gd name="T6" fmla="*/ 2 w 21600"/>
                    <a:gd name="T7" fmla="*/ 1 h 21600"/>
                    <a:gd name="T8" fmla="*/ 1 w 21600"/>
                    <a:gd name="T9" fmla="*/ 1 h 21600"/>
                    <a:gd name="T10" fmla="*/ 1 w 21600"/>
                    <a:gd name="T11" fmla="*/ 1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56"/>
              <p:cNvGrpSpPr>
                <a:grpSpLocks/>
              </p:cNvGrpSpPr>
              <p:nvPr/>
            </p:nvGrpSpPr>
            <p:grpSpPr bwMode="auto">
              <a:xfrm>
                <a:off x="2640" y="1584"/>
                <a:ext cx="346" cy="432"/>
                <a:chOff x="1776" y="2208"/>
                <a:chExt cx="192" cy="240"/>
              </a:xfrm>
            </p:grpSpPr>
            <p:sp>
              <p:nvSpPr>
                <p:cNvPr id="61473" name="AutoShape 57"/>
                <p:cNvSpPr>
                  <a:spLocks noChangeArrowheads="1"/>
                </p:cNvSpPr>
                <p:nvPr/>
              </p:nvSpPr>
              <p:spPr bwMode="auto">
                <a:xfrm>
                  <a:off x="1776" y="2208"/>
                  <a:ext cx="192" cy="192"/>
                </a:xfrm>
                <a:custGeom>
                  <a:avLst/>
                  <a:gdLst>
                    <a:gd name="T0" fmla="*/ 1 w 21600"/>
                    <a:gd name="T1" fmla="*/ 0 h 21600"/>
                    <a:gd name="T2" fmla="*/ 0 w 21600"/>
                    <a:gd name="T3" fmla="*/ 1 h 21600"/>
                    <a:gd name="T4" fmla="*/ 1 w 21600"/>
                    <a:gd name="T5" fmla="*/ 0 h 21600"/>
                    <a:gd name="T6" fmla="*/ 2 w 21600"/>
                    <a:gd name="T7" fmla="*/ 1 h 21600"/>
                    <a:gd name="T8" fmla="*/ 1 w 21600"/>
                    <a:gd name="T9" fmla="*/ 1 h 21600"/>
                    <a:gd name="T10" fmla="*/ 1 w 21600"/>
                    <a:gd name="T11" fmla="*/ 1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74" name="AutoShape 58"/>
                <p:cNvSpPr>
                  <a:spLocks noChangeArrowheads="1"/>
                </p:cNvSpPr>
                <p:nvPr/>
              </p:nvSpPr>
              <p:spPr bwMode="auto">
                <a:xfrm flipH="1" flipV="1">
                  <a:off x="1776" y="2256"/>
                  <a:ext cx="192" cy="192"/>
                </a:xfrm>
                <a:custGeom>
                  <a:avLst/>
                  <a:gdLst>
                    <a:gd name="T0" fmla="*/ 1 w 21600"/>
                    <a:gd name="T1" fmla="*/ 0 h 21600"/>
                    <a:gd name="T2" fmla="*/ 0 w 21600"/>
                    <a:gd name="T3" fmla="*/ 1 h 21600"/>
                    <a:gd name="T4" fmla="*/ 1 w 21600"/>
                    <a:gd name="T5" fmla="*/ 0 h 21600"/>
                    <a:gd name="T6" fmla="*/ 2 w 21600"/>
                    <a:gd name="T7" fmla="*/ 1 h 21600"/>
                    <a:gd name="T8" fmla="*/ 1 w 21600"/>
                    <a:gd name="T9" fmla="*/ 1 h 21600"/>
                    <a:gd name="T10" fmla="*/ 1 w 21600"/>
                    <a:gd name="T11" fmla="*/ 1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62"/>
              <p:cNvGrpSpPr>
                <a:grpSpLocks/>
              </p:cNvGrpSpPr>
              <p:nvPr/>
            </p:nvGrpSpPr>
            <p:grpSpPr bwMode="auto">
              <a:xfrm>
                <a:off x="2640" y="2736"/>
                <a:ext cx="346" cy="432"/>
                <a:chOff x="1776" y="2208"/>
                <a:chExt cx="192" cy="240"/>
              </a:xfrm>
            </p:grpSpPr>
            <p:sp>
              <p:nvSpPr>
                <p:cNvPr id="61471" name="AutoShape 63"/>
                <p:cNvSpPr>
                  <a:spLocks noChangeArrowheads="1"/>
                </p:cNvSpPr>
                <p:nvPr/>
              </p:nvSpPr>
              <p:spPr bwMode="auto">
                <a:xfrm>
                  <a:off x="1776" y="2208"/>
                  <a:ext cx="192" cy="192"/>
                </a:xfrm>
                <a:custGeom>
                  <a:avLst/>
                  <a:gdLst>
                    <a:gd name="T0" fmla="*/ 1 w 21600"/>
                    <a:gd name="T1" fmla="*/ 0 h 21600"/>
                    <a:gd name="T2" fmla="*/ 0 w 21600"/>
                    <a:gd name="T3" fmla="*/ 1 h 21600"/>
                    <a:gd name="T4" fmla="*/ 1 w 21600"/>
                    <a:gd name="T5" fmla="*/ 0 h 21600"/>
                    <a:gd name="T6" fmla="*/ 2 w 21600"/>
                    <a:gd name="T7" fmla="*/ 1 h 21600"/>
                    <a:gd name="T8" fmla="*/ 1 w 21600"/>
                    <a:gd name="T9" fmla="*/ 1 h 21600"/>
                    <a:gd name="T10" fmla="*/ 1 w 21600"/>
                    <a:gd name="T11" fmla="*/ 1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72" name="AutoShape 64"/>
                <p:cNvSpPr>
                  <a:spLocks noChangeArrowheads="1"/>
                </p:cNvSpPr>
                <p:nvPr/>
              </p:nvSpPr>
              <p:spPr bwMode="auto">
                <a:xfrm flipH="1" flipV="1">
                  <a:off x="1776" y="2256"/>
                  <a:ext cx="192" cy="192"/>
                </a:xfrm>
                <a:custGeom>
                  <a:avLst/>
                  <a:gdLst>
                    <a:gd name="T0" fmla="*/ 1 w 21600"/>
                    <a:gd name="T1" fmla="*/ 0 h 21600"/>
                    <a:gd name="T2" fmla="*/ 0 w 21600"/>
                    <a:gd name="T3" fmla="*/ 1 h 21600"/>
                    <a:gd name="T4" fmla="*/ 1 w 21600"/>
                    <a:gd name="T5" fmla="*/ 0 h 21600"/>
                    <a:gd name="T6" fmla="*/ 2 w 21600"/>
                    <a:gd name="T7" fmla="*/ 1 h 21600"/>
                    <a:gd name="T8" fmla="*/ 1 w 21600"/>
                    <a:gd name="T9" fmla="*/ 1 h 21600"/>
                    <a:gd name="T10" fmla="*/ 1 w 21600"/>
                    <a:gd name="T11" fmla="*/ 1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65"/>
              <p:cNvGrpSpPr>
                <a:grpSpLocks/>
              </p:cNvGrpSpPr>
              <p:nvPr/>
            </p:nvGrpSpPr>
            <p:grpSpPr bwMode="auto">
              <a:xfrm>
                <a:off x="1584" y="2160"/>
                <a:ext cx="346" cy="432"/>
                <a:chOff x="1776" y="2208"/>
                <a:chExt cx="192" cy="240"/>
              </a:xfrm>
            </p:grpSpPr>
            <p:sp>
              <p:nvSpPr>
                <p:cNvPr id="61469" name="AutoShape 66"/>
                <p:cNvSpPr>
                  <a:spLocks noChangeArrowheads="1"/>
                </p:cNvSpPr>
                <p:nvPr/>
              </p:nvSpPr>
              <p:spPr bwMode="auto">
                <a:xfrm>
                  <a:off x="1776" y="2208"/>
                  <a:ext cx="192" cy="192"/>
                </a:xfrm>
                <a:custGeom>
                  <a:avLst/>
                  <a:gdLst>
                    <a:gd name="T0" fmla="*/ 1 w 21600"/>
                    <a:gd name="T1" fmla="*/ 0 h 21600"/>
                    <a:gd name="T2" fmla="*/ 0 w 21600"/>
                    <a:gd name="T3" fmla="*/ 1 h 21600"/>
                    <a:gd name="T4" fmla="*/ 1 w 21600"/>
                    <a:gd name="T5" fmla="*/ 0 h 21600"/>
                    <a:gd name="T6" fmla="*/ 2 w 21600"/>
                    <a:gd name="T7" fmla="*/ 1 h 21600"/>
                    <a:gd name="T8" fmla="*/ 1 w 21600"/>
                    <a:gd name="T9" fmla="*/ 1 h 21600"/>
                    <a:gd name="T10" fmla="*/ 1 w 21600"/>
                    <a:gd name="T11" fmla="*/ 1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70" name="AutoShape 67"/>
                <p:cNvSpPr>
                  <a:spLocks noChangeArrowheads="1"/>
                </p:cNvSpPr>
                <p:nvPr/>
              </p:nvSpPr>
              <p:spPr bwMode="auto">
                <a:xfrm flipH="1" flipV="1">
                  <a:off x="1776" y="2256"/>
                  <a:ext cx="192" cy="192"/>
                </a:xfrm>
                <a:custGeom>
                  <a:avLst/>
                  <a:gdLst>
                    <a:gd name="T0" fmla="*/ 1 w 21600"/>
                    <a:gd name="T1" fmla="*/ 0 h 21600"/>
                    <a:gd name="T2" fmla="*/ 0 w 21600"/>
                    <a:gd name="T3" fmla="*/ 1 h 21600"/>
                    <a:gd name="T4" fmla="*/ 1 w 21600"/>
                    <a:gd name="T5" fmla="*/ 0 h 21600"/>
                    <a:gd name="T6" fmla="*/ 2 w 21600"/>
                    <a:gd name="T7" fmla="*/ 1 h 21600"/>
                    <a:gd name="T8" fmla="*/ 1 w 21600"/>
                    <a:gd name="T9" fmla="*/ 1 h 21600"/>
                    <a:gd name="T10" fmla="*/ 1 w 21600"/>
                    <a:gd name="T11" fmla="*/ 1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68"/>
              <p:cNvGrpSpPr>
                <a:grpSpLocks/>
              </p:cNvGrpSpPr>
              <p:nvPr/>
            </p:nvGrpSpPr>
            <p:grpSpPr bwMode="auto">
              <a:xfrm>
                <a:off x="2112" y="2160"/>
                <a:ext cx="346" cy="432"/>
                <a:chOff x="1776" y="2208"/>
                <a:chExt cx="192" cy="240"/>
              </a:xfrm>
            </p:grpSpPr>
            <p:sp>
              <p:nvSpPr>
                <p:cNvPr id="61467" name="AutoShape 69"/>
                <p:cNvSpPr>
                  <a:spLocks noChangeArrowheads="1"/>
                </p:cNvSpPr>
                <p:nvPr/>
              </p:nvSpPr>
              <p:spPr bwMode="auto">
                <a:xfrm>
                  <a:off x="1776" y="2208"/>
                  <a:ext cx="192" cy="192"/>
                </a:xfrm>
                <a:custGeom>
                  <a:avLst/>
                  <a:gdLst>
                    <a:gd name="T0" fmla="*/ 1 w 21600"/>
                    <a:gd name="T1" fmla="*/ 0 h 21600"/>
                    <a:gd name="T2" fmla="*/ 0 w 21600"/>
                    <a:gd name="T3" fmla="*/ 1 h 21600"/>
                    <a:gd name="T4" fmla="*/ 1 w 21600"/>
                    <a:gd name="T5" fmla="*/ 0 h 21600"/>
                    <a:gd name="T6" fmla="*/ 2 w 21600"/>
                    <a:gd name="T7" fmla="*/ 1 h 21600"/>
                    <a:gd name="T8" fmla="*/ 1 w 21600"/>
                    <a:gd name="T9" fmla="*/ 1 h 21600"/>
                    <a:gd name="T10" fmla="*/ 1 w 21600"/>
                    <a:gd name="T11" fmla="*/ 1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68" name="AutoShape 70"/>
                <p:cNvSpPr>
                  <a:spLocks noChangeArrowheads="1"/>
                </p:cNvSpPr>
                <p:nvPr/>
              </p:nvSpPr>
              <p:spPr bwMode="auto">
                <a:xfrm flipH="1" flipV="1">
                  <a:off x="1776" y="2256"/>
                  <a:ext cx="192" cy="192"/>
                </a:xfrm>
                <a:custGeom>
                  <a:avLst/>
                  <a:gdLst>
                    <a:gd name="T0" fmla="*/ 1 w 21600"/>
                    <a:gd name="T1" fmla="*/ 0 h 21600"/>
                    <a:gd name="T2" fmla="*/ 0 w 21600"/>
                    <a:gd name="T3" fmla="*/ 1 h 21600"/>
                    <a:gd name="T4" fmla="*/ 1 w 21600"/>
                    <a:gd name="T5" fmla="*/ 0 h 21600"/>
                    <a:gd name="T6" fmla="*/ 2 w 21600"/>
                    <a:gd name="T7" fmla="*/ 1 h 21600"/>
                    <a:gd name="T8" fmla="*/ 1 w 21600"/>
                    <a:gd name="T9" fmla="*/ 1 h 21600"/>
                    <a:gd name="T10" fmla="*/ 1 w 21600"/>
                    <a:gd name="T11" fmla="*/ 1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71"/>
              <p:cNvGrpSpPr>
                <a:grpSpLocks/>
              </p:cNvGrpSpPr>
              <p:nvPr/>
            </p:nvGrpSpPr>
            <p:grpSpPr bwMode="auto">
              <a:xfrm>
                <a:off x="2640" y="2160"/>
                <a:ext cx="346" cy="432"/>
                <a:chOff x="1776" y="2208"/>
                <a:chExt cx="192" cy="240"/>
              </a:xfrm>
            </p:grpSpPr>
            <p:sp>
              <p:nvSpPr>
                <p:cNvPr id="61465" name="AutoShape 72"/>
                <p:cNvSpPr>
                  <a:spLocks noChangeArrowheads="1"/>
                </p:cNvSpPr>
                <p:nvPr/>
              </p:nvSpPr>
              <p:spPr bwMode="auto">
                <a:xfrm>
                  <a:off x="1776" y="2208"/>
                  <a:ext cx="192" cy="192"/>
                </a:xfrm>
                <a:custGeom>
                  <a:avLst/>
                  <a:gdLst>
                    <a:gd name="T0" fmla="*/ 1 w 21600"/>
                    <a:gd name="T1" fmla="*/ 0 h 21600"/>
                    <a:gd name="T2" fmla="*/ 0 w 21600"/>
                    <a:gd name="T3" fmla="*/ 1 h 21600"/>
                    <a:gd name="T4" fmla="*/ 1 w 21600"/>
                    <a:gd name="T5" fmla="*/ 0 h 21600"/>
                    <a:gd name="T6" fmla="*/ 2 w 21600"/>
                    <a:gd name="T7" fmla="*/ 1 h 21600"/>
                    <a:gd name="T8" fmla="*/ 1 w 21600"/>
                    <a:gd name="T9" fmla="*/ 1 h 21600"/>
                    <a:gd name="T10" fmla="*/ 1 w 21600"/>
                    <a:gd name="T11" fmla="*/ 1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66" name="AutoShape 73"/>
                <p:cNvSpPr>
                  <a:spLocks noChangeArrowheads="1"/>
                </p:cNvSpPr>
                <p:nvPr/>
              </p:nvSpPr>
              <p:spPr bwMode="auto">
                <a:xfrm flipH="1" flipV="1">
                  <a:off x="1776" y="2256"/>
                  <a:ext cx="192" cy="192"/>
                </a:xfrm>
                <a:custGeom>
                  <a:avLst/>
                  <a:gdLst>
                    <a:gd name="T0" fmla="*/ 1 w 21600"/>
                    <a:gd name="T1" fmla="*/ 0 h 21600"/>
                    <a:gd name="T2" fmla="*/ 0 w 21600"/>
                    <a:gd name="T3" fmla="*/ 1 h 21600"/>
                    <a:gd name="T4" fmla="*/ 1 w 21600"/>
                    <a:gd name="T5" fmla="*/ 0 h 21600"/>
                    <a:gd name="T6" fmla="*/ 2 w 21600"/>
                    <a:gd name="T7" fmla="*/ 1 h 21600"/>
                    <a:gd name="T8" fmla="*/ 1 w 21600"/>
                    <a:gd name="T9" fmla="*/ 1 h 21600"/>
                    <a:gd name="T10" fmla="*/ 1 w 21600"/>
                    <a:gd name="T11" fmla="*/ 1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4"/>
              <p:cNvGrpSpPr>
                <a:grpSpLocks/>
              </p:cNvGrpSpPr>
              <p:nvPr/>
            </p:nvGrpSpPr>
            <p:grpSpPr bwMode="auto">
              <a:xfrm>
                <a:off x="1584" y="2736"/>
                <a:ext cx="346" cy="432"/>
                <a:chOff x="1776" y="2208"/>
                <a:chExt cx="192" cy="240"/>
              </a:xfrm>
            </p:grpSpPr>
            <p:sp>
              <p:nvSpPr>
                <p:cNvPr id="61463" name="AutoShape 75"/>
                <p:cNvSpPr>
                  <a:spLocks noChangeArrowheads="1"/>
                </p:cNvSpPr>
                <p:nvPr/>
              </p:nvSpPr>
              <p:spPr bwMode="auto">
                <a:xfrm>
                  <a:off x="1776" y="2208"/>
                  <a:ext cx="192" cy="192"/>
                </a:xfrm>
                <a:custGeom>
                  <a:avLst/>
                  <a:gdLst>
                    <a:gd name="T0" fmla="*/ 1 w 21600"/>
                    <a:gd name="T1" fmla="*/ 0 h 21600"/>
                    <a:gd name="T2" fmla="*/ 0 w 21600"/>
                    <a:gd name="T3" fmla="*/ 1 h 21600"/>
                    <a:gd name="T4" fmla="*/ 1 w 21600"/>
                    <a:gd name="T5" fmla="*/ 0 h 21600"/>
                    <a:gd name="T6" fmla="*/ 2 w 21600"/>
                    <a:gd name="T7" fmla="*/ 1 h 21600"/>
                    <a:gd name="T8" fmla="*/ 1 w 21600"/>
                    <a:gd name="T9" fmla="*/ 1 h 21600"/>
                    <a:gd name="T10" fmla="*/ 1 w 21600"/>
                    <a:gd name="T11" fmla="*/ 1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64" name="AutoShape 76"/>
                <p:cNvSpPr>
                  <a:spLocks noChangeArrowheads="1"/>
                </p:cNvSpPr>
                <p:nvPr/>
              </p:nvSpPr>
              <p:spPr bwMode="auto">
                <a:xfrm flipH="1" flipV="1">
                  <a:off x="1776" y="2256"/>
                  <a:ext cx="192" cy="192"/>
                </a:xfrm>
                <a:custGeom>
                  <a:avLst/>
                  <a:gdLst>
                    <a:gd name="T0" fmla="*/ 1 w 21600"/>
                    <a:gd name="T1" fmla="*/ 0 h 21600"/>
                    <a:gd name="T2" fmla="*/ 0 w 21600"/>
                    <a:gd name="T3" fmla="*/ 1 h 21600"/>
                    <a:gd name="T4" fmla="*/ 1 w 21600"/>
                    <a:gd name="T5" fmla="*/ 0 h 21600"/>
                    <a:gd name="T6" fmla="*/ 2 w 21600"/>
                    <a:gd name="T7" fmla="*/ 1 h 21600"/>
                    <a:gd name="T8" fmla="*/ 1 w 21600"/>
                    <a:gd name="T9" fmla="*/ 1 h 21600"/>
                    <a:gd name="T10" fmla="*/ 1 w 21600"/>
                    <a:gd name="T11" fmla="*/ 1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77"/>
              <p:cNvGrpSpPr>
                <a:grpSpLocks/>
              </p:cNvGrpSpPr>
              <p:nvPr/>
            </p:nvGrpSpPr>
            <p:grpSpPr bwMode="auto">
              <a:xfrm>
                <a:off x="2112" y="2736"/>
                <a:ext cx="346" cy="432"/>
                <a:chOff x="1776" y="2208"/>
                <a:chExt cx="192" cy="240"/>
              </a:xfrm>
            </p:grpSpPr>
            <p:sp>
              <p:nvSpPr>
                <p:cNvPr id="61461" name="AutoShape 78"/>
                <p:cNvSpPr>
                  <a:spLocks noChangeArrowheads="1"/>
                </p:cNvSpPr>
                <p:nvPr/>
              </p:nvSpPr>
              <p:spPr bwMode="auto">
                <a:xfrm>
                  <a:off x="1776" y="2208"/>
                  <a:ext cx="192" cy="192"/>
                </a:xfrm>
                <a:custGeom>
                  <a:avLst/>
                  <a:gdLst>
                    <a:gd name="T0" fmla="*/ 1 w 21600"/>
                    <a:gd name="T1" fmla="*/ 0 h 21600"/>
                    <a:gd name="T2" fmla="*/ 0 w 21600"/>
                    <a:gd name="T3" fmla="*/ 1 h 21600"/>
                    <a:gd name="T4" fmla="*/ 1 w 21600"/>
                    <a:gd name="T5" fmla="*/ 0 h 21600"/>
                    <a:gd name="T6" fmla="*/ 2 w 21600"/>
                    <a:gd name="T7" fmla="*/ 1 h 21600"/>
                    <a:gd name="T8" fmla="*/ 1 w 21600"/>
                    <a:gd name="T9" fmla="*/ 1 h 21600"/>
                    <a:gd name="T10" fmla="*/ 1 w 21600"/>
                    <a:gd name="T11" fmla="*/ 1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62" name="AutoShape 79"/>
                <p:cNvSpPr>
                  <a:spLocks noChangeArrowheads="1"/>
                </p:cNvSpPr>
                <p:nvPr/>
              </p:nvSpPr>
              <p:spPr bwMode="auto">
                <a:xfrm flipH="1" flipV="1">
                  <a:off x="1776" y="2256"/>
                  <a:ext cx="192" cy="192"/>
                </a:xfrm>
                <a:custGeom>
                  <a:avLst/>
                  <a:gdLst>
                    <a:gd name="T0" fmla="*/ 1 w 21600"/>
                    <a:gd name="T1" fmla="*/ 0 h 21600"/>
                    <a:gd name="T2" fmla="*/ 0 w 21600"/>
                    <a:gd name="T3" fmla="*/ 1 h 21600"/>
                    <a:gd name="T4" fmla="*/ 1 w 21600"/>
                    <a:gd name="T5" fmla="*/ 0 h 21600"/>
                    <a:gd name="T6" fmla="*/ 2 w 21600"/>
                    <a:gd name="T7" fmla="*/ 1 h 21600"/>
                    <a:gd name="T8" fmla="*/ 1 w 21600"/>
                    <a:gd name="T9" fmla="*/ 1 h 21600"/>
                    <a:gd name="T10" fmla="*/ 1 w 21600"/>
                    <a:gd name="T11" fmla="*/ 1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50 w 21600"/>
                    <a:gd name="T19" fmla="*/ 3150 h 21600"/>
                    <a:gd name="T20" fmla="*/ 18450 w 21600"/>
                    <a:gd name="T21" fmla="*/ 1845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6200" y="10800"/>
                      </a:moveTo>
                      <a:cubicBezTo>
                        <a:pt x="16200" y="7817"/>
                        <a:pt x="13782" y="5400"/>
                        <a:pt x="10800" y="5400"/>
                      </a:cubicBezTo>
                      <a:cubicBezTo>
                        <a:pt x="7817" y="5400"/>
                        <a:pt x="5400" y="7817"/>
                        <a:pt x="5400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599" y="4835"/>
                        <a:pt x="21600" y="10799"/>
                      </a:cubicBezTo>
                      <a:lnTo>
                        <a:pt x="21600" y="10800"/>
                      </a:lnTo>
                      <a:lnTo>
                        <a:pt x="24300" y="10800"/>
                      </a:lnTo>
                      <a:lnTo>
                        <a:pt x="18900" y="16200"/>
                      </a:lnTo>
                      <a:lnTo>
                        <a:pt x="13500" y="10800"/>
                      </a:lnTo>
                      <a:lnTo>
                        <a:pt x="16200" y="10800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1449" name="Line 84"/>
            <p:cNvSpPr>
              <a:spLocks noChangeShapeType="1"/>
            </p:cNvSpPr>
            <p:nvPr/>
          </p:nvSpPr>
          <p:spPr bwMode="auto">
            <a:xfrm flipV="1">
              <a:off x="1824" y="1536"/>
              <a:ext cx="0" cy="528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 type="triangl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450" name="Line 85"/>
            <p:cNvSpPr>
              <a:spLocks noChangeShapeType="1"/>
            </p:cNvSpPr>
            <p:nvPr/>
          </p:nvSpPr>
          <p:spPr bwMode="auto">
            <a:xfrm flipV="1">
              <a:off x="2256" y="1536"/>
              <a:ext cx="0" cy="528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 type="triangl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451" name="Line 86"/>
            <p:cNvSpPr>
              <a:spLocks noChangeShapeType="1"/>
            </p:cNvSpPr>
            <p:nvPr/>
          </p:nvSpPr>
          <p:spPr bwMode="auto">
            <a:xfrm flipV="1">
              <a:off x="2688" y="1536"/>
              <a:ext cx="0" cy="528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 type="triangle" w="sm" len="sm"/>
              <a:tailEnd type="triangle" w="sm" len="sm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9A0F-6224-4EF5-B037-C46D4CFF77F6}" type="datetime1">
              <a:rPr lang="en-US" smtClean="0"/>
              <a:t>8/22/2017</a:t>
            </a:fld>
            <a:endParaRPr lang="en-US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17B4-FB93-41CC-8F46-14B6C980DC5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Object Oriented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 Person</a:t>
            </a:r>
          </a:p>
          <a:p>
            <a:endParaRPr lang="en-US" dirty="0" smtClean="0"/>
          </a:p>
          <a:p>
            <a:r>
              <a:rPr lang="en-US" dirty="0" smtClean="0"/>
              <a:t> Car</a:t>
            </a:r>
          </a:p>
          <a:p>
            <a:endParaRPr lang="en-US" dirty="0" smtClean="0"/>
          </a:p>
          <a:p>
            <a:r>
              <a:rPr lang="en-US" dirty="0" smtClean="0"/>
              <a:t>Table</a:t>
            </a:r>
          </a:p>
          <a:p>
            <a:endParaRPr lang="en-US" dirty="0" smtClean="0"/>
          </a:p>
          <a:p>
            <a:r>
              <a:rPr lang="en-US" dirty="0" smtClean="0"/>
              <a:t>Class Room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F49F-B46F-413F-9572-049703106397}" type="datetime1">
              <a:rPr lang="en-US" smtClean="0"/>
              <a:t>8/22/2017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ABE9-15A7-42D0-89B9-6495162ED5C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dirty="0" smtClean="0"/>
              <a:t>Introduction to C</a:t>
            </a:r>
            <a:r>
              <a:rPr lang="en-US" dirty="0"/>
              <a:t>++ program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7772400" cy="57912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800" dirty="0">
                <a:solidFill>
                  <a:srgbClr val="FF0000"/>
                </a:solidFill>
                <a:latin typeface="American Typewriter Condensed" charset="0"/>
              </a:rPr>
              <a:t>//include headers; these are modules that include functions that you may use in your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FF0000"/>
                </a:solidFill>
                <a:latin typeface="American Typewriter Condensed" charset="0"/>
              </a:rPr>
              <a:t> //program; we will almost always need to include the header that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FF0000"/>
                </a:solidFill>
                <a:latin typeface="American Typewriter Condensed" charset="0"/>
              </a:rPr>
              <a:t>// defines </a:t>
            </a:r>
            <a:r>
              <a:rPr lang="en-US" sz="1800" dirty="0" err="1">
                <a:solidFill>
                  <a:srgbClr val="FF0000"/>
                </a:solidFill>
                <a:latin typeface="American Typewriter Condensed" charset="0"/>
              </a:rPr>
              <a:t>cin</a:t>
            </a:r>
            <a:r>
              <a:rPr lang="en-US" sz="1800" dirty="0">
                <a:solidFill>
                  <a:srgbClr val="FF0000"/>
                </a:solidFill>
                <a:latin typeface="American Typewriter Condensed" charset="0"/>
              </a:rPr>
              <a:t> and </a:t>
            </a:r>
            <a:r>
              <a:rPr lang="en-US" sz="1800" dirty="0" err="1">
                <a:solidFill>
                  <a:srgbClr val="FF0000"/>
                </a:solidFill>
                <a:latin typeface="American Typewriter Condensed" charset="0"/>
              </a:rPr>
              <a:t>cout</a:t>
            </a:r>
            <a:r>
              <a:rPr lang="en-US" sz="1800" dirty="0">
                <a:solidFill>
                  <a:srgbClr val="FF0000"/>
                </a:solidFill>
                <a:latin typeface="American Typewriter Condensed" charset="0"/>
              </a:rPr>
              <a:t>; the header is called </a:t>
            </a:r>
            <a:r>
              <a:rPr lang="en-US" sz="1800" dirty="0" err="1">
                <a:solidFill>
                  <a:srgbClr val="FF0000"/>
                </a:solidFill>
                <a:latin typeface="American Typewriter Condensed" charset="0"/>
              </a:rPr>
              <a:t>iostream.h</a:t>
            </a:r>
            <a:endParaRPr lang="en-US" sz="1800" dirty="0">
              <a:solidFill>
                <a:srgbClr val="FF0000"/>
              </a:solidFill>
              <a:latin typeface="American Typewriter Condensed" charset="0"/>
            </a:endParaRPr>
          </a:p>
          <a:p>
            <a:pPr>
              <a:buFontTx/>
              <a:buNone/>
            </a:pPr>
            <a:r>
              <a:rPr lang="en-US" sz="1800" dirty="0">
                <a:solidFill>
                  <a:schemeClr val="accent2"/>
                </a:solidFill>
                <a:latin typeface="American Typewriter Condensed" charset="0"/>
              </a:rPr>
              <a:t>#include &lt;</a:t>
            </a:r>
            <a:r>
              <a:rPr lang="en-US" sz="1800" dirty="0" err="1">
                <a:solidFill>
                  <a:schemeClr val="accent2"/>
                </a:solidFill>
                <a:latin typeface="American Typewriter Condensed" charset="0"/>
              </a:rPr>
              <a:t>iostream.h</a:t>
            </a:r>
            <a:r>
              <a:rPr lang="en-US" sz="1800" dirty="0">
                <a:solidFill>
                  <a:schemeClr val="accent2"/>
                </a:solidFill>
                <a:latin typeface="American Typewriter Condensed" charset="0"/>
              </a:rPr>
              <a:t>&gt;</a:t>
            </a:r>
          </a:p>
          <a:p>
            <a:pPr>
              <a:buFontTx/>
              <a:buNone/>
            </a:pPr>
            <a:endParaRPr lang="en-US" sz="1800" dirty="0">
              <a:solidFill>
                <a:schemeClr val="accent2"/>
              </a:solidFill>
              <a:latin typeface="American Typewriter Condensed" charset="0"/>
            </a:endParaRPr>
          </a:p>
          <a:p>
            <a:pPr>
              <a:buFontTx/>
              <a:buNone/>
            </a:pPr>
            <a:r>
              <a:rPr lang="en-US" sz="1800" dirty="0" err="1">
                <a:solidFill>
                  <a:schemeClr val="accent2"/>
                </a:solidFill>
                <a:latin typeface="American Typewriter Condensed" charset="0"/>
              </a:rPr>
              <a:t>int</a:t>
            </a:r>
            <a:r>
              <a:rPr lang="en-US" sz="1800" dirty="0">
                <a:solidFill>
                  <a:schemeClr val="accent2"/>
                </a:solidFill>
                <a:latin typeface="American Typewriter Condensed" charset="0"/>
              </a:rPr>
              <a:t> main() {</a:t>
            </a:r>
          </a:p>
          <a:p>
            <a:pPr>
              <a:buFontTx/>
              <a:buNone/>
            </a:pPr>
            <a:endParaRPr lang="en-US" sz="1800" dirty="0">
              <a:solidFill>
                <a:schemeClr val="accent2"/>
              </a:solidFill>
              <a:latin typeface="American Typewriter Condensed" charset="0"/>
            </a:endParaRPr>
          </a:p>
          <a:p>
            <a:pPr>
              <a:buFontTx/>
              <a:buNone/>
            </a:pPr>
            <a:r>
              <a:rPr lang="en-US" sz="1800" dirty="0">
                <a:solidFill>
                  <a:schemeClr val="accent2"/>
                </a:solidFill>
                <a:latin typeface="American Typewriter Condensed" charset="0"/>
              </a:rPr>
              <a:t>//variable declaration</a:t>
            </a:r>
          </a:p>
          <a:p>
            <a:pPr>
              <a:buFontTx/>
              <a:buNone/>
            </a:pPr>
            <a:r>
              <a:rPr lang="en-US" sz="1800" dirty="0">
                <a:solidFill>
                  <a:schemeClr val="accent2"/>
                </a:solidFill>
                <a:latin typeface="American Typewriter Condensed" charset="0"/>
              </a:rPr>
              <a:t>//read values input from user</a:t>
            </a:r>
          </a:p>
          <a:p>
            <a:pPr>
              <a:buFontTx/>
              <a:buNone/>
            </a:pPr>
            <a:r>
              <a:rPr lang="en-US" sz="1800" dirty="0">
                <a:solidFill>
                  <a:schemeClr val="accent2"/>
                </a:solidFill>
                <a:latin typeface="American Typewriter Condensed" charset="0"/>
              </a:rPr>
              <a:t>//computation  and print output to user</a:t>
            </a:r>
          </a:p>
          <a:p>
            <a:pPr>
              <a:buFontTx/>
              <a:buNone/>
            </a:pPr>
            <a:r>
              <a:rPr lang="en-US" sz="1800" dirty="0">
                <a:solidFill>
                  <a:schemeClr val="accent2"/>
                </a:solidFill>
                <a:latin typeface="American Typewriter Condensed" charset="0"/>
              </a:rPr>
              <a:t>return 0;</a:t>
            </a:r>
          </a:p>
          <a:p>
            <a:pPr>
              <a:buFontTx/>
              <a:buNone/>
            </a:pPr>
            <a:r>
              <a:rPr lang="en-US" sz="1800" dirty="0">
                <a:solidFill>
                  <a:schemeClr val="accent2"/>
                </a:solidFill>
                <a:latin typeface="American Typewriter Condensed" charset="0"/>
              </a:rPr>
              <a:t>}</a:t>
            </a:r>
          </a:p>
          <a:p>
            <a:pPr>
              <a:buFontTx/>
              <a:buNone/>
            </a:pPr>
            <a:r>
              <a:rPr lang="en-US" sz="1800" dirty="0"/>
              <a:t>	After you write a C++ program you compile it; that is, you run a program called </a:t>
            </a:r>
            <a:r>
              <a:rPr lang="en-US" sz="1800" b="1" dirty="0"/>
              <a:t>compiler</a:t>
            </a:r>
            <a:r>
              <a:rPr lang="en-US" sz="1800" dirty="0"/>
              <a:t> that checks whether the program follows the C++ syntax </a:t>
            </a:r>
            <a:r>
              <a:rPr lang="en-US" sz="1600" dirty="0" smtClean="0">
                <a:latin typeface="American Typewriter Condensed" charset="0"/>
              </a:rPr>
              <a:t> </a:t>
            </a:r>
            <a:endParaRPr lang="en-US" sz="1600" dirty="0">
              <a:latin typeface="American Typewriter Condensed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B236-A838-4134-AC5C-788DF78D5B78}" type="datetime1">
              <a:rPr lang="en-US" smtClean="0"/>
              <a:t>8/22/2017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ABE9-15A7-42D0-89B9-6495162ED5C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what follows after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//</a:t>
            </a:r>
            <a:r>
              <a:rPr lang="en-US" sz="1800" dirty="0">
                <a:solidFill>
                  <a:srgbClr val="FF0000"/>
                </a:solidFill>
              </a:rPr>
              <a:t> on the same line is considered comment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indentation is for the convenience of the reader; compiler ignores all spaces and new line ; the delimiter for the compiler is the semicolon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all statements ended by semicolon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sz="1800" b="1" dirty="0"/>
          </a:p>
          <a:p>
            <a:pPr>
              <a:lnSpc>
                <a:spcPct val="90000"/>
              </a:lnSpc>
            </a:pPr>
            <a:r>
              <a:rPr lang="en-US" sz="1800" b="1" dirty="0"/>
              <a:t>Lower vs. upper case matters!!</a:t>
            </a:r>
            <a:r>
              <a:rPr lang="en-US" sz="18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Void is different than void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Main is different that main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98C4-A2F7-4EB3-AA87-CFC24E218E49}" type="datetime1">
              <a:rPr lang="en-US" smtClean="0"/>
              <a:t>8/22/2017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ABE9-15A7-42D0-89B9-6495162ED5C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infamous </a:t>
            </a:r>
            <a:br>
              <a:rPr lang="en-US"/>
            </a:br>
            <a:r>
              <a:rPr lang="en-US" b="1"/>
              <a:t>Hello world</a:t>
            </a:r>
            <a:r>
              <a:rPr lang="en-US"/>
              <a:t> program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When learning a new language, the first program people usually write is one that salutes the world :)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Here is the Hello world program in C++.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American Typewriter Condensed" charset="0"/>
              </a:rPr>
              <a:t>#include &lt;</a:t>
            </a:r>
            <a:r>
              <a:rPr lang="en-US" sz="2400" dirty="0" err="1">
                <a:solidFill>
                  <a:schemeClr val="accent2"/>
                </a:solidFill>
                <a:latin typeface="American Typewriter Condensed" charset="0"/>
              </a:rPr>
              <a:t>iostream.h</a:t>
            </a:r>
            <a:r>
              <a:rPr lang="en-US" sz="2400" dirty="0">
                <a:solidFill>
                  <a:schemeClr val="accent2"/>
                </a:solidFill>
                <a:latin typeface="American Typewriter Condensed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>
                <a:solidFill>
                  <a:schemeClr val="accent2"/>
                </a:solidFill>
                <a:latin typeface="American Typewriter Condensed" charset="0"/>
              </a:rPr>
              <a:t>int</a:t>
            </a:r>
            <a:r>
              <a:rPr lang="en-US" sz="2400" dirty="0">
                <a:solidFill>
                  <a:schemeClr val="accent2"/>
                </a:solidFill>
                <a:latin typeface="American Typewriter Condensed" charset="0"/>
              </a:rPr>
              <a:t> main() 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American Typewriter Condensed" charset="0"/>
              </a:rPr>
              <a:t>	</a:t>
            </a:r>
            <a:r>
              <a:rPr lang="en-US" sz="2400" dirty="0" err="1">
                <a:solidFill>
                  <a:schemeClr val="accent2"/>
                </a:solidFill>
                <a:latin typeface="American Typewriter Condensed" charset="0"/>
              </a:rPr>
              <a:t>cout</a:t>
            </a:r>
            <a:r>
              <a:rPr lang="en-US" sz="2400" dirty="0">
                <a:solidFill>
                  <a:schemeClr val="accent2"/>
                </a:solidFill>
                <a:latin typeface="American Typewriter Condensed" charset="0"/>
              </a:rPr>
              <a:t> &lt;&lt; “Hello world!”;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000" dirty="0">
              <a:solidFill>
                <a:schemeClr val="accent2"/>
              </a:solidFill>
              <a:latin typeface="American Typewriter Condensed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American Typewriter Condensed" charset="0"/>
              </a:rPr>
              <a:t>return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American Typewriter Condensed" charset="0"/>
              </a:rPr>
              <a:t>}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4885-623D-4DEC-9249-32FFBC3E51DC}" type="datetime1">
              <a:rPr lang="en-US" smtClean="0"/>
              <a:t>8/22/2017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ABE9-15A7-42D0-89B9-6495162ED5C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declaration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953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American Typewriter Condensed" charset="0"/>
              </a:rPr>
              <a:t>type variable-name;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Meaning: variable &lt;variable-name&gt; will be a variable of type &lt;type&gt;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Where type can be: 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latin typeface="American Typewriter Condensed" charset="0"/>
              </a:rPr>
              <a:t>int</a:t>
            </a:r>
            <a:r>
              <a:rPr lang="en-US" sz="2000" dirty="0">
                <a:latin typeface="American Typewriter Condensed" charset="0"/>
              </a:rPr>
              <a:t>		//integer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merican Typewriter Condensed" charset="0"/>
              </a:rPr>
              <a:t>double		//real number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merican Typewriter Condensed" charset="0"/>
              </a:rPr>
              <a:t>char		//</a:t>
            </a:r>
            <a:r>
              <a:rPr lang="en-US" sz="2000" dirty="0" smtClean="0">
                <a:latin typeface="American Typewriter Condensed" charset="0"/>
              </a:rPr>
              <a:t>character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merican Typewriter Condensed" charset="0"/>
              </a:rPr>
              <a:t>f</a:t>
            </a:r>
            <a:r>
              <a:rPr lang="en-US" sz="2000" dirty="0" smtClean="0">
                <a:latin typeface="American Typewriter Condensed" charset="0"/>
              </a:rPr>
              <a:t>loat </a:t>
            </a:r>
            <a:endParaRPr lang="en-US" sz="2000" dirty="0">
              <a:latin typeface="American Typewriter Condensed" charset="0"/>
            </a:endParaRP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Example</a:t>
            </a:r>
            <a:r>
              <a:rPr lang="en-US" sz="2000" dirty="0"/>
              <a:t>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smtClean="0"/>
              <a:t>integer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    short </a:t>
            </a:r>
            <a:r>
              <a:rPr lang="en-US" sz="2000" dirty="0" err="1" smtClean="0"/>
              <a:t>s_integer</a:t>
            </a:r>
            <a:r>
              <a:rPr lang="en-US" sz="2000" dirty="0" smtClean="0"/>
              <a:t>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    long </a:t>
            </a:r>
            <a:r>
              <a:rPr lang="en-US" sz="2000" dirty="0" err="1" smtClean="0"/>
              <a:t>l_integer</a:t>
            </a:r>
            <a:r>
              <a:rPr lang="en-US" sz="2000" dirty="0" smtClean="0"/>
              <a:t>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    unsigned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u_integer</a:t>
            </a:r>
            <a:r>
              <a:rPr lang="en-US" sz="2000" dirty="0" smtClean="0"/>
              <a:t> = 0</a:t>
            </a:r>
            <a:r>
              <a:rPr lang="en-US" sz="2000" dirty="0" smtClean="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solidFill>
                <a:schemeClr val="accent2"/>
              </a:solidFill>
              <a:latin typeface="American Typewriter Condensed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7561-6031-4DDF-AC58-56EA15FF96C6}" type="datetime1">
              <a:rPr lang="en-US" smtClean="0"/>
              <a:t>8/22/2017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ABE9-15A7-42D0-89B9-6495162ED5C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</a:t>
            </a:r>
            <a:r>
              <a:rPr lang="en-US" dirty="0" err="1" smtClean="0"/>
              <a:t>Datatype</a:t>
            </a:r>
            <a:r>
              <a:rPr lang="en-US" dirty="0" smtClean="0"/>
              <a:t> ranges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AFCE-01AB-4371-8CD0-280E2C48038A}" type="datetime1">
              <a:rPr lang="en-US" smtClean="0"/>
              <a:t>8/22/2017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ABE9-15A7-42D0-89B9-6495162ED5C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828800"/>
            <a:ext cx="6400800" cy="4688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228</TotalTime>
  <Words>935</Words>
  <Application>Microsoft Office PowerPoint</Application>
  <PresentationFormat>On-screen Show (4:3)</PresentationFormat>
  <Paragraphs>284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Times</vt:lpstr>
      <vt:lpstr>American Typewriter Condensed</vt:lpstr>
      <vt:lpstr>Wingdings</vt:lpstr>
      <vt:lpstr>Flow</vt:lpstr>
      <vt:lpstr>Object Oriented Programming</vt:lpstr>
      <vt:lpstr>Object-Oriented Programming</vt:lpstr>
      <vt:lpstr>Object-Oriented Programming</vt:lpstr>
      <vt:lpstr>Example of Object Oriented Model</vt:lpstr>
      <vt:lpstr>Introduction to C++ program </vt:lpstr>
      <vt:lpstr>Notes</vt:lpstr>
      <vt:lpstr>The infamous  Hello world program</vt:lpstr>
      <vt:lpstr>Variable declaration</vt:lpstr>
      <vt:lpstr>Different Datatype ranges</vt:lpstr>
      <vt:lpstr>Input statements</vt:lpstr>
      <vt:lpstr>Output statements</vt:lpstr>
      <vt:lpstr>If statements</vt:lpstr>
      <vt:lpstr>Boolean conditions</vt:lpstr>
      <vt:lpstr>Examples</vt:lpstr>
      <vt:lpstr>If example</vt:lpstr>
      <vt:lpstr>While statements</vt:lpstr>
      <vt:lpstr>While example</vt:lpstr>
      <vt:lpstr>For Loop</vt:lpstr>
      <vt:lpstr>DoWhile</vt:lpstr>
      <vt:lpstr>Example</vt:lpstr>
      <vt:lpstr>srand function in C++ </vt:lpstr>
      <vt:lpstr>Example</vt:lpstr>
      <vt:lpstr>Exercise</vt:lpstr>
    </vt:vector>
  </TitlesOfParts>
  <Company>Bowdoin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basics</dc:title>
  <dc:creator>mbowden bowdoin</dc:creator>
  <cp:lastModifiedBy>Windows User</cp:lastModifiedBy>
  <cp:revision>35</cp:revision>
  <cp:lastPrinted>2005-02-21T16:24:45Z</cp:lastPrinted>
  <dcterms:created xsi:type="dcterms:W3CDTF">2003-10-29T16:31:27Z</dcterms:created>
  <dcterms:modified xsi:type="dcterms:W3CDTF">2017-08-23T05:58:33Z</dcterms:modified>
</cp:coreProperties>
</file>