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82" r:id="rId2"/>
    <p:sldId id="532" r:id="rId3"/>
    <p:sldId id="454" r:id="rId4"/>
    <p:sldId id="453" r:id="rId5"/>
    <p:sldId id="484" r:id="rId6"/>
    <p:sldId id="457" r:id="rId7"/>
    <p:sldId id="483" r:id="rId8"/>
    <p:sldId id="456" r:id="rId9"/>
    <p:sldId id="485" r:id="rId10"/>
    <p:sldId id="462" r:id="rId11"/>
    <p:sldId id="460" r:id="rId12"/>
    <p:sldId id="461" r:id="rId13"/>
    <p:sldId id="531" r:id="rId14"/>
    <p:sldId id="459" r:id="rId15"/>
    <p:sldId id="491" r:id="rId16"/>
    <p:sldId id="540" r:id="rId17"/>
    <p:sldId id="542" r:id="rId18"/>
    <p:sldId id="539" r:id="rId19"/>
    <p:sldId id="486" r:id="rId20"/>
    <p:sldId id="487" r:id="rId21"/>
    <p:sldId id="463" r:id="rId22"/>
    <p:sldId id="464" r:id="rId23"/>
    <p:sldId id="465" r:id="rId24"/>
    <p:sldId id="466" r:id="rId25"/>
    <p:sldId id="467" r:id="rId26"/>
    <p:sldId id="470" r:id="rId27"/>
    <p:sldId id="471" r:id="rId28"/>
    <p:sldId id="473" r:id="rId29"/>
    <p:sldId id="481" r:id="rId30"/>
    <p:sldId id="493" r:id="rId31"/>
    <p:sldId id="492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DFCA"/>
    <a:srgbClr val="D49FFF"/>
    <a:srgbClr val="A2C1FE"/>
    <a:srgbClr val="FAFD00"/>
    <a:srgbClr val="063DE8"/>
    <a:srgbClr val="3366CC"/>
    <a:srgbClr val="99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70" autoAdjust="0"/>
    <p:restoredTop sz="94660" autoAdjust="0"/>
  </p:normalViewPr>
  <p:slideViewPr>
    <p:cSldViewPr>
      <p:cViewPr>
        <p:scale>
          <a:sx n="98" d="100"/>
          <a:sy n="98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260"/>
        <p:guide pos="307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20.xml"/><Relationship Id="rId7" Type="http://schemas.openxmlformats.org/officeDocument/2006/relationships/slide" Target="slides/slide24.xml"/><Relationship Id="rId12" Type="http://schemas.openxmlformats.org/officeDocument/2006/relationships/slide" Target="slides/slide31.xml"/><Relationship Id="rId2" Type="http://schemas.openxmlformats.org/officeDocument/2006/relationships/slide" Target="slides/slide14.xml"/><Relationship Id="rId1" Type="http://schemas.openxmlformats.org/officeDocument/2006/relationships/slide" Target="slides/slide8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0" Type="http://schemas.openxmlformats.org/officeDocument/2006/relationships/slide" Target="slides/slide27.xml"/><Relationship Id="rId4" Type="http://schemas.openxmlformats.org/officeDocument/2006/relationships/slide" Target="slides/slide21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fld id="{EB7C81F8-0E16-4798-B8A5-B36CF47F524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fld id="{0305368B-FA27-4888-AED8-39A6365DFED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2475"/>
            <a:ext cx="5365750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71" tIns="46239" rIns="94071" bIns="46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07733-790B-4189-94CB-0BF01E427510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096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67" rIns="95667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E2A6E-F2FD-42F8-B575-34489F4CC07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4DE9C-6BD7-4215-AAD8-B1BCAEF7AF6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91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63404-332A-406B-BDD2-65586DD4B33C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3B764-C445-4483-81F1-85A7220EBE8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65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2475"/>
            <a:ext cx="5851525" cy="4318000"/>
          </a:xfrm>
        </p:spPr>
        <p:txBody>
          <a:bodyPr/>
          <a:lstStyle/>
          <a:p>
            <a:r>
              <a:rPr lang="en-US" altLang="zh-TW"/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/>
          </a:p>
          <a:p>
            <a:r>
              <a:rPr lang="en-US" altLang="zh-TW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A0B72-71E2-4DAB-87CC-1C3E42D091B6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93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32CEF-54A6-4D14-B093-6BC9805A8F16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B9F3A-61B2-4928-861B-FF5FF950BE9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pPr defTabSz="914400"/>
            <a:r>
              <a:rPr lang="en-US" altLang="zh-TW"/>
              <a:t>References fix some of those pointer problems.  </a:t>
            </a:r>
          </a:p>
          <a:p>
            <a:pPr defTabSz="914400"/>
            <a:endParaRPr lang="en-US" altLang="zh-TW"/>
          </a:p>
          <a:p>
            <a:pPr defTabSz="914400"/>
            <a:r>
              <a:rPr lang="en-US" altLang="zh-TW"/>
              <a:t>If we wanted something called “ref” to point to a variable x, we’d declare a pointer </a:t>
            </a:r>
            <a:r>
              <a:rPr lang="en-US" altLang="zh-TW" i="1"/>
              <a:t>variable</a:t>
            </a:r>
            <a:r>
              <a:rPr lang="en-US" altLang="zh-TW"/>
              <a:t> and assign the address of x into it.  With references, we’d attach an additional name – ref – to the </a:t>
            </a:r>
            <a:r>
              <a:rPr lang="en-US" altLang="zh-TW" i="1"/>
              <a:t>same</a:t>
            </a:r>
            <a:r>
              <a:rPr lang="en-US" altLang="zh-TW"/>
              <a:t> memory location as x.</a:t>
            </a:r>
          </a:p>
          <a:p>
            <a:pPr defTabSz="914400"/>
            <a:endParaRPr lang="en-US" altLang="zh-TW"/>
          </a:p>
          <a:p>
            <a:pPr defTabSz="914400"/>
            <a:r>
              <a:rPr lang="en-US" altLang="zh-TW"/>
              <a:t>Note how the pointer necessitates an extra variable, whereas the reference didn’t</a:t>
            </a:r>
          </a:p>
          <a:p>
            <a:pPr defTabSz="914400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C3DC5-D7EF-4E06-B822-A5DB6D5685DB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95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BA9B3-9A5C-4E6C-82DF-A199142F2E5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96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F46E4-AC08-48A9-BD56-EE896A6E14B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98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ADC6B-CD42-4F96-AF7A-2D78D99362F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82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FDE7C-73AC-4822-BBD8-6ED6D3651CC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599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7A8A3-15F7-4C3C-8879-0238E93CCDD8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00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F4CE-BDFD-4942-8847-3CE51F0AEDC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01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A5BE0-E852-4A0E-B7E1-A102766FFCD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02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7428B-CAE3-4401-9081-F8BB9482DDA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03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B5484-F4E7-4CC9-ACD7-1620433A42DE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04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E5339-6C0C-4736-9C39-19C852066094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05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92E9F-0BCB-4F9B-8B0C-23CC433C0BCB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606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7B393-7271-4D56-860E-FC8F355E0735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07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7431-B85A-412D-AC54-21075536119C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608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E78BD-4D75-420F-92C0-242EC7EC3A7D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83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2B56E-4B93-44D6-B613-CFCEBCC435CD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182A4-A2F3-489D-BA70-EF89C2AF7D7F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610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67C54-E150-4816-8AA2-B2203A8E456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84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BD1AF-F503-46FE-BC0E-A9118A63154E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E771C-5C03-48C3-ABBA-E96225949403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7592B-EC9B-43F2-B608-0C6728F14E77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587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40472-956C-4B46-83E7-48E6D5A8998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185DD-FD6A-4FDC-A47E-E27236787113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89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F165-5969-4EA8-9021-CB94726B0DB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B14C-0E4F-4F3D-9859-F0FA6067E6C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1526-B551-4596-AE5A-165F869B0CF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526-35FD-44A3-B9DE-E8712A7DD64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AA9F-D778-4FD8-898E-A55BCDC86CC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BED0-3403-4C39-BF1C-36FB281303E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3AD2-9EFE-45EF-A216-D233B7D9239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3C9C-ADAE-4D4F-B61F-70AF51980A4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7A58-0792-4908-8D48-323D6B6BB70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8D7-8CC7-40AC-80D4-6569A682EAD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1E16F5-F4BD-41FC-9888-0027C116B549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8/28/2017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725380-BFEB-4242-8CB8-CB3F59EF4A97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folHlink"/>
                </a:solidFill>
                <a:latin typeface="Century" pitchFamily="18" charset="0"/>
                <a:ea typeface="新細明體" pitchFamily="18" charset="-120"/>
              </a:rPr>
              <a:t>Object Oriented Programming</a:t>
            </a:r>
            <a:endParaRPr lang="en-US" sz="4400" dirty="0">
              <a:latin typeface="Century" pitchFamily="18" charset="0"/>
            </a:endParaRPr>
          </a:p>
        </p:txBody>
      </p:sp>
      <p:sp>
        <p:nvSpPr>
          <p:cNvPr id="408578" name="Rectangle 1026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TW" sz="3200" dirty="0" smtClean="0">
              <a:solidFill>
                <a:schemeClr val="folHlink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solidFill>
                  <a:schemeClr val="folHlink"/>
                </a:solidFill>
                <a:ea typeface="新細明體" pitchFamily="18" charset="-120"/>
              </a:rPr>
              <a:t>Lecture 4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solidFill>
                  <a:schemeClr val="folHlink"/>
                </a:solidFill>
                <a:ea typeface="新細明體" pitchFamily="18" charset="-120"/>
              </a:rPr>
              <a:t>Instructor: </a:t>
            </a:r>
            <a:r>
              <a:rPr lang="en-US" altLang="zh-TW" sz="3200" dirty="0" err="1" smtClean="0">
                <a:solidFill>
                  <a:schemeClr val="folHlink"/>
                </a:solidFill>
                <a:ea typeface="新細明體" pitchFamily="18" charset="-120"/>
              </a:rPr>
              <a:t>Asma</a:t>
            </a:r>
            <a:r>
              <a:rPr lang="en-US" altLang="zh-TW" sz="3200" dirty="0" smtClean="0">
                <a:solidFill>
                  <a:schemeClr val="folHlink"/>
                </a:solidFill>
                <a:ea typeface="新細明體" pitchFamily="18" charset="-120"/>
              </a:rPr>
              <a:t> </a:t>
            </a:r>
            <a:r>
              <a:rPr lang="en-US" altLang="zh-TW" sz="3200" dirty="0" err="1" smtClean="0">
                <a:solidFill>
                  <a:schemeClr val="folHlink"/>
                </a:solidFill>
                <a:ea typeface="新細明體" pitchFamily="18" charset="-120"/>
              </a:rPr>
              <a:t>Sanam</a:t>
            </a:r>
            <a:r>
              <a:rPr lang="en-US" altLang="zh-TW" sz="3200" dirty="0" smtClean="0">
                <a:solidFill>
                  <a:schemeClr val="folHlink"/>
                </a:solidFill>
                <a:ea typeface="新細明體" pitchFamily="18" charset="-120"/>
              </a:rPr>
              <a:t> </a:t>
            </a:r>
            <a:r>
              <a:rPr lang="en-US" altLang="zh-TW" sz="3200" dirty="0" err="1" smtClean="0">
                <a:solidFill>
                  <a:schemeClr val="folHlink"/>
                </a:solidFill>
                <a:ea typeface="新細明體" pitchFamily="18" charset="-120"/>
              </a:rPr>
              <a:t>Larik</a:t>
            </a:r>
            <a:endParaRPr lang="zh-TW" altLang="en-US" sz="3200" dirty="0">
              <a:solidFill>
                <a:schemeClr val="folHlink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to Pointer</a:t>
            </a:r>
          </a:p>
        </p:txBody>
      </p:sp>
      <p:pic>
        <p:nvPicPr>
          <p:cNvPr id="379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94099" y="1935163"/>
            <a:ext cx="5155802" cy="4389437"/>
          </a:xfrm>
          <a:noFill/>
          <a:ln/>
        </p:spPr>
      </p:pic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52700" cy="1127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What is the output?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58 58 58</a:t>
            </a:r>
          </a:p>
        </p:txBody>
      </p:sp>
      <p:pic>
        <p:nvPicPr>
          <p:cNvPr id="379913" name="Picture 9" descr="Pointer-sa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524000"/>
            <a:ext cx="1828800" cy="2263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 Dereferencing Operator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*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We can access to the value stored in the variable pointed to by using the dereferencing operator (</a:t>
            </a:r>
            <a:r>
              <a:rPr lang="en-US" altLang="zh-TW" sz="2400">
                <a:latin typeface="Courier" pitchFamily="49" charset="0"/>
                <a:ea typeface="新細明體" pitchFamily="18" charset="-120"/>
              </a:rPr>
              <a:t>*</a:t>
            </a:r>
            <a:r>
              <a:rPr lang="en-US" altLang="zh-TW" sz="2400">
                <a:ea typeface="新細明體" pitchFamily="18" charset="-120"/>
              </a:rPr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Memory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0">
                <a:ea typeface="新細明體" pitchFamily="18" charset="-120"/>
              </a:rPr>
              <a:t>address: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0">
                <a:ea typeface="新細明體" pitchFamily="18" charset="-120"/>
              </a:rPr>
              <a:t>1024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0">
                <a:ea typeface="新細明體" pitchFamily="18" charset="-120"/>
              </a:rPr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0">
                <a:ea typeface="新細明體" pitchFamily="18" charset="-120"/>
              </a:rPr>
              <a:t>1020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int a = 100;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int *p = &amp;a;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cout &lt;&lt; a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cout &lt;&lt; &amp;a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cout &lt;&lt; p &lt;&lt; " " &lt;&lt;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cout &lt;&lt; &amp;p &lt;&lt; endl;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 b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b="0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1024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1024 100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1032</a:t>
            </a:r>
          </a:p>
          <a:p>
            <a:pPr marL="342900" indent="-342900"/>
            <a:endParaRPr lang="en-US" altLang="zh-TW" b="0">
              <a:ea typeface="新細明體" pitchFamily="18" charset="-120"/>
            </a:endParaRPr>
          </a:p>
        </p:txBody>
      </p:sp>
      <p:cxnSp>
        <p:nvCxnSpPr>
          <p:cNvPr id="377882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16200000" flipH="1" flipV="1">
            <a:off x="5641181" y="2129632"/>
            <a:ext cx="1587" cy="2374900"/>
          </a:xfrm>
          <a:prstGeom prst="curvedConnector3">
            <a:avLst>
              <a:gd name="adj1" fmla="val -13200000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Don’t get confused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486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Declaring a pointer means only that it is a pointer: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*p;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Don’t be confused with the dereferencing operator, which is also written with an asterisk (</a:t>
            </a:r>
            <a:r>
              <a:rPr lang="en-US" altLang="zh-TW" sz="2400" dirty="0">
                <a:latin typeface="Courier" pitchFamily="49" charset="0"/>
                <a:ea typeface="新細明體" pitchFamily="18" charset="-120"/>
              </a:rPr>
              <a:t>*</a:t>
            </a:r>
            <a:r>
              <a:rPr lang="en-US" altLang="zh-TW" sz="2400" dirty="0">
                <a:ea typeface="新細明體" pitchFamily="18" charset="-120"/>
              </a:rPr>
              <a:t>). They are simply two different tasks represented with the same sign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000" dirty="0">
                <a:latin typeface="Courier" pitchFamily="49" charset="0"/>
                <a:ea typeface="新細明體" pitchFamily="18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a = 100, b = 88, c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*p1 = &amp;a, *p2, 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*p3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= &amp;c;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p2 = &amp;b;	// p2 points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p2 = p1; 	// p2 points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b = 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*p3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	//assign c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*p2 = *p3;	//assign c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&lt;&lt; a &lt;&lt; b &lt;&lt; c;	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613525" y="4583113"/>
            <a:ext cx="1668463" cy="1127125"/>
          </a:xfrm>
          <a:prstGeom prst="rect">
            <a:avLst/>
          </a:prstGeom>
          <a:solidFill>
            <a:srgbClr val="D49FFF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888 </a:t>
            </a:r>
          </a:p>
          <a:p>
            <a:pPr marL="742950" lvl="1" indent="-28575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altLang="zh-TW" sz="3800">
                <a:ea typeface="新細明體" pitchFamily="18" charset="-120"/>
              </a:rPr>
              <a:t>A Pointer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828800"/>
            <a:ext cx="29718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1800" u="sng">
                <a:ea typeface="新細明體" pitchFamily="18" charset="-120"/>
              </a:rPr>
              <a:t>The code</a:t>
            </a:r>
          </a:p>
          <a:p>
            <a:pPr>
              <a:buFont typeface="Monotype Sorts" pitchFamily="2" charset="2"/>
              <a:buNone/>
            </a:pPr>
            <a:endParaRPr lang="en-US" altLang="zh-TW" sz="1600" u="sng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void doubleIt(int x, </a:t>
            </a:r>
            <a:br>
              <a:rPr lang="en-US" altLang="zh-TW" sz="1500">
                <a:latin typeface="Courier New" pitchFamily="49" charset="0"/>
                <a:ea typeface="新細明體" pitchFamily="18" charset="-120"/>
              </a:rPr>
            </a:b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           </a:t>
            </a:r>
            <a:r>
              <a:rPr lang="en-US" altLang="zh-TW" sz="15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 * p</a:t>
            </a: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5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 = 2 * x;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int main(int argc, const char * argv[])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	int a = 16;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	doubleIt(9, </a:t>
            </a:r>
            <a:r>
              <a:rPr lang="en-US" altLang="zh-TW" sz="15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</a:t>
            </a: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862263" y="1981200"/>
            <a:ext cx="2692400" cy="554038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2000" u="sng">
                <a:ea typeface="新細明體" pitchFamily="18" charset="-120"/>
              </a:rPr>
              <a:t>Box diagram</a:t>
            </a:r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400" b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u="sng">
                <a:ea typeface="新細明體" pitchFamily="18" charset="-120"/>
              </a:rPr>
              <a:t>Memory Layout</a:t>
            </a:r>
            <a:endParaRPr lang="en-US" altLang="zh-TW" sz="2400" b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b="0">
              <a:ea typeface="新細明體" pitchFamily="18" charset="-120"/>
            </a:endParaRP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x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 b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 i="1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</a:t>
            </a:r>
            <a:br>
              <a:rPr lang="en-US" altLang="zh-TW" sz="1800" b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800" b="0" i="1">
                <a:latin typeface="Courier New" pitchFamily="49" charset="0"/>
                <a:ea typeface="新細明體" pitchFamily="18" charset="-120"/>
              </a:rPr>
              <a:t>(8200)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x </a:t>
            </a:r>
            <a:br>
              <a:rPr lang="en-US" altLang="zh-TW" sz="1800" b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(8196)</a:t>
            </a:r>
          </a:p>
        </p:txBody>
      </p:sp>
      <p:sp>
        <p:nvSpPr>
          <p:cNvPr id="564236" name="Rectangle 12"/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564240" name="Rectangle 16"/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41" name="Text Box 17"/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i="1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cxnSp>
        <p:nvCxnSpPr>
          <p:cNvPr id="564242" name="AutoShape 18"/>
          <p:cNvCxnSpPr>
            <a:cxnSpLocks noChangeShapeType="1"/>
            <a:stCxn id="564240" idx="3"/>
            <a:endCxn id="564236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a </a:t>
            </a:r>
            <a:br>
              <a:rPr lang="en-US" altLang="zh-TW" sz="1800" b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(8192)</a:t>
            </a:r>
          </a:p>
        </p:txBody>
      </p:sp>
      <p:cxnSp>
        <p:nvCxnSpPr>
          <p:cNvPr id="564244" name="AutoShape 20"/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</p:cxnSp>
      <p:cxnSp>
        <p:nvCxnSpPr>
          <p:cNvPr id="564245" name="AutoShape 21"/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4246" name="Text Box 22"/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i="1">
                <a:latin typeface="Courier New" pitchFamily="49" charset="0"/>
                <a:ea typeface="新細明體" pitchFamily="18" charset="-120"/>
              </a:rPr>
              <a:t>8192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1143000" y="5867400"/>
            <a:ext cx="14351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Tahoma" pitchFamily="34" charset="0"/>
                <a:ea typeface="新細明體" pitchFamily="18" charset="-120"/>
              </a:rPr>
              <a:t>a gets 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Another Pointer Example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iostream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using namespace std;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main 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value1 = 5, value2 = 15;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*p1, *p2;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p1 = &amp;value1; </a:t>
            </a:r>
            <a:r>
              <a:rPr lang="en-US" altLang="zh-TW" sz="2000" i="1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p1 = address of value1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p2 = &amp;value2; </a:t>
            </a:r>
            <a:r>
              <a:rPr lang="en-US" altLang="zh-TW" sz="2000" i="1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p2 = address of value2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*p1 = 10;     </a:t>
            </a:r>
            <a:r>
              <a:rPr lang="en-US" altLang="zh-TW" sz="2000" i="1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value pointed to by p1=10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*p2 = *p1;    </a:t>
            </a:r>
            <a:r>
              <a:rPr lang="en-US" altLang="zh-TW" sz="2000" i="1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value pointed to by p2= value 		    // pointed to by p1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p1 = p2; 	    </a:t>
            </a:r>
            <a:r>
              <a:rPr lang="en-US" altLang="zh-TW" sz="2000" i="1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p1 = p2 (pointer value copied)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*p1 = 20;     </a:t>
            </a:r>
            <a:r>
              <a:rPr lang="en-US" altLang="zh-TW" sz="2000" i="1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value pointed to by p1 = 20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&lt;&lt; "value1==" &lt;&lt; value1 &lt;&lt; "/ value2==" &lt;&lt; value2;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} </a:t>
            </a:r>
            <a:endParaRPr lang="zh-TW" altLang="en-US" sz="2000" dirty="0">
              <a:latin typeface="Courier New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5562600" y="1447800"/>
            <a:ext cx="2876550" cy="1127125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>
                <a:ea typeface="新細明體" pitchFamily="18" charset="-120"/>
              </a:rPr>
              <a:t>Let’s figure out: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value1==? / value2==?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Also, p1=? p2=?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Another Pointer Example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TW" altLang="en-US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a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char s  = ‘z’;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double d = 1.03;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*pa = &amp;a;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char *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= &amp;s;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double *pd = &amp;d;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% </a:t>
            </a:r>
            <a:r>
              <a:rPr lang="en-US" altLang="zh-TW" sz="2400" dirty="0" err="1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 returns the # of bytes…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(pa)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(*pa)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    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(&amp;pa)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(*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    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(&amp;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ps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(pd)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(*pd)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       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(&amp;pd)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Reference Variables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609600" y="1503363"/>
            <a:ext cx="7848600" cy="1163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buClrTx/>
              <a:buSzTx/>
              <a:buFontTx/>
              <a:buNone/>
            </a:pPr>
            <a:r>
              <a:rPr lang="en-US" altLang="zh-TW" sz="3200" b="0" i="1">
                <a:solidFill>
                  <a:schemeClr val="hlink"/>
                </a:solidFill>
                <a:ea typeface="新細明體" pitchFamily="18" charset="-120"/>
              </a:rPr>
              <a:t>A reference is an additional name to 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TW" sz="3200" b="0" i="1">
                <a:solidFill>
                  <a:schemeClr val="hlink"/>
                </a:solidFill>
                <a:ea typeface="新細明體" pitchFamily="18" charset="-120"/>
              </a:rPr>
              <a:t>an existing memory location</a:t>
            </a:r>
          </a:p>
        </p:txBody>
      </p:sp>
      <p:grpSp>
        <p:nvGrpSpPr>
          <p:cNvPr id="577540" name="Group 4"/>
          <p:cNvGrpSpPr>
            <a:grpSpLocks/>
          </p:cNvGrpSpPr>
          <p:nvPr/>
        </p:nvGrpSpPr>
        <p:grpSpPr bwMode="auto">
          <a:xfrm>
            <a:off x="1600200" y="2895600"/>
            <a:ext cx="1630363" cy="2238375"/>
            <a:chOff x="1085" y="2142"/>
            <a:chExt cx="1027" cy="1410"/>
          </a:xfrm>
        </p:grpSpPr>
        <p:grpSp>
          <p:nvGrpSpPr>
            <p:cNvPr id="577541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577542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577543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x</a:t>
                </a:r>
              </a:p>
            </p:txBody>
          </p:sp>
          <p:sp>
            <p:nvSpPr>
              <p:cNvPr id="577544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5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itchFamily="49" charset="0"/>
                    <a:ea typeface="新細明體" pitchFamily="18" charset="-120"/>
                  </a:rPr>
                  <a:t>ref</a:t>
                </a:r>
              </a:p>
            </p:txBody>
          </p:sp>
          <p:cxnSp>
            <p:nvCxnSpPr>
              <p:cNvPr id="577546" name="AutoShape 10"/>
              <p:cNvCxnSpPr>
                <a:cxnSpLocks noChangeShapeType="1"/>
                <a:stCxn id="577544" idx="3"/>
                <a:endCxn id="577542" idx="3"/>
              </p:cNvCxnSpPr>
              <p:nvPr/>
            </p:nvCxnSpPr>
            <p:spPr bwMode="auto">
              <a:xfrm flipH="1" flipV="1">
                <a:off x="1823" y="2503"/>
                <a:ext cx="17" cy="720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577547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ea typeface="新細明體" pitchFamily="18" charset="-120"/>
                </a:rPr>
                <a:t>Pointer:</a:t>
              </a:r>
            </a:p>
          </p:txBody>
        </p:sp>
      </p:grpSp>
      <p:grpSp>
        <p:nvGrpSpPr>
          <p:cNvPr id="577548" name="Group 12"/>
          <p:cNvGrpSpPr>
            <a:grpSpLocks/>
          </p:cNvGrpSpPr>
          <p:nvPr/>
        </p:nvGrpSpPr>
        <p:grpSpPr bwMode="auto">
          <a:xfrm>
            <a:off x="5576888" y="2895600"/>
            <a:ext cx="1890712" cy="1339850"/>
            <a:chOff x="2985" y="2142"/>
            <a:chExt cx="1191" cy="844"/>
          </a:xfrm>
        </p:grpSpPr>
        <p:grpSp>
          <p:nvGrpSpPr>
            <p:cNvPr id="577549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577550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577551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x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itchFamily="49" charset="0"/>
                    <a:ea typeface="新細明體" pitchFamily="18" charset="-120"/>
                  </a:rPr>
                  <a:t>ref</a:t>
                </a:r>
              </a:p>
            </p:txBody>
          </p:sp>
        </p:grpSp>
        <p:sp>
          <p:nvSpPr>
            <p:cNvPr id="577552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ea typeface="新細明體" pitchFamily="18" charset="-120"/>
                </a:rPr>
                <a:t>Reference:</a:t>
              </a:r>
            </a:p>
          </p:txBody>
        </p:sp>
      </p:grpSp>
      <p:sp>
        <p:nvSpPr>
          <p:cNvPr id="577553" name="Text Box 17"/>
          <p:cNvSpPr txBox="1">
            <a:spLocks noChangeArrowheads="1"/>
          </p:cNvSpPr>
          <p:nvPr/>
        </p:nvSpPr>
        <p:spPr bwMode="auto">
          <a:xfrm>
            <a:off x="1676400" y="5486400"/>
            <a:ext cx="1117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x=9;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latin typeface="Tahoma" pitchFamily="34" charset="0"/>
              </a:rPr>
              <a:t>*ref</a:t>
            </a:r>
            <a:r>
              <a:rPr lang="en-US" sz="1800" b="0"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ref = &amp;x;</a:t>
            </a:r>
          </a:p>
        </p:txBody>
      </p:sp>
      <p:sp>
        <p:nvSpPr>
          <p:cNvPr id="577554" name="Text Box 18"/>
          <p:cNvSpPr txBox="1">
            <a:spLocks noChangeArrowheads="1"/>
          </p:cNvSpPr>
          <p:nvPr/>
        </p:nvSpPr>
        <p:spPr bwMode="auto">
          <a:xfrm>
            <a:off x="5969000" y="5334000"/>
            <a:ext cx="1444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x = 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latin typeface="Tahoma" pitchFamily="34" charset="0"/>
              </a:rPr>
              <a:t>&amp;ref</a:t>
            </a:r>
            <a:r>
              <a:rPr lang="en-US" sz="1800" b="0">
                <a:latin typeface="Tahoma" pitchFamily="34" charset="0"/>
              </a:rPr>
              <a:t> = 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Reference Variables</a:t>
            </a:r>
            <a:endParaRPr lang="en-US" altLang="zh-CN">
              <a:ea typeface="新細明體" pitchFamily="18" charset="-120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 </a:t>
            </a: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reference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variable</a:t>
            </a:r>
            <a:r>
              <a:rPr lang="en-US" altLang="zh-TW" sz="2400">
                <a:ea typeface="新細明體" pitchFamily="18" charset="-120"/>
              </a:rPr>
              <a:t> serves as an alternative name for an object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新細明體" pitchFamily="18" charset="-12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int m = 10;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 &amp;j = m;</a:t>
            </a: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  // j is a reference variable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cout &lt;&lt; “value of m = “ &lt;&lt; m &lt;&lt; endl;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                  //print 10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j = 18;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cout &lt;&lt; “value of m = “ &lt;&lt; m &lt;&lt; endl;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>
                <a:latin typeface="Courier New" pitchFamily="49" charset="0"/>
                <a:ea typeface="新細明體" pitchFamily="18" charset="-120"/>
              </a:rPr>
              <a:t>     // print 18</a:t>
            </a:r>
            <a:endParaRPr lang="en-US" altLang="zh-CN" sz="210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Reference Variables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</a:t>
            </a:r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reference variable</a:t>
            </a:r>
            <a:r>
              <a:rPr lang="en-US" altLang="zh-TW">
                <a:ea typeface="新細明體" pitchFamily="18" charset="-120"/>
              </a:rPr>
              <a:t> always refers to the same object. Assigning a reference variable with a new value actually changes the value of the referred object.</a:t>
            </a:r>
          </a:p>
          <a:p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Reference</a:t>
            </a:r>
            <a:r>
              <a:rPr lang="en-US" altLang="zh-TW">
                <a:ea typeface="新細明體" pitchFamily="18" charset="-120"/>
              </a:rPr>
              <a:t> variables are commonly used for parameter passing to a function</a:t>
            </a:r>
            <a:endParaRPr lang="en-US" altLang="zh-CN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Traditional Pointer Usage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void IndirectSwap(</a:t>
            </a:r>
            <a:r>
              <a:rPr lang="en-US" altLang="zh-TW" sz="24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char *Ptr1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4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char *Ptr2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){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char temp = *Ptr1;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*Ptr1 = *Ptr2;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*Ptr2 = temp;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int main()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char a = 'y';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char b = 'n';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IndirectSwap(</a:t>
            </a:r>
            <a:r>
              <a:rPr lang="en-US" altLang="zh-TW" sz="20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&amp;b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cout &lt;&lt; a &lt;&lt; b &lt;&lt; endl;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</a:pPr>
            <a:endParaRPr lang="zh-TW" altLang="en-US" sz="240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Topics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Memory addresses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Declaration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Dereferencing a pointer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Pointers to pointer</a:t>
            </a:r>
          </a:p>
          <a:p>
            <a:r>
              <a:rPr lang="en-US" altLang="zh-TW" dirty="0">
                <a:ea typeface="新細明體" pitchFamily="18" charset="-120"/>
              </a:rPr>
              <a:t>Static vs. dynamic objects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8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 by Reference</a:t>
            </a:r>
          </a:p>
        </p:txBody>
      </p:sp>
      <p:sp>
        <p:nvSpPr>
          <p:cNvPr id="414729" name="Rectangle 9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1148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IndirectSwap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char&amp; y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char&amp; z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char temp = y;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y = z;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z = temp;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main()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char a = 'y';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char b = 'n';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IndirectSwap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&lt;&lt; a &lt;&lt; b &lt;&lt;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Pointers and Arrays</a:t>
            </a:r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ea typeface="新細明體" pitchFamily="18" charset="-120"/>
              </a:rPr>
              <a:t>The name of an array points only to the first element not the whole array.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1000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1012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1016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1004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Array Name is a pointer constant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="0" dirty="0"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void main 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a[5];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&lt;&lt; "Address of a[0]: " &lt;&lt; </a:t>
            </a:r>
            <a:r>
              <a:rPr lang="en-US" altLang="zh-TW" b="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&amp;a[0]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	   &lt;&lt; "Name as pointer: " &lt;&lt; </a:t>
            </a:r>
            <a:r>
              <a:rPr lang="en-US" altLang="zh-TW" b="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ea typeface="新細明體" pitchFamily="18" charset="-120"/>
              </a:rPr>
              <a:t>Result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Address of a[0]: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Name as pointer: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2668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Dereferencing An Array Name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384010" name="AutoShape 10"/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*a &lt;&lt; 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a[0];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//main</a:t>
            </a:r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384014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384015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6</a:t>
            </a:r>
          </a:p>
        </p:txBody>
      </p:sp>
      <p:sp>
        <p:nvSpPr>
          <p:cNvPr id="384016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384030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4031" name="AutoShape 31"/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solidFill>
            <a:schemeClr val="accent2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solidFill>
                  <a:schemeClr val="bg2"/>
                </a:solidFill>
                <a:ea typeface="新細明體" pitchFamily="18" charset="-120"/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a[0]</a:t>
            </a:r>
            <a:r>
              <a:rPr lang="en-US" altLang="zh-TW" b="0">
                <a:solidFill>
                  <a:schemeClr val="bg2"/>
                </a:solidFill>
                <a:ea typeface="新細明體" pitchFamily="18" charset="-120"/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*a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Array Names as Pointers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ea typeface="新細明體" pitchFamily="18" charset="-120"/>
              </a:rPr>
              <a:t>To access an array, any pointer to the first element can be used instead of the name of the array.</a:t>
            </a:r>
          </a:p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 b="0">
              <a:ea typeface="新細明體" pitchFamily="18" charset="-120"/>
            </a:endParaRP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5334000" y="2690813"/>
            <a:ext cx="331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ea typeface="新細明體" pitchFamily="18" charset="-120"/>
              </a:rPr>
              <a:t>We could replace</a:t>
            </a:r>
            <a:r>
              <a:rPr lang="en-US" altLang="zh-TW" b="0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 b="0">
                <a:ea typeface="新細明體" pitchFamily="18" charset="-120"/>
              </a:rPr>
              <a:t> by 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*a</a:t>
            </a:r>
          </a:p>
        </p:txBody>
      </p:sp>
      <p:sp>
        <p:nvSpPr>
          <p:cNvPr id="385034" name="Rectangle 10"/>
          <p:cNvSpPr>
            <a:spLocks noChangeArrowheads="1"/>
          </p:cNvSpPr>
          <p:nvPr/>
        </p:nvSpPr>
        <p:spPr bwMode="auto">
          <a:xfrm>
            <a:off x="381000" y="3124200"/>
            <a:ext cx="8458200" cy="37338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>
              <a:ea typeface="新細明體" pitchFamily="18" charset="-120"/>
            </a:endParaRPr>
          </a:p>
        </p:txBody>
      </p:sp>
      <p:grpSp>
        <p:nvGrpSpPr>
          <p:cNvPr id="385035" name="Group 11"/>
          <p:cNvGrpSpPr>
            <a:grpSpLocks/>
          </p:cNvGrpSpPr>
          <p:nvPr/>
        </p:nvGrpSpPr>
        <p:grpSpPr bwMode="auto">
          <a:xfrm>
            <a:off x="6311900" y="3841750"/>
            <a:ext cx="2527300" cy="2413000"/>
            <a:chOff x="3600" y="1248"/>
            <a:chExt cx="1621" cy="1493"/>
          </a:xfrm>
        </p:grpSpPr>
        <p:pic>
          <p:nvPicPr>
            <p:cNvPr id="385036" name="Picture 12" descr="comp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</p:spPr>
        </p:pic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solidFill>
                    <a:schemeClr val="bg1"/>
                  </a:solidFill>
                  <a:ea typeface="新細明體" pitchFamily="18" charset="-120"/>
                </a:rPr>
                <a:t>2 2</a:t>
              </a:r>
            </a:p>
          </p:txBody>
        </p:sp>
      </p:grp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2776538" y="3276600"/>
            <a:ext cx="3776662" cy="3351213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&lt;&lt; *p;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385055" name="Line 31"/>
          <p:cNvSpPr>
            <a:spLocks noChangeShapeType="1"/>
          </p:cNvSpPr>
          <p:nvPr/>
        </p:nvSpPr>
        <p:spPr bwMode="auto">
          <a:xfrm flipV="1">
            <a:off x="5638800" y="45720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5058" name="Group 34"/>
          <p:cNvGrpSpPr>
            <a:grpSpLocks/>
          </p:cNvGrpSpPr>
          <p:nvPr/>
        </p:nvGrpSpPr>
        <p:grpSpPr bwMode="auto">
          <a:xfrm>
            <a:off x="533400" y="3886200"/>
            <a:ext cx="2095500" cy="2744788"/>
            <a:chOff x="336" y="2448"/>
            <a:chExt cx="1320" cy="1729"/>
          </a:xfrm>
        </p:grpSpPr>
        <p:sp>
          <p:nvSpPr>
            <p:cNvPr id="385040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2</a:t>
              </a:r>
            </a:p>
          </p:txBody>
        </p:sp>
        <p:sp>
          <p:nvSpPr>
            <p:cNvPr id="385041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4</a:t>
              </a:r>
            </a:p>
          </p:txBody>
        </p:sp>
        <p:sp>
          <p:nvSpPr>
            <p:cNvPr id="385042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8</a:t>
              </a:r>
            </a:p>
          </p:txBody>
        </p:sp>
        <p:sp>
          <p:nvSpPr>
            <p:cNvPr id="385043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6</a:t>
              </a:r>
            </a:p>
          </p:txBody>
        </p:sp>
        <p:sp>
          <p:nvSpPr>
            <p:cNvPr id="385044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22</a:t>
              </a:r>
            </a:p>
          </p:txBody>
        </p:sp>
        <p:sp>
          <p:nvSpPr>
            <p:cNvPr id="385045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a[4]</a:t>
              </a:r>
            </a:p>
          </p:txBody>
        </p:sp>
        <p:sp>
          <p:nvSpPr>
            <p:cNvPr id="385046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a[0]</a:t>
              </a:r>
            </a:p>
          </p:txBody>
        </p:sp>
        <p:sp>
          <p:nvSpPr>
            <p:cNvPr id="385047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a[2]</a:t>
              </a:r>
            </a:p>
          </p:txBody>
        </p:sp>
        <p:sp>
          <p:nvSpPr>
            <p:cNvPr id="385048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a[1]</a:t>
              </a:r>
            </a:p>
          </p:txBody>
        </p:sp>
        <p:sp>
          <p:nvSpPr>
            <p:cNvPr id="385049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a[3]</a:t>
              </a:r>
            </a:p>
          </p:txBody>
        </p:sp>
        <p:sp>
          <p:nvSpPr>
            <p:cNvPr id="385050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52" name="Rectangle 28"/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 w="3175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385054" name="Text Box 30"/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385056" name="Text Box 32"/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</a:p>
          </p:txBody>
        </p:sp>
      </p:grpSp>
      <p:sp>
        <p:nvSpPr>
          <p:cNvPr id="385032" name="Line 8"/>
          <p:cNvSpPr>
            <a:spLocks noChangeShapeType="1"/>
          </p:cNvSpPr>
          <p:nvPr/>
        </p:nvSpPr>
        <p:spPr bwMode="auto">
          <a:xfrm flipH="1">
            <a:off x="5715000" y="30480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228600" y="6096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Multiple Array Pointers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17513" y="1447800"/>
            <a:ext cx="87264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400" b="0">
                <a:ea typeface="新細明體" pitchFamily="18" charset="-120"/>
              </a:rPr>
              <a:t>Both </a:t>
            </a:r>
            <a:r>
              <a:rPr lang="en-US" altLang="zh-TW" sz="2400" b="0">
                <a:latin typeface="Courier" pitchFamily="49" charset="0"/>
                <a:ea typeface="新細明體" pitchFamily="18" charset="-120"/>
              </a:rPr>
              <a:t>a</a:t>
            </a:r>
            <a:r>
              <a:rPr lang="en-US" altLang="zh-TW" sz="2400" b="0">
                <a:ea typeface="新細明體" pitchFamily="18" charset="-120"/>
              </a:rPr>
              <a:t> and </a:t>
            </a:r>
            <a:r>
              <a:rPr lang="en-US" altLang="zh-TW" sz="2400" b="0">
                <a:latin typeface="Courier" pitchFamily="49" charset="0"/>
                <a:ea typeface="新細明體" pitchFamily="18" charset="-120"/>
              </a:rPr>
              <a:t>p</a:t>
            </a:r>
            <a:r>
              <a:rPr lang="en-US" altLang="zh-TW" sz="2400" b="0">
                <a:ea typeface="新細明體" pitchFamily="18" charset="-120"/>
              </a:rPr>
              <a:t> are pointers to the same array. </a:t>
            </a:r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228600" y="2286000"/>
            <a:ext cx="8915400" cy="3810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>
              <a:ea typeface="新細明體" pitchFamily="18" charset="-120"/>
            </a:endParaRPr>
          </a:p>
        </p:txBody>
      </p:sp>
      <p:pic>
        <p:nvPicPr>
          <p:cNvPr id="386058" name="Picture 10" descr="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667000"/>
            <a:ext cx="2527300" cy="2413000"/>
          </a:xfrm>
          <a:prstGeom prst="rect">
            <a:avLst/>
          </a:prstGeom>
          <a:noFill/>
        </p:spPr>
      </p:pic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733800" y="3048000"/>
            <a:ext cx="536575" cy="762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2 2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4 4</a:t>
            </a:r>
          </a:p>
        </p:txBody>
      </p:sp>
      <p:sp>
        <p:nvSpPr>
          <p:cNvPr id="386060" name="AutoShape 12"/>
          <p:cNvSpPr>
            <a:spLocks noChangeArrowheads="1"/>
          </p:cNvSpPr>
          <p:nvPr/>
        </p:nvSpPr>
        <p:spPr bwMode="auto">
          <a:xfrm>
            <a:off x="5257800" y="2362200"/>
            <a:ext cx="3886200" cy="36576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&amp;a[1];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&lt;&lt; p[-1];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a[1]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&lt;&lt; p[0];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1109663" y="320040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386063" name="Rectangle 15"/>
          <p:cNvSpPr>
            <a:spLocks noChangeArrowheads="1"/>
          </p:cNvSpPr>
          <p:nvPr/>
        </p:nvSpPr>
        <p:spPr bwMode="auto">
          <a:xfrm>
            <a:off x="1109663" y="36385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386064" name="Rectangle 16"/>
          <p:cNvSpPr>
            <a:spLocks noChangeArrowheads="1"/>
          </p:cNvSpPr>
          <p:nvPr/>
        </p:nvSpPr>
        <p:spPr bwMode="auto">
          <a:xfrm>
            <a:off x="1109663" y="45148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1109663" y="4078288"/>
            <a:ext cx="1047750" cy="355600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6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1109663" y="4954588"/>
            <a:ext cx="1047750" cy="357187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04800" y="31242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304800" y="40386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304800" y="35814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304800" y="44958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2590800" y="3657600"/>
            <a:ext cx="484188" cy="428625"/>
          </a:xfrm>
          <a:prstGeom prst="rect">
            <a:avLst/>
          </a:prstGeom>
          <a:solidFill>
            <a:srgbClr val="0000FF"/>
          </a:solidFill>
          <a:ln w="3175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386079" name="Line 31"/>
          <p:cNvSpPr>
            <a:spLocks noChangeShapeType="1"/>
          </p:cNvSpPr>
          <p:nvPr/>
        </p:nvSpPr>
        <p:spPr bwMode="auto">
          <a:xfrm flipH="1" flipV="1">
            <a:off x="4267200" y="3505200"/>
            <a:ext cx="1447800" cy="106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2574925" y="321151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ea typeface="新細明體" pitchFamily="18" charset="-120"/>
              </a:rPr>
              <a:t>p</a:t>
            </a:r>
          </a:p>
        </p:txBody>
      </p:sp>
      <p:sp>
        <p:nvSpPr>
          <p:cNvPr id="386082" name="Line 34"/>
          <p:cNvSpPr>
            <a:spLocks noChangeShapeType="1"/>
          </p:cNvSpPr>
          <p:nvPr/>
        </p:nvSpPr>
        <p:spPr bwMode="auto">
          <a:xfrm flipH="1">
            <a:off x="2057400" y="3886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83" name="AutoShape 35"/>
          <p:cNvSpPr>
            <a:spLocks noChangeArrowheads="1"/>
          </p:cNvSpPr>
          <p:nvPr/>
        </p:nvSpPr>
        <p:spPr bwMode="auto">
          <a:xfrm>
            <a:off x="1295400" y="4343400"/>
            <a:ext cx="1524000" cy="457200"/>
          </a:xfrm>
          <a:prstGeom prst="wedgeEllipseCallout">
            <a:avLst>
              <a:gd name="adj1" fmla="val -4583"/>
              <a:gd name="adj2" fmla="val -137153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ea typeface="新細明體" pitchFamily="18" charset="-120"/>
              </a:rPr>
              <a:t>p[0]</a:t>
            </a:r>
          </a:p>
        </p:txBody>
      </p:sp>
      <p:sp>
        <p:nvSpPr>
          <p:cNvPr id="386084" name="AutoShape 36"/>
          <p:cNvSpPr>
            <a:spLocks noChangeArrowheads="1"/>
          </p:cNvSpPr>
          <p:nvPr/>
        </p:nvSpPr>
        <p:spPr bwMode="auto">
          <a:xfrm>
            <a:off x="1447800" y="2667000"/>
            <a:ext cx="1524000" cy="457200"/>
          </a:xfrm>
          <a:prstGeom prst="wedgeEllipseCallout">
            <a:avLst>
              <a:gd name="adj1" fmla="val -20519"/>
              <a:gd name="adj2" fmla="val 101389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ea typeface="新細明體" pitchFamily="18" charset="-120"/>
              </a:rPr>
              <a:t>a[0]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1028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Pointer Arithmetic</a:t>
            </a:r>
          </a:p>
        </p:txBody>
      </p:sp>
      <p:sp>
        <p:nvSpPr>
          <p:cNvPr id="389125" name="Rectangle 1029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ea typeface="新細明體" pitchFamily="18" charset="-120"/>
              </a:rPr>
              <a:t>Given a pointer </a:t>
            </a:r>
            <a:r>
              <a:rPr lang="en-US" altLang="zh-TW" sz="2800" b="0">
                <a:latin typeface="Courier New" pitchFamily="49" charset="0"/>
                <a:ea typeface="新細明體" pitchFamily="18" charset="-120"/>
              </a:rPr>
              <a:t>p, p+n</a:t>
            </a:r>
            <a:r>
              <a:rPr lang="en-US" altLang="zh-TW" sz="2800" b="0">
                <a:ea typeface="新細明體" pitchFamily="18" charset="-120"/>
              </a:rPr>
              <a:t> refers to the element that is offset from </a:t>
            </a:r>
            <a:r>
              <a:rPr lang="en-US" altLang="zh-TW" sz="2800" b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800" b="0">
                <a:ea typeface="新細明體" pitchFamily="18" charset="-120"/>
              </a:rPr>
              <a:t> by </a:t>
            </a:r>
            <a:r>
              <a:rPr lang="en-US" altLang="zh-TW" sz="2800" b="0">
                <a:latin typeface="Courier New" pitchFamily="49" charset="0"/>
                <a:ea typeface="新細明體" pitchFamily="18" charset="-120"/>
              </a:rPr>
              <a:t>n</a:t>
            </a:r>
            <a:r>
              <a:rPr lang="en-US" altLang="zh-TW" sz="2800" b="0">
                <a:ea typeface="新細明體" pitchFamily="18" charset="-120"/>
              </a:rPr>
              <a:t> positions.</a:t>
            </a:r>
          </a:p>
        </p:txBody>
      </p:sp>
      <p:sp>
        <p:nvSpPr>
          <p:cNvPr id="389127" name="Rectangle 1031"/>
          <p:cNvSpPr>
            <a:spLocks noChangeArrowheads="1"/>
          </p:cNvSpPr>
          <p:nvPr/>
        </p:nvSpPr>
        <p:spPr bwMode="auto">
          <a:xfrm>
            <a:off x="914400" y="2362200"/>
            <a:ext cx="7467600" cy="3760788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 sz="2800">
              <a:ea typeface="新細明體" pitchFamily="18" charset="-120"/>
            </a:endParaRPr>
          </a:p>
        </p:txBody>
      </p:sp>
      <p:grpSp>
        <p:nvGrpSpPr>
          <p:cNvPr id="389161" name="Group 1065"/>
          <p:cNvGrpSpPr>
            <a:grpSpLocks/>
          </p:cNvGrpSpPr>
          <p:nvPr/>
        </p:nvGrpSpPr>
        <p:grpSpPr bwMode="auto">
          <a:xfrm>
            <a:off x="3956050" y="2925763"/>
            <a:ext cx="1290638" cy="2913062"/>
            <a:chOff x="2304" y="1193"/>
            <a:chExt cx="672" cy="1487"/>
          </a:xfrm>
        </p:grpSpPr>
        <p:sp>
          <p:nvSpPr>
            <p:cNvPr id="389133" name="Rectangle 1037"/>
            <p:cNvSpPr>
              <a:spLocks noChangeArrowheads="1"/>
            </p:cNvSpPr>
            <p:nvPr/>
          </p:nvSpPr>
          <p:spPr bwMode="auto">
            <a:xfrm>
              <a:off x="2304" y="1193"/>
              <a:ext cx="672" cy="297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389134" name="Rectangle 1038"/>
            <p:cNvSpPr>
              <a:spLocks noChangeArrowheads="1"/>
            </p:cNvSpPr>
            <p:nvPr/>
          </p:nvSpPr>
          <p:spPr bwMode="auto">
            <a:xfrm>
              <a:off x="2304" y="1488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389135" name="Rectangle 1039"/>
            <p:cNvSpPr>
              <a:spLocks noChangeArrowheads="1"/>
            </p:cNvSpPr>
            <p:nvPr/>
          </p:nvSpPr>
          <p:spPr bwMode="auto">
            <a:xfrm>
              <a:off x="2304" y="2084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389136" name="Rectangle 1040"/>
            <p:cNvSpPr>
              <a:spLocks noChangeArrowheads="1"/>
            </p:cNvSpPr>
            <p:nvPr/>
          </p:nvSpPr>
          <p:spPr bwMode="auto">
            <a:xfrm>
              <a:off x="2304" y="1786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389137" name="Rectangle 1041"/>
            <p:cNvSpPr>
              <a:spLocks noChangeArrowheads="1"/>
            </p:cNvSpPr>
            <p:nvPr/>
          </p:nvSpPr>
          <p:spPr bwMode="auto">
            <a:xfrm>
              <a:off x="2304" y="2382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22</a:t>
              </a:r>
            </a:p>
          </p:txBody>
        </p:sp>
      </p:grpSp>
      <p:sp>
        <p:nvSpPr>
          <p:cNvPr id="389139" name="Text Box 1043"/>
          <p:cNvSpPr txBox="1">
            <a:spLocks noChangeArrowheads="1"/>
          </p:cNvSpPr>
          <p:nvPr/>
        </p:nvSpPr>
        <p:spPr bwMode="auto">
          <a:xfrm>
            <a:off x="2297113" y="3021013"/>
            <a:ext cx="674687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89141" name="Text Box 1045"/>
          <p:cNvSpPr txBox="1">
            <a:spLocks noChangeArrowheads="1"/>
          </p:cNvSpPr>
          <p:nvPr/>
        </p:nvSpPr>
        <p:spPr bwMode="auto">
          <a:xfrm>
            <a:off x="1828800" y="4195763"/>
            <a:ext cx="1390650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+ 2</a:t>
            </a:r>
          </a:p>
        </p:txBody>
      </p:sp>
      <p:sp>
        <p:nvSpPr>
          <p:cNvPr id="389150" name="Text Box 1054"/>
          <p:cNvSpPr txBox="1">
            <a:spLocks noChangeArrowheads="1"/>
          </p:cNvSpPr>
          <p:nvPr/>
        </p:nvSpPr>
        <p:spPr bwMode="auto">
          <a:xfrm>
            <a:off x="1828800" y="5334000"/>
            <a:ext cx="131445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+ 4</a:t>
            </a:r>
          </a:p>
        </p:txBody>
      </p:sp>
      <p:sp>
        <p:nvSpPr>
          <p:cNvPr id="389152" name="Text Box 1056"/>
          <p:cNvSpPr txBox="1">
            <a:spLocks noChangeArrowheads="1"/>
          </p:cNvSpPr>
          <p:nvPr/>
        </p:nvSpPr>
        <p:spPr bwMode="auto">
          <a:xfrm>
            <a:off x="1828800" y="4783138"/>
            <a:ext cx="1390650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+ 3</a:t>
            </a:r>
          </a:p>
        </p:txBody>
      </p:sp>
      <p:sp>
        <p:nvSpPr>
          <p:cNvPr id="389153" name="Text Box 1057"/>
          <p:cNvSpPr txBox="1">
            <a:spLocks noChangeArrowheads="1"/>
          </p:cNvSpPr>
          <p:nvPr/>
        </p:nvSpPr>
        <p:spPr bwMode="auto">
          <a:xfrm>
            <a:off x="1828800" y="3657600"/>
            <a:ext cx="131445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+ 1</a:t>
            </a:r>
          </a:p>
        </p:txBody>
      </p:sp>
      <p:sp>
        <p:nvSpPr>
          <p:cNvPr id="389154" name="Text Box 1058"/>
          <p:cNvSpPr txBox="1">
            <a:spLocks noChangeArrowheads="1"/>
          </p:cNvSpPr>
          <p:nvPr/>
        </p:nvSpPr>
        <p:spPr bwMode="auto">
          <a:xfrm>
            <a:off x="5892800" y="3513138"/>
            <a:ext cx="900113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89155" name="Text Box 1059"/>
          <p:cNvSpPr txBox="1">
            <a:spLocks noChangeArrowheads="1"/>
          </p:cNvSpPr>
          <p:nvPr/>
        </p:nvSpPr>
        <p:spPr bwMode="auto">
          <a:xfrm>
            <a:off x="5892800" y="4689475"/>
            <a:ext cx="149860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+ 2</a:t>
            </a:r>
          </a:p>
        </p:txBody>
      </p:sp>
      <p:sp>
        <p:nvSpPr>
          <p:cNvPr id="389157" name="Text Box 1061"/>
          <p:cNvSpPr txBox="1">
            <a:spLocks noChangeArrowheads="1"/>
          </p:cNvSpPr>
          <p:nvPr/>
        </p:nvSpPr>
        <p:spPr bwMode="auto">
          <a:xfrm>
            <a:off x="5892800" y="5276850"/>
            <a:ext cx="149860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+ 3</a:t>
            </a:r>
          </a:p>
        </p:txBody>
      </p:sp>
      <p:sp>
        <p:nvSpPr>
          <p:cNvPr id="389158" name="Text Box 1062"/>
          <p:cNvSpPr txBox="1">
            <a:spLocks noChangeArrowheads="1"/>
          </p:cNvSpPr>
          <p:nvPr/>
        </p:nvSpPr>
        <p:spPr bwMode="auto">
          <a:xfrm>
            <a:off x="5892800" y="2925763"/>
            <a:ext cx="1498600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- 1</a:t>
            </a:r>
          </a:p>
        </p:txBody>
      </p:sp>
      <p:sp>
        <p:nvSpPr>
          <p:cNvPr id="389159" name="Text Box 1063"/>
          <p:cNvSpPr txBox="1">
            <a:spLocks noChangeArrowheads="1"/>
          </p:cNvSpPr>
          <p:nvPr/>
        </p:nvSpPr>
        <p:spPr bwMode="auto">
          <a:xfrm>
            <a:off x="5892800" y="4098925"/>
            <a:ext cx="149860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+ 1</a:t>
            </a:r>
          </a:p>
        </p:txBody>
      </p:sp>
      <p:sp>
        <p:nvSpPr>
          <p:cNvPr id="389163" name="Line 1067"/>
          <p:cNvSpPr>
            <a:spLocks noChangeShapeType="1"/>
          </p:cNvSpPr>
          <p:nvPr/>
        </p:nvSpPr>
        <p:spPr bwMode="auto">
          <a:xfrm>
            <a:off x="3127375" y="3208338"/>
            <a:ext cx="8286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5" name="Line 1069"/>
          <p:cNvSpPr>
            <a:spLocks noChangeShapeType="1"/>
          </p:cNvSpPr>
          <p:nvPr/>
        </p:nvSpPr>
        <p:spPr bwMode="auto">
          <a:xfrm>
            <a:off x="3127375" y="379571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6" name="Line 1070"/>
          <p:cNvSpPr>
            <a:spLocks noChangeShapeType="1"/>
          </p:cNvSpPr>
          <p:nvPr/>
        </p:nvSpPr>
        <p:spPr bwMode="auto">
          <a:xfrm>
            <a:off x="3127375" y="438308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7" name="Line 1071"/>
          <p:cNvSpPr>
            <a:spLocks noChangeShapeType="1"/>
          </p:cNvSpPr>
          <p:nvPr/>
        </p:nvSpPr>
        <p:spPr bwMode="auto">
          <a:xfrm>
            <a:off x="3127375" y="497046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8" name="Line 1072"/>
          <p:cNvSpPr>
            <a:spLocks noChangeShapeType="1"/>
          </p:cNvSpPr>
          <p:nvPr/>
        </p:nvSpPr>
        <p:spPr bwMode="auto">
          <a:xfrm>
            <a:off x="3127375" y="555783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9" name="Line 1073"/>
          <p:cNvSpPr>
            <a:spLocks noChangeShapeType="1"/>
          </p:cNvSpPr>
          <p:nvPr/>
        </p:nvSpPr>
        <p:spPr bwMode="auto">
          <a:xfrm flipH="1">
            <a:off x="5246688" y="32083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0" name="Line 1074"/>
          <p:cNvSpPr>
            <a:spLocks noChangeShapeType="1"/>
          </p:cNvSpPr>
          <p:nvPr/>
        </p:nvSpPr>
        <p:spPr bwMode="auto">
          <a:xfrm flipH="1">
            <a:off x="5246688" y="3795713"/>
            <a:ext cx="7381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1" name="Line 1075"/>
          <p:cNvSpPr>
            <a:spLocks noChangeShapeType="1"/>
          </p:cNvSpPr>
          <p:nvPr/>
        </p:nvSpPr>
        <p:spPr bwMode="auto">
          <a:xfrm flipH="1">
            <a:off x="5246688" y="438308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2" name="Line 1076"/>
          <p:cNvSpPr>
            <a:spLocks noChangeShapeType="1"/>
          </p:cNvSpPr>
          <p:nvPr/>
        </p:nvSpPr>
        <p:spPr bwMode="auto">
          <a:xfrm flipH="1">
            <a:off x="5246688" y="4970463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4" name="Line 1078"/>
          <p:cNvSpPr>
            <a:spLocks noChangeShapeType="1"/>
          </p:cNvSpPr>
          <p:nvPr/>
        </p:nvSpPr>
        <p:spPr bwMode="auto">
          <a:xfrm flipH="1">
            <a:off x="5246688" y="55578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1322388" y="5568950"/>
            <a:ext cx="5749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FF0066"/>
                </a:solidFill>
                <a:latin typeface="Courier New" pitchFamily="49" charset="0"/>
                <a:ea typeface="新細明體" pitchFamily="18" charset="-120"/>
              </a:rPr>
              <a:t>*(</a:t>
            </a:r>
            <a:r>
              <a:rPr lang="en-US" altLang="zh-TW" sz="3600">
                <a:solidFill>
                  <a:srgbClr val="FF0066"/>
                </a:solidFill>
                <a:latin typeface="Courier New" pitchFamily="49" charset="0"/>
                <a:ea typeface="新細明體" pitchFamily="18" charset="-120"/>
              </a:rPr>
              <a:t>a+n)</a:t>
            </a:r>
            <a:r>
              <a:rPr lang="en-US" altLang="zh-TW" sz="3600">
                <a:solidFill>
                  <a:srgbClr val="FF0066"/>
                </a:solidFill>
                <a:latin typeface="Times New Roman" pitchFamily="18" charset="0"/>
                <a:ea typeface="新細明體" pitchFamily="18" charset="-120"/>
              </a:rPr>
              <a:t> is identical to </a:t>
            </a:r>
            <a:r>
              <a:rPr lang="en-US" altLang="zh-TW" sz="3600">
                <a:solidFill>
                  <a:srgbClr val="FF0066"/>
                </a:solidFill>
                <a:latin typeface="Courier New" pitchFamily="49" charset="0"/>
                <a:ea typeface="新細明體" pitchFamily="18" charset="-120"/>
              </a:rPr>
              <a:t>a[n]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484188" y="584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Dereferencing Array Pointers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152400" y="1600200"/>
            <a:ext cx="8610600" cy="3810000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 sz="2800">
              <a:ea typeface="新細明體" pitchFamily="18" charset="-120"/>
            </a:endParaRPr>
          </a:p>
        </p:txBody>
      </p:sp>
      <p:grpSp>
        <p:nvGrpSpPr>
          <p:cNvPr id="390192" name="Group 48"/>
          <p:cNvGrpSpPr>
            <a:grpSpLocks/>
          </p:cNvGrpSpPr>
          <p:nvPr/>
        </p:nvGrpSpPr>
        <p:grpSpPr bwMode="auto">
          <a:xfrm>
            <a:off x="5016500" y="2057400"/>
            <a:ext cx="3352800" cy="2387600"/>
            <a:chOff x="3160" y="1296"/>
            <a:chExt cx="2112" cy="1504"/>
          </a:xfrm>
        </p:grpSpPr>
        <p:grpSp>
          <p:nvGrpSpPr>
            <p:cNvPr id="390152" name="Group 8"/>
            <p:cNvGrpSpPr>
              <a:grpSpLocks/>
            </p:cNvGrpSpPr>
            <p:nvPr/>
          </p:nvGrpSpPr>
          <p:grpSpPr bwMode="auto">
            <a:xfrm>
              <a:off x="3160" y="1296"/>
              <a:ext cx="752" cy="1458"/>
              <a:chOff x="2304" y="1193"/>
              <a:chExt cx="672" cy="1487"/>
            </a:xfrm>
          </p:grpSpPr>
          <p:sp>
            <p:nvSpPr>
              <p:cNvPr id="390153" name="Rectangle 9"/>
              <p:cNvSpPr>
                <a:spLocks noChangeArrowheads="1"/>
              </p:cNvSpPr>
              <p:nvPr/>
            </p:nvSpPr>
            <p:spPr bwMode="auto">
              <a:xfrm>
                <a:off x="2304" y="1193"/>
                <a:ext cx="672" cy="297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390154" name="Rectangle 10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390155" name="Rectangle 11"/>
              <p:cNvSpPr>
                <a:spLocks noChangeArrowheads="1"/>
              </p:cNvSpPr>
              <p:nvPr/>
            </p:nvSpPr>
            <p:spPr bwMode="auto">
              <a:xfrm>
                <a:off x="2304" y="2084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8</a:t>
                </a:r>
              </a:p>
            </p:txBody>
          </p:sp>
          <p:sp>
            <p:nvSpPr>
              <p:cNvPr id="390156" name="Rectangle 12"/>
              <p:cNvSpPr>
                <a:spLocks noChangeArrowheads="1"/>
              </p:cNvSpPr>
              <p:nvPr/>
            </p:nvSpPr>
            <p:spPr bwMode="auto">
              <a:xfrm>
                <a:off x="2304" y="1786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390157" name="Rectangle 13"/>
              <p:cNvSpPr>
                <a:spLocks noChangeArrowheads="1"/>
              </p:cNvSpPr>
              <p:nvPr/>
            </p:nvSpPr>
            <p:spPr bwMode="auto">
              <a:xfrm>
                <a:off x="2304" y="2382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22</a:t>
                </a:r>
              </a:p>
            </p:txBody>
          </p:sp>
        </p:grpSp>
        <p:sp>
          <p:nvSpPr>
            <p:cNvPr id="390175" name="Line 31"/>
            <p:cNvSpPr>
              <a:spLocks noChangeShapeType="1"/>
            </p:cNvSpPr>
            <p:nvPr/>
          </p:nvSpPr>
          <p:spPr bwMode="auto">
            <a:xfrm flipH="1">
              <a:off x="3923" y="1432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6" name="Line 32"/>
            <p:cNvSpPr>
              <a:spLocks noChangeShapeType="1"/>
            </p:cNvSpPr>
            <p:nvPr/>
          </p:nvSpPr>
          <p:spPr bwMode="auto">
            <a:xfrm flipH="1">
              <a:off x="3923" y="1726"/>
              <a:ext cx="4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7" name="Line 33"/>
            <p:cNvSpPr>
              <a:spLocks noChangeShapeType="1"/>
            </p:cNvSpPr>
            <p:nvPr/>
          </p:nvSpPr>
          <p:spPr bwMode="auto">
            <a:xfrm flipH="1">
              <a:off x="3923" y="2020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8" name="Line 34"/>
            <p:cNvSpPr>
              <a:spLocks noChangeShapeType="1"/>
            </p:cNvSpPr>
            <p:nvPr/>
          </p:nvSpPr>
          <p:spPr bwMode="auto">
            <a:xfrm flipH="1">
              <a:off x="3923" y="2314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9" name="Line 35"/>
            <p:cNvSpPr>
              <a:spLocks noChangeShapeType="1"/>
            </p:cNvSpPr>
            <p:nvPr/>
          </p:nvSpPr>
          <p:spPr bwMode="auto">
            <a:xfrm flipH="1">
              <a:off x="3923" y="2608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180" name="Group 36"/>
            <p:cNvGrpSpPr>
              <a:grpSpLocks/>
            </p:cNvGrpSpPr>
            <p:nvPr/>
          </p:nvGrpSpPr>
          <p:grpSpPr bwMode="auto">
            <a:xfrm>
              <a:off x="4360" y="1296"/>
              <a:ext cx="912" cy="1504"/>
              <a:chOff x="1584" y="1224"/>
              <a:chExt cx="480" cy="1534"/>
            </a:xfrm>
          </p:grpSpPr>
          <p:sp>
            <p:nvSpPr>
              <p:cNvPr id="390181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224"/>
                <a:ext cx="287" cy="333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9018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480" cy="333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+ 2</a:t>
                </a:r>
              </a:p>
            </p:txBody>
          </p:sp>
          <p:sp>
            <p:nvSpPr>
              <p:cNvPr id="390183" name="Text Box 39"/>
              <p:cNvSpPr txBox="1">
                <a:spLocks noChangeArrowheads="1"/>
              </p:cNvSpPr>
              <p:nvPr/>
            </p:nvSpPr>
            <p:spPr bwMode="auto">
              <a:xfrm>
                <a:off x="1584" y="2424"/>
                <a:ext cx="480" cy="334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+ 4</a:t>
                </a:r>
              </a:p>
            </p:txBody>
          </p:sp>
          <p:sp>
            <p:nvSpPr>
              <p:cNvPr id="390184" name="Text Box 40"/>
              <p:cNvSpPr txBox="1">
                <a:spLocks noChangeArrowheads="1"/>
              </p:cNvSpPr>
              <p:nvPr/>
            </p:nvSpPr>
            <p:spPr bwMode="auto">
              <a:xfrm>
                <a:off x="1584" y="2124"/>
                <a:ext cx="480" cy="334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+ 3</a:t>
                </a:r>
              </a:p>
            </p:txBody>
          </p:sp>
          <p:sp>
            <p:nvSpPr>
              <p:cNvPr id="390185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524"/>
                <a:ext cx="480" cy="333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+ 1</a:t>
                </a:r>
              </a:p>
            </p:txBody>
          </p:sp>
        </p:grpSp>
      </p:grpSp>
      <p:grpSp>
        <p:nvGrpSpPr>
          <p:cNvPr id="390193" name="Group 49"/>
          <p:cNvGrpSpPr>
            <a:grpSpLocks/>
          </p:cNvGrpSpPr>
          <p:nvPr/>
        </p:nvGrpSpPr>
        <p:grpSpPr bwMode="auto">
          <a:xfrm>
            <a:off x="381000" y="2047875"/>
            <a:ext cx="4652963" cy="2387600"/>
            <a:chOff x="240" y="1290"/>
            <a:chExt cx="2931" cy="1504"/>
          </a:xfrm>
        </p:grpSpPr>
        <p:sp>
          <p:nvSpPr>
            <p:cNvPr id="390159" name="Text Box 15"/>
            <p:cNvSpPr txBox="1">
              <a:spLocks noChangeArrowheads="1"/>
            </p:cNvSpPr>
            <p:nvPr/>
          </p:nvSpPr>
          <p:spPr bwMode="auto">
            <a:xfrm>
              <a:off x="240" y="2184"/>
              <a:ext cx="2448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a[3]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*(a + 3)     </a:t>
              </a:r>
            </a:p>
          </p:txBody>
        </p:sp>
        <p:sp>
          <p:nvSpPr>
            <p:cNvPr id="390170" name="Line 26"/>
            <p:cNvSpPr>
              <a:spLocks noChangeShapeType="1"/>
            </p:cNvSpPr>
            <p:nvPr/>
          </p:nvSpPr>
          <p:spPr bwMode="auto">
            <a:xfrm>
              <a:off x="2688" y="1432"/>
              <a:ext cx="4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1" name="Line 27"/>
            <p:cNvSpPr>
              <a:spLocks noChangeShapeType="1"/>
            </p:cNvSpPr>
            <p:nvPr/>
          </p:nvSpPr>
          <p:spPr bwMode="auto">
            <a:xfrm>
              <a:off x="2688" y="1726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2" name="Line 28"/>
            <p:cNvSpPr>
              <a:spLocks noChangeShapeType="1"/>
            </p:cNvSpPr>
            <p:nvPr/>
          </p:nvSpPr>
          <p:spPr bwMode="auto">
            <a:xfrm>
              <a:off x="2688" y="2020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3" name="Line 29"/>
            <p:cNvSpPr>
              <a:spLocks noChangeShapeType="1"/>
            </p:cNvSpPr>
            <p:nvPr/>
          </p:nvSpPr>
          <p:spPr bwMode="auto">
            <a:xfrm>
              <a:off x="2688" y="2314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4" name="Line 30"/>
            <p:cNvSpPr>
              <a:spLocks noChangeShapeType="1"/>
            </p:cNvSpPr>
            <p:nvPr/>
          </p:nvSpPr>
          <p:spPr bwMode="auto">
            <a:xfrm>
              <a:off x="2688" y="2608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86" name="Text Box 42"/>
            <p:cNvSpPr txBox="1">
              <a:spLocks noChangeArrowheads="1"/>
            </p:cNvSpPr>
            <p:nvPr/>
          </p:nvSpPr>
          <p:spPr bwMode="auto">
            <a:xfrm>
              <a:off x="240" y="1902"/>
              <a:ext cx="2448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a[2]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 *(a + 2)</a:t>
              </a:r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240" y="1620"/>
              <a:ext cx="2496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a[1]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 *(a + 1)</a:t>
              </a:r>
            </a:p>
          </p:txBody>
        </p:sp>
        <p:sp>
          <p:nvSpPr>
            <p:cNvPr id="390188" name="Text Box 44"/>
            <p:cNvSpPr txBox="1">
              <a:spLocks noChangeArrowheads="1"/>
            </p:cNvSpPr>
            <p:nvPr/>
          </p:nvSpPr>
          <p:spPr bwMode="auto">
            <a:xfrm>
              <a:off x="240" y="1290"/>
              <a:ext cx="2448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a[0]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*(a + 0)</a:t>
              </a:r>
            </a:p>
          </p:txBody>
        </p:sp>
        <p:sp>
          <p:nvSpPr>
            <p:cNvPr id="390189" name="Text Box 45"/>
            <p:cNvSpPr txBox="1">
              <a:spLocks noChangeArrowheads="1"/>
            </p:cNvSpPr>
            <p:nvPr/>
          </p:nvSpPr>
          <p:spPr bwMode="auto">
            <a:xfrm>
              <a:off x="240" y="2467"/>
              <a:ext cx="2400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a[4]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*(a + 4)</a:t>
              </a:r>
            </a:p>
          </p:txBody>
        </p:sp>
      </p:grp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117725" y="6183313"/>
            <a:ext cx="351472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b="0">
                <a:ea typeface="新細明體" pitchFamily="18" charset="-120"/>
              </a:rPr>
              <a:t> Note: flexible pointer syntax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738188" y="509588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Array of Pointers &amp; Pointers to Array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228600" y="1447800"/>
            <a:ext cx="8915400" cy="5410200"/>
          </a:xfrm>
          <a:prstGeom prst="rect">
            <a:avLst/>
          </a:prstGeom>
          <a:solidFill>
            <a:schemeClr val="tx1"/>
          </a:solidFill>
          <a:ln w="1905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zh-TW" altLang="en-US">
              <a:ea typeface="新細明體" pitchFamily="18" charset="-120"/>
            </a:endParaRPr>
          </a:p>
        </p:txBody>
      </p:sp>
      <p:grpSp>
        <p:nvGrpSpPr>
          <p:cNvPr id="392204" name="Group 12"/>
          <p:cNvGrpSpPr>
            <a:grpSpLocks/>
          </p:cNvGrpSpPr>
          <p:nvPr/>
        </p:nvGrpSpPr>
        <p:grpSpPr bwMode="auto">
          <a:xfrm>
            <a:off x="685800" y="2160588"/>
            <a:ext cx="990600" cy="1355725"/>
            <a:chOff x="816" y="1824"/>
            <a:chExt cx="528" cy="960"/>
          </a:xfrm>
        </p:grpSpPr>
        <p:sp>
          <p:nvSpPr>
            <p:cNvPr id="392199" name="Rectangle 7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0" name="Rectangle 8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3" name="Rectangle 11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2205" name="Rectangle 13"/>
          <p:cNvSpPr>
            <a:spLocks noChangeArrowheads="1"/>
          </p:cNvSpPr>
          <p:nvPr/>
        </p:nvSpPr>
        <p:spPr bwMode="auto">
          <a:xfrm>
            <a:off x="2514600" y="1730375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06" name="Rectangle 14"/>
          <p:cNvSpPr>
            <a:spLocks noChangeArrowheads="1"/>
          </p:cNvSpPr>
          <p:nvPr/>
        </p:nvSpPr>
        <p:spPr bwMode="auto">
          <a:xfrm>
            <a:off x="2514600" y="222250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07" name="Rectangle 15"/>
          <p:cNvSpPr>
            <a:spLocks noChangeArrowheads="1"/>
          </p:cNvSpPr>
          <p:nvPr/>
        </p:nvSpPr>
        <p:spPr bwMode="auto">
          <a:xfrm>
            <a:off x="2514600" y="2716213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08" name="Rectangle 16"/>
          <p:cNvSpPr>
            <a:spLocks noChangeArrowheads="1"/>
          </p:cNvSpPr>
          <p:nvPr/>
        </p:nvSpPr>
        <p:spPr bwMode="auto">
          <a:xfrm>
            <a:off x="2514600" y="3208338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09" name="Rectangle 17"/>
          <p:cNvSpPr>
            <a:spLocks noChangeArrowheads="1"/>
          </p:cNvSpPr>
          <p:nvPr/>
        </p:nvSpPr>
        <p:spPr bwMode="auto">
          <a:xfrm>
            <a:off x="2514600" y="370205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514600" y="1371600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2514600" y="1914525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2514600" y="2406650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c</a:t>
            </a:r>
          </a:p>
        </p:txBody>
      </p:sp>
      <p:sp>
        <p:nvSpPr>
          <p:cNvPr id="392221" name="Line 29"/>
          <p:cNvSpPr>
            <a:spLocks noChangeShapeType="1"/>
          </p:cNvSpPr>
          <p:nvPr/>
        </p:nvSpPr>
        <p:spPr bwMode="auto">
          <a:xfrm flipV="1">
            <a:off x="1295400" y="1852613"/>
            <a:ext cx="12192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2" name="Line 30"/>
          <p:cNvSpPr>
            <a:spLocks noChangeShapeType="1"/>
          </p:cNvSpPr>
          <p:nvPr/>
        </p:nvSpPr>
        <p:spPr bwMode="auto">
          <a:xfrm flipV="1">
            <a:off x="1295400" y="2346325"/>
            <a:ext cx="1219200" cy="246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3" name="Line 31"/>
          <p:cNvSpPr>
            <a:spLocks noChangeShapeType="1"/>
          </p:cNvSpPr>
          <p:nvPr/>
        </p:nvSpPr>
        <p:spPr bwMode="auto">
          <a:xfrm>
            <a:off x="1295400" y="2838450"/>
            <a:ext cx="1143000" cy="15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4" name="Line 32"/>
          <p:cNvSpPr>
            <a:spLocks noChangeShapeType="1"/>
          </p:cNvSpPr>
          <p:nvPr/>
        </p:nvSpPr>
        <p:spPr bwMode="auto">
          <a:xfrm>
            <a:off x="1293813" y="3081338"/>
            <a:ext cx="1216025" cy="2444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5" name="Line 33"/>
          <p:cNvSpPr>
            <a:spLocks noChangeShapeType="1"/>
          </p:cNvSpPr>
          <p:nvPr/>
        </p:nvSpPr>
        <p:spPr bwMode="auto">
          <a:xfrm>
            <a:off x="1295400" y="3332163"/>
            <a:ext cx="1143000" cy="4921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838200" y="4038600"/>
            <a:ext cx="272573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Tahoma" pitchFamily="34" charset="0"/>
                <a:ea typeface="新細明體" pitchFamily="18" charset="-120"/>
              </a:rPr>
              <a:t>An array of Pointers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685800" y="1600200"/>
            <a:ext cx="396875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3366CC"/>
                </a:solidFill>
                <a:latin typeface="Courier" pitchFamily="49" charset="0"/>
                <a:ea typeface="新細明體" pitchFamily="18" charset="-120"/>
              </a:rPr>
              <a:t>p</a:t>
            </a:r>
          </a:p>
        </p:txBody>
      </p:sp>
      <p:grpSp>
        <p:nvGrpSpPr>
          <p:cNvPr id="392236" name="Group 44"/>
          <p:cNvGrpSpPr>
            <a:grpSpLocks/>
          </p:cNvGrpSpPr>
          <p:nvPr/>
        </p:nvGrpSpPr>
        <p:grpSpPr bwMode="auto">
          <a:xfrm>
            <a:off x="228600" y="4419600"/>
            <a:ext cx="3733800" cy="2438400"/>
            <a:chOff x="576" y="2784"/>
            <a:chExt cx="2160" cy="1536"/>
          </a:xfrm>
        </p:grpSpPr>
        <p:sp>
          <p:nvSpPr>
            <p:cNvPr id="392229" name="AutoShape 37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endParaRPr lang="zh-TW" altLang="en-US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063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int a = 1, b = 2, c = 3;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int *p[5]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p[0] = &amp;a;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p[1] = &amp;b;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p[2] = &amp;c;</a:t>
              </a:r>
            </a:p>
          </p:txBody>
        </p:sp>
      </p:grpSp>
      <p:sp>
        <p:nvSpPr>
          <p:cNvPr id="392235" name="Line 43"/>
          <p:cNvSpPr>
            <a:spLocks noChangeShapeType="1"/>
          </p:cNvSpPr>
          <p:nvPr/>
        </p:nvSpPr>
        <p:spPr bwMode="auto">
          <a:xfrm>
            <a:off x="4038600" y="1447800"/>
            <a:ext cx="1588" cy="5410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2237" name="Group 45"/>
          <p:cNvGrpSpPr>
            <a:grpSpLocks/>
          </p:cNvGrpSpPr>
          <p:nvPr/>
        </p:nvGrpSpPr>
        <p:grpSpPr bwMode="auto">
          <a:xfrm>
            <a:off x="4114800" y="4419600"/>
            <a:ext cx="5029200" cy="2438400"/>
            <a:chOff x="576" y="2784"/>
            <a:chExt cx="2160" cy="1536"/>
          </a:xfrm>
        </p:grpSpPr>
        <p:sp>
          <p:nvSpPr>
            <p:cNvPr id="392238" name="AutoShape 46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endParaRPr lang="zh-TW" altLang="en-US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392239" name="Text Box 47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27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int list[5] = {9, 8, 7, 6, 5};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int *p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 = list;//points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 entry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 = &amp;list[0];//points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 entry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 = &amp;list[1];//points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 entry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P = list + 1; 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itchFamily="49" charset="0"/>
                  <a:ea typeface="新細明體" pitchFamily="18" charset="-120"/>
                </a:rPr>
                <a:t> entry</a:t>
              </a:r>
            </a:p>
          </p:txBody>
        </p:sp>
      </p:grpSp>
      <p:sp>
        <p:nvSpPr>
          <p:cNvPr id="392246" name="Rectangle 54"/>
          <p:cNvSpPr>
            <a:spLocks noChangeArrowheads="1"/>
          </p:cNvSpPr>
          <p:nvPr/>
        </p:nvSpPr>
        <p:spPr bwMode="auto">
          <a:xfrm>
            <a:off x="6781800" y="1828800"/>
            <a:ext cx="1828800" cy="21336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2240" name="Group 48"/>
          <p:cNvGrpSpPr>
            <a:grpSpLocks/>
          </p:cNvGrpSpPr>
          <p:nvPr/>
        </p:nvGrpSpPr>
        <p:grpSpPr bwMode="auto">
          <a:xfrm>
            <a:off x="6934200" y="2133600"/>
            <a:ext cx="1524000" cy="1524000"/>
            <a:chOff x="816" y="1824"/>
            <a:chExt cx="528" cy="960"/>
          </a:xfrm>
        </p:grpSpPr>
        <p:sp>
          <p:nvSpPr>
            <p:cNvPr id="392241" name="Rectangle 49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2" name="Rectangle 50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3" name="Rectangle 51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4" name="Rectangle 52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45" name="Rectangle 53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953000" y="3962400"/>
            <a:ext cx="282416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Tahoma" pitchFamily="34" charset="0"/>
                <a:ea typeface="新細明體" pitchFamily="18" charset="-120"/>
              </a:rPr>
              <a:t>A pointer to an array</a:t>
            </a:r>
          </a:p>
        </p:txBody>
      </p:sp>
      <p:sp>
        <p:nvSpPr>
          <p:cNvPr id="392248" name="Rectangle 56"/>
          <p:cNvSpPr>
            <a:spLocks noChangeArrowheads="1"/>
          </p:cNvSpPr>
          <p:nvPr/>
        </p:nvSpPr>
        <p:spPr bwMode="auto">
          <a:xfrm>
            <a:off x="5334000" y="2514600"/>
            <a:ext cx="457200" cy="457200"/>
          </a:xfrm>
          <a:prstGeom prst="rect">
            <a:avLst/>
          </a:prstGeom>
          <a:solidFill>
            <a:srgbClr val="99CCFF"/>
          </a:solidFill>
          <a:ln w="3175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249" name="Line 57"/>
          <p:cNvSpPr>
            <a:spLocks noChangeShapeType="1"/>
          </p:cNvSpPr>
          <p:nvPr/>
        </p:nvSpPr>
        <p:spPr bwMode="auto">
          <a:xfrm flipV="1">
            <a:off x="5638800" y="1905000"/>
            <a:ext cx="11430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NULL pointer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1148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NULL is a special value that indicates an empty pointer</a:t>
            </a:r>
          </a:p>
          <a:p>
            <a:r>
              <a:rPr lang="en-US" altLang="zh-TW" sz="2400" dirty="0">
                <a:ea typeface="新細明體" pitchFamily="18" charset="-120"/>
              </a:rPr>
              <a:t>If you try to access a NULL pointer, you will get an error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*p;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p = 0;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&lt;&lt; p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; //prints 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&lt;&lt; &amp;p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;//prints address of p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&lt;&lt; *p &lt;&lt;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;//Error!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Computer Memory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Each variable is assigned a memory slot (the size depends on the data type) and the variable’s data is stored there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990975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Variable a’s value, i.e., 100, is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stored at memory location 1024</a:t>
            </a:r>
          </a:p>
        </p:txBody>
      </p:sp>
      <p:sp>
        <p:nvSpPr>
          <p:cNvPr id="371762" name="Rectangle 50"/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5" name="Rectangle 53"/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1766" name="Rectangle 54"/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371768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1032</a:t>
            </a:r>
          </a:p>
        </p:txBody>
      </p:sp>
      <p:sp>
        <p:nvSpPr>
          <p:cNvPr id="371770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int a = 100;</a:t>
            </a:r>
          </a:p>
        </p:txBody>
      </p:sp>
      <p:sp>
        <p:nvSpPr>
          <p:cNvPr id="371772" name="Rectangle 60"/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73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371774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Storing 2D Array in 1D Array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TW" altLang="en-US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int twod[3][4] = {{0,1,2,3}, {4,5,6,7},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                    {8,9,10,11}};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  int oned[12];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	for(int i=0; i&lt;3; i++){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		for(int j=0; j&lt;4 ; j++)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			oned[i*4+j] = twod[i][j];</a:t>
            </a:r>
            <a:br>
              <a:rPr lang="en-US" altLang="zh-TW" sz="2000" b="1">
                <a:latin typeface="Courier New" pitchFamily="49" charset="0"/>
                <a:ea typeface="新細明體" pitchFamily="18" charset="-120"/>
              </a:rPr>
            </a:br>
            <a:r>
              <a:rPr lang="en-US" altLang="zh-TW" sz="2000" b="1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838200" y="5334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Pointer to 2-Dimensional Arrays</a:t>
            </a: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1371600" y="1447800"/>
            <a:ext cx="5867400" cy="2971800"/>
          </a:xfrm>
          <a:prstGeom prst="rect">
            <a:avLst/>
          </a:prstGeom>
          <a:solidFill>
            <a:srgbClr val="CCCCFF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zh-TW" altLang="en-US">
              <a:ea typeface="新細明體" pitchFamily="18" charset="-120"/>
            </a:endParaRPr>
          </a:p>
        </p:txBody>
      </p:sp>
      <p:grpSp>
        <p:nvGrpSpPr>
          <p:cNvPr id="424964" name="Group 4"/>
          <p:cNvGrpSpPr>
            <a:grpSpLocks/>
          </p:cNvGrpSpPr>
          <p:nvPr/>
        </p:nvGrpSpPr>
        <p:grpSpPr bwMode="auto">
          <a:xfrm>
            <a:off x="2730500" y="1804988"/>
            <a:ext cx="4508500" cy="808037"/>
            <a:chOff x="1920" y="1632"/>
            <a:chExt cx="3024" cy="839"/>
          </a:xfrm>
        </p:grpSpPr>
        <p:sp>
          <p:nvSpPr>
            <p:cNvPr id="424965" name="Rectangle 5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6" name="Rectangle 6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7" name="Rectangle 7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8" name="Rectangle 8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0" name="Text Box 10"/>
            <p:cNvSpPr txBox="1">
              <a:spLocks noChangeArrowheads="1"/>
            </p:cNvSpPr>
            <p:nvPr/>
          </p:nvSpPr>
          <p:spPr bwMode="auto">
            <a:xfrm>
              <a:off x="2164" y="2061"/>
              <a:ext cx="2588" cy="41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table[ 0] or *( table + 0 )</a:t>
              </a:r>
            </a:p>
          </p:txBody>
        </p:sp>
      </p:grpSp>
      <p:sp>
        <p:nvSpPr>
          <p:cNvPr id="424971" name="Line 11"/>
          <p:cNvSpPr>
            <a:spLocks noChangeShapeType="1"/>
          </p:cNvSpPr>
          <p:nvPr/>
        </p:nvSpPr>
        <p:spPr bwMode="auto">
          <a:xfrm>
            <a:off x="2286000" y="1828800"/>
            <a:ext cx="444500" cy="1539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1600200" y="1524000"/>
            <a:ext cx="7747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table</a:t>
            </a:r>
          </a:p>
        </p:txBody>
      </p:sp>
      <p:grpSp>
        <p:nvGrpSpPr>
          <p:cNvPr id="424973" name="Group 13"/>
          <p:cNvGrpSpPr>
            <a:grpSpLocks/>
          </p:cNvGrpSpPr>
          <p:nvPr/>
        </p:nvGrpSpPr>
        <p:grpSpPr bwMode="auto">
          <a:xfrm>
            <a:off x="2730500" y="2576513"/>
            <a:ext cx="4508500" cy="812800"/>
            <a:chOff x="1920" y="1632"/>
            <a:chExt cx="3024" cy="843"/>
          </a:xfrm>
        </p:grpSpPr>
        <p:sp>
          <p:nvSpPr>
            <p:cNvPr id="424974" name="Rectangle 14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5" name="Rectangle 15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7" name="Rectangle 17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8" name="Rectangle 18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9" name="Text Box 19"/>
            <p:cNvSpPr txBox="1">
              <a:spLocks noChangeArrowheads="1"/>
            </p:cNvSpPr>
            <p:nvPr/>
          </p:nvSpPr>
          <p:spPr bwMode="auto">
            <a:xfrm>
              <a:off x="2164" y="2065"/>
              <a:ext cx="2588" cy="41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table[ 1] or *( table + 1 )</a:t>
              </a:r>
            </a:p>
          </p:txBody>
        </p:sp>
      </p:grpSp>
      <p:sp>
        <p:nvSpPr>
          <p:cNvPr id="424980" name="Line 20"/>
          <p:cNvSpPr>
            <a:spLocks noChangeShapeType="1"/>
          </p:cNvSpPr>
          <p:nvPr/>
        </p:nvSpPr>
        <p:spPr bwMode="auto">
          <a:xfrm>
            <a:off x="2362200" y="2590800"/>
            <a:ext cx="368300" cy="165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600200" y="2286000"/>
            <a:ext cx="120491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table + 1</a:t>
            </a:r>
          </a:p>
        </p:txBody>
      </p:sp>
      <p:grpSp>
        <p:nvGrpSpPr>
          <p:cNvPr id="424982" name="Group 22"/>
          <p:cNvGrpSpPr>
            <a:grpSpLocks/>
          </p:cNvGrpSpPr>
          <p:nvPr/>
        </p:nvGrpSpPr>
        <p:grpSpPr bwMode="auto">
          <a:xfrm>
            <a:off x="2730500" y="3409950"/>
            <a:ext cx="4508500" cy="812800"/>
            <a:chOff x="1920" y="1632"/>
            <a:chExt cx="3024" cy="845"/>
          </a:xfrm>
        </p:grpSpPr>
        <p:sp>
          <p:nvSpPr>
            <p:cNvPr id="424983" name="Rectangle 23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5" name="Rectangle 25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6" name="Rectangle 26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7" name="Rectangle 27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8" name="Text Box 28"/>
            <p:cNvSpPr txBox="1">
              <a:spLocks noChangeArrowheads="1"/>
            </p:cNvSpPr>
            <p:nvPr/>
          </p:nvSpPr>
          <p:spPr bwMode="auto">
            <a:xfrm>
              <a:off x="2163" y="2065"/>
              <a:ext cx="2589" cy="4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table[ 2] or *( table + 2 )</a:t>
              </a:r>
            </a:p>
          </p:txBody>
        </p:sp>
      </p:grpSp>
      <p:sp>
        <p:nvSpPr>
          <p:cNvPr id="424989" name="Line 29"/>
          <p:cNvSpPr>
            <a:spLocks noChangeShapeType="1"/>
          </p:cNvSpPr>
          <p:nvPr/>
        </p:nvSpPr>
        <p:spPr bwMode="auto">
          <a:xfrm>
            <a:off x="2362200" y="3352800"/>
            <a:ext cx="368300" cy="2349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1600200" y="3048000"/>
            <a:ext cx="120491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table + 2</a:t>
            </a:r>
          </a:p>
        </p:txBody>
      </p:sp>
      <p:sp>
        <p:nvSpPr>
          <p:cNvPr id="424991" name="Rectangle 31"/>
          <p:cNvSpPr>
            <a:spLocks noChangeArrowheads="1"/>
          </p:cNvSpPr>
          <p:nvPr/>
        </p:nvSpPr>
        <p:spPr bwMode="auto">
          <a:xfrm>
            <a:off x="1371600" y="4267200"/>
            <a:ext cx="5867400" cy="2590800"/>
          </a:xfrm>
          <a:prstGeom prst="rect">
            <a:avLst/>
          </a:prstGeom>
          <a:solidFill>
            <a:schemeClr val="tx1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2057400" y="4287838"/>
            <a:ext cx="4756150" cy="762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int table[3][4] = {{1,2,3,4},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{5,6,7,8},{9,10,11,12}};</a:t>
            </a:r>
          </a:p>
        </p:txBody>
      </p:sp>
      <p:sp>
        <p:nvSpPr>
          <p:cNvPr id="424993" name="AutoShape 33"/>
          <p:cNvSpPr>
            <a:spLocks noChangeArrowheads="1"/>
          </p:cNvSpPr>
          <p:nvPr/>
        </p:nvSpPr>
        <p:spPr bwMode="auto">
          <a:xfrm rot="10811431" flipH="1">
            <a:off x="1978025" y="5103813"/>
            <a:ext cx="5030788" cy="1752600"/>
          </a:xfrm>
          <a:prstGeom prst="foldedCorner">
            <a:avLst>
              <a:gd name="adj" fmla="val 15546"/>
            </a:avLst>
          </a:prstGeom>
          <a:noFill/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2057400" y="4876800"/>
            <a:ext cx="5524500" cy="20177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endParaRPr lang="en-US" altLang="zh-TW" sz="1800">
              <a:solidFill>
                <a:schemeClr val="bg1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for(int i=0; i&lt;3; i++){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	for(int j=0; j&lt;4; j++)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		cout &lt;&lt; *(*(table+i)+j);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	cout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24995" name="Line 35"/>
          <p:cNvSpPr>
            <a:spLocks noChangeShapeType="1"/>
          </p:cNvSpPr>
          <p:nvPr/>
        </p:nvSpPr>
        <p:spPr bwMode="auto">
          <a:xfrm flipH="1">
            <a:off x="5562600" y="4495800"/>
            <a:ext cx="18288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7283450" y="4310063"/>
            <a:ext cx="1958975" cy="6969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*(table[i]+j)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= table[i][j]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0" y="4506913"/>
            <a:ext cx="1311275" cy="10668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What is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**table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 ?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6934200" y="1447800"/>
            <a:ext cx="2209800" cy="17399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  table[i] = &amp;table[i][0] refers to the </a:t>
            </a:r>
            <a:r>
              <a:rPr lang="en-US" altLang="zh-TW" sz="1800" i="1">
                <a:latin typeface="Courier New" pitchFamily="49" charset="0"/>
                <a:ea typeface="新細明體" pitchFamily="18" charset="-120"/>
              </a:rPr>
              <a:t>address </a:t>
            </a: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of the ith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pointer is a variable used to store the address of a memory cell. </a:t>
            </a:r>
          </a:p>
          <a:p>
            <a:r>
              <a:rPr lang="en-US" altLang="zh-TW">
                <a:ea typeface="新細明體" pitchFamily="18" charset="-120"/>
              </a:rPr>
              <a:t>We can use the pointer to reference this memory cell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1032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701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5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ea typeface="新細明體" pitchFamily="18" charset="-120"/>
              </a:rPr>
              <a:t>integer</a:t>
            </a:r>
          </a:p>
        </p:txBody>
      </p:sp>
      <p:sp>
        <p:nvSpPr>
          <p:cNvPr id="370707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ea typeface="新細明體" pitchFamily="18" charset="-120"/>
              </a:rPr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 Types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C++  has pointer types for each type of object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>
                <a:ea typeface="新細明體" pitchFamily="18" charset="-120"/>
              </a:rPr>
              <a:t> objects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>
                <a:ea typeface="新細明體" pitchFamily="18" charset="-120"/>
              </a:rPr>
              <a:t> objects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user-defined objects</a:t>
            </a:r>
          </a:p>
          <a:p>
            <a:pPr lvl="2">
              <a:buFont typeface="Wingdings" pitchFamily="2" charset="2"/>
              <a:buNone/>
            </a:pPr>
            <a:r>
              <a:rPr lang="en-US" altLang="zh-TW">
                <a:ea typeface="新細明體" pitchFamily="18" charset="-120"/>
              </a:rPr>
              <a:t>           (e.g.,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RationalNumber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Even pointers to pointers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Pointers to pointers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>
                <a:ea typeface="新細明體" pitchFamily="18" charset="-120"/>
              </a:rPr>
              <a:t> objects</a:t>
            </a:r>
          </a:p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 Variable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Declaration of Pointer variables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i="1">
                <a:latin typeface="Courier New" pitchFamily="49" charset="0"/>
                <a:ea typeface="新細明體" pitchFamily="18" charset="-120"/>
              </a:rPr>
              <a:t>type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* pointer_name;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//or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	type *pointer_name;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where </a:t>
            </a:r>
            <a:r>
              <a:rPr lang="en-US" altLang="zh-TW" sz="2000" i="1">
                <a:ea typeface="新細明體" pitchFamily="18" charset="-120"/>
              </a:rPr>
              <a:t>type </a:t>
            </a:r>
            <a:r>
              <a:rPr lang="en-US" altLang="zh-TW" sz="2000">
                <a:ea typeface="新細明體" pitchFamily="18" charset="-120"/>
              </a:rPr>
              <a:t>is the type of data pointed to (e.g. int, char, double)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>
              <a:ea typeface="新細明體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Examples: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int *n;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RationalNumber *r;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int **p;    // pointer to pointer</a:t>
            </a:r>
            <a:endParaRPr lang="en-US" altLang="zh-TW" sz="2000">
              <a:ea typeface="新細明體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i="1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 Operator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&amp;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r>
              <a:rPr lang="en-US" altLang="zh-TW" sz="2400" i="1" dirty="0">
                <a:latin typeface="Tahoma" pitchFamily="34" charset="0"/>
                <a:ea typeface="新細明體" pitchFamily="18" charset="-120"/>
              </a:rPr>
              <a:t>The </a:t>
            </a:r>
            <a:r>
              <a:rPr lang="en-US" altLang="zh-TW" sz="2000" dirty="0">
                <a:latin typeface="Tahoma" pitchFamily="34" charset="0"/>
                <a:ea typeface="新細明體" pitchFamily="18" charset="-120"/>
              </a:rPr>
              <a:t>"</a:t>
            </a:r>
            <a:r>
              <a:rPr lang="en-US" altLang="zh-TW" sz="2400" i="1" dirty="0">
                <a:latin typeface="Tahoma" pitchFamily="34" charset="0"/>
                <a:ea typeface="新細明體" pitchFamily="18" charset="-120"/>
              </a:rPr>
              <a:t>address of </a:t>
            </a:r>
            <a:r>
              <a:rPr lang="en-US" altLang="zh-TW" sz="2000" dirty="0">
                <a:latin typeface="Tahoma" pitchFamily="34" charset="0"/>
                <a:ea typeface="新細明體" pitchFamily="18" charset="-120"/>
              </a:rPr>
              <a:t>"</a:t>
            </a:r>
            <a:r>
              <a:rPr lang="en-US" altLang="zh-TW" sz="2400" i="1" dirty="0">
                <a:latin typeface="Tahoma" pitchFamily="34" charset="0"/>
                <a:ea typeface="新細明體" pitchFamily="18" charset="-120"/>
              </a:rPr>
              <a:t> operator</a:t>
            </a:r>
            <a:r>
              <a:rPr lang="en-US" altLang="zh-TW" sz="2400" dirty="0"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2400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&amp;</a:t>
            </a:r>
            <a:r>
              <a:rPr lang="en-US" altLang="zh-TW" sz="2400" dirty="0">
                <a:latin typeface="Tahoma" pitchFamily="34" charset="0"/>
                <a:ea typeface="新細明體" pitchFamily="18" charset="-120"/>
              </a:rPr>
              <a:t>) gives the memory address of the variable</a:t>
            </a:r>
          </a:p>
          <a:p>
            <a:pPr lvl="1"/>
            <a:r>
              <a:rPr lang="en-US" altLang="zh-TW" sz="2000" b="1" dirty="0">
                <a:solidFill>
                  <a:srgbClr val="FAFD00"/>
                </a:solidFill>
                <a:ea typeface="新細明體" pitchFamily="18" charset="-120"/>
              </a:rPr>
              <a:t>Usage: </a:t>
            </a:r>
            <a:r>
              <a:rPr lang="en-US" altLang="zh-TW" sz="2000" b="1" dirty="0">
                <a:solidFill>
                  <a:srgbClr val="FAFD00"/>
                </a:solidFill>
                <a:latin typeface="Courier New" pitchFamily="49" charset="0"/>
                <a:ea typeface="新細明體" pitchFamily="18" charset="-120"/>
              </a:rPr>
              <a:t>&amp;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variable_name</a:t>
            </a:r>
            <a:endParaRPr lang="en-US" altLang="zh-TW" sz="2000" b="1" dirty="0">
              <a:latin typeface="Courier New" pitchFamily="49" charset="0"/>
              <a:ea typeface="新細明體" pitchFamily="18" charset="-120"/>
            </a:endParaRPr>
          </a:p>
          <a:p>
            <a:pPr lvl="1"/>
            <a:endParaRPr lang="en-US" altLang="zh-TW" sz="2000" b="1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int a = 100;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//get the value,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a;	  //prints 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//get the memory address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410655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Address Operator &amp;</a:t>
            </a:r>
          </a:p>
        </p:txBody>
      </p:sp>
      <p:grpSp>
        <p:nvGrpSpPr>
          <p:cNvPr id="373796" name="Group 1060"/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5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373786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373787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373788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ea typeface="新細明體" pitchFamily="18" charset="-120"/>
                </a:rPr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91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373792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1800"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373794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int a, b;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a = 88;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b = 100;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cout &lt;&lt; "The address of a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cout &lt;&lt; "The address of b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&amp;b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} </a:t>
            </a:r>
            <a:endParaRPr lang="zh-TW" altLang="en-US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373795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b="0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The address of a is: 1020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The address of b is: 1024</a:t>
            </a:r>
          </a:p>
          <a:p>
            <a:pPr marL="342900" indent="-342900"/>
            <a:endParaRPr lang="en-US" altLang="zh-TW" b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Variables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The value of pointer 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>
                <a:ea typeface="新細明體" pitchFamily="18" charset="-120"/>
              </a:rPr>
              <a:t> is the address of variable 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 pointer is also a variable, so it has its own memory address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zh-TW" sz="2400">
              <a:ea typeface="新細明體" pitchFamily="18" charset="-12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zh-TW" altLang="en-US" sz="2400">
              <a:ea typeface="新細明體" pitchFamily="18" charset="-120"/>
            </a:endParaRPr>
          </a:p>
        </p:txBody>
      </p:sp>
      <p:grpSp>
        <p:nvGrpSpPr>
          <p:cNvPr id="412695" name="Group 23"/>
          <p:cNvGrpSpPr>
            <a:grpSpLocks/>
          </p:cNvGrpSpPr>
          <p:nvPr/>
        </p:nvGrpSpPr>
        <p:grpSpPr bwMode="auto">
          <a:xfrm>
            <a:off x="434975" y="1600200"/>
            <a:ext cx="8709025" cy="3008313"/>
            <a:chOff x="130" y="2213"/>
            <a:chExt cx="5486" cy="189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2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412683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 b="0"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 b="0"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 b="0"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412690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a</a:t>
              </a:r>
            </a:p>
          </p:txBody>
        </p:sp>
        <p:sp>
          <p:nvSpPr>
            <p:cNvPr id="412691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p</a:t>
              </a:r>
            </a:p>
          </p:txBody>
        </p:sp>
        <p:cxnSp>
          <p:nvCxnSpPr>
            <p:cNvPr id="412692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16200000" flipH="1" flipV="1">
              <a:off x="3443" y="1731"/>
              <a:ext cx="1" cy="1496"/>
            </a:xfrm>
            <a:prstGeom prst="curvedConnector3">
              <a:avLst>
                <a:gd name="adj1" fmla="val -13200000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2693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latin typeface="Courier New" pitchFamily="49" charset="0"/>
                  <a:ea typeface="新細明體" pitchFamily="18" charset="-120"/>
                </a:rPr>
                <a:t>int a = 100;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int *p = &amp;a;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latin typeface="Courier New" pitchFamily="49" charset="0"/>
                  <a:ea typeface="新細明體" pitchFamily="18" charset="-120"/>
                </a:rPr>
                <a:t>cout &lt;&lt; a &lt;&lt; " " &lt;&lt; &amp;a &lt;&lt;endl;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latin typeface="Courier New" pitchFamily="49" charset="0"/>
                  <a:ea typeface="新細明體" pitchFamily="18" charset="-120"/>
                </a:rPr>
                <a:t>cout &lt;&lt; p &lt;&lt; " " &lt;&lt; &amp;p &lt;&lt;endl;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TW" b="0">
                  <a:ea typeface="新細明體" pitchFamily="18" charset="-120"/>
                </a:rPr>
                <a:t>Result is: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100 1024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1024 1032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Pages>33</Pages>
  <Words>1553</Words>
  <Application>Microsoft Office PowerPoint</Application>
  <PresentationFormat>On-screen Show (4:3)</PresentationFormat>
  <Paragraphs>525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Times New Roman</vt:lpstr>
      <vt:lpstr>Arial</vt:lpstr>
      <vt:lpstr>Monotype Sorts</vt:lpstr>
      <vt:lpstr>Wingdings</vt:lpstr>
      <vt:lpstr>新細明體</vt:lpstr>
      <vt:lpstr>Courier New</vt:lpstr>
      <vt:lpstr>Courier</vt:lpstr>
      <vt:lpstr>Tahoma</vt:lpstr>
      <vt:lpstr>Arial Unicode MS</vt:lpstr>
      <vt:lpstr>宋体</vt:lpstr>
      <vt:lpstr>Comic Sans MS</vt:lpstr>
      <vt:lpstr>Flow</vt:lpstr>
      <vt:lpstr>Object Oriented Programming</vt:lpstr>
      <vt:lpstr>Topics</vt:lpstr>
      <vt:lpstr>Computer Memory</vt:lpstr>
      <vt:lpstr>Pointers</vt:lpstr>
      <vt:lpstr>Pointer Types</vt:lpstr>
      <vt:lpstr>Pointer Variable</vt:lpstr>
      <vt:lpstr>Address Operator &amp;</vt:lpstr>
      <vt:lpstr>Address Operator &amp;</vt:lpstr>
      <vt:lpstr>Pointer Variables</vt:lpstr>
      <vt:lpstr>Pointer to Pointer</vt:lpstr>
      <vt:lpstr> Dereferencing Operator *</vt:lpstr>
      <vt:lpstr>Don’t get confused</vt:lpstr>
      <vt:lpstr>A Pointer Example</vt:lpstr>
      <vt:lpstr>Another Pointer Example</vt:lpstr>
      <vt:lpstr>Another Pointer Example</vt:lpstr>
      <vt:lpstr>Reference Variables</vt:lpstr>
      <vt:lpstr>Reference Variables</vt:lpstr>
      <vt:lpstr>Reference Variables</vt:lpstr>
      <vt:lpstr>Traditional Pointer Usage</vt:lpstr>
      <vt:lpstr>Pass by Reference</vt:lpstr>
      <vt:lpstr>Pointers and Arrays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NULL pointer</vt:lpstr>
      <vt:lpstr>Storing 2D Array in 1D Array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creator>Andrew Horner</dc:creator>
  <cp:lastModifiedBy>Windows User</cp:lastModifiedBy>
  <cp:revision>609</cp:revision>
  <cp:lastPrinted>1998-08-29T09:09:32Z</cp:lastPrinted>
  <dcterms:created xsi:type="dcterms:W3CDTF">1996-06-16T00:02:10Z</dcterms:created>
  <dcterms:modified xsi:type="dcterms:W3CDTF">2017-08-28T07:08:41Z</dcterms:modified>
</cp:coreProperties>
</file>