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8" r:id="rId13"/>
    <p:sldId id="279" r:id="rId14"/>
    <p:sldId id="280" r:id="rId15"/>
    <p:sldId id="281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5" autoAdjust="0"/>
    <p:restoredTop sz="94660"/>
  </p:normalViewPr>
  <p:slideViewPr>
    <p:cSldViewPr>
      <p:cViewPr>
        <p:scale>
          <a:sx n="98" d="100"/>
          <a:sy n="98" d="100"/>
        </p:scale>
        <p:origin x="-90" y="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CD12-A9D7-4CC4-95E0-F6A69B77B2D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22E5-649E-440B-88A2-6A4E328D9C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7A8A3-15F7-4C3C-8879-0238E93CCDD8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F4CE-BDFD-4942-8847-3CE51F0AEDCE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A5BE0-E852-4A0E-B7E1-A102766FFCD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7428B-CAE3-4401-9081-F8BB9482DDA2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B5484-F4E7-4CC9-ACD7-1620433A42D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E5339-6C0C-4736-9C39-19C852066094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92E9F-0BCB-4F9B-8B0C-23CC433C0BC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92564D-31F6-4E6F-8FC3-182FD9F522BC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2DB89D-6AF8-4D49-9C87-5E5E086CD41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Processing Array Contents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/>
              <a:t>Array elements can be used in relational operations: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if(cost[20] &lt; cost[0])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//statements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r>
              <a:rPr lang="en-US"/>
              <a:t>They can be used as loop conditions: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while(value[count] != 0)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//statements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length of an array can be obtained via its </a:t>
            </a:r>
            <a:r>
              <a:rPr lang="en-US" dirty="0" err="1" smtClean="0">
                <a:latin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</a:rPr>
              <a:t> function</a:t>
            </a:r>
            <a:endParaRPr lang="en-US" dirty="0"/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size =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myarr</a:t>
            </a:r>
            <a:r>
              <a:rPr lang="en-US" sz="1800" b="1" dirty="0" smtClean="0">
                <a:latin typeface="Courier New" pitchFamily="49" charset="0"/>
              </a:rPr>
              <a:t>)/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myarr</a:t>
            </a:r>
            <a:r>
              <a:rPr lang="en-US" sz="1800" b="1" dirty="0" smtClean="0">
                <a:latin typeface="Courier New" pitchFamily="49" charset="0"/>
              </a:rPr>
              <a:t>[0]);</a:t>
            </a:r>
          </a:p>
          <a:p>
            <a:pPr lvl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c</a:t>
            </a:r>
            <a:r>
              <a:rPr lang="en-US" sz="1800" b="1" dirty="0" err="1" smtClean="0">
                <a:latin typeface="Courier New" pitchFamily="49" charset="0"/>
              </a:rPr>
              <a:t>out</a:t>
            </a:r>
            <a:r>
              <a:rPr lang="en-US" sz="1800" b="1" dirty="0" smtClean="0">
                <a:latin typeface="Courier New" pitchFamily="49" charset="0"/>
              </a:rPr>
              <a:t>&lt;&lt;size;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Passing Array Elements to a Method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When a single element of an array is passed to a method it is handled like any other variable.</a:t>
            </a:r>
          </a:p>
          <a:p>
            <a:r>
              <a:rPr lang="en-US" dirty="0" smtClean="0"/>
              <a:t>More </a:t>
            </a:r>
            <a:r>
              <a:rPr lang="en-US" dirty="0"/>
              <a:t>often you will want to write methods to process array data by passing the entire array, not just one element at a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Passing Arrays as Arguments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94688" cy="1917700"/>
          </a:xfrm>
        </p:spPr>
        <p:txBody>
          <a:bodyPr/>
          <a:lstStyle/>
          <a:p>
            <a:r>
              <a:rPr lang="en-US"/>
              <a:t>Arrays are objects.</a:t>
            </a:r>
          </a:p>
          <a:p>
            <a:r>
              <a:rPr lang="en-US"/>
              <a:t>Their references can be passed to methods like any other object reference variable.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276600"/>
            <a:ext cx="6934204" cy="3078163"/>
            <a:chOff x="480" y="2064"/>
            <a:chExt cx="4368" cy="1939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292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316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340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388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1392" y="2544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528" y="2064"/>
              <a:ext cx="17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>
                  <a:latin typeface="Courier New" pitchFamily="49" charset="0"/>
                </a:rPr>
                <a:t>showArray(numbers);</a:t>
              </a:r>
            </a:p>
          </p:txBody>
        </p:sp>
        <p:cxnSp>
          <p:nvCxnSpPr>
            <p:cNvPr id="28685" name="AutoShape 12"/>
            <p:cNvCxnSpPr>
              <a:cxnSpLocks noChangeShapeType="1"/>
              <a:stCxn id="28683" idx="3"/>
              <a:endCxn id="28678" idx="1"/>
            </p:cNvCxnSpPr>
            <p:nvPr/>
          </p:nvCxnSpPr>
          <p:spPr bwMode="auto">
            <a:xfrm flipV="1">
              <a:off x="2016" y="2232"/>
              <a:ext cx="912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412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436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460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3764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 smtClean="0">
                  <a:latin typeface="Courier New" pitchFamily="49" charset="0"/>
                </a:rPr>
                <a:t>void </a:t>
              </a:r>
              <a:r>
                <a:rPr lang="en-US" b="1" dirty="0" err="1" smtClean="0">
                  <a:latin typeface="Courier New" pitchFamily="49" charset="0"/>
                </a:rPr>
                <a:t>showArray</a:t>
              </a:r>
              <a:r>
                <a:rPr lang="en-US" b="1" dirty="0" smtClean="0">
                  <a:latin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array[])</a:t>
              </a:r>
              <a:endParaRPr lang="en-US" b="1" dirty="0">
                <a:latin typeface="Courier New" pitchFamily="49" charset="0"/>
              </a:endParaRPr>
            </a:p>
            <a:p>
              <a:pPr eaLnBrk="1" hangingPunct="1"/>
              <a:r>
                <a:rPr lang="en-US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en-US" b="1" dirty="0">
                  <a:latin typeface="Courier New" pitchFamily="49" charset="0"/>
                </a:rPr>
                <a:t>  for (</a:t>
              </a:r>
              <a:r>
                <a:rPr lang="en-US" b="1" dirty="0" err="1"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 = 0;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 &lt; </a:t>
              </a:r>
              <a:r>
                <a:rPr lang="en-US" b="1" dirty="0" err="1" smtClean="0">
                  <a:latin typeface="Courier New" pitchFamily="49" charset="0"/>
                </a:rPr>
                <a:t>sizeof</a:t>
              </a:r>
              <a:r>
                <a:rPr lang="en-US" b="1" dirty="0" smtClean="0">
                  <a:latin typeface="Courier New" pitchFamily="49" charset="0"/>
                </a:rPr>
                <a:t>(array);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++)</a:t>
              </a:r>
            </a:p>
            <a:p>
              <a:pPr eaLnBrk="1" hangingPunct="1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 smtClean="0">
                  <a:latin typeface="Courier New" pitchFamily="49" charset="0"/>
                </a:rPr>
                <a:t>cout</a:t>
              </a:r>
              <a:r>
                <a:rPr lang="en-US" b="1" dirty="0" smtClean="0">
                  <a:latin typeface="Courier New" pitchFamily="49" charset="0"/>
                </a:rPr>
                <a:t>&lt;&lt; array[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</a:rPr>
                <a:t>]&lt;&lt; </a:t>
              </a:r>
              <a:r>
                <a:rPr lang="en-US" b="1" dirty="0" err="1" smtClean="0">
                  <a:latin typeface="Courier New" pitchFamily="49" charset="0"/>
                </a:rPr>
                <a:t>endl</a:t>
              </a:r>
              <a:r>
                <a:rPr lang="en-US" b="1" dirty="0" smtClean="0">
                  <a:latin typeface="Courier New" pitchFamily="49" charset="0"/>
                </a:rPr>
                <a:t>;</a:t>
              </a:r>
              <a:endParaRPr lang="en-US" b="1" dirty="0">
                <a:latin typeface="Courier New" pitchFamily="49" charset="0"/>
              </a:endParaRPr>
            </a:p>
            <a:p>
              <a:pPr eaLnBrk="1" hangingPunct="1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168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1680" y="29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>
              <a:off x="393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Comparing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79525"/>
            <a:ext cx="7772400" cy="1371600"/>
          </a:xfrm>
        </p:spPr>
        <p:txBody>
          <a:bodyPr/>
          <a:lstStyle/>
          <a:p>
            <a:r>
              <a:rPr lang="en-US" sz="2600"/>
              <a:t>The </a:t>
            </a:r>
            <a:r>
              <a:rPr lang="en-US" sz="2600">
                <a:latin typeface="Courier New" pitchFamily="49" charset="0"/>
              </a:rPr>
              <a:t>==</a:t>
            </a:r>
            <a:r>
              <a:rPr lang="en-US" sz="2600"/>
              <a:t> operator determines only whether array references point to the same array object.</a:t>
            </a:r>
          </a:p>
          <a:p>
            <a:r>
              <a:rPr lang="en-US" sz="2600"/>
              <a:t>To compare the contents of an array: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19200" y="2651125"/>
            <a:ext cx="590073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500" b="1" dirty="0" err="1" smtClean="0">
                <a:latin typeface="Courier New" pitchFamily="49" charset="0"/>
              </a:rPr>
              <a:t>i</a:t>
            </a:r>
            <a:r>
              <a:rPr lang="en-US" sz="1500" b="1" dirty="0" err="1" smtClean="0">
                <a:latin typeface="Courier New" pitchFamily="49" charset="0"/>
              </a:rPr>
              <a:t>nt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</a:rPr>
              <a:t>firstArray</a:t>
            </a:r>
            <a:r>
              <a:rPr lang="en-US" sz="1500" b="1" dirty="0" smtClean="0">
                <a:latin typeface="Courier New" pitchFamily="49" charset="0"/>
              </a:rPr>
              <a:t>[] </a:t>
            </a:r>
            <a:r>
              <a:rPr lang="en-US" sz="1500" b="1" dirty="0">
                <a:latin typeface="Courier New" pitchFamily="49" charset="0"/>
              </a:rPr>
              <a:t>= { 2, 4, 6, 8, 10 };</a:t>
            </a:r>
          </a:p>
          <a:p>
            <a:pPr eaLnBrk="1" hangingPunct="1"/>
            <a:r>
              <a:rPr lang="en-US" sz="1500" b="1" dirty="0" err="1" smtClean="0">
                <a:latin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</a:rPr>
              <a:t>secondArray</a:t>
            </a:r>
            <a:r>
              <a:rPr lang="en-US" sz="1500" b="1" dirty="0" smtClean="0">
                <a:latin typeface="Courier New" pitchFamily="49" charset="0"/>
              </a:rPr>
              <a:t>[]</a:t>
            </a:r>
            <a:r>
              <a:rPr lang="en-US" sz="1500" b="1" dirty="0" smtClean="0">
                <a:latin typeface="Courier New" pitchFamily="49" charset="0"/>
              </a:rPr>
              <a:t>= </a:t>
            </a:r>
            <a:r>
              <a:rPr lang="en-US" sz="1500" b="1" dirty="0">
                <a:latin typeface="Courier New" pitchFamily="49" charset="0"/>
              </a:rPr>
              <a:t>{ 2, 4, 6, 8, 10 };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</a:rPr>
              <a:t>boolean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arraysEqual</a:t>
            </a:r>
            <a:r>
              <a:rPr lang="en-US" sz="1500" b="1" dirty="0">
                <a:latin typeface="Courier New" pitchFamily="49" charset="0"/>
              </a:rPr>
              <a:t> = true;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 = 0;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if (</a:t>
            </a:r>
            <a:r>
              <a:rPr lang="en-US" sz="1500" b="1" dirty="0" err="1">
                <a:latin typeface="Courier New" pitchFamily="49" charset="0"/>
              </a:rPr>
              <a:t>firstArray.length</a:t>
            </a:r>
            <a:r>
              <a:rPr lang="en-US" sz="1500" b="1" dirty="0">
                <a:latin typeface="Courier New" pitchFamily="49" charset="0"/>
              </a:rPr>
              <a:t> != </a:t>
            </a:r>
            <a:r>
              <a:rPr lang="en-US" sz="1500" b="1" dirty="0" err="1">
                <a:latin typeface="Courier New" pitchFamily="49" charset="0"/>
              </a:rPr>
              <a:t>secondArray.length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  </a:t>
            </a:r>
            <a:r>
              <a:rPr lang="en-US" sz="1500" b="1" dirty="0" err="1">
                <a:latin typeface="Courier New" pitchFamily="49" charset="0"/>
              </a:rPr>
              <a:t>arraysEqual</a:t>
            </a:r>
            <a:r>
              <a:rPr lang="en-US" sz="1500" b="1" dirty="0">
                <a:latin typeface="Courier New" pitchFamily="49" charset="0"/>
              </a:rPr>
              <a:t> = false;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while (</a:t>
            </a:r>
            <a:r>
              <a:rPr lang="en-US" sz="1500" b="1" dirty="0" err="1">
                <a:latin typeface="Courier New" pitchFamily="49" charset="0"/>
              </a:rPr>
              <a:t>arraysEqual</a:t>
            </a:r>
            <a:r>
              <a:rPr lang="en-US" sz="1500" b="1" dirty="0">
                <a:latin typeface="Courier New" pitchFamily="49" charset="0"/>
              </a:rPr>
              <a:t> &amp;&amp; 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 &lt; </a:t>
            </a:r>
            <a:r>
              <a:rPr lang="en-US" sz="1500" b="1" dirty="0" err="1">
                <a:latin typeface="Courier New" pitchFamily="49" charset="0"/>
              </a:rPr>
              <a:t>firstArray.length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  if (</a:t>
            </a:r>
            <a:r>
              <a:rPr lang="en-US" sz="1500" b="1" dirty="0" err="1">
                <a:latin typeface="Courier New" pitchFamily="49" charset="0"/>
              </a:rPr>
              <a:t>firstArray</a:t>
            </a:r>
            <a:r>
              <a:rPr lang="en-US" sz="1500" b="1" dirty="0">
                <a:latin typeface="Courier New" pitchFamily="49" charset="0"/>
              </a:rPr>
              <a:t>[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] != </a:t>
            </a:r>
            <a:r>
              <a:rPr lang="en-US" sz="1500" b="1" dirty="0" err="1">
                <a:latin typeface="Courier New" pitchFamily="49" charset="0"/>
              </a:rPr>
              <a:t>secondArray</a:t>
            </a:r>
            <a:r>
              <a:rPr lang="en-US" sz="1500" b="1" dirty="0">
                <a:latin typeface="Courier New" pitchFamily="49" charset="0"/>
              </a:rPr>
              <a:t>[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])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    </a:t>
            </a:r>
            <a:r>
              <a:rPr lang="en-US" sz="1500" b="1" dirty="0" err="1">
                <a:latin typeface="Courier New" pitchFamily="49" charset="0"/>
              </a:rPr>
              <a:t>arraysEqual</a:t>
            </a:r>
            <a:r>
              <a:rPr lang="en-US" sz="1500" b="1" dirty="0">
                <a:latin typeface="Courier New" pitchFamily="49" charset="0"/>
              </a:rPr>
              <a:t> = false;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  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if (</a:t>
            </a:r>
            <a:r>
              <a:rPr lang="en-US" sz="1500" b="1" dirty="0" err="1">
                <a:latin typeface="Courier New" pitchFamily="49" charset="0"/>
              </a:rPr>
              <a:t>arraysEqual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  </a:t>
            </a:r>
            <a:r>
              <a:rPr lang="en-US" sz="1500" b="1" dirty="0" err="1">
                <a:latin typeface="Courier New" pitchFamily="49" charset="0"/>
              </a:rPr>
              <a:t>System.out.println</a:t>
            </a:r>
            <a:r>
              <a:rPr lang="en-US" sz="1500" b="1" dirty="0">
                <a:latin typeface="Courier New" pitchFamily="49" charset="0"/>
              </a:rPr>
              <a:t>("The arrays are equal.");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else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</a:rPr>
              <a:t>  </a:t>
            </a:r>
            <a:r>
              <a:rPr lang="en-US" sz="1500" b="1" dirty="0" err="1">
                <a:latin typeface="Courier New" pitchFamily="49" charset="0"/>
              </a:rPr>
              <a:t>System.out.println</a:t>
            </a:r>
            <a:r>
              <a:rPr lang="en-US" sz="1500" b="1" dirty="0">
                <a:latin typeface="Courier New" pitchFamily="49" charset="0"/>
              </a:rPr>
              <a:t>("The arrays are not equal.");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Useful Array Operations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Summing Array Elements: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total = 0; // Initialize accumulator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</a:rPr>
              <a:t>units.length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total += units[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Averaging Array Elements: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double total = 0; // Initialize accumulator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double average; // Will hold the average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</a:rPr>
              <a:t>scores.length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total += scores[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average = total / </a:t>
            </a:r>
            <a:r>
              <a:rPr lang="en-US" sz="2000" b="1" dirty="0" err="1">
                <a:latin typeface="Courier New" pitchFamily="49" charset="0"/>
              </a:rPr>
              <a:t>scores.length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Returning an Array Reference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</a:t>
            </a:r>
            <a:r>
              <a:rPr lang="en-US" sz="2800" b="1" dirty="0" smtClean="0"/>
              <a:t>++</a:t>
            </a:r>
            <a:r>
              <a:rPr lang="en-US" sz="2800" dirty="0" smtClean="0"/>
              <a:t> does not allow to </a:t>
            </a:r>
            <a:r>
              <a:rPr lang="en-US" sz="2800" b="1" dirty="0" smtClean="0"/>
              <a:t>return</a:t>
            </a:r>
            <a:r>
              <a:rPr lang="en-US" sz="2800" dirty="0" smtClean="0"/>
              <a:t> an entire </a:t>
            </a:r>
            <a:r>
              <a:rPr lang="en-US" sz="2800" b="1" dirty="0" smtClean="0"/>
              <a:t>array</a:t>
            </a:r>
            <a:r>
              <a:rPr lang="en-US" sz="2800" dirty="0" smtClean="0"/>
              <a:t> as an argument to a function. However, you can </a:t>
            </a:r>
            <a:r>
              <a:rPr lang="en-US" sz="2800" b="1" dirty="0" smtClean="0"/>
              <a:t>return</a:t>
            </a:r>
            <a:r>
              <a:rPr lang="en-US" sz="2800" dirty="0" smtClean="0"/>
              <a:t> a pointer to an </a:t>
            </a:r>
            <a:r>
              <a:rPr lang="en-US" sz="2800" b="1" dirty="0" smtClean="0"/>
              <a:t>array</a:t>
            </a:r>
            <a:r>
              <a:rPr lang="en-US" sz="2800" dirty="0" smtClean="0"/>
              <a:t> by specifying the </a:t>
            </a:r>
            <a:r>
              <a:rPr lang="en-US" sz="2800" b="1" dirty="0" smtClean="0"/>
              <a:t>array's</a:t>
            </a:r>
            <a:r>
              <a:rPr lang="en-US" sz="2800" dirty="0" smtClean="0"/>
              <a:t> name without an </a:t>
            </a:r>
            <a:r>
              <a:rPr lang="en-US" sz="2800" dirty="0" smtClean="0"/>
              <a:t>index</a:t>
            </a:r>
          </a:p>
          <a:p>
            <a:endParaRPr lang="en-US" sz="2800" dirty="0"/>
          </a:p>
          <a:p>
            <a:pPr lvl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err="1" smtClean="0">
                <a:latin typeface="Courier New" pitchFamily="49" charset="0"/>
              </a:rPr>
              <a:t>nt</a:t>
            </a:r>
            <a:r>
              <a:rPr lang="en-US" sz="1800" b="1" dirty="0" smtClean="0">
                <a:latin typeface="Courier New" pitchFamily="49" charset="0"/>
              </a:rPr>
              <a:t>*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getArray</a:t>
            </a:r>
            <a:r>
              <a:rPr lang="en-US" sz="1800" b="1" dirty="0">
                <a:latin typeface="Courier New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array[]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{ </a:t>
            </a:r>
            <a:r>
              <a:rPr lang="en-US" sz="1800" b="1" dirty="0" smtClean="0">
                <a:latin typeface="Courier New" pitchFamily="49" charset="0"/>
              </a:rPr>
              <a:t>2,3,4 </a:t>
            </a:r>
            <a:r>
              <a:rPr lang="en-US" sz="1800" b="1" dirty="0">
                <a:latin typeface="Courier New" pitchFamily="49" charset="0"/>
              </a:rPr>
              <a:t>};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return array;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Arrays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dyArray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[8];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&lt;8;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/>
              <a:t>{ </a:t>
            </a:r>
            <a:r>
              <a:rPr lang="en-US" dirty="0" err="1" smtClean="0"/>
              <a:t>dyArray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dyArray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delete[] </a:t>
            </a:r>
            <a:r>
              <a:rPr lang="en-US" dirty="0" err="1" smtClean="0"/>
              <a:t>dyArray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nSize</a:t>
            </a:r>
            <a:r>
              <a:rPr lang="en-US" dirty="0" smtClean="0"/>
              <a:t> of </a:t>
            </a:r>
            <a:r>
              <a:rPr lang="en-US" dirty="0" err="1" smtClean="0"/>
              <a:t>intarray</a:t>
            </a:r>
            <a:r>
              <a:rPr lang="en-US" dirty="0" smtClean="0"/>
              <a:t> is "&lt;&lt;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intarray</a:t>
            </a:r>
            <a:r>
              <a:rPr lang="en-US" dirty="0" smtClean="0"/>
              <a:t>); 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nSize</a:t>
            </a:r>
            <a:r>
              <a:rPr lang="en-US" dirty="0" smtClean="0"/>
              <a:t> of single element of </a:t>
            </a:r>
            <a:r>
              <a:rPr lang="en-US" dirty="0" err="1" smtClean="0"/>
              <a:t>intarray</a:t>
            </a:r>
            <a:r>
              <a:rPr lang="en-US" dirty="0" smtClean="0"/>
              <a:t> is "&lt;&lt;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intarray</a:t>
            </a:r>
            <a:r>
              <a:rPr lang="en-US" dirty="0" smtClean="0"/>
              <a:t>[0]);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Pointers and Arrays</a:t>
            </a:r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ea typeface="新細明體" pitchFamily="18" charset="-120"/>
              </a:rPr>
              <a:t>The name of an array points only to the first element not the whole array.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1000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1012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1016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1004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Array Name is a pointer constant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="0" dirty="0"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void main 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a[5];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&lt;&lt; "Address of a[0]: " &lt;&lt; </a:t>
            </a:r>
            <a:r>
              <a:rPr lang="en-US" altLang="zh-TW" b="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&amp;a[0]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	   &lt;&lt; "Name as pointer: " &lt;&lt; </a:t>
            </a:r>
            <a:r>
              <a:rPr lang="en-US" altLang="zh-TW" b="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ea typeface="新細明體" pitchFamily="18" charset="-120"/>
              </a:rPr>
              <a:t>Result</a:t>
            </a: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Address of a[0]: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 dirty="0">
                <a:latin typeface="Courier New" pitchFamily="49" charset="0"/>
                <a:ea typeface="新細明體" pitchFamily="18" charset="-120"/>
              </a:rPr>
              <a:t>Name as pointer: 0x0065FDE4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b="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dirty="0"/>
              <a:t>Introduction to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467600" cy="4724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Primitive </a:t>
            </a:r>
            <a:r>
              <a:rPr lang="en-US" dirty="0"/>
              <a:t>variables are designed to hold only one value at a time.</a:t>
            </a:r>
          </a:p>
          <a:p>
            <a:r>
              <a:rPr lang="en-US" dirty="0"/>
              <a:t>Arrays allow us to create a collection of like values that are indexed.</a:t>
            </a:r>
          </a:p>
          <a:p>
            <a:r>
              <a:rPr lang="en-US" dirty="0"/>
              <a:t>An array can store any type of data but only one type of data at a time.</a:t>
            </a:r>
          </a:p>
          <a:p>
            <a:r>
              <a:rPr lang="en-US" dirty="0"/>
              <a:t>An array is a list of data elements.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2668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Dereferencing An Array Name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>
              <a:ea typeface="新細明體" pitchFamily="18" charset="-120"/>
            </a:endParaRPr>
          </a:p>
        </p:txBody>
      </p:sp>
      <p:sp>
        <p:nvSpPr>
          <p:cNvPr id="384010" name="AutoShape 10"/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*a &lt;&lt; 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a[0];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//main</a:t>
            </a:r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</a:t>
            </a:r>
          </a:p>
        </p:txBody>
      </p:sp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4</a:t>
            </a:r>
          </a:p>
        </p:txBody>
      </p:sp>
      <p:sp>
        <p:nvSpPr>
          <p:cNvPr id="384014" name="Rectangle 14"/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8</a:t>
            </a:r>
          </a:p>
        </p:txBody>
      </p:sp>
      <p:sp>
        <p:nvSpPr>
          <p:cNvPr id="384015" name="Rectangle 15"/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6</a:t>
            </a:r>
          </a:p>
        </p:txBody>
      </p:sp>
      <p:sp>
        <p:nvSpPr>
          <p:cNvPr id="384016" name="Rectangle 16"/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22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a[0]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a[1]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a[3]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384030" name="Line 30"/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4031" name="AutoShape 31"/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solidFill>
            <a:schemeClr val="accent2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0">
                <a:solidFill>
                  <a:schemeClr val="bg2"/>
                </a:solidFill>
                <a:ea typeface="新細明體" pitchFamily="18" charset="-120"/>
              </a:rPr>
              <a:t>This element is called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a[0]</a:t>
            </a:r>
            <a:r>
              <a:rPr lang="en-US" altLang="zh-TW" b="0">
                <a:solidFill>
                  <a:schemeClr val="bg2"/>
                </a:solidFill>
                <a:ea typeface="新細明體" pitchFamily="18" charset="-120"/>
              </a:rPr>
              <a:t> or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*a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Array Names as Pointers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ea typeface="新細明體" pitchFamily="18" charset="-120"/>
              </a:rPr>
              <a:t>To access an array, any pointer to the first element can be used instead of the name of the array.</a:t>
            </a:r>
          </a:p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endParaRPr lang="zh-TW" altLang="en-US" sz="2800" b="0">
              <a:ea typeface="新細明體" pitchFamily="18" charset="-120"/>
            </a:endParaRP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5334000" y="2690813"/>
            <a:ext cx="331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0">
                <a:ea typeface="新細明體" pitchFamily="18" charset="-120"/>
              </a:rPr>
              <a:t>We could replace</a:t>
            </a:r>
            <a:r>
              <a:rPr lang="en-US" altLang="zh-TW" b="0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 b="0">
                <a:latin typeface="Courier New" pitchFamily="49" charset="0"/>
                <a:ea typeface="新細明體" pitchFamily="18" charset="-120"/>
              </a:rPr>
              <a:t>*p</a:t>
            </a:r>
            <a:r>
              <a:rPr lang="en-US" altLang="zh-TW" b="0">
                <a:ea typeface="新細明體" pitchFamily="18" charset="-120"/>
              </a:rPr>
              <a:t> by </a:t>
            </a:r>
            <a:r>
              <a:rPr lang="en-US" altLang="zh-TW" b="0">
                <a:latin typeface="Courier New" pitchFamily="49" charset="0"/>
                <a:ea typeface="新細明體" pitchFamily="18" charset="-120"/>
              </a:rPr>
              <a:t>*a</a:t>
            </a:r>
          </a:p>
        </p:txBody>
      </p:sp>
      <p:sp>
        <p:nvSpPr>
          <p:cNvPr id="385034" name="Rectangle 10"/>
          <p:cNvSpPr>
            <a:spLocks noChangeArrowheads="1"/>
          </p:cNvSpPr>
          <p:nvPr/>
        </p:nvSpPr>
        <p:spPr bwMode="auto">
          <a:xfrm>
            <a:off x="381000" y="3124200"/>
            <a:ext cx="8458200" cy="37338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>
              <a:ea typeface="新細明體" pitchFamily="18" charset="-12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11900" y="3841750"/>
            <a:ext cx="2527300" cy="2413000"/>
            <a:chOff x="3600" y="1248"/>
            <a:chExt cx="1621" cy="1493"/>
          </a:xfrm>
        </p:grpSpPr>
        <p:pic>
          <p:nvPicPr>
            <p:cNvPr id="385036" name="Picture 12" descr="comp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</p:spPr>
        </p:pic>
        <p:sp>
          <p:nvSpPr>
            <p:cNvPr id="385037" name="Text Box 13"/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solidFill>
                    <a:schemeClr val="bg1"/>
                  </a:solidFill>
                  <a:ea typeface="新細明體" pitchFamily="18" charset="-120"/>
                </a:rPr>
                <a:t>2 2</a:t>
              </a:r>
            </a:p>
          </p:txBody>
        </p:sp>
      </p:grp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2776538" y="3276600"/>
            <a:ext cx="3776662" cy="3351213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*p = 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&lt;&lt; *p;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385055" name="Line 31"/>
          <p:cNvSpPr>
            <a:spLocks noChangeShapeType="1"/>
          </p:cNvSpPr>
          <p:nvPr/>
        </p:nvSpPr>
        <p:spPr bwMode="auto">
          <a:xfrm flipV="1">
            <a:off x="5638800" y="45720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33400" y="3886200"/>
            <a:ext cx="2095500" cy="2744788"/>
            <a:chOff x="336" y="2448"/>
            <a:chExt cx="1320" cy="1729"/>
          </a:xfrm>
        </p:grpSpPr>
        <p:sp>
          <p:nvSpPr>
            <p:cNvPr id="385040" name="Rectangle 16"/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2</a:t>
              </a:r>
            </a:p>
          </p:txBody>
        </p:sp>
        <p:sp>
          <p:nvSpPr>
            <p:cNvPr id="385041" name="Rectangle 17"/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4</a:t>
              </a:r>
            </a:p>
          </p:txBody>
        </p:sp>
        <p:sp>
          <p:nvSpPr>
            <p:cNvPr id="385042" name="Rectangle 18"/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8</a:t>
              </a:r>
            </a:p>
          </p:txBody>
        </p:sp>
        <p:sp>
          <p:nvSpPr>
            <p:cNvPr id="385043" name="Rectangle 19"/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6</a:t>
              </a:r>
            </a:p>
          </p:txBody>
        </p:sp>
        <p:sp>
          <p:nvSpPr>
            <p:cNvPr id="385044" name="Rectangle 20"/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22</a:t>
              </a:r>
            </a:p>
          </p:txBody>
        </p:sp>
        <p:sp>
          <p:nvSpPr>
            <p:cNvPr id="385045" name="Text Box 21"/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a[4]</a:t>
              </a:r>
            </a:p>
          </p:txBody>
        </p:sp>
        <p:sp>
          <p:nvSpPr>
            <p:cNvPr id="385046" name="Text Box 22"/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a[0]</a:t>
              </a:r>
            </a:p>
          </p:txBody>
        </p:sp>
        <p:sp>
          <p:nvSpPr>
            <p:cNvPr id="385047" name="Text Box 23"/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a[2]</a:t>
              </a:r>
            </a:p>
          </p:txBody>
        </p:sp>
        <p:sp>
          <p:nvSpPr>
            <p:cNvPr id="385048" name="Text Box 24"/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a[1]</a:t>
              </a:r>
            </a:p>
          </p:txBody>
        </p:sp>
        <p:sp>
          <p:nvSpPr>
            <p:cNvPr id="385049" name="Text Box 25"/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a[3]</a:t>
              </a:r>
            </a:p>
          </p:txBody>
        </p:sp>
        <p:sp>
          <p:nvSpPr>
            <p:cNvPr id="385050" name="Line 26"/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51" name="Line 27"/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52" name="Rectangle 28"/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 w="3175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385053" name="Text Box 29"/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385054" name="Text Box 30"/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p</a:t>
              </a:r>
            </a:p>
          </p:txBody>
        </p:sp>
        <p:sp>
          <p:nvSpPr>
            <p:cNvPr id="385056" name="Text Box 32"/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a</a:t>
              </a:r>
            </a:p>
          </p:txBody>
        </p:sp>
      </p:grpSp>
      <p:sp>
        <p:nvSpPr>
          <p:cNvPr id="385032" name="Line 8"/>
          <p:cNvSpPr>
            <a:spLocks noChangeShapeType="1"/>
          </p:cNvSpPr>
          <p:nvPr/>
        </p:nvSpPr>
        <p:spPr bwMode="auto">
          <a:xfrm flipH="1">
            <a:off x="5715000" y="30480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228600" y="6096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Multiple Array Pointers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17513" y="1447800"/>
            <a:ext cx="87264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400" b="0">
                <a:ea typeface="新細明體" pitchFamily="18" charset="-120"/>
              </a:rPr>
              <a:t>Both </a:t>
            </a:r>
            <a:r>
              <a:rPr lang="en-US" altLang="zh-TW" sz="2400" b="0">
                <a:latin typeface="Courier" pitchFamily="49" charset="0"/>
                <a:ea typeface="新細明體" pitchFamily="18" charset="-120"/>
              </a:rPr>
              <a:t>a</a:t>
            </a:r>
            <a:r>
              <a:rPr lang="en-US" altLang="zh-TW" sz="2400" b="0">
                <a:ea typeface="新細明體" pitchFamily="18" charset="-120"/>
              </a:rPr>
              <a:t> and </a:t>
            </a:r>
            <a:r>
              <a:rPr lang="en-US" altLang="zh-TW" sz="2400" b="0">
                <a:latin typeface="Courier" pitchFamily="49" charset="0"/>
                <a:ea typeface="新細明體" pitchFamily="18" charset="-120"/>
              </a:rPr>
              <a:t>p</a:t>
            </a:r>
            <a:r>
              <a:rPr lang="en-US" altLang="zh-TW" sz="2400" b="0">
                <a:ea typeface="新細明體" pitchFamily="18" charset="-120"/>
              </a:rPr>
              <a:t> are pointers to the same array. </a:t>
            </a:r>
          </a:p>
        </p:txBody>
      </p:sp>
      <p:sp>
        <p:nvSpPr>
          <p:cNvPr id="386056" name="Rectangle 8"/>
          <p:cNvSpPr>
            <a:spLocks noChangeArrowheads="1"/>
          </p:cNvSpPr>
          <p:nvPr/>
        </p:nvSpPr>
        <p:spPr bwMode="auto">
          <a:xfrm>
            <a:off x="228600" y="2286000"/>
            <a:ext cx="8915400" cy="38100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>
              <a:ea typeface="新細明體" pitchFamily="18" charset="-120"/>
            </a:endParaRPr>
          </a:p>
        </p:txBody>
      </p:sp>
      <p:pic>
        <p:nvPicPr>
          <p:cNvPr id="386058" name="Picture 10" descr="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667000"/>
            <a:ext cx="2527300" cy="2413000"/>
          </a:xfrm>
          <a:prstGeom prst="rect">
            <a:avLst/>
          </a:prstGeom>
          <a:noFill/>
        </p:spPr>
      </p:pic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733800" y="3048000"/>
            <a:ext cx="536575" cy="7620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  <a:ea typeface="新細明體" pitchFamily="18" charset="-120"/>
              </a:rPr>
              <a:t>2 2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solidFill>
                  <a:schemeClr val="bg1"/>
                </a:solidFill>
                <a:ea typeface="新細明體" pitchFamily="18" charset="-120"/>
              </a:rPr>
              <a:t>4 4</a:t>
            </a:r>
          </a:p>
        </p:txBody>
      </p:sp>
      <p:sp>
        <p:nvSpPr>
          <p:cNvPr id="386060" name="AutoShape 12"/>
          <p:cNvSpPr>
            <a:spLocks noChangeArrowheads="1"/>
          </p:cNvSpPr>
          <p:nvPr/>
        </p:nvSpPr>
        <p:spPr bwMode="auto">
          <a:xfrm>
            <a:off x="5257800" y="2362200"/>
            <a:ext cx="3886200" cy="3657600"/>
          </a:xfrm>
          <a:prstGeom prst="foldedCorner">
            <a:avLst>
              <a:gd name="adj" fmla="val 14537"/>
            </a:avLst>
          </a:prstGeom>
          <a:solidFill>
            <a:schemeClr val="tx1"/>
          </a:solidFill>
          <a:ln w="3175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>
              <a:buFont typeface="Monotype Sorts" pitchFamily="2" charset="2"/>
              <a:buNone/>
            </a:pPr>
            <a:endParaRPr lang="zh-TW" altLang="en-US" sz="1800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zh-TW" altLang="en-US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*p = &amp;a[1];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a[0]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&lt;&lt; p[-1];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a[1] &lt;&lt; </a:t>
            </a: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" "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 b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&lt;&lt; p[0];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386062" name="Rectangle 14"/>
          <p:cNvSpPr>
            <a:spLocks noChangeArrowheads="1"/>
          </p:cNvSpPr>
          <p:nvPr/>
        </p:nvSpPr>
        <p:spPr bwMode="auto">
          <a:xfrm>
            <a:off x="1109663" y="320040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</a:t>
            </a:r>
          </a:p>
        </p:txBody>
      </p:sp>
      <p:sp>
        <p:nvSpPr>
          <p:cNvPr id="386063" name="Rectangle 15"/>
          <p:cNvSpPr>
            <a:spLocks noChangeArrowheads="1"/>
          </p:cNvSpPr>
          <p:nvPr/>
        </p:nvSpPr>
        <p:spPr bwMode="auto">
          <a:xfrm>
            <a:off x="1109663" y="36385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4</a:t>
            </a:r>
          </a:p>
        </p:txBody>
      </p:sp>
      <p:sp>
        <p:nvSpPr>
          <p:cNvPr id="386064" name="Rectangle 16"/>
          <p:cNvSpPr>
            <a:spLocks noChangeArrowheads="1"/>
          </p:cNvSpPr>
          <p:nvPr/>
        </p:nvSpPr>
        <p:spPr bwMode="auto">
          <a:xfrm>
            <a:off x="1109663" y="4514850"/>
            <a:ext cx="1047750" cy="357188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8</a:t>
            </a:r>
          </a:p>
        </p:txBody>
      </p:sp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1109663" y="4078288"/>
            <a:ext cx="1047750" cy="355600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6</a:t>
            </a:r>
          </a:p>
        </p:txBody>
      </p:sp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1109663" y="4954588"/>
            <a:ext cx="1047750" cy="357187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22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304800" y="48768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04800" y="31242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a[0]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304800" y="40386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304800" y="35814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a[1]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304800" y="4495800"/>
            <a:ext cx="7937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a[3]</a:t>
            </a:r>
          </a:p>
        </p:txBody>
      </p:sp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2590800" y="3657600"/>
            <a:ext cx="484188" cy="428625"/>
          </a:xfrm>
          <a:prstGeom prst="rect">
            <a:avLst/>
          </a:prstGeom>
          <a:solidFill>
            <a:srgbClr val="0000FF"/>
          </a:solidFill>
          <a:ln w="3175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386079" name="Line 31"/>
          <p:cNvSpPr>
            <a:spLocks noChangeShapeType="1"/>
          </p:cNvSpPr>
          <p:nvPr/>
        </p:nvSpPr>
        <p:spPr bwMode="auto">
          <a:xfrm flipH="1" flipV="1">
            <a:off x="4267200" y="3505200"/>
            <a:ext cx="1447800" cy="1066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2574925" y="3211513"/>
            <a:ext cx="339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ea typeface="新細明體" pitchFamily="18" charset="-120"/>
              </a:rPr>
              <a:t>p</a:t>
            </a:r>
          </a:p>
        </p:txBody>
      </p:sp>
      <p:sp>
        <p:nvSpPr>
          <p:cNvPr id="386082" name="Line 34"/>
          <p:cNvSpPr>
            <a:spLocks noChangeShapeType="1"/>
          </p:cNvSpPr>
          <p:nvPr/>
        </p:nvSpPr>
        <p:spPr bwMode="auto">
          <a:xfrm flipH="1">
            <a:off x="2057400" y="3886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6083" name="AutoShape 35"/>
          <p:cNvSpPr>
            <a:spLocks noChangeArrowheads="1"/>
          </p:cNvSpPr>
          <p:nvPr/>
        </p:nvSpPr>
        <p:spPr bwMode="auto">
          <a:xfrm>
            <a:off x="1295400" y="4343400"/>
            <a:ext cx="1524000" cy="457200"/>
          </a:xfrm>
          <a:prstGeom prst="wedgeEllipseCallout">
            <a:avLst>
              <a:gd name="adj1" fmla="val -4583"/>
              <a:gd name="adj2" fmla="val -137153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ea typeface="新細明體" pitchFamily="18" charset="-120"/>
              </a:rPr>
              <a:t>p[0]</a:t>
            </a:r>
          </a:p>
        </p:txBody>
      </p:sp>
      <p:sp>
        <p:nvSpPr>
          <p:cNvPr id="386084" name="AutoShape 36"/>
          <p:cNvSpPr>
            <a:spLocks noChangeArrowheads="1"/>
          </p:cNvSpPr>
          <p:nvPr/>
        </p:nvSpPr>
        <p:spPr bwMode="auto">
          <a:xfrm>
            <a:off x="1447800" y="2667000"/>
            <a:ext cx="1524000" cy="457200"/>
          </a:xfrm>
          <a:prstGeom prst="wedgeEllipseCallout">
            <a:avLst>
              <a:gd name="adj1" fmla="val -20519"/>
              <a:gd name="adj2" fmla="val 101389"/>
            </a:avLst>
          </a:prstGeom>
          <a:solidFill>
            <a:srgbClr val="FFFF00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E2200C"/>
                </a:solidFill>
                <a:ea typeface="新細明體" pitchFamily="18" charset="-120"/>
              </a:rPr>
              <a:t>a[0]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1028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Pointer Arithmetic</a:t>
            </a:r>
          </a:p>
        </p:txBody>
      </p:sp>
      <p:sp>
        <p:nvSpPr>
          <p:cNvPr id="389125" name="Rectangle 1029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 b="0">
                <a:ea typeface="新細明體" pitchFamily="18" charset="-120"/>
              </a:rPr>
              <a:t>Given a pointer </a:t>
            </a:r>
            <a:r>
              <a:rPr lang="en-US" altLang="zh-TW" sz="2800" b="0">
                <a:latin typeface="Courier New" pitchFamily="49" charset="0"/>
                <a:ea typeface="新細明體" pitchFamily="18" charset="-120"/>
              </a:rPr>
              <a:t>p, p+n</a:t>
            </a:r>
            <a:r>
              <a:rPr lang="en-US" altLang="zh-TW" sz="2800" b="0">
                <a:ea typeface="新細明體" pitchFamily="18" charset="-120"/>
              </a:rPr>
              <a:t> refers to the element that is offset from </a:t>
            </a:r>
            <a:r>
              <a:rPr lang="en-US" altLang="zh-TW" sz="2800" b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800" b="0">
                <a:ea typeface="新細明體" pitchFamily="18" charset="-120"/>
              </a:rPr>
              <a:t> by </a:t>
            </a:r>
            <a:r>
              <a:rPr lang="en-US" altLang="zh-TW" sz="2800" b="0">
                <a:latin typeface="Courier New" pitchFamily="49" charset="0"/>
                <a:ea typeface="新細明體" pitchFamily="18" charset="-120"/>
              </a:rPr>
              <a:t>n</a:t>
            </a:r>
            <a:r>
              <a:rPr lang="en-US" altLang="zh-TW" sz="2800" b="0">
                <a:ea typeface="新細明體" pitchFamily="18" charset="-120"/>
              </a:rPr>
              <a:t> positions.</a:t>
            </a:r>
          </a:p>
        </p:txBody>
      </p:sp>
      <p:sp>
        <p:nvSpPr>
          <p:cNvPr id="389127" name="Rectangle 1031"/>
          <p:cNvSpPr>
            <a:spLocks noChangeArrowheads="1"/>
          </p:cNvSpPr>
          <p:nvPr/>
        </p:nvSpPr>
        <p:spPr bwMode="auto">
          <a:xfrm>
            <a:off x="914400" y="2362200"/>
            <a:ext cx="7467600" cy="3760788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 sz="2800">
              <a:ea typeface="新細明體" pitchFamily="18" charset="-120"/>
            </a:endParaRPr>
          </a:p>
        </p:txBody>
      </p:sp>
      <p:grpSp>
        <p:nvGrpSpPr>
          <p:cNvPr id="2" name="Group 1065"/>
          <p:cNvGrpSpPr>
            <a:grpSpLocks/>
          </p:cNvGrpSpPr>
          <p:nvPr/>
        </p:nvGrpSpPr>
        <p:grpSpPr bwMode="auto">
          <a:xfrm>
            <a:off x="3956050" y="2925763"/>
            <a:ext cx="1290638" cy="2913062"/>
            <a:chOff x="2304" y="1193"/>
            <a:chExt cx="672" cy="1487"/>
          </a:xfrm>
        </p:grpSpPr>
        <p:sp>
          <p:nvSpPr>
            <p:cNvPr id="389133" name="Rectangle 1037"/>
            <p:cNvSpPr>
              <a:spLocks noChangeArrowheads="1"/>
            </p:cNvSpPr>
            <p:nvPr/>
          </p:nvSpPr>
          <p:spPr bwMode="auto">
            <a:xfrm>
              <a:off x="2304" y="1193"/>
              <a:ext cx="672" cy="297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389134" name="Rectangle 1038"/>
            <p:cNvSpPr>
              <a:spLocks noChangeArrowheads="1"/>
            </p:cNvSpPr>
            <p:nvPr/>
          </p:nvSpPr>
          <p:spPr bwMode="auto">
            <a:xfrm>
              <a:off x="2304" y="1488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389135" name="Rectangle 1039"/>
            <p:cNvSpPr>
              <a:spLocks noChangeArrowheads="1"/>
            </p:cNvSpPr>
            <p:nvPr/>
          </p:nvSpPr>
          <p:spPr bwMode="auto">
            <a:xfrm>
              <a:off x="2304" y="2084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389136" name="Rectangle 1040"/>
            <p:cNvSpPr>
              <a:spLocks noChangeArrowheads="1"/>
            </p:cNvSpPr>
            <p:nvPr/>
          </p:nvSpPr>
          <p:spPr bwMode="auto">
            <a:xfrm>
              <a:off x="2304" y="1786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389137" name="Rectangle 1041"/>
            <p:cNvSpPr>
              <a:spLocks noChangeArrowheads="1"/>
            </p:cNvSpPr>
            <p:nvPr/>
          </p:nvSpPr>
          <p:spPr bwMode="auto">
            <a:xfrm>
              <a:off x="2304" y="2382"/>
              <a:ext cx="672" cy="298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 sz="2800">
                  <a:ea typeface="新細明體" pitchFamily="18" charset="-120"/>
                </a:rPr>
                <a:t>22</a:t>
              </a:r>
            </a:p>
          </p:txBody>
        </p:sp>
      </p:grpSp>
      <p:sp>
        <p:nvSpPr>
          <p:cNvPr id="389139" name="Text Box 1043"/>
          <p:cNvSpPr txBox="1">
            <a:spLocks noChangeArrowheads="1"/>
          </p:cNvSpPr>
          <p:nvPr/>
        </p:nvSpPr>
        <p:spPr bwMode="auto">
          <a:xfrm>
            <a:off x="2297113" y="3021013"/>
            <a:ext cx="674687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389141" name="Text Box 1045"/>
          <p:cNvSpPr txBox="1">
            <a:spLocks noChangeArrowheads="1"/>
          </p:cNvSpPr>
          <p:nvPr/>
        </p:nvSpPr>
        <p:spPr bwMode="auto">
          <a:xfrm>
            <a:off x="1828800" y="4195763"/>
            <a:ext cx="1390650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+ 2</a:t>
            </a:r>
          </a:p>
        </p:txBody>
      </p:sp>
      <p:sp>
        <p:nvSpPr>
          <p:cNvPr id="389150" name="Text Box 1054"/>
          <p:cNvSpPr txBox="1">
            <a:spLocks noChangeArrowheads="1"/>
          </p:cNvSpPr>
          <p:nvPr/>
        </p:nvSpPr>
        <p:spPr bwMode="auto">
          <a:xfrm>
            <a:off x="1828800" y="5334000"/>
            <a:ext cx="131445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+ 4</a:t>
            </a:r>
          </a:p>
        </p:txBody>
      </p:sp>
      <p:sp>
        <p:nvSpPr>
          <p:cNvPr id="389152" name="Text Box 1056"/>
          <p:cNvSpPr txBox="1">
            <a:spLocks noChangeArrowheads="1"/>
          </p:cNvSpPr>
          <p:nvPr/>
        </p:nvSpPr>
        <p:spPr bwMode="auto">
          <a:xfrm>
            <a:off x="1828800" y="4783138"/>
            <a:ext cx="1390650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+ 3</a:t>
            </a:r>
          </a:p>
        </p:txBody>
      </p:sp>
      <p:sp>
        <p:nvSpPr>
          <p:cNvPr id="389153" name="Text Box 1057"/>
          <p:cNvSpPr txBox="1">
            <a:spLocks noChangeArrowheads="1"/>
          </p:cNvSpPr>
          <p:nvPr/>
        </p:nvSpPr>
        <p:spPr bwMode="auto">
          <a:xfrm>
            <a:off x="1828800" y="3657600"/>
            <a:ext cx="131445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a + 1</a:t>
            </a:r>
          </a:p>
        </p:txBody>
      </p:sp>
      <p:sp>
        <p:nvSpPr>
          <p:cNvPr id="389154" name="Text Box 1058"/>
          <p:cNvSpPr txBox="1">
            <a:spLocks noChangeArrowheads="1"/>
          </p:cNvSpPr>
          <p:nvPr/>
        </p:nvSpPr>
        <p:spPr bwMode="auto">
          <a:xfrm>
            <a:off x="5892800" y="3513138"/>
            <a:ext cx="900113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sp>
        <p:nvSpPr>
          <p:cNvPr id="389155" name="Text Box 1059"/>
          <p:cNvSpPr txBox="1">
            <a:spLocks noChangeArrowheads="1"/>
          </p:cNvSpPr>
          <p:nvPr/>
        </p:nvSpPr>
        <p:spPr bwMode="auto">
          <a:xfrm>
            <a:off x="5892800" y="4689475"/>
            <a:ext cx="149860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+ 2</a:t>
            </a:r>
          </a:p>
        </p:txBody>
      </p:sp>
      <p:sp>
        <p:nvSpPr>
          <p:cNvPr id="389157" name="Text Box 1061"/>
          <p:cNvSpPr txBox="1">
            <a:spLocks noChangeArrowheads="1"/>
          </p:cNvSpPr>
          <p:nvPr/>
        </p:nvSpPr>
        <p:spPr bwMode="auto">
          <a:xfrm>
            <a:off x="5892800" y="5276850"/>
            <a:ext cx="149860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+ 3</a:t>
            </a:r>
          </a:p>
        </p:txBody>
      </p:sp>
      <p:sp>
        <p:nvSpPr>
          <p:cNvPr id="389158" name="Text Box 1062"/>
          <p:cNvSpPr txBox="1">
            <a:spLocks noChangeArrowheads="1"/>
          </p:cNvSpPr>
          <p:nvPr/>
        </p:nvSpPr>
        <p:spPr bwMode="auto">
          <a:xfrm>
            <a:off x="5892800" y="2925763"/>
            <a:ext cx="1498600" cy="5191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- 1</a:t>
            </a:r>
          </a:p>
        </p:txBody>
      </p:sp>
      <p:sp>
        <p:nvSpPr>
          <p:cNvPr id="389159" name="Text Box 1063"/>
          <p:cNvSpPr txBox="1">
            <a:spLocks noChangeArrowheads="1"/>
          </p:cNvSpPr>
          <p:nvPr/>
        </p:nvSpPr>
        <p:spPr bwMode="auto">
          <a:xfrm>
            <a:off x="5892800" y="4098925"/>
            <a:ext cx="1498600" cy="5191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p + 1</a:t>
            </a:r>
          </a:p>
        </p:txBody>
      </p:sp>
      <p:sp>
        <p:nvSpPr>
          <p:cNvPr id="389163" name="Line 1067"/>
          <p:cNvSpPr>
            <a:spLocks noChangeShapeType="1"/>
          </p:cNvSpPr>
          <p:nvPr/>
        </p:nvSpPr>
        <p:spPr bwMode="auto">
          <a:xfrm>
            <a:off x="3127375" y="3208338"/>
            <a:ext cx="8286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5" name="Line 1069"/>
          <p:cNvSpPr>
            <a:spLocks noChangeShapeType="1"/>
          </p:cNvSpPr>
          <p:nvPr/>
        </p:nvSpPr>
        <p:spPr bwMode="auto">
          <a:xfrm>
            <a:off x="3127375" y="379571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6" name="Line 1070"/>
          <p:cNvSpPr>
            <a:spLocks noChangeShapeType="1"/>
          </p:cNvSpPr>
          <p:nvPr/>
        </p:nvSpPr>
        <p:spPr bwMode="auto">
          <a:xfrm>
            <a:off x="3127375" y="438308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7" name="Line 1071"/>
          <p:cNvSpPr>
            <a:spLocks noChangeShapeType="1"/>
          </p:cNvSpPr>
          <p:nvPr/>
        </p:nvSpPr>
        <p:spPr bwMode="auto">
          <a:xfrm>
            <a:off x="3127375" y="4970463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8" name="Line 1072"/>
          <p:cNvSpPr>
            <a:spLocks noChangeShapeType="1"/>
          </p:cNvSpPr>
          <p:nvPr/>
        </p:nvSpPr>
        <p:spPr bwMode="auto">
          <a:xfrm>
            <a:off x="3127375" y="5557838"/>
            <a:ext cx="8286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9" name="Line 1073"/>
          <p:cNvSpPr>
            <a:spLocks noChangeShapeType="1"/>
          </p:cNvSpPr>
          <p:nvPr/>
        </p:nvSpPr>
        <p:spPr bwMode="auto">
          <a:xfrm flipH="1">
            <a:off x="5246688" y="32083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0" name="Line 1074"/>
          <p:cNvSpPr>
            <a:spLocks noChangeShapeType="1"/>
          </p:cNvSpPr>
          <p:nvPr/>
        </p:nvSpPr>
        <p:spPr bwMode="auto">
          <a:xfrm flipH="1">
            <a:off x="5246688" y="3795713"/>
            <a:ext cx="7381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1" name="Line 1075"/>
          <p:cNvSpPr>
            <a:spLocks noChangeShapeType="1"/>
          </p:cNvSpPr>
          <p:nvPr/>
        </p:nvSpPr>
        <p:spPr bwMode="auto">
          <a:xfrm flipH="1">
            <a:off x="5246688" y="438308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2" name="Line 1076"/>
          <p:cNvSpPr>
            <a:spLocks noChangeShapeType="1"/>
          </p:cNvSpPr>
          <p:nvPr/>
        </p:nvSpPr>
        <p:spPr bwMode="auto">
          <a:xfrm flipH="1">
            <a:off x="5246688" y="4970463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4" name="Line 1078"/>
          <p:cNvSpPr>
            <a:spLocks noChangeShapeType="1"/>
          </p:cNvSpPr>
          <p:nvPr/>
        </p:nvSpPr>
        <p:spPr bwMode="auto">
          <a:xfrm flipH="1">
            <a:off x="5246688" y="5557838"/>
            <a:ext cx="73818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1322388" y="5568950"/>
            <a:ext cx="5749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>
                <a:solidFill>
                  <a:srgbClr val="FF0066"/>
                </a:solidFill>
                <a:latin typeface="Courier New" pitchFamily="49" charset="0"/>
                <a:ea typeface="新細明體" pitchFamily="18" charset="-120"/>
              </a:rPr>
              <a:t>*(</a:t>
            </a:r>
            <a:r>
              <a:rPr lang="en-US" altLang="zh-TW" sz="3600">
                <a:solidFill>
                  <a:srgbClr val="FF0066"/>
                </a:solidFill>
                <a:latin typeface="Courier New" pitchFamily="49" charset="0"/>
                <a:ea typeface="新細明體" pitchFamily="18" charset="-120"/>
              </a:rPr>
              <a:t>a+n)</a:t>
            </a:r>
            <a:r>
              <a:rPr lang="en-US" altLang="zh-TW" sz="3600">
                <a:solidFill>
                  <a:srgbClr val="FF0066"/>
                </a:solidFill>
                <a:latin typeface="Times New Roman" pitchFamily="18" charset="0"/>
                <a:ea typeface="新細明體" pitchFamily="18" charset="-120"/>
              </a:rPr>
              <a:t> is identical to </a:t>
            </a:r>
            <a:r>
              <a:rPr lang="en-US" altLang="zh-TW" sz="3600">
                <a:solidFill>
                  <a:srgbClr val="FF0066"/>
                </a:solidFill>
                <a:latin typeface="Courier New" pitchFamily="49" charset="0"/>
                <a:ea typeface="新細明體" pitchFamily="18" charset="-120"/>
              </a:rPr>
              <a:t>a[n]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484188" y="584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 dirty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rPr>
              <a:t>Dereferencing Array Pointers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152400" y="1600200"/>
            <a:ext cx="8610600" cy="3810000"/>
          </a:xfrm>
          <a:prstGeom prst="rect">
            <a:avLst/>
          </a:prstGeom>
          <a:solidFill>
            <a:schemeClr val="tx1"/>
          </a:solidFill>
          <a:ln w="444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342900" indent="-342900" algn="ctr"/>
            <a:endParaRPr lang="zh-TW" altLang="en-US" sz="2800">
              <a:ea typeface="新細明體" pitchFamily="18" charset="-12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016500" y="2057400"/>
            <a:ext cx="3352800" cy="2387600"/>
            <a:chOff x="3160" y="1296"/>
            <a:chExt cx="2112" cy="150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160" y="1296"/>
              <a:ext cx="752" cy="1458"/>
              <a:chOff x="2304" y="1193"/>
              <a:chExt cx="672" cy="1487"/>
            </a:xfrm>
          </p:grpSpPr>
          <p:sp>
            <p:nvSpPr>
              <p:cNvPr id="390153" name="Rectangle 9"/>
              <p:cNvSpPr>
                <a:spLocks noChangeArrowheads="1"/>
              </p:cNvSpPr>
              <p:nvPr/>
            </p:nvSpPr>
            <p:spPr bwMode="auto">
              <a:xfrm>
                <a:off x="2304" y="1193"/>
                <a:ext cx="672" cy="297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390154" name="Rectangle 10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390155" name="Rectangle 11"/>
              <p:cNvSpPr>
                <a:spLocks noChangeArrowheads="1"/>
              </p:cNvSpPr>
              <p:nvPr/>
            </p:nvSpPr>
            <p:spPr bwMode="auto">
              <a:xfrm>
                <a:off x="2304" y="2084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8</a:t>
                </a:r>
              </a:p>
            </p:txBody>
          </p:sp>
          <p:sp>
            <p:nvSpPr>
              <p:cNvPr id="390156" name="Rectangle 12"/>
              <p:cNvSpPr>
                <a:spLocks noChangeArrowheads="1"/>
              </p:cNvSpPr>
              <p:nvPr/>
            </p:nvSpPr>
            <p:spPr bwMode="auto">
              <a:xfrm>
                <a:off x="2304" y="1786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390157" name="Rectangle 13"/>
              <p:cNvSpPr>
                <a:spLocks noChangeArrowheads="1"/>
              </p:cNvSpPr>
              <p:nvPr/>
            </p:nvSpPr>
            <p:spPr bwMode="auto">
              <a:xfrm>
                <a:off x="2304" y="2382"/>
                <a:ext cx="672" cy="298"/>
              </a:xfrm>
              <a:prstGeom prst="rect">
                <a:avLst/>
              </a:prstGeom>
              <a:solidFill>
                <a:srgbClr val="A2C1FE"/>
              </a:solidFill>
              <a:ln w="254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 typeface="Monotype Sorts" pitchFamily="2" charset="2"/>
                  <a:buNone/>
                </a:pPr>
                <a:r>
                  <a:rPr lang="zh-TW" altLang="en-US" sz="2800">
                    <a:latin typeface="Courier New" pitchFamily="49" charset="0"/>
                    <a:ea typeface="新細明體" pitchFamily="18" charset="-120"/>
                  </a:rPr>
                  <a:t>22</a:t>
                </a:r>
              </a:p>
            </p:txBody>
          </p:sp>
        </p:grpSp>
        <p:sp>
          <p:nvSpPr>
            <p:cNvPr id="390175" name="Line 31"/>
            <p:cNvSpPr>
              <a:spLocks noChangeShapeType="1"/>
            </p:cNvSpPr>
            <p:nvPr/>
          </p:nvSpPr>
          <p:spPr bwMode="auto">
            <a:xfrm flipH="1">
              <a:off x="3923" y="1432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6" name="Line 32"/>
            <p:cNvSpPr>
              <a:spLocks noChangeShapeType="1"/>
            </p:cNvSpPr>
            <p:nvPr/>
          </p:nvSpPr>
          <p:spPr bwMode="auto">
            <a:xfrm flipH="1">
              <a:off x="3923" y="1726"/>
              <a:ext cx="42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7" name="Line 33"/>
            <p:cNvSpPr>
              <a:spLocks noChangeShapeType="1"/>
            </p:cNvSpPr>
            <p:nvPr/>
          </p:nvSpPr>
          <p:spPr bwMode="auto">
            <a:xfrm flipH="1">
              <a:off x="3923" y="2020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8" name="Line 34"/>
            <p:cNvSpPr>
              <a:spLocks noChangeShapeType="1"/>
            </p:cNvSpPr>
            <p:nvPr/>
          </p:nvSpPr>
          <p:spPr bwMode="auto">
            <a:xfrm flipH="1">
              <a:off x="3923" y="2314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9" name="Line 35"/>
            <p:cNvSpPr>
              <a:spLocks noChangeShapeType="1"/>
            </p:cNvSpPr>
            <p:nvPr/>
          </p:nvSpPr>
          <p:spPr bwMode="auto">
            <a:xfrm flipH="1">
              <a:off x="3923" y="2608"/>
              <a:ext cx="429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4360" y="1296"/>
              <a:ext cx="912" cy="1504"/>
              <a:chOff x="1584" y="1224"/>
              <a:chExt cx="480" cy="1534"/>
            </a:xfrm>
          </p:grpSpPr>
          <p:sp>
            <p:nvSpPr>
              <p:cNvPr id="390181" name="Text Box 37"/>
              <p:cNvSpPr txBox="1">
                <a:spLocks noChangeArrowheads="1"/>
              </p:cNvSpPr>
              <p:nvPr/>
            </p:nvSpPr>
            <p:spPr bwMode="auto">
              <a:xfrm>
                <a:off x="1584" y="1224"/>
                <a:ext cx="287" cy="333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9018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1824"/>
                <a:ext cx="480" cy="333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+ 2</a:t>
                </a:r>
              </a:p>
            </p:txBody>
          </p:sp>
          <p:sp>
            <p:nvSpPr>
              <p:cNvPr id="390183" name="Text Box 39"/>
              <p:cNvSpPr txBox="1">
                <a:spLocks noChangeArrowheads="1"/>
              </p:cNvSpPr>
              <p:nvPr/>
            </p:nvSpPr>
            <p:spPr bwMode="auto">
              <a:xfrm>
                <a:off x="1584" y="2424"/>
                <a:ext cx="480" cy="334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+ 4</a:t>
                </a:r>
              </a:p>
            </p:txBody>
          </p:sp>
          <p:sp>
            <p:nvSpPr>
              <p:cNvPr id="390184" name="Text Box 40"/>
              <p:cNvSpPr txBox="1">
                <a:spLocks noChangeArrowheads="1"/>
              </p:cNvSpPr>
              <p:nvPr/>
            </p:nvSpPr>
            <p:spPr bwMode="auto">
              <a:xfrm>
                <a:off x="1584" y="2124"/>
                <a:ext cx="480" cy="334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+ 3</a:t>
                </a:r>
              </a:p>
            </p:txBody>
          </p:sp>
          <p:sp>
            <p:nvSpPr>
              <p:cNvPr id="390185" name="Text Box 41"/>
              <p:cNvSpPr txBox="1">
                <a:spLocks noChangeArrowheads="1"/>
              </p:cNvSpPr>
              <p:nvPr/>
            </p:nvSpPr>
            <p:spPr bwMode="auto">
              <a:xfrm>
                <a:off x="1584" y="1524"/>
                <a:ext cx="480" cy="333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buFont typeface="Monotype Sorts" pitchFamily="2" charset="2"/>
                  <a:buNone/>
                </a:pPr>
                <a:r>
                  <a:rPr lang="en-US" altLang="zh-TW" sz="2800">
                    <a:solidFill>
                      <a:srgbClr val="063DE8"/>
                    </a:solidFill>
                    <a:latin typeface="Courier New" pitchFamily="49" charset="0"/>
                    <a:ea typeface="新細明體" pitchFamily="18" charset="-120"/>
                  </a:rPr>
                  <a:t>a + 1</a:t>
                </a:r>
              </a:p>
            </p:txBody>
          </p:sp>
        </p:grp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81000" y="2047875"/>
            <a:ext cx="4652963" cy="2387600"/>
            <a:chOff x="240" y="1290"/>
            <a:chExt cx="2931" cy="1504"/>
          </a:xfrm>
        </p:grpSpPr>
        <p:sp>
          <p:nvSpPr>
            <p:cNvPr id="390159" name="Text Box 15"/>
            <p:cNvSpPr txBox="1">
              <a:spLocks noChangeArrowheads="1"/>
            </p:cNvSpPr>
            <p:nvPr/>
          </p:nvSpPr>
          <p:spPr bwMode="auto">
            <a:xfrm>
              <a:off x="240" y="2184"/>
              <a:ext cx="2448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a[3]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*(a + 3)     </a:t>
              </a:r>
            </a:p>
          </p:txBody>
        </p:sp>
        <p:sp>
          <p:nvSpPr>
            <p:cNvPr id="390170" name="Line 26"/>
            <p:cNvSpPr>
              <a:spLocks noChangeShapeType="1"/>
            </p:cNvSpPr>
            <p:nvPr/>
          </p:nvSpPr>
          <p:spPr bwMode="auto">
            <a:xfrm>
              <a:off x="2688" y="1432"/>
              <a:ext cx="48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1" name="Line 27"/>
            <p:cNvSpPr>
              <a:spLocks noChangeShapeType="1"/>
            </p:cNvSpPr>
            <p:nvPr/>
          </p:nvSpPr>
          <p:spPr bwMode="auto">
            <a:xfrm>
              <a:off x="2688" y="1726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2" name="Line 28"/>
            <p:cNvSpPr>
              <a:spLocks noChangeShapeType="1"/>
            </p:cNvSpPr>
            <p:nvPr/>
          </p:nvSpPr>
          <p:spPr bwMode="auto">
            <a:xfrm>
              <a:off x="2688" y="2020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3" name="Line 29"/>
            <p:cNvSpPr>
              <a:spLocks noChangeShapeType="1"/>
            </p:cNvSpPr>
            <p:nvPr/>
          </p:nvSpPr>
          <p:spPr bwMode="auto">
            <a:xfrm>
              <a:off x="2688" y="2314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4" name="Line 30"/>
            <p:cNvSpPr>
              <a:spLocks noChangeShapeType="1"/>
            </p:cNvSpPr>
            <p:nvPr/>
          </p:nvSpPr>
          <p:spPr bwMode="auto">
            <a:xfrm>
              <a:off x="2688" y="2608"/>
              <a:ext cx="483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86" name="Text Box 42"/>
            <p:cNvSpPr txBox="1">
              <a:spLocks noChangeArrowheads="1"/>
            </p:cNvSpPr>
            <p:nvPr/>
          </p:nvSpPr>
          <p:spPr bwMode="auto">
            <a:xfrm>
              <a:off x="240" y="1902"/>
              <a:ext cx="2448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a[2]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 *(a + 2)</a:t>
              </a:r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240" y="1620"/>
              <a:ext cx="2496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a[1]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 *(a + 1)</a:t>
              </a:r>
            </a:p>
          </p:txBody>
        </p:sp>
        <p:sp>
          <p:nvSpPr>
            <p:cNvPr id="390188" name="Text Box 44"/>
            <p:cNvSpPr txBox="1">
              <a:spLocks noChangeArrowheads="1"/>
            </p:cNvSpPr>
            <p:nvPr/>
          </p:nvSpPr>
          <p:spPr bwMode="auto">
            <a:xfrm>
              <a:off x="240" y="1290"/>
              <a:ext cx="2448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a[0]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*(a + 0)</a:t>
              </a:r>
            </a:p>
          </p:txBody>
        </p:sp>
        <p:sp>
          <p:nvSpPr>
            <p:cNvPr id="390189" name="Text Box 45"/>
            <p:cNvSpPr txBox="1">
              <a:spLocks noChangeArrowheads="1"/>
            </p:cNvSpPr>
            <p:nvPr/>
          </p:nvSpPr>
          <p:spPr bwMode="auto">
            <a:xfrm>
              <a:off x="240" y="2467"/>
              <a:ext cx="2400" cy="327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a[4] </a:t>
              </a: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or </a:t>
              </a:r>
              <a:r>
                <a:rPr lang="en-US" altLang="zh-TW" sz="2800">
                  <a:solidFill>
                    <a:srgbClr val="063DE8"/>
                  </a:solidFill>
                  <a:latin typeface="Courier New" pitchFamily="49" charset="0"/>
                  <a:ea typeface="新細明體" pitchFamily="18" charset="-120"/>
                </a:rPr>
                <a:t>*(a + 4)</a:t>
              </a:r>
            </a:p>
          </p:txBody>
        </p:sp>
      </p:grp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117725" y="6183313"/>
            <a:ext cx="351472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b="0">
                <a:ea typeface="新細明體" pitchFamily="18" charset="-120"/>
              </a:rPr>
              <a:t> Note: flexible pointer syntax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8229600" cy="1143000"/>
          </a:xfrm>
        </p:spPr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08125"/>
            <a:ext cx="8229600" cy="3124200"/>
          </a:xfrm>
        </p:spPr>
        <p:txBody>
          <a:bodyPr>
            <a:normAutofit fontScale="850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array is an object so it needs an object reference.</a:t>
            </a:r>
          </a:p>
          <a:p>
            <a:pPr lvl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// Declare a reference to an array that will hold integers.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numbers[6];</a:t>
            </a:r>
          </a:p>
          <a:p>
            <a:pPr lvl="1"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r>
              <a:rPr lang="en-US" dirty="0" smtClean="0"/>
              <a:t>Arrays may be of any type.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float temperatures[];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char letters[6];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long units[6];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double sizes[];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05038" y="5394325"/>
            <a:ext cx="4324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FF00"/>
                </a:solidFill>
                <a:latin typeface="Times New Roman" pitchFamily="18" charset="0"/>
              </a:rPr>
              <a:t>Array element values are initialized to 0.</a:t>
            </a:r>
            <a:br>
              <a:rPr lang="en-US" sz="2000" dirty="0">
                <a:solidFill>
                  <a:srgbClr val="00FF00"/>
                </a:solidFill>
                <a:latin typeface="Times New Roman" pitchFamily="18" charset="0"/>
              </a:rPr>
            </a:br>
            <a:r>
              <a:rPr lang="en-US" sz="2000" dirty="0">
                <a:solidFill>
                  <a:srgbClr val="FF3300"/>
                </a:solidFill>
                <a:latin typeface="Times New Roman" pitchFamily="18" charset="0"/>
              </a:rPr>
              <a:t>Array indexes always start at 0.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295400" y="47085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FF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46200" y="5057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index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308225" y="47085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FF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78075" y="5057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index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340100" y="47085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FF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09950" y="5057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index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371975" y="47085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FF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4443413" y="5057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index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403850" y="47085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FF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475288" y="5057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index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4</a:t>
            </a:r>
            <a:endParaRPr lang="en-US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6435725" y="47085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00FF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507163" y="5057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index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myarr</a:t>
            </a:r>
            <a:r>
              <a:rPr lang="en-US" sz="1800" dirty="0" smtClean="0"/>
              <a:t>[3] = { 1, 5, 3};  // Create and initialize at the same time</a:t>
            </a:r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r>
              <a:rPr lang="en-US" sz="1800" dirty="0" smtClean="0"/>
              <a:t>                      OR </a:t>
            </a:r>
          </a:p>
          <a:p>
            <a:pPr lvl="1">
              <a:buFontTx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 </a:t>
            </a:r>
            <a:r>
              <a:rPr lang="en-US" sz="1800" dirty="0" err="1" smtClean="0"/>
              <a:t>myarr</a:t>
            </a:r>
            <a:r>
              <a:rPr lang="en-US" sz="1800" dirty="0" smtClean="0"/>
              <a:t>[3]; </a:t>
            </a:r>
          </a:p>
          <a:p>
            <a:pPr lvl="1">
              <a:buFontTx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myarr</a:t>
            </a:r>
            <a:r>
              <a:rPr lang="en-US" sz="1800" dirty="0" smtClean="0"/>
              <a:t>[0] = 1; </a:t>
            </a:r>
          </a:p>
          <a:p>
            <a:pPr lvl="1">
              <a:buFontTx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myarr</a:t>
            </a:r>
            <a:r>
              <a:rPr lang="en-US" sz="1800" dirty="0" smtClean="0"/>
              <a:t>[1] = 5; </a:t>
            </a:r>
          </a:p>
          <a:p>
            <a:pPr lvl="1">
              <a:buFontTx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myarr</a:t>
            </a:r>
            <a:r>
              <a:rPr lang="en-US" sz="1800" dirty="0" smtClean="0"/>
              <a:t>[2] = 3; 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2175" y="2286000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rgbClr val="00FF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05000" y="2286000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rgbClr val="00FF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936875" y="2286000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 smtClean="0">
                <a:solidFill>
                  <a:srgbClr val="00FF00"/>
                </a:solidFill>
                <a:latin typeface="Times New Roman" pitchFamily="18" charset="0"/>
              </a:rPr>
              <a:t>3</a:t>
            </a:r>
            <a:endParaRPr lang="en-US" sz="2000" dirty="0">
              <a:solidFill>
                <a:srgbClr val="00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The array size must be a non-negative number.</a:t>
            </a:r>
          </a:p>
          <a:p>
            <a:endParaRPr lang="en-US" dirty="0" smtClean="0"/>
          </a:p>
          <a:p>
            <a:r>
              <a:rPr lang="en-US" dirty="0" smtClean="0"/>
              <a:t> It </a:t>
            </a:r>
            <a:r>
              <a:rPr lang="en-US" dirty="0"/>
              <a:t>may be a </a:t>
            </a:r>
            <a:r>
              <a:rPr lang="en-US" dirty="0" smtClean="0"/>
              <a:t>constant</a:t>
            </a:r>
            <a:r>
              <a:rPr lang="en-US" dirty="0"/>
              <a:t>, or variable.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static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ARRAY_SIZE = 6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numbers[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ARRAY_SIZE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created, an array size is fixed and cannot be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the Elements of an Array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927350"/>
            <a:ext cx="8294688" cy="3244850"/>
          </a:xfrm>
        </p:spPr>
        <p:txBody>
          <a:bodyPr/>
          <a:lstStyle/>
          <a:p>
            <a:r>
              <a:rPr lang="en-US" dirty="0"/>
              <a:t>An array is accessed by:</a:t>
            </a:r>
          </a:p>
          <a:p>
            <a:pPr lvl="1"/>
            <a:r>
              <a:rPr lang="en-US" dirty="0"/>
              <a:t>the reference name</a:t>
            </a:r>
          </a:p>
          <a:p>
            <a:pPr lvl="1"/>
            <a:r>
              <a:rPr lang="en-US" dirty="0"/>
              <a:t>a subscript that identifies which element in the array to access.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08125" y="4953000"/>
            <a:ext cx="676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numbers[0]</a:t>
            </a:r>
            <a:r>
              <a:rPr lang="en-US" b="1" dirty="0">
                <a:latin typeface="Courier New" pitchFamily="49" charset="0"/>
              </a:rPr>
              <a:t> = 20;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//pronounced "numbers sub zero"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1676400"/>
            <a:ext cx="6862763" cy="717550"/>
            <a:chOff x="720" y="1056"/>
            <a:chExt cx="4323" cy="452"/>
          </a:xfrm>
        </p:grpSpPr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72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numbers[0]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44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44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numbers[1]</a:t>
              </a: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16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216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numbers[2]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88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88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numbers[3]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60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60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numbers[4]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32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432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numbers[5]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912" y="105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3300"/>
                  </a:solidFill>
                  <a:latin typeface="Times New Roman" pitchFamily="18" charset="0"/>
                </a:rPr>
                <a:t>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Inputting and Outputting Array Elements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Array elements can be treated as any other variable.</a:t>
            </a:r>
          </a:p>
          <a:p>
            <a:r>
              <a:rPr lang="en-US" dirty="0"/>
              <a:t>They are simply accessed by the same name and a subscript.</a:t>
            </a:r>
          </a:p>
          <a:p>
            <a:r>
              <a:rPr lang="en-US" dirty="0" smtClean="0"/>
              <a:t>Array </a:t>
            </a:r>
            <a:r>
              <a:rPr lang="en-US" dirty="0"/>
              <a:t>subscripts can be accessed using variables (such as for loop counters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Bounds Checking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 indexes always start at zero and continue to (array </a:t>
            </a:r>
            <a:r>
              <a:rPr lang="en-US" dirty="0" smtClean="0"/>
              <a:t>size </a:t>
            </a:r>
            <a:r>
              <a:rPr lang="en-US" dirty="0"/>
              <a:t>- 1).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values [</a:t>
            </a:r>
            <a:r>
              <a:rPr lang="en-US" sz="1800" b="1" dirty="0">
                <a:latin typeface="Courier New" pitchFamily="49" charset="0"/>
              </a:rPr>
              <a:t>10];</a:t>
            </a:r>
          </a:p>
          <a:p>
            <a:pPr>
              <a:lnSpc>
                <a:spcPct val="90000"/>
              </a:lnSpc>
            </a:pPr>
            <a:r>
              <a:rPr lang="en-US" dirty="0"/>
              <a:t>This array would have indexes 0 through 9.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loops, it is typical to use </a:t>
            </a:r>
            <a:r>
              <a:rPr lang="en-US" i="1" dirty="0" err="1"/>
              <a:t>i</a:t>
            </a:r>
            <a:r>
              <a:rPr lang="en-US" i="1" dirty="0"/>
              <a:t>, j, </a:t>
            </a:r>
            <a:r>
              <a:rPr lang="en-US" dirty="0"/>
              <a:t>and </a:t>
            </a:r>
            <a:r>
              <a:rPr lang="en-US" i="1" dirty="0"/>
              <a:t>k</a:t>
            </a:r>
            <a:r>
              <a:rPr lang="en-US" dirty="0"/>
              <a:t> as counting variables.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might help to think of </a:t>
            </a:r>
            <a:r>
              <a:rPr lang="en-US" i="1" dirty="0" err="1"/>
              <a:t>i</a:t>
            </a:r>
            <a:r>
              <a:rPr lang="en-US" dirty="0"/>
              <a:t> as representing the word </a:t>
            </a:r>
            <a:r>
              <a:rPr lang="en-US" i="1" dirty="0"/>
              <a:t>index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Processing Array Contents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Processing data in an array is the same as any other variable.</a:t>
            </a: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grossPay</a:t>
            </a:r>
            <a:r>
              <a:rPr lang="en-US" sz="1800" b="1" dirty="0">
                <a:latin typeface="Courier New" pitchFamily="49" charset="0"/>
              </a:rPr>
              <a:t> = hours[3] * </a:t>
            </a:r>
            <a:r>
              <a:rPr lang="en-US" sz="1800" b="1" dirty="0" err="1">
                <a:latin typeface="Courier New" pitchFamily="49" charset="0"/>
              </a:rPr>
              <a:t>payRate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Pre and post increment works the same:</a:t>
            </a:r>
          </a:p>
          <a:p>
            <a:pPr lvl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score[] </a:t>
            </a:r>
            <a:r>
              <a:rPr lang="en-US" sz="1800" b="1" dirty="0">
                <a:latin typeface="Courier New" pitchFamily="49" charset="0"/>
              </a:rPr>
              <a:t>= {7, 8, 9, 10, 11};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++score[2]; // Pre-increment operation</a:t>
            </a: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score[4]++; // Post-increment </a:t>
            </a:r>
            <a:r>
              <a:rPr lang="en-US" sz="1800" b="1" dirty="0" smtClean="0">
                <a:latin typeface="Courier New" pitchFamily="49" charset="0"/>
              </a:rPr>
              <a:t>operation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1630</TotalTime>
  <Words>1216</Words>
  <Application>Microsoft Office PowerPoint</Application>
  <PresentationFormat>On-screen Show (4:3)</PresentationFormat>
  <Paragraphs>311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Object Oriented Programming</vt:lpstr>
      <vt:lpstr>Introduction to Arrays</vt:lpstr>
      <vt:lpstr>Creating Arrays</vt:lpstr>
      <vt:lpstr>Creating Arrays</vt:lpstr>
      <vt:lpstr>Creating Arrays</vt:lpstr>
      <vt:lpstr>Accessing the Elements of an Array</vt:lpstr>
      <vt:lpstr>Inputting and Outputting Array Elements</vt:lpstr>
      <vt:lpstr>Bounds Checking</vt:lpstr>
      <vt:lpstr>Processing Array Contents</vt:lpstr>
      <vt:lpstr>Processing Array Contents</vt:lpstr>
      <vt:lpstr>Array Size</vt:lpstr>
      <vt:lpstr>Passing Array Elements to a Method</vt:lpstr>
      <vt:lpstr>Passing Arrays as Arguments</vt:lpstr>
      <vt:lpstr>Comparing Arrays</vt:lpstr>
      <vt:lpstr>Useful Array Operations</vt:lpstr>
      <vt:lpstr>Returning an Array Reference</vt:lpstr>
      <vt:lpstr>Slide 17</vt:lpstr>
      <vt:lpstr>Pointers and Arrays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Dimensional Array</dc:title>
  <dc:creator>abc</dc:creator>
  <cp:lastModifiedBy>Windows User</cp:lastModifiedBy>
  <cp:revision>52</cp:revision>
  <dcterms:created xsi:type="dcterms:W3CDTF">2012-03-05T06:54:20Z</dcterms:created>
  <dcterms:modified xsi:type="dcterms:W3CDTF">2017-09-06T08:11:33Z</dcterms:modified>
</cp:coreProperties>
</file>