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5" r:id="rId5"/>
    <p:sldId id="263" r:id="rId6"/>
    <p:sldId id="264" r:id="rId7"/>
    <p:sldId id="259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Classes, Objects, Methods and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</a:t>
            </a:r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46439B0-B8CB-482D-AEEE-7ECA093B3E8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Object-Oriented Programming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/>
              <a:t>Object-oriented programming is centered on creating objects rather than procedures.</a:t>
            </a:r>
          </a:p>
          <a:p>
            <a:r>
              <a:rPr lang="en-US"/>
              <a:t>Objects are a melding of data and procedures that manipulate that data.</a:t>
            </a:r>
          </a:p>
          <a:p>
            <a:r>
              <a:rPr lang="en-US"/>
              <a:t>Data in an object are known as </a:t>
            </a:r>
            <a:r>
              <a:rPr lang="en-US" i="1"/>
              <a:t>attributes</a:t>
            </a:r>
            <a:r>
              <a:rPr lang="en-US"/>
              <a:t>.</a:t>
            </a:r>
          </a:p>
          <a:p>
            <a:r>
              <a:rPr lang="en-US"/>
              <a:t>Procedures in an object are known as </a:t>
            </a:r>
            <a:r>
              <a:rPr lang="en-US" i="1"/>
              <a:t>methods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1084B9F-A98E-4AC0-A3CF-66DC057E532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Components are objects.</a:t>
            </a:r>
          </a:p>
          <a:p>
            <a:pPr>
              <a:lnSpc>
                <a:spcPct val="90000"/>
              </a:lnSpc>
            </a:pPr>
            <a:r>
              <a:rPr lang="en-US"/>
              <a:t>The programmer determines the attributes and methods needed, and then creates a class.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class </a:t>
            </a:r>
            <a:r>
              <a:rPr lang="en-US"/>
              <a:t>is a collection of programming statements that define the required object</a:t>
            </a:r>
          </a:p>
          <a:p>
            <a:pPr>
              <a:lnSpc>
                <a:spcPct val="90000"/>
              </a:lnSpc>
            </a:pPr>
            <a:r>
              <a:rPr lang="en-US"/>
              <a:t>A class as a “blueprint” that objects may be created from.</a:t>
            </a:r>
          </a:p>
          <a:p>
            <a:pPr>
              <a:lnSpc>
                <a:spcPct val="90000"/>
              </a:lnSpc>
            </a:pPr>
            <a:r>
              <a:rPr lang="en-US"/>
              <a:t>An object is the realization (instantiation) of a class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7962837-6FFC-4F80-A284-6FA27D73F64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Object-Oriented Programming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124200" y="1447800"/>
            <a:ext cx="2819400" cy="4876800"/>
            <a:chOff x="1344" y="864"/>
            <a:chExt cx="1776" cy="3072"/>
          </a:xfrm>
        </p:grpSpPr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1344" y="864"/>
              <a:ext cx="17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Object</a:t>
              </a:r>
            </a:p>
          </p:txBody>
        </p:sp>
        <p:sp>
          <p:nvSpPr>
            <p:cNvPr id="61446" name="Rectangle 7"/>
            <p:cNvSpPr>
              <a:spLocks noChangeArrowheads="1"/>
            </p:cNvSpPr>
            <p:nvPr/>
          </p:nvSpPr>
          <p:spPr bwMode="auto">
            <a:xfrm>
              <a:off x="1344" y="1200"/>
              <a:ext cx="17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Attributes (data)</a:t>
              </a:r>
            </a:p>
          </p:txBody>
        </p:sp>
        <p:sp>
          <p:nvSpPr>
            <p:cNvPr id="61447" name="Rectangle 9"/>
            <p:cNvSpPr>
              <a:spLocks noChangeArrowheads="1"/>
            </p:cNvSpPr>
            <p:nvPr/>
          </p:nvSpPr>
          <p:spPr bwMode="auto">
            <a:xfrm>
              <a:off x="1344" y="1488"/>
              <a:ext cx="1776" cy="2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r>
                <a:rPr lang="en-US" sz="1800"/>
                <a:t>Methods</a:t>
              </a:r>
              <a:br>
                <a:rPr lang="en-US" sz="1800"/>
              </a:br>
              <a:r>
                <a:rPr lang="en-US" sz="1800"/>
                <a:t>(behaviors / procedures)</a:t>
              </a:r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1680" y="2160"/>
              <a:ext cx="1147" cy="1296"/>
              <a:chOff x="1584" y="1584"/>
              <a:chExt cx="1402" cy="1584"/>
            </a:xfrm>
          </p:grpSpPr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1584" y="1584"/>
                <a:ext cx="346" cy="432"/>
                <a:chOff x="1776" y="2208"/>
                <a:chExt cx="192" cy="240"/>
              </a:xfrm>
            </p:grpSpPr>
            <p:sp>
              <p:nvSpPr>
                <p:cNvPr id="61477" name="AutoShape 12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8" name="AutoShape 13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53"/>
              <p:cNvGrpSpPr>
                <a:grpSpLocks/>
              </p:cNvGrpSpPr>
              <p:nvPr/>
            </p:nvGrpSpPr>
            <p:grpSpPr bwMode="auto">
              <a:xfrm>
                <a:off x="2112" y="1584"/>
                <a:ext cx="346" cy="432"/>
                <a:chOff x="1776" y="2208"/>
                <a:chExt cx="192" cy="240"/>
              </a:xfrm>
            </p:grpSpPr>
            <p:sp>
              <p:nvSpPr>
                <p:cNvPr id="61475" name="AutoShape 54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6" name="AutoShape 55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56"/>
              <p:cNvGrpSpPr>
                <a:grpSpLocks/>
              </p:cNvGrpSpPr>
              <p:nvPr/>
            </p:nvGrpSpPr>
            <p:grpSpPr bwMode="auto">
              <a:xfrm>
                <a:off x="2640" y="1584"/>
                <a:ext cx="346" cy="432"/>
                <a:chOff x="1776" y="2208"/>
                <a:chExt cx="192" cy="240"/>
              </a:xfrm>
            </p:grpSpPr>
            <p:sp>
              <p:nvSpPr>
                <p:cNvPr id="61473" name="AutoShape 57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4" name="AutoShape 58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2640" y="2736"/>
                <a:ext cx="346" cy="432"/>
                <a:chOff x="1776" y="2208"/>
                <a:chExt cx="192" cy="240"/>
              </a:xfrm>
            </p:grpSpPr>
            <p:sp>
              <p:nvSpPr>
                <p:cNvPr id="61471" name="AutoShape 63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2" name="AutoShape 64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65"/>
              <p:cNvGrpSpPr>
                <a:grpSpLocks/>
              </p:cNvGrpSpPr>
              <p:nvPr/>
            </p:nvGrpSpPr>
            <p:grpSpPr bwMode="auto">
              <a:xfrm>
                <a:off x="1584" y="2160"/>
                <a:ext cx="346" cy="432"/>
                <a:chOff x="1776" y="2208"/>
                <a:chExt cx="192" cy="240"/>
              </a:xfrm>
            </p:grpSpPr>
            <p:sp>
              <p:nvSpPr>
                <p:cNvPr id="61469" name="AutoShape 66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0" name="AutoShape 67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>
                <a:off x="2112" y="2160"/>
                <a:ext cx="346" cy="432"/>
                <a:chOff x="1776" y="2208"/>
                <a:chExt cx="192" cy="240"/>
              </a:xfrm>
            </p:grpSpPr>
            <p:sp>
              <p:nvSpPr>
                <p:cNvPr id="61467" name="AutoShape 69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8" name="AutoShape 70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2640" y="2160"/>
                <a:ext cx="346" cy="432"/>
                <a:chOff x="1776" y="2208"/>
                <a:chExt cx="192" cy="240"/>
              </a:xfrm>
            </p:grpSpPr>
            <p:sp>
              <p:nvSpPr>
                <p:cNvPr id="61465" name="AutoShape 72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6" name="AutoShape 73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4"/>
              <p:cNvGrpSpPr>
                <a:grpSpLocks/>
              </p:cNvGrpSpPr>
              <p:nvPr/>
            </p:nvGrpSpPr>
            <p:grpSpPr bwMode="auto">
              <a:xfrm>
                <a:off x="1584" y="2736"/>
                <a:ext cx="346" cy="432"/>
                <a:chOff x="1776" y="2208"/>
                <a:chExt cx="192" cy="240"/>
              </a:xfrm>
            </p:grpSpPr>
            <p:sp>
              <p:nvSpPr>
                <p:cNvPr id="61463" name="AutoShape 75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4" name="AutoShape 76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>
                <a:off x="2112" y="2736"/>
                <a:ext cx="346" cy="432"/>
                <a:chOff x="1776" y="2208"/>
                <a:chExt cx="192" cy="240"/>
              </a:xfrm>
            </p:grpSpPr>
            <p:sp>
              <p:nvSpPr>
                <p:cNvPr id="61461" name="AutoShape 78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2" name="AutoShape 79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449" name="Line 84"/>
            <p:cNvSpPr>
              <a:spLocks noChangeShapeType="1"/>
            </p:cNvSpPr>
            <p:nvPr/>
          </p:nvSpPr>
          <p:spPr bwMode="auto">
            <a:xfrm flipV="1">
              <a:off x="1824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0" name="Line 85"/>
            <p:cNvSpPr>
              <a:spLocks noChangeShapeType="1"/>
            </p:cNvSpPr>
            <p:nvPr/>
          </p:nvSpPr>
          <p:spPr bwMode="auto">
            <a:xfrm flipV="1">
              <a:off x="2256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1" name="Line 86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FDC597B-EEF8-407D-8622-58CC9B3083C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/>
              <a:t>Classes can be used to instantiate as many objects as are needed.</a:t>
            </a:r>
          </a:p>
          <a:p>
            <a:r>
              <a:rPr lang="en-US"/>
              <a:t>Each object that is created from a class is called an </a:t>
            </a:r>
            <a:r>
              <a:rPr lang="en-US" i="1"/>
              <a:t>instance </a:t>
            </a:r>
            <a:r>
              <a:rPr lang="en-US"/>
              <a:t>of the class.</a:t>
            </a:r>
          </a:p>
          <a:p>
            <a:r>
              <a:rPr lang="en-US"/>
              <a:t>A program is simply a collection of objects that interact with each other to accomplish a goal.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C15B196-ADA6-46A3-AD78-9EA0762696B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Classes and Objects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2133600"/>
            <a:ext cx="3475038" cy="2057400"/>
            <a:chOff x="672" y="1344"/>
            <a:chExt cx="2189" cy="1296"/>
          </a:xfrm>
        </p:grpSpPr>
        <p:sp>
          <p:nvSpPr>
            <p:cNvPr id="66573" name="Rectangle 4"/>
            <p:cNvSpPr>
              <a:spLocks noChangeArrowheads="1"/>
            </p:cNvSpPr>
            <p:nvPr/>
          </p:nvSpPr>
          <p:spPr bwMode="auto">
            <a:xfrm>
              <a:off x="1248" y="2064"/>
              <a:ext cx="1056" cy="576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Insect class</a:t>
              </a:r>
            </a:p>
          </p:txBody>
        </p:sp>
        <p:sp>
          <p:nvSpPr>
            <p:cNvPr id="66574" name="Text Box 5"/>
            <p:cNvSpPr txBox="1">
              <a:spLocks noChangeArrowheads="1"/>
            </p:cNvSpPr>
            <p:nvPr/>
          </p:nvSpPr>
          <p:spPr bwMode="auto">
            <a:xfrm>
              <a:off x="672" y="1344"/>
              <a:ext cx="218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The </a:t>
              </a:r>
              <a:r>
                <a:rPr lang="en-US" sz="1600" i="1"/>
                <a:t>Insect</a:t>
              </a:r>
              <a:r>
                <a:rPr lang="en-US" sz="1600"/>
                <a:t> class defines the attributes</a:t>
              </a:r>
            </a:p>
            <a:p>
              <a:r>
                <a:rPr lang="en-US" sz="1600"/>
                <a:t>and methods that will exist in all objects</a:t>
              </a:r>
            </a:p>
            <a:p>
              <a:r>
                <a:rPr lang="en-US" sz="1600"/>
                <a:t>that are an instances of the Insect class.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57600" y="1295400"/>
            <a:ext cx="4235450" cy="2438400"/>
            <a:chOff x="2304" y="816"/>
            <a:chExt cx="2668" cy="1536"/>
          </a:xfrm>
        </p:grpSpPr>
        <p:sp>
          <p:nvSpPr>
            <p:cNvPr id="66570" name="Rectangle 7"/>
            <p:cNvSpPr>
              <a:spLocks noChangeArrowheads="1"/>
            </p:cNvSpPr>
            <p:nvPr/>
          </p:nvSpPr>
          <p:spPr bwMode="auto">
            <a:xfrm>
              <a:off x="3696" y="816"/>
              <a:ext cx="105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housefly object</a:t>
              </a:r>
            </a:p>
          </p:txBody>
        </p:sp>
        <p:sp>
          <p:nvSpPr>
            <p:cNvPr id="66571" name="Line 8"/>
            <p:cNvSpPr>
              <a:spLocks noChangeShapeType="1"/>
            </p:cNvSpPr>
            <p:nvPr/>
          </p:nvSpPr>
          <p:spPr bwMode="auto">
            <a:xfrm flipV="1">
              <a:off x="2304" y="1104"/>
              <a:ext cx="1392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2" name="Text Box 9"/>
            <p:cNvSpPr txBox="1">
              <a:spLocks noChangeArrowheads="1"/>
            </p:cNvSpPr>
            <p:nvPr/>
          </p:nvSpPr>
          <p:spPr bwMode="auto">
            <a:xfrm>
              <a:off x="3459" y="1440"/>
              <a:ext cx="15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The housefly object is an</a:t>
              </a:r>
            </a:p>
            <a:p>
              <a:r>
                <a:rPr lang="en-US" sz="1600"/>
                <a:t>instance of the Insect class.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657600" y="3810000"/>
            <a:ext cx="4235450" cy="1981200"/>
            <a:chOff x="2304" y="2400"/>
            <a:chExt cx="2668" cy="1248"/>
          </a:xfrm>
        </p:grpSpPr>
        <p:sp>
          <p:nvSpPr>
            <p:cNvPr id="66567" name="Rectangle 11"/>
            <p:cNvSpPr>
              <a:spLocks noChangeArrowheads="1"/>
            </p:cNvSpPr>
            <p:nvPr/>
          </p:nvSpPr>
          <p:spPr bwMode="auto">
            <a:xfrm>
              <a:off x="3696" y="3072"/>
              <a:ext cx="105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mosquito object</a:t>
              </a:r>
            </a:p>
          </p:txBody>
        </p:sp>
        <p:sp>
          <p:nvSpPr>
            <p:cNvPr id="66568" name="Line 12"/>
            <p:cNvSpPr>
              <a:spLocks noChangeShapeType="1"/>
            </p:cNvSpPr>
            <p:nvPr/>
          </p:nvSpPr>
          <p:spPr bwMode="auto">
            <a:xfrm>
              <a:off x="2304" y="2400"/>
              <a:ext cx="139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9" name="Text Box 13"/>
            <p:cNvSpPr txBox="1">
              <a:spLocks noChangeArrowheads="1"/>
            </p:cNvSpPr>
            <p:nvPr/>
          </p:nvSpPr>
          <p:spPr bwMode="auto">
            <a:xfrm>
              <a:off x="3459" y="2544"/>
              <a:ext cx="15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The mosquito object is an</a:t>
              </a:r>
            </a:p>
            <a:p>
              <a:r>
                <a:rPr lang="en-US" sz="1600"/>
                <a:t>instance of the Insect class.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4FDDFC5-DF5C-4F52-8C9B-BB99532F3FC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Programming</a:t>
            </a:r>
            <a:br>
              <a:rPr lang="en-US"/>
            </a:br>
            <a:r>
              <a:rPr lang="en-US" sz="2800"/>
              <a:t>Data Hiding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Data hiding is important for several reasons.</a:t>
            </a:r>
          </a:p>
          <a:p>
            <a:pPr lvl="1"/>
            <a:r>
              <a:rPr lang="en-US" dirty="0"/>
              <a:t>It protects </a:t>
            </a:r>
            <a:r>
              <a:rPr lang="en-US" dirty="0" smtClean="0"/>
              <a:t>attributes </a:t>
            </a:r>
            <a:r>
              <a:rPr lang="en-US" dirty="0"/>
              <a:t>from accidental corruption by outside objects.</a:t>
            </a:r>
          </a:p>
          <a:p>
            <a:pPr lvl="1"/>
            <a:r>
              <a:rPr lang="en-US" dirty="0"/>
              <a:t>It hides the details of how an object works, so the programmer can concentrate on using it.</a:t>
            </a:r>
          </a:p>
          <a:p>
            <a:pPr lvl="1"/>
            <a:r>
              <a:rPr lang="en-US" dirty="0"/>
              <a:t>It allows the maintainer of the object to have the ability to modify the internal functioning of the object without “breaking” someone else’s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BEFEAD9-0517-4C7D-AD1A-8C7F64703DF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Programming</a:t>
            </a:r>
            <a:br>
              <a:rPr lang="en-US"/>
            </a:br>
            <a:r>
              <a:rPr lang="en-US" sz="2800"/>
              <a:t>Code Reusability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2600"/>
              <a:t>Object-Oriented Programming (OOP) has encouraged component reusability.</a:t>
            </a:r>
          </a:p>
          <a:p>
            <a:r>
              <a:rPr lang="en-US" sz="2600"/>
              <a:t>A component is a software object contains data and methods that represents a specific concept or service.</a:t>
            </a:r>
          </a:p>
          <a:p>
            <a:r>
              <a:rPr lang="en-US" sz="2600"/>
              <a:t>Components typically are not stand-alone programs.</a:t>
            </a:r>
          </a:p>
          <a:p>
            <a:r>
              <a:rPr lang="en-US" sz="2600"/>
              <a:t>Components can be used by programs that need the component’s service.</a:t>
            </a:r>
          </a:p>
          <a:p>
            <a:r>
              <a:rPr lang="en-US" sz="2600"/>
              <a:t>Reuse of code promotes the rapid development of larger software projects.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BA425938-DC0E-4629-9874-6CFB4C115801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/>
              <a:t>Classes should be as limited in scope as needed to accomplish the goal.</a:t>
            </a:r>
          </a:p>
          <a:p>
            <a:r>
              <a:rPr lang="en-US"/>
              <a:t>Each class should contain all that is needed for it to operate.</a:t>
            </a:r>
          </a:p>
          <a:p>
            <a:r>
              <a:rPr lang="en-US"/>
              <a:t>Enclosing the proper attributes and methods inside a single class is called </a:t>
            </a:r>
            <a:r>
              <a:rPr lang="en-US" i="1"/>
              <a:t>encapsulation</a:t>
            </a:r>
            <a:r>
              <a:rPr lang="en-US"/>
              <a:t>.</a:t>
            </a:r>
          </a:p>
          <a:p>
            <a:r>
              <a:rPr lang="en-US"/>
              <a:t>Encapsulation ensures that the class is </a:t>
            </a:r>
            <a:r>
              <a:rPr lang="en-US" i="1"/>
              <a:t>self-contained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416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Introduction to Classes, Objects, Methods and Attributes</vt:lpstr>
      <vt:lpstr>Object-Oriented Programming</vt:lpstr>
      <vt:lpstr>Classes and Objects</vt:lpstr>
      <vt:lpstr>Object-Oriented Programming</vt:lpstr>
      <vt:lpstr>Classes and Objects</vt:lpstr>
      <vt:lpstr>Classes and Objects</vt:lpstr>
      <vt:lpstr>Object-Oriented Programming Data Hiding</vt:lpstr>
      <vt:lpstr>Object-Oriented Programming Code Reusability</vt:lpstr>
      <vt:lpstr>Encapsulation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Classes, Objects, Methods and Attributes</dc:title>
  <dc:creator>Asma</dc:creator>
  <cp:lastModifiedBy>Windows User</cp:lastModifiedBy>
  <cp:revision>7</cp:revision>
  <dcterms:created xsi:type="dcterms:W3CDTF">2006-08-16T00:00:00Z</dcterms:created>
  <dcterms:modified xsi:type="dcterms:W3CDTF">2017-09-11T07:25:32Z</dcterms:modified>
</cp:coreProperties>
</file>