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44" r:id="rId2"/>
    <p:sldId id="259" r:id="rId3"/>
    <p:sldId id="261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08" r:id="rId14"/>
    <p:sldId id="309" r:id="rId15"/>
    <p:sldId id="310" r:id="rId16"/>
    <p:sldId id="311" r:id="rId17"/>
    <p:sldId id="274" r:id="rId18"/>
    <p:sldId id="275" r:id="rId19"/>
    <p:sldId id="276" r:id="rId20"/>
    <p:sldId id="324" r:id="rId21"/>
    <p:sldId id="325" r:id="rId22"/>
    <p:sldId id="326" r:id="rId23"/>
    <p:sldId id="327" r:id="rId24"/>
    <p:sldId id="278" r:id="rId25"/>
    <p:sldId id="281" r:id="rId26"/>
    <p:sldId id="282" r:id="rId27"/>
    <p:sldId id="328" r:id="rId28"/>
    <p:sldId id="329" r:id="rId29"/>
    <p:sldId id="330" r:id="rId30"/>
    <p:sldId id="313" r:id="rId31"/>
    <p:sldId id="283" r:id="rId32"/>
    <p:sldId id="284" r:id="rId33"/>
    <p:sldId id="331" r:id="rId34"/>
    <p:sldId id="314" r:id="rId35"/>
    <p:sldId id="285" r:id="rId36"/>
    <p:sldId id="332" r:id="rId37"/>
    <p:sldId id="315" r:id="rId38"/>
    <p:sldId id="286" r:id="rId39"/>
    <p:sldId id="287" r:id="rId40"/>
    <p:sldId id="333" r:id="rId41"/>
    <p:sldId id="316" r:id="rId42"/>
    <p:sldId id="345" r:id="rId43"/>
    <p:sldId id="346" r:id="rId44"/>
    <p:sldId id="347" r:id="rId45"/>
    <p:sldId id="348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0356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93C0A7-F86E-4FC9-8886-68B37615A4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F6F6-E2E1-45B4-BFB6-6472969AF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F330-36D3-414B-B6A9-FBDA6DE21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F2E-D10F-4661-8782-582310A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CD5B-275D-4F70-9448-96E47E71A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81C3-652C-44D3-812E-04B882A09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E98F-EEC8-4097-AB04-75F22AB9E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70CB-5964-4A79-AE54-E1683870C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8B-AEF3-4867-9A14-FECEE2A5F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A175-E78E-412C-911D-8CDED066B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F207-E10F-4C8C-BAEE-A15C5121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Starting Out with C++ 3rd Edition, by Tony Gaddis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FE3672-51D2-4D91-8057-10E93C6899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39CFD5-15C3-4011-B966-7E78D7ADFB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CD5B-275D-4F70-9448-96E47E71AA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an Object’s Members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box.calcArea();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10C4-689E-4848-A256-84F3AB0FE3B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to Objects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Rectangle *boxPtr;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boxPtr = &amp;box;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boxPtr-&gt;setData(15,12);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C24-4575-4EF4-862F-32C2F19C75B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This program demonstrates a simple class.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&lt;iostream.h&gt;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Rectangle class declaration.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class Rectangle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float 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float 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float area;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void setData(float, float);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calcArea();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getWidth();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getLength();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getArea();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F877-A832-4199-84D9-2BE02BB3510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</a:rPr>
              <a:t>Program continues</a:t>
            </a:r>
            <a:endParaRPr lang="en-US" sz="2400" noProof="1">
              <a:solidFill>
                <a:srgbClr val="000000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s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etData copies the argument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w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 to private member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w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idth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l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 to private member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l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ength.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Rectangle::setData(float w, float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width = w;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length = 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c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alcArea multiplies the private members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w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idth and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l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ength.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The result is stored in the private member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a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rea.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Rectangle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calcArea()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area = width * 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156B-F7CD-407F-9345-E0730738E39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</a:rPr>
              <a:t>Program continues</a:t>
            </a:r>
            <a:endParaRPr lang="en-US" sz="2400" noProof="1">
              <a:solidFill>
                <a:srgbClr val="000000"/>
              </a:solidFill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g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etWidth returns the value in the private member width.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Rectangle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getWidth()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return 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g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etLength returns the value in the private member length.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Rectangle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getLength()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return 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g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etArea returns the value in the private member area.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Rectangle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getArea()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return area;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275-C0B2-4C7C-95AB-ECC83DBC2F2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main()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Rectangle box;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float wide, long;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"This program will calculate the area of a\n";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"rectangle. What is the width?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cin &gt;&gt; wide;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"What is the length?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cin &gt;&gt; long;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box.setData(wide, long);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box.calcArea();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"Here is the rectangle's data:\n";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"width: " &lt;&lt; box.getWidth()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"length: " &lt;&lt; box.getLength()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"area: " &lt;&lt; box.getArea()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E2-A6A8-4F88-8EBA-5764DD5BD58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This program will calculate the area of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rectangle. What is the width? </a:t>
            </a:r>
            <a:r>
              <a:rPr lang="en-US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10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What is the length?</a:t>
            </a:r>
            <a:r>
              <a:rPr lang="en-US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 5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Here is the rectangle's data: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width: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length: 5</a:t>
            </a:r>
            <a:endParaRPr lang="en-US" sz="2000" b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area: 50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6CEE-DE20-4314-A7FE-CC94894BC31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Have Private Members?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object-oriented programming, an object should protect its important data by making it private and providing a public interface to access that data.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901E-6E4F-4ADC-94E4-6184CE19349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/>
              <a:t>Design Considerations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class declarations are stored in their own header files.  Member function definitions are stored in their own .CPP files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#</a:t>
            </a:r>
            <a:r>
              <a:rPr lang="en-US" dirty="0" err="1"/>
              <a:t>ifndef</a:t>
            </a:r>
            <a:r>
              <a:rPr lang="en-US" dirty="0"/>
              <a:t> directive allows a program to be conditionally compiled. This prevents a header file from accidentally being included more than once.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9420-5F5F-4A11-BB3C-52BAF199B14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smtClean="0"/>
              <a:t>(</a:t>
            </a:r>
            <a:r>
              <a:rPr lang="en-US" dirty="0" err="1" smtClean="0"/>
              <a:t>Rectang.h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endParaRPr lang="en-US" sz="1800" b="1" i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#ifndef RECTANGLE_H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#define RECTANGLE_H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// Rectangle class declaration.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class Rectangle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float 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float 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float area;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void setData(float, float);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1800" noProof="1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1800" noProof="1" smtClean="0">
                <a:solidFill>
                  <a:srgbClr val="000000"/>
                </a:solidFill>
                <a:latin typeface="Prestige Elite"/>
              </a:rPr>
              <a:t>calcArea();</a:t>
            </a:r>
            <a:endParaRPr lang="en-US" sz="18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1800" noProof="1">
                <a:solidFill>
                  <a:srgbClr val="000000"/>
                </a:solidFill>
                <a:latin typeface="Prestige Elite"/>
              </a:rPr>
              <a:t>float </a:t>
            </a:r>
            <a:r>
              <a:rPr lang="en-US" sz="1800" noProof="1" smtClean="0">
                <a:solidFill>
                  <a:srgbClr val="000000"/>
                </a:solidFill>
                <a:latin typeface="Prestige Elite"/>
              </a:rPr>
              <a:t>getWidth();</a:t>
            </a:r>
            <a:endParaRPr lang="en-US" sz="18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1800" noProof="1">
                <a:solidFill>
                  <a:srgbClr val="000000"/>
                </a:solidFill>
                <a:latin typeface="Prestige Elite"/>
              </a:rPr>
              <a:t>float </a:t>
            </a:r>
            <a:r>
              <a:rPr lang="en-US" sz="1800" noProof="1" smtClean="0">
                <a:solidFill>
                  <a:srgbClr val="000000"/>
                </a:solidFill>
                <a:latin typeface="Prestige Elite"/>
              </a:rPr>
              <a:t>getLength();</a:t>
            </a:r>
            <a:endParaRPr lang="en-US" sz="18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1800" noProof="1">
                <a:solidFill>
                  <a:srgbClr val="000000"/>
                </a:solidFill>
                <a:latin typeface="Prestige Elite"/>
              </a:rPr>
              <a:t>float </a:t>
            </a:r>
            <a:r>
              <a:rPr lang="en-US" sz="1800" noProof="1" smtClean="0">
                <a:solidFill>
                  <a:srgbClr val="000000"/>
                </a:solidFill>
                <a:latin typeface="Prestige Elite"/>
              </a:rPr>
              <a:t>getArea();</a:t>
            </a:r>
            <a:endParaRPr lang="en-US" sz="18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#endif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9758-AB6B-45BA-837E-0BCF5729FEF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Object-Oriented Programming?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468880"/>
            <a:ext cx="8229600" cy="4389120"/>
          </a:xfrm>
        </p:spPr>
        <p:txBody>
          <a:bodyPr/>
          <a:lstStyle/>
          <a:p>
            <a:r>
              <a:rPr lang="en-US" dirty="0"/>
              <a:t>OOP is centered around the object, which </a:t>
            </a:r>
            <a:r>
              <a:rPr lang="en-US" dirty="0" smtClean="0"/>
              <a:t>contains </a:t>
            </a:r>
            <a:r>
              <a:rPr lang="en-US" dirty="0"/>
              <a:t>together both the data and the functions that operate on the data.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23A1-6F2E-4C8D-8888-D79A9C8F1D0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endParaRPr lang="en-US" sz="2000" b="1" i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"rectang.h"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setData copies the argument w to private member width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l to private member length.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 smtClean="0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Rectangle::setData(float w, float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width = w;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length = 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calcArea multiplies the private members width and length.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The result is stored in the private member area.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Rectangle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calcArea()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area = width * 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8997-31BB-4AE0-97CB-4177539D5D8C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smtClean="0"/>
              <a:t>(Rectang.cpp)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getWidth returns the value in the private member width.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Rectangle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getWidth()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return 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getLength returns the value in the private member length.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Rectangle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getLength()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return 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getArea returns the value in the private member area.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Rectangle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getArea()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return area;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77B5-0142-4DC7-A7FC-CAC2EF039EE1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5334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(Rectang.cpp)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//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This program demonstrates a simple class.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&lt;iostream.h&gt;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"rectang.h"  // contains Rectangle class declaration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Don't forget to link this program with rectang.cpp!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i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nt main()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Rectangle box;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float wide, long;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"This program will calculate the area of a\n";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"rectangle. What is the width?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cin &gt;&gt; wide;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"What is the length?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cin &gt;&gt; long;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41F6-23A8-4781-A1AB-BD47FAA7B44D}" type="slidenum">
              <a:rPr lang="en-US"/>
              <a:pPr/>
              <a:t>22</a:t>
            </a:fld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2000" y="381000"/>
            <a:ext cx="7772400" cy="5334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(Driver.cpp contains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main()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1218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box.setData(wide, long);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box.calcArea();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"Here rectangle's data:\n";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"width: " &lt;&lt; box.getWidth()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"length: " &lt;&lt; box.getLength()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"area: " &lt;&lt; box.getArea() &lt;&lt; endl;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3BE2-D655-4F60-8F76-0F6E5D177F43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of classes and header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2484-3963-49AF-B0CC-54B6E9790835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57200" y="1450975"/>
          <a:ext cx="8545513" cy="5265738"/>
        </p:xfrm>
        <a:graphic>
          <a:graphicData uri="http://schemas.openxmlformats.org/presentationml/2006/ole">
            <p:oleObj spid="_x0000_s49157" name="Document" r:id="rId3" imgW="8073580" imgH="497908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Inline Member Functions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body of a member function is defined inside a class declaration, it is declared inline.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73C6-A6FE-4FCE-AA8E-DC7F3C06BD99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en-US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</a:t>
            </a:r>
            <a:r>
              <a:rPr lang="en-US" sz="2000" b="1" i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RECTANG3.H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#ifndef RECTANGLE_H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#define RECTANGLE_H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Rectangle class declaration.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class Rectangle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float 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float 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float area;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calcArea()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{ area = width * length; 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1E56-5DED-4BB9-A498-70428F8D6C08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</a:rPr>
              <a:t>Program continues</a:t>
            </a:r>
            <a:endParaRPr lang="en-US" sz="2400" noProof="1">
              <a:solidFill>
                <a:srgbClr val="000000"/>
              </a:solidFill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void setData(float, float); </a:t>
            </a:r>
            <a:r>
              <a:rPr lang="en-US" sz="2000" dirty="0">
                <a:solidFill>
                  <a:srgbClr val="000000"/>
                </a:solidFill>
                <a:latin typeface="Prestige Elite"/>
              </a:rPr>
              <a:t> 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Prototype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getWidth()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{ return width;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getLength()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{ return length;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float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getArea()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{ return area;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#endif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</a:t>
            </a: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rectang3.cpp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"rectang3.h"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setData copies the argument w to private member width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l to private member length.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Rectangle::setData(float w, float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width = w;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length = 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calcArea();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FE40-E3B5-4544-8E53-9844085ADC1F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sz="2400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continues</a:t>
            </a:r>
            <a:endParaRPr lang="en-US" sz="2400" b="1" i="1" noProof="1">
              <a:solidFill>
                <a:srgbClr val="000000"/>
              </a:solidFill>
              <a:latin typeface="Officina Sans" charset="-128"/>
              <a:ea typeface="Officina Sans" charset="-128"/>
            </a:endParaRPr>
          </a:p>
        </p:txBody>
      </p:sp>
      <p:sp>
        <p:nvSpPr>
          <p:cNvPr id="1239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en-US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the main program, </a:t>
            </a: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pr13-4.cpp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&lt;iostream.h&gt;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"rectang3.h"  // contains Rectangle class declaration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Don't forget to link this program with rectang3.cpp!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main()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Rectangle box;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float wide, long;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 	</a:t>
            </a: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"This program will calculate the area of a\n";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"rectangle. What is the width?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cin &gt;&gt; wide;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"What is the length?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cin &gt;&gt; long;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74B-485A-4D73-8E99-EDC07E5784F1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box.setData(wide, long);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"Here rectangle's data:\n";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"width: " &lt;&lt; box.getWidth()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"length: " &lt;&lt; box.getLength()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"area: " &lt;&lt; box.getArea() &lt;&lt; endl;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3E9-E292-43F6-B5A0-17EB90A7BE3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743200"/>
            <a:ext cx="8229600" cy="4389120"/>
          </a:xfrm>
        </p:spPr>
        <p:txBody>
          <a:bodyPr/>
          <a:lstStyle/>
          <a:p>
            <a:r>
              <a:rPr lang="en-US" dirty="0"/>
              <a:t>In OOP, an object’s member variables are often called its </a:t>
            </a:r>
            <a:r>
              <a:rPr lang="en-US" i="1" dirty="0"/>
              <a:t>attributes</a:t>
            </a:r>
            <a:r>
              <a:rPr lang="en-US" dirty="0"/>
              <a:t> and its member functions are sometimes referred to as its </a:t>
            </a:r>
            <a:r>
              <a:rPr lang="en-US" i="1" dirty="0"/>
              <a:t>behaviors</a:t>
            </a:r>
            <a:r>
              <a:rPr lang="en-US" dirty="0"/>
              <a:t> or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4458-E9F2-46CC-BA41-7542F2EA69D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This program will calculate the area of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rectangle. What is the width?</a:t>
            </a:r>
            <a:r>
              <a:rPr lang="en-US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 10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What is the length?</a:t>
            </a:r>
            <a:r>
              <a:rPr lang="en-US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</a:t>
            </a:r>
            <a:r>
              <a:rPr lang="en-US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5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Here rectangle's data: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width: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length: 5</a:t>
            </a:r>
            <a:endParaRPr lang="en-US" sz="2000" b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area: 50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1D30-0E10-4B11-A380-8735A5FEA358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constructor is a member function that is automatically called when a class object is created.</a:t>
            </a:r>
          </a:p>
          <a:p>
            <a:r>
              <a:rPr lang="en-US"/>
              <a:t>Constructors have the same name as the class.</a:t>
            </a:r>
          </a:p>
          <a:p>
            <a:r>
              <a:rPr lang="en-US"/>
              <a:t>Constructors must be declared publicly.</a:t>
            </a:r>
          </a:p>
          <a:p>
            <a:r>
              <a:rPr lang="en-US"/>
              <a:t>Constructors have no return type.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665F-9C1C-44C7-AE34-D470B99A36C4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This program demonstrates a constructor.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&lt;iostream.h&gt;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class Demo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Demo();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			//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Demo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Demo()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"Welcome to the constructor!\n";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077-FD9D-43F5-8411-030C0B98E8C7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</a:rPr>
              <a:t>Program continues</a:t>
            </a:r>
            <a:endParaRPr lang="en-US" sz="2400" noProof="1">
              <a:solidFill>
                <a:srgbClr val="000000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main()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Demo demoObj;	// Declare a Demo object;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"This program demonstrates an object\n";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"with a constructor.\n";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7D6-AEFF-4E46-A15C-728049008359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Welcome to the constructor.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This program demonstrates an object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with a constructor.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4C07-B507-4CE3-993B-3064ECD3B3C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This program demonstrates a constructor.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&lt;iostream.h&gt;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class Demo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Demo();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000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 	</a:t>
            </a: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Demo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::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Demo()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"Welcome to the constructor!\n";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9FF4-4FC0-4D94-80EC-5A5E3C637917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</a:rPr>
              <a:t>Program continues</a:t>
            </a:r>
            <a:endParaRPr lang="en-US" sz="2400" noProof="1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main()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"This is displayed before the object\n";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"is declared.\n\n";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Demo demoObj;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"\nThis is displayed after the object\n";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"is declared.\n";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</a:rPr>
              <a:t>	</a:t>
            </a:r>
            <a:endParaRPr lang="en-US" sz="2000" noProof="1">
              <a:latin typeface="Prestige Elite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435-39E0-47A3-86A6-E9739244347C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This is displayed before the object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is declared.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Welcome to the constructor.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This is displayed after the object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is declared.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86DC-4A4C-4782-B68C-BC1837906583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Arguments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 constructor does not have to accept arguments, it is called an object’s </a:t>
            </a:r>
            <a:r>
              <a:rPr lang="en-US" i="1"/>
              <a:t>default</a:t>
            </a:r>
            <a:r>
              <a:rPr lang="en-US"/>
              <a:t> </a:t>
            </a:r>
            <a:r>
              <a:rPr lang="en-US" i="1"/>
              <a:t>constructor</a:t>
            </a:r>
            <a:r>
              <a:rPr lang="en-US"/>
              <a:t>.  Like regular functions, constructors may accept arguments, have default arguments, be declared inline, and be overloaded.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06D-7EA8-4644-807C-C4698221DF1F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Prestige Elite"/>
              </a:rPr>
              <a:t>// This program demonstrates a class with a constructor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Prestige Elite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latin typeface="Prestige Elite"/>
              </a:rPr>
              <a:t>iostream.h</a:t>
            </a:r>
            <a:r>
              <a:rPr lang="en-US" sz="1800" dirty="0">
                <a:solidFill>
                  <a:srgbClr val="000000"/>
                </a:solidFill>
                <a:latin typeface="Prestige Elite"/>
              </a:rPr>
              <a:t>&gt;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Prestige Elite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latin typeface="Prestige Elite"/>
              </a:rPr>
              <a:t>string.h</a:t>
            </a:r>
            <a:r>
              <a:rPr lang="en-US" sz="1800" dirty="0">
                <a:solidFill>
                  <a:srgbClr val="000000"/>
                </a:solidFill>
                <a:latin typeface="Prestige Elite"/>
              </a:rPr>
              <a:t>&gt;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endParaRPr lang="en-US" sz="1800" dirty="0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class InvItem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char *desc;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int units;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 	</a:t>
            </a:r>
            <a:endParaRPr lang="en-US" sz="18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</a:t>
            </a:r>
            <a:r>
              <a:rPr lang="en-US" sz="1800" noProof="1">
                <a:solidFill>
                  <a:srgbClr val="000000"/>
                </a:solidFill>
                <a:latin typeface="Prestige Elite"/>
              </a:rPr>
              <a:t>	</a:t>
            </a:r>
            <a:r>
              <a:rPr lang="en-US" sz="1800" noProof="1" smtClean="0">
                <a:solidFill>
                  <a:srgbClr val="000000"/>
                </a:solidFill>
                <a:latin typeface="Prestige Elite"/>
              </a:rPr>
              <a:t>InvItem() </a:t>
            </a:r>
            <a:r>
              <a:rPr lang="en-US" sz="1800" noProof="1">
                <a:solidFill>
                  <a:srgbClr val="000000"/>
                </a:solidFill>
                <a:latin typeface="Prestige Elite"/>
              </a:rPr>
              <a:t>{ desc = new char[51];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void setInfo(char *dscr, int un) { strcpy(desc, dscr);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                                   units = un;}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char *getDesc(void) { return desc;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		int getUnits(void) { return units;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noProof="1">
                <a:solidFill>
                  <a:srgbClr val="000000"/>
                </a:solidFill>
                <a:latin typeface="Prestige Elite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99B-D109-400A-ABC3-DEFC0F82B506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12A2-9C0F-4936-97B2-2A1BC7E100F2}" type="slidenum">
              <a:rPr lang="en-US"/>
              <a:pPr/>
              <a:t>4</a:t>
            </a:fld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438400" y="762000"/>
            <a:ext cx="5562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124200" y="838200"/>
            <a:ext cx="4038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Member Variables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Courier New" pitchFamily="49" charset="0"/>
              </a:rPr>
              <a:t>	float width;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float length;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float area;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43200" y="2362200"/>
            <a:ext cx="5486400" cy="366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Member Functions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Courier New" pitchFamily="49" charset="0"/>
              </a:rPr>
              <a:t>	void </a:t>
            </a:r>
            <a:r>
              <a:rPr lang="en-US" sz="1800" dirty="0" err="1">
                <a:latin typeface="Courier New" pitchFamily="49" charset="0"/>
              </a:rPr>
              <a:t>setData</a:t>
            </a:r>
            <a:r>
              <a:rPr lang="en-US" sz="1800" dirty="0">
                <a:latin typeface="Courier New" pitchFamily="49" charset="0"/>
              </a:rPr>
              <a:t>(float w, float l)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{ </a:t>
            </a:r>
            <a:r>
              <a:rPr lang="en-US" sz="1800" i="1" dirty="0">
                <a:latin typeface="Arial" pitchFamily="34" charset="0"/>
              </a:rPr>
              <a:t>… function code …</a:t>
            </a: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	void </a:t>
            </a:r>
            <a:r>
              <a:rPr lang="en-US" sz="1800" dirty="0" err="1">
                <a:latin typeface="Courier New" pitchFamily="49" charset="0"/>
              </a:rPr>
              <a:t>calcArea</a:t>
            </a:r>
            <a:r>
              <a:rPr lang="en-US" sz="1800" dirty="0">
                <a:latin typeface="Courier New" pitchFamily="49" charset="0"/>
              </a:rPr>
              <a:t>(void)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{ </a:t>
            </a:r>
            <a:r>
              <a:rPr lang="en-US" sz="1800" i="1" dirty="0">
                <a:latin typeface="Arial" pitchFamily="34" charset="0"/>
              </a:rPr>
              <a:t>… function code …</a:t>
            </a: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	void </a:t>
            </a:r>
            <a:r>
              <a:rPr lang="en-US" sz="1800" dirty="0" err="1">
                <a:latin typeface="Courier New" pitchFamily="49" charset="0"/>
              </a:rPr>
              <a:t>getWidth</a:t>
            </a:r>
            <a:r>
              <a:rPr lang="en-US" sz="1800" dirty="0">
                <a:latin typeface="Courier New" pitchFamily="49" charset="0"/>
              </a:rPr>
              <a:t>(void)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{ </a:t>
            </a:r>
            <a:r>
              <a:rPr lang="en-US" sz="1800" i="1" dirty="0">
                <a:latin typeface="Arial" pitchFamily="34" charset="0"/>
              </a:rPr>
              <a:t>… function code …</a:t>
            </a: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	void </a:t>
            </a:r>
            <a:r>
              <a:rPr lang="en-US" sz="1800" dirty="0" err="1">
                <a:latin typeface="Courier New" pitchFamily="49" charset="0"/>
              </a:rPr>
              <a:t>getLength</a:t>
            </a:r>
            <a:r>
              <a:rPr lang="en-US" sz="1800" dirty="0">
                <a:latin typeface="Courier New" pitchFamily="49" charset="0"/>
              </a:rPr>
              <a:t>(void)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{ </a:t>
            </a:r>
            <a:r>
              <a:rPr lang="en-US" sz="1800" i="1" dirty="0">
                <a:latin typeface="Arial" pitchFamily="34" charset="0"/>
              </a:rPr>
              <a:t>… function code …</a:t>
            </a: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	void </a:t>
            </a:r>
            <a:r>
              <a:rPr lang="en-US" sz="1800" dirty="0" err="1">
                <a:latin typeface="Courier New" pitchFamily="49" charset="0"/>
              </a:rPr>
              <a:t>getArea</a:t>
            </a:r>
            <a:r>
              <a:rPr lang="en-US" sz="1800" dirty="0">
                <a:latin typeface="Courier New" pitchFamily="49" charset="0"/>
              </a:rPr>
              <a:t>(void)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{ </a:t>
            </a:r>
            <a:r>
              <a:rPr lang="en-US" sz="1800" i="1" dirty="0">
                <a:latin typeface="Arial" pitchFamily="34" charset="0"/>
              </a:rPr>
              <a:t>… function code …</a:t>
            </a:r>
            <a:r>
              <a:rPr lang="en-US" sz="1800" dirty="0">
                <a:latin typeface="Courier New" pitchFamily="49" charset="0"/>
              </a:rPr>
              <a:t> }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438400" y="2057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</a:rPr>
              <a:t>Program continues</a:t>
            </a:r>
            <a:endParaRPr lang="en-US" sz="2400" noProof="1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main()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InvItem stock;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stock.setInfo("Wrench", 20);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"Item Description: " &lt;&lt; stock.getDesc()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"Units on hand: " &lt;&lt; stock.getUnits() &lt;&lt; endl;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703-B28A-4475-A091-4285899573B6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Item Description: Wrench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Units on hand: 20	</a:t>
            </a:r>
          </a:p>
          <a:p>
            <a:pPr>
              <a:lnSpc>
                <a:spcPct val="96000"/>
              </a:lnSpc>
              <a:buFontTx/>
              <a:buNone/>
            </a:pPr>
            <a:endParaRPr lang="en-US" sz="2000" noProof="1">
              <a:latin typeface="Prestige Elite"/>
            </a:endParaRPr>
          </a:p>
          <a:p>
            <a:pPr>
              <a:lnSpc>
                <a:spcPct val="96000"/>
              </a:lnSpc>
              <a:buFontTx/>
              <a:buNone/>
            </a:pPr>
            <a:endParaRPr lang="en-US" sz="2000" noProof="1">
              <a:latin typeface="Prestige Elite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5D32-7AC8-405B-B27C-D429F45CE66B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Overloaded Constructors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than one constructor may be defined for a class.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6C8-0B19-4C6D-AF10-75E595D6C58B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en-US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</a:t>
            </a: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invitem2.h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#ifndef INVITEM2_H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#define INVITEM2_H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&lt;string.h&gt;	// Needed for strcpy function call.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InvItem class declaration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class InvItem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char *desc;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int units;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InvItem(int size = 51) { desc = new char[size];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InvItem(char *d) { desc = new char[strlen(d)+1];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                   strcpy(desc, d); 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6733-1E4E-496F-A70F-089D6CE55EF8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~InvItem(void) { delete[] desc;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void setInfo(char *d, int u) { strcpy(desc, d); units = u;}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void setUnits (int u) { units = u;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char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*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getDesc()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{ return desc;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int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getUnits()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{ return units;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#endif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en-US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main program, </a:t>
            </a:r>
            <a:r>
              <a:rPr lang="en-U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pr13-13.cpp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This program demonstrates a class with overloaded constructors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&lt;iostream.h&gt;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"invitem2.h"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</a:t>
            </a:r>
            <a:r>
              <a:rPr lang="en-US" sz="2000" noProof="1" smtClean="0">
                <a:solidFill>
                  <a:srgbClr val="000000"/>
                </a:solidFill>
                <a:latin typeface="Prestige Elite"/>
              </a:rPr>
              <a:t>main()</a:t>
            </a:r>
            <a:endParaRPr lang="en-US" sz="2000" noProof="1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8767-6F6C-4428-B54E-A6915B5AF39F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1361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InvItem item1("Wrench");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InvItem item2;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</a:t>
            </a:r>
            <a:endParaRPr lang="en-US" sz="2000">
              <a:solidFill>
                <a:srgbClr val="000000"/>
              </a:solidFill>
              <a:latin typeface="Prestige Elite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Prestige Elite"/>
              </a:rPr>
              <a:t>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item1.setUnits(15);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item2.setInfo("Pliers", 25);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"The following items are in inventory:\n";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"Description: " &lt;&lt; item1.getDesc() &lt;&lt; "\t\t";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"Units on Hand: " &lt;&lt; item1.getUnits()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"Description: " &lt;&lt; item2.getDesc() &lt;&lt; "\t\t";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"Units on Hand: " &lt;&lt; item2.getUnits() &lt;&lt; endl;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4CE9-1F85-4869-A641-5407A78FFD11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a class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C++, the class is the construct primarily used to create objects.</a:t>
            </a:r>
          </a:p>
          <a:p>
            <a:pPr lvl="2">
              <a:buFontTx/>
              <a:buNone/>
            </a:pPr>
            <a:r>
              <a:rPr lang="en-US" dirty="0"/>
              <a:t>class </a:t>
            </a:r>
            <a:r>
              <a:rPr lang="en-US" dirty="0" err="1"/>
              <a:t>class</a:t>
            </a:r>
            <a:r>
              <a:rPr lang="en-US" dirty="0"/>
              <a:t>-name</a:t>
            </a:r>
          </a:p>
          <a:p>
            <a:pPr lvl="2">
              <a:buFontTx/>
              <a:buNone/>
            </a:pPr>
            <a:r>
              <a:rPr lang="en-US" dirty="0"/>
              <a:t>{</a:t>
            </a:r>
          </a:p>
          <a:p>
            <a:pPr lvl="2">
              <a:buFontTx/>
              <a:buNone/>
            </a:pPr>
            <a:r>
              <a:rPr lang="en-US" dirty="0"/>
              <a:t>   // declaration statements here</a:t>
            </a:r>
          </a:p>
          <a:p>
            <a:pPr lvl="2">
              <a:buFontTx/>
              <a:buNone/>
            </a:pPr>
            <a:r>
              <a:rPr lang="en-US" dirty="0"/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361-8301-4547-8E09-6B78B138E07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class Rectangle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      private: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         float width, length, area;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      public: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         void setData(float, float);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         void calcArea(void);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         float getWidth(void);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         float getLength(void);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         float getArea(void);</a:t>
            </a:r>
          </a:p>
          <a:p>
            <a:pPr lvl="2">
              <a:buFontTx/>
              <a:buNone/>
            </a:pPr>
            <a:r>
              <a:rPr lang="en-US" sz="2000">
                <a:latin typeface="Courier New" pitchFamily="49" charset="0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675D-3A71-4D9F-9ACA-15FF38215F8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Specifiers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key words </a:t>
            </a:r>
            <a:r>
              <a:rPr lang="en-US" sz="2800" i="1"/>
              <a:t>private</a:t>
            </a:r>
            <a:r>
              <a:rPr lang="en-US" sz="2800"/>
              <a:t> and </a:t>
            </a:r>
            <a:r>
              <a:rPr lang="en-US" sz="2800" i="1"/>
              <a:t>public</a:t>
            </a:r>
            <a:r>
              <a:rPr lang="en-US" sz="2800"/>
              <a:t> are access specifiers.</a:t>
            </a:r>
          </a:p>
          <a:p>
            <a:pPr>
              <a:lnSpc>
                <a:spcPct val="90000"/>
              </a:lnSpc>
            </a:pPr>
            <a:r>
              <a:rPr lang="en-US" sz="2800" i="1"/>
              <a:t>private</a:t>
            </a:r>
            <a:r>
              <a:rPr lang="en-US" sz="2800"/>
              <a:t> means they can only be accessed by the member functions.</a:t>
            </a:r>
          </a:p>
          <a:p>
            <a:pPr>
              <a:lnSpc>
                <a:spcPct val="90000"/>
              </a:lnSpc>
            </a:pPr>
            <a:r>
              <a:rPr lang="en-US" sz="2800" i="1"/>
              <a:t>public</a:t>
            </a:r>
            <a:r>
              <a:rPr lang="en-US" sz="2800"/>
              <a:t>  means they can be called from statements outside the class.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Note:  the default access of a class is private, but it is still a good idea to use the private key word to explicitly declare private members.  This clearly documents the access specification of the class.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F6E9-08F9-4B1B-BDF2-2C73FF29E9F1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</a:t>
            </a:r>
            <a:r>
              <a:rPr lang="en-US" dirty="0"/>
              <a:t>Member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 functions are defined similarly to regular functions.</a:t>
            </a:r>
          </a:p>
          <a:p>
            <a:endParaRPr lang="en-US" dirty="0"/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void Rectangle::</a:t>
            </a:r>
            <a:r>
              <a:rPr lang="en-US" sz="2000" dirty="0" err="1">
                <a:latin typeface="Courier New" pitchFamily="49" charset="0"/>
              </a:rPr>
              <a:t>setData</a:t>
            </a:r>
            <a:r>
              <a:rPr lang="en-US" sz="2000" dirty="0">
                <a:latin typeface="Courier New" pitchFamily="49" charset="0"/>
              </a:rPr>
              <a:t>(float w, float l)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   width = w;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   length = l;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139-A74F-4A0B-AF6F-FB0C5B20607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13.4  Defining an Instance of a Class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 objects must be defined after the class is declared.</a:t>
            </a:r>
          </a:p>
          <a:p>
            <a:r>
              <a:rPr lang="en-US"/>
              <a:t>Defining a class object is called the instantiation of a class.</a:t>
            </a:r>
          </a:p>
          <a:p>
            <a:r>
              <a:rPr lang="en-US"/>
              <a:t>Rectangle box;  // box is an instance of Rectangle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B1F6-95CA-497F-99D4-AED36E8BD04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326</TotalTime>
  <Words>1047</Words>
  <Application>Microsoft Office PowerPoint</Application>
  <PresentationFormat>On-screen Show (4:3)</PresentationFormat>
  <Paragraphs>462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Times New Roman</vt:lpstr>
      <vt:lpstr>Arial</vt:lpstr>
      <vt:lpstr>Courier New</vt:lpstr>
      <vt:lpstr>Prestige Elite</vt:lpstr>
      <vt:lpstr>Officina Sans</vt:lpstr>
      <vt:lpstr>Flow</vt:lpstr>
      <vt:lpstr>Microsoft Office Word 97 - 2003 Document</vt:lpstr>
      <vt:lpstr>Object Oriented Programming</vt:lpstr>
      <vt:lpstr>What is Object-Oriented Programming?</vt:lpstr>
      <vt:lpstr>Terminology</vt:lpstr>
      <vt:lpstr>UML</vt:lpstr>
      <vt:lpstr>Syntax of a class</vt:lpstr>
      <vt:lpstr>Example:</vt:lpstr>
      <vt:lpstr>Access Specifiers</vt:lpstr>
      <vt:lpstr>Defining Member Functions</vt:lpstr>
      <vt:lpstr>13.4  Defining an Instance of a Class</vt:lpstr>
      <vt:lpstr>Accessing an Object’s Members</vt:lpstr>
      <vt:lpstr>Pointers to Objects</vt:lpstr>
      <vt:lpstr>Program </vt:lpstr>
      <vt:lpstr>Program continues</vt:lpstr>
      <vt:lpstr>Program continues</vt:lpstr>
      <vt:lpstr>Program continues</vt:lpstr>
      <vt:lpstr>Program Output</vt:lpstr>
      <vt:lpstr>Why Have Private Members?</vt:lpstr>
      <vt:lpstr>Some Design Considerations</vt:lpstr>
      <vt:lpstr>Program (Rectang.h)</vt:lpstr>
      <vt:lpstr>Program (Rectang.cpp)</vt:lpstr>
      <vt:lpstr>Slide 21</vt:lpstr>
      <vt:lpstr>Slide 22</vt:lpstr>
      <vt:lpstr>Program continues</vt:lpstr>
      <vt:lpstr>Binding of classes and header</vt:lpstr>
      <vt:lpstr> Inline Member Functions</vt:lpstr>
      <vt:lpstr>Program </vt:lpstr>
      <vt:lpstr>Program continues</vt:lpstr>
      <vt:lpstr>Program continues</vt:lpstr>
      <vt:lpstr>Program continues</vt:lpstr>
      <vt:lpstr>Program Output</vt:lpstr>
      <vt:lpstr>Constructors</vt:lpstr>
      <vt:lpstr>Program </vt:lpstr>
      <vt:lpstr>Program continues</vt:lpstr>
      <vt:lpstr>Program Output</vt:lpstr>
      <vt:lpstr>Program </vt:lpstr>
      <vt:lpstr>Program continues</vt:lpstr>
      <vt:lpstr>Program Output</vt:lpstr>
      <vt:lpstr>Constructor Arguments</vt:lpstr>
      <vt:lpstr>Program </vt:lpstr>
      <vt:lpstr>Program continues</vt:lpstr>
      <vt:lpstr>Program Output</vt:lpstr>
      <vt:lpstr> Overloaded Constructors</vt:lpstr>
      <vt:lpstr>Program </vt:lpstr>
      <vt:lpstr>Program continues</vt:lpstr>
      <vt:lpstr>Program continues</vt:lpstr>
    </vt:vector>
  </TitlesOfParts>
  <Company>DeVry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– Introduction to Classes</dc:title>
  <dc:creator>Catherine Wyman</dc:creator>
  <cp:lastModifiedBy>Windows User</cp:lastModifiedBy>
  <cp:revision>58</cp:revision>
  <dcterms:created xsi:type="dcterms:W3CDTF">1999-12-21T17:45:52Z</dcterms:created>
  <dcterms:modified xsi:type="dcterms:W3CDTF">2017-09-13T07:28:43Z</dcterms:modified>
</cp:coreProperties>
</file>