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70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9DBCD-291F-4B49-A3BC-D6541CDB519A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80DBC-AA40-497B-9A11-50006CEAFF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80DBC-AA40-497B-9A11-50006CEAFF9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FD59E3-AF4B-4FE0-8C3A-58F465312AC8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033E-8278-41F3-A3D0-0404FC89825D}" type="datetime1">
              <a:rPr lang="en-US" smtClean="0"/>
              <a:t>9/10/2017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2003 Pearson Education, Inc.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4FCA-B8A0-469C-AE7C-FC684C20EA00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2003 Pearson Education,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057-C1A2-42C0-882C-BEAE9757F906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2003 Pearson Education,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D737-068D-41B6-AA7B-17346E938EE5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2003 Pearson Education,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B465-04A8-4DF8-AF7C-2F6C1D84A572}" type="datetime1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2003 Pearson Education,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8FD-01E2-4645-81BF-BC5A43294D7C}" type="datetime1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2003 Pearson Education,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236-F872-4F22-A90E-9E258B8810F3}" type="datetime1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2003 Pearson Education,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B29D-CADD-4BF0-9FFA-2640BBC3627C}" type="datetime1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2003 Pearson Education,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BEC8-C1EE-4619-A1A7-A8F58970A283}" type="datetime1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2003 Pearson Education,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9B4F-8C7C-4283-98CD-89787579E959}" type="datetime1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2003 Pearson Education,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66D-CC46-4A36-9ABB-EA6AD5F1F7FA}" type="datetime1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2003 Pearson Education,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89627F-6228-43AE-A58C-96E5BA04BD8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8A01B8-10BC-40F3-A792-DB15CE93AEF0}" type="datetime1">
              <a:rPr lang="en-US" smtClean="0"/>
              <a:t>9/10/2017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Copyright © 2003 Pearson Education, Inc.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89627F-6228-43AE-A58C-96E5BA04BD8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/>
              <a:t>Pointer Variables </a:t>
            </a:r>
            <a:br>
              <a:rPr lang="en-US" sz="4800"/>
            </a:br>
            <a:r>
              <a:rPr lang="en-US" sz="4800"/>
              <a:t>As Array Variables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Continuing the previous example:</a:t>
            </a:r>
            <a:br>
              <a:rPr lang="en-US" dirty="0"/>
            </a:br>
            <a:r>
              <a:rPr lang="en-US" dirty="0"/>
              <a:t>Pointer variable p can be used as if it were an </a:t>
            </a:r>
            <a:br>
              <a:rPr lang="en-US" dirty="0"/>
            </a:br>
            <a:r>
              <a:rPr lang="en-US" dirty="0"/>
              <a:t>array variable</a:t>
            </a:r>
          </a:p>
          <a:p>
            <a:pPr lvl="1"/>
            <a:r>
              <a:rPr lang="en-US" dirty="0"/>
              <a:t>Example: 	</a:t>
            </a:r>
            <a:r>
              <a:rPr lang="en-US" b="1" dirty="0"/>
              <a:t>p[0], p[1], …p[9]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			are all legal ways to use p</a:t>
            </a:r>
          </a:p>
          <a:p>
            <a:pPr lvl="1"/>
            <a:r>
              <a:rPr lang="en-US" dirty="0"/>
              <a:t>Variable </a:t>
            </a:r>
            <a:r>
              <a:rPr lang="en-US" b="1" dirty="0"/>
              <a:t>a </a:t>
            </a:r>
            <a:r>
              <a:rPr lang="en-US" dirty="0"/>
              <a:t>can be used as a pointer variable </a:t>
            </a:r>
            <a:br>
              <a:rPr lang="en-US" dirty="0"/>
            </a:br>
            <a:r>
              <a:rPr lang="en-US" dirty="0"/>
              <a:t>except the pointer value in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u="sng" dirty="0"/>
              <a:t>cannot</a:t>
            </a:r>
            <a:r>
              <a:rPr lang="en-US" dirty="0"/>
              <a:t> be changed</a:t>
            </a:r>
          </a:p>
          <a:p>
            <a:pPr lvl="2"/>
            <a:r>
              <a:rPr lang="en-US" dirty="0"/>
              <a:t>This is not legal:    </a:t>
            </a:r>
            <a:r>
              <a:rPr lang="en-US" b="1" dirty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* </a:t>
            </a:r>
            <a:r>
              <a:rPr lang="en-US" b="1" dirty="0"/>
              <a:t>p2;</a:t>
            </a:r>
            <a:br>
              <a:rPr lang="en-US" b="1" dirty="0"/>
            </a:br>
            <a:r>
              <a:rPr lang="en-US" b="1" dirty="0"/>
              <a:t>                                … // p2 is assigned a value</a:t>
            </a:r>
            <a:br>
              <a:rPr lang="en-US" b="1" dirty="0"/>
            </a:br>
            <a:r>
              <a:rPr lang="en-US" b="1" dirty="0"/>
              <a:t>                                a = p2  // attempt to change a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30146601-278F-4E49-80AD-A904CE56261A}" type="slidenum">
              <a:rPr lang="en-US"/>
              <a:pPr/>
              <a:t>10</a:t>
            </a:fld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Creating Dynamic Arrays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Normal arrays require that the programmer </a:t>
            </a:r>
            <a:br>
              <a:rPr lang="en-US"/>
            </a:br>
            <a:r>
              <a:rPr lang="en-US"/>
              <a:t>determine the size of the array when the program</a:t>
            </a:r>
            <a:br>
              <a:rPr lang="en-US"/>
            </a:br>
            <a:r>
              <a:rPr lang="en-US"/>
              <a:t>is written</a:t>
            </a:r>
          </a:p>
          <a:p>
            <a:pPr lvl="1"/>
            <a:r>
              <a:rPr lang="en-US"/>
              <a:t>What if the programmer estimates too large?</a:t>
            </a:r>
          </a:p>
          <a:p>
            <a:pPr lvl="2"/>
            <a:r>
              <a:rPr lang="en-US"/>
              <a:t>Memory is wasted</a:t>
            </a:r>
          </a:p>
          <a:p>
            <a:pPr lvl="1"/>
            <a:r>
              <a:rPr lang="en-US"/>
              <a:t>What if the programmer estimates too small?</a:t>
            </a:r>
          </a:p>
          <a:p>
            <a:pPr lvl="2"/>
            <a:r>
              <a:rPr lang="en-US"/>
              <a:t>The program may not work in some situations</a:t>
            </a:r>
          </a:p>
          <a:p>
            <a:r>
              <a:rPr lang="en-US"/>
              <a:t>Dynamic arrays can be created with just the </a:t>
            </a:r>
            <a:br>
              <a:rPr lang="en-US"/>
            </a:br>
            <a:r>
              <a:rPr lang="en-US"/>
              <a:t>right size while the program is running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1098B4E-9FA8-4606-9838-1BA687CCF1FD}" type="slidenum">
              <a:rPr lang="en-US"/>
              <a:pPr/>
              <a:t>11</a:t>
            </a:fld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Creating Dynamic Arrays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arrays are created using the </a:t>
            </a:r>
            <a:r>
              <a:rPr lang="en-US" b="1" dirty="0">
                <a:solidFill>
                  <a:schemeClr val="tx2"/>
                </a:solidFill>
              </a:rPr>
              <a:t>new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operator</a:t>
            </a:r>
          </a:p>
          <a:p>
            <a:pPr lvl="1"/>
            <a:r>
              <a:rPr lang="en-US" dirty="0"/>
              <a:t>Example:  To create an array of 10 elements of </a:t>
            </a:r>
            <a:br>
              <a:rPr lang="en-US" dirty="0"/>
            </a:br>
            <a:r>
              <a:rPr lang="en-US" dirty="0"/>
              <a:t>                  type double:</a:t>
            </a:r>
            <a:br>
              <a:rPr lang="en-US" dirty="0"/>
            </a:br>
            <a:r>
              <a:rPr lang="en-US" dirty="0"/>
              <a:t>                  	</a:t>
            </a:r>
            <a:r>
              <a:rPr lang="en-US" dirty="0" smtClean="0"/>
              <a:t>double </a:t>
            </a:r>
            <a:r>
              <a:rPr lang="en-US" sz="2400" b="1" dirty="0" smtClean="0"/>
              <a:t>d </a:t>
            </a:r>
            <a:r>
              <a:rPr lang="en-US" sz="2400" b="1" dirty="0"/>
              <a:t>= new double[10]; </a:t>
            </a:r>
            <a:br>
              <a:rPr lang="en-US" sz="2400" b="1" dirty="0"/>
            </a:br>
            <a:r>
              <a:rPr lang="en-US" sz="2400" b="1" dirty="0">
                <a:solidFill>
                  <a:schemeClr val="hlink"/>
                </a:solidFill>
              </a:rPr>
              <a:t/>
            </a:r>
            <a:br>
              <a:rPr lang="en-US" sz="2400" b="1" dirty="0">
                <a:solidFill>
                  <a:schemeClr val="hlink"/>
                </a:solidFill>
              </a:rPr>
            </a:br>
            <a:endParaRPr lang="en-US" sz="2400" b="1" dirty="0">
              <a:solidFill>
                <a:schemeClr val="hlink"/>
              </a:solidFill>
            </a:endParaRPr>
          </a:p>
          <a:p>
            <a:pPr lvl="2"/>
            <a:r>
              <a:rPr lang="en-US" b="1" dirty="0"/>
              <a:t>d </a:t>
            </a:r>
            <a:r>
              <a:rPr lang="en-US" dirty="0"/>
              <a:t>can now be used as if it were an ordinary array!                        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99F5113-73C8-4AA1-AF70-C7D050772791}" type="slidenum">
              <a:rPr lang="en-US"/>
              <a:pPr/>
              <a:t>12</a:t>
            </a:fld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Arrays (cont.)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 variable d is a pointer to d[0]</a:t>
            </a:r>
          </a:p>
          <a:p>
            <a:r>
              <a:rPr lang="en-US" dirty="0"/>
              <a:t>When finished with the array, it should be </a:t>
            </a:r>
            <a:br>
              <a:rPr lang="en-US" dirty="0"/>
            </a:br>
            <a:r>
              <a:rPr lang="en-US" dirty="0"/>
              <a:t>deleted to return memory to the </a:t>
            </a:r>
            <a:r>
              <a:rPr lang="en-US" dirty="0" err="1"/>
              <a:t>freestore</a:t>
            </a:r>
            <a:endParaRPr lang="en-US" dirty="0"/>
          </a:p>
          <a:p>
            <a:pPr lvl="1"/>
            <a:r>
              <a:rPr lang="en-US" dirty="0"/>
              <a:t>Example:           delete </a:t>
            </a:r>
            <a:r>
              <a:rPr lang="en-US" sz="3200" b="1" dirty="0"/>
              <a:t>[ ]</a:t>
            </a:r>
            <a:r>
              <a:rPr lang="en-US" dirty="0"/>
              <a:t> d;</a:t>
            </a:r>
          </a:p>
          <a:p>
            <a:pPr lvl="2"/>
            <a:r>
              <a:rPr lang="en-US" dirty="0"/>
              <a:t>The brackets tell C++ a dynamic array is being deleted</a:t>
            </a:r>
            <a:br>
              <a:rPr lang="en-US" dirty="0"/>
            </a:br>
            <a:r>
              <a:rPr lang="en-US" dirty="0"/>
              <a:t>so it must check the size to know how many indexed</a:t>
            </a:r>
            <a:br>
              <a:rPr lang="en-US" dirty="0"/>
            </a:br>
            <a:r>
              <a:rPr lang="en-US" dirty="0"/>
              <a:t>variables to remove</a:t>
            </a:r>
          </a:p>
          <a:p>
            <a:pPr lvl="2"/>
            <a:r>
              <a:rPr lang="en-US" dirty="0"/>
              <a:t>Forgetting the brackets, is not </a:t>
            </a:r>
            <a:br>
              <a:rPr lang="en-US" dirty="0"/>
            </a:br>
            <a:r>
              <a:rPr lang="en-US" dirty="0"/>
              <a:t>legal, but would tell the </a:t>
            </a:r>
            <a:br>
              <a:rPr lang="en-US" dirty="0"/>
            </a:br>
            <a:r>
              <a:rPr lang="en-US" dirty="0"/>
              <a:t>computer to remove only one variable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A2DA4D0-85B8-4220-B743-0526CFA2C47E}" type="slidenum">
              <a:rPr lang="en-US"/>
              <a:pPr/>
              <a:t>13</a:t>
            </a:fld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14400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10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* </a:t>
            </a:r>
            <a:r>
              <a:rPr lang="en-US" b="1" dirty="0" err="1" smtClean="0"/>
              <a:t>rollno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float* marks;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size;</a:t>
            </a:r>
          </a:p>
          <a:p>
            <a:pPr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&lt;&lt; "How many numbers?" ;</a:t>
            </a:r>
          </a:p>
          <a:p>
            <a:pPr>
              <a:buNone/>
            </a:pPr>
            <a:r>
              <a:rPr lang="en-US" b="1" dirty="0" err="1" smtClean="0"/>
              <a:t>cin</a:t>
            </a:r>
            <a:r>
              <a:rPr lang="en-US" b="1" dirty="0" smtClean="0"/>
              <a:t>&gt;&gt;size;</a:t>
            </a:r>
          </a:p>
          <a:p>
            <a:pPr>
              <a:buNone/>
            </a:pPr>
            <a:r>
              <a:rPr lang="en-US" b="1" dirty="0" err="1" smtClean="0"/>
              <a:t>rollno</a:t>
            </a:r>
            <a:r>
              <a:rPr lang="en-US" b="1" dirty="0" smtClean="0"/>
              <a:t>= new </a:t>
            </a:r>
            <a:r>
              <a:rPr lang="en-US" b="1" dirty="0" err="1" smtClean="0"/>
              <a:t>int</a:t>
            </a:r>
            <a:r>
              <a:rPr lang="en-US" b="1" dirty="0" smtClean="0"/>
              <a:t>[size];</a:t>
            </a:r>
          </a:p>
          <a:p>
            <a:pPr>
              <a:buNone/>
            </a:pPr>
            <a:r>
              <a:rPr lang="en-US" b="1" dirty="0" smtClean="0"/>
              <a:t>marks= new float[size];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 </a:t>
            </a:r>
            <a:r>
              <a:rPr lang="en-US" b="1" dirty="0" err="1" smtClean="0"/>
              <a:t>i</a:t>
            </a:r>
            <a:r>
              <a:rPr lang="en-US" b="1" dirty="0" smtClean="0"/>
              <a:t>&lt;size;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&lt;&lt;"Enter roll no and marks for the student"&lt;&lt;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err="1" smtClean="0"/>
              <a:t>cin</a:t>
            </a:r>
            <a:r>
              <a:rPr lang="en-US" b="1" dirty="0" smtClean="0"/>
              <a:t>&gt;&gt;</a:t>
            </a:r>
            <a:r>
              <a:rPr lang="en-US" b="1" dirty="0" err="1" smtClean="0"/>
              <a:t>rollno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]&gt;&gt;marks[</a:t>
            </a:r>
            <a:r>
              <a:rPr lang="en-US" b="1" dirty="0" err="1" smtClean="0"/>
              <a:t>i</a:t>
            </a:r>
            <a:r>
              <a:rPr lang="en-US" b="1" dirty="0" smtClean="0"/>
              <a:t>];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&lt;&lt;"Roll No \t marks";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 </a:t>
            </a:r>
            <a:r>
              <a:rPr lang="en-US" b="1" dirty="0" err="1" smtClean="0"/>
              <a:t>i</a:t>
            </a:r>
            <a:r>
              <a:rPr lang="en-US" b="1" dirty="0" smtClean="0"/>
              <a:t>&lt;size;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&lt;&lt;</a:t>
            </a:r>
            <a:r>
              <a:rPr lang="en-US" b="1" dirty="0" err="1" smtClean="0"/>
              <a:t>rollno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 &lt;&lt;"\t"&lt;&lt;marks[</a:t>
            </a:r>
            <a:r>
              <a:rPr lang="en-US" b="1" dirty="0" err="1" smtClean="0"/>
              <a:t>i</a:t>
            </a:r>
            <a:r>
              <a:rPr lang="en-US" b="1" dirty="0" smtClean="0"/>
              <a:t>];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delete [] </a:t>
            </a:r>
            <a:r>
              <a:rPr lang="en-US" b="1" dirty="0" err="1" smtClean="0"/>
              <a:t>rollno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delete [] marks;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Pointer Arithmetic </a:t>
            </a:r>
            <a:r>
              <a:rPr lang="en-US" sz="4000"/>
              <a:t>(Optional)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Arithmetic can be performed on the addresses </a:t>
            </a:r>
            <a:br>
              <a:rPr lang="en-US"/>
            </a:br>
            <a:r>
              <a:rPr lang="en-US"/>
              <a:t>contained in pointers</a:t>
            </a:r>
          </a:p>
          <a:p>
            <a:pPr lvl="1"/>
            <a:r>
              <a:rPr lang="en-US"/>
              <a:t>Using the dynamic array of doubles, d, declared </a:t>
            </a:r>
            <a:br>
              <a:rPr lang="en-US"/>
            </a:br>
            <a:r>
              <a:rPr lang="en-US"/>
              <a:t>previously, recall that d points to d[0]</a:t>
            </a:r>
          </a:p>
          <a:p>
            <a:pPr lvl="1"/>
            <a:r>
              <a:rPr lang="en-US"/>
              <a:t>The expression d+1 evaluates to the address of d[1]</a:t>
            </a:r>
            <a:br>
              <a:rPr lang="en-US"/>
            </a:br>
            <a:r>
              <a:rPr lang="en-US"/>
              <a:t>and d+2 evaluates to the address of d[2]</a:t>
            </a:r>
          </a:p>
          <a:p>
            <a:pPr lvl="2"/>
            <a:r>
              <a:rPr lang="en-US"/>
              <a:t>Notice that adding one adds enough bytes for one</a:t>
            </a:r>
            <a:br>
              <a:rPr lang="en-US"/>
            </a:br>
            <a:r>
              <a:rPr lang="en-US"/>
              <a:t>variable of the type stored in the array           </a:t>
            </a:r>
          </a:p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A023670-8DA9-4DC9-B983-E6CD367A0413}" type="slidenum">
              <a:rPr lang="en-US"/>
              <a:pPr/>
              <a:t>15</a:t>
            </a:fld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Pointer Arthmetic Operations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You can add and subtract with pointers</a:t>
            </a:r>
          </a:p>
          <a:p>
            <a:pPr lvl="1"/>
            <a:r>
              <a:rPr lang="en-US"/>
              <a:t>The ++ and - - operators can be used</a:t>
            </a:r>
          </a:p>
          <a:p>
            <a:pPr lvl="1"/>
            <a:r>
              <a:rPr lang="en-US"/>
              <a:t>Two pointers of the same type can be subtracted to </a:t>
            </a:r>
            <a:br>
              <a:rPr lang="en-US"/>
            </a:br>
            <a:r>
              <a:rPr lang="en-US"/>
              <a:t>obtain the number of indexed variables between</a:t>
            </a:r>
          </a:p>
          <a:p>
            <a:pPr lvl="2"/>
            <a:r>
              <a:rPr lang="en-US"/>
              <a:t>The pointers should be in the same array!</a:t>
            </a:r>
          </a:p>
          <a:p>
            <a:pPr lvl="1"/>
            <a:r>
              <a:rPr lang="en-US"/>
              <a:t>This code  shows one way to use pointer </a:t>
            </a:r>
            <a:br>
              <a:rPr lang="en-US"/>
            </a:br>
            <a:r>
              <a:rPr lang="en-US"/>
              <a:t>arithmetic:</a:t>
            </a:r>
            <a:br>
              <a:rPr lang="en-US"/>
            </a:br>
            <a:r>
              <a:rPr lang="en-US"/>
              <a:t>                   </a:t>
            </a:r>
            <a:r>
              <a:rPr lang="en-US" sz="2400" b="1"/>
              <a:t>for (int i = 0; i &lt; array_size; i++)</a:t>
            </a:r>
            <a:br>
              <a:rPr lang="en-US" sz="2400" b="1"/>
            </a:br>
            <a:r>
              <a:rPr lang="en-US" sz="2400" b="1"/>
              <a:t>                      cout &lt;&lt; </a:t>
            </a:r>
            <a:r>
              <a:rPr lang="en-US" sz="2400" b="1">
                <a:solidFill>
                  <a:schemeClr val="hlink"/>
                </a:solidFill>
              </a:rPr>
              <a:t>*(d + i)</a:t>
            </a:r>
            <a:r>
              <a:rPr lang="en-US" sz="2400" b="1"/>
              <a:t> &lt;&lt; "  " ;</a:t>
            </a:r>
            <a:br>
              <a:rPr lang="en-US" sz="2400" b="1"/>
            </a:br>
            <a:r>
              <a:rPr lang="en-US" sz="2400" b="1"/>
              <a:t>                      // same as cout &lt;&lt; d[i] &lt;&lt; "  " 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2995BD1-A829-428C-ADBD-3E96F9E4BBCA}" type="slidenum">
              <a:rPr lang="en-US"/>
              <a:pPr/>
              <a:t>16</a:t>
            </a:fld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Strings in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6676AE-21CA-4CFA-A542-869D6CD4276D}" type="slidenum">
              <a:rPr lang="en-AU" smtClean="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AU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0" y="1539875"/>
            <a:ext cx="1268413" cy="3693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6699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C-string</a:t>
            </a:r>
          </a:p>
        </p:txBody>
      </p:sp>
      <p:sp>
        <p:nvSpPr>
          <p:cNvPr id="4103" name="Text Box 12"/>
          <p:cNvSpPr txBox="1">
            <a:spLocks noChangeArrowheads="1"/>
          </p:cNvSpPr>
          <p:nvPr/>
        </p:nvSpPr>
        <p:spPr bwMode="auto">
          <a:xfrm>
            <a:off x="0" y="2682875"/>
            <a:ext cx="1981200" cy="3693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6699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C++ - string</a:t>
            </a:r>
          </a:p>
        </p:txBody>
      </p:sp>
      <p:sp>
        <p:nvSpPr>
          <p:cNvPr id="4104" name="Text Box 13"/>
          <p:cNvSpPr txBox="1">
            <a:spLocks noChangeArrowheads="1"/>
          </p:cNvSpPr>
          <p:nvPr/>
        </p:nvSpPr>
        <p:spPr bwMode="auto">
          <a:xfrm>
            <a:off x="746125" y="2038350"/>
            <a:ext cx="4198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</a:rPr>
              <a:t>Array of chars that is null terminated (‘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\0</a:t>
            </a:r>
            <a:r>
              <a:rPr lang="en-US" dirty="0">
                <a:latin typeface="Times New Roman" pitchFamily="18" charset="0"/>
              </a:rPr>
              <a:t>’).</a:t>
            </a:r>
          </a:p>
        </p:txBody>
      </p:sp>
      <p:sp>
        <p:nvSpPr>
          <p:cNvPr id="4105" name="Text Box 14"/>
          <p:cNvSpPr txBox="1">
            <a:spLocks noChangeArrowheads="1"/>
          </p:cNvSpPr>
          <p:nvPr/>
        </p:nvSpPr>
        <p:spPr bwMode="auto">
          <a:xfrm>
            <a:off x="838200" y="3292475"/>
            <a:ext cx="5832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dirty="0">
                <a:latin typeface="Times New Roman" pitchFamily="18" charset="0"/>
              </a:rPr>
              <a:t> Object whose string type is defined in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&lt;string&gt; </a:t>
            </a:r>
            <a:r>
              <a:rPr lang="en-US" dirty="0">
                <a:latin typeface="Times New Roman" pitchFamily="18" charset="0"/>
              </a:rPr>
              <a:t>file</a:t>
            </a:r>
          </a:p>
          <a:p>
            <a:pPr>
              <a:buFontTx/>
              <a:buChar char="•"/>
              <a:defRPr/>
            </a:pPr>
            <a:r>
              <a:rPr lang="en-US" dirty="0">
                <a:latin typeface="Times New Roman" pitchFamily="18" charset="0"/>
              </a:rPr>
              <a:t> has a large repertoire of functions (e.g. length, replace, etc.)</a:t>
            </a:r>
          </a:p>
        </p:txBody>
      </p:sp>
      <p:sp>
        <p:nvSpPr>
          <p:cNvPr id="4106" name="Text Box 15"/>
          <p:cNvSpPr txBox="1">
            <a:spLocks noChangeArrowheads="1"/>
          </p:cNvSpPr>
          <p:nvPr/>
        </p:nvSpPr>
        <p:spPr bwMode="auto">
          <a:xfrm>
            <a:off x="762000" y="4419600"/>
            <a:ext cx="6096000" cy="14773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</a:rPr>
              <a:t>char </a:t>
            </a:r>
            <a:r>
              <a:rPr lang="en-US" dirty="0" err="1">
                <a:latin typeface="Times New Roman" pitchFamily="18" charset="0"/>
              </a:rPr>
              <a:t>cs</a:t>
            </a:r>
            <a:r>
              <a:rPr lang="en-US" dirty="0">
                <a:latin typeface="Times New Roman" pitchFamily="18" charset="0"/>
              </a:rPr>
              <a:t>[ ] = “Napoleon”;  // C-string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</a:rPr>
              <a:t>string s = “Napoleon”;    // C++ - string</a:t>
            </a:r>
          </a:p>
          <a:p>
            <a:pPr>
              <a:defRPr/>
            </a:pPr>
            <a:endParaRPr lang="en-US" dirty="0">
              <a:latin typeface="Times New Roman" pitchFamily="18" charset="0"/>
            </a:endParaRPr>
          </a:p>
          <a:p>
            <a:pPr>
              <a:defRPr/>
            </a:pPr>
            <a:r>
              <a:rPr lang="en-US" dirty="0" err="1">
                <a:latin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</a:rPr>
              <a:t> &lt;&lt; s &lt;&lt; “ has “ &lt;&lt;  </a:t>
            </a:r>
            <a:r>
              <a:rPr lang="en-US" dirty="0" err="1">
                <a:latin typeface="Times New Roman" pitchFamily="18" charset="0"/>
              </a:rPr>
              <a:t>s.length</a:t>
            </a:r>
            <a:r>
              <a:rPr lang="en-US" dirty="0">
                <a:latin typeface="Times New Roman" pitchFamily="18" charset="0"/>
              </a:rPr>
              <a:t>() &lt;&lt; “ characters.\n”;</a:t>
            </a:r>
          </a:p>
          <a:p>
            <a:pPr>
              <a:defRPr/>
            </a:pPr>
            <a:r>
              <a:rPr lang="en-US" dirty="0" err="1">
                <a:latin typeface="Times New Roman" pitchFamily="18" charset="0"/>
              </a:rPr>
              <a:t>s.replace</a:t>
            </a:r>
            <a:r>
              <a:rPr lang="en-US" dirty="0">
                <a:latin typeface="Times New Roman" pitchFamily="18" charset="0"/>
              </a:rPr>
              <a:t>(5, 2,”ia”);  //changes s to “</a:t>
            </a:r>
            <a:r>
              <a:rPr lang="en-US" dirty="0" err="1">
                <a:latin typeface="Times New Roman" pitchFamily="18" charset="0"/>
              </a:rPr>
              <a:t>Napolian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1F3A2D-832F-4097-86A2-4739D65231D0}" type="slidenum">
              <a:rPr lang="en-AU" smtClean="0">
                <a:latin typeface="Times New Roman" charset="0"/>
              </a:rPr>
              <a:pPr/>
              <a:t>19</a:t>
            </a:fld>
            <a:endParaRPr lang="en-AU" smtClean="0">
              <a:latin typeface="Times New Roma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2400" b="1" u="sng" dirty="0" smtClean="0"/>
              <a:t>Formatted Input:</a:t>
            </a:r>
            <a:r>
              <a:rPr lang="en-US" sz="2400" b="1" dirty="0" smtClean="0"/>
              <a:t>  </a:t>
            </a:r>
            <a:r>
              <a:rPr lang="en-US" sz="2400" dirty="0" smtClean="0"/>
              <a:t>Stream extraction operator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dirty="0" err="1" smtClean="0">
                <a:latin typeface="Courier New" pitchFamily="49" charset="0"/>
              </a:rPr>
              <a:t>cin</a:t>
            </a:r>
            <a:r>
              <a:rPr lang="en-US" b="1" dirty="0" smtClean="0">
                <a:latin typeface="Courier New" pitchFamily="49" charset="0"/>
              </a:rPr>
              <a:t> &gt;&gt; </a:t>
            </a:r>
            <a:r>
              <a:rPr lang="en-US" b="1" dirty="0" err="1" smtClean="0">
                <a:latin typeface="Courier New" pitchFamily="49" charset="0"/>
              </a:rPr>
              <a:t>stringObject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NZ" dirty="0" smtClean="0"/>
              <a:t>the extraction operator </a:t>
            </a:r>
            <a:r>
              <a:rPr lang="en-N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NZ" dirty="0" smtClean="0"/>
              <a:t> formats the data that it receives through its input stream; it skips over whitespace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sz="14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NZ" sz="2400" b="1" u="sng" dirty="0" smtClean="0">
                <a:latin typeface="+mj-lt"/>
              </a:rPr>
              <a:t>Unformatted Input: </a:t>
            </a:r>
            <a:r>
              <a:rPr lang="en-NZ" sz="2400" b="1" dirty="0" smtClean="0">
                <a:latin typeface="+mj-lt"/>
              </a:rPr>
              <a:t> </a:t>
            </a:r>
            <a:r>
              <a:rPr lang="en-NZ" sz="2400" b="1" dirty="0" err="1" smtClean="0">
                <a:latin typeface="+mj-lt"/>
              </a:rPr>
              <a:t>getline</a:t>
            </a:r>
            <a:r>
              <a:rPr lang="en-NZ" sz="2400" dirty="0" smtClean="0">
                <a:latin typeface="+mj-lt"/>
              </a:rPr>
              <a:t> function for a </a:t>
            </a:r>
            <a:r>
              <a:rPr lang="en-NZ" sz="2400" b="1" dirty="0" smtClean="0">
                <a:latin typeface="+mj-lt"/>
              </a:rPr>
              <a:t>string</a:t>
            </a:r>
            <a:endParaRPr lang="en-US" sz="2400" b="1" dirty="0" smtClean="0">
              <a:latin typeface="+mj-lt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dirty="0" err="1" smtClean="0">
                <a:latin typeface="Courier New" pitchFamily="49" charset="0"/>
              </a:rPr>
              <a:t>getline</a:t>
            </a:r>
            <a:r>
              <a:rPr lang="en-US" b="1" dirty="0" smtClean="0">
                <a:latin typeface="Courier New" pitchFamily="49" charset="0"/>
              </a:rPr>
              <a:t>( </a:t>
            </a:r>
            <a:r>
              <a:rPr lang="en-US" b="1" dirty="0" err="1" smtClean="0">
                <a:latin typeface="Courier New" pitchFamily="49" charset="0"/>
              </a:rPr>
              <a:t>cin</a:t>
            </a:r>
            <a:r>
              <a:rPr lang="en-US" b="1" dirty="0" smtClean="0">
                <a:latin typeface="Courier New" pitchFamily="49" charset="0"/>
              </a:rPr>
              <a:t>, s)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2400" dirty="0" smtClean="0"/>
              <a:t>does not skip over whitespace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2400" dirty="0" smtClean="0"/>
              <a:t>delimited by newline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2400" dirty="0" smtClean="0"/>
              <a:t>reads an entire line of characters into s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sz="1200" dirty="0" smtClean="0">
              <a:solidFill>
                <a:srgbClr val="6666FF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rgbClr val="6666FF"/>
                </a:solidFill>
              </a:rPr>
              <a:t>string s = “AB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6666FF"/>
                </a:solidFill>
              </a:rPr>
              <a:t>DEFG”;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err="1" smtClean="0">
                <a:solidFill>
                  <a:srgbClr val="6666FF"/>
                </a:solidFill>
              </a:rPr>
              <a:t>getline</a:t>
            </a:r>
            <a:r>
              <a:rPr lang="en-US" dirty="0" smtClean="0">
                <a:solidFill>
                  <a:srgbClr val="6666FF"/>
                </a:solidFill>
              </a:rPr>
              <a:t>(</a:t>
            </a:r>
            <a:r>
              <a:rPr lang="en-US" dirty="0" err="1" smtClean="0">
                <a:solidFill>
                  <a:srgbClr val="6666FF"/>
                </a:solidFill>
              </a:rPr>
              <a:t>cin</a:t>
            </a:r>
            <a:r>
              <a:rPr lang="en-US" dirty="0" smtClean="0">
                <a:solidFill>
                  <a:srgbClr val="6666FF"/>
                </a:solidFill>
              </a:rPr>
              <a:t>, s);  //reads entire line of characters into s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>
                <a:solidFill>
                  <a:srgbClr val="6666FF"/>
                </a:solidFill>
                <a:latin typeface="Courier New" pitchFamily="49" charset="0"/>
              </a:rPr>
              <a:t>char c = s[2];  //assigns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‘C’</a:t>
            </a:r>
            <a:r>
              <a:rPr lang="en-US" b="1" dirty="0" smtClean="0">
                <a:solidFill>
                  <a:srgbClr val="6666FF"/>
                </a:solidFill>
                <a:latin typeface="Courier New" pitchFamily="49" charset="0"/>
              </a:rPr>
              <a:t> to c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>
                <a:solidFill>
                  <a:srgbClr val="6666FF"/>
                </a:solidFill>
                <a:latin typeface="Courier New" pitchFamily="49" charset="0"/>
              </a:rPr>
              <a:t>S[4] = ‘*’;     //changes s to “ABCD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b="1" dirty="0" smtClean="0">
                <a:solidFill>
                  <a:srgbClr val="6666FF"/>
                </a:solidFill>
                <a:latin typeface="Courier New" pitchFamily="49" charset="0"/>
              </a:rPr>
              <a:t>FG”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b="1" dirty="0" smtClean="0">
              <a:solidFill>
                <a:srgbClr val="6666FF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and 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When amount of memory is predefined and the memory is allocated during compile time, it is referred to as static memory allocation.</a:t>
            </a:r>
          </a:p>
          <a:p>
            <a:endParaRPr lang="en-US" dirty="0" smtClean="0"/>
          </a:p>
          <a:p>
            <a:r>
              <a:rPr lang="en-US" dirty="0" smtClean="0"/>
              <a:t>When amount of memory to be allocated is not known and the memory is allocated during runtime , it is referred to as dynamic memory.</a:t>
            </a:r>
          </a:p>
          <a:p>
            <a:endParaRPr lang="en-US" dirty="0" smtClean="0"/>
          </a:p>
          <a:p>
            <a:r>
              <a:rPr lang="en-US" dirty="0" smtClean="0"/>
              <a:t>In C++, dynamic allocation is facilitated through new and delete operator.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A9CCD1-5CF4-40C3-83D4-F0242B50AF7D}" type="slidenum">
              <a:rPr lang="en-AU" smtClean="0">
                <a:latin typeface="Times New Roman" charset="0"/>
              </a:rPr>
              <a:pPr/>
              <a:t>20</a:t>
            </a:fld>
            <a:endParaRPr lang="en-AU" smtClean="0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419600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Not necessarily </a:t>
            </a:r>
            <a:r>
              <a:rPr lang="en-US" b="1" smtClean="0">
                <a:latin typeface="Courier New" pitchFamily="49" charset="0"/>
              </a:rPr>
              <a:t>null</a:t>
            </a:r>
            <a:r>
              <a:rPr lang="en-US" smtClean="0"/>
              <a:t> terminated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</a:rPr>
              <a:t>string</a:t>
            </a:r>
            <a:r>
              <a:rPr lang="en-US" smtClean="0"/>
              <a:t> is not a pointer, but a class</a:t>
            </a:r>
          </a:p>
          <a:p>
            <a:pPr lvl="1" eaLnBrk="1" hangingPunct="1"/>
            <a:r>
              <a:rPr lang="en-US" smtClean="0"/>
              <a:t>Many member functions take start position and length</a:t>
            </a:r>
          </a:p>
          <a:p>
            <a:pPr lvl="2" eaLnBrk="1" hangingPunct="1"/>
            <a:r>
              <a:rPr lang="en-US" smtClean="0"/>
              <a:t>If length argument too large, max chosen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383952-AABB-4609-BB3E-D1A0C905EE0B}" type="slidenum">
              <a:rPr lang="en-AU" smtClean="0">
                <a:latin typeface="Times New Roman" charset="0"/>
              </a:rPr>
              <a:pPr/>
              <a:t>21</a:t>
            </a:fld>
            <a:endParaRPr lang="en-AU" smtClean="0">
              <a:latin typeface="Times New Roman" charset="0"/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28600" y="1676400"/>
            <a:ext cx="85344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Times New Roman" pitchFamily="18" charset="0"/>
              </a:rPr>
              <a:t>#include &lt;string&gt;</a:t>
            </a:r>
          </a:p>
          <a:p>
            <a:pPr eaLnBrk="0" hangingPunct="0">
              <a:defRPr/>
            </a:pPr>
            <a:r>
              <a:rPr lang="en-US" dirty="0">
                <a:latin typeface="Times New Roman" pitchFamily="18" charset="0"/>
              </a:rPr>
              <a:t>//string initialization</a:t>
            </a:r>
          </a:p>
          <a:p>
            <a:pPr eaLnBrk="0" hangingPunct="0">
              <a:defRPr/>
            </a:pPr>
            <a:endParaRPr lang="en-US" dirty="0">
              <a:latin typeface="Times New Roman" pitchFamily="18" charset="0"/>
            </a:endParaRPr>
          </a:p>
          <a:p>
            <a:pPr eaLnBrk="0" hangingPunct="0">
              <a:defRPr/>
            </a:pPr>
            <a:r>
              <a:rPr lang="en-US" dirty="0">
                <a:latin typeface="Times New Roman" pitchFamily="18" charset="0"/>
              </a:rPr>
              <a:t>string s;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//s contains 0 characters</a:t>
            </a:r>
          </a:p>
          <a:p>
            <a:pPr eaLnBrk="0" hangingPunct="0">
              <a:defRPr/>
            </a:pPr>
            <a:r>
              <a:rPr lang="en-US" dirty="0">
                <a:latin typeface="Times New Roman" pitchFamily="18" charset="0"/>
              </a:rPr>
              <a:t>string s1( "Hello" );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//s1 contains 5 characters</a:t>
            </a:r>
          </a:p>
          <a:p>
            <a:pPr eaLnBrk="0" hangingPunct="0">
              <a:defRPr/>
            </a:pPr>
            <a:r>
              <a:rPr lang="en-US" dirty="0">
                <a:latin typeface="Times New Roman" pitchFamily="18" charset="0"/>
              </a:rPr>
              <a:t>string s2 = “Hel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lo</a:t>
            </a:r>
            <a:r>
              <a:rPr lang="en-US" dirty="0">
                <a:latin typeface="Times New Roman" pitchFamily="18" charset="0"/>
              </a:rPr>
              <a:t>”;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//s2 contains 5 characters</a:t>
            </a:r>
          </a:p>
          <a:p>
            <a:pPr eaLnBrk="0" hangingPunct="0">
              <a:defRPr/>
            </a:pPr>
            <a:r>
              <a:rPr lang="en-US" dirty="0">
                <a:latin typeface="Times New Roman" pitchFamily="18" charset="0"/>
              </a:rPr>
              <a:t>          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//implicitly calls the constructor</a:t>
            </a:r>
          </a:p>
          <a:p>
            <a:pPr eaLnBrk="0" hangingPunct="0"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eaLnBrk="0" hangingPunct="0">
              <a:defRPr/>
            </a:pPr>
            <a:r>
              <a:rPr lang="en-US" dirty="0">
                <a:latin typeface="Times New Roman" pitchFamily="18" charset="0"/>
              </a:rPr>
              <a:t>string s3( 8, 'x' );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//s3 contains 8  'x' characters</a:t>
            </a:r>
          </a:p>
          <a:p>
            <a:pPr eaLnBrk="0" hangingPunct="0">
              <a:defRPr/>
            </a:pPr>
            <a:r>
              <a:rPr lang="en-US" dirty="0">
                <a:latin typeface="Times New Roman" pitchFamily="18" charset="0"/>
              </a:rPr>
              <a:t>string s4 = s3;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//s4 contains 8  'x' characters</a:t>
            </a:r>
          </a:p>
          <a:p>
            <a:pPr eaLnBrk="0" hangingPunct="0">
              <a:defRPr/>
            </a:pPr>
            <a:endParaRPr lang="en-US" dirty="0">
              <a:latin typeface="Times New Roman" pitchFamily="18" charset="0"/>
            </a:endParaRPr>
          </a:p>
          <a:p>
            <a:pPr eaLnBrk="0" hangingPunct="0">
              <a:defRPr/>
            </a:pPr>
            <a:r>
              <a:rPr lang="en-US" dirty="0">
                <a:latin typeface="Times New Roman" pitchFamily="18" charset="0"/>
              </a:rPr>
              <a:t>string s5(s2, 3, 2);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//s5 copies a substring of s2; it contains ”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”</a:t>
            </a:r>
            <a:endParaRPr lang="en-US" dirty="0">
              <a:latin typeface="Times New Roman" pitchFamily="18" charset="0"/>
            </a:endParaRPr>
          </a:p>
          <a:p>
            <a:pPr eaLnBrk="0" hangingPunct="0"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5486400" y="1752600"/>
            <a:ext cx="3216275" cy="8302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 dirty="0">
                <a:latin typeface="Arial" charset="0"/>
              </a:rPr>
              <a:t>string</a:t>
            </a:r>
            <a:r>
              <a:rPr lang="en-US" dirty="0">
                <a:latin typeface="Arial" charset="0"/>
              </a:rPr>
              <a:t> type in 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&lt;string&gt; </a:t>
            </a:r>
            <a:r>
              <a:rPr lang="en-US" dirty="0">
                <a:latin typeface="Arial" charset="0"/>
              </a:rPr>
              <a:t>header file.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5638800" y="6396038"/>
            <a:ext cx="3505200" cy="3381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i="1">
                <a:latin typeface="Arial" charset="0"/>
              </a:rPr>
              <a:t>string_characteristics.cpp</a:t>
            </a:r>
            <a:endParaRPr lang="en-US" sz="1600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16E9DB-E9F0-4FC4-B1DA-B5AE4DF5FCA6}" type="slidenum">
              <a:rPr lang="en-AU" smtClean="0">
                <a:latin typeface="Times New Roman" charset="0"/>
              </a:rPr>
              <a:pPr/>
              <a:t>22</a:t>
            </a:fld>
            <a:endParaRPr lang="en-AU" smtClean="0">
              <a:latin typeface="Times New Roman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string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= “ABCDEFG”;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6666FF"/>
                </a:solidFill>
                <a:latin typeface="Times New Roman" pitchFamily="18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const char*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cs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= </a:t>
            </a:r>
            <a:r>
              <a:rPr 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.</a:t>
            </a:r>
            <a:r>
              <a:rPr lang="en-US" b="1" dirty="0" err="1">
                <a:latin typeface="Times New Roman" pitchFamily="18" charset="0"/>
              </a:rPr>
              <a:t>c_str</a:t>
            </a:r>
            <a:r>
              <a:rPr lang="en-US" b="1" dirty="0">
                <a:latin typeface="Times New Roman" pitchFamily="18" charset="0"/>
              </a:rPr>
              <a:t>()</a:t>
            </a:r>
            <a:r>
              <a:rPr lang="en-US" dirty="0">
                <a:solidFill>
                  <a:srgbClr val="6666FF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413125" y="4038600"/>
            <a:ext cx="5730875" cy="4667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 dirty="0">
                <a:latin typeface="Arial" charset="0"/>
              </a:rPr>
              <a:t>Converts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</a:t>
            </a:r>
            <a:r>
              <a:rPr lang="en-US" b="1" dirty="0">
                <a:latin typeface="Arial" charset="0"/>
              </a:rPr>
              <a:t>  into the C-string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cs</a:t>
            </a:r>
            <a:r>
              <a:rPr lang="en-US" b="1" dirty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0" y="1828800"/>
            <a:ext cx="5705475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C++ strings can be converted to C-strings: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1447800" y="5257800"/>
            <a:ext cx="6556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 </a:t>
            </a:r>
            <a:r>
              <a:rPr lang="en-US" b="1">
                <a:solidFill>
                  <a:schemeClr val="accent2"/>
                </a:solidFill>
              </a:rPr>
              <a:t>c_str()</a:t>
            </a:r>
            <a:r>
              <a:rPr lang="en-US" b="1"/>
              <a:t>  </a:t>
            </a:r>
            <a:r>
              <a:rPr lang="en-US"/>
              <a:t>function has a return type </a:t>
            </a:r>
            <a:r>
              <a:rPr lang="en-US" b="1">
                <a:solidFill>
                  <a:schemeClr val="accent2"/>
                </a:solidFill>
              </a:rPr>
              <a:t>const char*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6BA651-44C4-4174-843E-13081B7DC09E}" type="slidenum">
              <a:rPr lang="en-AU" smtClean="0">
                <a:latin typeface="Times New Roman" charset="0"/>
              </a:rPr>
              <a:pPr/>
              <a:t>23</a:t>
            </a:fld>
            <a:endParaRPr lang="en-AU" smtClean="0">
              <a:latin typeface="Times New Roman" charset="0"/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762000" y="3048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cout &lt;&lt; s.length() &lt;&lt; endl;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2971800" y="4038600"/>
            <a:ext cx="6172200" cy="4667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Prints 4 for the string s == “Leon”</a:t>
            </a:r>
            <a:endParaRPr lang="en-US">
              <a:latin typeface="Arial" charset="0"/>
            </a:endParaRP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0" y="1828800"/>
            <a:ext cx="8861425" cy="831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pitchFamily="18" charset="0"/>
              </a:rPr>
              <a:t>The C++ string class also defines a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length()</a:t>
            </a:r>
            <a:r>
              <a:rPr lang="en-US" b="1" dirty="0">
                <a:latin typeface="Times New Roman" pitchFamily="18" charset="0"/>
              </a:rPr>
              <a:t> function for extracting </a:t>
            </a:r>
          </a:p>
          <a:p>
            <a:pPr>
              <a:defRPr/>
            </a:pPr>
            <a:r>
              <a:rPr lang="en-US" b="1" dirty="0">
                <a:latin typeface="Times New Roman" pitchFamily="18" charset="0"/>
              </a:rPr>
              <a:t>how many characters are stored in a string.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33400" y="5105400"/>
            <a:ext cx="8153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dirty="0">
                <a:latin typeface="Times New Roman" pitchFamily="18" charset="0"/>
              </a:rPr>
              <a:t>You can also use the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subscript operator </a:t>
            </a:r>
            <a:r>
              <a:rPr lang="en-US" b="1" dirty="0">
                <a:latin typeface="Times New Roman" pitchFamily="18" charset="0"/>
              </a:rPr>
              <a:t>[ ] </a:t>
            </a:r>
            <a:r>
              <a:rPr lang="en-US" dirty="0">
                <a:latin typeface="Times New Roman" pitchFamily="18" charset="0"/>
              </a:rPr>
              <a:t>to access individual characters:   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</a:rPr>
              <a:t>                 e.g.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s[0] = ‘N’ ;     //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where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index:  0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length-1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A219EC-9941-479F-B5F4-A5FBC459F58F}" type="slidenum">
              <a:rPr lang="en-AU" smtClean="0">
                <a:latin typeface="Times New Roman" charset="0"/>
              </a:rPr>
              <a:pPr/>
              <a:t>24</a:t>
            </a:fld>
            <a:endParaRPr lang="en-AU" smtClean="0">
              <a:latin typeface="Times New Roman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8001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If(s2 &lt; s5) </a:t>
            </a:r>
          </a:p>
          <a:p>
            <a:pPr lvl="2">
              <a:spcBef>
                <a:spcPct val="20000"/>
              </a:spcBef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cout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&lt;&lt; “s2 lexicographically precedes s5 \n”;</a:t>
            </a:r>
          </a:p>
          <a:p>
            <a:pPr lvl="2">
              <a:spcBef>
                <a:spcPct val="20000"/>
              </a:spcBef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lvl="2">
              <a:spcBef>
                <a:spcPct val="20000"/>
              </a:spcBef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while(s4==s3) //…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2362200" y="5029200"/>
            <a:ext cx="6781800" cy="4619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'B' is lexicographically greater than 'A'</a:t>
            </a:r>
            <a:endParaRPr lang="en-US">
              <a:latin typeface="Arial" charset="0"/>
            </a:endParaRP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0" y="1828800"/>
            <a:ext cx="8694738" cy="83026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C++ strings can be compared using relational operators just like </a:t>
            </a:r>
          </a:p>
          <a:p>
            <a:r>
              <a:rPr lang="en-US" b="1"/>
              <a:t>fundamental types: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5638800" y="6396038"/>
            <a:ext cx="3505200" cy="3381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i="1">
                <a:latin typeface="Arial" charset="0"/>
              </a:rPr>
              <a:t>compare.cpp</a:t>
            </a:r>
            <a:endParaRPr lang="en-US" sz="1600" i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838200" y="5678488"/>
            <a:ext cx="82296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lnSpc>
                <a:spcPct val="80000"/>
              </a:lnSpc>
            </a:pPr>
            <a:r>
              <a:rPr lang="en-NZ" sz="1400" b="1">
                <a:latin typeface="Courier New" pitchFamily="49" charset="0"/>
              </a:rPr>
              <a:t>Sample order: ‘A’,”Apple”, “Banana”, “Zest”, ‘a’, “apricot”, “leon”</a:t>
            </a:r>
            <a:endParaRPr lang="en-US" sz="1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DB7D88-FE51-4DC4-873A-79C50D35F9CD}" type="slidenum">
              <a:rPr lang="en-AU" smtClean="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AU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8534400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spcBef>
                <a:spcPct val="20000"/>
              </a:spcBef>
            </a:pPr>
            <a:r>
              <a:rPr lang="en-US" dirty="0"/>
              <a:t>string s = “ABCD*FG”;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string s2 = “Robot”;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string s5 = “Soccer”;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string s6  = s </a:t>
            </a:r>
            <a:r>
              <a:rPr lang="en-US" b="1" dirty="0"/>
              <a:t>+</a:t>
            </a:r>
            <a:r>
              <a:rPr lang="en-US" dirty="0"/>
              <a:t> “HIJK”;   //changes s6 to “</a:t>
            </a:r>
            <a:r>
              <a:rPr lang="en-US" b="1" dirty="0"/>
              <a:t>ABCD*FGHIJK</a:t>
            </a:r>
          </a:p>
          <a:p>
            <a:pPr eaLnBrk="0" hangingPunct="0"/>
            <a:r>
              <a:rPr lang="en-US" dirty="0"/>
              <a:t>	</a:t>
            </a:r>
          </a:p>
          <a:p>
            <a:pPr eaLnBrk="0" hangingPunct="0"/>
            <a:r>
              <a:rPr lang="en-US" dirty="0"/>
              <a:t>            s2 </a:t>
            </a:r>
            <a:r>
              <a:rPr lang="en-US" b="1" dirty="0"/>
              <a:t>+=</a:t>
            </a:r>
            <a:r>
              <a:rPr lang="en-US" dirty="0"/>
              <a:t> s5;  //changes s2 to “</a:t>
            </a:r>
            <a:r>
              <a:rPr lang="en-US" b="1" dirty="0" err="1"/>
              <a:t>RobotSoccer</a:t>
            </a:r>
            <a:r>
              <a:rPr lang="en-US" dirty="0"/>
              <a:t>”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0" y="1828800"/>
            <a:ext cx="9144000" cy="36933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You can also concatenate C++ strings using the + and += operators: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3AFA86-220D-41C4-9329-10FE924BDFB2}" type="slidenum">
              <a:rPr lang="en-AU" smtClean="0">
                <a:latin typeface="Times New Roman" charset="0"/>
              </a:rPr>
              <a:pPr/>
              <a:t>26</a:t>
            </a:fld>
            <a:endParaRPr lang="en-AU" smtClean="0">
              <a:latin typeface="Times New Roman" charset="0"/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8001000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s6 = “ABCD*</a:t>
            </a:r>
            <a:r>
              <a:rPr lang="en-US" b="1"/>
              <a:t>FGH</a:t>
            </a:r>
            <a:r>
              <a:rPr lang="en-US">
                <a:solidFill>
                  <a:schemeClr val="accent2"/>
                </a:solidFill>
              </a:rPr>
              <a:t>IJK”;</a:t>
            </a:r>
          </a:p>
          <a:p>
            <a:pPr lvl="2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s4 = s6.</a:t>
            </a:r>
            <a:r>
              <a:rPr lang="en-US" b="1"/>
              <a:t>substr(</a:t>
            </a:r>
            <a:r>
              <a:rPr lang="en-US">
                <a:solidFill>
                  <a:schemeClr val="accent2"/>
                </a:solidFill>
              </a:rPr>
              <a:t>5, 3</a:t>
            </a:r>
            <a:r>
              <a:rPr lang="en-US"/>
              <a:t>);</a:t>
            </a:r>
            <a:r>
              <a:rPr lang="en-US">
                <a:solidFill>
                  <a:schemeClr val="accent2"/>
                </a:solidFill>
              </a:rPr>
              <a:t> //changes s4 to “FGH”</a:t>
            </a: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0" y="1828800"/>
            <a:ext cx="4156075" cy="461963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Substring function:     substr()</a:t>
            </a:r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2362200" y="4495800"/>
            <a:ext cx="6781800" cy="646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solidFill>
                  <a:schemeClr val="accent2"/>
                </a:solidFill>
                <a:latin typeface="Arial" charset="0"/>
              </a:rPr>
              <a:t>s4 </a:t>
            </a:r>
            <a:r>
              <a:rPr lang="en-US" sz="1800" b="1">
                <a:latin typeface="Arial" charset="0"/>
              </a:rPr>
              <a:t> gets a substring of </a:t>
            </a:r>
            <a:r>
              <a:rPr lang="en-US" sz="1800" b="1">
                <a:solidFill>
                  <a:schemeClr val="accent2"/>
                </a:solidFill>
                <a:latin typeface="Arial" charset="0"/>
              </a:rPr>
              <a:t>s6</a:t>
            </a:r>
            <a:r>
              <a:rPr lang="en-US" sz="1800" b="1">
                <a:latin typeface="Arial" charset="0"/>
              </a:rPr>
              <a:t>, starting at index </a:t>
            </a:r>
            <a:r>
              <a:rPr lang="en-US" sz="1800" b="1">
                <a:solidFill>
                  <a:schemeClr val="accent2"/>
                </a:solidFill>
                <a:latin typeface="Arial" charset="0"/>
              </a:rPr>
              <a:t>5</a:t>
            </a:r>
            <a:r>
              <a:rPr lang="en-US" sz="1800" b="1">
                <a:latin typeface="Arial" charset="0"/>
              </a:rPr>
              <a:t> and taking </a:t>
            </a:r>
            <a:r>
              <a:rPr lang="en-US" sz="1800" b="1">
                <a:solidFill>
                  <a:schemeClr val="accent2"/>
                </a:solidFill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 characters</a:t>
            </a:r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F0C5D-190B-452D-958B-4F9EF2D8CA15}" type="slidenum">
              <a:rPr lang="en-AU" smtClean="0">
                <a:latin typeface="Times New Roman" charset="0"/>
              </a:rPr>
              <a:pPr/>
              <a:t>27</a:t>
            </a:fld>
            <a:endParaRPr lang="en-AU" smtClean="0">
              <a:latin typeface="Times New Roman" charset="0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04800" y="2667000"/>
            <a:ext cx="84582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s6 = “ABCD</a:t>
            </a:r>
            <a:r>
              <a:rPr lang="en-US" b="1"/>
              <a:t>*F</a:t>
            </a:r>
            <a:r>
              <a:rPr lang="en-US">
                <a:solidFill>
                  <a:schemeClr val="accent2"/>
                </a:solidFill>
              </a:rPr>
              <a:t>GHIJK”;</a:t>
            </a:r>
          </a:p>
          <a:p>
            <a:pPr lvl="2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s6</a:t>
            </a:r>
            <a:r>
              <a:rPr lang="en-US" b="1"/>
              <a:t>.erase(</a:t>
            </a:r>
            <a:r>
              <a:rPr lang="en-US">
                <a:solidFill>
                  <a:schemeClr val="accent2"/>
                </a:solidFill>
              </a:rPr>
              <a:t>4, 2</a:t>
            </a:r>
            <a:r>
              <a:rPr lang="en-US" b="1"/>
              <a:t>);</a:t>
            </a:r>
            <a:r>
              <a:rPr lang="en-US">
                <a:solidFill>
                  <a:schemeClr val="accent2"/>
                </a:solidFill>
              </a:rPr>
              <a:t> //changes s6 to “ABCDG</a:t>
            </a:r>
            <a:r>
              <a:rPr lang="en-US" b="1"/>
              <a:t>HI</a:t>
            </a:r>
            <a:r>
              <a:rPr lang="en-US">
                <a:solidFill>
                  <a:schemeClr val="accent2"/>
                </a:solidFill>
              </a:rPr>
              <a:t>JK”;</a:t>
            </a:r>
          </a:p>
          <a:p>
            <a:pPr lvl="2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  <a:p>
            <a:pPr lvl="2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s6.</a:t>
            </a:r>
            <a:r>
              <a:rPr lang="en-US" b="1"/>
              <a:t>replace(</a:t>
            </a:r>
            <a:r>
              <a:rPr lang="en-US">
                <a:solidFill>
                  <a:schemeClr val="accent2"/>
                </a:solidFill>
              </a:rPr>
              <a:t>5, 2, “xyz”</a:t>
            </a:r>
            <a:r>
              <a:rPr lang="en-US" b="1"/>
              <a:t>);</a:t>
            </a:r>
            <a:r>
              <a:rPr lang="en-US">
                <a:solidFill>
                  <a:schemeClr val="accent2"/>
                </a:solidFill>
              </a:rPr>
              <a:t> //changes s6 to “ABCDG</a:t>
            </a:r>
            <a:r>
              <a:rPr lang="en-US" b="1"/>
              <a:t>xyz</a:t>
            </a:r>
            <a:r>
              <a:rPr lang="en-US">
                <a:solidFill>
                  <a:schemeClr val="accent2"/>
                </a:solidFill>
              </a:rPr>
              <a:t>JK”;	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0" y="1828800"/>
            <a:ext cx="4248150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erase() and replace() functions:</a:t>
            </a: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2362200" y="4648200"/>
            <a:ext cx="6781800" cy="8302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replace 2 characters from s6, starting at index 5, with “xyz”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F4E474-391B-4193-9AE2-EABA793A0C7B}" type="slidenum">
              <a:rPr lang="en-AU" smtClean="0">
                <a:latin typeface="Times New Roman" charset="0"/>
              </a:rPr>
              <a:pPr/>
              <a:t>28</a:t>
            </a:fld>
            <a:endParaRPr lang="en-AU" smtClean="0">
              <a:latin typeface="Times New Roman" charset="0"/>
            </a:endParaRP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0" y="2971800"/>
            <a:ext cx="91440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string s7 = “Mis</a:t>
            </a:r>
            <a:r>
              <a:rPr lang="en-US"/>
              <a:t>si</a:t>
            </a:r>
            <a:r>
              <a:rPr lang="en-US">
                <a:solidFill>
                  <a:schemeClr val="accent2"/>
                </a:solidFill>
              </a:rPr>
              <a:t>ssippi River basin”;   </a:t>
            </a:r>
            <a:r>
              <a:rPr lang="en-US">
                <a:solidFill>
                  <a:srgbClr val="008000"/>
                </a:solidFill>
              </a:rPr>
              <a:t>//23 characters</a:t>
            </a:r>
          </a:p>
          <a:p>
            <a:pPr lvl="2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cout &lt;&lt; s7.find(“</a:t>
            </a:r>
            <a:r>
              <a:rPr lang="en-US"/>
              <a:t>si</a:t>
            </a:r>
            <a:r>
              <a:rPr lang="en-US">
                <a:solidFill>
                  <a:schemeClr val="accent2"/>
                </a:solidFill>
              </a:rPr>
              <a:t>”) &lt;&lt; endl;   </a:t>
            </a:r>
            <a:r>
              <a:rPr lang="en-US">
                <a:solidFill>
                  <a:srgbClr val="008000"/>
                </a:solidFill>
              </a:rPr>
              <a:t>//prints </a:t>
            </a:r>
            <a:r>
              <a:rPr lang="en-US"/>
              <a:t>3</a:t>
            </a:r>
          </a:p>
          <a:p>
            <a:pPr lvl="2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cout &lt;&lt; s7.find(“</a:t>
            </a:r>
            <a:r>
              <a:rPr lang="en-US"/>
              <a:t>so</a:t>
            </a:r>
            <a:r>
              <a:rPr lang="en-US">
                <a:solidFill>
                  <a:schemeClr val="accent2"/>
                </a:solidFill>
              </a:rPr>
              <a:t>”) &lt;&lt; endl;  </a:t>
            </a:r>
            <a:r>
              <a:rPr lang="en-US">
                <a:solidFill>
                  <a:srgbClr val="008000"/>
                </a:solidFill>
              </a:rPr>
              <a:t>//prints </a:t>
            </a:r>
            <a:r>
              <a:rPr lang="en-US"/>
              <a:t>23</a:t>
            </a:r>
            <a:r>
              <a:rPr lang="en-US">
                <a:solidFill>
                  <a:srgbClr val="008000"/>
                </a:solidFill>
              </a:rPr>
              <a:t>, the length of the string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0" y="1828800"/>
            <a:ext cx="9013825" cy="831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find() function </a:t>
            </a:r>
          </a:p>
          <a:p>
            <a:r>
              <a:rPr lang="en-US" b="1"/>
              <a:t>	returns the index of the </a:t>
            </a:r>
            <a:r>
              <a:rPr lang="en-US" b="1">
                <a:solidFill>
                  <a:schemeClr val="accent2"/>
                </a:solidFill>
              </a:rPr>
              <a:t>first occurrence </a:t>
            </a:r>
            <a:r>
              <a:rPr lang="en-US" b="1"/>
              <a:t>of a given substring: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2971800" y="4953000"/>
            <a:ext cx="6172200" cy="1570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If the find() function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fails</a:t>
            </a:r>
            <a:r>
              <a:rPr lang="en-US" b="1">
                <a:latin typeface="Arial" charset="0"/>
              </a:rPr>
              <a:t>, it returns the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length</a:t>
            </a:r>
            <a:r>
              <a:rPr lang="en-US" b="1">
                <a:latin typeface="Arial" charset="0"/>
              </a:rPr>
              <a:t> of the string it was searching.</a:t>
            </a:r>
          </a:p>
          <a:p>
            <a:pPr eaLnBrk="0" hangingPunct="0"/>
            <a:endParaRPr lang="en-US" b="1">
              <a:latin typeface="Arial" charset="0"/>
            </a:endParaRPr>
          </a:p>
          <a:p>
            <a:pPr eaLnBrk="0" hangingPunct="0"/>
            <a:r>
              <a:rPr lang="en-US" sz="1800" i="1">
                <a:latin typeface="Arial" charset="0"/>
              </a:rPr>
              <a:t>i.e.</a:t>
            </a:r>
            <a:r>
              <a:rPr lang="en-US">
                <a:latin typeface="Arial" charset="0"/>
              </a:rPr>
              <a:t> find() returns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4,294,967,295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148FE4-F756-425E-8243-5B3F88CD3B77}" type="slidenum">
              <a:rPr lang="en-AU" smtClean="0">
                <a:latin typeface="Times New Roman" charset="0"/>
              </a:rPr>
              <a:pPr/>
              <a:t>29</a:t>
            </a:fld>
            <a:endParaRPr lang="en-AU" smtClean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6666FF"/>
                </a:solidFill>
              </a:rPr>
              <a:t>Assignment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</a:p>
          <a:p>
            <a:pPr lvl="1" eaLnBrk="1" hangingPunct="1">
              <a:defRPr/>
            </a:pPr>
            <a:r>
              <a:rPr lang="en-US" sz="2400" b="1" dirty="0" smtClean="0">
                <a:latin typeface="Courier New" pitchFamily="49" charset="0"/>
              </a:rPr>
              <a:t>s2 = s1;</a:t>
            </a:r>
          </a:p>
          <a:p>
            <a:pPr lvl="2" eaLnBrk="1" hangingPunct="1">
              <a:defRPr/>
            </a:pPr>
            <a:r>
              <a:rPr lang="en-US" sz="2000" b="1" dirty="0" smtClean="0">
                <a:solidFill>
                  <a:schemeClr val="accent2"/>
                </a:solidFill>
              </a:rPr>
              <a:t>Makes a separate copy</a:t>
            </a:r>
          </a:p>
          <a:p>
            <a:pPr lvl="1" eaLnBrk="1" hangingPunct="1">
              <a:defRPr/>
            </a:pPr>
            <a:r>
              <a:rPr lang="en-US" sz="2400" b="1" dirty="0" smtClean="0">
                <a:latin typeface="Courier New" pitchFamily="49" charset="0"/>
              </a:rPr>
              <a:t>s2.assign(s1);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Same as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s2 = s1;</a:t>
            </a:r>
          </a:p>
          <a:p>
            <a:pPr lvl="1" eaLnBrk="1" hangingPunct="1">
              <a:defRPr/>
            </a:pPr>
            <a:r>
              <a:rPr lang="en-US" sz="2400" b="1" dirty="0" err="1" smtClean="0">
                <a:latin typeface="Courier New" pitchFamily="49" charset="0"/>
              </a:rPr>
              <a:t>myString.assign</a:t>
            </a:r>
            <a:r>
              <a:rPr lang="en-US" sz="2400" b="1" dirty="0" smtClean="0">
                <a:latin typeface="Courier New" pitchFamily="49" charset="0"/>
              </a:rPr>
              <a:t>(s, start, N);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Copies </a:t>
            </a:r>
            <a:r>
              <a:rPr 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</a:rPr>
              <a:t> characters from </a:t>
            </a:r>
            <a:r>
              <a:rPr 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</a:rPr>
              <a:t>, beginning at index </a:t>
            </a:r>
            <a:r>
              <a:rPr 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start</a:t>
            </a:r>
          </a:p>
          <a:p>
            <a:pPr lvl="1" eaLnBrk="1" hangingPunct="1">
              <a:defRPr/>
            </a:pPr>
            <a:r>
              <a:rPr lang="en-US" sz="2400" dirty="0" smtClean="0"/>
              <a:t>Individual character assignment</a:t>
            </a:r>
          </a:p>
          <a:p>
            <a:pPr lvl="2" eaLnBrk="1" hangingPunct="1">
              <a:defRPr/>
            </a:pPr>
            <a:r>
              <a:rPr lang="en-US" sz="2000" b="1" dirty="0" smtClean="0">
                <a:latin typeface="Courier New" pitchFamily="49" charset="0"/>
              </a:rPr>
              <a:t>s2[0] = s3[2];</a:t>
            </a:r>
          </a:p>
          <a:p>
            <a:pPr lvl="1" eaLnBrk="1" hangingPunct="1"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created using the new operator are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tx2"/>
                </a:solidFill>
              </a:rPr>
              <a:t>dynamic </a:t>
            </a:r>
            <a:r>
              <a:rPr lang="en-US" b="1" dirty="0" smtClean="0">
                <a:solidFill>
                  <a:schemeClr val="tx2"/>
                </a:solidFill>
              </a:rPr>
              <a:t>variables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Dynamic variables are created and destroyed </a:t>
            </a:r>
            <a:r>
              <a:rPr lang="en-US" dirty="0" smtClean="0"/>
              <a:t>while the </a:t>
            </a:r>
            <a:r>
              <a:rPr lang="en-US" dirty="0"/>
              <a:t>program is </a:t>
            </a:r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0B287B4-A627-49B6-85C4-1D8A72215080}" type="slidenum">
              <a:rPr lang="en-US"/>
              <a:pPr/>
              <a:t>3</a:t>
            </a:fld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BE54-F0C2-4168-AE7D-670F39F51E88}" type="slidenum">
              <a:rPr lang="en-AU" smtClean="0">
                <a:latin typeface="Times New Roman" charset="0"/>
              </a:rPr>
              <a:pPr/>
              <a:t>30</a:t>
            </a:fld>
            <a:endParaRPr lang="en-AU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6666FF"/>
                </a:solidFill>
              </a:rPr>
              <a:t>Range-checking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/>
              <a:t>Range-checking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 smtClean="0">
                <a:latin typeface="Courier New" pitchFamily="49" charset="0"/>
              </a:rPr>
              <a:t>s3.at( index 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Returns character at </a:t>
            </a:r>
            <a:r>
              <a:rPr 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index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Can throw an </a:t>
            </a:r>
            <a:r>
              <a:rPr lang="en-US" sz="20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out_of_range</a:t>
            </a:r>
            <a:r>
              <a:rPr lang="en-US" sz="2000" dirty="0" smtClean="0">
                <a:solidFill>
                  <a:schemeClr val="accent2"/>
                </a:solidFill>
              </a:rPr>
              <a:t> exception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 smtClean="0">
                <a:latin typeface="Courier New" pitchFamily="49" charset="0"/>
              </a:rPr>
              <a:t>[]</a:t>
            </a:r>
            <a:r>
              <a:rPr lang="en-US" sz="2400" dirty="0" smtClean="0"/>
              <a:t> has no range checking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3336925"/>
            <a:ext cx="7620000" cy="31400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#include &lt;exception&gt;</a:t>
            </a:r>
          </a:p>
          <a:p>
            <a:pPr>
              <a:defRPr/>
            </a:pPr>
            <a:r>
              <a:rPr lang="en-NZ" sz="1600" dirty="0">
                <a:latin typeface="Arial" pitchFamily="34" charset="0"/>
                <a:cs typeface="Arial" pitchFamily="34" charset="0"/>
              </a:rPr>
              <a:t>	...</a:t>
            </a:r>
          </a:p>
          <a:p>
            <a:pPr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string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leon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"; 	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try{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 char letter =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.at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50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&lt;&lt;"letter is = " &lt;&lt; letter &lt;&lt;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catch(exception&amp;  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&lt;&lt;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out_of_range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exception:  " &lt;&lt;  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.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()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&lt;&lt;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}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5638800" y="6400800"/>
            <a:ext cx="3505200" cy="3381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i="1">
                <a:latin typeface="Arial" charset="0"/>
              </a:rPr>
              <a:t>string_characteristics.cpp</a:t>
            </a:r>
            <a:endParaRPr lang="en-US" sz="1600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63100-0EE8-4181-AF99-9C0C08BD0A5E}" type="slidenum">
              <a:rPr lang="en-AU" smtClean="0">
                <a:latin typeface="Times New Roman" charset="0"/>
              </a:rPr>
              <a:pPr/>
              <a:t>31</a:t>
            </a:fld>
            <a:endParaRPr lang="en-AU" smtClean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6666FF"/>
                </a:solidFill>
              </a:rPr>
              <a:t>Concatenation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 smtClean="0">
                <a:latin typeface="Courier New" pitchFamily="49" charset="0"/>
              </a:rPr>
              <a:t>s3.append( "pet" 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 smtClean="0">
                <a:latin typeface="Courier New" pitchFamily="49" charset="0"/>
              </a:rPr>
              <a:t>s3 += "pet";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Both add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"pet"</a:t>
            </a:r>
            <a:r>
              <a:rPr lang="en-US" sz="2000" dirty="0" smtClean="0">
                <a:solidFill>
                  <a:schemeClr val="accent2"/>
                </a:solidFill>
              </a:rPr>
              <a:t> to end of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s3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 smtClean="0">
                <a:latin typeface="Courier New" pitchFamily="49" charset="0"/>
              </a:rPr>
              <a:t>s3.append( s1, start, N 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Appends </a:t>
            </a:r>
            <a:r>
              <a:rPr 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</a:rPr>
              <a:t> characters from </a:t>
            </a:r>
            <a:r>
              <a:rPr 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s1</a:t>
            </a:r>
            <a:r>
              <a:rPr lang="en-US" sz="2000" dirty="0" smtClean="0">
                <a:solidFill>
                  <a:schemeClr val="accent2"/>
                </a:solidFill>
              </a:rPr>
              <a:t>, beginning at index </a:t>
            </a:r>
            <a:r>
              <a:rPr 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57582F-B904-4258-86C2-6467872C5D3A}" type="slidenum">
              <a:rPr lang="en-AU" smtClean="0">
                <a:latin typeface="Times New Roman" charset="0"/>
              </a:rPr>
              <a:pPr/>
              <a:t>32</a:t>
            </a:fld>
            <a:endParaRPr lang="en-AU" smtClean="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6666FF"/>
                </a:solidFill>
              </a:rPr>
              <a:t>Comparing strings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Overloaded operators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 smtClean="0">
                <a:latin typeface="Courier New" pitchFamily="49" charset="0"/>
              </a:rPr>
              <a:t>==</a:t>
            </a:r>
            <a:r>
              <a:rPr lang="en-US" sz="2400" dirty="0" smtClean="0"/>
              <a:t>, </a:t>
            </a:r>
            <a:r>
              <a:rPr lang="en-US" sz="2400" b="1" dirty="0" smtClean="0">
                <a:latin typeface="Courier New" pitchFamily="49" charset="0"/>
              </a:rPr>
              <a:t>!=</a:t>
            </a:r>
            <a:r>
              <a:rPr lang="en-US" sz="2400" dirty="0" smtClean="0"/>
              <a:t>, </a:t>
            </a:r>
            <a:r>
              <a:rPr lang="en-US" sz="2400" b="1" dirty="0" smtClean="0">
                <a:latin typeface="Courier New" pitchFamily="49" charset="0"/>
              </a:rPr>
              <a:t>&lt;</a:t>
            </a:r>
            <a:r>
              <a:rPr lang="en-US" sz="2400" dirty="0" smtClean="0"/>
              <a:t>, </a:t>
            </a:r>
            <a:r>
              <a:rPr lang="en-US" sz="2400" b="1" dirty="0" smtClean="0">
                <a:latin typeface="Courier New" pitchFamily="49" charset="0"/>
              </a:rPr>
              <a:t>&gt;</a:t>
            </a:r>
            <a:r>
              <a:rPr lang="en-US" sz="2400" dirty="0" smtClean="0"/>
              <a:t>, </a:t>
            </a:r>
            <a:r>
              <a:rPr lang="en-US" sz="2400" b="1" dirty="0" smtClean="0">
                <a:latin typeface="Courier New" pitchFamily="49" charset="0"/>
              </a:rPr>
              <a:t>&lt;=</a:t>
            </a:r>
            <a:r>
              <a:rPr lang="en-US" sz="2400" dirty="0" smtClean="0"/>
              <a:t> and </a:t>
            </a:r>
            <a:r>
              <a:rPr lang="en-US" sz="2400" b="1" dirty="0" smtClean="0">
                <a:latin typeface="Courier New" pitchFamily="49" charset="0"/>
              </a:rPr>
              <a:t>&gt;=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returns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bool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 smtClean="0">
                <a:latin typeface="Courier New" pitchFamily="49" charset="0"/>
              </a:rPr>
              <a:t>s1.compare(s2)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returns positive if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s1 </a:t>
            </a:r>
            <a:r>
              <a:rPr lang="en-US" sz="2400" dirty="0" smtClean="0">
                <a:solidFill>
                  <a:schemeClr val="accent2"/>
                </a:solidFill>
              </a:rPr>
              <a:t>is lexicographically greater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 smtClean="0"/>
              <a:t>compares letter by letter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b="1" dirty="0" smtClean="0">
                <a:latin typeface="Courier New" pitchFamily="49" charset="0"/>
              </a:rPr>
              <a:t>'B'</a:t>
            </a:r>
            <a:r>
              <a:rPr lang="en-US" sz="2000" dirty="0" smtClean="0"/>
              <a:t> lexicographically greater than </a:t>
            </a:r>
            <a:r>
              <a:rPr lang="en-US" sz="2000" b="1" dirty="0" smtClean="0">
                <a:latin typeface="Courier New" pitchFamily="49" charset="0"/>
              </a:rPr>
              <a:t>'A‘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b="1" dirty="0" smtClean="0">
                <a:latin typeface="Courier New" pitchFamily="49" charset="0"/>
              </a:rPr>
              <a:t>‘a’ </a:t>
            </a:r>
            <a:r>
              <a:rPr lang="en-US" sz="2000" dirty="0" smtClean="0"/>
              <a:t>lexicographically greater than </a:t>
            </a:r>
            <a:r>
              <a:rPr lang="en-US" sz="2000" b="1" dirty="0" smtClean="0">
                <a:latin typeface="Courier New" pitchFamily="49" charset="0"/>
              </a:rPr>
              <a:t>‘A‘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b="1" dirty="0" smtClean="0">
                <a:latin typeface="Courier New" pitchFamily="49" charset="0"/>
              </a:rPr>
              <a:t>‘a’ </a:t>
            </a:r>
            <a:r>
              <a:rPr lang="en-US" sz="2000" dirty="0" smtClean="0"/>
              <a:t>lexicographically greater than </a:t>
            </a:r>
            <a:r>
              <a:rPr lang="en-US" sz="2000" b="1" dirty="0" smtClean="0">
                <a:latin typeface="Courier New" pitchFamily="49" charset="0"/>
              </a:rPr>
              <a:t>‘Z‘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chemeClr val="accent6"/>
                </a:solidFill>
              </a:rPr>
              <a:t>returns negative if less; zero if equal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NZ" sz="1400" b="1" dirty="0" smtClean="0">
                <a:latin typeface="Courier New" pitchFamily="49" charset="0"/>
              </a:rPr>
              <a:t>Sample order: ‘</a:t>
            </a:r>
            <a:r>
              <a:rPr lang="en-NZ" sz="1400" b="1" dirty="0" err="1" smtClean="0">
                <a:latin typeface="Courier New" pitchFamily="49" charset="0"/>
              </a:rPr>
              <a:t>A’,”Apple</a:t>
            </a:r>
            <a:r>
              <a:rPr lang="en-NZ" sz="1400" b="1" dirty="0" smtClean="0">
                <a:latin typeface="Courier New" pitchFamily="49" charset="0"/>
              </a:rPr>
              <a:t>”, “Banana”, “Zest”, ‘a’, “apricot”, “</a:t>
            </a:r>
            <a:r>
              <a:rPr lang="en-NZ" sz="1400" b="1" dirty="0" err="1" smtClean="0">
                <a:latin typeface="Courier New" pitchFamily="49" charset="0"/>
              </a:rPr>
              <a:t>leon</a:t>
            </a:r>
            <a:r>
              <a:rPr lang="en-NZ" sz="1400" b="1" dirty="0" smtClean="0">
                <a:latin typeface="Courier New" pitchFamily="49" charset="0"/>
              </a:rPr>
              <a:t>”</a:t>
            </a:r>
            <a:endParaRPr lang="en-US" sz="14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>
              <a:solidFill>
                <a:schemeClr val="accent6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 smtClean="0">
                <a:latin typeface="Courier New" pitchFamily="49" charset="0"/>
              </a:rPr>
              <a:t>s1.compare(start, length, s2, start, length)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Compare portions of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s1</a:t>
            </a:r>
            <a:r>
              <a:rPr lang="en-US" sz="2000" dirty="0" smtClean="0">
                <a:solidFill>
                  <a:schemeClr val="accent2"/>
                </a:solidFill>
              </a:rPr>
              <a:t> and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 smtClean="0">
                <a:latin typeface="Courier New" pitchFamily="49" charset="0"/>
              </a:rPr>
              <a:t>s1.compare(start, length, s2)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Compare portion of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s1</a:t>
            </a:r>
            <a:r>
              <a:rPr lang="en-US" sz="2000" dirty="0" smtClean="0">
                <a:solidFill>
                  <a:schemeClr val="accent2"/>
                </a:solidFill>
              </a:rPr>
              <a:t> with all of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5638800" y="6396038"/>
            <a:ext cx="3505200" cy="3381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i="1">
                <a:latin typeface="Arial" charset="0"/>
              </a:rPr>
              <a:t>Compare.cpp</a:t>
            </a:r>
            <a:endParaRPr lang="en-US" sz="1600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53487F-AAFE-473C-B1DF-166E98E07426}" type="slidenum">
              <a:rPr lang="en-AU" smtClean="0">
                <a:latin typeface="Times New Roman" charset="0"/>
              </a:rPr>
              <a:pPr/>
              <a:t>33</a:t>
            </a:fld>
            <a:endParaRPr lang="en-AU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/>
              <a:t>	</a:t>
            </a:r>
            <a:r>
              <a:rPr lang="en-US" smtClean="0">
                <a:solidFill>
                  <a:srgbClr val="6666FF"/>
                </a:solidFill>
              </a:rPr>
              <a:t>Substrings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5438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Function </a:t>
            </a:r>
            <a:r>
              <a:rPr lang="en-US" sz="2800" b="1" smtClean="0">
                <a:latin typeface="Courier New" pitchFamily="49" charset="0"/>
              </a:rPr>
              <a:t>substr</a:t>
            </a:r>
            <a:r>
              <a:rPr lang="en-US" sz="2800" smtClean="0"/>
              <a:t> gets a substring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s1.substr( start, N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</a:rPr>
              <a:t>gets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z="2400" smtClean="0">
                <a:solidFill>
                  <a:schemeClr val="accent2"/>
                </a:solidFill>
              </a:rPr>
              <a:t> characters, beginning with index</a:t>
            </a:r>
            <a:r>
              <a:rPr lang="en-US" sz="2400" b="1" smtClean="0">
                <a:solidFill>
                  <a:schemeClr val="accent2"/>
                </a:solidFill>
              </a:rPr>
              <a:t>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start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</a:rPr>
              <a:t>returns substring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E99D02-DF11-4351-83BC-99FBFEF736F5}" type="slidenum">
              <a:rPr lang="en-AU" smtClean="0">
                <a:latin typeface="Times New Roman" charset="0"/>
              </a:rPr>
              <a:pPr/>
              <a:t>34</a:t>
            </a:fld>
            <a:endParaRPr lang="en-AU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6666FF"/>
                </a:solidFill>
              </a:rPr>
              <a:t>Swapping strings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33738"/>
            <a:ext cx="7162800" cy="1252537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s1.swap(s2);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Switch contents of two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A6DCDA-FA43-4CC0-83B7-434F5E1EB94F}" type="slidenum">
              <a:rPr lang="en-AU" smtClean="0">
                <a:latin typeface="Times New Roman" charset="0"/>
              </a:rPr>
              <a:pPr/>
              <a:t>35</a:t>
            </a:fld>
            <a:endParaRPr lang="en-AU" smtClean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6666FF"/>
                </a:solidFill>
              </a:rPr>
              <a:t>string Characteristics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s1.size()</a:t>
            </a:r>
            <a:r>
              <a:rPr lang="en-US" sz="2400" b="1" smtClean="0"/>
              <a:t> </a:t>
            </a:r>
            <a:r>
              <a:rPr lang="en-US" sz="2400" smtClean="0"/>
              <a:t>and </a:t>
            </a:r>
            <a:r>
              <a:rPr lang="en-US" sz="2400" b="1" smtClean="0">
                <a:latin typeface="Courier New" pitchFamily="49" charset="0"/>
              </a:rPr>
              <a:t>s1.length()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Number of characters in a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s1.capacity()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Number of elements that can be stored without reallocation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s1.max_size()</a:t>
            </a:r>
            <a:endParaRPr lang="en-US" sz="240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Maximum possible string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s1.empty()</a:t>
            </a:r>
            <a:r>
              <a:rPr lang="en-US" sz="240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Returns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sz="2000" smtClean="0">
                <a:solidFill>
                  <a:schemeClr val="accent2"/>
                </a:solidFill>
              </a:rPr>
              <a:t> if 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s1.resize(newlength)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Resizes string to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newlength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5638800" y="6396038"/>
            <a:ext cx="3505200" cy="3381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i="1">
                <a:latin typeface="Arial" charset="0"/>
              </a:rPr>
              <a:t>string_characteristics.cpp</a:t>
            </a:r>
            <a:endParaRPr lang="en-US" sz="1600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8DB7B8-96B1-46B6-B916-187AA21EF22E}" type="slidenum">
              <a:rPr lang="en-AU" smtClean="0">
                <a:latin typeface="Times New Roman" charset="0"/>
              </a:rPr>
              <a:pPr/>
              <a:t>36</a:t>
            </a:fld>
            <a:endParaRPr lang="en-AU" smtClean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84582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	</a:t>
            </a:r>
            <a:r>
              <a:rPr lang="en-US" sz="3200" smtClean="0">
                <a:solidFill>
                  <a:srgbClr val="6666FF"/>
                </a:solidFill>
              </a:rPr>
              <a:t>Finding Strings and Characters in a string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functions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If found, </a:t>
            </a:r>
            <a:r>
              <a:rPr lang="en-US" sz="2400" b="1" dirty="0" smtClean="0">
                <a:solidFill>
                  <a:schemeClr val="accent2"/>
                </a:solidFill>
              </a:rPr>
              <a:t>index</a:t>
            </a:r>
            <a:r>
              <a:rPr lang="en-US" sz="2400" dirty="0" smtClean="0">
                <a:solidFill>
                  <a:schemeClr val="accent2"/>
                </a:solidFill>
              </a:rPr>
              <a:t> returned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If not found,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string::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npos</a:t>
            </a:r>
            <a:r>
              <a:rPr lang="en-US" sz="2400" dirty="0" smtClean="0">
                <a:solidFill>
                  <a:schemeClr val="accent2"/>
                </a:solidFill>
              </a:rPr>
              <a:t> returned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Public static constant in class string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 smtClean="0">
                <a:latin typeface="Courier New" pitchFamily="49" charset="0"/>
              </a:rPr>
              <a:t>s1.find( s2 )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 smtClean="0">
                <a:latin typeface="Courier New" pitchFamily="49" charset="0"/>
              </a:rPr>
              <a:t>s1.rfind( s2 )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Searches right-to-left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 smtClean="0">
                <a:latin typeface="Courier New" pitchFamily="49" charset="0"/>
              </a:rPr>
              <a:t>s1.find_first_of( s2 )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Returns first occurrence of any character in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Courier New" pitchFamily="49" charset="0"/>
              </a:rPr>
              <a:t>Example:  s1.find_first_of( "</a:t>
            </a:r>
            <a:r>
              <a:rPr lang="en-US" sz="2000" b="1" dirty="0" err="1" smtClean="0">
                <a:latin typeface="Courier New" pitchFamily="49" charset="0"/>
              </a:rPr>
              <a:t>abcd</a:t>
            </a:r>
            <a:r>
              <a:rPr lang="en-US" sz="2000" b="1" dirty="0" smtClean="0">
                <a:latin typeface="Courier New" pitchFamily="49" charset="0"/>
              </a:rPr>
              <a:t>" 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chemeClr val="accent2"/>
                </a:solidFill>
              </a:rPr>
              <a:t>Returns index of first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'a'</a:t>
            </a:r>
            <a:r>
              <a:rPr lang="en-US" sz="1800" dirty="0" smtClean="0">
                <a:solidFill>
                  <a:schemeClr val="accent2"/>
                </a:solidFill>
              </a:rPr>
              <a:t>,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'b'</a:t>
            </a:r>
            <a:r>
              <a:rPr lang="en-US" sz="1800" dirty="0" smtClean="0">
                <a:solidFill>
                  <a:schemeClr val="accent2"/>
                </a:solidFill>
              </a:rPr>
              <a:t>,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'c'</a:t>
            </a:r>
            <a:r>
              <a:rPr lang="en-US" sz="1800" dirty="0" smtClean="0">
                <a:solidFill>
                  <a:schemeClr val="accent2"/>
                </a:solidFill>
              </a:rPr>
              <a:t> or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'd'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5638800" y="6396038"/>
            <a:ext cx="3505200" cy="3381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i="1">
                <a:latin typeface="Arial" charset="0"/>
              </a:rPr>
              <a:t>others.cpp</a:t>
            </a:r>
            <a:endParaRPr lang="en-US" sz="1600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71D42-BF9A-4E15-9DDF-1C10E82D0B9B}" type="slidenum">
              <a:rPr lang="en-AU" smtClean="0">
                <a:latin typeface="Times New Roman" charset="0"/>
              </a:rPr>
              <a:pPr/>
              <a:t>37</a:t>
            </a:fld>
            <a:endParaRPr lang="en-AU" smtClean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7630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6666FF"/>
                </a:solidFill>
              </a:rPr>
              <a:t>	</a:t>
            </a:r>
            <a:r>
              <a:rPr lang="en-US" sz="3600" smtClean="0">
                <a:solidFill>
                  <a:srgbClr val="6666FF"/>
                </a:solidFill>
              </a:rPr>
              <a:t>Finding Strings and Characters in a string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09800"/>
            <a:ext cx="73152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functions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Courier New" pitchFamily="49" charset="0"/>
              </a:rPr>
              <a:t>s1.find_last_of( s2 )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Finds last occurrence of </a:t>
            </a:r>
            <a:r>
              <a:rPr lang="en-US" u="sng" dirty="0" smtClean="0">
                <a:solidFill>
                  <a:srgbClr val="FF0000"/>
                </a:solidFill>
              </a:rPr>
              <a:t>any character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Courier New" pitchFamily="49" charset="0"/>
              </a:rPr>
              <a:t>s1.find_first_not_of( s2 )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Finds first character NOT in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>
                <a:latin typeface="Courier New" pitchFamily="49" charset="0"/>
              </a:rPr>
              <a:t>s1.find_last_not_of( s2 )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Finds last character NOT in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5638800" y="6396038"/>
            <a:ext cx="3505200" cy="3381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i="1">
                <a:latin typeface="Arial" charset="0"/>
              </a:rPr>
              <a:t>others.cpp</a:t>
            </a:r>
            <a:endParaRPr lang="en-US" sz="1600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59E0FD-4D23-4A60-A196-C32A421A73BC}" type="slidenum">
              <a:rPr lang="en-AU" smtClean="0">
                <a:latin typeface="Times New Roman" charset="0"/>
              </a:rPr>
              <a:pPr/>
              <a:t>38</a:t>
            </a:fld>
            <a:endParaRPr lang="en-AU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	</a:t>
            </a:r>
            <a:r>
              <a:rPr lang="en-US" smtClean="0">
                <a:solidFill>
                  <a:srgbClr val="6666FF"/>
                </a:solidFill>
              </a:rPr>
              <a:t>Replacing Characters in a string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924800" cy="5105400"/>
          </a:xfrm>
        </p:spPr>
        <p:txBody>
          <a:bodyPr/>
          <a:lstStyle/>
          <a:p>
            <a:pPr eaLnBrk="1" hangingPunct="1"/>
            <a:r>
              <a:rPr lang="en-US" sz="2800" b="1" smtClean="0">
                <a:latin typeface="Courier New" pitchFamily="49" charset="0"/>
              </a:rPr>
              <a:t>s1.erase( start )</a:t>
            </a:r>
          </a:p>
          <a:p>
            <a:pPr lvl="1" eaLnBrk="1" hangingPunct="1"/>
            <a:r>
              <a:rPr lang="en-US" sz="2400" smtClean="0">
                <a:solidFill>
                  <a:schemeClr val="accent2"/>
                </a:solidFill>
              </a:rPr>
              <a:t>Erase from index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start</a:t>
            </a:r>
            <a:r>
              <a:rPr lang="en-US" sz="2400" smtClean="0">
                <a:solidFill>
                  <a:schemeClr val="accent2"/>
                </a:solidFill>
              </a:rPr>
              <a:t> to end of string, including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start</a:t>
            </a:r>
            <a:endParaRPr lang="en-US" sz="24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800" smtClean="0"/>
              <a:t>Replace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</a:rPr>
              <a:t>s1.replace( begin, N, s2)</a:t>
            </a:r>
          </a:p>
          <a:p>
            <a:pPr lvl="2" eaLnBrk="1" hangingPunct="1"/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begin</a:t>
            </a:r>
            <a:r>
              <a:rPr lang="en-US" sz="2000" smtClean="0">
                <a:solidFill>
                  <a:schemeClr val="accent2"/>
                </a:solidFill>
              </a:rPr>
              <a:t>: index in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s1</a:t>
            </a:r>
            <a:r>
              <a:rPr lang="en-US" sz="2000" smtClean="0">
                <a:solidFill>
                  <a:schemeClr val="accent2"/>
                </a:solidFill>
              </a:rPr>
              <a:t> to start replacing</a:t>
            </a:r>
          </a:p>
          <a:p>
            <a:pPr lvl="2" eaLnBrk="1" hangingPunct="1"/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z="2000" smtClean="0">
                <a:solidFill>
                  <a:schemeClr val="accent2"/>
                </a:solidFill>
              </a:rPr>
              <a:t>: number of characters to replace</a:t>
            </a:r>
          </a:p>
          <a:p>
            <a:pPr lvl="2" eaLnBrk="1" hangingPunct="1"/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  <a:r>
              <a:rPr lang="en-US" sz="2000" smtClean="0">
                <a:solidFill>
                  <a:schemeClr val="accent2"/>
                </a:solidFill>
              </a:rPr>
              <a:t>: replacement string</a:t>
            </a:r>
            <a:endParaRPr lang="en-US" sz="20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b="1" smtClean="0">
                <a:latin typeface="Courier New" pitchFamily="49" charset="0"/>
              </a:rPr>
              <a:t>s1.replace( begin, N, s2, index, num )</a:t>
            </a:r>
            <a:endParaRPr lang="en-US" sz="2400" smtClean="0"/>
          </a:p>
          <a:p>
            <a:pPr lvl="2" eaLnBrk="1" hangingPunct="1"/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index</a:t>
            </a:r>
            <a:r>
              <a:rPr lang="en-US" sz="2000" smtClean="0">
                <a:solidFill>
                  <a:schemeClr val="accent2"/>
                </a:solidFill>
              </a:rPr>
              <a:t>: element in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  <a:r>
              <a:rPr lang="en-US" sz="2000" smtClean="0">
                <a:solidFill>
                  <a:schemeClr val="accent2"/>
                </a:solidFill>
              </a:rPr>
              <a:t> where replacement comes from</a:t>
            </a:r>
          </a:p>
          <a:p>
            <a:pPr lvl="2" eaLnBrk="1" hangingPunct="1"/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num</a:t>
            </a:r>
            <a:r>
              <a:rPr lang="en-US" sz="2000" smtClean="0">
                <a:solidFill>
                  <a:schemeClr val="accent2"/>
                </a:solidFill>
              </a:rPr>
              <a:t>: number of elements to use when replacing</a:t>
            </a:r>
          </a:p>
          <a:p>
            <a:pPr lvl="1" eaLnBrk="1" hangingPunct="1"/>
            <a:r>
              <a:rPr lang="en-US" sz="2400" smtClean="0"/>
              <a:t>Replace can overwrite characters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5638800" y="6396038"/>
            <a:ext cx="3505200" cy="3381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i="1">
                <a:latin typeface="Arial" charset="0"/>
              </a:rPr>
              <a:t>others.cpp</a:t>
            </a:r>
            <a:endParaRPr lang="en-US" sz="1600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BD6567-B20C-4B34-B497-2FA88E6E4B48}" type="slidenum">
              <a:rPr lang="en-AU" smtClean="0">
                <a:latin typeface="Times New Roman" charset="0"/>
              </a:rPr>
              <a:pPr/>
              <a:t>39</a:t>
            </a:fld>
            <a:endParaRPr lang="en-AU" smtClean="0">
              <a:latin typeface="Times New Roman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33400" y="4267200"/>
            <a:ext cx="6553200" cy="1676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 smtClean="0"/>
              <a:t>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s1.replace( begin, N, s2, index, num 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Courier New" pitchFamily="49" charset="0"/>
              </a:rPr>
              <a:t>begin</a:t>
            </a:r>
            <a:r>
              <a:rPr lang="en-US" sz="2000" dirty="0" smtClean="0"/>
              <a:t>: index in </a:t>
            </a:r>
            <a:r>
              <a:rPr lang="en-US" sz="2000" b="1" dirty="0" smtClean="0">
                <a:latin typeface="Courier New" pitchFamily="49" charset="0"/>
              </a:rPr>
              <a:t>s1</a:t>
            </a:r>
            <a:r>
              <a:rPr lang="en-US" sz="2000" dirty="0" smtClean="0"/>
              <a:t> to start replacing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Courier New" pitchFamily="49" charset="0"/>
              </a:rPr>
              <a:t>N</a:t>
            </a:r>
            <a:r>
              <a:rPr lang="en-US" sz="2000" dirty="0" smtClean="0"/>
              <a:t>: number of characters to replace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Courier New" pitchFamily="49" charset="0"/>
              </a:rPr>
              <a:t>s2</a:t>
            </a:r>
            <a:r>
              <a:rPr lang="en-US" sz="2000" dirty="0" smtClean="0"/>
              <a:t>: replacement string</a:t>
            </a:r>
            <a:endParaRPr lang="en-US" sz="20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Courier New" pitchFamily="49" charset="0"/>
              </a:rPr>
              <a:t>index</a:t>
            </a:r>
            <a:r>
              <a:rPr lang="en-US" sz="2000" dirty="0" smtClean="0"/>
              <a:t>: element in </a:t>
            </a:r>
            <a:r>
              <a:rPr lang="en-US" sz="2000" b="1" dirty="0" smtClean="0">
                <a:latin typeface="Courier New" pitchFamily="49" charset="0"/>
              </a:rPr>
              <a:t>s2</a:t>
            </a:r>
            <a:r>
              <a:rPr lang="en-US" sz="2000" dirty="0" smtClean="0"/>
              <a:t> where replacement comes from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Courier New" pitchFamily="49" charset="0"/>
              </a:rPr>
              <a:t>num</a:t>
            </a:r>
            <a:r>
              <a:rPr lang="en-US" sz="2000" dirty="0" smtClean="0"/>
              <a:t>: number of elements to use when replacing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chemeClr val="accent2"/>
                </a:solidFill>
              </a:rPr>
              <a:t>string </a:t>
            </a:r>
            <a:r>
              <a:rPr lang="en-US" sz="1800" b="1" dirty="0" err="1" smtClean="0">
                <a:solidFill>
                  <a:schemeClr val="accent2"/>
                </a:solidFill>
              </a:rPr>
              <a:t>str</a:t>
            </a:r>
            <a:r>
              <a:rPr lang="en-US" sz="1800" dirty="0" smtClean="0">
                <a:solidFill>
                  <a:schemeClr val="accent2"/>
                </a:solidFill>
              </a:rPr>
              <a:t> = "this is an example </a:t>
            </a:r>
            <a:r>
              <a:rPr lang="en-US" sz="1800" dirty="0" smtClean="0">
                <a:solidFill>
                  <a:srgbClr val="FF0000"/>
                </a:solidFill>
              </a:rPr>
              <a:t>string</a:t>
            </a:r>
            <a:r>
              <a:rPr lang="en-US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1800" dirty="0" smtClean="0">
                <a:solidFill>
                  <a:schemeClr val="accent2"/>
                </a:solidFill>
              </a:rPr>
              <a:t>";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solidFill>
                  <a:schemeClr val="accent2"/>
                </a:solidFill>
              </a:rPr>
              <a:t>string </a:t>
            </a:r>
            <a:r>
              <a:rPr lang="en-US" sz="1800" b="1" dirty="0" smtClean="0">
                <a:solidFill>
                  <a:schemeClr val="accent2"/>
                </a:solidFill>
              </a:rPr>
              <a:t>str3</a:t>
            </a:r>
            <a:r>
              <a:rPr lang="en-US" sz="1800" dirty="0" smtClean="0">
                <a:solidFill>
                  <a:schemeClr val="accent2"/>
                </a:solidFill>
              </a:rPr>
              <a:t>="sample </a:t>
            </a:r>
            <a:r>
              <a:rPr lang="en-US" sz="1800" dirty="0" smtClean="0">
                <a:solidFill>
                  <a:srgbClr val="FF0000"/>
                </a:solidFill>
              </a:rPr>
              <a:t>phrase</a:t>
            </a:r>
            <a:r>
              <a:rPr lang="en-US" sz="1800" dirty="0" smtClean="0">
                <a:solidFill>
                  <a:schemeClr val="accent2"/>
                </a:solidFill>
              </a:rPr>
              <a:t>";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</a:t>
            </a:r>
            <a:r>
              <a:rPr lang="en-US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.replace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(19,6,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str3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7, 6);</a:t>
            </a: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 "</a:t>
            </a:r>
            <a:r>
              <a:rPr lang="en-US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this is an example phrase</a:t>
            </a:r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sz="1800" dirty="0" smtClean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Operator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Using pointers, variables can be manipulated </a:t>
            </a:r>
            <a:br>
              <a:rPr lang="en-US"/>
            </a:br>
            <a:r>
              <a:rPr lang="en-US"/>
              <a:t>even if there is no identifier for them</a:t>
            </a:r>
          </a:p>
          <a:p>
            <a:pPr lvl="1"/>
            <a:r>
              <a:rPr lang="en-US"/>
              <a:t>To create a pointer to a new "nameless" variable of</a:t>
            </a:r>
            <a:br>
              <a:rPr lang="en-US"/>
            </a:br>
            <a:r>
              <a:rPr lang="en-US"/>
              <a:t>type int:</a:t>
            </a:r>
            <a:br>
              <a:rPr lang="en-US"/>
            </a:br>
            <a:r>
              <a:rPr lang="en-US"/>
              <a:t>                 	</a:t>
            </a:r>
            <a:r>
              <a:rPr lang="en-US" b="1"/>
              <a:t> p1 = </a:t>
            </a:r>
            <a:r>
              <a:rPr lang="en-US" b="1">
                <a:solidFill>
                  <a:schemeClr val="tx2"/>
                </a:solidFill>
              </a:rPr>
              <a:t>new</a:t>
            </a:r>
            <a:r>
              <a:rPr lang="en-US" b="1"/>
              <a:t> int;</a:t>
            </a:r>
          </a:p>
          <a:p>
            <a:pPr lvl="1"/>
            <a:r>
              <a:rPr lang="en-US"/>
              <a:t>The new variable is referred to as *p1 </a:t>
            </a:r>
          </a:p>
          <a:p>
            <a:pPr lvl="1"/>
            <a:r>
              <a:rPr lang="en-US"/>
              <a:t>*p1 can be used anyplace an integer variable can</a:t>
            </a:r>
            <a:br>
              <a:rPr lang="en-US"/>
            </a:br>
            <a:r>
              <a:rPr lang="en-US"/>
              <a:t>                       </a:t>
            </a:r>
            <a:r>
              <a:rPr lang="en-US" b="1"/>
              <a:t>cin &gt;&gt; *p1;</a:t>
            </a:r>
            <a:br>
              <a:rPr lang="en-US" b="1"/>
            </a:br>
            <a:r>
              <a:rPr lang="en-US" b="1"/>
              <a:t>                       *p1 = *p1 + 7;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7E5DD58-8FFA-46DF-A5F9-BC8F1AB39629}" type="slidenum">
              <a:rPr lang="en-US"/>
              <a:pPr/>
              <a:t>4</a:t>
            </a:fld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0BB950-91FF-414F-B33F-18FA01A605B4}" type="slidenum">
              <a:rPr lang="en-AU" smtClean="0">
                <a:latin typeface="Times New Roman" charset="0"/>
              </a:rPr>
              <a:pPr/>
              <a:t>40</a:t>
            </a:fld>
            <a:endParaRPr lang="en-AU" smtClean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6666FF"/>
                </a:solidFill>
              </a:rPr>
              <a:t>Inserting Characters into a string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915400" cy="2971800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s1.insert( index, s2 )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Inserts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  <a:r>
              <a:rPr lang="en-US" smtClean="0">
                <a:solidFill>
                  <a:schemeClr val="accent2"/>
                </a:solidFill>
              </a:rPr>
              <a:t> before position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index</a:t>
            </a:r>
            <a:endParaRPr 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b="1" smtClean="0">
                <a:latin typeface="Courier New" pitchFamily="49" charset="0"/>
              </a:rPr>
              <a:t>s1.insert( index, s2, index2, N );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Inserts substring of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before position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index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Substring is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mtClean="0">
                <a:solidFill>
                  <a:schemeClr val="accent2"/>
                </a:solidFill>
              </a:rPr>
              <a:t> characters, starting at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index2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5638800" y="6396038"/>
            <a:ext cx="3505200" cy="3381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C800"/>
              </a:gs>
            </a:gsLst>
            <a:lin ang="2700000" scaled="1"/>
          </a:gradFill>
          <a:ln w="9525">
            <a:solidFill>
              <a:srgbClr val="FF535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i="1">
                <a:latin typeface="Arial" charset="0"/>
              </a:rPr>
              <a:t>others.cpp</a:t>
            </a:r>
            <a:endParaRPr lang="en-US" sz="1600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>
              <a:buNone/>
            </a:pPr>
            <a:endParaRPr lang="en-US" dirty="0" smtClean="0"/>
          </a:p>
          <a:p>
            <a:pPr fontAlgn="t"/>
            <a:r>
              <a:rPr lang="en-US" dirty="0" smtClean="0"/>
              <a:t>1) Write a program that</a:t>
            </a:r>
            <a:r>
              <a:rPr lang="en-US" dirty="0" smtClean="0"/>
              <a:t>:</a:t>
            </a:r>
          </a:p>
          <a:p>
            <a:pPr fontAlgn="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Asks the user how many names they wish to </a:t>
            </a:r>
            <a:r>
              <a:rPr lang="en-US" dirty="0" smtClean="0"/>
              <a:t>enter names.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Asks the user to enter each name.</a:t>
            </a:r>
            <a:br>
              <a:rPr lang="en-US" dirty="0" smtClean="0"/>
            </a:br>
            <a:r>
              <a:rPr lang="en-US" dirty="0" smtClean="0"/>
              <a:t>* Calls a function to sort the names </a:t>
            </a:r>
            <a:br>
              <a:rPr lang="en-US" dirty="0" smtClean="0"/>
            </a:br>
            <a:r>
              <a:rPr lang="en-US" dirty="0" smtClean="0"/>
              <a:t>* Prints the sorted list of names</a:t>
            </a:r>
            <a:r>
              <a:rPr lang="en-US" dirty="0" smtClean="0"/>
              <a:t>.</a:t>
            </a:r>
          </a:p>
          <a:p>
            <a:pPr fontAlgn="t"/>
            <a:endParaRPr lang="en-US" dirty="0" smtClean="0"/>
          </a:p>
          <a:p>
            <a:pPr fontAlgn="t"/>
            <a:r>
              <a:rPr lang="en-US" dirty="0" smtClean="0"/>
              <a:t>Hint: Use a dynamic array of std::string to hold the </a:t>
            </a:r>
            <a:r>
              <a:rPr lang="en-US" dirty="0" smtClean="0"/>
              <a:t>names and std</a:t>
            </a:r>
            <a:r>
              <a:rPr lang="en-US" dirty="0" smtClean="0"/>
              <a:t>::string supports comparing strings via the comparison operators &lt; and </a:t>
            </a:r>
            <a:r>
              <a:rPr lang="en-US" dirty="0" smtClean="0"/>
              <a:t>&gt;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 smtClean="0"/>
              <a:t>Your output should match this:</a:t>
            </a:r>
          </a:p>
          <a:p>
            <a:r>
              <a:rPr lang="en-US" dirty="0" smtClean="0"/>
              <a:t>How many names would you like to enter? 5 </a:t>
            </a:r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 smtClean="0"/>
              <a:t>name #1: </a:t>
            </a:r>
            <a:r>
              <a:rPr lang="en-US" dirty="0" smtClean="0"/>
              <a:t>Jason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Enter name #2: Mark </a:t>
            </a:r>
          </a:p>
          <a:p>
            <a:r>
              <a:rPr lang="en-US" dirty="0" smtClean="0"/>
              <a:t>Enter </a:t>
            </a:r>
            <a:r>
              <a:rPr lang="en-US" dirty="0" smtClean="0"/>
              <a:t>name #3: Alex </a:t>
            </a:r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 smtClean="0"/>
              <a:t>name #4: </a:t>
            </a:r>
            <a:r>
              <a:rPr lang="en-US" dirty="0" smtClean="0"/>
              <a:t>Chris</a:t>
            </a:r>
          </a:p>
          <a:p>
            <a:r>
              <a:rPr lang="en-US" dirty="0" smtClean="0"/>
              <a:t> </a:t>
            </a:r>
            <a:r>
              <a:rPr lang="en-US" dirty="0" smtClean="0"/>
              <a:t>Enter name #5: John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 smtClean="0"/>
              <a:t>is your sorted list: Name #1: Alex Name #2: Chris Name #3: Jason Name #4: John Name #5: Mark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27F-6228-43AE-A58C-96E5BA04BD82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Basic Memory Management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area of memory called the </a:t>
            </a:r>
            <a:r>
              <a:rPr lang="en-US" b="1">
                <a:solidFill>
                  <a:schemeClr val="tx2"/>
                </a:solidFill>
              </a:rPr>
              <a:t>freestore</a:t>
            </a:r>
            <a:r>
              <a:rPr lang="en-US"/>
              <a:t> is</a:t>
            </a:r>
            <a:br>
              <a:rPr lang="en-US"/>
            </a:br>
            <a:r>
              <a:rPr lang="en-US"/>
              <a:t>reserved for dynamic variables</a:t>
            </a:r>
          </a:p>
          <a:p>
            <a:pPr lvl="1"/>
            <a:r>
              <a:rPr lang="en-US"/>
              <a:t>New dynamic variables use memory in the freestore</a:t>
            </a:r>
          </a:p>
          <a:p>
            <a:pPr lvl="1"/>
            <a:r>
              <a:rPr lang="en-US"/>
              <a:t>If all of the freestore is used, calls to </a:t>
            </a:r>
            <a:r>
              <a:rPr lang="en-US" b="1"/>
              <a:t>new</a:t>
            </a:r>
            <a:r>
              <a:rPr lang="en-US"/>
              <a:t> will fail</a:t>
            </a:r>
          </a:p>
          <a:p>
            <a:r>
              <a:rPr lang="en-US"/>
              <a:t>Unneeded memory can be recycled</a:t>
            </a:r>
          </a:p>
          <a:p>
            <a:pPr lvl="1"/>
            <a:r>
              <a:rPr lang="en-US"/>
              <a:t>When variables are no longer needed, they can</a:t>
            </a:r>
            <a:br>
              <a:rPr lang="en-US"/>
            </a:br>
            <a:r>
              <a:rPr lang="en-US"/>
              <a:t>be deleted and the memory they used is returned</a:t>
            </a:r>
            <a:br>
              <a:rPr lang="en-US"/>
            </a:br>
            <a:r>
              <a:rPr lang="en-US"/>
              <a:t>to the freestore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DAE6920-BD8B-4929-9359-1A940C5EA5E4}" type="slidenum">
              <a:rPr lang="en-US"/>
              <a:pPr/>
              <a:t>5</a:t>
            </a:fld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delete Operator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dynamic variables are no longer needed, 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delete</a:t>
            </a:r>
            <a:r>
              <a:rPr lang="en-US" dirty="0"/>
              <a:t> them to return memory to the </a:t>
            </a:r>
            <a:r>
              <a:rPr lang="en-US" dirty="0" err="1"/>
              <a:t>freestore</a:t>
            </a:r>
            <a:endParaRPr lang="en-US" dirty="0"/>
          </a:p>
          <a:p>
            <a:pPr lvl="1"/>
            <a:r>
              <a:rPr lang="en-US" dirty="0"/>
              <a:t>Example:          </a:t>
            </a:r>
            <a:br>
              <a:rPr lang="en-US" dirty="0"/>
            </a:br>
            <a:r>
              <a:rPr lang="en-US" dirty="0"/>
              <a:t>				</a:t>
            </a:r>
            <a:r>
              <a:rPr lang="en-US" b="1" dirty="0"/>
              <a:t>delete</a:t>
            </a:r>
            <a:r>
              <a:rPr lang="en-US" dirty="0"/>
              <a:t> p;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value of p is now undefined and the memory </a:t>
            </a:r>
            <a:br>
              <a:rPr lang="en-US" dirty="0"/>
            </a:br>
            <a:r>
              <a:rPr lang="en-US" dirty="0"/>
              <a:t>used by the variable that p pointed to is back in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freestore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B4F7439-F67A-4AB4-8DD7-7B15359D112F}" type="slidenum">
              <a:rPr lang="en-US"/>
              <a:pPr/>
              <a:t>6</a:t>
            </a:fld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Pointers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Using delete on a pointer variable destroys the </a:t>
            </a:r>
            <a:br>
              <a:rPr lang="en-US"/>
            </a:br>
            <a:r>
              <a:rPr lang="en-US"/>
              <a:t>dynamic variable pointed to</a:t>
            </a:r>
          </a:p>
          <a:p>
            <a:r>
              <a:rPr lang="en-US"/>
              <a:t>If another pointer variable was pointing to the </a:t>
            </a:r>
            <a:br>
              <a:rPr lang="en-US"/>
            </a:br>
            <a:r>
              <a:rPr lang="en-US"/>
              <a:t>dynamic variable, that variable is also undefined</a:t>
            </a:r>
          </a:p>
          <a:p>
            <a:r>
              <a:rPr lang="en-US"/>
              <a:t>Undefined pointer variables are called</a:t>
            </a:r>
            <a:br>
              <a:rPr lang="en-US"/>
            </a:br>
            <a:r>
              <a:rPr lang="en-US" b="1">
                <a:solidFill>
                  <a:schemeClr val="tx2"/>
                </a:solidFill>
              </a:rPr>
              <a:t>dangling pointers </a:t>
            </a:r>
          </a:p>
          <a:p>
            <a:pPr lvl="1"/>
            <a:r>
              <a:rPr lang="en-US"/>
              <a:t>Dereferencing a dangling pointer (*p) is usually</a:t>
            </a:r>
            <a:br>
              <a:rPr lang="en-US"/>
            </a:br>
            <a:r>
              <a:rPr lang="en-US"/>
              <a:t>disasterous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C9A0BBD1-717C-4BF4-8795-CF461E6CA783}" type="slidenum">
              <a:rPr lang="en-US"/>
              <a:pPr/>
              <a:t>7</a:t>
            </a:fld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 </a:t>
            </a:r>
            <a:r>
              <a:rPr lang="en-US" b="1">
                <a:solidFill>
                  <a:schemeClr val="tx2"/>
                </a:solidFill>
              </a:rPr>
              <a:t>dynamic array</a:t>
            </a:r>
            <a:r>
              <a:rPr lang="en-US"/>
              <a:t> is an array whose size is </a:t>
            </a:r>
            <a:br>
              <a:rPr lang="en-US"/>
            </a:br>
            <a:r>
              <a:rPr lang="en-US"/>
              <a:t>determined when the program is running, not </a:t>
            </a:r>
            <a:br>
              <a:rPr lang="en-US"/>
            </a:br>
            <a:r>
              <a:rPr lang="en-US"/>
              <a:t>when you write the program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BF61738-9271-4277-8389-956A328B3BEE}" type="slidenum">
              <a:rPr lang="en-US"/>
              <a:pPr/>
              <a:t>8</a:t>
            </a:fld>
            <a:endParaRPr lang="en-CA" altLang="en-US"/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8266113" y="0"/>
            <a:ext cx="8778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/>
              <a:t>Pointer Variables  </a:t>
            </a:r>
            <a:br>
              <a:rPr lang="en-US" sz="4800"/>
            </a:br>
            <a:r>
              <a:rPr lang="en-US" sz="4800"/>
              <a:t>and Array Variables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variables are actually pointer variables </a:t>
            </a:r>
            <a:br>
              <a:rPr lang="en-US" dirty="0"/>
            </a:br>
            <a:r>
              <a:rPr lang="en-US" dirty="0"/>
              <a:t>that point to the first indexed variable</a:t>
            </a:r>
          </a:p>
          <a:p>
            <a:pPr lvl="1"/>
            <a:r>
              <a:rPr lang="en-US" dirty="0"/>
              <a:t>Example: 	</a:t>
            </a:r>
            <a:r>
              <a:rPr lang="en-US" b="1" dirty="0" err="1"/>
              <a:t>int</a:t>
            </a:r>
            <a:r>
              <a:rPr lang="en-US" b="1" dirty="0"/>
              <a:t>  a[10];</a:t>
            </a:r>
            <a:br>
              <a:rPr lang="en-US" b="1" dirty="0"/>
            </a:br>
            <a:r>
              <a:rPr lang="en-US" b="1" dirty="0"/>
              <a:t> 			</a:t>
            </a:r>
            <a:r>
              <a:rPr lang="en-US" b="1" dirty="0" err="1" smtClean="0"/>
              <a:t>int</a:t>
            </a:r>
            <a:r>
              <a:rPr lang="en-US" b="1" dirty="0" smtClean="0"/>
              <a:t> * p</a:t>
            </a:r>
            <a:r>
              <a:rPr lang="en-US" b="1" dirty="0"/>
              <a:t>;</a:t>
            </a:r>
          </a:p>
          <a:p>
            <a:pPr lvl="2"/>
            <a:r>
              <a:rPr lang="en-US" dirty="0"/>
              <a:t>Variables a and p are the same kind of variable</a:t>
            </a:r>
          </a:p>
          <a:p>
            <a:r>
              <a:rPr lang="en-US" dirty="0"/>
              <a:t>Since a is a pointer variable that points to a[0],</a:t>
            </a:r>
            <a:br>
              <a:rPr lang="en-US" dirty="0"/>
            </a:br>
            <a:r>
              <a:rPr lang="en-US" dirty="0"/>
              <a:t>                      		</a:t>
            </a:r>
            <a:r>
              <a:rPr lang="en-US" b="1" dirty="0"/>
              <a:t>p = a;</a:t>
            </a:r>
            <a:br>
              <a:rPr lang="en-US" b="1" dirty="0"/>
            </a:br>
            <a:r>
              <a:rPr lang="en-US" dirty="0"/>
              <a:t>causes </a:t>
            </a:r>
            <a:r>
              <a:rPr lang="en-US" b="1" dirty="0"/>
              <a:t>p</a:t>
            </a:r>
            <a:r>
              <a:rPr lang="en-US" dirty="0"/>
              <a:t> to point to the same location as </a:t>
            </a:r>
            <a:r>
              <a:rPr lang="en-US" b="1" dirty="0"/>
              <a:t>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37EC16D-E06A-4C07-AE40-C14A38F7D65F}" type="slidenum">
              <a:rPr lang="en-US"/>
              <a:pPr/>
              <a:t>9</a:t>
            </a:fld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1776</Words>
  <Application>Microsoft Office PowerPoint</Application>
  <PresentationFormat>On-screen Show (4:3)</PresentationFormat>
  <Paragraphs>377</Paragraphs>
  <Slides>42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Flow</vt:lpstr>
      <vt:lpstr>Dynamic Memory Allocation</vt:lpstr>
      <vt:lpstr>Static and Dynamic Memory Allocation</vt:lpstr>
      <vt:lpstr>Dynamic Variables</vt:lpstr>
      <vt:lpstr>The new Operator</vt:lpstr>
      <vt:lpstr>Basic Memory Management</vt:lpstr>
      <vt:lpstr>The delete Operator</vt:lpstr>
      <vt:lpstr>Dangling Pointers</vt:lpstr>
      <vt:lpstr>Dynamic Arrays</vt:lpstr>
      <vt:lpstr>Pointer Variables   and Array Variables</vt:lpstr>
      <vt:lpstr>Pointer Variables  As Array Variables</vt:lpstr>
      <vt:lpstr>Creating Dynamic Arrays</vt:lpstr>
      <vt:lpstr>Creating Dynamic Arrays</vt:lpstr>
      <vt:lpstr>Dynamic Arrays (cont.)</vt:lpstr>
      <vt:lpstr>Program</vt:lpstr>
      <vt:lpstr>Pointer Arithmetic (Optional)</vt:lpstr>
      <vt:lpstr>Pointer Arthmetic Operations</vt:lpstr>
      <vt:lpstr>Strings in C++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Assignment</vt:lpstr>
      <vt:lpstr>Range-checking</vt:lpstr>
      <vt:lpstr>Concatenation</vt:lpstr>
      <vt:lpstr>Comparing strings</vt:lpstr>
      <vt:lpstr> Substrings</vt:lpstr>
      <vt:lpstr>Swapping strings</vt:lpstr>
      <vt:lpstr>string Characteristics</vt:lpstr>
      <vt:lpstr> Finding Strings and Characters in a string</vt:lpstr>
      <vt:lpstr> Finding Strings and Characters in a string</vt:lpstr>
      <vt:lpstr> Replacing Characters in a string</vt:lpstr>
      <vt:lpstr>Example</vt:lpstr>
      <vt:lpstr>Inserting Characters into a string</vt:lpstr>
      <vt:lpstr>Homework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Windows User</dc:creator>
  <cp:lastModifiedBy>Windows User</cp:lastModifiedBy>
  <cp:revision>13</cp:revision>
  <dcterms:created xsi:type="dcterms:W3CDTF">2017-09-11T05:43:32Z</dcterms:created>
  <dcterms:modified xsi:type="dcterms:W3CDTF">2017-09-11T07:19:40Z</dcterms:modified>
</cp:coreProperties>
</file>