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84DCC-36F6-4F29-BC45-D6069498349C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1136D-70E4-4B39-AEE8-44A0B49F3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44E19D-017C-46D4-909F-833C2E161D73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F2550-4059-4FC3-A928-26C3BEE25F38}" type="slidenum">
              <a:rPr lang="en-US"/>
              <a:pPr/>
              <a:t>25</a:t>
            </a:fld>
            <a:endParaRPr lang="en-US"/>
          </a:p>
        </p:txBody>
      </p:sp>
      <p:sp>
        <p:nvSpPr>
          <p:cNvPr id="16387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16388" name="Rectangle 3"/>
          <p:cNvSpPr>
            <a:spLocks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5F3CE9-8AD7-457B-AB72-51F69BAB568A}" type="slidenum">
              <a:rPr lang="en-US"/>
              <a:pPr/>
              <a:t>26</a:t>
            </a:fld>
            <a:endParaRPr lang="en-US"/>
          </a:p>
        </p:txBody>
      </p:sp>
      <p:sp>
        <p:nvSpPr>
          <p:cNvPr id="17411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17412" name="Rectangle 3"/>
          <p:cNvSpPr>
            <a:spLocks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A5DC4-1C2C-419D-8E3D-6BA3E0A2DCE0}" type="slidenum">
              <a:rPr lang="en-US"/>
              <a:pPr/>
              <a:t>27</a:t>
            </a:fld>
            <a:endParaRPr lang="en-US"/>
          </a:p>
        </p:txBody>
      </p:sp>
      <p:sp>
        <p:nvSpPr>
          <p:cNvPr id="18435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18436" name="Rectangle 3"/>
          <p:cNvSpPr>
            <a:spLocks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4BAFC0-FE55-4409-B3B7-9C05B7457889}" type="slidenum">
              <a:rPr lang="en-US"/>
              <a:pPr/>
              <a:t>28</a:t>
            </a:fld>
            <a:endParaRPr lang="en-US"/>
          </a:p>
        </p:txBody>
      </p:sp>
      <p:sp>
        <p:nvSpPr>
          <p:cNvPr id="19459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19460" name="Rectangle 3"/>
          <p:cNvSpPr>
            <a:spLocks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CDEDC-76B9-46DE-83F7-9C884156EFBE}" type="slidenum">
              <a:rPr lang="en-US"/>
              <a:pPr/>
              <a:t>29</a:t>
            </a:fld>
            <a:endParaRPr lang="en-US"/>
          </a:p>
        </p:txBody>
      </p:sp>
      <p:sp>
        <p:nvSpPr>
          <p:cNvPr id="21507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21508" name="Rectangle 3"/>
          <p:cNvSpPr>
            <a:spLocks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8DDE1-EF10-448A-836C-4AA66F462FDC}" type="slidenum">
              <a:rPr lang="en-US"/>
              <a:pPr/>
              <a:t>30</a:t>
            </a:fld>
            <a:endParaRPr lang="en-US"/>
          </a:p>
        </p:txBody>
      </p:sp>
      <p:sp>
        <p:nvSpPr>
          <p:cNvPr id="22531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22532" name="Rectangle 3"/>
          <p:cNvSpPr>
            <a:spLocks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DBEA5-5115-4DA9-A202-CBEB3CBECFD5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See Circle.h and pr8-28.cpp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D055AB-1FE0-4ADC-8F2B-80A5EA5AE30C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See Circle.h and pr8-29.cpp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4A6920-5456-4119-861B-CE48A1AD8D22}" type="slidenum">
              <a:rPr lang="en-US" smtClean="0">
                <a:latin typeface="Times New Roman" charset="0"/>
              </a:rPr>
              <a:pPr/>
              <a:t>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98EE22-B84C-426E-8D57-CD0FF72D122F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7784A5-975F-4A81-8611-065943AFC6DB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charset="0"/>
              </a:rPr>
              <a:t>See pr8-30.cpp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919201-FF2C-4DBC-85E5-2D89AA2F58EC}" type="slidenum">
              <a:rPr lang="en-US"/>
              <a:pPr/>
              <a:t>22</a:t>
            </a:fld>
            <a:endParaRPr lang="en-US"/>
          </a:p>
        </p:txBody>
      </p:sp>
      <p:sp>
        <p:nvSpPr>
          <p:cNvPr id="13315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13316" name="Rectangle 3"/>
          <p:cNvSpPr>
            <a:spLocks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8E2EF-28AB-4A51-B2D3-27BA42D75E78}" type="slidenum">
              <a:rPr lang="en-US"/>
              <a:pPr/>
              <a:t>23</a:t>
            </a:fld>
            <a:endParaRPr lang="en-US"/>
          </a:p>
        </p:txBody>
      </p:sp>
      <p:sp>
        <p:nvSpPr>
          <p:cNvPr id="14339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14340" name="Rectangle 3"/>
          <p:cNvSpPr>
            <a:spLocks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93274-D026-484C-9260-31D70A32318C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15364" name="Rectangle 3"/>
          <p:cNvSpPr>
            <a:spLocks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7865-5E76-49E8-9D1A-CF4078D60848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54E8-A019-48C2-B778-B153CADF1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7865-5E76-49E8-9D1A-CF4078D60848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54E8-A019-48C2-B778-B153CADF1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7865-5E76-49E8-9D1A-CF4078D60848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54E8-A019-48C2-B778-B153CADF1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7865-5E76-49E8-9D1A-CF4078D60848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54E8-A019-48C2-B778-B153CADF1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7865-5E76-49E8-9D1A-CF4078D60848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54E8-A019-48C2-B778-B153CADF1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7865-5E76-49E8-9D1A-CF4078D60848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54E8-A019-48C2-B778-B153CADF1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7865-5E76-49E8-9D1A-CF4078D60848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54E8-A019-48C2-B778-B153CADF1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7865-5E76-49E8-9D1A-CF4078D60848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54E8-A019-48C2-B778-B153CADF1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7865-5E76-49E8-9D1A-CF4078D60848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54E8-A019-48C2-B778-B153CADF1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7865-5E76-49E8-9D1A-CF4078D60848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54E8-A019-48C2-B778-B153CADF11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7865-5E76-49E8-9D1A-CF4078D60848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A6754E8-A019-48C2-B778-B153CADF11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ED37865-5E76-49E8-9D1A-CF4078D60848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6754E8-A019-48C2-B778-B153CADF111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noProof="1">
                <a:solidFill>
                  <a:srgbClr val="000000"/>
                </a:solidFill>
              </a:rPr>
              <a:t>Program continues</a:t>
            </a:r>
            <a:endParaRPr lang="en-US" sz="2400" noProof="1">
              <a:solidFill>
                <a:srgbClr val="000000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Demo::~Demo(void)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"The destructor is now running.\n";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noProof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void main(void)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Demo demoObj;	// Declare a Demo object;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"This program demonstrates an object\n";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"with a constructor and destructor.\n";</a:t>
            </a:r>
          </a:p>
          <a:p>
            <a:pPr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	</a:t>
            </a:r>
          </a:p>
          <a:p>
            <a:pPr>
              <a:buFontTx/>
              <a:buNone/>
            </a:pPr>
            <a:r>
              <a:rPr lang="en-US" sz="2000" noProof="1">
                <a:solidFill>
                  <a:srgbClr val="000000"/>
                </a:solidFill>
              </a:rPr>
              <a:t>	</a:t>
            </a:r>
            <a:endParaRPr lang="en-US" sz="2000" noProof="1">
              <a:latin typeface="Prestige Elite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7D00-716F-4901-8551-867094D7107A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6000"/>
              </a:lnSpc>
              <a:spcBef>
                <a:spcPts val="1275"/>
              </a:spcBef>
            </a:pPr>
            <a:r>
              <a:rPr lang="en-US" sz="24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Program Output</a:t>
            </a:r>
          </a:p>
        </p:txBody>
      </p:sp>
      <p:sp>
        <p:nvSpPr>
          <p:cNvPr id="1116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Welcome to the constructor!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This program demonstrates an object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with a constructor and destructor.</a:t>
            </a:r>
          </a:p>
          <a:p>
            <a:pPr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The destructor is now running.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CA56E-FE2C-41B3-BF0E-80243ED5AFF7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Prestige Elite"/>
              </a:rPr>
              <a:t>#include &lt;iostream.h&gt;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Prestige Elite"/>
              </a:rPr>
              <a:t>#include &lt;string.h&gt;</a:t>
            </a:r>
          </a:p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class InvItem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char *desc;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int units;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Prestige Elite"/>
              </a:rPr>
              <a:t>	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InvItem(void) { desc = new char[51];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~InvItem(void) { delete desc;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void setInfo(char *dscr, int un) { strcpy(desc, dscr);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                                   units = un;}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char *getDesc(void) { return desc;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	int getUnits(void) { return units;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1EBC-0EDE-444A-BB95-C5B434274E1C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noProof="1">
                <a:solidFill>
                  <a:srgbClr val="000000"/>
                </a:solidFill>
              </a:rPr>
              <a:t>Program continues</a:t>
            </a:r>
            <a:endParaRPr lang="en-US" sz="2400" noProof="1">
              <a:solidFill>
                <a:srgbClr val="000000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void main(void)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InvItem stock;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stock.setInfo("Wrench", 20);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"Item Description: " &lt;&lt; stock.getDesc()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"Units on hand: " &lt;&lt; stock.getUnits() &lt;&lt; endl;</a:t>
            </a:r>
          </a:p>
          <a:p>
            <a:pPr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8DFC-613F-459E-BE77-064771D440A1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6000"/>
              </a:lnSpc>
              <a:spcBef>
                <a:spcPts val="1275"/>
              </a:spcBef>
            </a:pPr>
            <a:r>
              <a:rPr lang="en-US" sz="2400" b="1" i="1" noProof="1">
                <a:solidFill>
                  <a:srgbClr val="000000"/>
                </a:solidFill>
                <a:latin typeface="Officina Sans" charset="-128"/>
                <a:ea typeface="Officina Sans" charset="-128"/>
              </a:rPr>
              <a:t>Program Output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Item Description: Wrench</a:t>
            </a:r>
          </a:p>
          <a:p>
            <a:pPr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Units on hand: 20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32F7-D9A5-4323-B8A2-FD3EDECB2D86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Functions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Functions automatically created for each class: </a:t>
            </a:r>
          </a:p>
          <a:p>
            <a:pPr lvl="1"/>
            <a:r>
              <a:rPr lang="en-US" dirty="0" smtClean="0"/>
              <a:t>Constructor: Creates objects</a:t>
            </a:r>
          </a:p>
          <a:p>
            <a:pPr lvl="1"/>
            <a:r>
              <a:rPr lang="en-US" dirty="0" smtClean="0"/>
              <a:t>Destructor: Deletes objects</a:t>
            </a:r>
          </a:p>
          <a:p>
            <a:pPr lvl="1"/>
            <a:r>
              <a:rPr lang="en-US" dirty="0" smtClean="0"/>
              <a:t>Copy Constructor</a:t>
            </a:r>
          </a:p>
          <a:p>
            <a:pPr lvl="1"/>
            <a:r>
              <a:rPr lang="en-US" dirty="0" smtClean="0"/>
              <a:t>Assignment operator = </a:t>
            </a:r>
          </a:p>
          <a:p>
            <a:pPr lvl="1"/>
            <a:endParaRPr lang="en-US" dirty="0" smtClean="0"/>
          </a:p>
          <a:p>
            <a:pPr lvl="1">
              <a:buFont typeface="Arial" charset="0"/>
              <a:buNone/>
            </a:pPr>
            <a:r>
              <a:rPr lang="en-US" dirty="0" smtClean="0"/>
              <a:t>We have covered Constructor and Destructor.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 Constructor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Copy constructor is a “constructor”</a:t>
            </a:r>
          </a:p>
          <a:p>
            <a:r>
              <a:rPr lang="en-US" sz="2800" smtClean="0"/>
              <a:t>It is a function with the same name as the class and no return type. </a:t>
            </a:r>
          </a:p>
          <a:p>
            <a:r>
              <a:rPr lang="en-US" sz="2800" smtClean="0"/>
              <a:t>However, it is invoked implicitly</a:t>
            </a:r>
          </a:p>
          <a:p>
            <a:pPr lvl="1"/>
            <a:r>
              <a:rPr lang="en-US" smtClean="0"/>
              <a:t>An object is defined to have the value of another object of the same type. </a:t>
            </a:r>
          </a:p>
          <a:p>
            <a:pPr lvl="1"/>
            <a:r>
              <a:rPr lang="en-US" smtClean="0"/>
              <a:t>An object is passed by value into a function</a:t>
            </a:r>
          </a:p>
          <a:p>
            <a:pPr lvl="1"/>
            <a:r>
              <a:rPr lang="en-US" smtClean="0"/>
              <a:t>an object is returned by value from a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 Constructor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  <a:p>
            <a:pPr>
              <a:buFont typeface="Arial" charset="0"/>
              <a:buNone/>
            </a:pPr>
            <a:endParaRPr lang="en-US" sz="24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Fraction f1, f2(3,4)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Fraction f3 = f2;  // Copy Const.</a:t>
            </a:r>
          </a:p>
          <a:p>
            <a:pPr>
              <a:buFont typeface="Arial" charset="0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f1 = f2;  // Not a copy but assignment </a:t>
            </a:r>
          </a:p>
          <a:p>
            <a:pPr>
              <a:buFont typeface="Arial" charset="0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	    // operator.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 Constructor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Declaring and Defining</a:t>
            </a:r>
          </a:p>
          <a:p>
            <a:pPr lvl="1"/>
            <a:r>
              <a:rPr lang="en-US" smtClean="0"/>
              <a:t>A copy constructor always has one (1) parameter, the original object. </a:t>
            </a:r>
          </a:p>
          <a:p>
            <a:pPr lvl="1"/>
            <a:r>
              <a:rPr lang="en-US" smtClean="0"/>
              <a:t>Must be the same type as the object being copied to. </a:t>
            </a:r>
          </a:p>
          <a:p>
            <a:pPr lvl="1"/>
            <a:r>
              <a:rPr lang="en-US" smtClean="0"/>
              <a:t>Always passed by reference (must be because to pass by value would invoke the copy constructor). </a:t>
            </a:r>
          </a:p>
          <a:p>
            <a:pPr lvl="1"/>
            <a:r>
              <a:rPr lang="en-US" smtClean="0"/>
              <a:t>Copy constructor not required</a:t>
            </a:r>
          </a:p>
          <a:p>
            <a:pPr lvl="1"/>
            <a:endParaRPr lang="en-US" smtClean="0"/>
          </a:p>
          <a:p>
            <a:pPr lvl="1"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Fraction (const Fraction &amp;f);</a:t>
            </a:r>
          </a:p>
          <a:p>
            <a:pPr lvl="1"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Timer (const timer &amp; t);</a:t>
            </a:r>
          </a:p>
          <a:p>
            <a:pPr lvl="1">
              <a:buFont typeface="Arial" charset="0"/>
              <a:buNone/>
            </a:pPr>
            <a:endParaRPr lang="en-US" sz="24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 Constructor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Shallow copy vs deep copy</a:t>
            </a:r>
          </a:p>
          <a:p>
            <a:pPr lvl="1"/>
            <a:r>
              <a:rPr lang="en-US" smtClean="0"/>
              <a:t>The default version is a shallow copy.  I.E. the object is copies exactly as is over to the corresponding member data in the new object location. </a:t>
            </a:r>
          </a:p>
          <a:p>
            <a:pPr lvl="1"/>
            <a:r>
              <a:rPr lang="en-US" smtClean="0"/>
              <a:t>Example: </a:t>
            </a:r>
          </a:p>
          <a:p>
            <a:pPr lvl="2"/>
            <a:r>
              <a:rPr lang="en-US" smtClean="0"/>
              <a:t>Fraction  f1(3,4);</a:t>
            </a:r>
          </a:p>
          <a:p>
            <a:pPr lvl="2"/>
            <a:r>
              <a:rPr lang="en-US" smtClean="0"/>
              <a:t>The object example illustrates the definition of an object f1 of type Fraction. </a:t>
            </a:r>
          </a:p>
          <a:p>
            <a:pPr lvl="2"/>
            <a:r>
              <a:rPr lang="en-US" smtClean="0"/>
              <a:t>If passed as a parameter, a shallow copy will be sufficient.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7937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 Arrays of Class Objects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686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Class objects can also be used as array elements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class Square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{ private: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side;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 public: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   Square(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s = 1)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   { side = s;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  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</a:rPr>
              <a:t>getSide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   { return side;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Square shapes[10];  // Create array of 10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                   // Square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042F0509-A245-4C65-AB29-8CF79A8A6F7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 Constructor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there is a pointer to dynamic data, a shallow copy is not sufficient. </a:t>
            </a:r>
          </a:p>
          <a:p>
            <a:r>
              <a:rPr lang="en-US" smtClean="0"/>
              <a:t>Why?  Because a default or shallow copy will only copy the pointer value (Address). Essentially both objects are pointing to the same item.  Here we need a deep copy.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 constructor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Deep  Copy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Directory::Directory (const Directory &amp; d)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maxsize = d.maxsize;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currentsize = d.currentsize;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entryList = new Entry[d.maxsize];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for (int i=0; i&lt;currentsize; i++)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entryList[i] = d.entryList[i];</a:t>
            </a:r>
          </a:p>
          <a:p>
            <a:pPr>
              <a:buFont typeface="Arial" charset="0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dirty="0" smtClean="0"/>
              <a:t>Copy Constructors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676400"/>
            <a:ext cx="8062912" cy="4200525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/>
              <a:t>Shallow Copy:	</a:t>
            </a:r>
          </a:p>
          <a:p>
            <a:pPr lvl="1" eaLnBrk="1" hangingPunct="1"/>
            <a:r>
              <a:rPr lang="en-US" sz="2400" dirty="0" smtClean="0"/>
              <a:t>The data members of one object are copied into the data members of another object without taking any dynamic memory pointed to by those data members into consideration. (“</a:t>
            </a:r>
            <a:r>
              <a:rPr lang="en-US" sz="2400" dirty="0" err="1" smtClean="0"/>
              <a:t>memberwise</a:t>
            </a:r>
            <a:r>
              <a:rPr lang="en-US" sz="2400" dirty="0" smtClean="0"/>
              <a:t> copy</a:t>
            </a:r>
            <a:r>
              <a:rPr lang="en-US" sz="2400" dirty="0" smtClean="0"/>
              <a:t>”)</a:t>
            </a:r>
          </a:p>
          <a:p>
            <a:pPr lvl="1" eaLnBrk="1" hangingPunct="1">
              <a:buNone/>
            </a:pPr>
            <a:endParaRPr lang="en-US" sz="2400" b="1" dirty="0" smtClean="0"/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400" b="1" dirty="0" smtClean="0"/>
              <a:t>Deep Copy:	</a:t>
            </a:r>
          </a:p>
          <a:p>
            <a:pPr lvl="1" eaLnBrk="1" hangingPunct="1"/>
            <a:r>
              <a:rPr lang="en-US" sz="2400" dirty="0" smtClean="0"/>
              <a:t>Any dynamic memory pointed to by the data members is duplicated and the contents of that memory is copied (via copy constructors and assignment operators -- when overloaded)</a:t>
            </a: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dirty="0" smtClean="0"/>
              <a:t>Copy Constructors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676400"/>
            <a:ext cx="8062912" cy="4200525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400" dirty="0" smtClean="0"/>
              <a:t>In every class, the compiler automatically supplies both a copy constructor and an assignment operator if we don't explicitly provide them.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400" dirty="0" smtClean="0"/>
              <a:t>Both of these member functions perform copy operations by performing a </a:t>
            </a:r>
            <a:r>
              <a:rPr lang="en-US" sz="2400" dirty="0" err="1" smtClean="0"/>
              <a:t>memberwise</a:t>
            </a:r>
            <a:r>
              <a:rPr lang="en-US" sz="2400" dirty="0" smtClean="0"/>
              <a:t> copy from one object to another.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400" dirty="0" smtClean="0"/>
              <a:t>In situations where pointers are not members of a class, </a:t>
            </a:r>
            <a:r>
              <a:rPr lang="en-US" sz="2400" dirty="0" err="1" smtClean="0"/>
              <a:t>memberwise</a:t>
            </a:r>
            <a:r>
              <a:rPr lang="en-US" sz="2400" dirty="0" smtClean="0"/>
              <a:t> copy is an adequate operation for copying objects.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400" dirty="0" smtClean="0"/>
              <a:t>However, it is not adequate when data members point to memory dynamically allocated within the class.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smtClean="0"/>
              <a:t>Copy Constructors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676400"/>
            <a:ext cx="8062912" cy="4200525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400" smtClean="0"/>
              <a:t>Problems occur with shallow copying when we:</a:t>
            </a:r>
          </a:p>
          <a:p>
            <a:pPr lvl="1" eaLnBrk="1" hangingPunct="1"/>
            <a:r>
              <a:rPr lang="en-US" smtClean="0"/>
              <a:t>initialize an object with the value of another object:		name s1;   name s2(s1);</a:t>
            </a:r>
          </a:p>
          <a:p>
            <a:pPr lvl="1" eaLnBrk="1" hangingPunct="1"/>
            <a:r>
              <a:rPr lang="en-US" smtClean="0"/>
              <a:t>pass an object by value to a function or when we return by value:</a:t>
            </a:r>
          </a:p>
          <a:p>
            <a:pPr lvl="1" eaLnBrk="1" hangingPunct="1">
              <a:buFontTx/>
              <a:buNone/>
            </a:pPr>
            <a:r>
              <a:rPr lang="en-US" smtClean="0"/>
              <a:t>		name  function_proto (name)</a:t>
            </a:r>
          </a:p>
          <a:p>
            <a:pPr lvl="1" eaLnBrk="1" hangingPunct="1"/>
            <a:r>
              <a:rPr lang="en-US" smtClean="0"/>
              <a:t>assign one object to another:</a:t>
            </a:r>
          </a:p>
          <a:p>
            <a:pPr lvl="1" eaLnBrk="1" hangingPunct="1">
              <a:buFontTx/>
              <a:buNone/>
            </a:pPr>
            <a:r>
              <a:rPr lang="en-US" smtClean="0"/>
              <a:t>		s1 = s2;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smtClean="0"/>
              <a:t>Copy Constructors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676400"/>
            <a:ext cx="8062912" cy="4200525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400" smtClean="0"/>
              <a:t>If name had a dynamically allocated array of characters (i.e., one of the data members is a pointer to a char), </a:t>
            </a:r>
          </a:p>
          <a:p>
            <a:pPr lvl="1" eaLnBrk="1" hangingPunct="1"/>
            <a:r>
              <a:rPr lang="en-US" smtClean="0"/>
              <a:t>the following shallow copy is disastrous!</a:t>
            </a:r>
          </a:p>
        </p:txBody>
      </p:sp>
      <p:graphicFrame>
        <p:nvGraphicFramePr>
          <p:cNvPr id="1026" name="Object 1024"/>
          <p:cNvGraphicFramePr>
            <a:graphicFrameLocks/>
          </p:cNvGraphicFramePr>
          <p:nvPr/>
        </p:nvGraphicFramePr>
        <p:xfrm>
          <a:off x="1771650" y="3594100"/>
          <a:ext cx="5473700" cy="2590800"/>
        </p:xfrm>
        <a:graphic>
          <a:graphicData uri="http://schemas.openxmlformats.org/presentationml/2006/ole">
            <p:oleObj spid="_x0000_s1026" name="Document" r:id="rId4" imgW="5486400" imgH="2603500" progId="Word.Document.6">
              <p:embed/>
            </p:oleObj>
          </a:graphicData>
        </a:graphic>
      </p:graphicFrame>
      <p:graphicFrame>
        <p:nvGraphicFramePr>
          <p:cNvPr id="1027" name="Object 1025"/>
          <p:cNvGraphicFramePr>
            <a:graphicFrameLocks/>
          </p:cNvGraphicFramePr>
          <p:nvPr/>
        </p:nvGraphicFramePr>
        <p:xfrm>
          <a:off x="1930400" y="3009900"/>
          <a:ext cx="5473700" cy="546100"/>
        </p:xfrm>
        <a:graphic>
          <a:graphicData uri="http://schemas.openxmlformats.org/presentationml/2006/ole">
            <p:oleObj spid="_x0000_s1027" name="Document" r:id="rId5" imgW="5486400" imgH="558800" progId="Word.Document.6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smtClean="0"/>
              <a:t>Copy Constructors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676400"/>
            <a:ext cx="8062912" cy="4200525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400" smtClean="0"/>
              <a:t>To resolve the pass by value and the initialization issues, we </a:t>
            </a:r>
            <a:r>
              <a:rPr lang="en-US" sz="2400" u="sng" smtClean="0"/>
              <a:t>must</a:t>
            </a:r>
            <a:r>
              <a:rPr lang="en-US" sz="2400" smtClean="0"/>
              <a:t> write a copy constructor whenever dynamic member is allocated on an object-by-object basis.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400" smtClean="0"/>
              <a:t>They have the form: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400" smtClean="0"/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" charset="0"/>
              </a:rPr>
              <a:t>class_name(const class_name &amp;class_object);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400" smtClean="0">
              <a:latin typeface="Courier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400" smtClean="0"/>
              <a:t>Notice the name of the “function” is the same name as the class, and has </a:t>
            </a:r>
            <a:r>
              <a:rPr lang="en-US" sz="2400" u="sng" smtClean="0"/>
              <a:t>no</a:t>
            </a:r>
            <a:r>
              <a:rPr lang="en-US" sz="2400" smtClean="0"/>
              <a:t> return type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400" smtClean="0"/>
              <a:t>The argument’s data type is that of the class, passed as a constant reference </a:t>
            </a:r>
            <a:r>
              <a:rPr lang="en-US" sz="1600" smtClean="0"/>
              <a:t>(think about what would happen if this was passed by value?!)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smtClean="0"/>
              <a:t>Copy Constructors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676400"/>
            <a:ext cx="8062912" cy="47244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charset="0"/>
              </a:rPr>
              <a:t>//</a:t>
            </a:r>
            <a:r>
              <a:rPr lang="en-US" sz="1800" dirty="0" err="1" smtClean="0">
                <a:latin typeface="Courier" charset="0"/>
              </a:rPr>
              <a:t>name.h</a:t>
            </a:r>
            <a:r>
              <a:rPr lang="en-US" sz="1800" dirty="0" smtClean="0">
                <a:latin typeface="Courier" charset="0"/>
              </a:rPr>
              <a:t> interface  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charset="0"/>
              </a:rPr>
              <a:t>class name {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charset="0"/>
              </a:rPr>
              <a:t>  public: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charset="0"/>
              </a:rPr>
              <a:t>    name(char* = "");        //default constructor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charset="0"/>
              </a:rPr>
              <a:t>    </a:t>
            </a:r>
            <a:r>
              <a:rPr lang="en-US" sz="1800" b="1" dirty="0" smtClean="0">
                <a:latin typeface="Courier" charset="0"/>
              </a:rPr>
              <a:t>name(const name &amp;);      //copy constructor</a:t>
            </a:r>
            <a:endParaRPr lang="en-US" sz="1800" dirty="0" smtClean="0">
              <a:latin typeface="Courier" charset="0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charset="0"/>
              </a:rPr>
              <a:t>    ~name();                 //destructor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charset="0"/>
              </a:rPr>
              <a:t>    name &amp;operator=(name &amp;); //assignment op  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charset="0"/>
              </a:rPr>
              <a:t>  private: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charset="0"/>
              </a:rPr>
              <a:t>    char* </a:t>
            </a:r>
            <a:r>
              <a:rPr lang="en-US" sz="1800" dirty="0" err="1" smtClean="0">
                <a:latin typeface="Courier" charset="0"/>
              </a:rPr>
              <a:t>ptr</a:t>
            </a:r>
            <a:r>
              <a:rPr lang="en-US" sz="1800" dirty="0" smtClean="0">
                <a:latin typeface="Courier" charset="0"/>
              </a:rPr>
              <a:t>;  //pointer to name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charset="0"/>
              </a:rPr>
              <a:t>    </a:t>
            </a:r>
            <a:r>
              <a:rPr lang="en-US" sz="1800" dirty="0" err="1" smtClean="0">
                <a:latin typeface="Courier" charset="0"/>
              </a:rPr>
              <a:t>int</a:t>
            </a:r>
            <a:r>
              <a:rPr lang="en-US" sz="1800" dirty="0" smtClean="0">
                <a:latin typeface="Courier" charset="0"/>
              </a:rPr>
              <a:t> length; //length of name including </a:t>
            </a:r>
            <a:r>
              <a:rPr lang="en-US" sz="1800" dirty="0" err="1" smtClean="0">
                <a:latin typeface="Courier" charset="0"/>
              </a:rPr>
              <a:t>nul</a:t>
            </a:r>
            <a:r>
              <a:rPr lang="en-US" sz="1800" dirty="0" smtClean="0">
                <a:latin typeface="Courier" charset="0"/>
              </a:rPr>
              <a:t> char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charset="0"/>
              </a:rPr>
              <a:t>};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US" sz="1800" dirty="0" smtClean="0">
              <a:latin typeface="Courier" charset="0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charset="0"/>
              </a:rPr>
              <a:t>#include "</a:t>
            </a:r>
            <a:r>
              <a:rPr lang="en-US" sz="1800" dirty="0" err="1" smtClean="0">
                <a:latin typeface="Courier" charset="0"/>
              </a:rPr>
              <a:t>name.h</a:t>
            </a:r>
            <a:r>
              <a:rPr lang="en-US" sz="1800" dirty="0" smtClean="0">
                <a:latin typeface="Courier" charset="0"/>
              </a:rPr>
              <a:t>"		    //</a:t>
            </a:r>
            <a:r>
              <a:rPr lang="en-US" sz="1800" dirty="0" err="1" smtClean="0">
                <a:latin typeface="Courier" charset="0"/>
              </a:rPr>
              <a:t>name.c</a:t>
            </a:r>
            <a:r>
              <a:rPr lang="en-US" sz="1800" dirty="0" smtClean="0">
                <a:latin typeface="Courier" charset="0"/>
              </a:rPr>
              <a:t> implementation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charset="0"/>
              </a:rPr>
              <a:t>name::name(char* </a:t>
            </a:r>
            <a:r>
              <a:rPr lang="en-US" sz="1800" dirty="0" err="1" smtClean="0">
                <a:latin typeface="Courier" charset="0"/>
              </a:rPr>
              <a:t>name_ptr</a:t>
            </a:r>
            <a:r>
              <a:rPr lang="en-US" sz="1800" dirty="0" smtClean="0">
                <a:latin typeface="Courier" charset="0"/>
              </a:rPr>
              <a:t>) {   //constructor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charset="0"/>
              </a:rPr>
              <a:t>  length = </a:t>
            </a:r>
            <a:r>
              <a:rPr lang="en-US" sz="1800" dirty="0" err="1" smtClean="0">
                <a:latin typeface="Courier" charset="0"/>
              </a:rPr>
              <a:t>strlen</a:t>
            </a:r>
            <a:r>
              <a:rPr lang="en-US" sz="1800" dirty="0" smtClean="0">
                <a:latin typeface="Courier" charset="0"/>
              </a:rPr>
              <a:t>(</a:t>
            </a:r>
            <a:r>
              <a:rPr lang="en-US" sz="1800" dirty="0" err="1" smtClean="0">
                <a:latin typeface="Courier" charset="0"/>
              </a:rPr>
              <a:t>name_ptr</a:t>
            </a:r>
            <a:r>
              <a:rPr lang="en-US" sz="1800" dirty="0" smtClean="0">
                <a:latin typeface="Courier" charset="0"/>
              </a:rPr>
              <a:t>);   //get name length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charset="0"/>
              </a:rPr>
              <a:t>  </a:t>
            </a:r>
            <a:r>
              <a:rPr lang="en-US" sz="1800" dirty="0" err="1" smtClean="0">
                <a:latin typeface="Courier" charset="0"/>
              </a:rPr>
              <a:t>ptr</a:t>
            </a:r>
            <a:r>
              <a:rPr lang="en-US" sz="1800" dirty="0" smtClean="0">
                <a:latin typeface="Courier" charset="0"/>
              </a:rPr>
              <a:t> = new char[length+1];    //dynamically allocate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charset="0"/>
              </a:rPr>
              <a:t>  </a:t>
            </a:r>
            <a:r>
              <a:rPr lang="en-US" sz="1800" dirty="0" err="1" smtClean="0">
                <a:latin typeface="Courier" charset="0"/>
              </a:rPr>
              <a:t>strcpy</a:t>
            </a:r>
            <a:r>
              <a:rPr lang="en-US" sz="1800" dirty="0" smtClean="0">
                <a:latin typeface="Courier" charset="0"/>
              </a:rPr>
              <a:t>(</a:t>
            </a:r>
            <a:r>
              <a:rPr lang="en-US" sz="1800" dirty="0" err="1" smtClean="0">
                <a:latin typeface="Courier" charset="0"/>
              </a:rPr>
              <a:t>ptr</a:t>
            </a:r>
            <a:r>
              <a:rPr lang="en-US" sz="1800" dirty="0" smtClean="0">
                <a:latin typeface="Courier" charset="0"/>
              </a:rPr>
              <a:t>, </a:t>
            </a:r>
            <a:r>
              <a:rPr lang="en-US" sz="1800" dirty="0" err="1" smtClean="0">
                <a:latin typeface="Courier" charset="0"/>
              </a:rPr>
              <a:t>name_ptr</a:t>
            </a:r>
            <a:r>
              <a:rPr lang="en-US" sz="1800" dirty="0" smtClean="0">
                <a:latin typeface="Courier" charset="0"/>
              </a:rPr>
              <a:t>);       //copy name into new space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charset="0"/>
              </a:rPr>
              <a:t>name::name(const name &amp;</a:t>
            </a:r>
            <a:r>
              <a:rPr lang="en-US" sz="1800" dirty="0" err="1" smtClean="0">
                <a:latin typeface="Courier" charset="0"/>
              </a:rPr>
              <a:t>obj</a:t>
            </a:r>
            <a:r>
              <a:rPr lang="en-US" sz="1800" dirty="0" smtClean="0">
                <a:latin typeface="Courier" charset="0"/>
              </a:rPr>
              <a:t>) {  //copy constructor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charset="0"/>
              </a:rPr>
              <a:t>  length = </a:t>
            </a:r>
            <a:r>
              <a:rPr lang="en-US" sz="1800" dirty="0" err="1" smtClean="0">
                <a:latin typeface="Courier" charset="0"/>
              </a:rPr>
              <a:t>obj.length</a:t>
            </a:r>
            <a:r>
              <a:rPr lang="en-US" sz="1800" dirty="0" smtClean="0">
                <a:latin typeface="Courier" charset="0"/>
              </a:rPr>
              <a:t>;         //get length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charset="0"/>
              </a:rPr>
              <a:t>  </a:t>
            </a:r>
            <a:r>
              <a:rPr lang="en-US" sz="1800" dirty="0" err="1" smtClean="0">
                <a:latin typeface="Courier" charset="0"/>
              </a:rPr>
              <a:t>ptr</a:t>
            </a:r>
            <a:r>
              <a:rPr lang="en-US" sz="1800" dirty="0" smtClean="0">
                <a:latin typeface="Courier" charset="0"/>
              </a:rPr>
              <a:t> = new char[length+1];    //dynamically allocate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charset="0"/>
              </a:rPr>
              <a:t>  </a:t>
            </a:r>
            <a:r>
              <a:rPr lang="en-US" sz="1800" dirty="0" err="1" smtClean="0">
                <a:latin typeface="Courier" charset="0"/>
              </a:rPr>
              <a:t>strcpy</a:t>
            </a:r>
            <a:r>
              <a:rPr lang="en-US" sz="1800" dirty="0" smtClean="0">
                <a:latin typeface="Courier" charset="0"/>
              </a:rPr>
              <a:t>(</a:t>
            </a:r>
            <a:r>
              <a:rPr lang="en-US" sz="1800" dirty="0" err="1" smtClean="0">
                <a:latin typeface="Courier" charset="0"/>
              </a:rPr>
              <a:t>ptr</a:t>
            </a:r>
            <a:r>
              <a:rPr lang="en-US" sz="1800" dirty="0" smtClean="0">
                <a:latin typeface="Courier" charset="0"/>
              </a:rPr>
              <a:t>, obj.ptr);        //copy name into new space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" charset="0"/>
              </a:rPr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US" sz="1800" dirty="0" smtClean="0">
              <a:latin typeface="Courier" charset="0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US" sz="1800" dirty="0" smtClean="0">
              <a:latin typeface="Courier" charset="0"/>
            </a:endParaRPr>
          </a:p>
          <a:p>
            <a:pPr eaLnBrk="1" hangingPunct="1"/>
            <a:endParaRPr lang="en-US" sz="1800" dirty="0" smtClean="0">
              <a:latin typeface="Courier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3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43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3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433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433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433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433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smtClean="0"/>
              <a:t>Copy Constructors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676400"/>
            <a:ext cx="8062912" cy="4200525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400" smtClean="0"/>
              <a:t>Now, when we use the following constructors for initialization, the two objects no longer share memory but have their own allocated</a:t>
            </a:r>
          </a:p>
        </p:txBody>
      </p:sp>
      <p:graphicFrame>
        <p:nvGraphicFramePr>
          <p:cNvPr id="2050" name="Object 0"/>
          <p:cNvGraphicFramePr>
            <a:graphicFrameLocks/>
          </p:cNvGraphicFramePr>
          <p:nvPr/>
        </p:nvGraphicFramePr>
        <p:xfrm>
          <a:off x="1397000" y="2843213"/>
          <a:ext cx="7137400" cy="712787"/>
        </p:xfrm>
        <a:graphic>
          <a:graphicData uri="http://schemas.openxmlformats.org/presentationml/2006/ole">
            <p:oleObj spid="_x0000_s2050" name="Document" r:id="rId4" imgW="5486400" imgH="558800" progId="Word.Document.6">
              <p:embed/>
            </p:oleObj>
          </a:graphicData>
        </a:graphic>
      </p:graphicFrame>
      <p:graphicFrame>
        <p:nvGraphicFramePr>
          <p:cNvPr id="2051" name="Object 1"/>
          <p:cNvGraphicFramePr>
            <a:graphicFrameLocks/>
          </p:cNvGraphicFramePr>
          <p:nvPr/>
        </p:nvGraphicFramePr>
        <p:xfrm>
          <a:off x="1968500" y="3670300"/>
          <a:ext cx="4330700" cy="2590800"/>
        </p:xfrm>
        <a:graphic>
          <a:graphicData uri="http://schemas.openxmlformats.org/presentationml/2006/ole">
            <p:oleObj spid="_x0000_s2051" name="Document" r:id="rId5" imgW="4343400" imgH="2603500" progId="Word.Document.6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smtClean="0"/>
              <a:t>Copy Constructors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1828800"/>
            <a:ext cx="3871912" cy="40386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400" smtClean="0"/>
              <a:t>Using a copy constructor avoids objects “sharing” memory -- but causes this behavior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400" smtClean="0"/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400" smtClean="0"/>
              <a:t>This should convince us to avoid pass by value whenever possible -- when passing or returning objects of a class!</a:t>
            </a:r>
          </a:p>
        </p:txBody>
      </p:sp>
      <p:graphicFrame>
        <p:nvGraphicFramePr>
          <p:cNvPr id="3074" name="Object 0"/>
          <p:cNvGraphicFramePr>
            <a:graphicFrameLocks/>
          </p:cNvGraphicFramePr>
          <p:nvPr/>
        </p:nvGraphicFramePr>
        <p:xfrm>
          <a:off x="3835400" y="1447800"/>
          <a:ext cx="5259388" cy="5270500"/>
        </p:xfrm>
        <a:graphic>
          <a:graphicData uri="http://schemas.openxmlformats.org/presentationml/2006/ole">
            <p:oleObj spid="_x0000_s3074" name="Document" r:id="rId4" imgW="5486400" imgH="5499100" progId="Word.Document.6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of Class Objects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209800"/>
            <a:ext cx="8534400" cy="3810000"/>
          </a:xfrm>
        </p:spPr>
        <p:txBody>
          <a:bodyPr/>
          <a:lstStyle/>
          <a:p>
            <a:pPr eaLnBrk="1" hangingPunct="1"/>
            <a:r>
              <a:rPr lang="en-US" smtClean="0"/>
              <a:t>Like an array of structures, use an array subscript to access a specific object in the array</a:t>
            </a:r>
          </a:p>
          <a:p>
            <a:pPr eaLnBrk="1" hangingPunct="1"/>
            <a:r>
              <a:rPr lang="en-US" smtClean="0"/>
              <a:t>Then use dot operator to access member methods of that object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for (i = 0; i &lt; 10; i++)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cout &lt;&lt; shapes[i].getSide() &lt;&lt; endl;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36272333-AA2D-4A73-9A12-993A1D90A143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smtClean="0"/>
              <a:t>Copy Constructors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676400"/>
            <a:ext cx="8062912" cy="4200525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2400" smtClean="0"/>
              <a:t>Using the reference operator instead, we change the function to be: (the function </a:t>
            </a:r>
            <a:r>
              <a:rPr lang="en-US" sz="2400" u="sng" smtClean="0"/>
              <a:t>call</a:t>
            </a:r>
            <a:r>
              <a:rPr lang="en-US" sz="2400" smtClean="0"/>
              <a:t> remains the same)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400" smtClean="0"/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" charset="0"/>
              </a:rPr>
              <a:t>name &amp;function(name &amp;obj) {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" charset="0"/>
              </a:rPr>
              <a:t>  cout &lt;&lt;obj.get_name() &lt;&lt;endl;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" charset="0"/>
              </a:rPr>
              <a:t>  return (obj);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" charset="0"/>
              </a:rPr>
              <a:t>}</a:t>
            </a:r>
          </a:p>
          <a:p>
            <a:pPr eaLnBrk="1" hangingPunct="1"/>
            <a:endParaRPr lang="en-US" sz="1800" smtClean="0">
              <a:latin typeface="Courier" charset="0"/>
            </a:endParaRPr>
          </a:p>
        </p:txBody>
      </p:sp>
      <p:graphicFrame>
        <p:nvGraphicFramePr>
          <p:cNvPr id="4098" name="Object 4"/>
          <p:cNvGraphicFramePr>
            <a:graphicFrameLocks/>
          </p:cNvGraphicFramePr>
          <p:nvPr/>
        </p:nvGraphicFramePr>
        <p:xfrm>
          <a:off x="2997200" y="3568700"/>
          <a:ext cx="5473700" cy="2628900"/>
        </p:xfrm>
        <a:graphic>
          <a:graphicData uri="http://schemas.openxmlformats.org/presentationml/2006/ole">
            <p:oleObj spid="_x0000_s4098" name="Document" r:id="rId4" imgW="5486400" imgH="2641600" progId="Word.Document.6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Initializing Arrays of Objects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077200" cy="41148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2800" smtClean="0"/>
              <a:t>Can use default constructor to perform same initialization for all objects</a:t>
            </a:r>
          </a:p>
          <a:p>
            <a:pPr eaLnBrk="1" hangingPunct="1">
              <a:lnSpc>
                <a:spcPct val="95000"/>
              </a:lnSpc>
              <a:spcBef>
                <a:spcPct val="40000"/>
              </a:spcBef>
            </a:pPr>
            <a:r>
              <a:rPr lang="en-US" sz="2800" smtClean="0"/>
              <a:t>Can use initialization list to supply specific initial values for each object 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US" sz="2400" smtClean="0"/>
              <a:t>	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Square shapes[5] = {1,2,3,4,5};</a:t>
            </a:r>
          </a:p>
          <a:p>
            <a:pPr eaLnBrk="1" hangingPunct="1">
              <a:lnSpc>
                <a:spcPct val="95000"/>
              </a:lnSpc>
              <a:spcBef>
                <a:spcPct val="40000"/>
              </a:spcBef>
            </a:pPr>
            <a:r>
              <a:rPr lang="en-US" sz="2800" smtClean="0"/>
              <a:t>Default constructor is used for the remaining objects if initialization list is too short</a:t>
            </a:r>
          </a:p>
          <a:p>
            <a:pPr eaLnBrk="1" hangingPunct="1">
              <a:lnSpc>
                <a:spcPct val="95000"/>
              </a:lnSpc>
              <a:spcBef>
                <a:spcPct val="40000"/>
              </a:spcBef>
              <a:buFontTx/>
              <a:buNone/>
            </a:pPr>
            <a:r>
              <a:rPr lang="en-US" sz="2800" smtClean="0">
                <a:latin typeface="Courier New" pitchFamily="49" charset="0"/>
              </a:rPr>
              <a:t>   </a:t>
            </a:r>
            <a:r>
              <a:rPr lang="en-US" sz="2800" b="1" smtClean="0">
                <a:solidFill>
                  <a:srgbClr val="3D8963"/>
                </a:solidFill>
                <a:latin typeface="Courier New" pitchFamily="49" charset="0"/>
              </a:rPr>
              <a:t>Square boxes[5] = {1,2,3};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05F98178-8014-4436-9ADC-E2BC844FC12D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Initializing Arrays of Objects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idx="1"/>
          </p:nvPr>
        </p:nvSpPr>
        <p:spPr>
          <a:xfrm>
            <a:off x="152400" y="1905000"/>
            <a:ext cx="8077200" cy="4114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mtClean="0"/>
              <a:t>	If an object is initialized with a constructor that takes &gt; 1 argument, the initialization list must include a call to the constructor for that object </a:t>
            </a:r>
          </a:p>
          <a:p>
            <a:pPr lvl="1" eaLnBrk="1" hangingPunct="1">
              <a:lnSpc>
                <a:spcPct val="95000"/>
              </a:lnSpc>
              <a:spcBef>
                <a:spcPct val="30000"/>
              </a:spcBef>
              <a:buFontTx/>
              <a:buNone/>
            </a:pPr>
            <a:r>
              <a:rPr lang="en-US" smtClean="0"/>
              <a:t>	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Rectangle spaces[3] = 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{ Rectangle(2,5), 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Rectangle(1,3), 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Rectangle(7,7)  };</a:t>
            </a:r>
            <a:endParaRPr lang="en-US" b="1" smtClean="0">
              <a:solidFill>
                <a:srgbClr val="3D89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A51897A0-6F82-4175-A6F4-25059B78C163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3213"/>
            <a:ext cx="8610600" cy="727075"/>
          </a:xfrm>
        </p:spPr>
        <p:txBody>
          <a:bodyPr>
            <a:normAutofit fontScale="90000"/>
          </a:bodyPr>
          <a:lstStyle/>
          <a:p>
            <a:r>
              <a:rPr lang="en-US" smtClean="0"/>
              <a:t>Arrays of Structures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572000"/>
          </a:xfrm>
        </p:spPr>
        <p:txBody>
          <a:bodyPr/>
          <a:lstStyle/>
          <a:p>
            <a:r>
              <a:rPr lang="en-US" sz="2800" smtClean="0"/>
              <a:t>Structures can be used as array elements</a:t>
            </a:r>
          </a:p>
          <a:p>
            <a:pPr lvl="1">
              <a:lnSpc>
                <a:spcPct val="85000"/>
              </a:lnSpc>
              <a:spcBef>
                <a:spcPct val="30000"/>
              </a:spcBef>
              <a:buFontTx/>
              <a:buNone/>
            </a:pPr>
            <a:r>
              <a:rPr lang="en-US" sz="1800" smtClean="0"/>
              <a:t> 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struct Student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		int studentID;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		string name;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	 short year;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		double gpa;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};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const int CSIZE = 30;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Student class[CSIZE];</a:t>
            </a:r>
            <a:r>
              <a:rPr lang="en-US" sz="2000" b="1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// Holds 30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solidFill>
                  <a:srgbClr val="3D8963"/>
                </a:solidFill>
                <a:latin typeface="Courier New" pitchFamily="49" charset="0"/>
              </a:rPr>
              <a:t>                      // Student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8-</a:t>
            </a:r>
            <a:fld id="{15E125D2-0D3F-4164-8645-1FB3D744A642}" type="slidenum">
              <a:rPr lang="en-US" dirty="0" smtClean="0"/>
              <a:pPr>
                <a:defRPr/>
              </a:pPr>
              <a:t>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 of Structures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610600" cy="4114800"/>
          </a:xfrm>
        </p:spPr>
        <p:txBody>
          <a:bodyPr/>
          <a:lstStyle/>
          <a:p>
            <a:r>
              <a:rPr lang="en-US" smtClean="0"/>
              <a:t>Use array subscript to access a specific structure in the array</a:t>
            </a:r>
          </a:p>
          <a:p>
            <a:r>
              <a:rPr lang="en-US" smtClean="0"/>
              <a:t>Then use dot operator to access members of that structure </a:t>
            </a:r>
          </a:p>
          <a:p>
            <a:pPr lvl="1">
              <a:spcBef>
                <a:spcPct val="30000"/>
              </a:spcBef>
              <a:buFontTx/>
              <a:buNone/>
            </a:pPr>
            <a:r>
              <a:rPr lang="en-US" smtClean="0">
                <a:latin typeface="Courier New" pitchFamily="49" charset="0"/>
              </a:rPr>
              <a:t> 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cin  &gt;&gt; class[25].studentID;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cout &lt;&lt; class[i].name &lt;&lt; " has GPA "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      &lt;&lt; class[i].gpa &lt;&lt; endl;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8-</a:t>
            </a:r>
            <a:fld id="{90EC7ACA-8DF2-432C-B6FA-DE441B2DE198}" type="slidenum">
              <a:rPr lang="en-US" dirty="0" smtClean="0"/>
              <a:pPr>
                <a:defRPr/>
              </a:pPr>
              <a:t>7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Destructors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A destructor is a member function that is automatically called when an object is destroyed.</a:t>
            </a:r>
          </a:p>
          <a:p>
            <a:pPr lvl="1"/>
            <a:r>
              <a:rPr lang="en-US" sz="2400"/>
              <a:t>Destructors have the same name as the class, preceded by a tilde character (~)</a:t>
            </a:r>
          </a:p>
          <a:p>
            <a:pPr lvl="1"/>
            <a:r>
              <a:rPr lang="en-US" sz="2400"/>
              <a:t>In the same way that a constructor is called then the object is created, the destructor is automatically called when the object is destroyed.</a:t>
            </a:r>
          </a:p>
          <a:p>
            <a:pPr lvl="1"/>
            <a:r>
              <a:rPr lang="en-US" sz="2400"/>
              <a:t>In the same way that a constructor sets things up when an object is created, a destructor performs shutdown procedures when an object is destroyed.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E3F9-C355-429E-AE10-19C158F76403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75"/>
              </a:spcBef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This program demonstrates a </a:t>
            </a:r>
            <a:r>
              <a:rPr lang="en-US" sz="2000">
                <a:solidFill>
                  <a:srgbClr val="000000"/>
                </a:solidFill>
                <a:latin typeface="Prestige Elite"/>
              </a:rPr>
              <a:t>de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structor.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noProof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#include &lt;iostream.h&gt;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noProof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class Demo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Demo(void); </a:t>
            </a:r>
            <a:r>
              <a:rPr lang="en-US" sz="2000">
                <a:solidFill>
                  <a:srgbClr val="000000"/>
                </a:solidFill>
                <a:latin typeface="Prestige Elite"/>
              </a:rPr>
              <a:t>    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Constructor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~Demo(void); </a:t>
            </a:r>
            <a:r>
              <a:rPr lang="en-US" sz="2000">
                <a:solidFill>
                  <a:srgbClr val="000000"/>
                </a:solidFill>
                <a:latin typeface="Prestige Elite"/>
              </a:rPr>
              <a:t>  </a:t>
            </a:r>
            <a:r>
              <a:rPr lang="en-US" sz="2000" noProof="1">
                <a:solidFill>
                  <a:srgbClr val="000000"/>
                </a:solidFill>
                <a:latin typeface="Prestige Elite"/>
              </a:rPr>
              <a:t>// Destructor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noProof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Demo::Demo(void)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	cout &lt;&lt; "Welcome to the constructor!\n";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>
                <a:solidFill>
                  <a:srgbClr val="000000"/>
                </a:solidFill>
                <a:latin typeface="Prestige Elite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D87A-E111-4164-BAF2-57A325A43028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</TotalTime>
  <Words>1187</Words>
  <Application>Microsoft Office PowerPoint</Application>
  <PresentationFormat>On-screen Show (4:3)</PresentationFormat>
  <Paragraphs>268</Paragraphs>
  <Slides>30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Flow</vt:lpstr>
      <vt:lpstr>Document</vt:lpstr>
      <vt:lpstr>Object Oriented Programming</vt:lpstr>
      <vt:lpstr> Arrays of Class Objects</vt:lpstr>
      <vt:lpstr>Arrays of Class Objects</vt:lpstr>
      <vt:lpstr>Initializing Arrays of Objects</vt:lpstr>
      <vt:lpstr>Initializing Arrays of Objects</vt:lpstr>
      <vt:lpstr>Arrays of Structures</vt:lpstr>
      <vt:lpstr>Arrays of Structures</vt:lpstr>
      <vt:lpstr>Destructors</vt:lpstr>
      <vt:lpstr>Program </vt:lpstr>
      <vt:lpstr>Program continues</vt:lpstr>
      <vt:lpstr>Program Output</vt:lpstr>
      <vt:lpstr>Program </vt:lpstr>
      <vt:lpstr>Program continues</vt:lpstr>
      <vt:lpstr>Program Output</vt:lpstr>
      <vt:lpstr>Automatic Functions</vt:lpstr>
      <vt:lpstr>Copy Constructor</vt:lpstr>
      <vt:lpstr>Copy Constructor</vt:lpstr>
      <vt:lpstr>Copy Constructor</vt:lpstr>
      <vt:lpstr>Copy Constructor</vt:lpstr>
      <vt:lpstr>Copy Constructor</vt:lpstr>
      <vt:lpstr>Copy constructor</vt:lpstr>
      <vt:lpstr>Copy Constructors</vt:lpstr>
      <vt:lpstr>Copy Constructors</vt:lpstr>
      <vt:lpstr>Copy Constructors</vt:lpstr>
      <vt:lpstr>Copy Constructors</vt:lpstr>
      <vt:lpstr>Copy Constructors</vt:lpstr>
      <vt:lpstr>Copy Constructors</vt:lpstr>
      <vt:lpstr>Copy Constructors</vt:lpstr>
      <vt:lpstr>Copy Constructors</vt:lpstr>
      <vt:lpstr>Copy Constructors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Windows User</dc:creator>
  <cp:lastModifiedBy>Windows User</cp:lastModifiedBy>
  <cp:revision>5</cp:revision>
  <dcterms:created xsi:type="dcterms:W3CDTF">2017-09-18T07:37:19Z</dcterms:created>
  <dcterms:modified xsi:type="dcterms:W3CDTF">2017-09-22T05:53:15Z</dcterms:modified>
</cp:coreProperties>
</file>