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70" r:id="rId8"/>
    <p:sldId id="28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5" r:id="rId23"/>
    <p:sldId id="264" r:id="rId24"/>
  </p:sldIdLst>
  <p:sldSz cx="9144000" cy="6858000" type="screen4x3"/>
  <p:notesSz cx="6743700" cy="9893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FF9900"/>
    <a:srgbClr val="99FF33"/>
    <a:srgbClr val="9966FF"/>
    <a:srgbClr val="000066"/>
    <a:srgbClr val="669900"/>
    <a:srgbClr val="33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DC-5DC0-4B6F-9702-08208C6F72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BCB7-DC8F-473C-A18D-B63D9D77D56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6B30-723E-4FC6-8354-8FA8C836DC3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BC45-7383-46D7-9187-FD5991DDBB9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536-88B4-4FE3-A427-35D1A198864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18AF-0B42-4E13-AACF-46C256515A8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D991-EDB2-4D55-B810-BF27F0F8A82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30B9-B0C2-4FE9-8EFF-0BF8ACD33C4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F254-5421-4689-BD2F-9D223AF0EC9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5E33-E069-4B24-9A54-3B3E490FA64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E3CE74-156D-44C7-ADB2-D9D4D0C72544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54BB2E-2546-4000-81C1-E7A0D31FF8C2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Object Oriented Programming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Lecture 9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double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&lt; 0) return NULL;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&gt; 0 &amp;&amp;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return NULL;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new	Node;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== 0)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43000" y="3733800"/>
            <a:ext cx="6172200" cy="609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6629400" y="4495800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Create a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double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&lt; 0) return NULL;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&gt; 0 &amp;&amp;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return NULL;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new	Node;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== 0)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4311650"/>
            <a:ext cx="6172200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6172200" y="38100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Insert as first element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405688" y="4191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ea typeface="宋体" pitchFamily="2" charset="-122"/>
              </a:rPr>
              <a:t>head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8753475" y="4676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543800" y="55626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double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&lt; 0) return NULL;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&gt; 0 &amp;&amp;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return NULL;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new	Node;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== 0)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5283200"/>
            <a:ext cx="5867400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72200" y="47244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Insert after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534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153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8086725" y="60610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705725" y="60674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8753475" y="55911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543800" y="6477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8305800" y="5791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518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7137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7737475" y="55911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772400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7018338" y="5105400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Finding a node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1828800"/>
          </a:xfrm>
        </p:spPr>
        <p:txBody>
          <a:bodyPr/>
          <a:lstStyle/>
          <a:p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FindNode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(double x)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Search for a node with the value equal to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in the list.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If such a node is found, return its position. Otherwise, return 0.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3336925"/>
            <a:ext cx="7346950" cy="3140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FindNode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 {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return </a:t>
            </a:r>
            <a:r>
              <a:rPr lang="en-US" altLang="zh-CN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altLang="zh-CN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Deleting a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/>
          <a:lstStyle/>
          <a:p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Delete a node with the value equal to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 from the list.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If such a node is found, return its position. Otherwise, return 0.</a:t>
            </a:r>
          </a:p>
          <a:p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Steps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FindNode</a:t>
            </a:r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Like 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2400" dirty="0">
                <a:ea typeface="宋体" pitchFamily="2" charset="-122"/>
                <a:cs typeface="Courier New" pitchFamily="49" charset="0"/>
              </a:rPr>
              <a:t>, there are two special cases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Delete first node</a:t>
            </a:r>
          </a:p>
          <a:p>
            <a:pPr lvl="1"/>
            <a:r>
              <a:rPr lang="en-US" altLang="zh-CN" sz="2000" dirty="0">
                <a:ea typeface="宋体" pitchFamily="2" charset="-122"/>
                <a:cs typeface="Courier New" pitchFamily="49" charset="0"/>
              </a:rPr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Deleting a node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NULL;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else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43000" y="1447800"/>
            <a:ext cx="6175375" cy="19621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5791200" y="121920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80116"/>
              <a:gd name="adj4" fmla="val -8333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Try to find the node with its value equal to </a:t>
            </a:r>
            <a:r>
              <a:rPr lang="en-US" altLang="zh-CN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Deleting a node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NULL;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else {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</a:t>
            </a:r>
            <a:r>
              <a:rPr lang="en-US" altLang="zh-CN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altLang="zh-CN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09800" y="3657600"/>
            <a:ext cx="6175375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781800" y="2921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3246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9436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5436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3152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9342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75342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83058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9248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8524875" y="3381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791200" y="29210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prevNode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553200" y="34290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553200" y="38100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8077200" y="35814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Deleting a node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int List::DeleteNode(double x)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prevNode	=	NULL;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currNode	=	head;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int currIndex	=	1;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(currNode &amp;&amp; currNode-&gt;data != x)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prevNode	=	currNode;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currNode	=	currNode-&gt;next;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currIndex++;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(currNode)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if (prevNode)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	prevNode-&gt;next	=	currNode-&gt;next;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currNode;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else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currNode-&gt;next;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currNode;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currIndex;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09800" y="4622800"/>
            <a:ext cx="6175375" cy="1219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781800" y="5816600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currNode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3246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65436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3152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9342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5342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3058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9248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8524875" y="62769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172200" y="5816600"/>
            <a:ext cx="677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head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553200" y="63246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6553200" y="67056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8077200" y="64770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Printing all the elements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DisplayList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(void)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Print the data of all the elements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Print the number of the nodes in the list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" y="3276600"/>
            <a:ext cx="8102600" cy="31130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void List::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DisplayList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num		=	0;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Node*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while (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NULL){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num++;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}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"Number of nodes in the list: " &lt;&lt; num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Destroying the list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48600" cy="1524000"/>
          </a:xfrm>
        </p:spPr>
        <p:txBody>
          <a:bodyPr/>
          <a:lstStyle/>
          <a:p>
            <a:r>
              <a:rPr lang="en-US" altLang="zh-CN" sz="2400">
                <a:latin typeface="Courier New" pitchFamily="49" charset="0"/>
                <a:ea typeface="宋体" pitchFamily="2" charset="-122"/>
                <a:cs typeface="Courier New" pitchFamily="49" charset="0"/>
              </a:rPr>
              <a:t>~List(void)</a:t>
            </a:r>
          </a:p>
          <a:p>
            <a:pPr lvl="1"/>
            <a:r>
              <a:rPr lang="en-US" altLang="zh-CN" sz="2000">
                <a:ea typeface="宋体" pitchFamily="2" charset="-122"/>
                <a:cs typeface="Courier New" pitchFamily="49" charset="0"/>
              </a:rPr>
              <a:t>Use the destructor to release all the memory used by the list.</a:t>
            </a:r>
          </a:p>
          <a:p>
            <a:pPr lvl="1"/>
            <a:r>
              <a:rPr lang="en-US" altLang="zh-CN" sz="2000">
                <a:ea typeface="宋体" pitchFamily="2" charset="-122"/>
                <a:cs typeface="Courier New" pitchFamily="49" charset="0"/>
              </a:rPr>
              <a:t>Step through the list and delete each node one by one.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87450" y="3200400"/>
            <a:ext cx="6737350" cy="3140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List::~List(void) {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   Node* currNode = head, *nextNode = NULL;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   while (currNode != NULL)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   {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nextNode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// destroy the current node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delete currNode;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currNode	=	nextNode;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   }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Linked lists</a:t>
            </a:r>
          </a:p>
          <a:p>
            <a:r>
              <a:rPr lang="en-US" altLang="zh-CN" dirty="0" smtClean="0">
                <a:ea typeface="宋体" pitchFamily="2" charset="-122"/>
              </a:rPr>
              <a:t>Basic </a:t>
            </a:r>
            <a:r>
              <a:rPr lang="en-US" altLang="zh-CN" dirty="0">
                <a:ea typeface="宋体" pitchFamily="2" charset="-122"/>
              </a:rPr>
              <a:t>operations of linked lists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Insert, find, delete, print, etc.</a:t>
            </a:r>
          </a:p>
          <a:p>
            <a:r>
              <a:rPr lang="en-US" altLang="zh-CN" dirty="0">
                <a:ea typeface="宋体" pitchFamily="2" charset="-122"/>
              </a:rPr>
              <a:t>Variations of linked lists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Circular linked lists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Using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List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6200" y="1624013"/>
            <a:ext cx="9328150" cy="53101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main(void)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List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(0, 7.0);	// successful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(1, 5.0);	// successful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(-1, 5.0);	// unsuccessful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(0, 6.0);	// successful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(8, 4.0);	// unsuccessful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// print all the elements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list.DisplayList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			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if(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list.FindNode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(5.0) &gt; 0)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"5.0 found"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			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"5.0 not found"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if(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list.FindNode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(4.5) &gt; 0)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"4.5 found"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			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"4.5 not found" &lt;&lt; 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list.DeleteNode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(7.0);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list.DisplayList</a:t>
            </a: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172200" y="228600"/>
            <a:ext cx="2895600" cy="21336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6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7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5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Number of nodes in the list: 3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5.0 found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4.5 not found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6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5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itchFamily="2" charset="-122"/>
              </a:rPr>
              <a:t>Number of nodes in the list: 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8153400" y="228600"/>
            <a:ext cx="9144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 Lists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r>
              <a:rPr lang="en-US" altLang="zh-CN" i="1" dirty="0">
                <a:ea typeface="宋体" pitchFamily="2" charset="-122"/>
              </a:rPr>
              <a:t>Circular linked lists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last node points to the first node of the list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How do we know when we have finished traversing the list? (Tip: check if the pointer of the current node is equal to the head.)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528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6576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1816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54864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104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2743200" y="3336925"/>
            <a:ext cx="609600" cy="609600"/>
            <a:chOff x="1728" y="2880"/>
            <a:chExt cx="384" cy="384"/>
          </a:xfrm>
        </p:grpSpPr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524000" y="33305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18288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457325" y="4022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4572000" y="3336925"/>
            <a:ext cx="609600" cy="609600"/>
            <a:chOff x="1728" y="2880"/>
            <a:chExt cx="384" cy="384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6400800" y="3336925"/>
            <a:ext cx="609600" cy="609600"/>
            <a:chOff x="1728" y="2880"/>
            <a:chExt cx="384" cy="384"/>
          </a:xfrm>
        </p:grpSpPr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299325" y="29670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057525" y="29718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3057525" y="29718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Variations of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i="1" dirty="0">
                <a:ea typeface="宋体" pitchFamily="2" charset="-122"/>
              </a:rPr>
              <a:t>Doubly linked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node points to not only successor but the predecessor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There are two </a:t>
            </a:r>
            <a:r>
              <a:rPr lang="en-US" altLang="zh-CN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altLang="zh-CN" dirty="0">
                <a:ea typeface="宋体" pitchFamily="2" charset="-122"/>
              </a:rPr>
              <a:t>at the first and last nodes in the list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Advantage: given a node, it is easy to visit its predecessor. Convenient to traverse lists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backwards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312988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2617788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703388" y="4422775"/>
            <a:ext cx="609600" cy="609600"/>
            <a:chOff x="1728" y="2880"/>
            <a:chExt cx="384" cy="384"/>
          </a:xfrm>
        </p:grpSpPr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651000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1955800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651000" y="6350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079500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7752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4165600" y="4422775"/>
            <a:ext cx="609600" cy="609600"/>
            <a:chOff x="1728" y="2880"/>
            <a:chExt cx="384" cy="384"/>
          </a:xfrm>
        </p:grpSpPr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541713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2933700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193800" y="451485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6629400" y="4419600"/>
            <a:ext cx="609600" cy="609600"/>
            <a:chOff x="1728" y="2880"/>
            <a:chExt cx="384" cy="384"/>
          </a:xfrm>
        </p:grpSpPr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005513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7353300" y="45370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H="1">
            <a:off x="5397500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flipV="1">
            <a:off x="5067300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Array versus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zh-CN" sz="2000" b="1">
                <a:ea typeface="宋体" pitchFamily="2" charset="-122"/>
              </a:rPr>
              <a:t>Dynamic</a:t>
            </a:r>
            <a:r>
              <a:rPr lang="en-US" altLang="zh-CN" sz="2000">
                <a:ea typeface="宋体" pitchFamily="2" charset="-122"/>
              </a:rPr>
              <a:t>: a linked list can easily grow and shrink in size.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In contrast, the size of a C++ array is fixed at compilation time.</a:t>
            </a:r>
          </a:p>
          <a:p>
            <a:pPr lvl="1"/>
            <a:r>
              <a:rPr lang="en-US" altLang="zh-CN" sz="2000" b="1">
                <a:ea typeface="宋体" pitchFamily="2" charset="-122"/>
              </a:rPr>
              <a:t>Easy and fast insertions and deletions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With a linked list, no need to move other nodes. Only need to reset some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971800"/>
            <a:ext cx="7848600" cy="3048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i="1" dirty="0">
                <a:ea typeface="宋体" pitchFamily="2" charset="-122"/>
              </a:rPr>
              <a:t>linked list</a:t>
            </a:r>
            <a:r>
              <a:rPr lang="en-US" altLang="zh-CN" dirty="0">
                <a:ea typeface="宋体" pitchFamily="2" charset="-122"/>
              </a:rPr>
              <a:t> is a series of connected </a:t>
            </a:r>
            <a:r>
              <a:rPr lang="en-US" altLang="zh-CN" i="1" dirty="0">
                <a:ea typeface="宋体" pitchFamily="2" charset="-122"/>
              </a:rPr>
              <a:t>nodes</a:t>
            </a:r>
          </a:p>
          <a:p>
            <a:r>
              <a:rPr lang="en-US" altLang="zh-CN" dirty="0"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Pointer to the next node in the list</a:t>
            </a:r>
          </a:p>
          <a:p>
            <a:r>
              <a:rPr lang="en-US" altLang="zh-CN" i="1" dirty="0">
                <a:ea typeface="宋体" pitchFamily="2" charset="-122"/>
              </a:rPr>
              <a:t>Head</a:t>
            </a:r>
            <a:r>
              <a:rPr lang="en-US" altLang="zh-CN" dirty="0">
                <a:ea typeface="宋体" pitchFamily="2" charset="-122"/>
              </a:rPr>
              <a:t>: pointer to the first node</a:t>
            </a:r>
          </a:p>
          <a:p>
            <a:r>
              <a:rPr lang="en-US" altLang="zh-CN" dirty="0">
                <a:ea typeface="宋体" pitchFamily="2" charset="-122"/>
              </a:rPr>
              <a:t>The last node points to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 Simple Linked 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848600" cy="2590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We use two classes: 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Node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 b="1">
                <a:latin typeface="Courier New" pitchFamily="49" charset="0"/>
                <a:ea typeface="宋体" pitchFamily="2" charset="-122"/>
              </a:rPr>
              <a:t>List</a:t>
            </a:r>
          </a:p>
          <a:p>
            <a:r>
              <a:rPr lang="en-US" altLang="zh-CN">
                <a:ea typeface="宋体" pitchFamily="2" charset="-122"/>
              </a:rPr>
              <a:t>Declare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Node </a:t>
            </a:r>
            <a:r>
              <a:rPr lang="en-US" altLang="zh-CN">
                <a:ea typeface="宋体" pitchFamily="2" charset="-122"/>
              </a:rPr>
              <a:t>class for the nodes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>
                <a:ea typeface="宋体" pitchFamily="2" charset="-122"/>
              </a:rPr>
              <a:t>: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>
                <a:ea typeface="宋体" pitchFamily="2" charset="-122"/>
              </a:rPr>
              <a:t>-type data in this example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next</a:t>
            </a:r>
            <a:r>
              <a:rPr lang="en-US" altLang="zh-CN">
                <a:ea typeface="宋体" pitchFamily="2" charset="-122"/>
              </a:rPr>
              <a:t>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4175125"/>
            <a:ext cx="7499350" cy="16160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class Node {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public: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double	data;		// data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		next;		// pointer to next</a:t>
            </a:r>
            <a:endParaRPr lang="en-US" altLang="zh-CN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 Simple Linked List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Declare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List</a:t>
            </a:r>
            <a:r>
              <a:rPr lang="en-US" altLang="zh-CN" sz="2400">
                <a:ea typeface="宋体" pitchFamily="2" charset="-122"/>
              </a:rPr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itchFamily="49" charset="0"/>
                <a:ea typeface="宋体" pitchFamily="2" charset="-122"/>
              </a:rPr>
              <a:t>head</a:t>
            </a:r>
            <a:r>
              <a:rPr lang="en-US" altLang="zh-CN" sz="2000">
                <a:ea typeface="宋体" pitchFamily="2" charset="-122"/>
              </a:rPr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itchFamily="2" charset="-122"/>
              </a:rPr>
              <a:t>    Since the list is empty initially, 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head</a:t>
            </a:r>
            <a:r>
              <a:rPr lang="en-US" altLang="zh-CN" sz="2000">
                <a:ea typeface="宋体" pitchFamily="2" charset="-122"/>
              </a:rPr>
              <a:t> is set to 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Operations on </a:t>
            </a:r>
            <a:r>
              <a:rPr lang="en-US" altLang="zh-CN" sz="2000">
                <a:latin typeface="Courier New" pitchFamily="49" charset="0"/>
                <a:ea typeface="宋体" pitchFamily="2" charset="-122"/>
              </a:rPr>
              <a:t>List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876300" y="2967038"/>
            <a:ext cx="7581900" cy="366236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List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List(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) { head = NULL; }	</a:t>
            </a:r>
            <a:r>
              <a:rPr lang="en-US" altLang="zh-CN" sz="1800" b="0">
                <a:solidFill>
                  <a:srgbClr val="00FF00"/>
                </a:solidFill>
                <a:latin typeface="Courier New" pitchFamily="49" charset="0"/>
                <a:ea typeface="宋体" pitchFamily="2" charset="-122"/>
              </a:rPr>
              <a:t>//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~List(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);				</a:t>
            </a:r>
            <a:r>
              <a:rPr lang="en-US" altLang="zh-CN" sz="1800" b="0">
                <a:solidFill>
                  <a:srgbClr val="00FF00"/>
                </a:solidFill>
                <a:latin typeface="Courier New" pitchFamily="49" charset="0"/>
                <a:ea typeface="宋体" pitchFamily="2" charset="-122"/>
              </a:rPr>
              <a:t>// destructor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FF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bool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IsEmpty() { 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return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head == NULL;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Node* InsertNode(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index, 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FindNode(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DeleteNode(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DisplayList(</a:t>
            </a: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private</a:t>
            </a: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Node* head;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 Simple Linked List Class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Operations of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List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IsEmpty</a:t>
            </a:r>
            <a:r>
              <a:rPr lang="en-US" altLang="zh-CN">
                <a:ea typeface="宋体" pitchFamily="2" charset="-122"/>
              </a:rPr>
              <a:t>: determine whether or not the list is empty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InsertNode</a:t>
            </a:r>
            <a:r>
              <a:rPr lang="en-US" altLang="zh-CN">
                <a:ea typeface="宋体" pitchFamily="2" charset="-122"/>
              </a:rPr>
              <a:t>: insert a new node at a particular position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FindNode</a:t>
            </a:r>
            <a:r>
              <a:rPr lang="en-US" altLang="zh-CN">
                <a:ea typeface="宋体" pitchFamily="2" charset="-122"/>
              </a:rPr>
              <a:t>: find a node with a given value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DeleteNode</a:t>
            </a:r>
            <a:r>
              <a:rPr lang="en-US" altLang="zh-CN">
                <a:ea typeface="宋体" pitchFamily="2" charset="-122"/>
              </a:rPr>
              <a:t>: delete a node with a given value</a:t>
            </a:r>
          </a:p>
          <a:p>
            <a:pPr lvl="1"/>
            <a:r>
              <a:rPr lang="en-US" altLang="zh-CN">
                <a:latin typeface="Courier New" pitchFamily="49" charset="0"/>
                <a:ea typeface="宋体" pitchFamily="2" charset="-122"/>
              </a:rPr>
              <a:t>DisplayList</a:t>
            </a:r>
            <a:r>
              <a:rPr lang="en-US" altLang="zh-CN">
                <a:ea typeface="宋体" pitchFamily="2" charset="-122"/>
              </a:rPr>
              <a:t>: print all the nodes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/>
          <a:lstStyle/>
          <a:p>
            <a:pPr marL="533400" indent="-533400"/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Node* 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InsertNode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</a:rPr>
              <a:t> index, double x) </a:t>
            </a:r>
          </a:p>
          <a:p>
            <a:pPr marL="914400" lvl="1" indent="-457200"/>
            <a:r>
              <a:rPr lang="en-US" altLang="zh-CN" sz="2000" dirty="0">
                <a:ea typeface="宋体" pitchFamily="2" charset="-122"/>
              </a:rPr>
              <a:t>Insert a node with data equal to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after the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index’</a:t>
            </a:r>
            <a:r>
              <a:rPr lang="en-US" altLang="zh-CN" sz="2000" dirty="0" err="1">
                <a:ea typeface="宋体" pitchFamily="2" charset="-122"/>
              </a:rPr>
              <a:t>th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elements. </a:t>
            </a:r>
            <a:r>
              <a:rPr lang="en-US" altLang="zh-CN" sz="1600" dirty="0">
                <a:ea typeface="宋体" pitchFamily="2" charset="-122"/>
              </a:rPr>
              <a:t>(i.e., when 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</a:rPr>
              <a:t>index = 0</a:t>
            </a:r>
            <a:r>
              <a:rPr lang="en-US" altLang="zh-CN" sz="1600" dirty="0">
                <a:ea typeface="宋体" pitchFamily="2" charset="-122"/>
              </a:rPr>
              <a:t>, insert the node as the first element;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       when 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</a:rPr>
              <a:t>index = 1</a:t>
            </a:r>
            <a:r>
              <a:rPr lang="en-US" altLang="zh-CN" sz="1600" dirty="0">
                <a:ea typeface="宋体" pitchFamily="2" charset="-122"/>
              </a:rPr>
              <a:t>, insert the node after the first element, and so on)</a:t>
            </a:r>
          </a:p>
          <a:p>
            <a:pPr marL="914400" lvl="1" indent="-457200"/>
            <a:r>
              <a:rPr lang="en-US" altLang="zh-CN" sz="2000" dirty="0">
                <a:ea typeface="宋体" pitchFamily="2" charset="-122"/>
              </a:rPr>
              <a:t>If the insertion is successful, return the inserted node.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Otherwise, return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 sz="2000" dirty="0">
                <a:ea typeface="宋体" pitchFamily="2" charset="-122"/>
              </a:rPr>
              <a:t>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       (If </a:t>
            </a:r>
            <a:r>
              <a:rPr lang="en-US" altLang="zh-CN" sz="1600" dirty="0"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1600" dirty="0">
                <a:ea typeface="宋体" pitchFamily="2" charset="-122"/>
              </a:rPr>
              <a:t> is &lt; 0 or &gt; length of the list, the insertion will fail.)</a:t>
            </a:r>
          </a:p>
          <a:p>
            <a:pPr marL="533400" indent="-533400"/>
            <a:r>
              <a:rPr lang="en-US" altLang="zh-CN" sz="2400" dirty="0">
                <a:ea typeface="宋体" pitchFamily="2" charset="-122"/>
              </a:rPr>
              <a:t>Steps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Locate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000" dirty="0" err="1">
                <a:ea typeface="宋体" pitchFamily="2" charset="-122"/>
              </a:rPr>
              <a:t>’th</a:t>
            </a:r>
            <a:r>
              <a:rPr lang="en-US" altLang="zh-CN" sz="2000" dirty="0">
                <a:ea typeface="宋体" pitchFamily="2" charset="-122"/>
              </a:rPr>
              <a:t> element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Allocate memory for the new 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Point the new node to its successor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itchFamily="2" charset="-122"/>
              </a:rPr>
              <a:t>Point the new node’s predecessor to the new 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zh-CN" sz="2000" dirty="0">
              <a:ea typeface="宋体" pitchFamily="2" charset="-122"/>
            </a:endParaRPr>
          </a:p>
          <a:p>
            <a:pPr marL="914400" lvl="1" indent="-457200"/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629400" y="4343400"/>
            <a:ext cx="1058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index’th element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533400" indent="-533400"/>
            <a:r>
              <a:rPr lang="en-US" altLang="zh-CN">
                <a:ea typeface="宋体" pitchFamily="2" charset="-122"/>
              </a:rPr>
              <a:t>Possible cases of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InsertNode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 middle</a:t>
            </a:r>
          </a:p>
          <a:p>
            <a:pPr marL="533400" indent="-533400"/>
            <a:r>
              <a:rPr lang="en-US" altLang="zh-CN">
                <a:ea typeface="宋体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>
                <a:ea typeface="宋体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>
                <a:ea typeface="宋体" pitchFamily="2" charset="-122"/>
              </a:rPr>
              <a:t>Insert in the middle or at the end of the list (Case 3 and Case 4)</a:t>
            </a:r>
          </a:p>
          <a:p>
            <a:pPr marL="533400" indent="-533400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Inserting a new node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List::InsertNode(int index, double x)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&lt; 0) return NULL;	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int currIndex	=	1;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currNode	=	head;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while (currNode &amp;&amp; index &gt; currIndex)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currNode	=	currNode-&gt;next;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currIndex++;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&gt; 0 &amp;&amp; currNode == NULL) return NULL;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newNode	=	new	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newNode-&gt;data	=	x;	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== 0)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newNode-&gt;next	=	head;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newNode;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newNode-&gt;next	=	currNode-&gt;next;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	currNode-&gt;next	=	newNode;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newNode;</a:t>
            </a:r>
            <a:endParaRPr lang="en-US" altLang="zh-CN" sz="1600" b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66800" y="1371600"/>
            <a:ext cx="6172200" cy="22098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Try to locate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>
                <a:ea typeface="宋体" pitchFamily="2" charset="-122"/>
              </a:rPr>
              <a:t>’th node. If it doesn’t exist, return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NULL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1808</TotalTime>
  <Words>1046</Words>
  <Application>Microsoft Office PowerPoint</Application>
  <PresentationFormat>On-screen Show (4:3)</PresentationFormat>
  <Paragraphs>376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Times New Roman</vt:lpstr>
      <vt:lpstr>Monotype Sorts</vt:lpstr>
      <vt:lpstr>Wingdings</vt:lpstr>
      <vt:lpstr>新細明體</vt:lpstr>
      <vt:lpstr>宋体</vt:lpstr>
      <vt:lpstr>Courier New</vt:lpstr>
      <vt:lpstr>Tahoma</vt:lpstr>
      <vt:lpstr>Symbol</vt:lpstr>
      <vt:lpstr>Arial Unicode MS</vt:lpstr>
      <vt:lpstr>Flow</vt:lpstr>
      <vt:lpstr>Object Oriented Programming</vt:lpstr>
      <vt:lpstr>Agenda</vt:lpstr>
      <vt:lpstr>Linked Lists</vt:lpstr>
      <vt:lpstr>A Simple Linked List Class</vt:lpstr>
      <vt:lpstr>A Simple Linked List Class</vt:lpstr>
      <vt:lpstr>A Simple Linked List Class </vt:lpstr>
      <vt:lpstr>Inserting a new node</vt:lpstr>
      <vt:lpstr>Inserting a new node</vt:lpstr>
      <vt:lpstr>Inserting a new node</vt:lpstr>
      <vt:lpstr>Inserting a new node</vt:lpstr>
      <vt:lpstr>Inserting a new node</vt:lpstr>
      <vt:lpstr>Inserting a new node</vt:lpstr>
      <vt:lpstr>Finding a node</vt:lpstr>
      <vt:lpstr>Deleting a node</vt:lpstr>
      <vt:lpstr>Deleting a node</vt:lpstr>
      <vt:lpstr>Deleting a node</vt:lpstr>
      <vt:lpstr>Deleting a node</vt:lpstr>
      <vt:lpstr>Printing all the elements</vt:lpstr>
      <vt:lpstr>Destroying the list</vt:lpstr>
      <vt:lpstr>Using List</vt:lpstr>
      <vt:lpstr>Variations of Linked Lists</vt:lpstr>
      <vt:lpstr>Variations of Linked Lists</vt:lpstr>
      <vt:lpstr>Array versus Linked Lists</vt:lpstr>
    </vt:vector>
  </TitlesOfParts>
  <Company>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Windows User</cp:lastModifiedBy>
  <cp:revision>116</cp:revision>
  <dcterms:created xsi:type="dcterms:W3CDTF">2005-09-02T05:46:43Z</dcterms:created>
  <dcterms:modified xsi:type="dcterms:W3CDTF">2017-09-25T07:12:39Z</dcterms:modified>
</cp:coreProperties>
</file>