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sldIdLst>
    <p:sldId id="589" r:id="rId2"/>
    <p:sldId id="512" r:id="rId3"/>
    <p:sldId id="590" r:id="rId4"/>
    <p:sldId id="591" r:id="rId5"/>
    <p:sldId id="587" r:id="rId6"/>
    <p:sldId id="513" r:id="rId7"/>
    <p:sldId id="514" r:id="rId8"/>
    <p:sldId id="515" r:id="rId9"/>
    <p:sldId id="516" r:id="rId10"/>
    <p:sldId id="517" r:id="rId11"/>
    <p:sldId id="519" r:id="rId12"/>
    <p:sldId id="58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49494"/>
    <a:srgbClr val="339966"/>
    <a:srgbClr val="FFFF66"/>
    <a:srgbClr val="D7EB15"/>
    <a:srgbClr val="33CC33"/>
    <a:srgbClr val="99FF33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4" autoAdjust="0"/>
    <p:restoredTop sz="98986" autoAdjust="0"/>
  </p:normalViewPr>
  <p:slideViewPr>
    <p:cSldViewPr>
      <p:cViewPr>
        <p:scale>
          <a:sx n="100" d="100"/>
          <a:sy n="100" d="100"/>
        </p:scale>
        <p:origin x="-6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566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6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6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566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0872CD4C-0C79-4F06-A4FF-44932B9DBE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B4D6-E99B-4166-AECB-E40E82404C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b="0"/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b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DE7E-6A19-4CE4-A59F-9D952A01D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2490-E445-4A85-80F3-B6566DADF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816100"/>
            <a:ext cx="8445500" cy="4508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4131-7ED0-43C0-B014-5BE2ADFDD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73C-6E6A-4506-87EA-2E35E0B28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FC96-2672-4D6C-B1A2-71BBBED01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12EC-3162-4755-BCAA-DA29042FEF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F3B-86FB-49DA-AFD5-BE53D7318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412B-4998-4799-B388-29FE734CD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FDC2-4FDE-49A4-B423-28BA3A0A2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8DE0E1-B4CD-434D-AFC3-21CBAD1CAB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9/25/2017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046FD1-5687-4CD1-8272-73E4D7ACAAA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endParaRPr lang="en-US" alt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9 - Stack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A Pseudocode Approach with 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412B-4998-4799-B388-29FE734CDD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A Pseudocode Approach with C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1203-B85D-4401-8080-BD044735EBAF}" type="slidenum">
              <a:rPr lang="en-US"/>
              <a:pPr/>
              <a:t>10</a:t>
            </a:fld>
            <a:endParaRPr lang="en-US"/>
          </a:p>
        </p:txBody>
      </p:sp>
      <p:pic>
        <p:nvPicPr>
          <p:cNvPr id="435212" name="Picture 12" descr="Fig03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828800"/>
            <a:ext cx="8358187" cy="3295650"/>
          </a:xfrm>
          <a:prstGeom prst="rect">
            <a:avLst/>
          </a:prstGeom>
          <a:noFill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354013"/>
            <a:ext cx="7648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Arial" charset="0"/>
              </a:rPr>
              <a:t> </a:t>
            </a:r>
            <a:r>
              <a:rPr lang="en-US" sz="3600" dirty="0" smtClean="0">
                <a:latin typeface="Arial" charset="0"/>
              </a:rPr>
              <a:t>Stack </a:t>
            </a:r>
            <a:r>
              <a:rPr lang="en-US" sz="3600" dirty="0">
                <a:latin typeface="Arial" charset="0"/>
              </a:rPr>
              <a:t>Linked List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A Pseudocode Approach with C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2CEC-4C3F-42F2-918E-2620199AA530}" type="slidenum">
              <a:rPr lang="en-US"/>
              <a:pPr/>
              <a:t>11</a:t>
            </a:fld>
            <a:endParaRPr lang="en-US"/>
          </a:p>
        </p:txBody>
      </p:sp>
      <p:pic>
        <p:nvPicPr>
          <p:cNvPr id="437260" name="Picture 12" descr="Fig03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"/>
            <a:ext cx="7924800" cy="612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Uses of a Stack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sz="2400" smtClean="0"/>
          </a:p>
          <a:p>
            <a:pPr marL="0" indent="0" algn="ctr">
              <a:buFontTx/>
              <a:buNone/>
            </a:pPr>
            <a:endParaRPr lang="en-US" sz="2400" smtClean="0"/>
          </a:p>
          <a:p>
            <a:pPr marL="0" indent="0" algn="ctr">
              <a:buFontTx/>
              <a:buNone/>
            </a:pPr>
            <a:endParaRPr lang="en-US" sz="2400" smtClean="0"/>
          </a:p>
          <a:p>
            <a:pPr marL="0" indent="0" algn="ctr">
              <a:buFontTx/>
              <a:buNone/>
            </a:pPr>
            <a:endParaRPr lang="en-US" sz="2400" smtClean="0"/>
          </a:p>
          <a:p>
            <a:pPr marL="0" indent="0" algn="ctr">
              <a:buFontTx/>
              <a:buNone/>
            </a:pPr>
            <a:endParaRPr lang="en-US" sz="2400" smtClean="0"/>
          </a:p>
          <a:p>
            <a:pPr marL="0" indent="0" algn="ctr">
              <a:buFontTx/>
              <a:buNone/>
            </a:pPr>
            <a:endParaRPr lang="en-US" sz="2400" smtClean="0"/>
          </a:p>
          <a:p>
            <a:pPr marL="0" indent="0" algn="ctr">
              <a:buFontTx/>
              <a:buNone/>
            </a:pPr>
            <a:endParaRPr lang="en-US" sz="2400" smtClean="0"/>
          </a:p>
          <a:p>
            <a:pPr marL="0" indent="0" algn="ctr">
              <a:buFontTx/>
              <a:buNone/>
            </a:pPr>
            <a:endParaRPr lang="en-US" sz="2400" smtClean="0"/>
          </a:p>
          <a:p>
            <a:pPr marL="0" indent="0" algn="ctr">
              <a:buFontTx/>
              <a:buNone/>
            </a:pPr>
            <a:r>
              <a:rPr lang="en-US" sz="2400" smtClean="0"/>
              <a:t>FIGURE 6-3 Traces of the algorithm that</a:t>
            </a:r>
            <a:br>
              <a:rPr lang="en-US" sz="2400" smtClean="0"/>
            </a:br>
            <a:r>
              <a:rPr lang="en-US" sz="2400" smtClean="0"/>
              <a:t>checks for balanced braces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450" y="1608138"/>
            <a:ext cx="7078663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A Pseudocode Approach with C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3659-F547-4C30-B8AF-912DB309DB19}" type="slidenum">
              <a:rPr lang="en-US"/>
              <a:pPr/>
              <a:t>2</a:t>
            </a:fld>
            <a:endParaRPr lang="en-US"/>
          </a:p>
        </p:txBody>
      </p:sp>
      <p:pic>
        <p:nvPicPr>
          <p:cNvPr id="402450" name="Picture 18" descr="Fig03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8062913" cy="2625725"/>
          </a:xfrm>
          <a:prstGeom prst="rect">
            <a:avLst/>
          </a:prstGeom>
          <a:noFill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354013"/>
            <a:ext cx="16722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charset="0"/>
              </a:rPr>
              <a:t>  Stack</a:t>
            </a:r>
            <a:endParaRPr lang="en-US" sz="3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stack is a data structure that stores data in such a way that the last piece of data stored, is the first one retrieved</a:t>
            </a:r>
          </a:p>
          <a:p>
            <a:pPr lvl="1"/>
            <a:r>
              <a:rPr lang="en-US" dirty="0"/>
              <a:t>also called last-in, first-out</a:t>
            </a:r>
          </a:p>
          <a:p>
            <a:r>
              <a:rPr lang="en-US" dirty="0"/>
              <a:t>Only access to the stack is the top element</a:t>
            </a:r>
          </a:p>
          <a:p>
            <a:pPr lvl="1"/>
            <a:r>
              <a:rPr lang="en-US" dirty="0"/>
              <a:t>consider trays in a cafeteria</a:t>
            </a:r>
          </a:p>
          <a:p>
            <a:pPr lvl="2"/>
            <a:r>
              <a:rPr lang="en-US" dirty="0"/>
              <a:t>to get the bottom tray out, you must first remove all of the elements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Push</a:t>
            </a:r>
            <a:endParaRPr lang="en-US"/>
          </a:p>
          <a:p>
            <a:pPr lvl="1"/>
            <a:r>
              <a:rPr lang="en-US"/>
              <a:t>the operation to place a new item at the top of the stack</a:t>
            </a:r>
          </a:p>
          <a:p>
            <a:r>
              <a:rPr lang="en-US" i="1"/>
              <a:t>Pop</a:t>
            </a:r>
          </a:p>
          <a:p>
            <a:pPr lvl="1"/>
            <a:r>
              <a:rPr lang="en-US"/>
              <a:t>the operation to remove the next item from the top of the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Structures: A Pseudocode Approach with C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CB7-EB92-41EB-9770-09892DA6DB00}" type="slidenum">
              <a:rPr lang="en-US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228600" y="354013"/>
            <a:ext cx="55964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charset="0"/>
              </a:rPr>
              <a:t>  </a:t>
            </a:r>
            <a:r>
              <a:rPr lang="en-US" sz="3600" dirty="0">
                <a:latin typeface="Arial" charset="0"/>
              </a:rPr>
              <a:t>Basic Stack Operations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381000" y="-5257800"/>
            <a:ext cx="7391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00"/>
              <a:t>3.1 Basic Stack Operations</a:t>
            </a:r>
          </a:p>
          <a:p>
            <a:r>
              <a:rPr lang="en-US" sz="500"/>
              <a:t>The stack concept is introduced and three basic stack operations are discussed.</a:t>
            </a:r>
          </a:p>
          <a:p>
            <a:endParaRPr lang="en-US" sz="500"/>
          </a:p>
          <a:p>
            <a:endParaRPr lang="en-US" sz="500"/>
          </a:p>
          <a:p>
            <a:r>
              <a:rPr lang="en-US" sz="500"/>
              <a:t>3.2 Stack Linked List Implementation</a:t>
            </a:r>
          </a:p>
          <a:p>
            <a:r>
              <a:rPr lang="en-US" sz="500"/>
              <a:t>In this section we present a linked-list design for a stack. After developing the data structures, we write pseudocode algorithms for the stack ADT.</a:t>
            </a:r>
          </a:p>
          <a:p>
            <a:endParaRPr lang="en-US" sz="500"/>
          </a:p>
          <a:p>
            <a:endParaRPr lang="en-US" sz="500"/>
          </a:p>
          <a:p>
            <a:r>
              <a:rPr lang="en-US" sz="500"/>
              <a:t>3.3 C Language Implementations</a:t>
            </a:r>
          </a:p>
          <a:p>
            <a:r>
              <a:rPr lang="en-US" sz="500"/>
              <a:t>This section presents a simple non-ADT implementation of a stack. We develop a simple program that inserts random characters into the stack and then prints them.</a:t>
            </a:r>
          </a:p>
          <a:p>
            <a:endParaRPr lang="en-US" sz="500"/>
          </a:p>
          <a:p>
            <a:endParaRPr lang="en-US" sz="500"/>
          </a:p>
          <a:p>
            <a:r>
              <a:rPr lang="en-US" sz="500"/>
              <a:t>3.4 Stack ADT</a:t>
            </a:r>
          </a:p>
          <a:p>
            <a:r>
              <a:rPr lang="en-US" sz="500"/>
              <a:t>We begin the discussion of the stack ADT with a discussion of the stack structure and its application interface. We then develop the required functions. </a:t>
            </a:r>
          </a:p>
          <a:p>
            <a:endParaRPr lang="en-US" sz="500"/>
          </a:p>
          <a:p>
            <a:endParaRPr lang="en-US" sz="500"/>
          </a:p>
          <a:p>
            <a:r>
              <a:rPr lang="en-US" sz="500"/>
              <a:t>3.5 Stack Applications</a:t>
            </a:r>
          </a:p>
          <a:p>
            <a:r>
              <a:rPr lang="en-US" sz="500"/>
              <a:t>Three basic application problems-parsing, postponement, and backtracking-are discussed and sample programs developed. In addition, several other stack applications are presented, including the classic Eight Queens problem. </a:t>
            </a:r>
          </a:p>
          <a:p>
            <a:endParaRPr lang="en-US" sz="500"/>
          </a:p>
          <a:p>
            <a:endParaRPr lang="en-US" sz="500"/>
          </a:p>
          <a:p>
            <a:r>
              <a:rPr lang="en-US" sz="500"/>
              <a:t>3.6 How Recursion Works</a:t>
            </a:r>
          </a:p>
          <a:p>
            <a:r>
              <a:rPr lang="en-US" sz="500"/>
              <a:t>This section discusses the concept of the stack frame and the use of stacks in writing recursive software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228600" y="2971800"/>
            <a:ext cx="4572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fr-FR" sz="2800"/>
              <a:t> Push</a:t>
            </a:r>
          </a:p>
          <a:p>
            <a:pPr>
              <a:buFontTx/>
              <a:buChar char="•"/>
            </a:pPr>
            <a:r>
              <a:rPr lang="fr-FR" sz="2800"/>
              <a:t> Pop</a:t>
            </a:r>
          </a:p>
          <a:p>
            <a:pPr>
              <a:buFontTx/>
              <a:buChar char="•"/>
            </a:pPr>
            <a:r>
              <a:rPr lang="fr-FR" sz="2800"/>
              <a:t> Stack Top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A Pseudocode Approach with C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30CF-DF13-4FC9-AD3A-EFBA3FBA5A3C}" type="slidenum">
              <a:rPr lang="en-US"/>
              <a:pPr/>
              <a:t>6</a:t>
            </a:fld>
            <a:endParaRPr lang="en-US"/>
          </a:p>
        </p:txBody>
      </p:sp>
      <p:pic>
        <p:nvPicPr>
          <p:cNvPr id="431117" name="Picture 13" descr="Fig0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367713" cy="3481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A Pseudocode Approach with C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FF3B-94E6-43F4-BDDE-19B1E686F873}" type="slidenum">
              <a:rPr lang="en-US"/>
              <a:pPr/>
              <a:t>7</a:t>
            </a:fld>
            <a:endParaRPr lang="en-US"/>
          </a:p>
        </p:txBody>
      </p:sp>
      <p:pic>
        <p:nvPicPr>
          <p:cNvPr id="432140" name="Picture 12" descr="Fig03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458200" cy="3322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A Pseudocode Approach with C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D7E-D3D4-47D3-8878-F2AE38D1CF21}" type="slidenum">
              <a:rPr lang="en-US"/>
              <a:pPr/>
              <a:t>8</a:t>
            </a:fld>
            <a:endParaRPr lang="en-US"/>
          </a:p>
        </p:txBody>
      </p:sp>
      <p:pic>
        <p:nvPicPr>
          <p:cNvPr id="433164" name="Picture 12" descr="Fig03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610600" cy="3252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A Pseudocode Approach with C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A636-A3E8-43B2-ABD8-8F5ABF45C20F}" type="slidenum">
              <a:rPr lang="en-US"/>
              <a:pPr/>
              <a:t>9</a:t>
            </a:fld>
            <a:endParaRPr lang="en-US"/>
          </a:p>
        </p:txBody>
      </p:sp>
      <p:pic>
        <p:nvPicPr>
          <p:cNvPr id="434188" name="Picture 12" descr="Fig0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6705600" cy="6100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2978</TotalTime>
  <Words>395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Object Oriented Programming</vt:lpstr>
      <vt:lpstr>Slide 2</vt:lpstr>
      <vt:lpstr>Stack</vt:lpstr>
      <vt:lpstr>Stack</vt:lpstr>
      <vt:lpstr>Slide 5</vt:lpstr>
      <vt:lpstr>Slide 6</vt:lpstr>
      <vt:lpstr>Slide 7</vt:lpstr>
      <vt:lpstr>Slide 8</vt:lpstr>
      <vt:lpstr>Slide 9</vt:lpstr>
      <vt:lpstr>Slide 10</vt:lpstr>
      <vt:lpstr>Slide 11</vt:lpstr>
      <vt:lpstr>Simple Uses of a 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Windows User</cp:lastModifiedBy>
  <cp:revision>126</cp:revision>
  <dcterms:created xsi:type="dcterms:W3CDTF">2000-01-15T04:50:39Z</dcterms:created>
  <dcterms:modified xsi:type="dcterms:W3CDTF">2017-09-25T07:15:31Z</dcterms:modified>
</cp:coreProperties>
</file>