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8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4724C-74A2-450F-BB4B-FBAD23102AE0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20A952-D88E-4189-8F39-ADB06EE17B6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8F0C41-E46E-4961-AE16-72DFC547F1FD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102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CCE6F6-0A04-4DDF-8C8A-BF0FFF25AC6D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317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2BBF7B-A48E-47B8-836C-FC4BA43D3B2B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327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5C7EC5-8DFA-4A1B-AABA-CC7BEEDCB26D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337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001DFA-41C8-43B9-AD81-E6F59738FB93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348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2BC8A0-A192-44C9-9CF0-8DADCFEF70DC}" type="slidenum">
              <a:rPr lang="en-US" altLang="zh-TW"/>
              <a:pPr/>
              <a:t>22</a:t>
            </a:fld>
            <a:endParaRPr lang="en-US" altLang="zh-TW"/>
          </a:p>
        </p:txBody>
      </p:sp>
      <p:sp>
        <p:nvSpPr>
          <p:cNvPr id="358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FA1FC-E431-4D36-8082-4A5626D64FE5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419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7811E6-30F6-4F30-9C85-0618E5AF312B}" type="slidenum">
              <a:rPr lang="en-US" altLang="zh-TW"/>
              <a:pPr/>
              <a:t>24</a:t>
            </a:fld>
            <a:endParaRPr lang="en-US" altLang="zh-TW"/>
          </a:p>
        </p:txBody>
      </p:sp>
      <p:sp>
        <p:nvSpPr>
          <p:cNvPr id="430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27125E-E973-48D3-BBC5-8F05C5EC9CF7}" type="slidenum">
              <a:rPr lang="en-US" altLang="zh-TW"/>
              <a:pPr/>
              <a:t>25</a:t>
            </a:fld>
            <a:endParaRPr lang="en-US" altLang="zh-TW"/>
          </a:p>
        </p:txBody>
      </p:sp>
      <p:sp>
        <p:nvSpPr>
          <p:cNvPr id="440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585366-CB5D-443B-94D3-D118467BC2F4}" type="slidenum">
              <a:rPr lang="en-US" altLang="zh-TW"/>
              <a:pPr/>
              <a:t>26</a:t>
            </a:fld>
            <a:endParaRPr lang="en-US" altLang="zh-TW"/>
          </a:p>
        </p:txBody>
      </p:sp>
      <p:sp>
        <p:nvSpPr>
          <p:cNvPr id="450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56B743-0128-460C-9853-17A0E506BD74}" type="slidenum">
              <a:rPr lang="en-US" altLang="zh-TW"/>
              <a:pPr/>
              <a:t>27</a:t>
            </a:fld>
            <a:endParaRPr lang="en-US" altLang="zh-TW"/>
          </a:p>
        </p:txBody>
      </p:sp>
      <p:sp>
        <p:nvSpPr>
          <p:cNvPr id="460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403FCE-C9D5-4FBF-8A1B-91125087C69D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112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48AC8D-D06F-4C89-9DE1-915F27500236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245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8290D5-60E9-48DB-9434-16B0B19EDA7C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256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BAA4A1-8EE7-4D75-945B-351AF88AC2CF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266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34DAFE-5C6B-4DB5-BB5D-13E96025635D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276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908B98-4BBE-4411-AB5B-BAFA108D4257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286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8EF2F2-B6E3-403B-8623-EE8CF111FCA2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296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362593-BF85-4BF9-8EB2-14A784AB2861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307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9/26/2017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Inheritance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Lecture 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Example: Derived Class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i="1">
                <a:solidFill>
                  <a:schemeClr val="accent2"/>
                </a:solidFill>
                <a:ea typeface="新細明體" pitchFamily="18" charset="-120"/>
              </a:rPr>
              <a:t>// Inherit as public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class derived : </a:t>
            </a:r>
            <a:r>
              <a:rPr lang="en-US" altLang="zh-TW">
                <a:solidFill>
                  <a:srgbClr val="FF0000"/>
                </a:solidFill>
                <a:ea typeface="新細明體" pitchFamily="18" charset="-120"/>
              </a:rPr>
              <a:t>public base</a:t>
            </a:r>
            <a:r>
              <a:rPr lang="en-US" altLang="zh-TW">
                <a:ea typeface="新細明體" pitchFamily="18" charset="-120"/>
              </a:rPr>
              <a:t> {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int y;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public: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void sety(int n) { y = n; }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void showy() { cout &lt;&lt; y &lt;&lt; ‘\n’;}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};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Access Specifier: public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The keyword </a:t>
            </a:r>
            <a:r>
              <a:rPr lang="en-US" altLang="zh-TW" i="1">
                <a:solidFill>
                  <a:srgbClr val="FF0000"/>
                </a:solidFill>
                <a:ea typeface="新細明體" pitchFamily="18" charset="-120"/>
              </a:rPr>
              <a:t>public</a:t>
            </a:r>
            <a:r>
              <a:rPr lang="en-US" altLang="zh-TW">
                <a:ea typeface="新細明體" pitchFamily="18" charset="-120"/>
              </a:rPr>
              <a:t> tells the compiler that </a:t>
            </a:r>
            <a:r>
              <a:rPr lang="en-US" altLang="zh-TW" i="1">
                <a:solidFill>
                  <a:srgbClr val="FF0000"/>
                </a:solidFill>
                <a:ea typeface="新細明體" pitchFamily="18" charset="-120"/>
              </a:rPr>
              <a:t>base</a:t>
            </a:r>
            <a:r>
              <a:rPr lang="en-US" altLang="zh-TW">
                <a:ea typeface="新細明體" pitchFamily="18" charset="-120"/>
              </a:rPr>
              <a:t> will be inherited such that:</a:t>
            </a:r>
          </a:p>
          <a:p>
            <a:pPr lvl="1">
              <a:lnSpc>
                <a:spcPct val="90000"/>
              </a:lnSpc>
            </a:pPr>
            <a:r>
              <a:rPr lang="en-US" altLang="zh-TW" sz="3200">
                <a:ea typeface="新細明體" pitchFamily="18" charset="-120"/>
              </a:rPr>
              <a:t>all </a:t>
            </a:r>
            <a:r>
              <a:rPr lang="en-US" altLang="zh-TW" sz="3200">
                <a:solidFill>
                  <a:srgbClr val="0000FF"/>
                </a:solidFill>
                <a:ea typeface="新細明體" pitchFamily="18" charset="-120"/>
              </a:rPr>
              <a:t>public</a:t>
            </a:r>
            <a:r>
              <a:rPr lang="en-US" altLang="zh-TW" sz="3200">
                <a:ea typeface="新細明體" pitchFamily="18" charset="-120"/>
              </a:rPr>
              <a:t> members of the base class will also be </a:t>
            </a:r>
            <a:r>
              <a:rPr lang="en-US" altLang="zh-TW" sz="3200">
                <a:solidFill>
                  <a:srgbClr val="0000FF"/>
                </a:solidFill>
                <a:ea typeface="新細明體" pitchFamily="18" charset="-120"/>
              </a:rPr>
              <a:t>public</a:t>
            </a:r>
            <a:r>
              <a:rPr lang="en-US" altLang="zh-TW" sz="3200">
                <a:ea typeface="新細明體" pitchFamily="18" charset="-120"/>
              </a:rPr>
              <a:t> members of </a:t>
            </a:r>
            <a:r>
              <a:rPr lang="en-US" altLang="zh-TW" sz="3200" i="1">
                <a:solidFill>
                  <a:srgbClr val="FF0000"/>
                </a:solidFill>
                <a:ea typeface="新細明體" pitchFamily="18" charset="-120"/>
              </a:rPr>
              <a:t>derived</a:t>
            </a:r>
            <a:r>
              <a:rPr lang="en-US" altLang="zh-TW" sz="3200" i="1">
                <a:ea typeface="新細明體" pitchFamily="18" charset="-120"/>
              </a:rPr>
              <a:t>.</a:t>
            </a:r>
          </a:p>
          <a:p>
            <a:pPr lvl="1">
              <a:lnSpc>
                <a:spcPct val="90000"/>
              </a:lnSpc>
            </a:pPr>
            <a:endParaRPr lang="en-US" altLang="zh-TW" sz="3200"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However, all </a:t>
            </a:r>
            <a:r>
              <a:rPr lang="en-US" altLang="zh-TW">
                <a:solidFill>
                  <a:srgbClr val="0000FF"/>
                </a:solidFill>
                <a:ea typeface="新細明體" pitchFamily="18" charset="-120"/>
              </a:rPr>
              <a:t>private</a:t>
            </a:r>
            <a:r>
              <a:rPr lang="en-US" altLang="zh-TW">
                <a:ea typeface="新細明體" pitchFamily="18" charset="-120"/>
              </a:rPr>
              <a:t> elements of </a:t>
            </a:r>
            <a:r>
              <a:rPr lang="en-US" altLang="zh-TW" i="1">
                <a:solidFill>
                  <a:srgbClr val="FF0000"/>
                </a:solidFill>
                <a:ea typeface="新細明體" pitchFamily="18" charset="-120"/>
              </a:rPr>
              <a:t>base</a:t>
            </a:r>
            <a:r>
              <a:rPr lang="en-US" altLang="zh-TW">
                <a:ea typeface="新細明體" pitchFamily="18" charset="-120"/>
              </a:rPr>
              <a:t> will remain private to it and are </a:t>
            </a:r>
            <a:r>
              <a:rPr lang="en-US" altLang="zh-TW">
                <a:solidFill>
                  <a:srgbClr val="0000FF"/>
                </a:solidFill>
                <a:ea typeface="新細明體" pitchFamily="18" charset="-120"/>
              </a:rPr>
              <a:t>not directly</a:t>
            </a:r>
            <a:r>
              <a:rPr lang="en-US" altLang="zh-TW">
                <a:solidFill>
                  <a:schemeClr val="accent2"/>
                </a:solidFill>
                <a:ea typeface="新細明體" pitchFamily="18" charset="-120"/>
              </a:rPr>
              <a:t> </a:t>
            </a:r>
            <a:r>
              <a:rPr lang="en-US" altLang="zh-TW">
                <a:solidFill>
                  <a:srgbClr val="0000FF"/>
                </a:solidFill>
                <a:ea typeface="新細明體" pitchFamily="18" charset="-120"/>
              </a:rPr>
              <a:t>accessible</a:t>
            </a:r>
            <a:r>
              <a:rPr lang="en-US" altLang="zh-TW">
                <a:ea typeface="新細明體" pitchFamily="18" charset="-120"/>
              </a:rPr>
              <a:t> by </a:t>
            </a:r>
            <a:r>
              <a:rPr lang="en-US" altLang="zh-TW" i="1">
                <a:solidFill>
                  <a:srgbClr val="FF0000"/>
                </a:solidFill>
                <a:ea typeface="新細明體" pitchFamily="18" charset="-120"/>
              </a:rPr>
              <a:t>derived</a:t>
            </a:r>
            <a:r>
              <a:rPr lang="en-US" altLang="zh-TW">
                <a:ea typeface="新細明體" pitchFamily="18" charset="-120"/>
              </a:rPr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Example: main()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int main() {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derived ob;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ob.setx(10);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ob.sety(20);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ob.showx();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ob.showy();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An incorrect example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2800">
                <a:ea typeface="新細明體" pitchFamily="18" charset="-120"/>
              </a:rPr>
              <a:t>class derived : public base {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>
                <a:ea typeface="新細明體" pitchFamily="18" charset="-120"/>
              </a:rPr>
              <a:t>		int y;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>
                <a:ea typeface="新細明體" pitchFamily="18" charset="-120"/>
              </a:rPr>
              <a:t>public: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>
                <a:ea typeface="新細明體" pitchFamily="18" charset="-120"/>
              </a:rPr>
              <a:t>		void sety(int n) { y = n; }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>
                <a:ea typeface="新細明體" pitchFamily="18" charset="-120"/>
              </a:rPr>
              <a:t>		</a:t>
            </a:r>
            <a:r>
              <a:rPr lang="en-US" altLang="zh-TW" sz="2800" i="1">
                <a:ea typeface="新細明體" pitchFamily="18" charset="-120"/>
              </a:rPr>
              <a:t>/* Error ! Cannot access x, which is 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i="1">
                <a:ea typeface="新細明體" pitchFamily="18" charset="-120"/>
              </a:rPr>
              <a:t>		    private member of base.  */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>
                <a:ea typeface="新細明體" pitchFamily="18" charset="-120"/>
              </a:rPr>
              <a:t>	</a:t>
            </a:r>
            <a:r>
              <a:rPr lang="en-US" altLang="zh-TW" sz="2800">
                <a:solidFill>
                  <a:srgbClr val="FF0000"/>
                </a:solidFill>
                <a:ea typeface="新細明體" pitchFamily="18" charset="-120"/>
              </a:rPr>
              <a:t>	void show_sum() {cout &lt;&lt; x+y; }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>
                <a:ea typeface="新細明體" pitchFamily="18" charset="-120"/>
              </a:rPr>
              <a:t>};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Access Specifier: private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If the access specifier is </a:t>
            </a:r>
            <a:r>
              <a:rPr lang="en-US" altLang="zh-TW" i="1">
                <a:solidFill>
                  <a:srgbClr val="FF0000"/>
                </a:solidFill>
                <a:ea typeface="新細明體" pitchFamily="18" charset="-120"/>
              </a:rPr>
              <a:t>private</a:t>
            </a:r>
            <a:r>
              <a:rPr lang="en-US" altLang="zh-TW">
                <a:ea typeface="新細明體" pitchFamily="18" charset="-120"/>
              </a:rPr>
              <a:t>:</a:t>
            </a:r>
          </a:p>
          <a:p>
            <a:pPr lvl="1"/>
            <a:r>
              <a:rPr lang="en-US" altLang="zh-TW" sz="3200">
                <a:solidFill>
                  <a:srgbClr val="0000FF"/>
                </a:solidFill>
                <a:ea typeface="新細明體" pitchFamily="18" charset="-120"/>
              </a:rPr>
              <a:t>public</a:t>
            </a:r>
            <a:r>
              <a:rPr lang="en-US" altLang="zh-TW" sz="3200">
                <a:ea typeface="新細明體" pitchFamily="18" charset="-120"/>
              </a:rPr>
              <a:t> members of </a:t>
            </a:r>
            <a:r>
              <a:rPr lang="en-US" altLang="zh-TW" sz="3200" i="1">
                <a:solidFill>
                  <a:srgbClr val="FF0000"/>
                </a:solidFill>
                <a:ea typeface="新細明體" pitchFamily="18" charset="-120"/>
              </a:rPr>
              <a:t>base </a:t>
            </a:r>
            <a:r>
              <a:rPr lang="en-US" altLang="zh-TW" sz="3200">
                <a:ea typeface="新細明體" pitchFamily="18" charset="-120"/>
              </a:rPr>
              <a:t>become </a:t>
            </a:r>
            <a:r>
              <a:rPr lang="en-US" altLang="zh-TW" sz="3200">
                <a:solidFill>
                  <a:srgbClr val="0000FF"/>
                </a:solidFill>
                <a:ea typeface="新細明體" pitchFamily="18" charset="-120"/>
              </a:rPr>
              <a:t>private</a:t>
            </a:r>
            <a:r>
              <a:rPr lang="en-US" altLang="zh-TW" sz="3200">
                <a:ea typeface="新細明體" pitchFamily="18" charset="-120"/>
              </a:rPr>
              <a:t> members of </a:t>
            </a:r>
            <a:r>
              <a:rPr lang="en-US" altLang="zh-TW" sz="3200" i="1">
                <a:solidFill>
                  <a:srgbClr val="FF0000"/>
                </a:solidFill>
                <a:ea typeface="新細明體" pitchFamily="18" charset="-120"/>
              </a:rPr>
              <a:t>derived</a:t>
            </a:r>
            <a:r>
              <a:rPr lang="en-US" altLang="zh-TW" sz="3200">
                <a:ea typeface="新細明體" pitchFamily="18" charset="-120"/>
              </a:rPr>
              <a:t>.</a:t>
            </a:r>
          </a:p>
          <a:p>
            <a:pPr lvl="1"/>
            <a:r>
              <a:rPr lang="en-US" altLang="zh-TW" sz="3200">
                <a:ea typeface="新細明體" pitchFamily="18" charset="-120"/>
              </a:rPr>
              <a:t>these members are still accessible by member functions of </a:t>
            </a:r>
            <a:r>
              <a:rPr lang="en-US" altLang="zh-TW" sz="3200" i="1">
                <a:solidFill>
                  <a:srgbClr val="FF0000"/>
                </a:solidFill>
                <a:ea typeface="新細明體" pitchFamily="18" charset="-120"/>
              </a:rPr>
              <a:t>derived</a:t>
            </a:r>
            <a:r>
              <a:rPr lang="en-US" altLang="zh-TW" sz="3200">
                <a:ea typeface="新細明體" pitchFamily="18" charset="-120"/>
              </a:rPr>
              <a:t>.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3200">
                <a:ea typeface="新細明體" pitchFamily="18" charset="-120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Example: Derived Class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i="1">
                <a:solidFill>
                  <a:srgbClr val="0000FF"/>
                </a:solidFill>
                <a:ea typeface="新細明體" pitchFamily="18" charset="-120"/>
              </a:rPr>
              <a:t>// Inherit as private</a:t>
            </a:r>
            <a:endParaRPr lang="en-US" altLang="zh-TW" i="1">
              <a:solidFill>
                <a:schemeClr val="accent2"/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class derived : </a:t>
            </a:r>
            <a:r>
              <a:rPr lang="en-US" altLang="zh-TW">
                <a:solidFill>
                  <a:srgbClr val="FF0000"/>
                </a:solidFill>
                <a:ea typeface="新細明體" pitchFamily="18" charset="-120"/>
              </a:rPr>
              <a:t>private base</a:t>
            </a:r>
            <a:r>
              <a:rPr lang="en-US" altLang="zh-TW">
                <a:ea typeface="新細明體" pitchFamily="18" charset="-120"/>
              </a:rPr>
              <a:t> {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int y;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public: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void sety(int n) { y = n; }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void showy() { cout &lt;&lt; y &lt;&lt; ‘\n’;}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};</a:t>
            </a:r>
          </a:p>
          <a:p>
            <a:endParaRPr lang="en-US" altLang="zh-TW"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Example: main()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int main() {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derived ob;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</a:t>
            </a:r>
            <a:r>
              <a:rPr lang="en-US" altLang="zh-TW">
                <a:solidFill>
                  <a:srgbClr val="FF0000"/>
                </a:solidFill>
                <a:ea typeface="新細明體" pitchFamily="18" charset="-120"/>
              </a:rPr>
              <a:t>ob.setx(10);	</a:t>
            </a:r>
            <a:r>
              <a:rPr lang="en-US" altLang="zh-TW" i="1">
                <a:solidFill>
                  <a:srgbClr val="FF0000"/>
                </a:solidFill>
                <a:ea typeface="新細明體" pitchFamily="18" charset="-120"/>
              </a:rPr>
              <a:t>// Error! setx() is private.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ob.sety(20);	</a:t>
            </a:r>
            <a:r>
              <a:rPr lang="en-US" altLang="zh-TW" i="1">
                <a:ea typeface="新細明體" pitchFamily="18" charset="-120"/>
              </a:rPr>
              <a:t>// OK!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</a:t>
            </a:r>
            <a:r>
              <a:rPr lang="en-US" altLang="zh-TW">
                <a:solidFill>
                  <a:srgbClr val="FF0000"/>
                </a:solidFill>
                <a:ea typeface="新細明體" pitchFamily="18" charset="-120"/>
              </a:rPr>
              <a:t>ob.showx();	</a:t>
            </a:r>
            <a:r>
              <a:rPr lang="en-US" altLang="zh-TW" i="1">
                <a:solidFill>
                  <a:srgbClr val="FF0000"/>
                </a:solidFill>
                <a:ea typeface="新細明體" pitchFamily="18" charset="-120"/>
              </a:rPr>
              <a:t>// Error! showx() is private.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ob.showy();	</a:t>
            </a:r>
            <a:r>
              <a:rPr lang="en-US" altLang="zh-TW" i="1">
                <a:ea typeface="新細明體" pitchFamily="18" charset="-120"/>
              </a:rPr>
              <a:t>// OK!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endParaRPr lang="en-US" altLang="zh-TW"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Example: Derived Class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885950"/>
            <a:ext cx="8610600" cy="41719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class derived : </a:t>
            </a:r>
            <a:r>
              <a:rPr lang="en-US" altLang="zh-TW">
                <a:solidFill>
                  <a:srgbClr val="FF0000"/>
                </a:solidFill>
                <a:ea typeface="新細明體" pitchFamily="18" charset="-120"/>
              </a:rPr>
              <a:t>private base</a:t>
            </a:r>
            <a:r>
              <a:rPr lang="en-US" altLang="zh-TW">
                <a:ea typeface="新細明體" pitchFamily="18" charset="-120"/>
              </a:rPr>
              <a:t>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int y;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public: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</a:t>
            </a:r>
            <a:r>
              <a:rPr lang="en-US" altLang="zh-TW" i="1">
                <a:solidFill>
                  <a:srgbClr val="0000FF"/>
                </a:solidFill>
                <a:ea typeface="新細明體" pitchFamily="18" charset="-120"/>
              </a:rPr>
              <a:t>// setx is accessible from within derived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void setxy(int n, int m) { </a:t>
            </a:r>
            <a:r>
              <a:rPr lang="en-US" altLang="zh-TW">
                <a:solidFill>
                  <a:srgbClr val="FF0000"/>
                </a:solidFill>
                <a:ea typeface="新細明體" pitchFamily="18" charset="-120"/>
              </a:rPr>
              <a:t>setx(n);</a:t>
            </a:r>
            <a:r>
              <a:rPr lang="en-US" altLang="zh-TW">
                <a:ea typeface="新細明體" pitchFamily="18" charset="-120"/>
              </a:rPr>
              <a:t> y = m; 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</a:t>
            </a:r>
            <a:r>
              <a:rPr lang="en-US" altLang="zh-TW" i="1">
                <a:solidFill>
                  <a:srgbClr val="0000FF"/>
                </a:solidFill>
                <a:ea typeface="新細明體" pitchFamily="18" charset="-120"/>
              </a:rPr>
              <a:t>// showx is also accessible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void showxy() { </a:t>
            </a:r>
            <a:r>
              <a:rPr lang="en-US" altLang="zh-TW">
                <a:solidFill>
                  <a:srgbClr val="FF0000"/>
                </a:solidFill>
                <a:ea typeface="新細明體" pitchFamily="18" charset="-120"/>
              </a:rPr>
              <a:t>showx();</a:t>
            </a:r>
            <a:r>
              <a:rPr lang="en-US" altLang="zh-TW">
                <a:ea typeface="新細明體" pitchFamily="18" charset="-120"/>
              </a:rPr>
              <a:t> cout&lt;&lt;y&lt;&lt; ‘\n’;}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};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zh-TW"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Protected Members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Sometimes you want to do the following:</a:t>
            </a:r>
          </a:p>
          <a:p>
            <a:pPr lvl="1"/>
            <a:r>
              <a:rPr lang="en-US" altLang="zh-TW" sz="3200">
                <a:ea typeface="新細明體" pitchFamily="18" charset="-120"/>
              </a:rPr>
              <a:t>keep a member of a base class private</a:t>
            </a:r>
          </a:p>
          <a:p>
            <a:pPr lvl="1"/>
            <a:r>
              <a:rPr lang="en-US" altLang="zh-TW" sz="3200">
                <a:ea typeface="新細明體" pitchFamily="18" charset="-120"/>
              </a:rPr>
              <a:t>allow a derived class access to it </a:t>
            </a:r>
          </a:p>
          <a:p>
            <a:r>
              <a:rPr lang="en-US" altLang="zh-TW" sz="3600">
                <a:ea typeface="新細明體" pitchFamily="18" charset="-120"/>
              </a:rPr>
              <a:t>Use protected members!</a:t>
            </a:r>
          </a:p>
          <a:p>
            <a:r>
              <a:rPr lang="en-US" altLang="zh-TW" sz="3600">
                <a:ea typeface="新細明體" pitchFamily="18" charset="-120"/>
              </a:rPr>
              <a:t>If no derived class, protected members is the same as private members.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Protected Members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4958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The full general form of a class declaration: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class </a:t>
            </a:r>
            <a:r>
              <a:rPr lang="en-US" altLang="zh-TW" i="1">
                <a:ea typeface="新細明體" pitchFamily="18" charset="-120"/>
              </a:rPr>
              <a:t>class-name</a:t>
            </a:r>
            <a:r>
              <a:rPr lang="en-US" altLang="zh-TW">
                <a:ea typeface="新細明體" pitchFamily="18" charset="-120"/>
              </a:rPr>
              <a:t>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	</a:t>
            </a:r>
            <a:r>
              <a:rPr lang="en-US" altLang="zh-TW" i="1">
                <a:ea typeface="新細明體" pitchFamily="18" charset="-120"/>
              </a:rPr>
              <a:t>// private members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</a:t>
            </a:r>
            <a:r>
              <a:rPr lang="en-US" altLang="zh-TW">
                <a:solidFill>
                  <a:srgbClr val="FF0000"/>
                </a:solidFill>
                <a:ea typeface="新細明體" pitchFamily="18" charset="-120"/>
              </a:rPr>
              <a:t>	protected: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	</a:t>
            </a:r>
            <a:r>
              <a:rPr lang="en-US" altLang="zh-TW" i="1">
                <a:solidFill>
                  <a:srgbClr val="FF0000"/>
                </a:solidFill>
                <a:ea typeface="新細明體" pitchFamily="18" charset="-120"/>
              </a:rPr>
              <a:t>// protected members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public: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	</a:t>
            </a:r>
            <a:r>
              <a:rPr lang="en-US" altLang="zh-TW" i="1">
                <a:ea typeface="新細明體" pitchFamily="18" charset="-120"/>
              </a:rPr>
              <a:t>// public members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};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9E60CEA1-F510-425B-AF8B-BD7B24064A71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/>
              <a:t>What is Inheritance?</a:t>
            </a:r>
            <a:br>
              <a:rPr lang="en-US"/>
            </a:br>
            <a:r>
              <a:rPr lang="en-US" sz="2800"/>
              <a:t>Generalization vs. Specialization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Real-life objects are typically specialized versions of other more general objects. </a:t>
            </a:r>
          </a:p>
          <a:p>
            <a:pPr>
              <a:lnSpc>
                <a:spcPct val="80000"/>
              </a:lnSpc>
            </a:pPr>
            <a:r>
              <a:rPr lang="en-US" sz="2800"/>
              <a:t>The term “insect” describes a very general type of creature with numerous characteristics.</a:t>
            </a:r>
          </a:p>
          <a:p>
            <a:pPr>
              <a:lnSpc>
                <a:spcPct val="80000"/>
              </a:lnSpc>
            </a:pPr>
            <a:r>
              <a:rPr lang="en-US" sz="2800"/>
              <a:t>Grasshoppers and bumblebees are insects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They share the general characteristics of an insect.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However, they have special characteristics of their own.</a:t>
            </a:r>
          </a:p>
          <a:p>
            <a:pPr lvl="2">
              <a:lnSpc>
                <a:spcPct val="80000"/>
              </a:lnSpc>
            </a:pPr>
            <a:r>
              <a:rPr lang="en-US" sz="2000"/>
              <a:t>grasshoppers have a jumping ability, and</a:t>
            </a:r>
          </a:p>
          <a:p>
            <a:pPr lvl="2">
              <a:lnSpc>
                <a:spcPct val="80000"/>
              </a:lnSpc>
            </a:pPr>
            <a:r>
              <a:rPr lang="en-US" sz="2000"/>
              <a:t>bumblebees have a stinger.</a:t>
            </a:r>
          </a:p>
          <a:p>
            <a:pPr>
              <a:lnSpc>
                <a:spcPct val="80000"/>
              </a:lnSpc>
            </a:pPr>
            <a:r>
              <a:rPr lang="en-US" sz="2800"/>
              <a:t>Grasshoppers and bumblebees are specialized versions of an insect.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280400" cy="1143000"/>
          </a:xfrm>
        </p:spPr>
        <p:txBody>
          <a:bodyPr/>
          <a:lstStyle/>
          <a:p>
            <a:r>
              <a:rPr lang="en-US" altLang="zh-TW">
                <a:ea typeface="新細明體" pitchFamily="18" charset="-120"/>
              </a:rPr>
              <a:t>3 Types of Access Specifiers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8077200" cy="4114800"/>
          </a:xfrm>
        </p:spPr>
        <p:txBody>
          <a:bodyPr/>
          <a:lstStyle/>
          <a:p>
            <a:r>
              <a:rPr lang="en-US" altLang="zh-TW">
                <a:solidFill>
                  <a:srgbClr val="FF0000"/>
                </a:solidFill>
                <a:ea typeface="新細明體" pitchFamily="18" charset="-120"/>
              </a:rPr>
              <a:t>Type 1:  inherit as private</a:t>
            </a:r>
          </a:p>
          <a:p>
            <a:endParaRPr lang="en-US" altLang="zh-TW">
              <a:solidFill>
                <a:srgbClr val="FF0000"/>
              </a:solidFill>
              <a:ea typeface="新細明體" pitchFamily="18" charset="-120"/>
            </a:endParaRPr>
          </a:p>
        </p:txBody>
      </p:sp>
      <p:graphicFrame>
        <p:nvGraphicFramePr>
          <p:cNvPr id="19477" name="Group 21"/>
          <p:cNvGraphicFramePr>
            <a:graphicFrameLocks noGrp="1"/>
          </p:cNvGraphicFramePr>
          <p:nvPr/>
        </p:nvGraphicFramePr>
        <p:xfrm>
          <a:off x="1524000" y="2743200"/>
          <a:ext cx="6096000" cy="3124200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781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Base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Derived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1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private members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inaccessible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1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protected members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private members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1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public members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private members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356600" cy="1143000"/>
          </a:xfrm>
        </p:spPr>
        <p:txBody>
          <a:bodyPr/>
          <a:lstStyle/>
          <a:p>
            <a:r>
              <a:rPr lang="en-US" altLang="zh-TW">
                <a:ea typeface="新細明體" pitchFamily="18" charset="-120"/>
              </a:rPr>
              <a:t>3 Types of Access Specifiers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solidFill>
                  <a:srgbClr val="FF0000"/>
                </a:solidFill>
                <a:ea typeface="新細明體" pitchFamily="18" charset="-120"/>
              </a:rPr>
              <a:t>Type 2:  inherit as protected</a:t>
            </a:r>
          </a:p>
          <a:p>
            <a:endParaRPr lang="en-US" altLang="zh-TW">
              <a:ea typeface="新細明體" pitchFamily="18" charset="-120"/>
            </a:endParaRPr>
          </a:p>
        </p:txBody>
      </p:sp>
      <p:graphicFrame>
        <p:nvGraphicFramePr>
          <p:cNvPr id="22532" name="Group 4"/>
          <p:cNvGraphicFramePr>
            <a:graphicFrameLocks noGrp="1"/>
          </p:cNvGraphicFramePr>
          <p:nvPr/>
        </p:nvGraphicFramePr>
        <p:xfrm>
          <a:off x="1524000" y="2743200"/>
          <a:ext cx="6096000" cy="3124200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781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Base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Derived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1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private members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inaccessible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1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protected members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protected members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1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public members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protected members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509000" cy="1143000"/>
          </a:xfrm>
        </p:spPr>
        <p:txBody>
          <a:bodyPr/>
          <a:lstStyle/>
          <a:p>
            <a:r>
              <a:rPr lang="en-US" altLang="zh-TW">
                <a:ea typeface="新細明體" pitchFamily="18" charset="-120"/>
              </a:rPr>
              <a:t>3 Types of Access Specifiers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solidFill>
                  <a:srgbClr val="FF0000"/>
                </a:solidFill>
                <a:ea typeface="新細明體" pitchFamily="18" charset="-120"/>
              </a:rPr>
              <a:t>Type 3:  inherit as public</a:t>
            </a:r>
          </a:p>
          <a:p>
            <a:endParaRPr lang="en-US" altLang="zh-TW">
              <a:ea typeface="新細明體" pitchFamily="18" charset="-120"/>
            </a:endParaRPr>
          </a:p>
        </p:txBody>
      </p:sp>
      <p:graphicFrame>
        <p:nvGraphicFramePr>
          <p:cNvPr id="23556" name="Group 4"/>
          <p:cNvGraphicFramePr>
            <a:graphicFrameLocks noGrp="1"/>
          </p:cNvGraphicFramePr>
          <p:nvPr/>
        </p:nvGraphicFramePr>
        <p:xfrm>
          <a:off x="1524000" y="2743200"/>
          <a:ext cx="6096000" cy="3124200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781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Base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Derived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1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private members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inaccessible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1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protected members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protected members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1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public members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public members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280400" cy="1143000"/>
          </a:xfrm>
        </p:spPr>
        <p:txBody>
          <a:bodyPr/>
          <a:lstStyle/>
          <a:p>
            <a:r>
              <a:rPr lang="en-US" altLang="zh-TW">
                <a:ea typeface="新細明體" pitchFamily="18" charset="-120"/>
              </a:rPr>
              <a:t>Constructor and Destructor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It is possible for both the base class and the derived class to have constructor and/or destructor functions. </a:t>
            </a:r>
          </a:p>
          <a:p>
            <a:pPr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The </a:t>
            </a:r>
            <a:r>
              <a:rPr lang="en-US" altLang="zh-TW">
                <a:solidFill>
                  <a:srgbClr val="FF0000"/>
                </a:solidFill>
                <a:ea typeface="新細明體" pitchFamily="18" charset="-120"/>
              </a:rPr>
              <a:t>constructor</a:t>
            </a:r>
            <a:r>
              <a:rPr lang="en-US" altLang="zh-TW">
                <a:ea typeface="新細明體" pitchFamily="18" charset="-120"/>
              </a:rPr>
              <a:t> functions are </a:t>
            </a:r>
            <a:r>
              <a:rPr lang="en-US" altLang="zh-TW">
                <a:solidFill>
                  <a:srgbClr val="FF0000"/>
                </a:solidFill>
                <a:ea typeface="新細明體" pitchFamily="18" charset="-120"/>
              </a:rPr>
              <a:t>executed in order of derivation</a:t>
            </a:r>
            <a:r>
              <a:rPr lang="en-US" altLang="zh-TW">
                <a:ea typeface="新細明體" pitchFamily="18" charset="-120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i.e.the base class constructor is executed first.</a:t>
            </a:r>
          </a:p>
          <a:p>
            <a:pPr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The </a:t>
            </a:r>
            <a:r>
              <a:rPr lang="en-US" altLang="zh-TW">
                <a:solidFill>
                  <a:srgbClr val="0000FF"/>
                </a:solidFill>
                <a:ea typeface="新細明體" pitchFamily="18" charset="-120"/>
              </a:rPr>
              <a:t>destructor</a:t>
            </a:r>
            <a:r>
              <a:rPr lang="en-US" altLang="zh-TW">
                <a:ea typeface="新細明體" pitchFamily="18" charset="-120"/>
              </a:rPr>
              <a:t> functions are </a:t>
            </a:r>
            <a:r>
              <a:rPr lang="en-US" altLang="zh-TW">
                <a:solidFill>
                  <a:srgbClr val="0000FF"/>
                </a:solidFill>
                <a:ea typeface="新細明體" pitchFamily="18" charset="-120"/>
              </a:rPr>
              <a:t>executed in reverse order</a:t>
            </a:r>
            <a:r>
              <a:rPr lang="en-US" altLang="zh-TW">
                <a:ea typeface="新細明體" pitchFamily="18" charset="-120"/>
              </a:rPr>
              <a:t>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Passing arguments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en-US" altLang="zh-TW">
                <a:ea typeface="新細明體" pitchFamily="18" charset="-120"/>
              </a:rPr>
              <a:t>What if the constructor functions of both the base class and derived class take arguments?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zh-TW">
                <a:ea typeface="新細明體" pitchFamily="18" charset="-120"/>
              </a:rPr>
              <a:t>Pass all necessary arguments to the derived class’s constructor.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zh-TW">
                <a:ea typeface="新細明體" pitchFamily="18" charset="-120"/>
              </a:rPr>
              <a:t>Then pass the appropriate arguments along to the base class.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432800" cy="1143000"/>
          </a:xfrm>
        </p:spPr>
        <p:txBody>
          <a:bodyPr/>
          <a:lstStyle/>
          <a:p>
            <a:r>
              <a:rPr lang="en-US" altLang="zh-TW">
                <a:ea typeface="新細明體" pitchFamily="18" charset="-120"/>
              </a:rPr>
              <a:t>Example: Constructor of base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2800">
                <a:ea typeface="新細明體" pitchFamily="18" charset="-120"/>
              </a:rPr>
              <a:t>class base {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>
                <a:ea typeface="新細明體" pitchFamily="18" charset="-120"/>
              </a:rPr>
              <a:t>		int i;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>
                <a:ea typeface="新細明體" pitchFamily="18" charset="-120"/>
              </a:rPr>
              <a:t>public: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>
                <a:ea typeface="新細明體" pitchFamily="18" charset="-120"/>
              </a:rPr>
              <a:t>		base(int n) {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>
                <a:ea typeface="新細明體" pitchFamily="18" charset="-120"/>
              </a:rPr>
              <a:t>			cout &lt;&lt; “constructing base \n”; 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>
                <a:ea typeface="新細明體" pitchFamily="18" charset="-120"/>
              </a:rPr>
              <a:t>			i = n; }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>
                <a:ea typeface="新細明體" pitchFamily="18" charset="-120"/>
              </a:rPr>
              <a:t>		~base() { cout &lt;&lt; “destructing base \n”; }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>
                <a:ea typeface="新細明體" pitchFamily="18" charset="-120"/>
              </a:rPr>
              <a:t>};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601200" cy="1143000"/>
          </a:xfrm>
        </p:spPr>
        <p:txBody>
          <a:bodyPr/>
          <a:lstStyle/>
          <a:p>
            <a:r>
              <a:rPr lang="en-US" altLang="zh-TW">
                <a:ea typeface="新細明體" pitchFamily="18" charset="-120"/>
              </a:rPr>
              <a:t>Example: Constructor of derived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8077200" cy="4114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2800">
                <a:ea typeface="新細明體" pitchFamily="18" charset="-120"/>
              </a:rPr>
              <a:t>class derived : public base {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>
                <a:ea typeface="新細明體" pitchFamily="18" charset="-120"/>
              </a:rPr>
              <a:t>	int j;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>
                <a:ea typeface="新細明體" pitchFamily="18" charset="-120"/>
              </a:rPr>
              <a:t>public: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>
                <a:solidFill>
                  <a:srgbClr val="FF0000"/>
                </a:solidFill>
                <a:ea typeface="新細明體" pitchFamily="18" charset="-120"/>
              </a:rPr>
              <a:t>	derived (int n, int m) : base (m)</a:t>
            </a:r>
            <a:r>
              <a:rPr lang="en-US" altLang="zh-TW" sz="2800">
                <a:ea typeface="新細明體" pitchFamily="18" charset="-120"/>
              </a:rPr>
              <a:t> {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>
                <a:ea typeface="新細明體" pitchFamily="18" charset="-120"/>
              </a:rPr>
              <a:t>		cout &lt;&lt; “constructing derived\n”;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>
                <a:ea typeface="新細明體" pitchFamily="18" charset="-120"/>
              </a:rPr>
              <a:t>		j = n; }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>
                <a:ea typeface="新細明體" pitchFamily="18" charset="-120"/>
              </a:rPr>
              <a:t>	~derived() { cout &lt;&lt; “destructing derived\n”;}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>
                <a:ea typeface="新細明體" pitchFamily="18" charset="-120"/>
              </a:rPr>
              <a:t>};</a:t>
            </a:r>
          </a:p>
          <a:p>
            <a:pPr>
              <a:buFont typeface="Monotype Sorts" pitchFamily="2" charset="2"/>
              <a:buNone/>
            </a:pPr>
            <a:endParaRPr lang="en-US" altLang="zh-TW" sz="2800"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Example: main()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1019175" y="1885950"/>
            <a:ext cx="7375525" cy="417195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2800">
                <a:ea typeface="新細明體" pitchFamily="18" charset="-120"/>
              </a:rPr>
              <a:t>int main() {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>
                <a:ea typeface="新細明體" pitchFamily="18" charset="-120"/>
              </a:rPr>
              <a:t>		derived o(10,20);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>
                <a:ea typeface="新細明體" pitchFamily="18" charset="-120"/>
              </a:rPr>
              <a:t>		return 0;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>
                <a:ea typeface="新細明體" pitchFamily="18" charset="-120"/>
              </a:rPr>
              <a:t>}</a:t>
            </a:r>
            <a:endParaRPr lang="en-US" altLang="zh-TW" sz="2800">
              <a:latin typeface="Courier New" pitchFamily="49" charset="0"/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2800">
                <a:latin typeface="Courier New" pitchFamily="49" charset="0"/>
                <a:ea typeface="新細明體" pitchFamily="18" charset="-120"/>
              </a:rPr>
              <a:t>constructing base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>
                <a:latin typeface="Courier New" pitchFamily="49" charset="0"/>
                <a:ea typeface="新細明體" pitchFamily="18" charset="-120"/>
              </a:rPr>
              <a:t>constructing derived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>
                <a:latin typeface="Courier New" pitchFamily="49" charset="0"/>
                <a:ea typeface="新細明體" pitchFamily="18" charset="-120"/>
              </a:rPr>
              <a:t>destructing derived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>
                <a:latin typeface="Courier New" pitchFamily="49" charset="0"/>
                <a:ea typeface="新細明體" pitchFamily="18" charset="-120"/>
              </a:rPr>
              <a:t>destructing base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65405684-B705-4EA2-8204-6B917B64E6E9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61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/>
              <a:t>Inheritance</a:t>
            </a:r>
          </a:p>
        </p:txBody>
      </p:sp>
      <p:sp>
        <p:nvSpPr>
          <p:cNvPr id="6148" name="Rectangle 1027"/>
          <p:cNvSpPr>
            <a:spLocks noChangeArrowheads="1"/>
          </p:cNvSpPr>
          <p:nvPr/>
        </p:nvSpPr>
        <p:spPr bwMode="auto">
          <a:xfrm>
            <a:off x="3581400" y="1447800"/>
            <a:ext cx="20574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Insect</a:t>
            </a:r>
          </a:p>
        </p:txBody>
      </p:sp>
      <p:sp>
        <p:nvSpPr>
          <p:cNvPr id="6149" name="Rectangle 1029"/>
          <p:cNvSpPr>
            <a:spLocks noChangeArrowheads="1"/>
          </p:cNvSpPr>
          <p:nvPr/>
        </p:nvSpPr>
        <p:spPr bwMode="auto">
          <a:xfrm>
            <a:off x="4724400" y="3429000"/>
            <a:ext cx="19812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Grasshopper</a:t>
            </a:r>
          </a:p>
        </p:txBody>
      </p:sp>
      <p:sp>
        <p:nvSpPr>
          <p:cNvPr id="6150" name="Rectangle 1030"/>
          <p:cNvSpPr>
            <a:spLocks noChangeArrowheads="1"/>
          </p:cNvSpPr>
          <p:nvPr/>
        </p:nvSpPr>
        <p:spPr bwMode="auto">
          <a:xfrm>
            <a:off x="2514600" y="3429000"/>
            <a:ext cx="19812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BumbleBee</a:t>
            </a:r>
          </a:p>
        </p:txBody>
      </p:sp>
      <p:cxnSp>
        <p:nvCxnSpPr>
          <p:cNvPr id="6151" name="AutoShape 1031"/>
          <p:cNvCxnSpPr>
            <a:cxnSpLocks noChangeShapeType="1"/>
            <a:stCxn id="6150" idx="0"/>
            <a:endCxn id="6148" idx="2"/>
          </p:cNvCxnSpPr>
          <p:nvPr/>
        </p:nvCxnSpPr>
        <p:spPr bwMode="auto">
          <a:xfrm rot="-5400000">
            <a:off x="3638550" y="2457450"/>
            <a:ext cx="838200" cy="1104900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152" name="AutoShape 1032"/>
          <p:cNvCxnSpPr>
            <a:cxnSpLocks noChangeShapeType="1"/>
            <a:stCxn id="6149" idx="0"/>
            <a:endCxn id="6148" idx="2"/>
          </p:cNvCxnSpPr>
          <p:nvPr/>
        </p:nvCxnSpPr>
        <p:spPr bwMode="auto">
          <a:xfrm rot="5400000" flipH="1">
            <a:off x="4743450" y="2457450"/>
            <a:ext cx="838200" cy="1104900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</p:spPr>
      </p:cxnSp>
      <p:grpSp>
        <p:nvGrpSpPr>
          <p:cNvPr id="2" name="Group 1044"/>
          <p:cNvGrpSpPr>
            <a:grpSpLocks/>
          </p:cNvGrpSpPr>
          <p:nvPr/>
        </p:nvGrpSpPr>
        <p:grpSpPr bwMode="auto">
          <a:xfrm>
            <a:off x="228600" y="2019300"/>
            <a:ext cx="3352800" cy="1100138"/>
            <a:chOff x="144" y="1272"/>
            <a:chExt cx="2112" cy="693"/>
          </a:xfrm>
        </p:grpSpPr>
        <p:sp>
          <p:nvSpPr>
            <p:cNvPr id="6159" name="Text Box 1033"/>
            <p:cNvSpPr txBox="1">
              <a:spLocks noChangeArrowheads="1"/>
            </p:cNvSpPr>
            <p:nvPr/>
          </p:nvSpPr>
          <p:spPr bwMode="auto">
            <a:xfrm>
              <a:off x="144" y="1382"/>
              <a:ext cx="1776" cy="583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anchor="ctr" anchorCtr="1">
              <a:spAutoFit/>
            </a:bodyPr>
            <a:lstStyle/>
            <a:p>
              <a:r>
                <a:rPr lang="en-US" sz="1800" b="1"/>
                <a:t>Contains those attributes and methods that are shared by all insects.</a:t>
              </a:r>
            </a:p>
          </p:txBody>
        </p:sp>
        <p:cxnSp>
          <p:nvCxnSpPr>
            <p:cNvPr id="6160" name="AutoShape 1034"/>
            <p:cNvCxnSpPr>
              <a:cxnSpLocks noChangeShapeType="1"/>
              <a:stCxn id="6159" idx="3"/>
              <a:endCxn id="6148" idx="1"/>
            </p:cNvCxnSpPr>
            <p:nvPr/>
          </p:nvCxnSpPr>
          <p:spPr bwMode="auto">
            <a:xfrm flipV="1">
              <a:off x="1920" y="1272"/>
              <a:ext cx="336" cy="402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rgbClr val="FF0000"/>
              </a:solidFill>
              <a:miter lim="800000"/>
              <a:headEnd/>
              <a:tailEnd type="triangle" w="med" len="med"/>
            </a:ln>
          </p:spPr>
        </p:cxnSp>
      </p:grpSp>
      <p:grpSp>
        <p:nvGrpSpPr>
          <p:cNvPr id="3" name="Group 1043"/>
          <p:cNvGrpSpPr>
            <a:grpSpLocks/>
          </p:cNvGrpSpPr>
          <p:nvPr/>
        </p:nvGrpSpPr>
        <p:grpSpPr bwMode="auto">
          <a:xfrm>
            <a:off x="381000" y="4000500"/>
            <a:ext cx="8305800" cy="1954213"/>
            <a:chOff x="240" y="2520"/>
            <a:chExt cx="5232" cy="1231"/>
          </a:xfrm>
        </p:grpSpPr>
        <p:sp>
          <p:nvSpPr>
            <p:cNvPr id="6155" name="Text Box 1035"/>
            <p:cNvSpPr txBox="1">
              <a:spLocks noChangeArrowheads="1"/>
            </p:cNvSpPr>
            <p:nvPr/>
          </p:nvSpPr>
          <p:spPr bwMode="auto">
            <a:xfrm>
              <a:off x="240" y="3168"/>
              <a:ext cx="2160" cy="583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anchor="ctr" anchorCtr="1">
              <a:spAutoFit/>
            </a:bodyPr>
            <a:lstStyle/>
            <a:p>
              <a:r>
                <a:rPr lang="en-US" sz="1800" b="1"/>
                <a:t>Contains those attributes and methods that specific to a Bumble Bee.</a:t>
              </a:r>
            </a:p>
          </p:txBody>
        </p:sp>
        <p:cxnSp>
          <p:nvCxnSpPr>
            <p:cNvPr id="6156" name="AutoShape 1037"/>
            <p:cNvCxnSpPr>
              <a:cxnSpLocks noChangeShapeType="1"/>
              <a:stCxn id="6155" idx="0"/>
              <a:endCxn id="6150" idx="1"/>
            </p:cNvCxnSpPr>
            <p:nvPr/>
          </p:nvCxnSpPr>
          <p:spPr bwMode="auto">
            <a:xfrm rot="-5400000">
              <a:off x="1128" y="2712"/>
              <a:ext cx="648" cy="264"/>
            </a:xfrm>
            <a:prstGeom prst="bentConnector2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 type="triangle" w="med" len="med"/>
            </a:ln>
          </p:spPr>
        </p:cxnSp>
        <p:sp>
          <p:nvSpPr>
            <p:cNvPr id="6157" name="Text Box 1036"/>
            <p:cNvSpPr txBox="1">
              <a:spLocks noChangeArrowheads="1"/>
            </p:cNvSpPr>
            <p:nvPr/>
          </p:nvSpPr>
          <p:spPr bwMode="auto">
            <a:xfrm>
              <a:off x="3456" y="3168"/>
              <a:ext cx="2016" cy="583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anchor="ctr" anchorCtr="1">
              <a:spAutoFit/>
            </a:bodyPr>
            <a:lstStyle/>
            <a:p>
              <a:r>
                <a:rPr lang="en-US" sz="1800" b="1"/>
                <a:t>Contains those attributes and methods that are specific to a Grasshopper.</a:t>
              </a:r>
            </a:p>
          </p:txBody>
        </p:sp>
        <p:cxnSp>
          <p:nvCxnSpPr>
            <p:cNvPr id="6158" name="AutoShape 1038"/>
            <p:cNvCxnSpPr>
              <a:cxnSpLocks noChangeShapeType="1"/>
              <a:stCxn id="6157" idx="0"/>
              <a:endCxn id="6149" idx="3"/>
            </p:cNvCxnSpPr>
            <p:nvPr/>
          </p:nvCxnSpPr>
          <p:spPr bwMode="auto">
            <a:xfrm rot="5400000" flipH="1">
              <a:off x="4020" y="2724"/>
              <a:ext cx="648" cy="240"/>
            </a:xfrm>
            <a:prstGeom prst="bentConnector2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FEEB3E69-9878-463D-BDA5-AD8B33C7DEE2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/>
              <a:t>The “is a” Relationship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The relationship between a superclass and an inherited class is called an “is a” relationship.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 grasshopper “is a” insect.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 poodle “is a” dog.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 car “is a” vehicle.</a:t>
            </a:r>
          </a:p>
          <a:p>
            <a:pPr>
              <a:lnSpc>
                <a:spcPct val="90000"/>
              </a:lnSpc>
            </a:pPr>
            <a:r>
              <a:rPr lang="en-US" sz="2800"/>
              <a:t>A specialized object has: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all of the characteristics of the general object, plus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additional characteristics that make it special.</a:t>
            </a:r>
          </a:p>
          <a:p>
            <a:pPr>
              <a:lnSpc>
                <a:spcPct val="90000"/>
              </a:lnSpc>
            </a:pPr>
            <a:r>
              <a:rPr lang="en-US" sz="2800"/>
              <a:t>In object-oriented programming, </a:t>
            </a:r>
            <a:r>
              <a:rPr lang="en-US" sz="2800" i="1"/>
              <a:t>inheritance </a:t>
            </a:r>
            <a:r>
              <a:rPr lang="en-US" sz="2800"/>
              <a:t>is used to create an “is a” relationship among classes.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0A9F926B-E34C-424B-9154-1A878782AE2D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/>
              <a:t>The “is a” Relationship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447800"/>
            <a:ext cx="8458200" cy="4724400"/>
          </a:xfrm>
        </p:spPr>
        <p:txBody>
          <a:bodyPr/>
          <a:lstStyle/>
          <a:p>
            <a:r>
              <a:rPr lang="en-US" sz="2800"/>
              <a:t>We can </a:t>
            </a:r>
            <a:r>
              <a:rPr lang="en-US" sz="2800" i="1"/>
              <a:t>extend</a:t>
            </a:r>
            <a:r>
              <a:rPr lang="en-US" sz="2800"/>
              <a:t> the capabilities of a class.</a:t>
            </a:r>
          </a:p>
          <a:p>
            <a:r>
              <a:rPr lang="en-US" sz="2800"/>
              <a:t>Inheritance involves a superclass and a subclass.</a:t>
            </a:r>
          </a:p>
          <a:p>
            <a:pPr lvl="1"/>
            <a:r>
              <a:rPr lang="en-US" sz="2400"/>
              <a:t>The </a:t>
            </a:r>
            <a:r>
              <a:rPr lang="en-US" sz="2400" i="1"/>
              <a:t>superclass </a:t>
            </a:r>
            <a:r>
              <a:rPr lang="en-US" sz="2400"/>
              <a:t>is the general class and</a:t>
            </a:r>
          </a:p>
          <a:p>
            <a:pPr lvl="1"/>
            <a:r>
              <a:rPr lang="en-US" sz="2400"/>
              <a:t>the </a:t>
            </a:r>
            <a:r>
              <a:rPr lang="en-US" sz="2400" i="1"/>
              <a:t>subclass </a:t>
            </a:r>
            <a:r>
              <a:rPr lang="en-US" sz="2400"/>
              <a:t>is the specialized class.</a:t>
            </a:r>
          </a:p>
          <a:p>
            <a:r>
              <a:rPr lang="en-US" sz="2800"/>
              <a:t>The subclass is based on, or extended from, the superclass.</a:t>
            </a:r>
          </a:p>
          <a:p>
            <a:pPr lvl="1"/>
            <a:r>
              <a:rPr lang="en-US" sz="2400"/>
              <a:t>Superclasses are also called </a:t>
            </a:r>
            <a:r>
              <a:rPr lang="en-US" sz="2400" i="1"/>
              <a:t>base classes</a:t>
            </a:r>
            <a:r>
              <a:rPr lang="en-US" sz="2400"/>
              <a:t>, and</a:t>
            </a:r>
          </a:p>
          <a:p>
            <a:pPr lvl="1"/>
            <a:r>
              <a:rPr lang="en-US" sz="2400"/>
              <a:t>subclasses are also called </a:t>
            </a:r>
            <a:r>
              <a:rPr lang="en-US" sz="2400" i="1"/>
              <a:t>derived</a:t>
            </a:r>
            <a:r>
              <a:rPr lang="en-US" sz="2400"/>
              <a:t> </a:t>
            </a:r>
            <a:r>
              <a:rPr lang="en-US" sz="2400" i="1"/>
              <a:t>classes.</a:t>
            </a:r>
          </a:p>
          <a:p>
            <a:r>
              <a:rPr lang="en-US" sz="2800"/>
              <a:t>The relationship of classes can be thought of as  </a:t>
            </a:r>
            <a:r>
              <a:rPr lang="en-US" sz="2800" i="1"/>
              <a:t>parent classes </a:t>
            </a:r>
            <a:r>
              <a:rPr lang="en-US" sz="2800"/>
              <a:t>and </a:t>
            </a:r>
            <a:r>
              <a:rPr lang="en-US" sz="2800" i="1"/>
              <a:t>child classes</a:t>
            </a:r>
            <a:r>
              <a:rPr lang="en-US" sz="280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FE15DA3D-AA1A-496F-BBBD-8AE440345751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/>
              <a:t>Inheritance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The subclass inherits </a:t>
            </a:r>
            <a:r>
              <a:rPr lang="en-US" dirty="0" smtClean="0"/>
              <a:t>attributes</a:t>
            </a:r>
            <a:r>
              <a:rPr lang="en-US" dirty="0" smtClean="0"/>
              <a:t> </a:t>
            </a:r>
            <a:r>
              <a:rPr lang="en-US" dirty="0"/>
              <a:t>and methods from the </a:t>
            </a:r>
            <a:r>
              <a:rPr lang="en-US" dirty="0" err="1"/>
              <a:t>superclass</a:t>
            </a:r>
            <a:r>
              <a:rPr lang="en-US" dirty="0"/>
              <a:t> without any of them being rewritten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New fields and methods may be added to the subclass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BD4B06FF-1DE2-4A9D-AC9E-4EA0F7771951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7772400" cy="838200"/>
          </a:xfrm>
        </p:spPr>
        <p:txBody>
          <a:bodyPr/>
          <a:lstStyle/>
          <a:p>
            <a:r>
              <a:rPr lang="en-US" sz="3200"/>
              <a:t>The </a:t>
            </a:r>
            <a:r>
              <a:rPr lang="en-US" sz="3200">
                <a:latin typeface="Courier New" pitchFamily="49" charset="0"/>
              </a:rPr>
              <a:t>GradedActivity</a:t>
            </a:r>
            <a:r>
              <a:rPr lang="en-US" sz="3200"/>
              <a:t> Example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85800" y="1143000"/>
            <a:ext cx="3124200" cy="1981200"/>
            <a:chOff x="384" y="1008"/>
            <a:chExt cx="1968" cy="1248"/>
          </a:xfrm>
        </p:grpSpPr>
        <p:sp>
          <p:nvSpPr>
            <p:cNvPr id="10255" name="Rectangle 5"/>
            <p:cNvSpPr>
              <a:spLocks noChangeArrowheads="1"/>
            </p:cNvSpPr>
            <p:nvPr/>
          </p:nvSpPr>
          <p:spPr bwMode="auto">
            <a:xfrm>
              <a:off x="384" y="1008"/>
              <a:ext cx="196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>
                  <a:latin typeface="Helvetica" pitchFamily="1" charset="0"/>
                </a:rPr>
                <a:t>GradedActivity</a:t>
              </a:r>
            </a:p>
          </p:txBody>
        </p:sp>
        <p:sp>
          <p:nvSpPr>
            <p:cNvPr id="10256" name="Rectangle 6"/>
            <p:cNvSpPr>
              <a:spLocks noChangeArrowheads="1"/>
            </p:cNvSpPr>
            <p:nvPr/>
          </p:nvSpPr>
          <p:spPr bwMode="auto">
            <a:xfrm>
              <a:off x="384" y="1296"/>
              <a:ext cx="196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sz="2000">
                  <a:latin typeface="Helvetica" pitchFamily="1" charset="0"/>
                </a:rPr>
                <a:t> - score : double</a:t>
              </a:r>
            </a:p>
          </p:txBody>
        </p:sp>
        <p:sp>
          <p:nvSpPr>
            <p:cNvPr id="10257" name="Rectangle 7"/>
            <p:cNvSpPr>
              <a:spLocks noChangeArrowheads="1"/>
            </p:cNvSpPr>
            <p:nvPr/>
          </p:nvSpPr>
          <p:spPr bwMode="auto">
            <a:xfrm>
              <a:off x="384" y="1632"/>
              <a:ext cx="1968" cy="62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dirty="0" smtClean="0">
                  <a:latin typeface="Helvetica" pitchFamily="1" charset="0"/>
                </a:rPr>
                <a:t>+</a:t>
              </a:r>
              <a:r>
                <a:rPr lang="en-US" sz="1800" dirty="0" err="1" smtClean="0">
                  <a:latin typeface="Helvetica" pitchFamily="1" charset="0"/>
                </a:rPr>
                <a:t>setScore</a:t>
              </a:r>
              <a:r>
                <a:rPr lang="en-US" sz="1800" dirty="0" smtClean="0">
                  <a:latin typeface="Helvetica" pitchFamily="1" charset="0"/>
                </a:rPr>
                <a:t>(s </a:t>
              </a:r>
              <a:r>
                <a:rPr lang="en-US" sz="1800" dirty="0">
                  <a:latin typeface="Helvetica" pitchFamily="1" charset="0"/>
                </a:rPr>
                <a:t>: double) : void</a:t>
              </a:r>
            </a:p>
            <a:p>
              <a:pPr algn="l"/>
              <a:r>
                <a:rPr lang="en-US" sz="1800" dirty="0">
                  <a:latin typeface="Helvetica" pitchFamily="1" charset="0"/>
                </a:rPr>
                <a:t>+ </a:t>
              </a:r>
              <a:r>
                <a:rPr lang="en-US" sz="1800" dirty="0" err="1">
                  <a:latin typeface="Helvetica" pitchFamily="1" charset="0"/>
                </a:rPr>
                <a:t>getScore</a:t>
              </a:r>
              <a:r>
                <a:rPr lang="en-US" sz="1800" dirty="0">
                  <a:latin typeface="Helvetica" pitchFamily="1" charset="0"/>
                </a:rPr>
                <a:t>() : double</a:t>
              </a:r>
            </a:p>
            <a:p>
              <a:pPr algn="l"/>
              <a:r>
                <a:rPr lang="en-US" sz="1800" dirty="0">
                  <a:latin typeface="Helvetica" pitchFamily="1" charset="0"/>
                </a:rPr>
                <a:t>+ </a:t>
              </a:r>
              <a:r>
                <a:rPr lang="en-US" sz="1800" dirty="0" err="1">
                  <a:latin typeface="Helvetica" pitchFamily="1" charset="0"/>
                </a:rPr>
                <a:t>getGrade</a:t>
              </a:r>
              <a:r>
                <a:rPr lang="en-US" sz="1800" dirty="0">
                  <a:latin typeface="Helvetica" pitchFamily="1" charset="0"/>
                </a:rPr>
                <a:t>() : char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838200" y="3733800"/>
            <a:ext cx="2819400" cy="2667000"/>
            <a:chOff x="192" y="1488"/>
            <a:chExt cx="1728" cy="1680"/>
          </a:xfrm>
        </p:grpSpPr>
        <p:sp>
          <p:nvSpPr>
            <p:cNvPr id="10252" name="Rectangle 11"/>
            <p:cNvSpPr>
              <a:spLocks noChangeArrowheads="1"/>
            </p:cNvSpPr>
            <p:nvPr/>
          </p:nvSpPr>
          <p:spPr bwMode="auto">
            <a:xfrm>
              <a:off x="192" y="1488"/>
              <a:ext cx="172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>
                  <a:latin typeface="Helvetica" pitchFamily="1" charset="0"/>
                </a:rPr>
                <a:t>FinaExam</a:t>
              </a:r>
            </a:p>
          </p:txBody>
        </p:sp>
        <p:sp>
          <p:nvSpPr>
            <p:cNvPr id="10253" name="Rectangle 12"/>
            <p:cNvSpPr>
              <a:spLocks noChangeArrowheads="1"/>
            </p:cNvSpPr>
            <p:nvPr/>
          </p:nvSpPr>
          <p:spPr bwMode="auto">
            <a:xfrm>
              <a:off x="192" y="1776"/>
              <a:ext cx="1728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sz="1800">
                  <a:latin typeface="Helvetica" pitchFamily="1" charset="0"/>
                </a:rPr>
                <a:t>- numQuestions : int</a:t>
              </a:r>
            </a:p>
            <a:p>
              <a:pPr algn="l"/>
              <a:r>
                <a:rPr lang="en-US" sz="1800">
                  <a:latin typeface="Helvetica" pitchFamily="1" charset="0"/>
                </a:rPr>
                <a:t>- pointsEach : double</a:t>
              </a:r>
            </a:p>
            <a:p>
              <a:pPr algn="l"/>
              <a:r>
                <a:rPr lang="en-US" sz="1800">
                  <a:latin typeface="Helvetica" pitchFamily="1" charset="0"/>
                </a:rPr>
                <a:t>- numMissed : int</a:t>
              </a:r>
            </a:p>
          </p:txBody>
        </p:sp>
        <p:sp>
          <p:nvSpPr>
            <p:cNvPr id="10254" name="Rectangle 13"/>
            <p:cNvSpPr>
              <a:spLocks noChangeArrowheads="1"/>
            </p:cNvSpPr>
            <p:nvPr/>
          </p:nvSpPr>
          <p:spPr bwMode="auto">
            <a:xfrm>
              <a:off x="192" y="2352"/>
              <a:ext cx="1728" cy="8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sz="1700">
                  <a:latin typeface="Helvetica" pitchFamily="1" charset="0"/>
                </a:rPr>
                <a:t>+ FinalExam(questions : int, </a:t>
              </a:r>
            </a:p>
            <a:p>
              <a:pPr algn="l"/>
              <a:r>
                <a:rPr lang="en-US" sz="1700">
                  <a:latin typeface="Helvetica" pitchFamily="1" charset="0"/>
                </a:rPr>
                <a:t>                      missed : int)</a:t>
              </a:r>
            </a:p>
            <a:p>
              <a:pPr algn="l"/>
              <a:r>
                <a:rPr lang="en-US" sz="1700">
                  <a:latin typeface="Helvetica" pitchFamily="1" charset="0"/>
                </a:rPr>
                <a:t>+ getPointsEach() : double</a:t>
              </a:r>
            </a:p>
            <a:p>
              <a:pPr algn="l"/>
              <a:r>
                <a:rPr lang="en-US" sz="1700">
                  <a:latin typeface="Helvetica" pitchFamily="1" charset="0"/>
                </a:rPr>
                <a:t>+ getNumMissed() : int</a:t>
              </a:r>
            </a:p>
          </p:txBody>
        </p:sp>
      </p:grpSp>
      <p:cxnSp>
        <p:nvCxnSpPr>
          <p:cNvPr id="10247" name="AutoShape 15"/>
          <p:cNvCxnSpPr>
            <a:cxnSpLocks noChangeShapeType="1"/>
            <a:stCxn id="10252" idx="0"/>
            <a:endCxn id="10257" idx="2"/>
          </p:cNvCxnSpPr>
          <p:nvPr/>
        </p:nvCxnSpPr>
        <p:spPr bwMode="auto">
          <a:xfrm flipV="1">
            <a:off x="2247900" y="3124200"/>
            <a:ext cx="0" cy="609600"/>
          </a:xfrm>
          <a:prstGeom prst="straightConnector1">
            <a:avLst/>
          </a:prstGeom>
          <a:noFill/>
          <a:ln w="31750">
            <a:solidFill>
              <a:schemeClr val="tx2"/>
            </a:solidFill>
            <a:round/>
            <a:headEnd/>
            <a:tailEnd type="triangle" w="med" len="med"/>
          </a:ln>
        </p:spPr>
      </p:cxnSp>
      <p:sp>
        <p:nvSpPr>
          <p:cNvPr id="10248" name="Text Box 17"/>
          <p:cNvSpPr txBox="1">
            <a:spLocks noChangeArrowheads="1"/>
          </p:cNvSpPr>
          <p:nvPr/>
        </p:nvSpPr>
        <p:spPr bwMode="auto">
          <a:xfrm>
            <a:off x="4572000" y="1417638"/>
            <a:ext cx="4191000" cy="6508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 anchorCtr="1">
            <a:spAutoFit/>
          </a:bodyPr>
          <a:lstStyle/>
          <a:p>
            <a:r>
              <a:rPr lang="en-US" sz="1800" b="1"/>
              <a:t>Contains those attributes and methods that are shared by all graded activities.</a:t>
            </a:r>
          </a:p>
        </p:txBody>
      </p:sp>
      <p:cxnSp>
        <p:nvCxnSpPr>
          <p:cNvPr id="10249" name="AutoShape 18"/>
          <p:cNvCxnSpPr>
            <a:cxnSpLocks noChangeShapeType="1"/>
            <a:stCxn id="10248" idx="1"/>
            <a:endCxn id="10257" idx="3"/>
          </p:cNvCxnSpPr>
          <p:nvPr/>
        </p:nvCxnSpPr>
        <p:spPr bwMode="auto">
          <a:xfrm rot="10800000" flipV="1">
            <a:off x="3810000" y="1743075"/>
            <a:ext cx="762000" cy="88582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FF0000"/>
            </a:solidFill>
            <a:miter lim="800000"/>
            <a:headEnd/>
            <a:tailEnd type="triangle" w="med" len="med"/>
          </a:ln>
        </p:spPr>
      </p:cxnSp>
      <p:sp>
        <p:nvSpPr>
          <p:cNvPr id="10250" name="Text Box 19"/>
          <p:cNvSpPr txBox="1">
            <a:spLocks noChangeArrowheads="1"/>
          </p:cNvSpPr>
          <p:nvPr/>
        </p:nvSpPr>
        <p:spPr bwMode="auto">
          <a:xfrm>
            <a:off x="4572000" y="2270125"/>
            <a:ext cx="4191000" cy="17494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 anchorCtr="1">
            <a:spAutoFit/>
          </a:bodyPr>
          <a:lstStyle/>
          <a:p>
            <a:r>
              <a:rPr lang="en-US" sz="1800" b="1"/>
              <a:t>Contains those attributes and methods that are specific to the </a:t>
            </a:r>
            <a:r>
              <a:rPr lang="en-US" sz="1800" b="1">
                <a:latin typeface="Courier New" pitchFamily="49" charset="0"/>
              </a:rPr>
              <a:t>FinalExam</a:t>
            </a:r>
            <a:r>
              <a:rPr lang="en-US" sz="1800" b="1"/>
              <a:t> class.</a:t>
            </a:r>
          </a:p>
          <a:p>
            <a:r>
              <a:rPr lang="en-US" sz="1800" b="1"/>
              <a:t>Inherits all non-private attributes and methods from the </a:t>
            </a:r>
            <a:r>
              <a:rPr lang="en-US" sz="1800" b="1">
                <a:latin typeface="Courier New" pitchFamily="49" charset="0"/>
              </a:rPr>
              <a:t>GradedActivity</a:t>
            </a:r>
            <a:r>
              <a:rPr lang="en-US" sz="1800" b="1"/>
              <a:t> class.</a:t>
            </a:r>
          </a:p>
        </p:txBody>
      </p:sp>
      <p:cxnSp>
        <p:nvCxnSpPr>
          <p:cNvPr id="10251" name="AutoShape 20"/>
          <p:cNvCxnSpPr>
            <a:cxnSpLocks noChangeShapeType="1"/>
            <a:stCxn id="10250" idx="1"/>
            <a:endCxn id="10253" idx="3"/>
          </p:cNvCxnSpPr>
          <p:nvPr/>
        </p:nvCxnSpPr>
        <p:spPr bwMode="auto">
          <a:xfrm rot="10800000" flipV="1">
            <a:off x="3657600" y="3144838"/>
            <a:ext cx="914400" cy="1503362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FF0000"/>
            </a:solidFill>
            <a:miter lim="800000"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9-</a:t>
            </a:r>
            <a:fld id="{39E36907-8A5A-412B-B403-141417E3850F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2662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8305800" cy="1143000"/>
          </a:xfrm>
        </p:spPr>
        <p:txBody>
          <a:bodyPr/>
          <a:lstStyle/>
          <a:p>
            <a:r>
              <a:rPr lang="en-US"/>
              <a:t>Chains of Inheritance</a:t>
            </a:r>
            <a:endParaRPr lang="en-US" sz="3200"/>
          </a:p>
        </p:txBody>
      </p:sp>
      <p:sp>
        <p:nvSpPr>
          <p:cNvPr id="26628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76400"/>
            <a:ext cx="8458200" cy="182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Classes often are depicted graphically in a </a:t>
            </a:r>
            <a:r>
              <a:rPr lang="en-US" sz="2800" i="1"/>
              <a:t>class hierarchy</a:t>
            </a:r>
            <a:r>
              <a:rPr lang="en-US" sz="2800"/>
              <a:t>.</a:t>
            </a:r>
          </a:p>
          <a:p>
            <a:pPr>
              <a:lnSpc>
                <a:spcPct val="90000"/>
              </a:lnSpc>
            </a:pPr>
            <a:r>
              <a:rPr lang="en-US" sz="2800"/>
              <a:t>A class hierarchy shows the inheritance relationships between classes.</a:t>
            </a:r>
          </a:p>
        </p:txBody>
      </p:sp>
      <p:grpSp>
        <p:nvGrpSpPr>
          <p:cNvPr id="2" name="Group 1039"/>
          <p:cNvGrpSpPr>
            <a:grpSpLocks/>
          </p:cNvGrpSpPr>
          <p:nvPr/>
        </p:nvGrpSpPr>
        <p:grpSpPr bwMode="auto">
          <a:xfrm>
            <a:off x="1600200" y="3733800"/>
            <a:ext cx="5029200" cy="2438400"/>
            <a:chOff x="2016" y="1968"/>
            <a:chExt cx="3168" cy="1536"/>
          </a:xfrm>
        </p:grpSpPr>
        <p:sp>
          <p:nvSpPr>
            <p:cNvPr id="26630" name="Rectangle 1030"/>
            <p:cNvSpPr>
              <a:spLocks noChangeArrowheads="1"/>
            </p:cNvSpPr>
            <p:nvPr/>
          </p:nvSpPr>
          <p:spPr bwMode="auto">
            <a:xfrm>
              <a:off x="3696" y="2640"/>
              <a:ext cx="14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PassFailActivity</a:t>
              </a:r>
            </a:p>
          </p:txBody>
        </p:sp>
        <p:sp>
          <p:nvSpPr>
            <p:cNvPr id="26631" name="Rectangle 1031"/>
            <p:cNvSpPr>
              <a:spLocks noChangeArrowheads="1"/>
            </p:cNvSpPr>
            <p:nvPr/>
          </p:nvSpPr>
          <p:spPr bwMode="auto">
            <a:xfrm>
              <a:off x="3696" y="3216"/>
              <a:ext cx="14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PassFailExam</a:t>
              </a:r>
            </a:p>
          </p:txBody>
        </p:sp>
        <p:sp>
          <p:nvSpPr>
            <p:cNvPr id="26632" name="Rectangle 1032"/>
            <p:cNvSpPr>
              <a:spLocks noChangeArrowheads="1"/>
            </p:cNvSpPr>
            <p:nvPr/>
          </p:nvSpPr>
          <p:spPr bwMode="auto">
            <a:xfrm>
              <a:off x="2880" y="1968"/>
              <a:ext cx="14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GradedActivity</a:t>
              </a:r>
            </a:p>
          </p:txBody>
        </p:sp>
        <p:cxnSp>
          <p:nvCxnSpPr>
            <p:cNvPr id="26633" name="AutoShape 1035"/>
            <p:cNvCxnSpPr>
              <a:cxnSpLocks noChangeShapeType="1"/>
              <a:stCxn id="26631" idx="0"/>
              <a:endCxn id="26630" idx="2"/>
            </p:cNvCxnSpPr>
            <p:nvPr/>
          </p:nvCxnSpPr>
          <p:spPr bwMode="auto">
            <a:xfrm flipV="1">
              <a:off x="4440" y="2928"/>
              <a:ext cx="0" cy="28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6634" name="AutoShape 1036"/>
            <p:cNvCxnSpPr>
              <a:cxnSpLocks noChangeShapeType="1"/>
              <a:stCxn id="26630" idx="0"/>
              <a:endCxn id="26632" idx="2"/>
            </p:cNvCxnSpPr>
            <p:nvPr/>
          </p:nvCxnSpPr>
          <p:spPr bwMode="auto">
            <a:xfrm rot="5400000" flipH="1">
              <a:off x="3840" y="2040"/>
              <a:ext cx="384" cy="816"/>
            </a:xfrm>
            <a:prstGeom prst="bentConnector3">
              <a:avLst>
                <a:gd name="adj1" fmla="val 50000"/>
              </a:avLst>
            </a:prstGeom>
            <a:noFill/>
            <a:ln w="31750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26635" name="Rectangle 1037"/>
            <p:cNvSpPr>
              <a:spLocks noChangeArrowheads="1"/>
            </p:cNvSpPr>
            <p:nvPr/>
          </p:nvSpPr>
          <p:spPr bwMode="auto">
            <a:xfrm>
              <a:off x="2016" y="2640"/>
              <a:ext cx="14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FinalExam</a:t>
              </a:r>
            </a:p>
          </p:txBody>
        </p:sp>
        <p:cxnSp>
          <p:nvCxnSpPr>
            <p:cNvPr id="26636" name="AutoShape 1038"/>
            <p:cNvCxnSpPr>
              <a:cxnSpLocks noChangeShapeType="1"/>
              <a:stCxn id="26635" idx="0"/>
              <a:endCxn id="26632" idx="2"/>
            </p:cNvCxnSpPr>
            <p:nvPr/>
          </p:nvCxnSpPr>
          <p:spPr bwMode="auto">
            <a:xfrm rot="-5400000">
              <a:off x="3000" y="2016"/>
              <a:ext cx="384" cy="864"/>
            </a:xfrm>
            <a:prstGeom prst="bentConnector3">
              <a:avLst>
                <a:gd name="adj1" fmla="val 50000"/>
              </a:avLst>
            </a:prstGeom>
            <a:noFill/>
            <a:ln w="31750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Example: Base Class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class base {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int x;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public: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void setx(int n) { x = n; }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void showx() { cout &lt;&lt; x &lt;&lt; ‘\n’ }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};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264</TotalTime>
  <Words>863</Words>
  <Application>Microsoft Office PowerPoint</Application>
  <PresentationFormat>On-screen Show (4:3)</PresentationFormat>
  <Paragraphs>238</Paragraphs>
  <Slides>27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Flow</vt:lpstr>
      <vt:lpstr>Inheritance</vt:lpstr>
      <vt:lpstr>What is Inheritance? Generalization vs. Specialization</vt:lpstr>
      <vt:lpstr>Inheritance</vt:lpstr>
      <vt:lpstr>The “is a” Relationship</vt:lpstr>
      <vt:lpstr>The “is a” Relationship</vt:lpstr>
      <vt:lpstr>Inheritance</vt:lpstr>
      <vt:lpstr>The GradedActivity Example</vt:lpstr>
      <vt:lpstr>Chains of Inheritance</vt:lpstr>
      <vt:lpstr>Example: Base Class</vt:lpstr>
      <vt:lpstr>Example: Derived Class</vt:lpstr>
      <vt:lpstr>Access Specifier: public</vt:lpstr>
      <vt:lpstr>Example: main()</vt:lpstr>
      <vt:lpstr>An incorrect example</vt:lpstr>
      <vt:lpstr>Access Specifier: private</vt:lpstr>
      <vt:lpstr>Example: Derived Class </vt:lpstr>
      <vt:lpstr>Example: main()</vt:lpstr>
      <vt:lpstr>Example: Derived Class</vt:lpstr>
      <vt:lpstr>Protected Members</vt:lpstr>
      <vt:lpstr>Protected Members</vt:lpstr>
      <vt:lpstr>3 Types of Access Specifiers</vt:lpstr>
      <vt:lpstr>3 Types of Access Specifiers</vt:lpstr>
      <vt:lpstr>3 Types of Access Specifiers</vt:lpstr>
      <vt:lpstr>Constructor and Destructor</vt:lpstr>
      <vt:lpstr>Passing arguments</vt:lpstr>
      <vt:lpstr>Example: Constructor of base</vt:lpstr>
      <vt:lpstr>Example: Constructor of derived</vt:lpstr>
      <vt:lpstr>Example: main()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Inheriatance</dc:title>
  <dc:creator>Asma</dc:creator>
  <cp:lastModifiedBy>Windows User</cp:lastModifiedBy>
  <cp:revision>16</cp:revision>
  <dcterms:created xsi:type="dcterms:W3CDTF">2006-08-16T00:00:00Z</dcterms:created>
  <dcterms:modified xsi:type="dcterms:W3CDTF">2017-09-27T04:41:29Z</dcterms:modified>
</cp:coreProperties>
</file>