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256" r:id="rId2"/>
    <p:sldId id="300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313" r:id="rId12"/>
    <p:sldId id="314" r:id="rId13"/>
    <p:sldId id="315" r:id="rId14"/>
    <p:sldId id="316" r:id="rId15"/>
    <p:sldId id="317" r:id="rId16"/>
    <p:sldId id="318" r:id="rId17"/>
    <p:sldId id="319" r:id="rId18"/>
    <p:sldId id="320" r:id="rId19"/>
    <p:sldId id="321" r:id="rId20"/>
    <p:sldId id="322" r:id="rId21"/>
    <p:sldId id="32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295" r:id="rId34"/>
    <p:sldId id="296" r:id="rId35"/>
    <p:sldId id="297" r:id="rId36"/>
    <p:sldId id="298" r:id="rId37"/>
    <p:sldId id="299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022" autoAdjust="0"/>
  </p:normalViewPr>
  <p:slideViewPr>
    <p:cSldViewPr>
      <p:cViewPr varScale="1">
        <p:scale>
          <a:sx n="62" d="100"/>
          <a:sy n="62" d="100"/>
        </p:scale>
        <p:origin x="-156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1D6EB5-3727-47E1-BAA9-7FBBE9DD9359}" type="datetimeFigureOut">
              <a:rPr lang="en-US" smtClean="0"/>
              <a:pPr/>
              <a:t>10/3/2017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892FEC-F5CE-436D-AECF-E18395C973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03114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92FEC-F5CE-436D-AECF-E18395C973E6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C834F-BCAD-4C47-9DE1-3D1137B00E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F7AECD4-56E4-4072-8E81-782CE086F789}" type="datetime1">
              <a:rPr lang="en-US" smtClean="0"/>
              <a:pPr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CS1 -- Inheritance and Polymorphism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C834F-BCAD-4C47-9DE1-3D1137B00E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C540382-4058-4F9A-8968-2C72BC49BD3E}" type="datetime1">
              <a:rPr lang="en-US" smtClean="0"/>
              <a:pPr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CS1 -- Inheritance and Polymorphism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C834F-BCAD-4C47-9DE1-3D1137B00E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C834F-BCAD-4C47-9DE1-3D1137B00E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C834F-BCAD-4C47-9DE1-3D1137B00E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9D7F894-DA84-4AC2-AC5C-E3078DA84A31}" type="datetime1">
              <a:rPr lang="en-US" smtClean="0"/>
              <a:pPr/>
              <a:t>10/3/2017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CS1 -- Inheritance and Polymorphism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C834F-BCAD-4C47-9DE1-3D1137B00E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EB89761-391C-4384-9D02-FEB7794AAA73}" type="datetime1">
              <a:rPr lang="en-US" smtClean="0"/>
              <a:pPr/>
              <a:t>10/3/2017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CS1 -- Inheritance and Polymorphism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C834F-BCAD-4C47-9DE1-3D1137B00E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5384EFD-1F31-42F0-872E-13D9242D607F}" type="datetime1">
              <a:rPr lang="en-US" smtClean="0"/>
              <a:pPr/>
              <a:t>10/3/2017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CS1 -- Inheritance and Polymorphism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C834F-BCAD-4C47-9DE1-3D1137B00E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C0B12EA-A930-4157-A0F4-85DA1E2A5E0B}" type="datetime1">
              <a:rPr lang="en-US" smtClean="0"/>
              <a:pPr/>
              <a:t>10/3/2017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CS1 -- Inheritance and Polymorphism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C834F-BCAD-4C47-9DE1-3D1137B00E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D5D9CA2-6165-4720-A12C-1511098BAEE2}" type="datetime1">
              <a:rPr lang="en-US" smtClean="0"/>
              <a:pPr/>
              <a:t>10/3/2017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CS1 -- Inheritance and Polymorphism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C834F-BCAD-4C47-9DE1-3D1137B00E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8EDEE11-D597-4E6C-826F-C28CC9E440E0}" type="datetime1">
              <a:rPr lang="en-US" smtClean="0"/>
              <a:pPr/>
              <a:t>10/3/2017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CS1 -- Inheritance and Polymorphism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FFC834F-BCAD-4C47-9DE1-3D1137B00E0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FFC834F-BCAD-4C47-9DE1-3D1137B00E0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Object Oriented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11</a:t>
            </a:r>
          </a:p>
          <a:p>
            <a:r>
              <a:rPr lang="en-US" dirty="0" smtClean="0"/>
              <a:t>Polymorphism</a:t>
            </a:r>
            <a:r>
              <a:rPr lang="en-US" dirty="0" smtClean="0"/>
              <a:t>, and Virtual Functions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C834F-BCAD-4C47-9DE1-3D1137B00E0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3638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1143000"/>
          </a:xfrm>
        </p:spPr>
        <p:txBody>
          <a:bodyPr/>
          <a:lstStyle/>
          <a:p>
            <a:r>
              <a:rPr lang="en-US" altLang="en-US" dirty="0" smtClean="0"/>
              <a:t>Class Hierarchies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C834F-BCAD-4C47-9DE1-3D1137B00E0E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/>
        </p:nvSpPr>
        <p:spPr bwMode="auto">
          <a:xfrm>
            <a:off x="457200" y="156845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altLang="en-US" sz="2800" dirty="0" smtClean="0"/>
              <a:t>Consider the </a:t>
            </a:r>
            <a:r>
              <a:rPr lang="en-US" altLang="en-US" sz="2800" dirty="0" err="1" smtClean="0"/>
              <a:t>GradedActivity</a:t>
            </a:r>
            <a:r>
              <a:rPr lang="en-US" altLang="en-US" sz="2800" dirty="0" smtClean="0"/>
              <a:t>, </a:t>
            </a:r>
            <a:r>
              <a:rPr lang="en-US" altLang="en-US" sz="2800" dirty="0" err="1" smtClean="0"/>
              <a:t>FinalExam</a:t>
            </a:r>
            <a:r>
              <a:rPr lang="en-US" altLang="en-US" sz="2800" dirty="0" smtClean="0"/>
              <a:t>, </a:t>
            </a:r>
            <a:r>
              <a:rPr lang="en-US" altLang="en-US" sz="2800" dirty="0" err="1" smtClean="0"/>
              <a:t>PassFailActivity</a:t>
            </a:r>
            <a:r>
              <a:rPr lang="en-US" altLang="en-US" sz="2800" dirty="0" smtClean="0"/>
              <a:t>, </a:t>
            </a:r>
            <a:r>
              <a:rPr lang="en-US" altLang="en-US" sz="2800" dirty="0" err="1" smtClean="0"/>
              <a:t>PassFailExam</a:t>
            </a:r>
            <a:r>
              <a:rPr lang="en-US" altLang="en-US" sz="2800" dirty="0" smtClean="0"/>
              <a:t> hierarchy </a:t>
            </a:r>
          </a:p>
        </p:txBody>
      </p:sp>
      <p:pic>
        <p:nvPicPr>
          <p:cNvPr id="7" name="Picture 6" descr="1505sowc cop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986088"/>
            <a:ext cx="3581400" cy="333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43932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2296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Pointers to Derived Classes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sz="2800" smtClean="0"/>
              <a:t>C++ allows base class pointers to point to derived class objects.</a:t>
            </a:r>
          </a:p>
          <a:p>
            <a:r>
              <a:rPr lang="en-US" sz="2800" smtClean="0"/>
              <a:t>Let we have –</a:t>
            </a:r>
          </a:p>
          <a:p>
            <a:pPr lvl="1"/>
            <a:r>
              <a:rPr lang="en-US" sz="2400" smtClean="0"/>
              <a:t>class base { … };</a:t>
            </a:r>
          </a:p>
          <a:p>
            <a:pPr lvl="1"/>
            <a:r>
              <a:rPr lang="en-US" sz="2400" smtClean="0"/>
              <a:t>class derived : public base { … };</a:t>
            </a:r>
          </a:p>
          <a:p>
            <a:r>
              <a:rPr lang="en-US" sz="2800" smtClean="0"/>
              <a:t>Then we can write – </a:t>
            </a:r>
          </a:p>
          <a:p>
            <a:pPr lvl="1"/>
            <a:r>
              <a:rPr lang="en-US" sz="2400" smtClean="0"/>
              <a:t>base *p1; derived d_obj; p1 = &amp;d_obj;</a:t>
            </a:r>
          </a:p>
          <a:p>
            <a:pPr lvl="1"/>
            <a:r>
              <a:rPr lang="en-US" sz="2400" smtClean="0"/>
              <a:t>base *p2 = new derived;</a:t>
            </a:r>
          </a:p>
        </p:txBody>
      </p:sp>
      <p:sp>
        <p:nvSpPr>
          <p:cNvPr id="11268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29588" y="5734050"/>
            <a:ext cx="609600" cy="5207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7437ACC6-5586-462A-AB5D-245B476A105C}" type="slidenum">
              <a:rPr lang="en-US"/>
              <a:pPr/>
              <a:t>11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000" dirty="0"/>
              <a:t>Pointers to Derived Classes (contd.)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smtClean="0"/>
              <a:t>Using a base class pointer (pointing to a derived class object) we can access only those members of the derived object </a:t>
            </a:r>
            <a:r>
              <a:rPr lang="en-US" sz="2800" b="1" smtClean="0">
                <a:solidFill>
                  <a:srgbClr val="660066"/>
                </a:solidFill>
              </a:rPr>
              <a:t>that were inherited from the base</a:t>
            </a:r>
            <a:r>
              <a:rPr lang="en-US" sz="2800" smtClean="0"/>
              <a:t>.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It is different from the behavior that Java shows.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We can get Java-like behavior using virtual functions.</a:t>
            </a:r>
          </a:p>
          <a:p>
            <a:pPr>
              <a:lnSpc>
                <a:spcPct val="80000"/>
              </a:lnSpc>
            </a:pPr>
            <a:r>
              <a:rPr lang="en-US" sz="2800" smtClean="0"/>
              <a:t>This is because the </a:t>
            </a:r>
            <a:r>
              <a:rPr lang="en-US" sz="2800" b="1" smtClean="0">
                <a:solidFill>
                  <a:srgbClr val="660066"/>
                </a:solidFill>
              </a:rPr>
              <a:t>base pointer</a:t>
            </a:r>
            <a:r>
              <a:rPr lang="en-US" sz="2800" smtClean="0"/>
              <a:t> has knowledge only of the base class.</a:t>
            </a:r>
          </a:p>
          <a:p>
            <a:pPr>
              <a:lnSpc>
                <a:spcPct val="80000"/>
              </a:lnSpc>
            </a:pPr>
            <a:r>
              <a:rPr lang="en-US" sz="2800" smtClean="0"/>
              <a:t>It knows nothing about the members added by the derived class.</a:t>
            </a:r>
          </a:p>
        </p:txBody>
      </p:sp>
      <p:sp>
        <p:nvSpPr>
          <p:cNvPr id="12292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29588" y="5734050"/>
            <a:ext cx="609600" cy="5207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EFFCB70C-28E3-4CAA-AB8C-CC9201C50CEE}" type="slidenum">
              <a:rPr lang="en-US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8229600" cy="1143000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000" dirty="0"/>
              <a:t>Pointers to Derived Classes (contd.)</a:t>
            </a:r>
          </a:p>
        </p:txBody>
      </p:sp>
      <p:sp>
        <p:nvSpPr>
          <p:cNvPr id="1331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5FBD84F6-AFEB-4C53-BA6D-DBD1B897BAED}" type="slidenum">
              <a:rPr lang="en-US"/>
              <a:pPr/>
              <a:t>13</a:t>
            </a:fld>
            <a:endParaRPr lang="en-US"/>
          </a:p>
        </p:txBody>
      </p:sp>
      <p:sp>
        <p:nvSpPr>
          <p:cNvPr id="13317" name="Rectangle 4"/>
          <p:cNvSpPr>
            <a:spLocks noGrp="1" noChangeArrowheads="1"/>
          </p:cNvSpPr>
          <p:nvPr>
            <p:ph sz="quarter"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 smtClean="0"/>
              <a:t>class base {</a:t>
            </a:r>
          </a:p>
          <a:p>
            <a:pPr>
              <a:lnSpc>
                <a:spcPct val="80000"/>
              </a:lnSpc>
            </a:pPr>
            <a:r>
              <a:rPr lang="en-US" sz="2000" smtClean="0"/>
              <a:t>public:</a:t>
            </a:r>
          </a:p>
          <a:p>
            <a:pPr>
              <a:lnSpc>
                <a:spcPct val="80000"/>
              </a:lnSpc>
            </a:pPr>
            <a:r>
              <a:rPr lang="en-US" sz="2000" smtClean="0"/>
              <a:t>   void show() {</a:t>
            </a:r>
          </a:p>
          <a:p>
            <a:pPr>
              <a:lnSpc>
                <a:spcPct val="80000"/>
              </a:lnSpc>
            </a:pPr>
            <a:r>
              <a:rPr lang="en-US" sz="2000" smtClean="0"/>
              <a:t>      cout &lt;&lt; “base\n”;</a:t>
            </a:r>
          </a:p>
          <a:p>
            <a:pPr>
              <a:lnSpc>
                <a:spcPct val="80000"/>
              </a:lnSpc>
            </a:pPr>
            <a:r>
              <a:rPr lang="en-US" sz="2000" smtClean="0"/>
              <a:t>   }</a:t>
            </a:r>
          </a:p>
          <a:p>
            <a:pPr>
              <a:lnSpc>
                <a:spcPct val="80000"/>
              </a:lnSpc>
            </a:pPr>
            <a:r>
              <a:rPr lang="en-US" sz="2000" smtClean="0"/>
              <a:t>};</a:t>
            </a:r>
          </a:p>
          <a:p>
            <a:pPr>
              <a:lnSpc>
                <a:spcPct val="80000"/>
              </a:lnSpc>
            </a:pPr>
            <a:r>
              <a:rPr lang="en-US" sz="2000" smtClean="0"/>
              <a:t>class derived : public base {</a:t>
            </a:r>
          </a:p>
          <a:p>
            <a:pPr>
              <a:lnSpc>
                <a:spcPct val="80000"/>
              </a:lnSpc>
            </a:pPr>
            <a:r>
              <a:rPr lang="en-US" sz="2000" smtClean="0"/>
              <a:t>public:</a:t>
            </a:r>
          </a:p>
          <a:p>
            <a:pPr>
              <a:lnSpc>
                <a:spcPct val="80000"/>
              </a:lnSpc>
            </a:pPr>
            <a:r>
              <a:rPr lang="en-US" sz="2000" smtClean="0"/>
              <a:t>   void show() {</a:t>
            </a:r>
          </a:p>
          <a:p>
            <a:pPr>
              <a:lnSpc>
                <a:spcPct val="80000"/>
              </a:lnSpc>
            </a:pPr>
            <a:r>
              <a:rPr lang="en-US" sz="2000" smtClean="0"/>
              <a:t>      cout &lt;&lt; “derived\n”;</a:t>
            </a:r>
          </a:p>
          <a:p>
            <a:pPr>
              <a:lnSpc>
                <a:spcPct val="80000"/>
              </a:lnSpc>
            </a:pPr>
            <a:r>
              <a:rPr lang="en-US" sz="2000" smtClean="0"/>
              <a:t>   }</a:t>
            </a:r>
          </a:p>
          <a:p>
            <a:pPr>
              <a:lnSpc>
                <a:spcPct val="80000"/>
              </a:lnSpc>
            </a:pPr>
            <a:r>
              <a:rPr lang="en-US" sz="2000" smtClean="0"/>
              <a:t>};</a:t>
            </a:r>
          </a:p>
        </p:txBody>
      </p:sp>
      <p:sp>
        <p:nvSpPr>
          <p:cNvPr id="13318" name="Rectangle 5"/>
          <p:cNvSpPr>
            <a:spLocks noGrp="1" noChangeArrowheads="1"/>
          </p:cNvSpPr>
          <p:nvPr>
            <p:ph sz="quarter" idx="2"/>
          </p:nvPr>
        </p:nvSpPr>
        <p:spPr>
          <a:xfrm>
            <a:off x="4800600" y="1905000"/>
            <a:ext cx="3657600" cy="4572000"/>
          </a:xfrm>
          <a:ln>
            <a:solidFill>
              <a:schemeClr val="tx1"/>
            </a:solidFill>
          </a:ln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 smtClean="0"/>
              <a:t>void main() {</a:t>
            </a:r>
          </a:p>
          <a:p>
            <a:pPr>
              <a:lnSpc>
                <a:spcPct val="80000"/>
              </a:lnSpc>
            </a:pPr>
            <a:r>
              <a:rPr lang="en-US" sz="2000" smtClean="0"/>
              <a:t>   base b1;</a:t>
            </a:r>
          </a:p>
          <a:p>
            <a:pPr>
              <a:lnSpc>
                <a:spcPct val="80000"/>
              </a:lnSpc>
            </a:pPr>
            <a:r>
              <a:rPr lang="en-US" sz="2000" smtClean="0"/>
              <a:t>   b1.show(); // base</a:t>
            </a:r>
          </a:p>
          <a:p>
            <a:pPr>
              <a:lnSpc>
                <a:spcPct val="80000"/>
              </a:lnSpc>
            </a:pPr>
            <a:r>
              <a:rPr lang="en-US" sz="2000" smtClean="0"/>
              <a:t>   derived d1;</a:t>
            </a:r>
          </a:p>
          <a:p>
            <a:pPr>
              <a:lnSpc>
                <a:spcPct val="80000"/>
              </a:lnSpc>
            </a:pPr>
            <a:r>
              <a:rPr lang="en-US" sz="2000" smtClean="0"/>
              <a:t>   d1.show(); // derived</a:t>
            </a:r>
          </a:p>
          <a:p>
            <a:pPr>
              <a:lnSpc>
                <a:spcPct val="80000"/>
              </a:lnSpc>
            </a:pPr>
            <a:r>
              <a:rPr lang="en-US" sz="2000" smtClean="0"/>
              <a:t>   base *pb = &amp;b1;</a:t>
            </a:r>
          </a:p>
          <a:p>
            <a:pPr>
              <a:lnSpc>
                <a:spcPct val="80000"/>
              </a:lnSpc>
            </a:pPr>
            <a:r>
              <a:rPr lang="en-US" sz="2000" smtClean="0"/>
              <a:t>   pb-&gt;show(); // base</a:t>
            </a:r>
          </a:p>
          <a:p>
            <a:pPr>
              <a:lnSpc>
                <a:spcPct val="80000"/>
              </a:lnSpc>
            </a:pPr>
            <a:r>
              <a:rPr lang="en-US" sz="2000" smtClean="0"/>
              <a:t>   </a:t>
            </a:r>
            <a:r>
              <a:rPr lang="en-US" b="1" smtClean="0">
                <a:solidFill>
                  <a:srgbClr val="660066"/>
                </a:solidFill>
              </a:rPr>
              <a:t>pb = &amp;d1;</a:t>
            </a:r>
          </a:p>
          <a:p>
            <a:pPr>
              <a:lnSpc>
                <a:spcPct val="80000"/>
              </a:lnSpc>
            </a:pPr>
            <a:r>
              <a:rPr lang="en-US" b="1" smtClean="0">
                <a:solidFill>
                  <a:srgbClr val="660066"/>
                </a:solidFill>
              </a:rPr>
              <a:t>  pb-&gt;show(); // base</a:t>
            </a:r>
          </a:p>
          <a:p>
            <a:pPr>
              <a:lnSpc>
                <a:spcPct val="80000"/>
              </a:lnSpc>
            </a:pPr>
            <a:r>
              <a:rPr lang="en-US" sz="2000" smtClean="0"/>
              <a:t>}</a:t>
            </a:r>
          </a:p>
          <a:p>
            <a:pPr>
              <a:lnSpc>
                <a:spcPct val="80000"/>
              </a:lnSpc>
            </a:pPr>
            <a:r>
              <a:rPr lang="en-US" sz="2000" smtClean="0"/>
              <a:t>All the function calls here are statically bound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000" dirty="0"/>
              <a:t>Pointers to Derived Classes (contd.)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While it is permissible for a base class pointer to point to a derived object, the reverse is not true.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base b1;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derived *pd = &amp;b1; // compiler error</a:t>
            </a:r>
          </a:p>
          <a:p>
            <a:pPr>
              <a:lnSpc>
                <a:spcPct val="90000"/>
              </a:lnSpc>
            </a:pPr>
            <a:r>
              <a:rPr lang="en-US" smtClean="0"/>
              <a:t>We can perform a </a:t>
            </a:r>
            <a:r>
              <a:rPr lang="en-US" b="1" smtClean="0">
                <a:solidFill>
                  <a:srgbClr val="660066"/>
                </a:solidFill>
              </a:rPr>
              <a:t>downcast</a:t>
            </a:r>
            <a:r>
              <a:rPr lang="en-US" smtClean="0"/>
              <a:t> with the help of type-casting, but should use it with caution (see next slide). </a:t>
            </a:r>
          </a:p>
        </p:txBody>
      </p:sp>
      <p:sp>
        <p:nvSpPr>
          <p:cNvPr id="14340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29588" y="5734050"/>
            <a:ext cx="609600" cy="5207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B796E23A-3D60-4C48-B8CA-67238EAB8480}" type="slidenum">
              <a:rPr lang="en-US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000"/>
              <a:t>Pointers to Derived Classes (contd.)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981200"/>
            <a:ext cx="8229600" cy="4267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mtClean="0"/>
              <a:t>Let we have –</a:t>
            </a:r>
          </a:p>
          <a:p>
            <a:pPr lvl="1">
              <a:lnSpc>
                <a:spcPct val="80000"/>
              </a:lnSpc>
            </a:pPr>
            <a:r>
              <a:rPr lang="en-US" sz="2000" smtClean="0"/>
              <a:t>class base { … };</a:t>
            </a:r>
          </a:p>
          <a:p>
            <a:pPr lvl="1">
              <a:lnSpc>
                <a:spcPct val="80000"/>
              </a:lnSpc>
            </a:pPr>
            <a:r>
              <a:rPr lang="en-US" sz="2000" smtClean="0"/>
              <a:t>class derived : public base { … };</a:t>
            </a:r>
          </a:p>
          <a:p>
            <a:pPr lvl="1">
              <a:lnSpc>
                <a:spcPct val="80000"/>
              </a:lnSpc>
            </a:pPr>
            <a:r>
              <a:rPr lang="en-US" sz="2000" smtClean="0"/>
              <a:t>class xyz { … }; // having no relation with “base” or “derived”</a:t>
            </a:r>
          </a:p>
          <a:p>
            <a:pPr>
              <a:lnSpc>
                <a:spcPct val="80000"/>
              </a:lnSpc>
            </a:pPr>
            <a:r>
              <a:rPr lang="en-US" smtClean="0"/>
              <a:t>Then if we write – </a:t>
            </a:r>
          </a:p>
          <a:p>
            <a:pPr lvl="1">
              <a:lnSpc>
                <a:spcPct val="80000"/>
              </a:lnSpc>
            </a:pPr>
            <a:r>
              <a:rPr lang="en-US" sz="2000" smtClean="0"/>
              <a:t>base b_obj; base *pb; derived d_obj; pb = &amp;d_obj; // ok</a:t>
            </a:r>
          </a:p>
          <a:p>
            <a:pPr lvl="1">
              <a:lnSpc>
                <a:spcPct val="80000"/>
              </a:lnSpc>
            </a:pPr>
            <a:r>
              <a:rPr lang="en-US" sz="2000" smtClean="0"/>
              <a:t>derived *pd = pb; // compiler error</a:t>
            </a:r>
          </a:p>
          <a:p>
            <a:pPr lvl="1">
              <a:lnSpc>
                <a:spcPct val="80000"/>
              </a:lnSpc>
            </a:pPr>
            <a:r>
              <a:rPr lang="en-US" sz="2000" smtClean="0"/>
              <a:t>derived *pd = (derived *)pb; // ok, valid downcasting</a:t>
            </a:r>
          </a:p>
          <a:p>
            <a:pPr lvl="1">
              <a:lnSpc>
                <a:spcPct val="80000"/>
              </a:lnSpc>
            </a:pPr>
            <a:r>
              <a:rPr lang="en-US" sz="2000" smtClean="0"/>
              <a:t>xyz obj; // ok</a:t>
            </a:r>
          </a:p>
          <a:p>
            <a:pPr lvl="1">
              <a:lnSpc>
                <a:spcPct val="80000"/>
              </a:lnSpc>
            </a:pPr>
            <a:r>
              <a:rPr lang="en-US" sz="2000" smtClean="0"/>
              <a:t>pd = (derived *)&amp;obj; // invalid casting, no compiler error, but may cause run-time error</a:t>
            </a:r>
          </a:p>
          <a:p>
            <a:pPr lvl="1">
              <a:lnSpc>
                <a:spcPct val="80000"/>
              </a:lnSpc>
            </a:pPr>
            <a:r>
              <a:rPr lang="en-US" sz="2000" smtClean="0"/>
              <a:t>pd = (derived *)&amp;b_obj; // invalid casting, no compiler error, but may cause run-time error</a:t>
            </a:r>
          </a:p>
        </p:txBody>
      </p:sp>
      <p:sp>
        <p:nvSpPr>
          <p:cNvPr id="15364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29588" y="5734050"/>
            <a:ext cx="609600" cy="5207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EA71E6D4-5871-4FDE-81CF-E1D4991F8C59}" type="slidenum">
              <a:rPr lang="en-US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000"/>
              <a:t>Pointers to Derived Classes (contd.)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981200"/>
            <a:ext cx="8229600" cy="4267200"/>
          </a:xfrm>
        </p:spPr>
        <p:txBody>
          <a:bodyPr>
            <a:normAutofit/>
          </a:bodyPr>
          <a:lstStyle/>
          <a:p>
            <a:pPr marL="274320" indent="-274320" fontAlgn="auto">
              <a:spcAft>
                <a:spcPts val="0"/>
              </a:spcAft>
              <a:buFont typeface="Wingdings"/>
              <a:buChar char=""/>
              <a:defRPr/>
            </a:pPr>
            <a:r>
              <a:rPr lang="en-US" sz="2800" dirty="0"/>
              <a:t>In fact using type-casting, we can use pointer of any class to point to an object of any other class.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dirty="0"/>
              <a:t>The compiler will not complain.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dirty="0"/>
              <a:t>During run-time, the address assignment will also succeed.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dirty="0"/>
              <a:t>But if we use the pointer to access any member, then it may cause run-time error.</a:t>
            </a:r>
          </a:p>
          <a:p>
            <a:pPr marL="274320" indent="-274320" fontAlgn="auto">
              <a:spcAft>
                <a:spcPts val="0"/>
              </a:spcAft>
              <a:buNone/>
              <a:defRPr/>
            </a:pPr>
            <a:endParaRPr lang="en-US" sz="2800" dirty="0"/>
          </a:p>
        </p:txBody>
      </p:sp>
      <p:sp>
        <p:nvSpPr>
          <p:cNvPr id="16388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29588" y="5734050"/>
            <a:ext cx="609600" cy="5207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058CD8F9-6A73-430C-BDC3-F05017BD6633}" type="slidenum">
              <a:rPr lang="en-US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000"/>
              <a:t>Pointers to Derived Classes (contd.)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981200"/>
            <a:ext cx="8229600" cy="4267200"/>
          </a:xfrm>
        </p:spPr>
        <p:txBody>
          <a:bodyPr/>
          <a:lstStyle/>
          <a:p>
            <a:r>
              <a:rPr lang="en-US" sz="2800" smtClean="0"/>
              <a:t>Pointer arithmetic is relative to the data type the pointer is declared as pointing to.</a:t>
            </a:r>
          </a:p>
          <a:p>
            <a:r>
              <a:rPr lang="en-US" sz="2800" smtClean="0"/>
              <a:t>If we point a base pointer to a derived object and then increment the pointer, it will not be pointing to the next derived object.</a:t>
            </a:r>
          </a:p>
          <a:p>
            <a:r>
              <a:rPr lang="en-US" sz="2800" smtClean="0"/>
              <a:t>It will be pointing to (what it thinks is) the next base object !!!</a:t>
            </a:r>
          </a:p>
          <a:p>
            <a:r>
              <a:rPr lang="en-US" sz="2800" b="1" smtClean="0">
                <a:solidFill>
                  <a:srgbClr val="FF0000"/>
                </a:solidFill>
              </a:rPr>
              <a:t>Be careful about this.</a:t>
            </a:r>
          </a:p>
        </p:txBody>
      </p:sp>
      <p:sp>
        <p:nvSpPr>
          <p:cNvPr id="17412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29588" y="5734050"/>
            <a:ext cx="609600" cy="5207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FFFDEFE3-AE88-4D2D-8490-56CC06FDD13F}" type="slidenum">
              <a:rPr lang="en-US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/>
              <a:t>Important Point on Inheritance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981200"/>
            <a:ext cx="8229600" cy="44196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2400" dirty="0" smtClean="0"/>
              <a:t>In C++, only public inheritance supports the perfect IS-A relationship.</a:t>
            </a:r>
          </a:p>
          <a:p>
            <a:pPr>
              <a:lnSpc>
                <a:spcPct val="80000"/>
              </a:lnSpc>
            </a:pPr>
            <a:endParaRPr lang="en-US" sz="2400" dirty="0" smtClean="0"/>
          </a:p>
          <a:p>
            <a:pPr>
              <a:lnSpc>
                <a:spcPct val="80000"/>
              </a:lnSpc>
            </a:pPr>
            <a:r>
              <a:rPr lang="en-US" sz="2400" dirty="0" smtClean="0"/>
              <a:t>In </a:t>
            </a:r>
            <a:r>
              <a:rPr lang="en-US" sz="2400" dirty="0" smtClean="0"/>
              <a:t>case of private and protected inheritance, we cannot treat a derived class object in the same way as a base class object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Public members of the base class becomes private or protected in the derived class and hence cannot be accessed directly by others using derived class objects</a:t>
            </a:r>
          </a:p>
          <a:p>
            <a:pPr>
              <a:lnSpc>
                <a:spcPct val="80000"/>
              </a:lnSpc>
            </a:pPr>
            <a:endParaRPr lang="en-US" sz="2400" dirty="0" smtClean="0"/>
          </a:p>
          <a:p>
            <a:pPr>
              <a:lnSpc>
                <a:spcPct val="80000"/>
              </a:lnSpc>
            </a:pPr>
            <a:r>
              <a:rPr lang="en-US" sz="2400" dirty="0" smtClean="0"/>
              <a:t>If </a:t>
            </a:r>
            <a:r>
              <a:rPr lang="en-US" sz="2400" dirty="0" smtClean="0"/>
              <a:t>we use private or protected inheritance, we cannot assign the address of a derived class object to a base class pointer directly.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We can use type-casting, but it makes the program logic and structure complicated</a:t>
            </a:r>
            <a:r>
              <a:rPr lang="en-US" sz="2000" dirty="0" smtClean="0"/>
              <a:t>.</a:t>
            </a:r>
            <a:endParaRPr lang="en-US" sz="2000" dirty="0" smtClean="0"/>
          </a:p>
        </p:txBody>
      </p:sp>
      <p:sp>
        <p:nvSpPr>
          <p:cNvPr id="18436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29588" y="5734050"/>
            <a:ext cx="609600" cy="5207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B6B0C92-A481-4134-B79B-A4B5DE793130}" type="slidenum">
              <a:rPr lang="en-US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Introduction to Virtual Functions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 smtClean="0"/>
              <a:t>A virtual function is a member function that is declared within a base class and redefined (called </a:t>
            </a:r>
            <a:r>
              <a:rPr lang="en-US" sz="2800" b="1" i="1" dirty="0" smtClean="0"/>
              <a:t>overriding</a:t>
            </a:r>
            <a:r>
              <a:rPr lang="en-US" sz="2800" dirty="0" smtClean="0"/>
              <a:t>) by a derived class.</a:t>
            </a:r>
          </a:p>
          <a:p>
            <a:pPr>
              <a:lnSpc>
                <a:spcPct val="80000"/>
              </a:lnSpc>
            </a:pPr>
            <a:endParaRPr lang="en-US" sz="2800" dirty="0" smtClean="0"/>
          </a:p>
          <a:p>
            <a:pPr>
              <a:lnSpc>
                <a:spcPct val="80000"/>
              </a:lnSpc>
            </a:pPr>
            <a:r>
              <a:rPr lang="en-US" sz="2800" dirty="0" smtClean="0"/>
              <a:t>The </a:t>
            </a:r>
            <a:r>
              <a:rPr lang="en-US" sz="2800" dirty="0" smtClean="0"/>
              <a:t>keyword </a:t>
            </a:r>
            <a:r>
              <a:rPr lang="en-US" sz="2800" b="1" dirty="0" smtClean="0">
                <a:solidFill>
                  <a:srgbClr val="660066"/>
                </a:solidFill>
              </a:rPr>
              <a:t>virtual</a:t>
            </a:r>
            <a:r>
              <a:rPr lang="en-US" sz="2800" dirty="0" smtClean="0"/>
              <a:t> is used to designate a member function as virtual.</a:t>
            </a:r>
          </a:p>
          <a:p>
            <a:pPr>
              <a:lnSpc>
                <a:spcPct val="80000"/>
              </a:lnSpc>
            </a:pPr>
            <a:endParaRPr lang="en-US" sz="2800" dirty="0" smtClean="0"/>
          </a:p>
          <a:p>
            <a:pPr>
              <a:lnSpc>
                <a:spcPct val="80000"/>
              </a:lnSpc>
            </a:pPr>
            <a:r>
              <a:rPr lang="en-US" sz="2800" dirty="0" smtClean="0"/>
              <a:t>Supports </a:t>
            </a:r>
            <a:r>
              <a:rPr lang="en-US" sz="2800" dirty="0" smtClean="0"/>
              <a:t>run-time polymorphism with the help of base class pointers.</a:t>
            </a:r>
          </a:p>
        </p:txBody>
      </p:sp>
      <p:sp>
        <p:nvSpPr>
          <p:cNvPr id="19460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29588" y="5734050"/>
            <a:ext cx="609600" cy="5207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15F2EA1C-E3E8-4705-9922-E1D6140A6208}" type="slidenum">
              <a:rPr lang="en-US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The term </a:t>
            </a:r>
            <a:r>
              <a:rPr lang="en-US" sz="2800" i="1" dirty="0" smtClean="0"/>
              <a:t>polymorphism </a:t>
            </a:r>
            <a:r>
              <a:rPr lang="en-US" sz="2800" dirty="0" smtClean="0"/>
              <a:t>means the ability to take many forms</a:t>
            </a:r>
            <a:r>
              <a:rPr lang="en-US" sz="2800" dirty="0" smtClean="0"/>
              <a:t>.</a:t>
            </a:r>
          </a:p>
          <a:p>
            <a:endParaRPr lang="en-US" sz="2800" dirty="0" smtClean="0"/>
          </a:p>
          <a:p>
            <a:r>
              <a:rPr lang="en-US" dirty="0" smtClean="0"/>
              <a:t>2 types</a:t>
            </a:r>
          </a:p>
          <a:p>
            <a:pPr lvl="1"/>
            <a:r>
              <a:rPr lang="en-US" dirty="0" smtClean="0"/>
              <a:t>Compile time polymorphism</a:t>
            </a:r>
          </a:p>
          <a:p>
            <a:pPr lvl="2"/>
            <a:r>
              <a:rPr lang="en-US" dirty="0" smtClean="0"/>
              <a:t>Uses static or early binding</a:t>
            </a:r>
          </a:p>
          <a:p>
            <a:pPr lvl="2"/>
            <a:r>
              <a:rPr lang="en-US" dirty="0" smtClean="0"/>
              <a:t>Example: Function and operator overloading</a:t>
            </a:r>
          </a:p>
          <a:p>
            <a:pPr lvl="1"/>
            <a:r>
              <a:rPr lang="en-US" dirty="0" smtClean="0"/>
              <a:t>Run time polymorphism</a:t>
            </a:r>
          </a:p>
          <a:p>
            <a:pPr lvl="2"/>
            <a:r>
              <a:rPr lang="en-US" dirty="0" smtClean="0"/>
              <a:t>Uses dynamic or early binding</a:t>
            </a:r>
          </a:p>
          <a:p>
            <a:pPr lvl="2"/>
            <a:r>
              <a:rPr lang="en-US" dirty="0" smtClean="0"/>
              <a:t>Example: Virtual functions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C834F-BCAD-4C47-9DE1-3D1137B00E0E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000" dirty="0"/>
              <a:t>Introduction to Virtual Functions (contd.)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 smtClean="0"/>
              <a:t>While redefining a virtual function in a derived class, the function signature must match the original function present in the base class.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So, we call it </a:t>
            </a:r>
            <a:r>
              <a:rPr lang="en-US" b="1" i="1" dirty="0" smtClean="0">
                <a:solidFill>
                  <a:srgbClr val="660066"/>
                </a:solidFill>
              </a:rPr>
              <a:t>overriding</a:t>
            </a:r>
            <a:r>
              <a:rPr lang="en-US" dirty="0" smtClean="0"/>
              <a:t>, not overloading.</a:t>
            </a:r>
          </a:p>
          <a:p>
            <a:pPr>
              <a:lnSpc>
                <a:spcPct val="80000"/>
              </a:lnSpc>
            </a:pPr>
            <a:endParaRPr lang="en-US" dirty="0" smtClean="0"/>
          </a:p>
          <a:p>
            <a:pPr>
              <a:lnSpc>
                <a:spcPct val="80000"/>
              </a:lnSpc>
            </a:pPr>
            <a:r>
              <a:rPr lang="en-US" dirty="0" smtClean="0"/>
              <a:t>When </a:t>
            </a:r>
            <a:r>
              <a:rPr lang="en-US" dirty="0" smtClean="0"/>
              <a:t>a virtual function is redefined by a derived class, the keyword </a:t>
            </a:r>
            <a:r>
              <a:rPr lang="en-US" b="1" dirty="0" smtClean="0">
                <a:solidFill>
                  <a:srgbClr val="660066"/>
                </a:solidFill>
              </a:rPr>
              <a:t>virtual</a:t>
            </a:r>
            <a:r>
              <a:rPr lang="en-US" dirty="0" smtClean="0"/>
              <a:t> is not needed (but can be specified if the programmer wants).</a:t>
            </a:r>
          </a:p>
          <a:p>
            <a:pPr>
              <a:lnSpc>
                <a:spcPct val="80000"/>
              </a:lnSpc>
            </a:pPr>
            <a:endParaRPr lang="en-US" dirty="0" smtClean="0"/>
          </a:p>
          <a:p>
            <a:pPr>
              <a:lnSpc>
                <a:spcPct val="80000"/>
              </a:lnSpc>
            </a:pPr>
            <a:r>
              <a:rPr lang="en-US" dirty="0" smtClean="0"/>
              <a:t>A </a:t>
            </a:r>
            <a:r>
              <a:rPr lang="en-US" dirty="0" smtClean="0"/>
              <a:t>class that contains a virtual function is referred to as a </a:t>
            </a:r>
            <a:r>
              <a:rPr lang="en-US" b="1" i="1" dirty="0" smtClean="0">
                <a:solidFill>
                  <a:srgbClr val="6600CC"/>
                </a:solidFill>
              </a:rPr>
              <a:t>polymorphic class</a:t>
            </a:r>
            <a:r>
              <a:rPr lang="en-US" dirty="0" smtClean="0"/>
              <a:t>.</a:t>
            </a:r>
          </a:p>
        </p:txBody>
      </p:sp>
      <p:sp>
        <p:nvSpPr>
          <p:cNvPr id="20484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29588" y="5734050"/>
            <a:ext cx="609600" cy="5207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FF637232-EF62-41C3-A444-E0872E81DAEA}" type="slidenum">
              <a:rPr lang="en-US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000"/>
              <a:t>Introduction to Virtual Functions (contd.)</a:t>
            </a:r>
          </a:p>
        </p:txBody>
      </p:sp>
      <p:sp>
        <p:nvSpPr>
          <p:cNvPr id="2150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C9E9FFCD-3545-48B0-A119-0B7D1FF4BC89}" type="slidenum">
              <a:rPr lang="en-US"/>
              <a:pPr/>
              <a:t>21</a:t>
            </a:fld>
            <a:endParaRPr lang="en-US"/>
          </a:p>
        </p:txBody>
      </p:sp>
      <p:sp>
        <p:nvSpPr>
          <p:cNvPr id="2150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981200"/>
            <a:ext cx="4038600" cy="4419600"/>
          </a:xfrm>
          <a:ln>
            <a:solidFill>
              <a:schemeClr val="tx1"/>
            </a:solidFill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smtClean="0"/>
              <a:t>class base {</a:t>
            </a:r>
          </a:p>
          <a:p>
            <a:pPr>
              <a:lnSpc>
                <a:spcPct val="90000"/>
              </a:lnSpc>
            </a:pPr>
            <a:r>
              <a:rPr lang="en-US" sz="2000" smtClean="0"/>
              <a:t>public:</a:t>
            </a:r>
          </a:p>
          <a:p>
            <a:pPr>
              <a:lnSpc>
                <a:spcPct val="90000"/>
              </a:lnSpc>
            </a:pPr>
            <a:r>
              <a:rPr lang="en-US" sz="2000" smtClean="0"/>
              <a:t>   </a:t>
            </a:r>
            <a:r>
              <a:rPr lang="en-US" b="1" smtClean="0">
                <a:solidFill>
                  <a:srgbClr val="6600CC"/>
                </a:solidFill>
              </a:rPr>
              <a:t>virtual</a:t>
            </a:r>
            <a:r>
              <a:rPr lang="en-US" sz="2000" smtClean="0"/>
              <a:t> void show() {</a:t>
            </a:r>
          </a:p>
          <a:p>
            <a:pPr>
              <a:lnSpc>
                <a:spcPct val="90000"/>
              </a:lnSpc>
            </a:pPr>
            <a:r>
              <a:rPr lang="en-US" sz="2000" smtClean="0"/>
              <a:t>      cout &lt;&lt; “base\n”;</a:t>
            </a:r>
          </a:p>
          <a:p>
            <a:pPr>
              <a:lnSpc>
                <a:spcPct val="90000"/>
              </a:lnSpc>
            </a:pPr>
            <a:r>
              <a:rPr lang="en-US" sz="2000" smtClean="0"/>
              <a:t>   }</a:t>
            </a:r>
          </a:p>
          <a:p>
            <a:pPr>
              <a:lnSpc>
                <a:spcPct val="90000"/>
              </a:lnSpc>
            </a:pPr>
            <a:r>
              <a:rPr lang="en-US" sz="2000" smtClean="0"/>
              <a:t>};</a:t>
            </a:r>
          </a:p>
          <a:p>
            <a:pPr>
              <a:lnSpc>
                <a:spcPct val="90000"/>
              </a:lnSpc>
            </a:pPr>
            <a:r>
              <a:rPr lang="en-US" sz="2000" smtClean="0"/>
              <a:t>class derived : </a:t>
            </a:r>
            <a:r>
              <a:rPr lang="en-US" sz="2000" b="1" smtClean="0">
                <a:solidFill>
                  <a:srgbClr val="6600CC"/>
                </a:solidFill>
              </a:rPr>
              <a:t>public base</a:t>
            </a:r>
            <a:r>
              <a:rPr lang="en-US" sz="2000" smtClean="0"/>
              <a:t> {</a:t>
            </a:r>
          </a:p>
          <a:p>
            <a:pPr>
              <a:lnSpc>
                <a:spcPct val="90000"/>
              </a:lnSpc>
            </a:pPr>
            <a:r>
              <a:rPr lang="en-US" sz="2000" smtClean="0"/>
              <a:t>public:</a:t>
            </a:r>
          </a:p>
          <a:p>
            <a:pPr>
              <a:lnSpc>
                <a:spcPct val="90000"/>
              </a:lnSpc>
            </a:pPr>
            <a:r>
              <a:rPr lang="en-US" sz="2000" smtClean="0"/>
              <a:t>   void show() {</a:t>
            </a:r>
          </a:p>
          <a:p>
            <a:pPr>
              <a:lnSpc>
                <a:spcPct val="90000"/>
              </a:lnSpc>
            </a:pPr>
            <a:r>
              <a:rPr lang="en-US" sz="2000" smtClean="0"/>
              <a:t>      cout &lt;&lt; “derived\n”;</a:t>
            </a:r>
          </a:p>
          <a:p>
            <a:pPr>
              <a:lnSpc>
                <a:spcPct val="90000"/>
              </a:lnSpc>
            </a:pPr>
            <a:r>
              <a:rPr lang="en-US" sz="2000" smtClean="0"/>
              <a:t>   }</a:t>
            </a:r>
          </a:p>
          <a:p>
            <a:pPr>
              <a:lnSpc>
                <a:spcPct val="90000"/>
              </a:lnSpc>
            </a:pPr>
            <a:r>
              <a:rPr lang="en-US" sz="2000" smtClean="0"/>
              <a:t>};</a:t>
            </a:r>
          </a:p>
        </p:txBody>
      </p:sp>
      <p:sp>
        <p:nvSpPr>
          <p:cNvPr id="21510" name="Rectangle 4"/>
          <p:cNvSpPr>
            <a:spLocks noGrp="1" noChangeArrowheads="1"/>
          </p:cNvSpPr>
          <p:nvPr>
            <p:ph sz="quarter" idx="2"/>
          </p:nvPr>
        </p:nvSpPr>
        <p:spPr>
          <a:xfrm>
            <a:off x="4648200" y="1981200"/>
            <a:ext cx="4191000" cy="4419600"/>
          </a:xfrm>
          <a:ln>
            <a:solidFill>
              <a:schemeClr val="tx1"/>
            </a:solidFill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smtClean="0"/>
              <a:t>void main() {</a:t>
            </a:r>
          </a:p>
          <a:p>
            <a:pPr>
              <a:lnSpc>
                <a:spcPct val="90000"/>
              </a:lnSpc>
            </a:pPr>
            <a:r>
              <a:rPr lang="en-US" sz="2000" smtClean="0"/>
              <a:t>   base b1;</a:t>
            </a:r>
          </a:p>
          <a:p>
            <a:pPr>
              <a:lnSpc>
                <a:spcPct val="90000"/>
              </a:lnSpc>
            </a:pPr>
            <a:r>
              <a:rPr lang="en-US" sz="2000" smtClean="0"/>
              <a:t>   b1.show(); // base - (s.b.)</a:t>
            </a:r>
          </a:p>
          <a:p>
            <a:pPr>
              <a:lnSpc>
                <a:spcPct val="90000"/>
              </a:lnSpc>
            </a:pPr>
            <a:r>
              <a:rPr lang="en-US" sz="2000" smtClean="0"/>
              <a:t>   derived d1;</a:t>
            </a:r>
          </a:p>
          <a:p>
            <a:pPr>
              <a:lnSpc>
                <a:spcPct val="90000"/>
              </a:lnSpc>
            </a:pPr>
            <a:r>
              <a:rPr lang="en-US" sz="2000" smtClean="0"/>
              <a:t>   d1.show(); // derived – (s.b.)</a:t>
            </a:r>
          </a:p>
          <a:p>
            <a:pPr>
              <a:lnSpc>
                <a:spcPct val="90000"/>
              </a:lnSpc>
            </a:pPr>
            <a:r>
              <a:rPr lang="en-US" sz="2000" smtClean="0"/>
              <a:t>   base *pb = &amp;b1;</a:t>
            </a:r>
          </a:p>
          <a:p>
            <a:pPr>
              <a:lnSpc>
                <a:spcPct val="90000"/>
              </a:lnSpc>
            </a:pPr>
            <a:r>
              <a:rPr lang="en-US" sz="2000" smtClean="0"/>
              <a:t>   pb-&gt;show(); // base - (d.b.)</a:t>
            </a:r>
          </a:p>
          <a:p>
            <a:pPr>
              <a:lnSpc>
                <a:spcPct val="90000"/>
              </a:lnSpc>
            </a:pPr>
            <a:r>
              <a:rPr lang="en-US" sz="2000" smtClean="0"/>
              <a:t>   </a:t>
            </a:r>
            <a:r>
              <a:rPr lang="en-US" sz="2000" b="1" smtClean="0">
                <a:solidFill>
                  <a:srgbClr val="660066"/>
                </a:solidFill>
              </a:rPr>
              <a:t>pb = &amp;d1;</a:t>
            </a:r>
          </a:p>
          <a:p>
            <a:pPr>
              <a:lnSpc>
                <a:spcPct val="90000"/>
              </a:lnSpc>
            </a:pPr>
            <a:r>
              <a:rPr lang="en-US" sz="2000" b="1" smtClean="0">
                <a:solidFill>
                  <a:srgbClr val="660066"/>
                </a:solidFill>
              </a:rPr>
              <a:t>   pb-&gt;show(); // derived (d.b.)</a:t>
            </a:r>
          </a:p>
          <a:p>
            <a:pPr>
              <a:lnSpc>
                <a:spcPct val="90000"/>
              </a:lnSpc>
            </a:pPr>
            <a:r>
              <a:rPr lang="en-US" sz="2000" smtClean="0"/>
              <a:t>}</a:t>
            </a:r>
          </a:p>
          <a:p>
            <a:pPr>
              <a:lnSpc>
                <a:spcPct val="90000"/>
              </a:lnSpc>
            </a:pPr>
            <a:r>
              <a:rPr lang="en-US" sz="2000" smtClean="0"/>
              <a:t>Here,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s.b. = static binding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d.b. = dynamic binding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Polymorphism and Virtual Member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 u="sng" dirty="0" smtClean="0"/>
              <a:t>Virtual member function</a:t>
            </a:r>
            <a:r>
              <a:rPr lang="en-US" altLang="en-US" sz="2800" dirty="0" smtClean="0"/>
              <a:t>: function in base class that expects to be redefined in derived class</a:t>
            </a:r>
          </a:p>
          <a:p>
            <a:pPr>
              <a:lnSpc>
                <a:spcPct val="80000"/>
              </a:lnSpc>
            </a:pPr>
            <a:r>
              <a:rPr lang="en-US" altLang="en-US" sz="2800" dirty="0" smtClean="0"/>
              <a:t>Function defined with key word </a:t>
            </a:r>
            <a:r>
              <a:rPr lang="en-US" altLang="en-US" sz="2800" dirty="0" smtClean="0">
                <a:latin typeface="Courier New" pitchFamily="112" charset="0"/>
              </a:rPr>
              <a:t>virtual</a:t>
            </a:r>
            <a:r>
              <a:rPr lang="en-US" altLang="en-US" sz="2800" dirty="0" smtClean="0"/>
              <a:t>:</a:t>
            </a:r>
          </a:p>
          <a:p>
            <a:pPr lvl="1">
              <a:lnSpc>
                <a:spcPct val="80000"/>
              </a:lnSpc>
              <a:buClr>
                <a:srgbClr val="3333CC"/>
              </a:buClr>
              <a:buFontTx/>
              <a:buNone/>
            </a:pPr>
            <a:r>
              <a:rPr lang="en-US" altLang="en-US" sz="2400" dirty="0" smtClean="0">
                <a:latin typeface="Courier New" pitchFamily="112" charset="0"/>
              </a:rPr>
              <a:t>virtual void Y() {...}</a:t>
            </a:r>
          </a:p>
          <a:p>
            <a:pPr>
              <a:lnSpc>
                <a:spcPct val="80000"/>
              </a:lnSpc>
            </a:pPr>
            <a:r>
              <a:rPr lang="en-US" altLang="en-US" sz="2800" dirty="0" smtClean="0"/>
              <a:t>Supports </a:t>
            </a:r>
            <a:r>
              <a:rPr lang="en-US" altLang="en-US" sz="2800" u="sng" dirty="0" smtClean="0"/>
              <a:t>dynamic binding</a:t>
            </a:r>
            <a:r>
              <a:rPr lang="en-US" altLang="en-US" sz="2800" dirty="0" smtClean="0"/>
              <a:t>: functions bound at run time to function that they call</a:t>
            </a:r>
          </a:p>
          <a:p>
            <a:pPr>
              <a:lnSpc>
                <a:spcPct val="80000"/>
              </a:lnSpc>
            </a:pPr>
            <a:r>
              <a:rPr lang="en-US" altLang="en-US" sz="2800" dirty="0" smtClean="0"/>
              <a:t>Without virtual member functions, C++ uses </a:t>
            </a:r>
            <a:r>
              <a:rPr lang="en-US" altLang="en-US" sz="2800" u="sng" dirty="0" smtClean="0"/>
              <a:t>static</a:t>
            </a:r>
            <a:r>
              <a:rPr lang="en-US" altLang="en-US" sz="2800" dirty="0" smtClean="0"/>
              <a:t> (compile time) </a:t>
            </a:r>
            <a:r>
              <a:rPr lang="en-US" altLang="en-US" sz="2800" u="sng" dirty="0" smtClean="0"/>
              <a:t>binding</a:t>
            </a:r>
            <a:endParaRPr lang="en-US" altLang="en-US" sz="2800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C834F-BCAD-4C47-9DE1-3D1137B00E0E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5916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Polymorphism and Virtual Member Functions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C834F-BCAD-4C47-9DE1-3D1137B00E0E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81100" y="1584325"/>
            <a:ext cx="6629400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228600" y="4114800"/>
            <a:ext cx="8686800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1" hangingPunct="1"/>
            <a:r>
              <a:rPr lang="en-US" altLang="en-US" sz="2000" dirty="0"/>
              <a:t>Because the parameter in the </a:t>
            </a:r>
            <a:r>
              <a:rPr lang="en-US" altLang="en-US" sz="2000" dirty="0" err="1">
                <a:latin typeface="Courier New" pitchFamily="112" charset="0"/>
              </a:rPr>
              <a:t>displayGrade</a:t>
            </a:r>
            <a:r>
              <a:rPr lang="en-US" altLang="en-US" sz="2000" dirty="0"/>
              <a:t> function is a </a:t>
            </a:r>
            <a:r>
              <a:rPr lang="en-US" altLang="en-US" sz="2000" dirty="0" err="1"/>
              <a:t>GradedActivity</a:t>
            </a:r>
            <a:r>
              <a:rPr lang="en-US" altLang="en-US" sz="2000" dirty="0"/>
              <a:t> reference variable, it can reference any object that is derived from </a:t>
            </a:r>
            <a:r>
              <a:rPr lang="en-US" altLang="en-US" sz="2000" dirty="0" err="1"/>
              <a:t>GradedActivity</a:t>
            </a:r>
            <a:r>
              <a:rPr lang="en-US" altLang="en-US" sz="2000" dirty="0"/>
              <a:t>. That means we can pass a </a:t>
            </a:r>
            <a:r>
              <a:rPr lang="en-US" altLang="en-US" sz="2000" dirty="0" err="1"/>
              <a:t>GradedActivity</a:t>
            </a:r>
            <a:r>
              <a:rPr lang="en-US" altLang="en-US" sz="2000" dirty="0"/>
              <a:t> object, a </a:t>
            </a:r>
            <a:r>
              <a:rPr lang="en-US" altLang="en-US" sz="2000" dirty="0" err="1"/>
              <a:t>FinalExam</a:t>
            </a:r>
            <a:r>
              <a:rPr lang="en-US" altLang="en-US" sz="2000" dirty="0"/>
              <a:t> object, a </a:t>
            </a:r>
            <a:r>
              <a:rPr lang="en-US" altLang="en-US" sz="2000" dirty="0" err="1"/>
              <a:t>PassFailExam</a:t>
            </a:r>
            <a:r>
              <a:rPr lang="en-US" altLang="en-US" sz="2000" dirty="0"/>
              <a:t> object, or any other object that is derived from </a:t>
            </a:r>
            <a:r>
              <a:rPr lang="en-US" altLang="en-US" sz="2000" dirty="0" err="1"/>
              <a:t>GradedActivity</a:t>
            </a:r>
            <a:r>
              <a:rPr lang="en-US" altLang="en-US" sz="2000" dirty="0"/>
              <a:t>.</a:t>
            </a:r>
          </a:p>
          <a:p>
            <a:pPr eaLnBrk="1" hangingPunct="1"/>
            <a:endParaRPr lang="en-US" altLang="en-US" sz="2000" dirty="0"/>
          </a:p>
          <a:p>
            <a:pPr eaLnBrk="1" hangingPunct="1"/>
            <a:r>
              <a:rPr lang="en-US" altLang="en-US" sz="2000" dirty="0"/>
              <a:t>A problem occurs in Program 15-10 however...</a:t>
            </a:r>
          </a:p>
        </p:txBody>
      </p:sp>
    </p:spTree>
    <p:extLst>
      <p:ext uri="{BB962C8B-B14F-4D97-AF65-F5344CB8AC3E}">
        <p14:creationId xmlns:p14="http://schemas.microsoft.com/office/powerpoint/2010/main" xmlns="" val="330585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C834F-BCAD-4C47-9DE1-3D1137B00E0E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5323" y="609600"/>
            <a:ext cx="8493043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447514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C834F-BCAD-4C47-9DE1-3D1137B00E0E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42900" y="5013325"/>
            <a:ext cx="84582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1" hangingPunct="1"/>
            <a:r>
              <a:rPr lang="en-US" altLang="en-US" sz="2000"/>
              <a:t>As you can see from the example output, the </a:t>
            </a:r>
            <a:r>
              <a:rPr lang="en-US" altLang="en-US" sz="2000">
                <a:latin typeface="Courier New" pitchFamily="112" charset="0"/>
              </a:rPr>
              <a:t>getLetterGrade</a:t>
            </a:r>
            <a:r>
              <a:rPr lang="en-US" altLang="en-US" sz="2000"/>
              <a:t> member function returned ‘C’ instead of ‘P’. This is because the GradedActivity class’s </a:t>
            </a:r>
            <a:r>
              <a:rPr lang="en-US" altLang="en-US" sz="2000">
                <a:latin typeface="Courier New" pitchFamily="112" charset="0"/>
              </a:rPr>
              <a:t>getLetterGrade</a:t>
            </a:r>
            <a:r>
              <a:rPr lang="en-US" altLang="en-US" sz="2000"/>
              <a:t> function was executed instead of the PassFailActivity class’s version of the function.</a:t>
            </a: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1525" y="533400"/>
            <a:ext cx="7524750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92560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Program 15-10 displays 'C' instead of 'P' because the call to the </a:t>
            </a:r>
            <a:r>
              <a:rPr lang="en-US" altLang="en-US" dirty="0" err="1" smtClean="0">
                <a:latin typeface="Courier New" pitchFamily="112" charset="0"/>
              </a:rPr>
              <a:t>getLetterGrade</a:t>
            </a:r>
            <a:r>
              <a:rPr lang="en-US" altLang="en-US" dirty="0" smtClean="0"/>
              <a:t> function is statically bound (at compile time) with the </a:t>
            </a:r>
            <a:r>
              <a:rPr lang="en-US" altLang="en-US" dirty="0" err="1" smtClean="0"/>
              <a:t>GradedActivity</a:t>
            </a:r>
            <a:r>
              <a:rPr lang="en-US" altLang="en-US" dirty="0" smtClean="0"/>
              <a:t> class's version of the function.</a:t>
            </a:r>
            <a:br>
              <a:rPr lang="en-US" altLang="en-US" dirty="0" smtClean="0"/>
            </a:br>
            <a:endParaRPr lang="en-US" altLang="en-US" dirty="0" smtClean="0"/>
          </a:p>
          <a:p>
            <a:r>
              <a:rPr lang="en-US" altLang="en-US" dirty="0" smtClean="0"/>
              <a:t>We </a:t>
            </a:r>
            <a:r>
              <a:rPr lang="en-US" altLang="en-US" dirty="0" smtClean="0"/>
              <a:t>can remedy this by making the function </a:t>
            </a:r>
            <a:r>
              <a:rPr lang="en-US" altLang="en-US" i="1" dirty="0" smtClean="0"/>
              <a:t>virtual</a:t>
            </a:r>
            <a:r>
              <a:rPr lang="en-US" altLang="en-US" dirty="0" smtClean="0"/>
              <a:t>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C834F-BCAD-4C47-9DE1-3D1137B00E0E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0091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A virtual function is dynamically bound to calls at runtime.</a:t>
            </a:r>
            <a:br>
              <a:rPr lang="en-US" altLang="en-US" dirty="0" smtClean="0"/>
            </a:br>
            <a:r>
              <a:rPr lang="en-US" altLang="en-US" dirty="0" smtClean="0"/>
              <a:t>At runtime, C++ determines the type of object making the call, and binds the function to the appropriate version of the function.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C834F-BCAD-4C47-9DE1-3D1137B00E0E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3014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To make a function virtual, place the virtual key word before the return type in the base class's declaration:</a:t>
            </a:r>
            <a:br>
              <a:rPr lang="en-US" altLang="en-US" dirty="0" smtClean="0"/>
            </a:br>
            <a:endParaRPr lang="en-US" altLang="en-US" dirty="0" smtClean="0"/>
          </a:p>
          <a:p>
            <a:pPr marL="0" indent="0">
              <a:buNone/>
            </a:pPr>
            <a:r>
              <a:rPr lang="en-US" altLang="en-US" sz="2400" dirty="0" smtClean="0">
                <a:latin typeface="Courier New" pitchFamily="112" charset="0"/>
              </a:rPr>
              <a:t>  virtual char </a:t>
            </a:r>
            <a:r>
              <a:rPr lang="en-US" altLang="en-US" sz="2400" dirty="0" err="1" smtClean="0">
                <a:latin typeface="Courier New" pitchFamily="112" charset="0"/>
              </a:rPr>
              <a:t>getLetterGrade</a:t>
            </a:r>
            <a:r>
              <a:rPr lang="en-US" altLang="en-US" sz="2400" dirty="0" smtClean="0">
                <a:latin typeface="Courier New" pitchFamily="112" charset="0"/>
              </a:rPr>
              <a:t>() </a:t>
            </a:r>
            <a:r>
              <a:rPr lang="en-US" altLang="en-US" sz="2400" dirty="0" err="1" smtClean="0">
                <a:latin typeface="Courier New" pitchFamily="112" charset="0"/>
              </a:rPr>
              <a:t>const</a:t>
            </a:r>
            <a:r>
              <a:rPr lang="en-US" altLang="en-US" sz="2400" dirty="0" smtClean="0">
                <a:latin typeface="Courier New" pitchFamily="112" charset="0"/>
              </a:rPr>
              <a:t>;</a:t>
            </a:r>
          </a:p>
          <a:p>
            <a:r>
              <a:rPr lang="en-US" altLang="en-US" dirty="0" smtClean="0"/>
              <a:t>The compiler will not bind the function to calls. Instead, the program will bind them at runtime.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C834F-BCAD-4C47-9DE1-3D1137B00E0E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96819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Updated Version of </a:t>
            </a:r>
            <a:r>
              <a:rPr lang="en-US" dirty="0" err="1" smtClean="0"/>
              <a:t>GradedActivity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C834F-BCAD-4C47-9DE1-3D1137B00E0E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" y="1400175"/>
            <a:ext cx="5003800" cy="450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762000" y="5368925"/>
            <a:ext cx="914400" cy="457200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3810000" y="4241800"/>
            <a:ext cx="22209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FF0000"/>
                </a:solidFill>
              </a:rPr>
              <a:t>The function                                  is now virtual.</a:t>
            </a:r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 flipH="1">
            <a:off x="1676400" y="5064125"/>
            <a:ext cx="2514600" cy="3048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5156200" y="5064125"/>
            <a:ext cx="38354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200">
                <a:solidFill>
                  <a:srgbClr val="FF0000"/>
                </a:solidFill>
              </a:rPr>
              <a:t>The function also becomes virtual in all derived classes automatically!</a:t>
            </a:r>
          </a:p>
        </p:txBody>
      </p:sp>
    </p:spTree>
    <p:extLst>
      <p:ext uri="{BB962C8B-B14F-4D97-AF65-F5344CB8AC3E}">
        <p14:creationId xmlns:p14="http://schemas.microsoft.com/office/powerpoint/2010/main" xmlns="" val="319278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Redefining Base Class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Not the same as overloading – with overloading, parameter lists must be different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Objects </a:t>
            </a:r>
            <a:r>
              <a:rPr lang="en-US" altLang="en-US" dirty="0" smtClean="0"/>
              <a:t>of base class use base class version of function; objects of derived class use derived class version of function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C834F-BCAD-4C47-9DE1-3D1137B00E0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922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Polymorphism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C834F-BCAD-4C47-9DE1-3D1137B00E0E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9100" y="2695575"/>
            <a:ext cx="7010400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42900" y="1355725"/>
            <a:ext cx="78867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1" hangingPunct="1"/>
            <a:r>
              <a:rPr lang="en-US" altLang="en-US" sz="2400" dirty="0"/>
              <a:t>If we recompile our program with the updated versions of the classes, we will get the right output, shown here</a:t>
            </a:r>
            <a:r>
              <a:rPr lang="en-US" altLang="en-US" sz="2400" dirty="0" smtClean="0"/>
              <a:t>:</a:t>
            </a:r>
            <a:endParaRPr lang="en-US" altLang="en-US" sz="2400" dirty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419100" y="4022725"/>
            <a:ext cx="83820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1" hangingPunct="1"/>
            <a:r>
              <a:rPr lang="en-US" altLang="en-US" sz="2400" dirty="0"/>
              <a:t>This type of behavior is known as polymorphism. The term </a:t>
            </a:r>
            <a:r>
              <a:rPr lang="en-US" altLang="en-US" sz="2400" i="1" dirty="0"/>
              <a:t>polymorphism </a:t>
            </a:r>
            <a:r>
              <a:rPr lang="en-US" altLang="en-US" sz="2400" dirty="0"/>
              <a:t>means the ability to take many forms.</a:t>
            </a:r>
          </a:p>
          <a:p>
            <a:pPr eaLnBrk="1" hangingPunct="1"/>
            <a:endParaRPr lang="en-US" altLang="en-US" sz="2400" dirty="0"/>
          </a:p>
          <a:p>
            <a:pPr eaLnBrk="1" hangingPunct="1"/>
            <a:r>
              <a:rPr lang="en-US" altLang="en-US" sz="2400" dirty="0"/>
              <a:t>Program 15-12 demonstrates polymorphism by passing</a:t>
            </a:r>
          </a:p>
          <a:p>
            <a:pPr eaLnBrk="1" hangingPunct="1"/>
            <a:r>
              <a:rPr lang="en-US" altLang="en-US" sz="2400" dirty="0"/>
              <a:t>objects of the </a:t>
            </a:r>
            <a:r>
              <a:rPr lang="en-US" altLang="en-US" sz="2400" dirty="0" err="1"/>
              <a:t>GradedActivity</a:t>
            </a:r>
            <a:r>
              <a:rPr lang="en-US" altLang="en-US" sz="2400" dirty="0"/>
              <a:t> and </a:t>
            </a:r>
            <a:r>
              <a:rPr lang="en-US" altLang="en-US" sz="2400" dirty="0" err="1"/>
              <a:t>PassFailExam</a:t>
            </a:r>
            <a:r>
              <a:rPr lang="en-US" altLang="en-US" sz="2400" dirty="0"/>
              <a:t> classes to the </a:t>
            </a:r>
            <a:r>
              <a:rPr lang="en-US" altLang="en-US" sz="2400" dirty="0" err="1"/>
              <a:t>displayGrade</a:t>
            </a:r>
            <a:r>
              <a:rPr lang="en-US" altLang="en-US" sz="2400" dirty="0"/>
              <a:t> function</a:t>
            </a:r>
            <a:r>
              <a:rPr lang="en-US" altLang="en-US" sz="2400" dirty="0" smtClean="0"/>
              <a:t>.</a:t>
            </a:r>
            <a:endParaRPr lang="en-US" altLang="en-US" sz="20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06271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C834F-BCAD-4C47-9DE1-3D1137B00E0E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04900" y="838200"/>
            <a:ext cx="6934200" cy="516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15073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C834F-BCAD-4C47-9DE1-3D1137B00E0E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52488" y="685800"/>
            <a:ext cx="7439025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62933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Polymorphism Requires References or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dirty="0" smtClean="0"/>
          </a:p>
          <a:p>
            <a:r>
              <a:rPr lang="en-US" altLang="en-US" dirty="0" smtClean="0"/>
              <a:t>Polymorphic </a:t>
            </a:r>
            <a:r>
              <a:rPr lang="en-US" altLang="en-US" dirty="0" smtClean="0"/>
              <a:t>behavior is only possible when an object is referenced by a reference variable or a pointer, as demonstrated in the </a:t>
            </a:r>
            <a:r>
              <a:rPr lang="en-US" altLang="en-US" dirty="0" err="1" smtClean="0">
                <a:latin typeface="Courier New" pitchFamily="112" charset="0"/>
              </a:rPr>
              <a:t>displayGrade</a:t>
            </a:r>
            <a:r>
              <a:rPr lang="en-US" altLang="en-US" dirty="0" smtClean="0">
                <a:latin typeface="Courier New" pitchFamily="112" charset="0"/>
              </a:rPr>
              <a:t> </a:t>
            </a:r>
            <a:r>
              <a:rPr lang="en-US" altLang="en-US" dirty="0" smtClean="0"/>
              <a:t>function.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C834F-BCAD-4C47-9DE1-3D1137B00E0E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8929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Base Class Pointers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C834F-BCAD-4C47-9DE1-3D1137B00E0E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9" name="Rectangle 8"/>
          <p:cNvSpPr>
            <a:spLocks noGrp="1" noChangeArrowheads="1"/>
          </p:cNvSpPr>
          <p:nvPr/>
        </p:nvSpPr>
        <p:spPr bwMode="auto">
          <a:xfrm>
            <a:off x="457200" y="1646237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altLang="en-US" dirty="0" smtClean="0"/>
              <a:t>Can define a pointer to a </a:t>
            </a:r>
            <a:r>
              <a:rPr lang="en-US" altLang="en-US" i="1" dirty="0" smtClean="0"/>
              <a:t>base</a:t>
            </a:r>
            <a:r>
              <a:rPr lang="en-US" altLang="en-US" dirty="0" smtClean="0"/>
              <a:t> class object</a:t>
            </a:r>
          </a:p>
          <a:p>
            <a:r>
              <a:rPr lang="en-US" altLang="en-US" dirty="0" smtClean="0"/>
              <a:t>Can assign it the address of a </a:t>
            </a:r>
            <a:r>
              <a:rPr lang="en-US" altLang="en-US" i="1" dirty="0" smtClean="0"/>
              <a:t>derived</a:t>
            </a:r>
            <a:r>
              <a:rPr lang="en-US" altLang="en-US" dirty="0" smtClean="0"/>
              <a:t> class object</a:t>
            </a:r>
          </a:p>
        </p:txBody>
      </p:sp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3856037"/>
            <a:ext cx="807720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3400" y="4541837"/>
            <a:ext cx="62484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552179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Class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 smtClean="0"/>
              <a:t>Base class pointers and references only know about members of the base class</a:t>
            </a:r>
          </a:p>
          <a:p>
            <a:pPr lvl="1"/>
            <a:r>
              <a:rPr lang="en-US" altLang="en-US" sz="2400" dirty="0" smtClean="0"/>
              <a:t>So, you can’t use a base class pointer to call a derived class function</a:t>
            </a:r>
            <a:br>
              <a:rPr lang="en-US" altLang="en-US" sz="2400" dirty="0" smtClean="0"/>
            </a:br>
            <a:endParaRPr lang="en-US" altLang="en-US" sz="2400" dirty="0" smtClean="0"/>
          </a:p>
          <a:p>
            <a:r>
              <a:rPr lang="en-US" altLang="en-US" sz="2800" dirty="0" smtClean="0"/>
              <a:t>Redefined functions in </a:t>
            </a:r>
            <a:r>
              <a:rPr lang="en-US" altLang="en-US" sz="2800" i="1" dirty="0" smtClean="0"/>
              <a:t>derived</a:t>
            </a:r>
            <a:r>
              <a:rPr lang="en-US" altLang="en-US" sz="2800" dirty="0" smtClean="0"/>
              <a:t> class will be ignored unless </a:t>
            </a:r>
            <a:r>
              <a:rPr lang="en-US" altLang="en-US" sz="2800" i="1" dirty="0" smtClean="0"/>
              <a:t>base</a:t>
            </a:r>
            <a:r>
              <a:rPr lang="en-US" altLang="en-US" sz="2800" dirty="0" smtClean="0"/>
              <a:t> class declares the function </a:t>
            </a:r>
            <a:r>
              <a:rPr lang="en-US" altLang="en-US" sz="2800" dirty="0" smtClean="0">
                <a:latin typeface="Courier New" pitchFamily="112" charset="0"/>
              </a:rPr>
              <a:t>virtual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C834F-BCAD-4C47-9DE1-3D1137B00E0E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2903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229600" cy="1143000"/>
          </a:xfrm>
        </p:spPr>
        <p:txBody>
          <a:bodyPr/>
          <a:lstStyle/>
          <a:p>
            <a:r>
              <a:rPr lang="en-US" altLang="en-US" dirty="0" smtClean="0"/>
              <a:t>Redefining vs. Overriding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600" dirty="0" smtClean="0"/>
              <a:t>In C++, redefined functions are statically bound and overridden functions are dynamically bound.</a:t>
            </a:r>
            <a:br>
              <a:rPr lang="en-US" altLang="en-US" sz="3600" dirty="0" smtClean="0"/>
            </a:br>
            <a:r>
              <a:rPr lang="en-US" altLang="en-US" sz="3600" dirty="0" smtClean="0"/>
              <a:t>So, a virtual function is overridden, and a non-virtual function is redefined.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C834F-BCAD-4C47-9DE1-3D1137B00E0E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6707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Virtual Destructors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600" dirty="0" smtClean="0"/>
              <a:t>It's a good idea to make destructors virtual if the class could ever become a base class.</a:t>
            </a:r>
          </a:p>
          <a:p>
            <a:r>
              <a:rPr lang="en-US" altLang="en-US" sz="3600" dirty="0" smtClean="0"/>
              <a:t>Otherwise, the compiler will perform static binding on the destructor if the class ever is derived from.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C834F-BCAD-4C47-9DE1-3D1137B00E0E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85924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/>
          <a:lstStyle/>
          <a:p>
            <a:r>
              <a:rPr lang="en-US" dirty="0" smtClean="0"/>
              <a:t>Base Class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C834F-BCAD-4C47-9DE1-3D1137B00E0E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382713"/>
            <a:ext cx="5943600" cy="478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77179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Derived Class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C834F-BCAD-4C47-9DE1-3D1137B00E0E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471612"/>
            <a:ext cx="5029200" cy="485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038600" y="3757612"/>
            <a:ext cx="3886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FF0000"/>
                </a:solidFill>
              </a:rPr>
              <a:t>Redefined </a:t>
            </a:r>
            <a:r>
              <a:rPr lang="en-US" altLang="en-US">
                <a:solidFill>
                  <a:srgbClr val="FF0000"/>
                </a:solidFill>
                <a:latin typeface="Courier New" pitchFamily="112" charset="0"/>
                <a:cs typeface="Courier New" pitchFamily="112" charset="0"/>
              </a:rPr>
              <a:t>setScore</a:t>
            </a:r>
            <a:r>
              <a:rPr lang="en-US" altLang="en-US">
                <a:solidFill>
                  <a:srgbClr val="FF0000"/>
                </a:solidFill>
              </a:rPr>
              <a:t> function</a:t>
            </a:r>
          </a:p>
        </p:txBody>
      </p:sp>
    </p:spTree>
    <p:extLst>
      <p:ext uri="{BB962C8B-B14F-4D97-AF65-F5344CB8AC3E}">
        <p14:creationId xmlns:p14="http://schemas.microsoft.com/office/powerpoint/2010/main" xmlns="" val="43194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Driver Program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C834F-BCAD-4C47-9DE1-3D1137B00E0E}" type="slidenum">
              <a:rPr lang="en-US" smtClean="0"/>
              <a:pPr/>
              <a:t>6</a:t>
            </a:fld>
            <a:endParaRPr lang="en-US"/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1981200" y="1143000"/>
            <a:ext cx="5410200" cy="5181600"/>
            <a:chOff x="738" y="480"/>
            <a:chExt cx="4062" cy="3796"/>
          </a:xfrm>
        </p:grpSpPr>
        <p:pic>
          <p:nvPicPr>
            <p:cNvPr id="7" name="Picture 6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" y="480"/>
              <a:ext cx="4062" cy="2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7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" y="3408"/>
              <a:ext cx="3883" cy="8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xmlns="" val="284755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Problem with Redefining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>
              <a:lnSpc>
                <a:spcPct val="80000"/>
              </a:lnSpc>
              <a:spcAft>
                <a:spcPct val="0"/>
              </a:spcAft>
              <a:buFontTx/>
              <a:buChar char="•"/>
            </a:pPr>
            <a:r>
              <a:rPr kumimoji="0" lang="en-US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Consider this situation:</a:t>
            </a:r>
          </a:p>
          <a:p>
            <a:pPr lvl="1" fontAlgn="base">
              <a:lnSpc>
                <a:spcPct val="80000"/>
              </a:lnSpc>
              <a:spcAft>
                <a:spcPct val="0"/>
              </a:spcAft>
              <a:buFontTx/>
              <a:buChar char="–"/>
            </a:pP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Class </a:t>
            </a:r>
            <a:r>
              <a:rPr kumimoji="0" lang="en-US" alt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112" charset="0"/>
                <a:cs typeface="Arial"/>
              </a:rPr>
              <a:t>BaseClass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defines functions 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112" charset="0"/>
                <a:cs typeface="Arial"/>
              </a:rPr>
              <a:t>x()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and 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112" charset="0"/>
                <a:cs typeface="Arial"/>
              </a:rPr>
              <a:t>y()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.   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112" charset="0"/>
                <a:cs typeface="Arial"/>
              </a:rPr>
              <a:t>x()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calls 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112" charset="0"/>
                <a:cs typeface="Arial"/>
              </a:rPr>
              <a:t>y()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. </a:t>
            </a:r>
          </a:p>
          <a:p>
            <a:pPr lvl="1" fontAlgn="base">
              <a:lnSpc>
                <a:spcPct val="80000"/>
              </a:lnSpc>
              <a:spcAft>
                <a:spcPct val="0"/>
              </a:spcAft>
              <a:buFontTx/>
              <a:buChar char="–"/>
            </a:pP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Class </a:t>
            </a:r>
            <a:r>
              <a:rPr kumimoji="0" lang="en-US" alt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112" charset="0"/>
                <a:cs typeface="Arial"/>
              </a:rPr>
              <a:t>DerivedClass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inherits from </a:t>
            </a:r>
            <a:r>
              <a:rPr kumimoji="0" lang="en-US" alt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112" charset="0"/>
                <a:cs typeface="Arial"/>
              </a:rPr>
              <a:t>BaseClass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and redefines function 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112" charset="0"/>
                <a:cs typeface="Arial"/>
              </a:rPr>
              <a:t>y()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.</a:t>
            </a:r>
          </a:p>
          <a:p>
            <a:pPr lvl="1" fontAlgn="base">
              <a:lnSpc>
                <a:spcPct val="80000"/>
              </a:lnSpc>
              <a:spcAft>
                <a:spcPct val="0"/>
              </a:spcAft>
              <a:buFontTx/>
              <a:buChar char="–"/>
            </a:pP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An object 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112" charset="0"/>
                <a:cs typeface="Arial"/>
              </a:rPr>
              <a:t>D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of class </a:t>
            </a:r>
            <a:r>
              <a:rPr kumimoji="0" lang="en-US" alt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112" charset="0"/>
                <a:cs typeface="Arial"/>
              </a:rPr>
              <a:t>DerivedClass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is created and function 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112" charset="0"/>
                <a:cs typeface="Arial"/>
              </a:rPr>
              <a:t>x()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is called.  </a:t>
            </a:r>
          </a:p>
          <a:p>
            <a:pPr lvl="1" fontAlgn="base">
              <a:lnSpc>
                <a:spcPct val="80000"/>
              </a:lnSpc>
              <a:spcAft>
                <a:spcPct val="0"/>
              </a:spcAft>
              <a:buFontTx/>
              <a:buChar char="–"/>
            </a:pP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When 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112" charset="0"/>
                <a:cs typeface="Arial"/>
              </a:rPr>
              <a:t>x()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is called, which 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112" charset="0"/>
                <a:cs typeface="Arial"/>
              </a:rPr>
              <a:t>y()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is used, the one defined in </a:t>
            </a:r>
            <a:r>
              <a:rPr kumimoji="0" lang="en-US" alt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112" charset="0"/>
                <a:cs typeface="Arial"/>
              </a:rPr>
              <a:t>BaseClass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or the </a:t>
            </a:r>
            <a:r>
              <a:rPr kumimoji="0" lang="en-US" alt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the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redefined one in </a:t>
            </a:r>
            <a:r>
              <a:rPr kumimoji="0" lang="en-US" alt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112" charset="0"/>
                <a:cs typeface="Arial"/>
              </a:rPr>
              <a:t>DerivedClass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?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C834F-BCAD-4C47-9DE1-3D1137B00E0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9639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Problem with Redefining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C834F-BCAD-4C47-9DE1-3D1137B00E0E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33400" y="1935162"/>
            <a:ext cx="25908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33400" y="3840162"/>
            <a:ext cx="26670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457200" y="1585912"/>
            <a:ext cx="1830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1" hangingPunct="1"/>
            <a:r>
              <a:rPr lang="en-US" altLang="en-US">
                <a:latin typeface="Courier New" pitchFamily="112" charset="0"/>
              </a:rPr>
              <a:t>BaseClass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457200" y="3490912"/>
            <a:ext cx="23796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1" hangingPunct="1"/>
            <a:r>
              <a:rPr lang="en-US" altLang="en-US">
                <a:latin typeface="Courier New" pitchFamily="112" charset="0"/>
              </a:rPr>
              <a:t>DerivedClass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533400" y="2576512"/>
            <a:ext cx="183038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1" hangingPunct="1"/>
            <a:r>
              <a:rPr lang="en-US" altLang="en-US">
                <a:latin typeface="Courier New" pitchFamily="112" charset="0"/>
              </a:rPr>
              <a:t>void X();</a:t>
            </a:r>
          </a:p>
          <a:p>
            <a:pPr eaLnBrk="1" hangingPunct="1"/>
            <a:r>
              <a:rPr lang="en-US" altLang="en-US">
                <a:latin typeface="Courier New" pitchFamily="112" charset="0"/>
              </a:rPr>
              <a:t>void Y();</a:t>
            </a: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533400" y="4481512"/>
            <a:ext cx="183038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1" hangingPunct="1"/>
            <a:endParaRPr lang="en-US" altLang="en-US">
              <a:latin typeface="Courier New" pitchFamily="112" charset="0"/>
            </a:endParaRPr>
          </a:p>
          <a:p>
            <a:pPr eaLnBrk="1" hangingPunct="1"/>
            <a:r>
              <a:rPr lang="en-US" altLang="en-US">
                <a:latin typeface="Courier New" pitchFamily="112" charset="0"/>
              </a:rPr>
              <a:t>void Y();</a:t>
            </a: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533400" y="5422900"/>
            <a:ext cx="2927350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>
                <a:latin typeface="Courier New" pitchFamily="112" charset="0"/>
              </a:rPr>
              <a:t>DerivedClass D;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latin typeface="Courier New" pitchFamily="112" charset="0"/>
              </a:rPr>
              <a:t>D.X();</a:t>
            </a: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4318000" y="2557462"/>
            <a:ext cx="43688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1" hangingPunct="1"/>
            <a:r>
              <a:rPr lang="en-US" altLang="en-US" dirty="0"/>
              <a:t>Object </a:t>
            </a:r>
            <a:r>
              <a:rPr lang="en-US" altLang="en-US" dirty="0">
                <a:latin typeface="Courier New" pitchFamily="112" charset="0"/>
              </a:rPr>
              <a:t>D</a:t>
            </a:r>
            <a:r>
              <a:rPr lang="en-US" altLang="en-US" dirty="0"/>
              <a:t> invokes function </a:t>
            </a:r>
            <a:r>
              <a:rPr lang="en-US" altLang="en-US" dirty="0">
                <a:latin typeface="Courier New" pitchFamily="112" charset="0"/>
              </a:rPr>
              <a:t>X()</a:t>
            </a:r>
          </a:p>
          <a:p>
            <a:pPr eaLnBrk="1" hangingPunct="1"/>
            <a:r>
              <a:rPr lang="en-US" altLang="en-US" dirty="0"/>
              <a:t>In </a:t>
            </a:r>
            <a:r>
              <a:rPr lang="en-US" altLang="en-US" dirty="0" err="1">
                <a:latin typeface="Courier New" pitchFamily="112" charset="0"/>
              </a:rPr>
              <a:t>BaseClass</a:t>
            </a:r>
            <a:r>
              <a:rPr lang="en-US" altLang="en-US" dirty="0"/>
              <a:t>.  Function </a:t>
            </a:r>
            <a:r>
              <a:rPr lang="en-US" altLang="en-US" dirty="0">
                <a:latin typeface="Courier New" pitchFamily="112" charset="0"/>
              </a:rPr>
              <a:t>X()</a:t>
            </a:r>
            <a:endParaRPr lang="en-US" altLang="en-US" dirty="0"/>
          </a:p>
          <a:p>
            <a:pPr eaLnBrk="1" hangingPunct="1"/>
            <a:r>
              <a:rPr lang="en-US" altLang="en-US" dirty="0"/>
              <a:t>invokes function </a:t>
            </a:r>
            <a:r>
              <a:rPr lang="en-US" altLang="en-US" dirty="0">
                <a:latin typeface="Courier New" pitchFamily="112" charset="0"/>
              </a:rPr>
              <a:t>Y()</a:t>
            </a:r>
            <a:r>
              <a:rPr lang="en-US" altLang="en-US" dirty="0"/>
              <a:t> in </a:t>
            </a:r>
            <a:r>
              <a:rPr lang="en-US" altLang="en-US" dirty="0" err="1">
                <a:latin typeface="Courier New" pitchFamily="112" charset="0"/>
              </a:rPr>
              <a:t>BaseClass</a:t>
            </a:r>
            <a:r>
              <a:rPr lang="en-US" altLang="en-US" dirty="0"/>
              <a:t>, not function </a:t>
            </a:r>
            <a:r>
              <a:rPr lang="en-US" altLang="en-US" dirty="0">
                <a:latin typeface="Courier New" pitchFamily="112" charset="0"/>
              </a:rPr>
              <a:t>Y</a:t>
            </a:r>
            <a:r>
              <a:rPr lang="en-US" altLang="en-US" dirty="0" smtClean="0">
                <a:latin typeface="Courier New" pitchFamily="112" charset="0"/>
              </a:rPr>
              <a:t>()</a:t>
            </a:r>
            <a:r>
              <a:rPr lang="en-US" altLang="en-US" dirty="0" smtClean="0"/>
              <a:t>  </a:t>
            </a:r>
            <a:r>
              <a:rPr lang="en-US" altLang="en-US" dirty="0"/>
              <a:t>in </a:t>
            </a:r>
            <a:r>
              <a:rPr lang="en-US" altLang="en-US" dirty="0" err="1">
                <a:latin typeface="Courier New" pitchFamily="112" charset="0"/>
              </a:rPr>
              <a:t>DerivedClass</a:t>
            </a:r>
            <a:r>
              <a:rPr lang="en-US" altLang="en-US" dirty="0"/>
              <a:t>,</a:t>
            </a:r>
          </a:p>
          <a:p>
            <a:pPr eaLnBrk="1" hangingPunct="1"/>
            <a:r>
              <a:rPr lang="en-US" altLang="en-US" dirty="0"/>
              <a:t>because function calls are  </a:t>
            </a:r>
            <a:r>
              <a:rPr lang="en-US" altLang="en-US" dirty="0" smtClean="0"/>
              <a:t>bound </a:t>
            </a:r>
            <a:r>
              <a:rPr lang="en-US" altLang="en-US" dirty="0"/>
              <a:t>at compile time.  </a:t>
            </a:r>
            <a:r>
              <a:rPr lang="en-US" altLang="en-US" dirty="0" smtClean="0"/>
              <a:t>This </a:t>
            </a:r>
            <a:r>
              <a:rPr lang="en-US" altLang="en-US" dirty="0"/>
              <a:t>is </a:t>
            </a:r>
            <a:r>
              <a:rPr lang="en-US" altLang="en-US" u="sng" dirty="0"/>
              <a:t>static binding.</a:t>
            </a:r>
            <a:endParaRPr lang="en-US" altLang="en-US" dirty="0">
              <a:latin typeface="Courier New" pitchFamily="112" charset="0"/>
            </a:endParaRPr>
          </a:p>
        </p:txBody>
      </p:sp>
      <p:sp>
        <p:nvSpPr>
          <p:cNvPr id="14" name="Freeform 13"/>
          <p:cNvSpPr>
            <a:spLocks/>
          </p:cNvSpPr>
          <p:nvPr/>
        </p:nvSpPr>
        <p:spPr bwMode="auto">
          <a:xfrm>
            <a:off x="1789113" y="3616325"/>
            <a:ext cx="2478087" cy="2411412"/>
          </a:xfrm>
          <a:custGeom>
            <a:avLst/>
            <a:gdLst>
              <a:gd name="T0" fmla="*/ 2147483647 w 1561"/>
              <a:gd name="T1" fmla="*/ 0 h 1519"/>
              <a:gd name="T2" fmla="*/ 2147483647 w 1561"/>
              <a:gd name="T3" fmla="*/ 2147483647 h 1519"/>
              <a:gd name="T4" fmla="*/ 0 w 1561"/>
              <a:gd name="T5" fmla="*/ 2147483647 h 1519"/>
              <a:gd name="T6" fmla="*/ 0 60000 65536"/>
              <a:gd name="T7" fmla="*/ 0 60000 65536"/>
              <a:gd name="T8" fmla="*/ 0 60000 65536"/>
              <a:gd name="T9" fmla="*/ 0 w 1561"/>
              <a:gd name="T10" fmla="*/ 0 h 1519"/>
              <a:gd name="T11" fmla="*/ 1561 w 1561"/>
              <a:gd name="T12" fmla="*/ 1519 h 151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61" h="1519">
                <a:moveTo>
                  <a:pt x="1561" y="0"/>
                </a:moveTo>
                <a:lnTo>
                  <a:pt x="1174" y="1516"/>
                </a:lnTo>
                <a:lnTo>
                  <a:pt x="0" y="1519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7541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1143000"/>
          </a:xfrm>
        </p:spPr>
        <p:txBody>
          <a:bodyPr/>
          <a:lstStyle/>
          <a:p>
            <a:r>
              <a:rPr lang="en-US" altLang="en-US" dirty="0" smtClean="0"/>
              <a:t>Class Hierarchies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C834F-BCAD-4C47-9DE1-3D1137B00E0E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457200" y="137795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altLang="en-US" dirty="0" smtClean="0"/>
              <a:t>A base class can be derived from another base class.</a:t>
            </a:r>
          </a:p>
        </p:txBody>
      </p:sp>
      <p:pic>
        <p:nvPicPr>
          <p:cNvPr id="9" name="Picture 8" descr="1504sowc cop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216150"/>
            <a:ext cx="1546225" cy="380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03417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750</TotalTime>
  <Words>1698</Words>
  <Application>Microsoft Office PowerPoint</Application>
  <PresentationFormat>On-screen Show (4:3)</PresentationFormat>
  <Paragraphs>239</Paragraphs>
  <Slides>37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Flow</vt:lpstr>
      <vt:lpstr>Object Oriented Programming</vt:lpstr>
      <vt:lpstr>Polymorphism</vt:lpstr>
      <vt:lpstr>Redefining Base Class Functions</vt:lpstr>
      <vt:lpstr>Base Class</vt:lpstr>
      <vt:lpstr>Derived Class </vt:lpstr>
      <vt:lpstr>Driver Program</vt:lpstr>
      <vt:lpstr>Problem with Redefining</vt:lpstr>
      <vt:lpstr>Problem with Redefining</vt:lpstr>
      <vt:lpstr>Class Hierarchies</vt:lpstr>
      <vt:lpstr>Class Hierarchies</vt:lpstr>
      <vt:lpstr>Pointers to Derived Classes</vt:lpstr>
      <vt:lpstr>Pointers to Derived Classes (contd.)</vt:lpstr>
      <vt:lpstr>Pointers to Derived Classes (contd.)</vt:lpstr>
      <vt:lpstr>Pointers to Derived Classes (contd.)</vt:lpstr>
      <vt:lpstr>Pointers to Derived Classes (contd.)</vt:lpstr>
      <vt:lpstr>Pointers to Derived Classes (contd.)</vt:lpstr>
      <vt:lpstr>Pointers to Derived Classes (contd.)</vt:lpstr>
      <vt:lpstr>Important Point on Inheritance</vt:lpstr>
      <vt:lpstr>Introduction to Virtual Functions</vt:lpstr>
      <vt:lpstr>Introduction to Virtual Functions (contd.)</vt:lpstr>
      <vt:lpstr>Introduction to Virtual Functions (contd.)</vt:lpstr>
      <vt:lpstr>Polymorphism and Virtual Member Functions</vt:lpstr>
      <vt:lpstr>Polymorphism and Virtual Member Functions</vt:lpstr>
      <vt:lpstr>Slide 24</vt:lpstr>
      <vt:lpstr>Slide 25</vt:lpstr>
      <vt:lpstr>Static Binding</vt:lpstr>
      <vt:lpstr>Virtual Functions</vt:lpstr>
      <vt:lpstr>Virtual Functions</vt:lpstr>
      <vt:lpstr>Updated Version of GradedActivity</vt:lpstr>
      <vt:lpstr>Polymorphism</vt:lpstr>
      <vt:lpstr>Slide 31</vt:lpstr>
      <vt:lpstr>Slide 32</vt:lpstr>
      <vt:lpstr>Polymorphism Requires References or Pointers</vt:lpstr>
      <vt:lpstr>Base Class Pointers</vt:lpstr>
      <vt:lpstr>Base Class Pointers</vt:lpstr>
      <vt:lpstr>Redefining vs. Overriding</vt:lpstr>
      <vt:lpstr>Virtual Destructors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jcole</dc:creator>
  <cp:lastModifiedBy>Windows User</cp:lastModifiedBy>
  <cp:revision>41</cp:revision>
  <dcterms:created xsi:type="dcterms:W3CDTF">2014-04-16T19:04:37Z</dcterms:created>
  <dcterms:modified xsi:type="dcterms:W3CDTF">2017-10-04T07:32:39Z</dcterms:modified>
</cp:coreProperties>
</file>