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20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tx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tx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tx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9363"/>
            <a:ext cx="297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tx2">
                <a:alpha val="50000"/>
              </a:scheme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69363"/>
            <a:ext cx="297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tx2">
                <a:alpha val="50000"/>
              </a:scheme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6E7406E0-64DD-4CBD-A18B-7D0F4D8AE7F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FB23-C4DF-450B-89E5-79AB693F4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BACD-2B3C-43CB-A3A8-1091090B938A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75DD-55C1-4AB4-8815-5273FC871FD6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9442-233C-41E4-B686-430FB6DAC14D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BA38-CC11-4999-8434-D64F17DD6346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B565-8426-4D4A-B17A-E6749227A1E5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4B1-F916-4D2D-9C61-34EF288CF2D2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3BC5-42E8-4DB6-AA88-9F261C94EA3D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67FF-701E-478A-98FE-38670C12586C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D157-0932-4537-B2A4-618AEE0E2E5B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5F8E09-5608-497B-BC5E-E82C2B6B6C5F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1086FC-8D69-457E-AB21-9BEF316E0650}" type="slidenum">
              <a:rPr lang="en-US" smtClean="0"/>
              <a:pPr/>
              <a:t>‹#›</a:t>
            </a:fld>
            <a:endParaRPr lang="en-US" sz="140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bldLvl="2" autoUpdateAnimBg="0"/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Class and Pure Virtual Functions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12</a:t>
            </a:r>
            <a:endParaRPr lang="en-US" dirty="0"/>
          </a:p>
        </p:txBody>
      </p:sp>
      <p:sp>
        <p:nvSpPr>
          <p:cNvPr id="4" name="Rectangle 10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8930EA1-45C1-40AA-B87F-FE492872ADA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Base Classes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752600"/>
            <a:ext cx="7772400" cy="4114800"/>
          </a:xfrm>
        </p:spPr>
        <p:txBody>
          <a:bodyPr/>
          <a:lstStyle/>
          <a:p>
            <a:r>
              <a:rPr lang="en-US"/>
              <a:t>When we declare a class (as a type) we usually intend to declare objects of that type</a:t>
            </a:r>
          </a:p>
          <a:p>
            <a:pPr lvl="1"/>
            <a:r>
              <a:rPr lang="en-US"/>
              <a:t>but … not always</a:t>
            </a:r>
          </a:p>
          <a:p>
            <a:r>
              <a:rPr lang="en-US"/>
              <a:t>An </a:t>
            </a:r>
            <a:r>
              <a:rPr lang="en-US" i="1"/>
              <a:t>abstract class</a:t>
            </a:r>
            <a:r>
              <a:rPr lang="en-US"/>
              <a:t> is declared, </a:t>
            </a:r>
            <a:r>
              <a:rPr lang="en-US" u="sng"/>
              <a:t>not</a:t>
            </a:r>
            <a:r>
              <a:rPr lang="en-US"/>
              <a:t> to be instantiated</a:t>
            </a:r>
          </a:p>
          <a:p>
            <a:pPr lvl="1"/>
            <a:r>
              <a:rPr lang="en-US"/>
              <a:t>usually are used in inheritance situation</a:t>
            </a:r>
          </a:p>
          <a:p>
            <a:pPr lvl="1"/>
            <a:r>
              <a:rPr lang="en-US"/>
              <a:t>thus called </a:t>
            </a:r>
            <a:r>
              <a:rPr lang="en-US" u="sng"/>
              <a:t>abstract </a:t>
            </a:r>
            <a:r>
              <a:rPr lang="en-US" i="1" u="sng"/>
              <a:t>base</a:t>
            </a:r>
            <a:r>
              <a:rPr lang="en-US" u="sng"/>
              <a:t> class</a:t>
            </a:r>
            <a:endParaRPr lang="en-US"/>
          </a:p>
          <a:p>
            <a:pPr lvl="1"/>
            <a:r>
              <a:rPr lang="en-US"/>
              <a:t>provides base class for intended derived classes</a:t>
            </a:r>
            <a:r>
              <a:rPr lang="en-US" u="sng"/>
              <a:t> 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6E15-AB24-40C6-973B-B43F26DE3A0B}" type="slidenum">
              <a:rPr lang="en-US"/>
              <a:pPr/>
              <a:t>2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Concrete Classes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from which objects will actually be instantiated called a </a:t>
            </a:r>
            <a:r>
              <a:rPr 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concrete</a:t>
            </a:r>
            <a:r>
              <a:rPr lang="en-US" dirty="0"/>
              <a:t> class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Abstract</a:t>
            </a:r>
            <a:r>
              <a:rPr lang="en-US" dirty="0"/>
              <a:t> Classes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C1-01C2-4E42-9EBB-DB8BEBF363E7}" type="slidenum">
              <a:rPr lang="en-US"/>
              <a:pPr/>
              <a:t>3</a:t>
            </a:fld>
            <a:endParaRPr lang="en-US" sz="140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47800" y="3733800"/>
            <a:ext cx="7010400" cy="15621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tx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dirty="0"/>
              <a:t>Shape</a:t>
            </a:r>
          </a:p>
          <a:p>
            <a:pPr algn="ctr"/>
            <a:r>
              <a:rPr lang="en-US" dirty="0" err="1"/>
              <a:t>TwoD_Shape</a:t>
            </a:r>
            <a:r>
              <a:rPr lang="en-US" dirty="0"/>
              <a:t>          </a:t>
            </a:r>
            <a:r>
              <a:rPr lang="en-US" dirty="0" err="1"/>
              <a:t>ThreeD_Shape</a:t>
            </a:r>
            <a:endParaRPr lang="en-US" dirty="0"/>
          </a:p>
          <a:p>
            <a:pPr algn="ctr"/>
            <a:r>
              <a:rPr lang="en-US" dirty="0"/>
              <a:t>Square   Circle   Triangle       Cube   Sphere    Cylinder</a:t>
            </a:r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1219200" y="2971800"/>
            <a:ext cx="7391400" cy="2590800"/>
            <a:chOff x="768" y="1872"/>
            <a:chExt cx="4656" cy="1632"/>
          </a:xfrm>
        </p:grpSpPr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768" y="2976"/>
              <a:ext cx="4656" cy="52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H="1">
              <a:off x="3264" y="1872"/>
              <a:ext cx="624" cy="11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342900" y="3581400"/>
            <a:ext cx="6896100" cy="2590800"/>
            <a:chOff x="216" y="2256"/>
            <a:chExt cx="4344" cy="1632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1440" y="2256"/>
              <a:ext cx="3120" cy="72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5" name="Freeform 9"/>
            <p:cNvSpPr>
              <a:spLocks/>
            </p:cNvSpPr>
            <p:nvPr/>
          </p:nvSpPr>
          <p:spPr bwMode="auto">
            <a:xfrm>
              <a:off x="216" y="2720"/>
              <a:ext cx="1176" cy="1168"/>
            </a:xfrm>
            <a:custGeom>
              <a:avLst/>
              <a:gdLst/>
              <a:ahLst/>
              <a:cxnLst>
                <a:cxn ang="0">
                  <a:pos x="648" y="1168"/>
                </a:cxn>
                <a:cxn ang="0">
                  <a:pos x="168" y="976"/>
                </a:cxn>
                <a:cxn ang="0">
                  <a:pos x="168" y="160"/>
                </a:cxn>
                <a:cxn ang="0">
                  <a:pos x="1176" y="16"/>
                </a:cxn>
              </a:cxnLst>
              <a:rect l="0" t="0" r="r" b="b"/>
              <a:pathLst>
                <a:path w="1176" h="1168">
                  <a:moveTo>
                    <a:pt x="648" y="1168"/>
                  </a:moveTo>
                  <a:cubicBezTo>
                    <a:pt x="448" y="1156"/>
                    <a:pt x="248" y="1144"/>
                    <a:pt x="168" y="976"/>
                  </a:cubicBezTo>
                  <a:cubicBezTo>
                    <a:pt x="88" y="808"/>
                    <a:pt x="0" y="320"/>
                    <a:pt x="168" y="160"/>
                  </a:cubicBezTo>
                  <a:cubicBezTo>
                    <a:pt x="336" y="0"/>
                    <a:pt x="756" y="8"/>
                    <a:pt x="1176" y="16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4114800" y="41148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5105400" y="4114800"/>
            <a:ext cx="457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>
            <a:off x="2362200" y="4648200"/>
            <a:ext cx="685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H="1">
            <a:off x="3200400" y="4724400"/>
            <a:ext cx="76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3581400" y="46482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5638800" y="4648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6248400" y="4648200"/>
            <a:ext cx="304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6705600" y="4648200"/>
            <a:ext cx="533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for objects </a:t>
            </a:r>
          </a:p>
          <a:p>
            <a:pPr lvl="1"/>
            <a:r>
              <a:rPr lang="en-US" dirty="0"/>
              <a:t>of different classes </a:t>
            </a:r>
          </a:p>
          <a:p>
            <a:pPr lvl="1"/>
            <a:r>
              <a:rPr lang="en-US" dirty="0"/>
              <a:t>related by inheritance</a:t>
            </a:r>
          </a:p>
          <a:p>
            <a:r>
              <a:rPr lang="en-US" dirty="0"/>
              <a:t>Implemented with </a:t>
            </a:r>
            <a:r>
              <a:rPr lang="en-US" b="1" dirty="0">
                <a:latin typeface="Courier New" pitchFamily="49" charset="0"/>
              </a:rPr>
              <a:t>virtual</a:t>
            </a:r>
            <a:r>
              <a:rPr lang="en-US" dirty="0"/>
              <a:t> functions</a:t>
            </a:r>
          </a:p>
          <a:p>
            <a:r>
              <a:rPr lang="en-US" dirty="0"/>
              <a:t>When request made thru base-class pointer (or reference) to use a </a:t>
            </a:r>
            <a:r>
              <a:rPr lang="en-US" b="1" dirty="0">
                <a:latin typeface="Courier New" pitchFamily="49" charset="0"/>
              </a:rPr>
              <a:t>virtual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C++ knows enough to choose the correct </a:t>
            </a:r>
            <a:r>
              <a:rPr lang="en-US" dirty="0" err="1"/>
              <a:t>overriden</a:t>
            </a:r>
            <a:r>
              <a:rPr lang="en-US" dirty="0"/>
              <a:t>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F5C6-E0A9-4FF4-8AC7-9F286C16B2CD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5715000" y="1752600"/>
            <a:ext cx="533400" cy="1524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400800" y="2133600"/>
            <a:ext cx="2743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Impact" pitchFamily="34" charset="0"/>
              </a:rPr>
              <a:t>To respond differently to same member function call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Abstract Base Classes and Pure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u="sng" dirty="0" smtClean="0"/>
              <a:t>Pure virtual function</a:t>
            </a:r>
            <a:r>
              <a:rPr lang="en-US" altLang="en-US" dirty="0" smtClean="0"/>
              <a:t>: a virtual member function that </a:t>
            </a:r>
            <a:r>
              <a:rPr lang="en-US" altLang="en-US" u="sng" dirty="0" smtClean="0"/>
              <a:t>must</a:t>
            </a:r>
            <a:r>
              <a:rPr lang="en-US" altLang="en-US" dirty="0" smtClean="0"/>
              <a:t> be overridden in a derived class that has objects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Abstract base class contains at least one pure virtual function: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itchFamily="112" charset="0"/>
              </a:rPr>
              <a:t>virtual void Y() = 0;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itchFamily="112" charset="0"/>
              </a:rPr>
              <a:t>= 0</a:t>
            </a:r>
            <a:r>
              <a:rPr lang="en-US" altLang="en-US" dirty="0" smtClean="0"/>
              <a:t> indicates a pure virtual function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Must have no function definition in the base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18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Abstract Base Classes and Pure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en-US" u="sng" dirty="0" smtClean="0"/>
              <a:t>Abstract base class</a:t>
            </a:r>
            <a:r>
              <a:rPr lang="en-US" altLang="en-US" dirty="0" smtClean="0"/>
              <a:t>: class that can have no objects.  Serves as a basis for derived classes that may/will have </a:t>
            </a:r>
            <a:r>
              <a:rPr lang="en-US" altLang="en-US" dirty="0" smtClean="0"/>
              <a:t>objects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endParaRPr lang="en-US" altLang="en-US" dirty="0" smtClean="0"/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en-US" dirty="0" smtClean="0"/>
              <a:t>A class becomes an abstract base class when one or more of its member functions is a pure virtual function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10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Activity on Abstract Classes and Polymorphism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Instructor: </a:t>
            </a:r>
            <a:r>
              <a:rPr lang="en-US" dirty="0" err="1" smtClean="0"/>
              <a:t>Asma</a:t>
            </a:r>
            <a:r>
              <a:rPr lang="en-US" dirty="0" smtClean="0"/>
              <a:t> </a:t>
            </a:r>
            <a:r>
              <a:rPr lang="en-US" dirty="0" err="1" smtClean="0"/>
              <a:t>Sanam</a:t>
            </a:r>
            <a:r>
              <a:rPr lang="en-US" dirty="0" smtClean="0"/>
              <a:t> </a:t>
            </a:r>
            <a:r>
              <a:rPr lang="en-US" dirty="0" err="1" smtClean="0"/>
              <a:t>Larik</a:t>
            </a:r>
            <a:r>
              <a:rPr lang="en-US" dirty="0" smtClean="0"/>
              <a:t>  					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Q1: Suppose we have an abstract class Shape.java. It contains a single point denoted by integer variable x1, y1 respectively. It has a two argument constructor that initializes the point and a </a:t>
            </a:r>
            <a:r>
              <a:rPr lang="en-US" dirty="0" err="1" smtClean="0"/>
              <a:t>toString</a:t>
            </a:r>
            <a:r>
              <a:rPr lang="en-US" dirty="0" smtClean="0"/>
              <a:t>() method to display their values. It also contains a pure virtual function </a:t>
            </a:r>
            <a:r>
              <a:rPr lang="en-US" dirty="0" err="1" smtClean="0"/>
              <a:t>computeSurfaceArea</a:t>
            </a:r>
            <a:r>
              <a:rPr lang="en-US" dirty="0" smtClean="0"/>
              <a:t>(). Next assume a class Triangle that extends from the basic class shape with instance data comprising of three points denoted by x1,y1,x2,y2,x3 and y3 respectively. The class also has a constructor that receives the 3 points and initializes them, a </a:t>
            </a:r>
            <a:r>
              <a:rPr lang="en-US" dirty="0" err="1" smtClean="0"/>
              <a:t>toString</a:t>
            </a:r>
            <a:r>
              <a:rPr lang="en-US" dirty="0" smtClean="0"/>
              <a:t> method that outputs the 3 points, a </a:t>
            </a:r>
            <a:r>
              <a:rPr lang="en-US" dirty="0" err="1" smtClean="0"/>
              <a:t>computeEachSide</a:t>
            </a:r>
            <a:r>
              <a:rPr lang="en-US" dirty="0" smtClean="0"/>
              <a:t>() method and a </a:t>
            </a:r>
            <a:r>
              <a:rPr lang="en-US" dirty="0" err="1" smtClean="0"/>
              <a:t>computeSurfaceArea</a:t>
            </a:r>
            <a:r>
              <a:rPr lang="en-US" dirty="0" smtClean="0"/>
              <a:t>() methods. The </a:t>
            </a:r>
            <a:r>
              <a:rPr lang="en-US" dirty="0" err="1" smtClean="0"/>
              <a:t>computeEachSide</a:t>
            </a:r>
            <a:r>
              <a:rPr lang="en-US" dirty="0" smtClean="0"/>
              <a:t>() method takes two points and computes the distance between them using Euclidean distance formula. These distances should then be saved as attributes A,B,C respectively. Next for </a:t>
            </a:r>
            <a:r>
              <a:rPr lang="en-US" dirty="0" err="1" smtClean="0"/>
              <a:t>computeSurfaceArea</a:t>
            </a:r>
            <a:r>
              <a:rPr lang="en-US" dirty="0" smtClean="0"/>
              <a:t>() use the following formulas: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   S= (A+B+C) /2</a:t>
            </a:r>
          </a:p>
          <a:p>
            <a:r>
              <a:rPr lang="en-US" dirty="0" smtClean="0"/>
              <a:t> </a:t>
            </a:r>
          </a:p>
          <a:p>
            <a:r>
              <a:rPr lang="en-US" dirty="0" err="1" smtClean="0"/>
              <a:t>SurfaceArea</a:t>
            </a:r>
            <a:r>
              <a:rPr lang="en-US" dirty="0" smtClean="0"/>
              <a:t> = </a:t>
            </a:r>
            <a:r>
              <a:rPr lang="en-US" dirty="0" err="1" smtClean="0"/>
              <a:t>sqrt</a:t>
            </a:r>
            <a:r>
              <a:rPr lang="en-US" dirty="0" smtClean="0"/>
              <a:t>( S (S-A)* (S-B)* (S-C))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We want to extend this class to represent a 3-dimensional Pyramid, which consists of 4 Points. Since the Pyramid will consist of in essence, 4 triangles, </a:t>
            </a:r>
            <a:r>
              <a:rPr lang="en-US" dirty="0" err="1" smtClean="0"/>
              <a:t>computeSurfaceArea</a:t>
            </a:r>
            <a:r>
              <a:rPr lang="en-US" dirty="0" smtClean="0"/>
              <a:t>() for the Pyramid will compute 4 * the surface area of the Triangle made up of 3 of those 4 Points. Write the Pyramid class to handle the difference(s) between a Pyramid and the previously defined </a:t>
            </a:r>
          </a:p>
          <a:p>
            <a:r>
              <a:rPr lang="en-US" dirty="0" smtClean="0"/>
              <a:t>Triangle.  Assume the instance data of Triangle are protected and all methods are public. 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9442-233C-41E4-B686-430FB6DAC14D}" type="slidenum">
              <a:rPr lang="en-US" smtClean="0"/>
              <a:pPr/>
              <a:t>7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646</TotalTime>
  <Words>246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Impact</vt:lpstr>
      <vt:lpstr>Courier New</vt:lpstr>
      <vt:lpstr>Arial</vt:lpstr>
      <vt:lpstr>Flow</vt:lpstr>
      <vt:lpstr>Abstract Class and Pure Virtual Functions</vt:lpstr>
      <vt:lpstr>Abstract Base Classes</vt:lpstr>
      <vt:lpstr>Concrete Classes</vt:lpstr>
      <vt:lpstr>Polymorphism</vt:lpstr>
      <vt:lpstr>Abstract Base Classes and Pure Virtual Functions</vt:lpstr>
      <vt:lpstr>Abstract Base Classes and Pure Virtual Functions</vt:lpstr>
      <vt:lpstr>Activity</vt:lpstr>
    </vt:vector>
  </TitlesOfParts>
  <Company>East Texas Data Service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Functions and Polymorphism</dc:title>
  <dc:creator>S. Armstrong</dc:creator>
  <cp:lastModifiedBy>Windows User</cp:lastModifiedBy>
  <cp:revision>19</cp:revision>
  <dcterms:created xsi:type="dcterms:W3CDTF">1998-12-15T14:16:04Z</dcterms:created>
  <dcterms:modified xsi:type="dcterms:W3CDTF">2017-10-09T07:32:47Z</dcterms:modified>
</cp:coreProperties>
</file>