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6" d="100"/>
          <a:sy n="66" d="100"/>
        </p:scale>
        <p:origin x="-126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CBCA-4C54-455A-AF15-1C2BFC734A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1BB5-3E7F-4324-B77D-FDB989022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D59B-773C-4976-A44D-A4568851E0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8C21-3F26-42FF-86E6-3814730239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0ACC-A949-47E8-90DD-11EDFBF5E9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7A20-8EC9-4514-A8AE-29ECE590A8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4D93-1950-444D-9A16-CC9902244C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57E2-A20E-4DC6-8287-5CA53E5912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519-4DA0-46C6-B0AA-DD41A0102D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C862-82D5-4C53-B9C6-0B0F383D3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0A4E5D7-1DE9-4E88-BB03-47264058A0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D576C8D-E496-46C2-94E8-0087FD4512A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2.doc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Operator Overloading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Lecture 13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Program Output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457200"/>
            <a:ext cx="6705600" cy="100488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endParaRPr lang="en-US" sz="12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Enter phone number in the form (123) 456-7890: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(800) 555-1212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The phone number entered was: (800) 555-1212</a:t>
            </a:r>
            <a:r>
              <a:rPr lang="en-US" sz="1200" b="1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endParaRPr lang="en-US" sz="12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 Overloading Unary Operators</a:t>
            </a:r>
            <a:br>
              <a:rPr lang="en-US"/>
            </a:b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Overloading unary operators</a:t>
            </a:r>
          </a:p>
          <a:p>
            <a:pPr lvl="1"/>
            <a:r>
              <a:rPr lang="en-US" sz="2400"/>
              <a:t>Can be overloaded with no arguments or one argument</a:t>
            </a:r>
          </a:p>
          <a:p>
            <a:pPr lvl="1"/>
            <a:r>
              <a:rPr lang="en-US" sz="2400"/>
              <a:t>Should usually be implemented as member functions</a:t>
            </a:r>
          </a:p>
          <a:p>
            <a:pPr lvl="2"/>
            <a:r>
              <a:rPr lang="en-US" sz="2000"/>
              <a:t>Avoid </a:t>
            </a:r>
            <a:r>
              <a:rPr lang="en-US" sz="2000" b="1">
                <a:latin typeface="Courier New" pitchFamily="49" charset="0"/>
              </a:rPr>
              <a:t>friend </a:t>
            </a:r>
            <a:r>
              <a:rPr lang="en-US" sz="2000"/>
              <a:t>functions and classes because they violate the encapsulation of a class</a:t>
            </a:r>
          </a:p>
          <a:p>
            <a:pPr lvl="1"/>
            <a:r>
              <a:rPr lang="en-US" sz="2400"/>
              <a:t>Example declaration as a member function:</a:t>
            </a:r>
          </a:p>
          <a:p>
            <a:pPr lvl="3">
              <a:buFontTx/>
              <a:buNone/>
            </a:pP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/>
              <a:t> </a:t>
            </a:r>
            <a:r>
              <a:rPr lang="en-US" sz="1800" b="1">
                <a:latin typeface="Courier New" pitchFamily="49" charset="0"/>
              </a:rPr>
              <a:t>class String {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public: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bool operator!() const;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...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Overloading Unary Operators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/>
              <a:t>Example declaration as a non-member function</a:t>
            </a:r>
          </a:p>
          <a:p>
            <a:pPr lvl="2">
              <a:buFontTx/>
              <a:buNone/>
            </a:pPr>
            <a:r>
              <a:rPr lang="en-US"/>
              <a:t>   </a:t>
            </a:r>
            <a:r>
              <a:rPr lang="en-US" b="1">
                <a:latin typeface="Courier New" pitchFamily="49" charset="0"/>
              </a:rPr>
              <a:t>class String {</a:t>
            </a:r>
            <a:br>
              <a:rPr lang="en-US" b="1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   friend bool operator!( const String &amp; )</a:t>
            </a:r>
            <a:br>
              <a:rPr lang="en-US" b="1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   ...</a:t>
            </a:r>
            <a:br>
              <a:rPr lang="en-US" b="1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}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en-US"/>
              <a:t>  Overloading Binary Operators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Overloaded Binary operators</a:t>
            </a:r>
          </a:p>
          <a:p>
            <a:pPr lvl="1"/>
            <a:r>
              <a:rPr lang="en-US" sz="2400"/>
              <a:t>Non-static member function, one argument</a:t>
            </a:r>
          </a:p>
          <a:p>
            <a:pPr lvl="1"/>
            <a:r>
              <a:rPr lang="en-US" sz="2400"/>
              <a:t>Example:</a:t>
            </a:r>
          </a:p>
          <a:p>
            <a:pPr lvl="2">
              <a:buFontTx/>
              <a:buNone/>
            </a:pPr>
            <a:r>
              <a:rPr lang="en-US" sz="2000" b="1">
                <a:latin typeface="Courier New" pitchFamily="49" charset="0"/>
              </a:rPr>
              <a:t>class String {</a:t>
            </a:r>
          </a:p>
          <a:p>
            <a:pPr lvl="2">
              <a:buFontTx/>
              <a:buNone/>
            </a:pPr>
            <a:r>
              <a:rPr lang="en-US" sz="2000" b="1">
                <a:latin typeface="Courier New" pitchFamily="49" charset="0"/>
              </a:rPr>
              <a:t>public:</a:t>
            </a:r>
          </a:p>
          <a:p>
            <a:pPr lvl="2">
              <a:buFontTx/>
              <a:buNone/>
            </a:pPr>
            <a:r>
              <a:rPr lang="en-US" sz="2000" b="1">
                <a:latin typeface="Courier New" pitchFamily="49" charset="0"/>
              </a:rPr>
              <a:t>   const String &amp;operator+=( </a:t>
            </a:r>
          </a:p>
          <a:p>
            <a:pPr lvl="2">
              <a:buFontTx/>
              <a:buNone/>
            </a:pPr>
            <a:r>
              <a:rPr lang="en-US" sz="2000" b="1">
                <a:latin typeface="Courier New" pitchFamily="49" charset="0"/>
              </a:rPr>
              <a:t>               const String &amp; );</a:t>
            </a:r>
          </a:p>
          <a:p>
            <a:pPr lvl="2">
              <a:buFontTx/>
              <a:buNone/>
            </a:pPr>
            <a:r>
              <a:rPr lang="en-US" sz="2000" b="1">
                <a:latin typeface="Courier New" pitchFamily="49" charset="0"/>
              </a:rPr>
              <a:t>   ...</a:t>
            </a:r>
          </a:p>
          <a:p>
            <a:pPr lvl="2">
              <a:buFontTx/>
              <a:buNone/>
            </a:pPr>
            <a:r>
              <a:rPr lang="en-US" sz="2000" b="1">
                <a:latin typeface="Courier New" pitchFamily="49" charset="0"/>
              </a:rPr>
              <a:t>};</a:t>
            </a:r>
          </a:p>
          <a:p>
            <a:pPr lvl="1"/>
            <a:r>
              <a:rPr lang="en-US" sz="2400" b="1">
                <a:latin typeface="Courier New" pitchFamily="49" charset="0"/>
              </a:rPr>
              <a:t>y += z</a:t>
            </a:r>
            <a:r>
              <a:rPr lang="en-US" sz="2400"/>
              <a:t> is equivalent to </a:t>
            </a:r>
            <a:r>
              <a:rPr lang="en-US" sz="2400" b="1">
                <a:latin typeface="Courier New" pitchFamily="49" charset="0"/>
              </a:rPr>
              <a:t>y.operator+=( z 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Overloading Binary Operators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/>
              <a:t>Non-member function, two arguments</a:t>
            </a:r>
          </a:p>
          <a:p>
            <a:pPr lvl="1"/>
            <a:r>
              <a:rPr lang="en-US" sz="2400"/>
              <a:t>Example:</a:t>
            </a:r>
          </a:p>
          <a:p>
            <a:pPr lvl="2">
              <a:buFontTx/>
              <a:buNone/>
            </a:pPr>
            <a:r>
              <a:rPr lang="en-US" sz="2000" b="1">
                <a:latin typeface="Courier New" pitchFamily="49" charset="0"/>
              </a:rPr>
              <a:t>class String {</a:t>
            </a:r>
          </a:p>
          <a:p>
            <a:pPr lvl="2">
              <a:buFontTx/>
              <a:buNone/>
            </a:pPr>
            <a:r>
              <a:rPr lang="en-US" sz="2000" b="1">
                <a:latin typeface="Courier New" pitchFamily="49" charset="0"/>
              </a:rPr>
              <a:t>   friend const String &amp;operator+=( </a:t>
            </a:r>
          </a:p>
          <a:p>
            <a:pPr lvl="2">
              <a:buFontTx/>
              <a:buNone/>
            </a:pPr>
            <a:r>
              <a:rPr lang="en-US" sz="2000" b="1">
                <a:latin typeface="Courier New" pitchFamily="49" charset="0"/>
              </a:rPr>
              <a:t>               String &amp;, const String &amp; );</a:t>
            </a:r>
          </a:p>
          <a:p>
            <a:pPr lvl="2">
              <a:buFontTx/>
              <a:buNone/>
            </a:pPr>
            <a:r>
              <a:rPr lang="en-US" sz="2000" b="1">
                <a:latin typeface="Courier New" pitchFamily="49" charset="0"/>
              </a:rPr>
              <a:t>   ...</a:t>
            </a:r>
          </a:p>
          <a:p>
            <a:pPr lvl="2">
              <a:buFontTx/>
              <a:buNone/>
            </a:pPr>
            <a:r>
              <a:rPr lang="en-US" sz="2000" b="1">
                <a:latin typeface="Courier New" pitchFamily="49" charset="0"/>
              </a:rPr>
              <a:t>};</a:t>
            </a:r>
          </a:p>
          <a:p>
            <a:pPr lvl="1"/>
            <a:r>
              <a:rPr lang="en-US" sz="2400" b="1">
                <a:latin typeface="Courier New" pitchFamily="49" charset="0"/>
              </a:rPr>
              <a:t>y += z</a:t>
            </a:r>
            <a:r>
              <a:rPr lang="en-US" sz="2400"/>
              <a:t> is equivalent to </a:t>
            </a:r>
            <a:r>
              <a:rPr lang="en-US" sz="2400" b="1">
                <a:latin typeface="Courier New" pitchFamily="49" charset="0"/>
              </a:rPr>
              <a:t>operator+=( y, z )  </a:t>
            </a:r>
          </a:p>
          <a:p>
            <a:endParaRPr 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 Case Study: An Array class</a:t>
            </a:r>
            <a:br>
              <a:rPr lang="en-US"/>
            </a:b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534400" cy="4114800"/>
          </a:xfrm>
        </p:spPr>
        <p:txBody>
          <a:bodyPr/>
          <a:lstStyle/>
          <a:p>
            <a:r>
              <a:rPr lang="en-US"/>
              <a:t>Implement an </a:t>
            </a:r>
            <a:r>
              <a:rPr lang="en-US" b="1">
                <a:latin typeface="Courier New" pitchFamily="49" charset="0"/>
              </a:rPr>
              <a:t>Array</a:t>
            </a:r>
            <a:r>
              <a:rPr lang="en-US"/>
              <a:t> class with </a:t>
            </a:r>
          </a:p>
          <a:p>
            <a:pPr lvl="1"/>
            <a:r>
              <a:rPr lang="en-US"/>
              <a:t>Range checking</a:t>
            </a:r>
          </a:p>
          <a:p>
            <a:pPr lvl="1"/>
            <a:r>
              <a:rPr lang="en-US"/>
              <a:t>Array assignment</a:t>
            </a:r>
          </a:p>
          <a:p>
            <a:pPr lvl="1"/>
            <a:r>
              <a:rPr lang="en-US"/>
              <a:t>Arrays that know their size</a:t>
            </a:r>
          </a:p>
          <a:p>
            <a:pPr lvl="1"/>
            <a:r>
              <a:rPr lang="en-US"/>
              <a:t>Outputting/inputting entire arrays with </a:t>
            </a:r>
            <a:r>
              <a:rPr lang="en-US" b="1">
                <a:latin typeface="Courier New" pitchFamily="49" charset="0"/>
              </a:rPr>
              <a:t>&lt;&lt;</a:t>
            </a:r>
            <a:r>
              <a:rPr lang="en-US"/>
              <a:t> and</a:t>
            </a:r>
            <a:r>
              <a:rPr lang="en-US" b="1">
                <a:latin typeface="Courier New" pitchFamily="49" charset="0"/>
              </a:rPr>
              <a:t> &gt;&gt;</a:t>
            </a:r>
          </a:p>
          <a:p>
            <a:pPr lvl="1"/>
            <a:r>
              <a:rPr lang="en-US"/>
              <a:t>Array comparisons with </a:t>
            </a:r>
            <a:r>
              <a:rPr lang="en-US" b="1">
                <a:latin typeface="Courier New" pitchFamily="49" charset="0"/>
              </a:rPr>
              <a:t>==</a:t>
            </a:r>
            <a:r>
              <a:rPr lang="en-US"/>
              <a:t> and </a:t>
            </a:r>
            <a:r>
              <a:rPr lang="en-US" b="1">
                <a:latin typeface="Courier New" pitchFamily="49" charset="0"/>
              </a:rPr>
              <a:t>!=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0" y="0"/>
            <a:ext cx="6781800" cy="6858000"/>
            <a:chOff x="0" y="0"/>
            <a:chExt cx="3072" cy="12716"/>
          </a:xfrm>
        </p:grpSpPr>
        <p:grpSp>
          <p:nvGrpSpPr>
            <p:cNvPr id="19460" name="Group 4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19461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62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Fig. 8.4: array1.h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9463" name="Group 7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19464" name="Rectangle 8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65" name="Rectangle 9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Simple class Array (for integers)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9466" name="Group 10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19467" name="Rectangle 11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68" name="Rectangle 12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3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#ifndef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ARRAY1_H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9469" name="Group 13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19470" name="Rectangle 14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71" name="Rectangle 15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4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#define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ARRAY1_H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9472" name="Group 16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19473" name="Rectangle 17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74" name="Rectangle 1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5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9475" name="Group 19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19476" name="Rectangle 20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77" name="Rectangle 21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6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#include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&lt;iostream&gt;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9478" name="Group 22"/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19479" name="Rectangle 23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80" name="Rectangle 24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7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9481" name="Group 25"/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19482" name="Rectangle 26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83" name="Rectangle 27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8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using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std::ostream;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9484" name="Group 28"/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19485" name="Rectangle 29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86" name="Rectangle 30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9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using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std::istream;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9487" name="Group 31"/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19488" name="Rectangle 32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89" name="Rectangle 3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10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9490" name="Group 34"/>
            <p:cNvGrpSpPr>
              <a:grpSpLocks/>
            </p:cNvGrpSpPr>
            <p:nvPr/>
          </p:nvGrpSpPr>
          <p:grpSpPr bwMode="auto"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19491" name="Rectangle 35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92" name="Rectangle 36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11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class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Array {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9493" name="Group 37"/>
            <p:cNvGrpSpPr>
              <a:grpSpLocks/>
            </p:cNvGrpSpPr>
            <p:nvPr/>
          </p:nvGrpSpPr>
          <p:grpSpPr bwMode="auto"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19494" name="Rectangle 38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95" name="Rectangle 39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12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friend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ostream &amp;operator&lt;&lt;( ostream &amp;,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Array &amp; );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9496" name="Group 40"/>
            <p:cNvGrpSpPr>
              <a:grpSpLocks/>
            </p:cNvGrpSpPr>
            <p:nvPr/>
          </p:nvGrpSpPr>
          <p:grpSpPr bwMode="auto"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19497" name="Rectangle 41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98" name="Rectangle 42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13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friend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istream &amp;operator&gt;&gt;( istream &amp;, Array &amp; );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9499" name="Group 43"/>
            <p:cNvGrpSpPr>
              <a:grpSpLocks/>
            </p:cNvGrpSpPr>
            <p:nvPr/>
          </p:nvGrpSpPr>
          <p:grpSpPr bwMode="auto"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19500" name="Rectangle 44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01" name="Rectangle 45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14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public: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9502" name="Group 46"/>
            <p:cNvGrpSpPr>
              <a:grpSpLocks/>
            </p:cNvGrpSpPr>
            <p:nvPr/>
          </p:nvGrpSpPr>
          <p:grpSpPr bwMode="auto"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19503" name="Rectangle 47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04" name="Rectangle 48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15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Array(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= 10 );            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default constructor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9505" name="Group 49"/>
            <p:cNvGrpSpPr>
              <a:grpSpLocks/>
            </p:cNvGrpSpPr>
            <p:nvPr/>
          </p:nvGrpSpPr>
          <p:grpSpPr bwMode="auto"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19506" name="Rectangle 50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07" name="Rectangle 51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16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Array(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Array &amp; );       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copy constructor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9508" name="Group 52"/>
            <p:cNvGrpSpPr>
              <a:grpSpLocks/>
            </p:cNvGrpSpPr>
            <p:nvPr/>
          </p:nvGrpSpPr>
          <p:grpSpPr bwMode="auto"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19509" name="Rectangle 53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10" name="Rectangle 54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17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~Array();                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   // destructor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9511" name="Group 55"/>
            <p:cNvGrpSpPr>
              <a:grpSpLocks/>
            </p:cNvGrpSpPr>
            <p:nvPr/>
          </p:nvGrpSpPr>
          <p:grpSpPr bwMode="auto"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19512" name="Rectangle 56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13" name="Rectangle 57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18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 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getSize()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;          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return size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9514" name="Group 58"/>
            <p:cNvGrpSpPr>
              <a:grpSpLocks/>
            </p:cNvGrpSpPr>
            <p:nvPr/>
          </p:nvGrpSpPr>
          <p:grpSpPr bwMode="auto"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19515" name="Rectangle 59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16" name="Rectangle 60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19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Array &amp;operator=(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Array &amp; );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assign arrays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9517" name="Group 61"/>
            <p:cNvGrpSpPr>
              <a:grpSpLocks/>
            </p:cNvGrpSpPr>
            <p:nvPr/>
          </p:nvGrpSpPr>
          <p:grpSpPr bwMode="auto"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19518" name="Rectangle 62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19" name="Rectangle 63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20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bool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operator==(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Array &amp; )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;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compare equal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9520" name="Group 64"/>
            <p:cNvGrpSpPr>
              <a:grpSpLocks/>
            </p:cNvGrpSpPr>
            <p:nvPr/>
          </p:nvGrpSpPr>
          <p:grpSpPr bwMode="auto">
            <a:xfrm>
              <a:off x="0" y="7480"/>
              <a:ext cx="3072" cy="374"/>
              <a:chOff x="0" y="7480"/>
              <a:chExt cx="3072" cy="374"/>
            </a:xfrm>
          </p:grpSpPr>
          <p:sp>
            <p:nvSpPr>
              <p:cNvPr id="19521" name="Rectangle 65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22" name="Rectangle 66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21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9523" name="Group 67"/>
            <p:cNvGrpSpPr>
              <a:grpSpLocks/>
            </p:cNvGrpSpPr>
            <p:nvPr/>
          </p:nvGrpSpPr>
          <p:grpSpPr bwMode="auto">
            <a:xfrm>
              <a:off x="0" y="7854"/>
              <a:ext cx="3072" cy="374"/>
              <a:chOff x="0" y="7854"/>
              <a:chExt cx="3072" cy="374"/>
            </a:xfrm>
          </p:grpSpPr>
          <p:sp>
            <p:nvSpPr>
              <p:cNvPr id="19524" name="Rectangle 68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25" name="Rectangle 69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22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 // Determine if two arrays are not equal and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9526" name="Group 70"/>
            <p:cNvGrpSpPr>
              <a:grpSpLocks/>
            </p:cNvGrpSpPr>
            <p:nvPr/>
          </p:nvGrpSpPr>
          <p:grpSpPr bwMode="auto">
            <a:xfrm>
              <a:off x="0" y="8228"/>
              <a:ext cx="3072" cy="374"/>
              <a:chOff x="0" y="8228"/>
              <a:chExt cx="3072" cy="374"/>
            </a:xfrm>
          </p:grpSpPr>
          <p:sp>
            <p:nvSpPr>
              <p:cNvPr id="19527" name="Rectangle 71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28" name="Rectangle 72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23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 // return true, otherwise return false (uses operator==).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9529" name="Group 73"/>
            <p:cNvGrpSpPr>
              <a:grpSpLocks/>
            </p:cNvGrpSpPr>
            <p:nvPr/>
          </p:nvGrpSpPr>
          <p:grpSpPr bwMode="auto">
            <a:xfrm>
              <a:off x="0" y="8602"/>
              <a:ext cx="3072" cy="374"/>
              <a:chOff x="0" y="8602"/>
              <a:chExt cx="3072" cy="374"/>
            </a:xfrm>
          </p:grpSpPr>
          <p:sp>
            <p:nvSpPr>
              <p:cNvPr id="19530" name="Rectangle 74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31" name="Rectangle 75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24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bool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operator!=(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Array &amp;right )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9532" name="Group 76"/>
            <p:cNvGrpSpPr>
              <a:grpSpLocks/>
            </p:cNvGrpSpPr>
            <p:nvPr/>
          </p:nvGrpSpPr>
          <p:grpSpPr bwMode="auto">
            <a:xfrm>
              <a:off x="0" y="8976"/>
              <a:ext cx="3072" cy="374"/>
              <a:chOff x="0" y="8976"/>
              <a:chExt cx="3072" cy="374"/>
            </a:xfrm>
          </p:grpSpPr>
          <p:sp>
            <p:nvSpPr>
              <p:cNvPr id="19533" name="Rectangle 77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34" name="Rectangle 78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25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{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return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! ( *this == right ); }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9535" name="Group 79"/>
            <p:cNvGrpSpPr>
              <a:grpSpLocks/>
            </p:cNvGrpSpPr>
            <p:nvPr/>
          </p:nvGrpSpPr>
          <p:grpSpPr bwMode="auto">
            <a:xfrm>
              <a:off x="0" y="9350"/>
              <a:ext cx="3072" cy="374"/>
              <a:chOff x="0" y="9350"/>
              <a:chExt cx="3072" cy="374"/>
            </a:xfrm>
          </p:grpSpPr>
          <p:sp>
            <p:nvSpPr>
              <p:cNvPr id="19536" name="Rectangle 80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37" name="Rectangle 81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26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9538" name="Group 82"/>
            <p:cNvGrpSpPr>
              <a:grpSpLocks/>
            </p:cNvGrpSpPr>
            <p:nvPr/>
          </p:nvGrpSpPr>
          <p:grpSpPr bwMode="auto">
            <a:xfrm>
              <a:off x="0" y="9724"/>
              <a:ext cx="3072" cy="374"/>
              <a:chOff x="0" y="9724"/>
              <a:chExt cx="3072" cy="374"/>
            </a:xfrm>
          </p:grpSpPr>
          <p:sp>
            <p:nvSpPr>
              <p:cNvPr id="19539" name="Rectangle 83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40" name="Rectangle 84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27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&amp;operator[](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);       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subscript operator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9541" name="Group 85"/>
            <p:cNvGrpSpPr>
              <a:grpSpLocks/>
            </p:cNvGrpSpPr>
            <p:nvPr/>
          </p:nvGrpSpPr>
          <p:grpSpPr bwMode="auto">
            <a:xfrm>
              <a:off x="0" y="10098"/>
              <a:ext cx="3072" cy="374"/>
              <a:chOff x="0" y="10098"/>
              <a:chExt cx="3072" cy="374"/>
            </a:xfrm>
          </p:grpSpPr>
          <p:sp>
            <p:nvSpPr>
              <p:cNvPr id="19542" name="Rectangle 86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43" name="Rectangle 87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28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&amp;operator[](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)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;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subscript operator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9544" name="Group 88"/>
            <p:cNvGrpSpPr>
              <a:grpSpLocks/>
            </p:cNvGrpSpPr>
            <p:nvPr/>
          </p:nvGrpSpPr>
          <p:grpSpPr bwMode="auto">
            <a:xfrm>
              <a:off x="0" y="10472"/>
              <a:ext cx="3072" cy="374"/>
              <a:chOff x="0" y="10472"/>
              <a:chExt cx="3072" cy="374"/>
            </a:xfrm>
          </p:grpSpPr>
          <p:sp>
            <p:nvSpPr>
              <p:cNvPr id="19545" name="Rectangle 89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46" name="Rectangle 90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29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static 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getArrayCount();   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Return count of 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9547" name="Group 91"/>
            <p:cNvGrpSpPr>
              <a:grpSpLocks/>
            </p:cNvGrpSpPr>
            <p:nvPr/>
          </p:nvGrpSpPr>
          <p:grpSpPr bwMode="auto">
            <a:xfrm>
              <a:off x="0" y="10846"/>
              <a:ext cx="3072" cy="374"/>
              <a:chOff x="0" y="10846"/>
              <a:chExt cx="3072" cy="374"/>
            </a:xfrm>
          </p:grpSpPr>
          <p:sp>
            <p:nvSpPr>
              <p:cNvPr id="19548" name="Rectangle 92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49" name="Rectangle 93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30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                          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// arrays instantiated.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9550" name="Group 94"/>
            <p:cNvGrpSpPr>
              <a:grpSpLocks/>
            </p:cNvGrpSpPr>
            <p:nvPr/>
          </p:nvGrpSpPr>
          <p:grpSpPr bwMode="auto">
            <a:xfrm>
              <a:off x="0" y="11220"/>
              <a:ext cx="3072" cy="374"/>
              <a:chOff x="0" y="11220"/>
              <a:chExt cx="3072" cy="374"/>
            </a:xfrm>
          </p:grpSpPr>
          <p:sp>
            <p:nvSpPr>
              <p:cNvPr id="19551" name="Rectangle 95"/>
              <p:cNvSpPr>
                <a:spLocks noChangeArrowheads="1"/>
              </p:cNvSpPr>
              <p:nvPr/>
            </p:nvSpPr>
            <p:spPr bwMode="auto"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52" name="Rectangle 96"/>
              <p:cNvSpPr>
                <a:spLocks noChangeArrowheads="1"/>
              </p:cNvSpPr>
              <p:nvPr/>
            </p:nvSpPr>
            <p:spPr bwMode="auto"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31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private: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9553" name="Group 97"/>
            <p:cNvGrpSpPr>
              <a:grpSpLocks/>
            </p:cNvGrpSpPr>
            <p:nvPr/>
          </p:nvGrpSpPr>
          <p:grpSpPr bwMode="auto">
            <a:xfrm>
              <a:off x="0" y="11594"/>
              <a:ext cx="3072" cy="374"/>
              <a:chOff x="0" y="11594"/>
              <a:chExt cx="3072" cy="374"/>
            </a:xfrm>
          </p:grpSpPr>
          <p:sp>
            <p:nvSpPr>
              <p:cNvPr id="19554" name="Rectangle 98"/>
              <p:cNvSpPr>
                <a:spLocks noChangeArrowheads="1"/>
              </p:cNvSpPr>
              <p:nvPr/>
            </p:nvSpPr>
            <p:spPr bwMode="auto">
              <a:xfrm>
                <a:off x="0" y="1159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55" name="Rectangle 99"/>
              <p:cNvSpPr>
                <a:spLocks noChangeArrowheads="1"/>
              </p:cNvSpPr>
              <p:nvPr/>
            </p:nvSpPr>
            <p:spPr bwMode="auto">
              <a:xfrm>
                <a:off x="0" y="1159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32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size;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size of the array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9556" name="Group 100"/>
            <p:cNvGrpSpPr>
              <a:grpSpLocks/>
            </p:cNvGrpSpPr>
            <p:nvPr/>
          </p:nvGrpSpPr>
          <p:grpSpPr bwMode="auto">
            <a:xfrm>
              <a:off x="0" y="11968"/>
              <a:ext cx="3072" cy="374"/>
              <a:chOff x="0" y="11968"/>
              <a:chExt cx="3072" cy="374"/>
            </a:xfrm>
          </p:grpSpPr>
          <p:sp>
            <p:nvSpPr>
              <p:cNvPr id="19557" name="Rectangle 101"/>
              <p:cNvSpPr>
                <a:spLocks noChangeArrowheads="1"/>
              </p:cNvSpPr>
              <p:nvPr/>
            </p:nvSpPr>
            <p:spPr bwMode="auto">
              <a:xfrm>
                <a:off x="0" y="1196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58" name="Rectangle 102"/>
              <p:cNvSpPr>
                <a:spLocks noChangeArrowheads="1"/>
              </p:cNvSpPr>
              <p:nvPr/>
            </p:nvSpPr>
            <p:spPr bwMode="auto">
              <a:xfrm>
                <a:off x="0" y="1196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33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*ptr;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pointer to first element of array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9559" name="Group 103"/>
            <p:cNvGrpSpPr>
              <a:grpSpLocks/>
            </p:cNvGrpSpPr>
            <p:nvPr/>
          </p:nvGrpSpPr>
          <p:grpSpPr bwMode="auto">
            <a:xfrm>
              <a:off x="0" y="12342"/>
              <a:ext cx="3072" cy="374"/>
              <a:chOff x="0" y="12342"/>
              <a:chExt cx="3072" cy="374"/>
            </a:xfrm>
          </p:grpSpPr>
          <p:sp>
            <p:nvSpPr>
              <p:cNvPr id="19560" name="Rectangle 104"/>
              <p:cNvSpPr>
                <a:spLocks noChangeArrowheads="1"/>
              </p:cNvSpPr>
              <p:nvPr/>
            </p:nvSpPr>
            <p:spPr bwMode="auto">
              <a:xfrm>
                <a:off x="0" y="1234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61" name="Rectangle 105"/>
              <p:cNvSpPr>
                <a:spLocks noChangeArrowheads="1"/>
              </p:cNvSpPr>
              <p:nvPr/>
            </p:nvSpPr>
            <p:spPr bwMode="auto">
              <a:xfrm>
                <a:off x="0" y="1234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34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static 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arrayCount;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# of Arrays instantiated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</p:grpSp>
      <p:sp>
        <p:nvSpPr>
          <p:cNvPr id="19562" name="Text Box 106"/>
          <p:cNvSpPr txBox="1">
            <a:spLocks noChangeArrowheads="1"/>
          </p:cNvSpPr>
          <p:nvPr/>
        </p:nvSpPr>
        <p:spPr bwMode="auto">
          <a:xfrm>
            <a:off x="9372600" y="2590800"/>
            <a:ext cx="914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200">
              <a:solidFill>
                <a:srgbClr val="00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-4889500"/>
            <a:ext cx="9144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  <a:cs typeface="Times New Roman" pitchFamily="18" charset="0"/>
              </a:rPr>
              <a:t> </a:t>
            </a:r>
            <a:endParaRPr lang="en-US" sz="1200">
              <a:cs typeface="Times New Roman" pitchFamily="18" charset="0"/>
            </a:endParaRPr>
          </a:p>
          <a:p>
            <a:pPr eaLnBrk="0" hangingPunct="0"/>
            <a:r>
              <a:rPr lang="en-US" sz="1200">
                <a:cs typeface="Times New Roman" pitchFamily="18" charset="0"/>
              </a:rPr>
              <a:t> </a:t>
            </a:r>
          </a:p>
          <a:p>
            <a:pPr eaLnBrk="0" hangingPunct="0"/>
            <a:endParaRPr lang="en-US"/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0" y="0"/>
            <a:ext cx="6781800" cy="609600"/>
            <a:chOff x="0" y="0"/>
            <a:chExt cx="3072" cy="1122"/>
          </a:xfrm>
        </p:grpSpPr>
        <p:grpSp>
          <p:nvGrpSpPr>
            <p:cNvPr id="20485" name="Group 5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20486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487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35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};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0488" name="Group 8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20489" name="Rectangle 9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490" name="Rectangle 10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36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0491" name="Group 11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20492" name="Rectangle 12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493" name="Rectangle 13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37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#endif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</p:grpSp>
      <p:grpSp>
        <p:nvGrpSpPr>
          <p:cNvPr id="20494" name="Group 14"/>
          <p:cNvGrpSpPr>
            <a:grpSpLocks/>
          </p:cNvGrpSpPr>
          <p:nvPr/>
        </p:nvGrpSpPr>
        <p:grpSpPr bwMode="auto">
          <a:xfrm>
            <a:off x="0" y="609600"/>
            <a:ext cx="6781800" cy="6248400"/>
            <a:chOff x="0" y="0"/>
            <a:chExt cx="3072" cy="10846"/>
          </a:xfrm>
        </p:grpSpPr>
        <p:grpSp>
          <p:nvGrpSpPr>
            <p:cNvPr id="20495" name="Group 15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20496" name="Rectangle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497" name="Rectangle 1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38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Fig 8.4: array1.cpp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0498" name="Group 18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20499" name="Rectangle 19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00" name="Rectangle 20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39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Member function definitions for class Array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0501" name="Group 21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20502" name="Rectangle 22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03" name="Rectangle 23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40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#include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&lt;iostream&gt;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0504" name="Group 24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20505" name="Rectangle 25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06" name="Rectangle 26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41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0507" name="Group 27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20508" name="Rectangle 2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09" name="Rectangle 29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42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using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std::cout;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0510" name="Group 30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20511" name="Rectangle 31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12" name="Rectangle 32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43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using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std::cin;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0513" name="Group 33"/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20514" name="Rectangle 34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15" name="Rectangle 35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44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using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std::endl;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0516" name="Group 36"/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20517" name="Rectangle 37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18" name="Rectangle 38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45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0519" name="Group 39"/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20520" name="Rectangle 40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21" name="Rectangle 41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46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#include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&lt;iomanip&gt;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0522" name="Group 42"/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20523" name="Rectangle 4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24" name="Rectangle 44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47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0525" name="Group 45"/>
            <p:cNvGrpSpPr>
              <a:grpSpLocks/>
            </p:cNvGrpSpPr>
            <p:nvPr/>
          </p:nvGrpSpPr>
          <p:grpSpPr bwMode="auto"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20526" name="Rectangle 46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27" name="Rectangle 47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48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using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std::setw;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0528" name="Group 48"/>
            <p:cNvGrpSpPr>
              <a:grpSpLocks/>
            </p:cNvGrpSpPr>
            <p:nvPr/>
          </p:nvGrpSpPr>
          <p:grpSpPr bwMode="auto"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20529" name="Rectangle 49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30" name="Rectangle 50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49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0531" name="Group 51"/>
            <p:cNvGrpSpPr>
              <a:grpSpLocks/>
            </p:cNvGrpSpPr>
            <p:nvPr/>
          </p:nvGrpSpPr>
          <p:grpSpPr bwMode="auto"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20532" name="Rectangle 52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33" name="Rectangle 53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50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#include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&lt;cstdlib&gt;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0534" name="Group 54"/>
            <p:cNvGrpSpPr>
              <a:grpSpLocks/>
            </p:cNvGrpSpPr>
            <p:nvPr/>
          </p:nvGrpSpPr>
          <p:grpSpPr bwMode="auto"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20535" name="Rectangle 55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36" name="Rectangle 56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51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#include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&lt;cassert&gt;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0537" name="Group 57"/>
            <p:cNvGrpSpPr>
              <a:grpSpLocks/>
            </p:cNvGrpSpPr>
            <p:nvPr/>
          </p:nvGrpSpPr>
          <p:grpSpPr bwMode="auto"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20538" name="Rectangle 58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39" name="Rectangle 59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52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#include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"array1.h"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0540" name="Group 60"/>
            <p:cNvGrpSpPr>
              <a:grpSpLocks/>
            </p:cNvGrpSpPr>
            <p:nvPr/>
          </p:nvGrpSpPr>
          <p:grpSpPr bwMode="auto"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20541" name="Rectangle 61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42" name="Rectangle 62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53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0543" name="Group 63"/>
            <p:cNvGrpSpPr>
              <a:grpSpLocks/>
            </p:cNvGrpSpPr>
            <p:nvPr/>
          </p:nvGrpSpPr>
          <p:grpSpPr bwMode="auto"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20544" name="Rectangle 64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45" name="Rectangle 65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54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Initialize static data member at file scope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0546" name="Group 66"/>
            <p:cNvGrpSpPr>
              <a:grpSpLocks/>
            </p:cNvGrpSpPr>
            <p:nvPr/>
          </p:nvGrpSpPr>
          <p:grpSpPr bwMode="auto"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20547" name="Rectangle 67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48" name="Rectangle 68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55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Array::arrayCount = 0;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no objects yet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0549" name="Group 69"/>
            <p:cNvGrpSpPr>
              <a:grpSpLocks/>
            </p:cNvGrpSpPr>
            <p:nvPr/>
          </p:nvGrpSpPr>
          <p:grpSpPr bwMode="auto"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20550" name="Rectangle 70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51" name="Rectangle 71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56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0552" name="Group 72"/>
            <p:cNvGrpSpPr>
              <a:grpSpLocks/>
            </p:cNvGrpSpPr>
            <p:nvPr/>
          </p:nvGrpSpPr>
          <p:grpSpPr bwMode="auto"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20553" name="Rectangle 73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54" name="Rectangle 74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57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Default constructor for class Array (default size 10)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0555" name="Group 75"/>
            <p:cNvGrpSpPr>
              <a:grpSpLocks/>
            </p:cNvGrpSpPr>
            <p:nvPr/>
          </p:nvGrpSpPr>
          <p:grpSpPr bwMode="auto">
            <a:xfrm>
              <a:off x="0" y="7480"/>
              <a:ext cx="3072" cy="374"/>
              <a:chOff x="0" y="7480"/>
              <a:chExt cx="3072" cy="374"/>
            </a:xfrm>
          </p:grpSpPr>
          <p:sp>
            <p:nvSpPr>
              <p:cNvPr id="20556" name="Rectangle 76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57" name="Rectangle 77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58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Array::Array(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arraySize )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0558" name="Group 78"/>
            <p:cNvGrpSpPr>
              <a:grpSpLocks/>
            </p:cNvGrpSpPr>
            <p:nvPr/>
          </p:nvGrpSpPr>
          <p:grpSpPr bwMode="auto">
            <a:xfrm>
              <a:off x="0" y="7854"/>
              <a:ext cx="3072" cy="374"/>
              <a:chOff x="0" y="7854"/>
              <a:chExt cx="3072" cy="374"/>
            </a:xfrm>
          </p:grpSpPr>
          <p:sp>
            <p:nvSpPr>
              <p:cNvPr id="20559" name="Rectangle 79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60" name="Rectangle 80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59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0561" name="Group 81"/>
            <p:cNvGrpSpPr>
              <a:grpSpLocks/>
            </p:cNvGrpSpPr>
            <p:nvPr/>
          </p:nvGrpSpPr>
          <p:grpSpPr bwMode="auto">
            <a:xfrm>
              <a:off x="0" y="8228"/>
              <a:ext cx="3072" cy="374"/>
              <a:chOff x="0" y="8228"/>
              <a:chExt cx="3072" cy="374"/>
            </a:xfrm>
          </p:grpSpPr>
          <p:sp>
            <p:nvSpPr>
              <p:cNvPr id="20562" name="Rectangle 82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63" name="Rectangle 83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60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size = ( arraySize &gt; 0 ? arraySize : 10 ); 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0564" name="Group 84"/>
            <p:cNvGrpSpPr>
              <a:grpSpLocks/>
            </p:cNvGrpSpPr>
            <p:nvPr/>
          </p:nvGrpSpPr>
          <p:grpSpPr bwMode="auto">
            <a:xfrm>
              <a:off x="0" y="8602"/>
              <a:ext cx="3072" cy="374"/>
              <a:chOff x="0" y="8602"/>
              <a:chExt cx="3072" cy="374"/>
            </a:xfrm>
          </p:grpSpPr>
          <p:sp>
            <p:nvSpPr>
              <p:cNvPr id="20565" name="Rectangle 85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66" name="Rectangle 86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61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ptr =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new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 size ];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create space for array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0567" name="Group 87"/>
            <p:cNvGrpSpPr>
              <a:grpSpLocks/>
            </p:cNvGrpSpPr>
            <p:nvPr/>
          </p:nvGrpSpPr>
          <p:grpSpPr bwMode="auto">
            <a:xfrm>
              <a:off x="0" y="8976"/>
              <a:ext cx="3072" cy="374"/>
              <a:chOff x="0" y="8976"/>
              <a:chExt cx="3072" cy="374"/>
            </a:xfrm>
          </p:grpSpPr>
          <p:sp>
            <p:nvSpPr>
              <p:cNvPr id="20568" name="Rectangle 88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69" name="Rectangle 89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62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assert( ptr != 0 );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terminate if memory not allocated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0570" name="Group 90"/>
            <p:cNvGrpSpPr>
              <a:grpSpLocks/>
            </p:cNvGrpSpPr>
            <p:nvPr/>
          </p:nvGrpSpPr>
          <p:grpSpPr bwMode="auto">
            <a:xfrm>
              <a:off x="0" y="9350"/>
              <a:ext cx="3072" cy="374"/>
              <a:chOff x="0" y="9350"/>
              <a:chExt cx="3072" cy="374"/>
            </a:xfrm>
          </p:grpSpPr>
          <p:sp>
            <p:nvSpPr>
              <p:cNvPr id="20571" name="Rectangle 91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72" name="Rectangle 92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63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++arrayCount;   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count one more object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0573" name="Group 93"/>
            <p:cNvGrpSpPr>
              <a:grpSpLocks/>
            </p:cNvGrpSpPr>
            <p:nvPr/>
          </p:nvGrpSpPr>
          <p:grpSpPr bwMode="auto">
            <a:xfrm>
              <a:off x="0" y="9724"/>
              <a:ext cx="3072" cy="374"/>
              <a:chOff x="0" y="9724"/>
              <a:chExt cx="3072" cy="374"/>
            </a:xfrm>
          </p:grpSpPr>
          <p:sp>
            <p:nvSpPr>
              <p:cNvPr id="20574" name="Rectangle 94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75" name="Rectangle 95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64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0576" name="Group 96"/>
            <p:cNvGrpSpPr>
              <a:grpSpLocks/>
            </p:cNvGrpSpPr>
            <p:nvPr/>
          </p:nvGrpSpPr>
          <p:grpSpPr bwMode="auto">
            <a:xfrm>
              <a:off x="0" y="10098"/>
              <a:ext cx="3072" cy="374"/>
              <a:chOff x="0" y="10098"/>
              <a:chExt cx="3072" cy="374"/>
            </a:xfrm>
          </p:grpSpPr>
          <p:sp>
            <p:nvSpPr>
              <p:cNvPr id="20577" name="Rectangle 97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78" name="Rectangle 98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65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for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(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i = 0; i &lt; size; i++ )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0579" name="Group 99"/>
            <p:cNvGrpSpPr>
              <a:grpSpLocks/>
            </p:cNvGrpSpPr>
            <p:nvPr/>
          </p:nvGrpSpPr>
          <p:grpSpPr bwMode="auto">
            <a:xfrm>
              <a:off x="0" y="10472"/>
              <a:ext cx="3072" cy="374"/>
              <a:chOff x="0" y="10472"/>
              <a:chExt cx="3072" cy="374"/>
            </a:xfrm>
          </p:grpSpPr>
          <p:sp>
            <p:nvSpPr>
              <p:cNvPr id="20580" name="Rectangle 100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81" name="Rectangle 101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66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ptr[ i ] = 0;  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// initialize array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0" y="0"/>
            <a:ext cx="6781800" cy="6858000"/>
            <a:chOff x="0" y="0"/>
            <a:chExt cx="3072" cy="12716"/>
          </a:xfrm>
        </p:grpSpPr>
        <p:grpSp>
          <p:nvGrpSpPr>
            <p:cNvPr id="21508" name="Group 4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21509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10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67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1511" name="Group 7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21512" name="Rectangle 8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13" name="Rectangle 9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68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1514" name="Group 10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21515" name="Rectangle 11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16" name="Rectangle 12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69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Copy constructor for class Array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1517" name="Group 13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21518" name="Rectangle 14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19" name="Rectangle 15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70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must receive a reference to prevent infinite recursion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1520" name="Group 16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21521" name="Rectangle 17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22" name="Rectangle 1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71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Array::Array(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Array &amp;init ) : size( init.size )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1523" name="Group 19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21524" name="Rectangle 20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25" name="Rectangle 21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72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1526" name="Group 22"/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21527" name="Rectangle 23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28" name="Rectangle 24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73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ptr =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new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 size ];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// create space for array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1529" name="Group 25"/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21530" name="Rectangle 26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31" name="Rectangle 27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74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assert( ptr != 0 );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terminate if memory not allocated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1532" name="Group 28"/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21533" name="Rectangle 29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34" name="Rectangle 30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75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++arrayCount; 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// count one more object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1535" name="Group 31"/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21536" name="Rectangle 32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37" name="Rectangle 3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76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1538" name="Group 34"/>
            <p:cNvGrpSpPr>
              <a:grpSpLocks/>
            </p:cNvGrpSpPr>
            <p:nvPr/>
          </p:nvGrpSpPr>
          <p:grpSpPr bwMode="auto"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21539" name="Rectangle 35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40" name="Rectangle 36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77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for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(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i = 0; i &lt; size; i++ )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1541" name="Group 37"/>
            <p:cNvGrpSpPr>
              <a:grpSpLocks/>
            </p:cNvGrpSpPr>
            <p:nvPr/>
          </p:nvGrpSpPr>
          <p:grpSpPr bwMode="auto"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21542" name="Rectangle 38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43" name="Rectangle 39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78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ptr[ i ] = init.ptr[ i ];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copy init into object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1544" name="Group 40"/>
            <p:cNvGrpSpPr>
              <a:grpSpLocks/>
            </p:cNvGrpSpPr>
            <p:nvPr/>
          </p:nvGrpSpPr>
          <p:grpSpPr bwMode="auto"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21545" name="Rectangle 41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46" name="Rectangle 42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79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1547" name="Group 43"/>
            <p:cNvGrpSpPr>
              <a:grpSpLocks/>
            </p:cNvGrpSpPr>
            <p:nvPr/>
          </p:nvGrpSpPr>
          <p:grpSpPr bwMode="auto"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21548" name="Rectangle 44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49" name="Rectangle 45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80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1550" name="Group 46"/>
            <p:cNvGrpSpPr>
              <a:grpSpLocks/>
            </p:cNvGrpSpPr>
            <p:nvPr/>
          </p:nvGrpSpPr>
          <p:grpSpPr bwMode="auto"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21551" name="Rectangle 47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52" name="Rectangle 48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81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Destructor for class Array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1553" name="Group 49"/>
            <p:cNvGrpSpPr>
              <a:grpSpLocks/>
            </p:cNvGrpSpPr>
            <p:nvPr/>
          </p:nvGrpSpPr>
          <p:grpSpPr bwMode="auto"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21554" name="Rectangle 50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55" name="Rectangle 51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82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Array::~Array()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1556" name="Group 52"/>
            <p:cNvGrpSpPr>
              <a:grpSpLocks/>
            </p:cNvGrpSpPr>
            <p:nvPr/>
          </p:nvGrpSpPr>
          <p:grpSpPr bwMode="auto"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21557" name="Rectangle 53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58" name="Rectangle 54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83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1559" name="Group 55"/>
            <p:cNvGrpSpPr>
              <a:grpSpLocks/>
            </p:cNvGrpSpPr>
            <p:nvPr/>
          </p:nvGrpSpPr>
          <p:grpSpPr bwMode="auto"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21560" name="Rectangle 56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61" name="Rectangle 57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84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delete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[] ptr;    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// reclaim space for array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1562" name="Group 58"/>
            <p:cNvGrpSpPr>
              <a:grpSpLocks/>
            </p:cNvGrpSpPr>
            <p:nvPr/>
          </p:nvGrpSpPr>
          <p:grpSpPr bwMode="auto"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21563" name="Rectangle 59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64" name="Rectangle 60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85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--arrayCount;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    // one fewer object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1565" name="Group 61"/>
            <p:cNvGrpSpPr>
              <a:grpSpLocks/>
            </p:cNvGrpSpPr>
            <p:nvPr/>
          </p:nvGrpSpPr>
          <p:grpSpPr bwMode="auto"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21566" name="Rectangle 62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67" name="Rectangle 63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86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1568" name="Group 64"/>
            <p:cNvGrpSpPr>
              <a:grpSpLocks/>
            </p:cNvGrpSpPr>
            <p:nvPr/>
          </p:nvGrpSpPr>
          <p:grpSpPr bwMode="auto">
            <a:xfrm>
              <a:off x="0" y="7480"/>
              <a:ext cx="3072" cy="374"/>
              <a:chOff x="0" y="7480"/>
              <a:chExt cx="3072" cy="374"/>
            </a:xfrm>
          </p:grpSpPr>
          <p:sp>
            <p:nvSpPr>
              <p:cNvPr id="21569" name="Rectangle 65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70" name="Rectangle 66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87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1571" name="Group 67"/>
            <p:cNvGrpSpPr>
              <a:grpSpLocks/>
            </p:cNvGrpSpPr>
            <p:nvPr/>
          </p:nvGrpSpPr>
          <p:grpSpPr bwMode="auto">
            <a:xfrm>
              <a:off x="0" y="7854"/>
              <a:ext cx="3072" cy="374"/>
              <a:chOff x="0" y="7854"/>
              <a:chExt cx="3072" cy="374"/>
            </a:xfrm>
          </p:grpSpPr>
          <p:sp>
            <p:nvSpPr>
              <p:cNvPr id="21572" name="Rectangle 68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73" name="Rectangle 69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88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Get the size of the array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1574" name="Group 70"/>
            <p:cNvGrpSpPr>
              <a:grpSpLocks/>
            </p:cNvGrpSpPr>
            <p:nvPr/>
          </p:nvGrpSpPr>
          <p:grpSpPr bwMode="auto">
            <a:xfrm>
              <a:off x="0" y="8228"/>
              <a:ext cx="3072" cy="374"/>
              <a:chOff x="0" y="8228"/>
              <a:chExt cx="3072" cy="374"/>
            </a:xfrm>
          </p:grpSpPr>
          <p:sp>
            <p:nvSpPr>
              <p:cNvPr id="21575" name="Rectangle 71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76" name="Rectangle 72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89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Array::getSize()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{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return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size; }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1577" name="Group 73"/>
            <p:cNvGrpSpPr>
              <a:grpSpLocks/>
            </p:cNvGrpSpPr>
            <p:nvPr/>
          </p:nvGrpSpPr>
          <p:grpSpPr bwMode="auto">
            <a:xfrm>
              <a:off x="0" y="8602"/>
              <a:ext cx="3072" cy="374"/>
              <a:chOff x="0" y="8602"/>
              <a:chExt cx="3072" cy="374"/>
            </a:xfrm>
          </p:grpSpPr>
          <p:sp>
            <p:nvSpPr>
              <p:cNvPr id="21578" name="Rectangle 74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79" name="Rectangle 75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90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1580" name="Group 76"/>
            <p:cNvGrpSpPr>
              <a:grpSpLocks/>
            </p:cNvGrpSpPr>
            <p:nvPr/>
          </p:nvGrpSpPr>
          <p:grpSpPr bwMode="auto">
            <a:xfrm>
              <a:off x="0" y="8976"/>
              <a:ext cx="3072" cy="374"/>
              <a:chOff x="0" y="8976"/>
              <a:chExt cx="3072" cy="374"/>
            </a:xfrm>
          </p:grpSpPr>
          <p:sp>
            <p:nvSpPr>
              <p:cNvPr id="21581" name="Rectangle 77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82" name="Rectangle 78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91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Overloaded assignment operator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1583" name="Group 79"/>
            <p:cNvGrpSpPr>
              <a:grpSpLocks/>
            </p:cNvGrpSpPr>
            <p:nvPr/>
          </p:nvGrpSpPr>
          <p:grpSpPr bwMode="auto">
            <a:xfrm>
              <a:off x="0" y="9350"/>
              <a:ext cx="3072" cy="374"/>
              <a:chOff x="0" y="9350"/>
              <a:chExt cx="3072" cy="374"/>
            </a:xfrm>
          </p:grpSpPr>
          <p:sp>
            <p:nvSpPr>
              <p:cNvPr id="21584" name="Rectangle 80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85" name="Rectangle 81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92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const return avoids: ( a1 = a2 ) = a3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1586" name="Group 82"/>
            <p:cNvGrpSpPr>
              <a:grpSpLocks/>
            </p:cNvGrpSpPr>
            <p:nvPr/>
          </p:nvGrpSpPr>
          <p:grpSpPr bwMode="auto">
            <a:xfrm>
              <a:off x="0" y="9724"/>
              <a:ext cx="3072" cy="374"/>
              <a:chOff x="0" y="9724"/>
              <a:chExt cx="3072" cy="374"/>
            </a:xfrm>
          </p:grpSpPr>
          <p:sp>
            <p:nvSpPr>
              <p:cNvPr id="21587" name="Rectangle 83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88" name="Rectangle 84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93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Array &amp;Array::operator=(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Array &amp;right )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1589" name="Group 85"/>
            <p:cNvGrpSpPr>
              <a:grpSpLocks/>
            </p:cNvGrpSpPr>
            <p:nvPr/>
          </p:nvGrpSpPr>
          <p:grpSpPr bwMode="auto">
            <a:xfrm>
              <a:off x="0" y="10098"/>
              <a:ext cx="3072" cy="374"/>
              <a:chOff x="0" y="10098"/>
              <a:chExt cx="3072" cy="374"/>
            </a:xfrm>
          </p:grpSpPr>
          <p:sp>
            <p:nvSpPr>
              <p:cNvPr id="21590" name="Rectangle 86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91" name="Rectangle 87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94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1592" name="Group 88"/>
            <p:cNvGrpSpPr>
              <a:grpSpLocks/>
            </p:cNvGrpSpPr>
            <p:nvPr/>
          </p:nvGrpSpPr>
          <p:grpSpPr bwMode="auto">
            <a:xfrm>
              <a:off x="0" y="10472"/>
              <a:ext cx="3072" cy="374"/>
              <a:chOff x="0" y="10472"/>
              <a:chExt cx="3072" cy="374"/>
            </a:xfrm>
          </p:grpSpPr>
          <p:sp>
            <p:nvSpPr>
              <p:cNvPr id="21593" name="Rectangle 89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94" name="Rectangle 90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95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if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( &amp;right !=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this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) {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check for self-assignment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1595" name="Group 91"/>
            <p:cNvGrpSpPr>
              <a:grpSpLocks/>
            </p:cNvGrpSpPr>
            <p:nvPr/>
          </p:nvGrpSpPr>
          <p:grpSpPr bwMode="auto">
            <a:xfrm>
              <a:off x="0" y="10846"/>
              <a:ext cx="3072" cy="374"/>
              <a:chOff x="0" y="10846"/>
              <a:chExt cx="3072" cy="374"/>
            </a:xfrm>
          </p:grpSpPr>
          <p:sp>
            <p:nvSpPr>
              <p:cNvPr id="21596" name="Rectangle 92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97" name="Rectangle 93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96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1598" name="Group 94"/>
            <p:cNvGrpSpPr>
              <a:grpSpLocks/>
            </p:cNvGrpSpPr>
            <p:nvPr/>
          </p:nvGrpSpPr>
          <p:grpSpPr bwMode="auto">
            <a:xfrm>
              <a:off x="0" y="11220"/>
              <a:ext cx="3072" cy="374"/>
              <a:chOff x="0" y="11220"/>
              <a:chExt cx="3072" cy="374"/>
            </a:xfrm>
          </p:grpSpPr>
          <p:sp>
            <p:nvSpPr>
              <p:cNvPr id="21599" name="Rectangle 95"/>
              <p:cNvSpPr>
                <a:spLocks noChangeArrowheads="1"/>
              </p:cNvSpPr>
              <p:nvPr/>
            </p:nvSpPr>
            <p:spPr bwMode="auto"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600" name="Rectangle 96"/>
              <p:cNvSpPr>
                <a:spLocks noChangeArrowheads="1"/>
              </p:cNvSpPr>
              <p:nvPr/>
            </p:nvSpPr>
            <p:spPr bwMode="auto"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97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    // for arrays of different sizes, deallocate original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1601" name="Group 97"/>
            <p:cNvGrpSpPr>
              <a:grpSpLocks/>
            </p:cNvGrpSpPr>
            <p:nvPr/>
          </p:nvGrpSpPr>
          <p:grpSpPr bwMode="auto">
            <a:xfrm>
              <a:off x="0" y="11594"/>
              <a:ext cx="3072" cy="374"/>
              <a:chOff x="0" y="11594"/>
              <a:chExt cx="3072" cy="374"/>
            </a:xfrm>
          </p:grpSpPr>
          <p:sp>
            <p:nvSpPr>
              <p:cNvPr id="21602" name="Rectangle 98"/>
              <p:cNvSpPr>
                <a:spLocks noChangeArrowheads="1"/>
              </p:cNvSpPr>
              <p:nvPr/>
            </p:nvSpPr>
            <p:spPr bwMode="auto">
              <a:xfrm>
                <a:off x="0" y="1159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603" name="Rectangle 99"/>
              <p:cNvSpPr>
                <a:spLocks noChangeArrowheads="1"/>
              </p:cNvSpPr>
              <p:nvPr/>
            </p:nvSpPr>
            <p:spPr bwMode="auto">
              <a:xfrm>
                <a:off x="0" y="1159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98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    // left side array, then allocate new left side array.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1604" name="Group 100"/>
            <p:cNvGrpSpPr>
              <a:grpSpLocks/>
            </p:cNvGrpSpPr>
            <p:nvPr/>
          </p:nvGrpSpPr>
          <p:grpSpPr bwMode="auto">
            <a:xfrm>
              <a:off x="0" y="11968"/>
              <a:ext cx="3072" cy="374"/>
              <a:chOff x="0" y="11968"/>
              <a:chExt cx="3072" cy="374"/>
            </a:xfrm>
          </p:grpSpPr>
          <p:sp>
            <p:nvSpPr>
              <p:cNvPr id="21605" name="Rectangle 101"/>
              <p:cNvSpPr>
                <a:spLocks noChangeArrowheads="1"/>
              </p:cNvSpPr>
              <p:nvPr/>
            </p:nvSpPr>
            <p:spPr bwMode="auto">
              <a:xfrm>
                <a:off x="0" y="1196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606" name="Rectangle 102"/>
              <p:cNvSpPr>
                <a:spLocks noChangeArrowheads="1"/>
              </p:cNvSpPr>
              <p:nvPr/>
            </p:nvSpPr>
            <p:spPr bwMode="auto">
              <a:xfrm>
                <a:off x="0" y="1196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99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if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( size != right.size ) {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1607" name="Group 103"/>
            <p:cNvGrpSpPr>
              <a:grpSpLocks/>
            </p:cNvGrpSpPr>
            <p:nvPr/>
          </p:nvGrpSpPr>
          <p:grpSpPr bwMode="auto">
            <a:xfrm>
              <a:off x="0" y="12342"/>
              <a:ext cx="3072" cy="374"/>
              <a:chOff x="0" y="12342"/>
              <a:chExt cx="3072" cy="374"/>
            </a:xfrm>
          </p:grpSpPr>
          <p:sp>
            <p:nvSpPr>
              <p:cNvPr id="21608" name="Rectangle 104"/>
              <p:cNvSpPr>
                <a:spLocks noChangeArrowheads="1"/>
              </p:cNvSpPr>
              <p:nvPr/>
            </p:nvSpPr>
            <p:spPr bwMode="auto">
              <a:xfrm>
                <a:off x="0" y="1234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609" name="Rectangle 105"/>
              <p:cNvSpPr>
                <a:spLocks noChangeArrowheads="1"/>
              </p:cNvSpPr>
              <p:nvPr/>
            </p:nvSpPr>
            <p:spPr bwMode="auto">
              <a:xfrm>
                <a:off x="0" y="1234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100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delete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[] ptr;  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reclaim space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0" y="0"/>
            <a:ext cx="6781800" cy="6858000"/>
            <a:chOff x="0" y="0"/>
            <a:chExt cx="3072" cy="11968"/>
          </a:xfrm>
        </p:grpSpPr>
        <p:grpSp>
          <p:nvGrpSpPr>
            <p:cNvPr id="22532" name="Group 4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22533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34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101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   size = right.size;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// resize this object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2535" name="Group 7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22536" name="Rectangle 8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37" name="Rectangle 9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102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   ptr =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new 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 size ];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// create space for array copy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2538" name="Group 10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22539" name="Rectangle 11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40" name="Rectangle 12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103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   assert( ptr != 0 );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// terminate if not allocated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2541" name="Group 13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22542" name="Rectangle 14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43" name="Rectangle 15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104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}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2544" name="Group 16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22545" name="Rectangle 17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46" name="Rectangle 1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105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2547" name="Group 19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22548" name="Rectangle 20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49" name="Rectangle 21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106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for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(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i = 0; i &lt; size; i++ )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2550" name="Group 22"/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22551" name="Rectangle 23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52" name="Rectangle 24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107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   ptr[ i ] = right.ptr[ i ];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copy array into object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2553" name="Group 25"/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22554" name="Rectangle 26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55" name="Rectangle 27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108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}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2556" name="Group 28"/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22557" name="Rectangle 29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58" name="Rectangle 30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109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2559" name="Group 31"/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22560" name="Rectangle 32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61" name="Rectangle 3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110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return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*this;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enables x = y = z;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2562" name="Group 34"/>
            <p:cNvGrpSpPr>
              <a:grpSpLocks/>
            </p:cNvGrpSpPr>
            <p:nvPr/>
          </p:nvGrpSpPr>
          <p:grpSpPr bwMode="auto"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22563" name="Rectangle 35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64" name="Rectangle 36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111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2565" name="Group 37"/>
            <p:cNvGrpSpPr>
              <a:grpSpLocks/>
            </p:cNvGrpSpPr>
            <p:nvPr/>
          </p:nvGrpSpPr>
          <p:grpSpPr bwMode="auto"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22566" name="Rectangle 38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67" name="Rectangle 39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112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2568" name="Group 40"/>
            <p:cNvGrpSpPr>
              <a:grpSpLocks/>
            </p:cNvGrpSpPr>
            <p:nvPr/>
          </p:nvGrpSpPr>
          <p:grpSpPr bwMode="auto"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22569" name="Rectangle 41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70" name="Rectangle 42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113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Determine if two arrays are equal and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2571" name="Group 43"/>
            <p:cNvGrpSpPr>
              <a:grpSpLocks/>
            </p:cNvGrpSpPr>
            <p:nvPr/>
          </p:nvGrpSpPr>
          <p:grpSpPr bwMode="auto"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22572" name="Rectangle 44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73" name="Rectangle 45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114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return true, otherwise return false.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2574" name="Group 46"/>
            <p:cNvGrpSpPr>
              <a:grpSpLocks/>
            </p:cNvGrpSpPr>
            <p:nvPr/>
          </p:nvGrpSpPr>
          <p:grpSpPr bwMode="auto"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22575" name="Rectangle 47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76" name="Rectangle 48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115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bool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Array::operator==(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Array &amp;right )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2577" name="Group 49"/>
            <p:cNvGrpSpPr>
              <a:grpSpLocks/>
            </p:cNvGrpSpPr>
            <p:nvPr/>
          </p:nvGrpSpPr>
          <p:grpSpPr bwMode="auto"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22578" name="Rectangle 50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79" name="Rectangle 51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116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2580" name="Group 52"/>
            <p:cNvGrpSpPr>
              <a:grpSpLocks/>
            </p:cNvGrpSpPr>
            <p:nvPr/>
          </p:nvGrpSpPr>
          <p:grpSpPr bwMode="auto"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22581" name="Rectangle 53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82" name="Rectangle 54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117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if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( size != right.size )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2583" name="Group 55"/>
            <p:cNvGrpSpPr>
              <a:grpSpLocks/>
            </p:cNvGrpSpPr>
            <p:nvPr/>
          </p:nvGrpSpPr>
          <p:grpSpPr bwMode="auto"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22584" name="Rectangle 56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85" name="Rectangle 57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118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return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false;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arrays of different sizes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2586" name="Group 58"/>
            <p:cNvGrpSpPr>
              <a:grpSpLocks/>
            </p:cNvGrpSpPr>
            <p:nvPr/>
          </p:nvGrpSpPr>
          <p:grpSpPr bwMode="auto"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22587" name="Rectangle 59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88" name="Rectangle 60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119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2589" name="Group 61"/>
            <p:cNvGrpSpPr>
              <a:grpSpLocks/>
            </p:cNvGrpSpPr>
            <p:nvPr/>
          </p:nvGrpSpPr>
          <p:grpSpPr bwMode="auto"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22590" name="Rectangle 62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91" name="Rectangle 63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120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for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(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i = 0; i &lt; size; i++ )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2592" name="Group 64"/>
            <p:cNvGrpSpPr>
              <a:grpSpLocks/>
            </p:cNvGrpSpPr>
            <p:nvPr/>
          </p:nvGrpSpPr>
          <p:grpSpPr bwMode="auto">
            <a:xfrm>
              <a:off x="0" y="7480"/>
              <a:ext cx="3072" cy="374"/>
              <a:chOff x="0" y="7480"/>
              <a:chExt cx="3072" cy="374"/>
            </a:xfrm>
          </p:grpSpPr>
          <p:sp>
            <p:nvSpPr>
              <p:cNvPr id="22593" name="Rectangle 65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94" name="Rectangle 66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121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if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( ptr[ i ] != right.ptr[ i ] )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2595" name="Group 67"/>
            <p:cNvGrpSpPr>
              <a:grpSpLocks/>
            </p:cNvGrpSpPr>
            <p:nvPr/>
          </p:nvGrpSpPr>
          <p:grpSpPr bwMode="auto">
            <a:xfrm>
              <a:off x="0" y="7854"/>
              <a:ext cx="3072" cy="374"/>
              <a:chOff x="0" y="7854"/>
              <a:chExt cx="3072" cy="374"/>
            </a:xfrm>
          </p:grpSpPr>
          <p:sp>
            <p:nvSpPr>
              <p:cNvPr id="22596" name="Rectangle 68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97" name="Rectangle 69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122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return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false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;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arrays are not equal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2598" name="Group 70"/>
            <p:cNvGrpSpPr>
              <a:grpSpLocks/>
            </p:cNvGrpSpPr>
            <p:nvPr/>
          </p:nvGrpSpPr>
          <p:grpSpPr bwMode="auto">
            <a:xfrm>
              <a:off x="0" y="8228"/>
              <a:ext cx="3072" cy="374"/>
              <a:chOff x="0" y="8228"/>
              <a:chExt cx="3072" cy="374"/>
            </a:xfrm>
          </p:grpSpPr>
          <p:sp>
            <p:nvSpPr>
              <p:cNvPr id="22599" name="Rectangle 71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600" name="Rectangle 72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123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2601" name="Group 73"/>
            <p:cNvGrpSpPr>
              <a:grpSpLocks/>
            </p:cNvGrpSpPr>
            <p:nvPr/>
          </p:nvGrpSpPr>
          <p:grpSpPr bwMode="auto">
            <a:xfrm>
              <a:off x="0" y="8602"/>
              <a:ext cx="3072" cy="374"/>
              <a:chOff x="0" y="8602"/>
              <a:chExt cx="3072" cy="374"/>
            </a:xfrm>
          </p:grpSpPr>
          <p:sp>
            <p:nvSpPr>
              <p:cNvPr id="22602" name="Rectangle 74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603" name="Rectangle 75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124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return true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;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 // arrays are equal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2604" name="Group 76"/>
            <p:cNvGrpSpPr>
              <a:grpSpLocks/>
            </p:cNvGrpSpPr>
            <p:nvPr/>
          </p:nvGrpSpPr>
          <p:grpSpPr bwMode="auto">
            <a:xfrm>
              <a:off x="0" y="8976"/>
              <a:ext cx="3072" cy="374"/>
              <a:chOff x="0" y="8976"/>
              <a:chExt cx="3072" cy="374"/>
            </a:xfrm>
          </p:grpSpPr>
          <p:sp>
            <p:nvSpPr>
              <p:cNvPr id="22605" name="Rectangle 77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606" name="Rectangle 78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125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2607" name="Group 79"/>
            <p:cNvGrpSpPr>
              <a:grpSpLocks/>
            </p:cNvGrpSpPr>
            <p:nvPr/>
          </p:nvGrpSpPr>
          <p:grpSpPr bwMode="auto">
            <a:xfrm>
              <a:off x="0" y="9350"/>
              <a:ext cx="3072" cy="374"/>
              <a:chOff x="0" y="9350"/>
              <a:chExt cx="3072" cy="374"/>
            </a:xfrm>
          </p:grpSpPr>
          <p:sp>
            <p:nvSpPr>
              <p:cNvPr id="22608" name="Rectangle 80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609" name="Rectangle 81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126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2610" name="Group 82"/>
            <p:cNvGrpSpPr>
              <a:grpSpLocks/>
            </p:cNvGrpSpPr>
            <p:nvPr/>
          </p:nvGrpSpPr>
          <p:grpSpPr bwMode="auto">
            <a:xfrm>
              <a:off x="0" y="9724"/>
              <a:ext cx="3072" cy="374"/>
              <a:chOff x="0" y="9724"/>
              <a:chExt cx="3072" cy="374"/>
            </a:xfrm>
          </p:grpSpPr>
          <p:sp>
            <p:nvSpPr>
              <p:cNvPr id="22611" name="Rectangle 83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612" name="Rectangle 84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127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Overloaded subscript operator for non-const Arrays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2613" name="Group 85"/>
            <p:cNvGrpSpPr>
              <a:grpSpLocks/>
            </p:cNvGrpSpPr>
            <p:nvPr/>
          </p:nvGrpSpPr>
          <p:grpSpPr bwMode="auto">
            <a:xfrm>
              <a:off x="0" y="10098"/>
              <a:ext cx="3072" cy="374"/>
              <a:chOff x="0" y="10098"/>
              <a:chExt cx="3072" cy="374"/>
            </a:xfrm>
          </p:grpSpPr>
          <p:sp>
            <p:nvSpPr>
              <p:cNvPr id="22614" name="Rectangle 86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615" name="Rectangle 87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128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reference return creates an lvalue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2616" name="Group 88"/>
            <p:cNvGrpSpPr>
              <a:grpSpLocks/>
            </p:cNvGrpSpPr>
            <p:nvPr/>
          </p:nvGrpSpPr>
          <p:grpSpPr bwMode="auto">
            <a:xfrm>
              <a:off x="0" y="10472"/>
              <a:ext cx="3072" cy="374"/>
              <a:chOff x="0" y="10472"/>
              <a:chExt cx="3072" cy="374"/>
            </a:xfrm>
          </p:grpSpPr>
          <p:sp>
            <p:nvSpPr>
              <p:cNvPr id="22617" name="Rectangle 89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618" name="Rectangle 90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129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&amp;Array::operator[](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subscript )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2619" name="Group 91"/>
            <p:cNvGrpSpPr>
              <a:grpSpLocks/>
            </p:cNvGrpSpPr>
            <p:nvPr/>
          </p:nvGrpSpPr>
          <p:grpSpPr bwMode="auto">
            <a:xfrm>
              <a:off x="0" y="10846"/>
              <a:ext cx="3072" cy="374"/>
              <a:chOff x="0" y="10846"/>
              <a:chExt cx="3072" cy="374"/>
            </a:xfrm>
          </p:grpSpPr>
          <p:sp>
            <p:nvSpPr>
              <p:cNvPr id="22620" name="Rectangle 92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621" name="Rectangle 93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130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2622" name="Group 94"/>
            <p:cNvGrpSpPr>
              <a:grpSpLocks/>
            </p:cNvGrpSpPr>
            <p:nvPr/>
          </p:nvGrpSpPr>
          <p:grpSpPr bwMode="auto">
            <a:xfrm>
              <a:off x="0" y="11220"/>
              <a:ext cx="3072" cy="374"/>
              <a:chOff x="0" y="11220"/>
              <a:chExt cx="3072" cy="374"/>
            </a:xfrm>
          </p:grpSpPr>
          <p:sp>
            <p:nvSpPr>
              <p:cNvPr id="22623" name="Rectangle 95"/>
              <p:cNvSpPr>
                <a:spLocks noChangeArrowheads="1"/>
              </p:cNvSpPr>
              <p:nvPr/>
            </p:nvSpPr>
            <p:spPr bwMode="auto"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624" name="Rectangle 96"/>
              <p:cNvSpPr>
                <a:spLocks noChangeArrowheads="1"/>
              </p:cNvSpPr>
              <p:nvPr/>
            </p:nvSpPr>
            <p:spPr bwMode="auto"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131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 // check for subscript out of range error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2625" name="Group 97"/>
            <p:cNvGrpSpPr>
              <a:grpSpLocks/>
            </p:cNvGrpSpPr>
            <p:nvPr/>
          </p:nvGrpSpPr>
          <p:grpSpPr bwMode="auto">
            <a:xfrm>
              <a:off x="0" y="11594"/>
              <a:ext cx="3072" cy="374"/>
              <a:chOff x="0" y="11594"/>
              <a:chExt cx="3072" cy="374"/>
            </a:xfrm>
          </p:grpSpPr>
          <p:sp>
            <p:nvSpPr>
              <p:cNvPr id="22626" name="Rectangle 98"/>
              <p:cNvSpPr>
                <a:spLocks noChangeArrowheads="1"/>
              </p:cNvSpPr>
              <p:nvPr/>
            </p:nvSpPr>
            <p:spPr bwMode="auto">
              <a:xfrm>
                <a:off x="0" y="1159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627" name="Rectangle 99"/>
              <p:cNvSpPr>
                <a:spLocks noChangeArrowheads="1"/>
              </p:cNvSpPr>
              <p:nvPr/>
            </p:nvSpPr>
            <p:spPr bwMode="auto">
              <a:xfrm>
                <a:off x="0" y="1159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132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assert( 0 &lt;= subscript &amp;&amp; subscript &lt; size );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 Introduction</a:t>
            </a:r>
            <a:br>
              <a:rPr lang="en-US"/>
            </a:b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90000"/>
              </a:lnSpc>
            </a:pPr>
            <a:r>
              <a:rPr lang="en-US" sz="2800"/>
              <a:t>O</a:t>
            </a:r>
            <a:r>
              <a:rPr lang="en-US" sz="2800" noProof="1"/>
              <a:t>perator overloading</a:t>
            </a:r>
            <a:endParaRPr lang="en-US" sz="2800"/>
          </a:p>
          <a:p>
            <a:pPr marL="876300" lvl="1" indent="-419100">
              <a:lnSpc>
                <a:spcPct val="90000"/>
              </a:lnSpc>
            </a:pPr>
            <a:r>
              <a:rPr lang="en-US" sz="2400"/>
              <a:t>Enabling C++’s operators to work with class objects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sz="2400"/>
              <a:t>Using traditional operators with user-defined objects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sz="2400"/>
              <a:t>R</a:t>
            </a:r>
            <a:r>
              <a:rPr lang="en-US" sz="2400" noProof="1"/>
              <a:t>equires great care</a:t>
            </a:r>
            <a:r>
              <a:rPr lang="en-US" sz="2400"/>
              <a:t>; </a:t>
            </a:r>
            <a:r>
              <a:rPr lang="en-US" sz="2400" noProof="1"/>
              <a:t>when overloading </a:t>
            </a:r>
            <a:r>
              <a:rPr lang="en-US" sz="2400"/>
              <a:t>is </a:t>
            </a:r>
            <a:r>
              <a:rPr lang="en-US" sz="2400" noProof="1"/>
              <a:t>misused, program difficult to understand</a:t>
            </a:r>
            <a:endParaRPr lang="en-US" sz="2400"/>
          </a:p>
          <a:p>
            <a:pPr marL="876300" lvl="1" indent="-419100">
              <a:lnSpc>
                <a:spcPct val="90000"/>
              </a:lnSpc>
            </a:pPr>
            <a:r>
              <a:rPr lang="en-US" sz="2400"/>
              <a:t>Examples of already overloaded operators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sz="2000"/>
              <a:t>Operator </a:t>
            </a:r>
            <a:r>
              <a:rPr lang="en-US" sz="2000" b="1">
                <a:latin typeface="Courier New" pitchFamily="49" charset="0"/>
              </a:rPr>
              <a:t>&lt;&lt;</a:t>
            </a:r>
            <a:r>
              <a:rPr lang="en-US" sz="2000"/>
              <a:t> is both the stream-insertion operator and the bitwise left-shift operator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sz="2000" b="1">
                <a:latin typeface="Courier New" pitchFamily="49" charset="0"/>
              </a:rPr>
              <a:t>+</a:t>
            </a:r>
            <a:r>
              <a:rPr lang="en-US" sz="2000"/>
              <a:t> and </a:t>
            </a:r>
            <a:r>
              <a:rPr lang="en-US" sz="2000" b="1">
                <a:latin typeface="Courier New" pitchFamily="49" charset="0"/>
              </a:rPr>
              <a:t>-</a:t>
            </a:r>
            <a:r>
              <a:rPr lang="en-US" sz="2000"/>
              <a:t>, perform arithmetic on multiple types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sz="2400"/>
              <a:t>Compiler generates the appropriate code based on the manner in which the operator is used</a:t>
            </a:r>
          </a:p>
          <a:p>
            <a:pPr marL="1295400" lvl="2" indent="-381000">
              <a:lnSpc>
                <a:spcPct val="90000"/>
              </a:lnSpc>
            </a:pPr>
            <a:endParaRPr 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0" y="0"/>
            <a:ext cx="6781800" cy="6858000"/>
            <a:chOff x="0" y="0"/>
            <a:chExt cx="3072" cy="11594"/>
          </a:xfrm>
        </p:grpSpPr>
        <p:grpSp>
          <p:nvGrpSpPr>
            <p:cNvPr id="23556" name="Group 4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23557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58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133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3559" name="Group 7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23560" name="Rectangle 8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61" name="Rectangle 9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134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return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ptr[ subscript ];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// reference return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3562" name="Group 10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23563" name="Rectangle 11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64" name="Rectangle 12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135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3565" name="Group 13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23566" name="Rectangle 14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67" name="Rectangle 15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136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3568" name="Group 16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23569" name="Rectangle 17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70" name="Rectangle 1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137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Overloaded subscript operator for const Arrays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3571" name="Group 19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23572" name="Rectangle 20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73" name="Rectangle 21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138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const reference return creates an rvalue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3574" name="Group 22"/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23575" name="Rectangle 23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76" name="Rectangle 24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139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 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&amp;Array::operator[](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subscript )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3577" name="Group 25"/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23578" name="Rectangle 26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79" name="Rectangle 27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140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3580" name="Group 28"/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23581" name="Rectangle 29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82" name="Rectangle 30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141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 // check for subscript out of range error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3583" name="Group 31"/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23584" name="Rectangle 32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85" name="Rectangle 3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142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assert( 0 &lt;= subscript &amp;&amp; subscript &lt; size );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3586" name="Group 34"/>
            <p:cNvGrpSpPr>
              <a:grpSpLocks/>
            </p:cNvGrpSpPr>
            <p:nvPr/>
          </p:nvGrpSpPr>
          <p:grpSpPr bwMode="auto"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23587" name="Rectangle 35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88" name="Rectangle 36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143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23590" name="Rectangle 38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91" name="Rectangle 39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144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return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ptr[ subscript ];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const reference return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3592" name="Group 40"/>
            <p:cNvGrpSpPr>
              <a:grpSpLocks/>
            </p:cNvGrpSpPr>
            <p:nvPr/>
          </p:nvGrpSpPr>
          <p:grpSpPr bwMode="auto"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23593" name="Rectangle 41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94" name="Rectangle 42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145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3595" name="Group 43"/>
            <p:cNvGrpSpPr>
              <a:grpSpLocks/>
            </p:cNvGrpSpPr>
            <p:nvPr/>
          </p:nvGrpSpPr>
          <p:grpSpPr bwMode="auto"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23596" name="Rectangle 44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97" name="Rectangle 45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146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3598" name="Group 46"/>
            <p:cNvGrpSpPr>
              <a:grpSpLocks/>
            </p:cNvGrpSpPr>
            <p:nvPr/>
          </p:nvGrpSpPr>
          <p:grpSpPr bwMode="auto"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23599" name="Rectangle 47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00" name="Rectangle 48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147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Return the number of Array objects instantiated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3601" name="Group 49"/>
            <p:cNvGrpSpPr>
              <a:grpSpLocks/>
            </p:cNvGrpSpPr>
            <p:nvPr/>
          </p:nvGrpSpPr>
          <p:grpSpPr bwMode="auto"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23602" name="Rectangle 50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03" name="Rectangle 51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148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static functions cannot be const 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3604" name="Group 52"/>
            <p:cNvGrpSpPr>
              <a:grpSpLocks/>
            </p:cNvGrpSpPr>
            <p:nvPr/>
          </p:nvGrpSpPr>
          <p:grpSpPr bwMode="auto"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23605" name="Rectangle 53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06" name="Rectangle 54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149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Array::getArrayCount() {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return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arrayCount; }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3607" name="Group 55"/>
            <p:cNvGrpSpPr>
              <a:grpSpLocks/>
            </p:cNvGrpSpPr>
            <p:nvPr/>
          </p:nvGrpSpPr>
          <p:grpSpPr bwMode="auto"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23608" name="Rectangle 56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09" name="Rectangle 57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150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3610" name="Group 58"/>
            <p:cNvGrpSpPr>
              <a:grpSpLocks/>
            </p:cNvGrpSpPr>
            <p:nvPr/>
          </p:nvGrpSpPr>
          <p:grpSpPr bwMode="auto"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23611" name="Rectangle 59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12" name="Rectangle 60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151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Overloaded input operator for class Array;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3613" name="Group 61"/>
            <p:cNvGrpSpPr>
              <a:grpSpLocks/>
            </p:cNvGrpSpPr>
            <p:nvPr/>
          </p:nvGrpSpPr>
          <p:grpSpPr bwMode="auto"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23614" name="Rectangle 62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15" name="Rectangle 63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152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inputs values for entire array.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3616" name="Group 64"/>
            <p:cNvGrpSpPr>
              <a:grpSpLocks/>
            </p:cNvGrpSpPr>
            <p:nvPr/>
          </p:nvGrpSpPr>
          <p:grpSpPr bwMode="auto">
            <a:xfrm>
              <a:off x="0" y="7480"/>
              <a:ext cx="3072" cy="374"/>
              <a:chOff x="0" y="7480"/>
              <a:chExt cx="3072" cy="374"/>
            </a:xfrm>
          </p:grpSpPr>
          <p:sp>
            <p:nvSpPr>
              <p:cNvPr id="23617" name="Rectangle 65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18" name="Rectangle 66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153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istream &amp;operator&gt;&gt;( istream &amp;input, Array &amp;a )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3619" name="Group 67"/>
            <p:cNvGrpSpPr>
              <a:grpSpLocks/>
            </p:cNvGrpSpPr>
            <p:nvPr/>
          </p:nvGrpSpPr>
          <p:grpSpPr bwMode="auto">
            <a:xfrm>
              <a:off x="0" y="7854"/>
              <a:ext cx="3072" cy="374"/>
              <a:chOff x="0" y="7854"/>
              <a:chExt cx="3072" cy="374"/>
            </a:xfrm>
          </p:grpSpPr>
          <p:sp>
            <p:nvSpPr>
              <p:cNvPr id="23620" name="Rectangle 68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21" name="Rectangle 69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154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3622" name="Group 70"/>
            <p:cNvGrpSpPr>
              <a:grpSpLocks/>
            </p:cNvGrpSpPr>
            <p:nvPr/>
          </p:nvGrpSpPr>
          <p:grpSpPr bwMode="auto">
            <a:xfrm>
              <a:off x="0" y="8228"/>
              <a:ext cx="3072" cy="374"/>
              <a:chOff x="0" y="8228"/>
              <a:chExt cx="3072" cy="374"/>
            </a:xfrm>
          </p:grpSpPr>
          <p:sp>
            <p:nvSpPr>
              <p:cNvPr id="23623" name="Rectangle 71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24" name="Rectangle 72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155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for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(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i = 0; i &lt; a.size; i++ )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3625" name="Group 73"/>
            <p:cNvGrpSpPr>
              <a:grpSpLocks/>
            </p:cNvGrpSpPr>
            <p:nvPr/>
          </p:nvGrpSpPr>
          <p:grpSpPr bwMode="auto">
            <a:xfrm>
              <a:off x="0" y="8602"/>
              <a:ext cx="3072" cy="374"/>
              <a:chOff x="0" y="8602"/>
              <a:chExt cx="3072" cy="374"/>
            </a:xfrm>
          </p:grpSpPr>
          <p:sp>
            <p:nvSpPr>
              <p:cNvPr id="23626" name="Rectangle 74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27" name="Rectangle 75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156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input &gt;&gt; a.ptr[ i ];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3628" name="Group 76"/>
            <p:cNvGrpSpPr>
              <a:grpSpLocks/>
            </p:cNvGrpSpPr>
            <p:nvPr/>
          </p:nvGrpSpPr>
          <p:grpSpPr bwMode="auto">
            <a:xfrm>
              <a:off x="0" y="8976"/>
              <a:ext cx="3072" cy="374"/>
              <a:chOff x="0" y="8976"/>
              <a:chExt cx="3072" cy="374"/>
            </a:xfrm>
          </p:grpSpPr>
          <p:sp>
            <p:nvSpPr>
              <p:cNvPr id="23629" name="Rectangle 77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30" name="Rectangle 78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157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3631" name="Group 79"/>
            <p:cNvGrpSpPr>
              <a:grpSpLocks/>
            </p:cNvGrpSpPr>
            <p:nvPr/>
          </p:nvGrpSpPr>
          <p:grpSpPr bwMode="auto">
            <a:xfrm>
              <a:off x="0" y="9350"/>
              <a:ext cx="3072" cy="374"/>
              <a:chOff x="0" y="9350"/>
              <a:chExt cx="3072" cy="374"/>
            </a:xfrm>
          </p:grpSpPr>
          <p:sp>
            <p:nvSpPr>
              <p:cNvPr id="23632" name="Rectangle 80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33" name="Rectangle 81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158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return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input;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enables cin &gt;&gt; x &gt;&gt; y;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3634" name="Group 82"/>
            <p:cNvGrpSpPr>
              <a:grpSpLocks/>
            </p:cNvGrpSpPr>
            <p:nvPr/>
          </p:nvGrpSpPr>
          <p:grpSpPr bwMode="auto">
            <a:xfrm>
              <a:off x="0" y="9724"/>
              <a:ext cx="3072" cy="374"/>
              <a:chOff x="0" y="9724"/>
              <a:chExt cx="3072" cy="374"/>
            </a:xfrm>
          </p:grpSpPr>
          <p:sp>
            <p:nvSpPr>
              <p:cNvPr id="23635" name="Rectangle 83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36" name="Rectangle 84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159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3637" name="Group 85"/>
            <p:cNvGrpSpPr>
              <a:grpSpLocks/>
            </p:cNvGrpSpPr>
            <p:nvPr/>
          </p:nvGrpSpPr>
          <p:grpSpPr bwMode="auto">
            <a:xfrm>
              <a:off x="0" y="10098"/>
              <a:ext cx="3072" cy="374"/>
              <a:chOff x="0" y="10098"/>
              <a:chExt cx="3072" cy="374"/>
            </a:xfrm>
          </p:grpSpPr>
          <p:sp>
            <p:nvSpPr>
              <p:cNvPr id="23638" name="Rectangle 86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39" name="Rectangle 87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160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3640" name="Group 88"/>
            <p:cNvGrpSpPr>
              <a:grpSpLocks/>
            </p:cNvGrpSpPr>
            <p:nvPr/>
          </p:nvGrpSpPr>
          <p:grpSpPr bwMode="auto">
            <a:xfrm>
              <a:off x="0" y="10472"/>
              <a:ext cx="3072" cy="374"/>
              <a:chOff x="0" y="10472"/>
              <a:chExt cx="3072" cy="374"/>
            </a:xfrm>
          </p:grpSpPr>
          <p:sp>
            <p:nvSpPr>
              <p:cNvPr id="23641" name="Rectangle 89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42" name="Rectangle 90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161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Overloaded output operator for class Array 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3643" name="Group 91"/>
            <p:cNvGrpSpPr>
              <a:grpSpLocks/>
            </p:cNvGrpSpPr>
            <p:nvPr/>
          </p:nvGrpSpPr>
          <p:grpSpPr bwMode="auto">
            <a:xfrm>
              <a:off x="0" y="10846"/>
              <a:ext cx="3072" cy="374"/>
              <a:chOff x="0" y="10846"/>
              <a:chExt cx="3072" cy="374"/>
            </a:xfrm>
          </p:grpSpPr>
          <p:sp>
            <p:nvSpPr>
              <p:cNvPr id="23644" name="Rectangle 92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45" name="Rectangle 93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162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ostream &amp;operator&lt;&lt;( ostream &amp;output,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Array &amp;a )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3646" name="Group 94"/>
            <p:cNvGrpSpPr>
              <a:grpSpLocks/>
            </p:cNvGrpSpPr>
            <p:nvPr/>
          </p:nvGrpSpPr>
          <p:grpSpPr bwMode="auto">
            <a:xfrm>
              <a:off x="0" y="11220"/>
              <a:ext cx="3072" cy="374"/>
              <a:chOff x="0" y="11220"/>
              <a:chExt cx="3072" cy="374"/>
            </a:xfrm>
          </p:grpSpPr>
          <p:sp>
            <p:nvSpPr>
              <p:cNvPr id="23647" name="Rectangle 95"/>
              <p:cNvSpPr>
                <a:spLocks noChangeArrowheads="1"/>
              </p:cNvSpPr>
              <p:nvPr/>
            </p:nvSpPr>
            <p:spPr bwMode="auto"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48" name="Rectangle 96"/>
              <p:cNvSpPr>
                <a:spLocks noChangeArrowheads="1"/>
              </p:cNvSpPr>
              <p:nvPr/>
            </p:nvSpPr>
            <p:spPr bwMode="auto"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163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0" y="0"/>
            <a:ext cx="6781800" cy="3200400"/>
            <a:chOff x="0" y="0"/>
            <a:chExt cx="3072" cy="5236"/>
          </a:xfrm>
        </p:grpSpPr>
        <p:grpSp>
          <p:nvGrpSpPr>
            <p:cNvPr id="24580" name="Group 4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24581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582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164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i;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4583" name="Group 7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24584" name="Rectangle 8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585" name="Rectangle 9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165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4586" name="Group 10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24587" name="Rectangle 11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588" name="Rectangle 12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166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for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( i = 0; i &lt; a.size; i++ ) {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4589" name="Group 13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24590" name="Rectangle 14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591" name="Rectangle 15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167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output &lt;&lt; setw( 12 ) &lt;&lt; a.ptr[ i ];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4592" name="Group 16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24593" name="Rectangle 17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594" name="Rectangle 1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168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4595" name="Group 19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24596" name="Rectangle 20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597" name="Rectangle 21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169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if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( ( i + 1 ) % 4 == 0 )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4 numbers per row of output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4598" name="Group 22"/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24599" name="Rectangle 23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00" name="Rectangle 24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170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   output &lt;&lt; endl;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4601" name="Group 25"/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24602" name="Rectangle 26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03" name="Rectangle 27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171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}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4604" name="Group 28"/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24605" name="Rectangle 29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06" name="Rectangle 30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172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4607" name="Group 31"/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24608" name="Rectangle 32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09" name="Rectangle 3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173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if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( i % 4 != 0 )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4610" name="Group 34"/>
            <p:cNvGrpSpPr>
              <a:grpSpLocks/>
            </p:cNvGrpSpPr>
            <p:nvPr/>
          </p:nvGrpSpPr>
          <p:grpSpPr bwMode="auto"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24611" name="Rectangle 35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12" name="Rectangle 36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174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output &lt;&lt; endl;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4613" name="Group 37"/>
            <p:cNvGrpSpPr>
              <a:grpSpLocks/>
            </p:cNvGrpSpPr>
            <p:nvPr/>
          </p:nvGrpSpPr>
          <p:grpSpPr bwMode="auto"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24614" name="Rectangle 38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15" name="Rectangle 39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175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4616" name="Group 40"/>
            <p:cNvGrpSpPr>
              <a:grpSpLocks/>
            </p:cNvGrpSpPr>
            <p:nvPr/>
          </p:nvGrpSpPr>
          <p:grpSpPr bwMode="auto"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24617" name="Rectangle 41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18" name="Rectangle 42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176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return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output;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enables cout &lt;&lt; x &lt;&lt; y;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4619" name="Group 43"/>
            <p:cNvGrpSpPr>
              <a:grpSpLocks/>
            </p:cNvGrpSpPr>
            <p:nvPr/>
          </p:nvGrpSpPr>
          <p:grpSpPr bwMode="auto"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24620" name="Rectangle 44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21" name="Rectangle 45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177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</p:grpSp>
      <p:grpSp>
        <p:nvGrpSpPr>
          <p:cNvPr id="24622" name="Group 46"/>
          <p:cNvGrpSpPr>
            <a:grpSpLocks/>
          </p:cNvGrpSpPr>
          <p:nvPr/>
        </p:nvGrpSpPr>
        <p:grpSpPr bwMode="auto">
          <a:xfrm>
            <a:off x="0" y="3200400"/>
            <a:ext cx="6781800" cy="3657600"/>
            <a:chOff x="0" y="0"/>
            <a:chExt cx="3072" cy="5984"/>
          </a:xfrm>
        </p:grpSpPr>
        <p:grpSp>
          <p:nvGrpSpPr>
            <p:cNvPr id="24623" name="Group 47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24624" name="Rectangle 4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25" name="Rectangle 4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178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Fig. 8.4: fig08_04.cpp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4626" name="Group 50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24627" name="Rectangle 51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28" name="Rectangle 52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179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Driver for simple class Array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4629" name="Group 53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24630" name="Rectangle 54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31" name="Rectangle 55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180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#include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&lt;iostream&gt;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4632" name="Group 56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24633" name="Rectangle 57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34" name="Rectangle 58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181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4635" name="Group 59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24636" name="Rectangle 60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37" name="Rectangle 61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182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using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std::cout;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4638" name="Group 62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24639" name="Rectangle 63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40" name="Rectangle 64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183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using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std::cin;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4641" name="Group 65"/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24642" name="Rectangle 66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43" name="Rectangle 67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184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using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std::endl;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4644" name="Group 68"/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24645" name="Rectangle 69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46" name="Rectangle 70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185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4647" name="Group 71"/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24648" name="Rectangle 72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49" name="Rectangle 73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186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#include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"array1.h"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4650" name="Group 74"/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24651" name="Rectangle 75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52" name="Rectangle 76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187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4653" name="Group 77"/>
            <p:cNvGrpSpPr>
              <a:grpSpLocks/>
            </p:cNvGrpSpPr>
            <p:nvPr/>
          </p:nvGrpSpPr>
          <p:grpSpPr bwMode="auto"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24654" name="Rectangle 78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55" name="Rectangle 79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188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main()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4656" name="Group 80"/>
            <p:cNvGrpSpPr>
              <a:grpSpLocks/>
            </p:cNvGrpSpPr>
            <p:nvPr/>
          </p:nvGrpSpPr>
          <p:grpSpPr bwMode="auto"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24657" name="Rectangle 81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58" name="Rectangle 82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189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4659" name="Group 83"/>
            <p:cNvGrpSpPr>
              <a:grpSpLocks/>
            </p:cNvGrpSpPr>
            <p:nvPr/>
          </p:nvGrpSpPr>
          <p:grpSpPr bwMode="auto"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24660" name="Rectangle 84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61" name="Rectangle 85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190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 // no objects yet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4662" name="Group 86"/>
            <p:cNvGrpSpPr>
              <a:grpSpLocks/>
            </p:cNvGrpSpPr>
            <p:nvPr/>
          </p:nvGrpSpPr>
          <p:grpSpPr bwMode="auto"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24663" name="Rectangle 87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64" name="Rectangle 88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191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cout &lt;&lt; "# of arrays instantiated = "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4665" name="Group 89"/>
            <p:cNvGrpSpPr>
              <a:grpSpLocks/>
            </p:cNvGrpSpPr>
            <p:nvPr/>
          </p:nvGrpSpPr>
          <p:grpSpPr bwMode="auto"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24666" name="Rectangle 90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67" name="Rectangle 91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192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  &lt;&lt; Array::getArrayCount() &lt;&lt; '\n';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4668" name="Group 92"/>
            <p:cNvGrpSpPr>
              <a:grpSpLocks/>
            </p:cNvGrpSpPr>
            <p:nvPr/>
          </p:nvGrpSpPr>
          <p:grpSpPr bwMode="auto"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24669" name="Rectangle 93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70" name="Rectangle 94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193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</p:grpSp>
      <p:sp>
        <p:nvSpPr>
          <p:cNvPr id="24671" name="Rectangle 95"/>
          <p:cNvSpPr>
            <a:spLocks noChangeArrowheads="1"/>
          </p:cNvSpPr>
          <p:nvPr/>
        </p:nvSpPr>
        <p:spPr bwMode="auto">
          <a:xfrm>
            <a:off x="4724400" y="6096000"/>
            <a:ext cx="2771775" cy="2841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# of arrays instantiated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1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0" y="0"/>
            <a:ext cx="6781800" cy="6858000"/>
            <a:chOff x="0" y="0"/>
            <a:chExt cx="3072" cy="12342"/>
          </a:xfrm>
        </p:grpSpPr>
        <p:grpSp>
          <p:nvGrpSpPr>
            <p:cNvPr id="25604" name="Group 4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25605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06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194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 // create two arrays and print Array count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5607" name="Group 7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25608" name="Rectangle 8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09" name="Rectangle 9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195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Array integers1( 7 ), integers2;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5610" name="Group 10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25611" name="Rectangle 11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12" name="Rectangle 12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196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cout &lt;&lt; "# of arrays instantiated = "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5613" name="Group 13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25614" name="Rectangle 14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15" name="Rectangle 15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197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  &lt;&lt; Array::getArrayCount() &lt;&lt; "\n\n";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5616" name="Group 16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25617" name="Rectangle 17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18" name="Rectangle 1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198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5619" name="Group 19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25620" name="Rectangle 20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21" name="Rectangle 21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199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 // print integers1 size and contents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5622" name="Group 22"/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25623" name="Rectangle 23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24" name="Rectangle 24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200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cout &lt;&lt; "Size of array integers1 is "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5625" name="Group 25"/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25626" name="Rectangle 26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27" name="Rectangle 27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201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  &lt;&lt; integers1.getSize()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5628" name="Group 28"/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25629" name="Rectangle 29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30" name="Rectangle 30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202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  &lt;&lt; "\nArray after initialization:\n"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5631" name="Group 31"/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25632" name="Rectangle 32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33" name="Rectangle 3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203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  &lt;&lt; integers1 &lt;&lt; '\n';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5634" name="Group 34"/>
            <p:cNvGrpSpPr>
              <a:grpSpLocks/>
            </p:cNvGrpSpPr>
            <p:nvPr/>
          </p:nvGrpSpPr>
          <p:grpSpPr bwMode="auto"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25635" name="Rectangle 35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36" name="Rectangle 36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204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5637" name="Group 37"/>
            <p:cNvGrpSpPr>
              <a:grpSpLocks/>
            </p:cNvGrpSpPr>
            <p:nvPr/>
          </p:nvGrpSpPr>
          <p:grpSpPr bwMode="auto"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25638" name="Rectangle 38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39" name="Rectangle 39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205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 // print integers2 size and contents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5640" name="Group 40"/>
            <p:cNvGrpSpPr>
              <a:grpSpLocks/>
            </p:cNvGrpSpPr>
            <p:nvPr/>
          </p:nvGrpSpPr>
          <p:grpSpPr bwMode="auto"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25641" name="Rectangle 41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42" name="Rectangle 42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206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cout &lt;&lt; "Size of array integers2 is "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5643" name="Group 43"/>
            <p:cNvGrpSpPr>
              <a:grpSpLocks/>
            </p:cNvGrpSpPr>
            <p:nvPr/>
          </p:nvGrpSpPr>
          <p:grpSpPr bwMode="auto"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25644" name="Rectangle 44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45" name="Rectangle 45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207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  &lt;&lt; integers2.getSize()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5646" name="Group 46"/>
            <p:cNvGrpSpPr>
              <a:grpSpLocks/>
            </p:cNvGrpSpPr>
            <p:nvPr/>
          </p:nvGrpSpPr>
          <p:grpSpPr bwMode="auto"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25647" name="Rectangle 47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48" name="Rectangle 48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208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  &lt;&lt; "\nArray after initialization:\n"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5649" name="Group 49"/>
            <p:cNvGrpSpPr>
              <a:grpSpLocks/>
            </p:cNvGrpSpPr>
            <p:nvPr/>
          </p:nvGrpSpPr>
          <p:grpSpPr bwMode="auto"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25650" name="Rectangle 50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51" name="Rectangle 51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209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  &lt;&lt; integers2 &lt;&lt; '\n';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5652" name="Group 52"/>
            <p:cNvGrpSpPr>
              <a:grpSpLocks/>
            </p:cNvGrpSpPr>
            <p:nvPr/>
          </p:nvGrpSpPr>
          <p:grpSpPr bwMode="auto"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25653" name="Rectangle 53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54" name="Rectangle 54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210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5655" name="Group 55"/>
            <p:cNvGrpSpPr>
              <a:grpSpLocks/>
            </p:cNvGrpSpPr>
            <p:nvPr/>
          </p:nvGrpSpPr>
          <p:grpSpPr bwMode="auto"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25656" name="Rectangle 56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57" name="Rectangle 57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211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 // input and print integers1 and integers2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5658" name="Group 58"/>
            <p:cNvGrpSpPr>
              <a:grpSpLocks/>
            </p:cNvGrpSpPr>
            <p:nvPr/>
          </p:nvGrpSpPr>
          <p:grpSpPr bwMode="auto"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25659" name="Rectangle 59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60" name="Rectangle 60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212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cout &lt;&lt; "Input 17 integers:\n";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5661" name="Group 61"/>
            <p:cNvGrpSpPr>
              <a:grpSpLocks/>
            </p:cNvGrpSpPr>
            <p:nvPr/>
          </p:nvGrpSpPr>
          <p:grpSpPr bwMode="auto"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25662" name="Rectangle 62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63" name="Rectangle 63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213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cin &gt;&gt; integers1 &gt;&gt; integers2;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5664" name="Group 64"/>
            <p:cNvGrpSpPr>
              <a:grpSpLocks/>
            </p:cNvGrpSpPr>
            <p:nvPr/>
          </p:nvGrpSpPr>
          <p:grpSpPr bwMode="auto">
            <a:xfrm>
              <a:off x="0" y="7480"/>
              <a:ext cx="3072" cy="374"/>
              <a:chOff x="0" y="7480"/>
              <a:chExt cx="3072" cy="374"/>
            </a:xfrm>
          </p:grpSpPr>
          <p:sp>
            <p:nvSpPr>
              <p:cNvPr id="25665" name="Rectangle 65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66" name="Rectangle 66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214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cout &lt;&lt; "After input, the arrays contain:\n"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5667" name="Group 67"/>
            <p:cNvGrpSpPr>
              <a:grpSpLocks/>
            </p:cNvGrpSpPr>
            <p:nvPr/>
          </p:nvGrpSpPr>
          <p:grpSpPr bwMode="auto">
            <a:xfrm>
              <a:off x="0" y="7854"/>
              <a:ext cx="3072" cy="374"/>
              <a:chOff x="0" y="7854"/>
              <a:chExt cx="3072" cy="374"/>
            </a:xfrm>
          </p:grpSpPr>
          <p:sp>
            <p:nvSpPr>
              <p:cNvPr id="25668" name="Rectangle 68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69" name="Rectangle 69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215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  &lt;&lt; "integers1:\n" &lt;&lt; integers1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5670" name="Group 70"/>
            <p:cNvGrpSpPr>
              <a:grpSpLocks/>
            </p:cNvGrpSpPr>
            <p:nvPr/>
          </p:nvGrpSpPr>
          <p:grpSpPr bwMode="auto">
            <a:xfrm>
              <a:off x="0" y="8228"/>
              <a:ext cx="3072" cy="374"/>
              <a:chOff x="0" y="8228"/>
              <a:chExt cx="3072" cy="374"/>
            </a:xfrm>
          </p:grpSpPr>
          <p:sp>
            <p:nvSpPr>
              <p:cNvPr id="25671" name="Rectangle 71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72" name="Rectangle 72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216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  &lt;&lt; "integers2:\n" &lt;&lt; integers2 &lt;&lt; '\n';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5673" name="Group 73"/>
            <p:cNvGrpSpPr>
              <a:grpSpLocks/>
            </p:cNvGrpSpPr>
            <p:nvPr/>
          </p:nvGrpSpPr>
          <p:grpSpPr bwMode="auto">
            <a:xfrm>
              <a:off x="0" y="8602"/>
              <a:ext cx="3072" cy="374"/>
              <a:chOff x="0" y="8602"/>
              <a:chExt cx="3072" cy="374"/>
            </a:xfrm>
          </p:grpSpPr>
          <p:sp>
            <p:nvSpPr>
              <p:cNvPr id="25674" name="Rectangle 74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75" name="Rectangle 75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217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5676" name="Group 76"/>
            <p:cNvGrpSpPr>
              <a:grpSpLocks/>
            </p:cNvGrpSpPr>
            <p:nvPr/>
          </p:nvGrpSpPr>
          <p:grpSpPr bwMode="auto">
            <a:xfrm>
              <a:off x="0" y="8976"/>
              <a:ext cx="3072" cy="374"/>
              <a:chOff x="0" y="8976"/>
              <a:chExt cx="3072" cy="374"/>
            </a:xfrm>
          </p:grpSpPr>
          <p:sp>
            <p:nvSpPr>
              <p:cNvPr id="25677" name="Rectangle 77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78" name="Rectangle 78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218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 // use overloaded inequality (!=) operator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5679" name="Group 79"/>
            <p:cNvGrpSpPr>
              <a:grpSpLocks/>
            </p:cNvGrpSpPr>
            <p:nvPr/>
          </p:nvGrpSpPr>
          <p:grpSpPr bwMode="auto">
            <a:xfrm>
              <a:off x="0" y="9350"/>
              <a:ext cx="3072" cy="374"/>
              <a:chOff x="0" y="9350"/>
              <a:chExt cx="3072" cy="374"/>
            </a:xfrm>
          </p:grpSpPr>
          <p:sp>
            <p:nvSpPr>
              <p:cNvPr id="25680" name="Rectangle 80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81" name="Rectangle 81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219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cout &lt;&lt; "Evaluating: integers1 != integers2\n";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5682" name="Group 82"/>
            <p:cNvGrpSpPr>
              <a:grpSpLocks/>
            </p:cNvGrpSpPr>
            <p:nvPr/>
          </p:nvGrpSpPr>
          <p:grpSpPr bwMode="auto">
            <a:xfrm>
              <a:off x="0" y="9724"/>
              <a:ext cx="3072" cy="374"/>
              <a:chOff x="0" y="9724"/>
              <a:chExt cx="3072" cy="374"/>
            </a:xfrm>
          </p:grpSpPr>
          <p:sp>
            <p:nvSpPr>
              <p:cNvPr id="25683" name="Rectangle 83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84" name="Rectangle 84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220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if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( integers1 != integers2 )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5685" name="Group 85"/>
            <p:cNvGrpSpPr>
              <a:grpSpLocks/>
            </p:cNvGrpSpPr>
            <p:nvPr/>
          </p:nvGrpSpPr>
          <p:grpSpPr bwMode="auto">
            <a:xfrm>
              <a:off x="0" y="10098"/>
              <a:ext cx="3072" cy="374"/>
              <a:chOff x="0" y="10098"/>
              <a:chExt cx="3072" cy="374"/>
            </a:xfrm>
          </p:grpSpPr>
          <p:sp>
            <p:nvSpPr>
              <p:cNvPr id="25686" name="Rectangle 86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87" name="Rectangle 87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221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cout &lt;&lt; "They are not equal\n";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5688" name="Group 88"/>
            <p:cNvGrpSpPr>
              <a:grpSpLocks/>
            </p:cNvGrpSpPr>
            <p:nvPr/>
          </p:nvGrpSpPr>
          <p:grpSpPr bwMode="auto">
            <a:xfrm>
              <a:off x="0" y="10472"/>
              <a:ext cx="3072" cy="374"/>
              <a:chOff x="0" y="10472"/>
              <a:chExt cx="3072" cy="374"/>
            </a:xfrm>
          </p:grpSpPr>
          <p:sp>
            <p:nvSpPr>
              <p:cNvPr id="25689" name="Rectangle 89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90" name="Rectangle 90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222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5691" name="Group 91"/>
            <p:cNvGrpSpPr>
              <a:grpSpLocks/>
            </p:cNvGrpSpPr>
            <p:nvPr/>
          </p:nvGrpSpPr>
          <p:grpSpPr bwMode="auto">
            <a:xfrm>
              <a:off x="0" y="10846"/>
              <a:ext cx="3072" cy="374"/>
              <a:chOff x="0" y="10846"/>
              <a:chExt cx="3072" cy="374"/>
            </a:xfrm>
          </p:grpSpPr>
          <p:sp>
            <p:nvSpPr>
              <p:cNvPr id="25692" name="Rectangle 92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93" name="Rectangle 93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223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 // create array integers3 using integers1 as an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5694" name="Group 94"/>
            <p:cNvGrpSpPr>
              <a:grpSpLocks/>
            </p:cNvGrpSpPr>
            <p:nvPr/>
          </p:nvGrpSpPr>
          <p:grpSpPr bwMode="auto">
            <a:xfrm>
              <a:off x="0" y="11220"/>
              <a:ext cx="3072" cy="374"/>
              <a:chOff x="0" y="11220"/>
              <a:chExt cx="3072" cy="374"/>
            </a:xfrm>
          </p:grpSpPr>
          <p:sp>
            <p:nvSpPr>
              <p:cNvPr id="25695" name="Rectangle 95"/>
              <p:cNvSpPr>
                <a:spLocks noChangeArrowheads="1"/>
              </p:cNvSpPr>
              <p:nvPr/>
            </p:nvSpPr>
            <p:spPr bwMode="auto"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96" name="Rectangle 96"/>
              <p:cNvSpPr>
                <a:spLocks noChangeArrowheads="1"/>
              </p:cNvSpPr>
              <p:nvPr/>
            </p:nvSpPr>
            <p:spPr bwMode="auto"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224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 // initializer; print size and contents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5697" name="Group 97"/>
            <p:cNvGrpSpPr>
              <a:grpSpLocks/>
            </p:cNvGrpSpPr>
            <p:nvPr/>
          </p:nvGrpSpPr>
          <p:grpSpPr bwMode="auto">
            <a:xfrm>
              <a:off x="0" y="11594"/>
              <a:ext cx="3072" cy="374"/>
              <a:chOff x="0" y="11594"/>
              <a:chExt cx="3072" cy="374"/>
            </a:xfrm>
          </p:grpSpPr>
          <p:sp>
            <p:nvSpPr>
              <p:cNvPr id="25698" name="Rectangle 98"/>
              <p:cNvSpPr>
                <a:spLocks noChangeArrowheads="1"/>
              </p:cNvSpPr>
              <p:nvPr/>
            </p:nvSpPr>
            <p:spPr bwMode="auto">
              <a:xfrm>
                <a:off x="0" y="1159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99" name="Rectangle 99"/>
              <p:cNvSpPr>
                <a:spLocks noChangeArrowheads="1"/>
              </p:cNvSpPr>
              <p:nvPr/>
            </p:nvSpPr>
            <p:spPr bwMode="auto">
              <a:xfrm>
                <a:off x="0" y="1159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225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Array integers3( integers1 );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5700" name="Group 100"/>
            <p:cNvGrpSpPr>
              <a:grpSpLocks/>
            </p:cNvGrpSpPr>
            <p:nvPr/>
          </p:nvGrpSpPr>
          <p:grpSpPr bwMode="auto">
            <a:xfrm>
              <a:off x="0" y="11968"/>
              <a:ext cx="3072" cy="374"/>
              <a:chOff x="0" y="11968"/>
              <a:chExt cx="3072" cy="374"/>
            </a:xfrm>
          </p:grpSpPr>
          <p:sp>
            <p:nvSpPr>
              <p:cNvPr id="25701" name="Rectangle 101"/>
              <p:cNvSpPr>
                <a:spLocks noChangeArrowheads="1"/>
              </p:cNvSpPr>
              <p:nvPr/>
            </p:nvSpPr>
            <p:spPr bwMode="auto">
              <a:xfrm>
                <a:off x="0" y="1196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702" name="Rectangle 102"/>
              <p:cNvSpPr>
                <a:spLocks noChangeArrowheads="1"/>
              </p:cNvSpPr>
              <p:nvPr/>
            </p:nvSpPr>
            <p:spPr bwMode="auto">
              <a:xfrm>
                <a:off x="0" y="1196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226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/>
          <p:cNvGrpSpPr>
            <a:grpSpLocks/>
          </p:cNvGrpSpPr>
          <p:nvPr/>
        </p:nvGrpSpPr>
        <p:grpSpPr bwMode="auto">
          <a:xfrm>
            <a:off x="0" y="0"/>
            <a:ext cx="6781800" cy="6858000"/>
            <a:chOff x="0" y="0"/>
            <a:chExt cx="3072" cy="11220"/>
          </a:xfrm>
        </p:grpSpPr>
        <p:grpSp>
          <p:nvGrpSpPr>
            <p:cNvPr id="26627" name="Group 3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26628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29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227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cout &lt;&lt; "\nSize of array integers3 is "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6630" name="Group 6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26631" name="Rectangle 7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32" name="Rectangle 8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228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  &lt;&lt; integers3.getSize()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6633" name="Group 9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26634" name="Rectangle 10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35" name="Rectangle 11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229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  &lt;&lt; "\nArray after initialization:\n"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6636" name="Group 12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26637" name="Rectangle 13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38" name="Rectangle 14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230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  &lt;&lt; integers3 &lt;&lt; '\n';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6639" name="Group 15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26640" name="Rectangle 16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41" name="Rectangle 17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231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6642" name="Group 18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26643" name="Rectangle 19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44" name="Rectangle 20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232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 // use overloaded assignment (=) operator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6645" name="Group 21"/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26646" name="Rectangle 22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47" name="Rectangle 23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233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cout &lt;&lt; "Assigning integers2 to integers1:\n";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6648" name="Group 24"/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26649" name="Rectangle 25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50" name="Rectangle 26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234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integers1 = integers2;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6651" name="Group 27"/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26652" name="Rectangle 28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53" name="Rectangle 29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235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cout &lt;&lt; "integers1:\n" &lt;&lt; integers1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6654" name="Group 30"/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26655" name="Rectangle 31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56" name="Rectangle 32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236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  &lt;&lt; "integers2:\n" &lt;&lt; integers2 &lt;&lt; '\n';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6657" name="Group 33"/>
            <p:cNvGrpSpPr>
              <a:grpSpLocks/>
            </p:cNvGrpSpPr>
            <p:nvPr/>
          </p:nvGrpSpPr>
          <p:grpSpPr bwMode="auto"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26658" name="Rectangle 34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59" name="Rectangle 35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237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6660" name="Group 36"/>
            <p:cNvGrpSpPr>
              <a:grpSpLocks/>
            </p:cNvGrpSpPr>
            <p:nvPr/>
          </p:nvGrpSpPr>
          <p:grpSpPr bwMode="auto"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26661" name="Rectangle 37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62" name="Rectangle 38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238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 // use overloaded equality (==) operator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6663" name="Group 39"/>
            <p:cNvGrpSpPr>
              <a:grpSpLocks/>
            </p:cNvGrpSpPr>
            <p:nvPr/>
          </p:nvGrpSpPr>
          <p:grpSpPr bwMode="auto"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26664" name="Rectangle 40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65" name="Rectangle 41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239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cout &lt;&lt; "Evaluating: integers1 == integers2\n";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6666" name="Group 42"/>
            <p:cNvGrpSpPr>
              <a:grpSpLocks/>
            </p:cNvGrpSpPr>
            <p:nvPr/>
          </p:nvGrpSpPr>
          <p:grpSpPr bwMode="auto"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26667" name="Rectangle 43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68" name="Rectangle 44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240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if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( integers1 == integers2 )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6669" name="Group 45"/>
            <p:cNvGrpSpPr>
              <a:grpSpLocks/>
            </p:cNvGrpSpPr>
            <p:nvPr/>
          </p:nvGrpSpPr>
          <p:grpSpPr bwMode="auto"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26670" name="Rectangle 46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71" name="Rectangle 47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241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cout &lt;&lt; "They are equal\n\n";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6672" name="Group 48"/>
            <p:cNvGrpSpPr>
              <a:grpSpLocks/>
            </p:cNvGrpSpPr>
            <p:nvPr/>
          </p:nvGrpSpPr>
          <p:grpSpPr bwMode="auto"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26673" name="Rectangle 49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74" name="Rectangle 50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242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6675" name="Group 51"/>
            <p:cNvGrpSpPr>
              <a:grpSpLocks/>
            </p:cNvGrpSpPr>
            <p:nvPr/>
          </p:nvGrpSpPr>
          <p:grpSpPr bwMode="auto"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26676" name="Rectangle 52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77" name="Rectangle 53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243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 // use overloaded subscript operator to create rvalue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6678" name="Group 54"/>
            <p:cNvGrpSpPr>
              <a:grpSpLocks/>
            </p:cNvGrpSpPr>
            <p:nvPr/>
          </p:nvGrpSpPr>
          <p:grpSpPr bwMode="auto"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26679" name="Rectangle 55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80" name="Rectangle 56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244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cout &lt;&lt; "integers1[5] is " &lt;&lt; integers1[ 5 ] &lt;&lt; '\n';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6681" name="Group 57"/>
            <p:cNvGrpSpPr>
              <a:grpSpLocks/>
            </p:cNvGrpSpPr>
            <p:nvPr/>
          </p:nvGrpSpPr>
          <p:grpSpPr bwMode="auto"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26682" name="Rectangle 58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83" name="Rectangle 59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245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6684" name="Group 60"/>
            <p:cNvGrpSpPr>
              <a:grpSpLocks/>
            </p:cNvGrpSpPr>
            <p:nvPr/>
          </p:nvGrpSpPr>
          <p:grpSpPr bwMode="auto"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26685" name="Rectangle 61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86" name="Rectangle 62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246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 // use overloaded subscript operator to create lvalue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6687" name="Group 63"/>
            <p:cNvGrpSpPr>
              <a:grpSpLocks/>
            </p:cNvGrpSpPr>
            <p:nvPr/>
          </p:nvGrpSpPr>
          <p:grpSpPr bwMode="auto">
            <a:xfrm>
              <a:off x="0" y="7480"/>
              <a:ext cx="3072" cy="374"/>
              <a:chOff x="0" y="7480"/>
              <a:chExt cx="3072" cy="374"/>
            </a:xfrm>
          </p:grpSpPr>
          <p:sp>
            <p:nvSpPr>
              <p:cNvPr id="26688" name="Rectangle 64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89" name="Rectangle 65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247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cout &lt;&lt; "Assigning 1000 to integers1[5]\n";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6690" name="Group 66"/>
            <p:cNvGrpSpPr>
              <a:grpSpLocks/>
            </p:cNvGrpSpPr>
            <p:nvPr/>
          </p:nvGrpSpPr>
          <p:grpSpPr bwMode="auto">
            <a:xfrm>
              <a:off x="0" y="7854"/>
              <a:ext cx="3072" cy="374"/>
              <a:chOff x="0" y="7854"/>
              <a:chExt cx="3072" cy="374"/>
            </a:xfrm>
          </p:grpSpPr>
          <p:sp>
            <p:nvSpPr>
              <p:cNvPr id="26691" name="Rectangle 67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92" name="Rectangle 68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248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integers1[ 5 ] = 1000;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6693" name="Group 69"/>
            <p:cNvGrpSpPr>
              <a:grpSpLocks/>
            </p:cNvGrpSpPr>
            <p:nvPr/>
          </p:nvGrpSpPr>
          <p:grpSpPr bwMode="auto">
            <a:xfrm>
              <a:off x="0" y="8228"/>
              <a:ext cx="3072" cy="374"/>
              <a:chOff x="0" y="8228"/>
              <a:chExt cx="3072" cy="374"/>
            </a:xfrm>
          </p:grpSpPr>
          <p:sp>
            <p:nvSpPr>
              <p:cNvPr id="26694" name="Rectangle 70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95" name="Rectangle 71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249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cout &lt;&lt; "integers1:\n" &lt;&lt; integers1 &lt;&lt; '\n';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6696" name="Group 72"/>
            <p:cNvGrpSpPr>
              <a:grpSpLocks/>
            </p:cNvGrpSpPr>
            <p:nvPr/>
          </p:nvGrpSpPr>
          <p:grpSpPr bwMode="auto">
            <a:xfrm>
              <a:off x="0" y="8602"/>
              <a:ext cx="3072" cy="374"/>
              <a:chOff x="0" y="8602"/>
              <a:chExt cx="3072" cy="374"/>
            </a:xfrm>
          </p:grpSpPr>
          <p:sp>
            <p:nvSpPr>
              <p:cNvPr id="26697" name="Rectangle 73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98" name="Rectangle 74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250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6699" name="Group 75"/>
            <p:cNvGrpSpPr>
              <a:grpSpLocks/>
            </p:cNvGrpSpPr>
            <p:nvPr/>
          </p:nvGrpSpPr>
          <p:grpSpPr bwMode="auto">
            <a:xfrm>
              <a:off x="0" y="8976"/>
              <a:ext cx="3072" cy="374"/>
              <a:chOff x="0" y="8976"/>
              <a:chExt cx="3072" cy="374"/>
            </a:xfrm>
          </p:grpSpPr>
          <p:sp>
            <p:nvSpPr>
              <p:cNvPr id="26700" name="Rectangle 76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701" name="Rectangle 77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251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 // attempt to use out of range subscript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6702" name="Group 78"/>
            <p:cNvGrpSpPr>
              <a:grpSpLocks/>
            </p:cNvGrpSpPr>
            <p:nvPr/>
          </p:nvGrpSpPr>
          <p:grpSpPr bwMode="auto">
            <a:xfrm>
              <a:off x="0" y="9350"/>
              <a:ext cx="3072" cy="374"/>
              <a:chOff x="0" y="9350"/>
              <a:chExt cx="3072" cy="374"/>
            </a:xfrm>
          </p:grpSpPr>
          <p:sp>
            <p:nvSpPr>
              <p:cNvPr id="26703" name="Rectangle 79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704" name="Rectangle 80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252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cout &lt;&lt; "Attempt to assign 1000 to integers1[15]" &lt;&lt; endl;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6705" name="Group 81"/>
            <p:cNvGrpSpPr>
              <a:grpSpLocks/>
            </p:cNvGrpSpPr>
            <p:nvPr/>
          </p:nvGrpSpPr>
          <p:grpSpPr bwMode="auto">
            <a:xfrm>
              <a:off x="0" y="9724"/>
              <a:ext cx="3072" cy="374"/>
              <a:chOff x="0" y="9724"/>
              <a:chExt cx="3072" cy="374"/>
            </a:xfrm>
          </p:grpSpPr>
          <p:sp>
            <p:nvSpPr>
              <p:cNvPr id="26706" name="Rectangle 82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707" name="Rectangle 83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253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integers1[ 15 ] = 1000;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ERROR: out of range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6708" name="Group 84"/>
            <p:cNvGrpSpPr>
              <a:grpSpLocks/>
            </p:cNvGrpSpPr>
            <p:nvPr/>
          </p:nvGrpSpPr>
          <p:grpSpPr bwMode="auto">
            <a:xfrm>
              <a:off x="0" y="10098"/>
              <a:ext cx="3072" cy="374"/>
              <a:chOff x="0" y="10098"/>
              <a:chExt cx="3072" cy="374"/>
            </a:xfrm>
          </p:grpSpPr>
          <p:sp>
            <p:nvSpPr>
              <p:cNvPr id="26709" name="Rectangle 85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710" name="Rectangle 86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254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6711" name="Group 87"/>
            <p:cNvGrpSpPr>
              <a:grpSpLocks/>
            </p:cNvGrpSpPr>
            <p:nvPr/>
          </p:nvGrpSpPr>
          <p:grpSpPr bwMode="auto">
            <a:xfrm>
              <a:off x="0" y="10472"/>
              <a:ext cx="3072" cy="374"/>
              <a:chOff x="0" y="10472"/>
              <a:chExt cx="3072" cy="374"/>
            </a:xfrm>
          </p:grpSpPr>
          <p:sp>
            <p:nvSpPr>
              <p:cNvPr id="26712" name="Rectangle 88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713" name="Rectangle 89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255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return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0;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6714" name="Group 90"/>
            <p:cNvGrpSpPr>
              <a:grpSpLocks/>
            </p:cNvGrpSpPr>
            <p:nvPr/>
          </p:nvGrpSpPr>
          <p:grpSpPr bwMode="auto">
            <a:xfrm>
              <a:off x="0" y="10846"/>
              <a:ext cx="3072" cy="374"/>
              <a:chOff x="0" y="10846"/>
              <a:chExt cx="3072" cy="374"/>
            </a:xfrm>
          </p:grpSpPr>
          <p:sp>
            <p:nvSpPr>
              <p:cNvPr id="26715" name="Rectangle 91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716" name="Rectangle 92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256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0"/>
            <a:ext cx="6781800" cy="611663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# of arrays instantiated = 0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# of arrays instantiated = 2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Size of array integers1 is 7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Array after initialization: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     0           0           0           0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     0           0           0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Size of array integers2 is 10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Array after initialization: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     0           0           0           0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     0           0           0           0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     0           0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Input 17 integers: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1 2 3 4 5 6 7 8 9 10 11 12 13 14 15 16 17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After input, the arrays contain: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integers1: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     1           2           3           4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     5           6           7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integers2: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     8           9          10          11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    12          13          14          15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    16          17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Evaluating: integers1 != integers2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They are not equal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Size of array integers3 is 7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Array after initialization: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     1           2           3           4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     5           6           7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endParaRPr lang="en-US" sz="12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5" name="Group 3"/>
          <p:cNvGrpSpPr>
            <a:grpSpLocks/>
          </p:cNvGrpSpPr>
          <p:nvPr/>
        </p:nvGrpSpPr>
        <p:grpSpPr bwMode="auto">
          <a:xfrm>
            <a:off x="0" y="0"/>
            <a:ext cx="6705600" cy="4343400"/>
            <a:chOff x="0" y="720"/>
            <a:chExt cx="4224" cy="2736"/>
          </a:xfrm>
        </p:grpSpPr>
        <p:sp>
          <p:nvSpPr>
            <p:cNvPr id="28676" name="Rectangle 4"/>
            <p:cNvSpPr>
              <a:spLocks noChangeArrowheads="1"/>
            </p:cNvSpPr>
            <p:nvPr/>
          </p:nvSpPr>
          <p:spPr bwMode="auto">
            <a:xfrm>
              <a:off x="0" y="1903"/>
              <a:ext cx="4224" cy="1553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Evaluating: integers1 == integers2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They are equal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integers1[5] is 13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Assigning 1000 to integers1[5]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integers1: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   8           9          10          11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  12        1000          14          15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  16          17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Attempt to assign 1000 to integers1[15]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Assertion failed: 0 &lt;= subscript &amp;&amp; subscript &lt; size, file Array1.cpp, line 95 abnormal program termination</a:t>
              </a:r>
              <a:r>
                <a:rPr lang="en-US" sz="1200" b="1">
                  <a:latin typeface="Courier New" pitchFamily="49" charset="0"/>
                  <a:cs typeface="Times New Roman" pitchFamily="18" charset="0"/>
                </a:rPr>
                <a:t> </a:t>
              </a:r>
              <a:endParaRPr lang="en-US" sz="1200" b="1">
                <a:latin typeface="Courier New" pitchFamily="49" charset="0"/>
              </a:endParaRPr>
            </a:p>
          </p:txBody>
        </p:sp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0" y="720"/>
              <a:ext cx="4224" cy="120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Assigning integers2 to integers1: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integers1: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   8           9          10          11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  12          13          14          15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  16          17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integers2: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   8           9          10          11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  12          13          14          15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  16          17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</a:t>
              </a:r>
              <a:r>
                <a:rPr lang="en-US" sz="1200" b="1">
                  <a:latin typeface="Courier New" pitchFamily="49" charset="0"/>
                  <a:cs typeface="Times New Roman" pitchFamily="18" charset="0"/>
                </a:rPr>
                <a:t> </a:t>
              </a:r>
              <a:endParaRPr lang="en-US" sz="1200" b="1">
                <a:latin typeface="Courier New" pitchFamily="49" charset="0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/>
              <a:t>Converting between Types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8077200" cy="5410200"/>
          </a:xfrm>
        </p:spPr>
        <p:txBody>
          <a:bodyPr/>
          <a:lstStyle/>
          <a:p>
            <a:r>
              <a:rPr lang="en-US" sz="2800"/>
              <a:t>Cast operator</a:t>
            </a:r>
          </a:p>
          <a:p>
            <a:pPr lvl="1"/>
            <a:r>
              <a:rPr lang="en-US" sz="2400"/>
              <a:t>Forces conversions among built-in types</a:t>
            </a:r>
          </a:p>
          <a:p>
            <a:pPr lvl="1"/>
            <a:r>
              <a:rPr lang="en-US" sz="2400"/>
              <a:t>Specifies conversions between user defined and built-in types</a:t>
            </a:r>
          </a:p>
          <a:p>
            <a:pPr lvl="1"/>
            <a:r>
              <a:rPr lang="en-US" sz="2400"/>
              <a:t>Conversion operator must be a non-</a:t>
            </a:r>
            <a:r>
              <a:rPr lang="en-US" sz="2400" b="1">
                <a:latin typeface="Courier New" pitchFamily="49" charset="0"/>
              </a:rPr>
              <a:t>static</a:t>
            </a:r>
            <a:r>
              <a:rPr lang="en-US" sz="2400"/>
              <a:t> member function</a:t>
            </a:r>
          </a:p>
          <a:p>
            <a:pPr lvl="1"/>
            <a:r>
              <a:rPr lang="en-US" sz="2400"/>
              <a:t>Cannot be a </a:t>
            </a:r>
            <a:r>
              <a:rPr lang="en-US" sz="2400" b="1">
                <a:latin typeface="Courier New" pitchFamily="49" charset="0"/>
              </a:rPr>
              <a:t>friend</a:t>
            </a:r>
            <a:r>
              <a:rPr lang="en-US" sz="2400"/>
              <a:t> function</a:t>
            </a:r>
          </a:p>
          <a:p>
            <a:pPr lvl="1"/>
            <a:r>
              <a:rPr lang="en-US" sz="2400"/>
              <a:t>Do not specify return type</a:t>
            </a:r>
          </a:p>
          <a:p>
            <a:pPr lvl="2"/>
            <a:r>
              <a:rPr lang="en-US" sz="2000"/>
              <a:t>Return type is the type to which the object is being converted</a:t>
            </a:r>
          </a:p>
          <a:p>
            <a:pPr lvl="1"/>
            <a:r>
              <a:rPr lang="en-US" sz="2400"/>
              <a:t>For user-defined class </a:t>
            </a:r>
            <a:r>
              <a:rPr lang="en-US" sz="2400" b="1">
                <a:latin typeface="Courier New" pitchFamily="49" charset="0"/>
              </a:rPr>
              <a:t>A</a:t>
            </a:r>
          </a:p>
          <a:p>
            <a:pPr lvl="3">
              <a:buFontTx/>
              <a:buNone/>
            </a:pPr>
            <a:r>
              <a:rPr lang="en-US" sz="1800"/>
              <a:t>	</a:t>
            </a:r>
            <a:r>
              <a:rPr lang="en-US" sz="1800" b="1">
                <a:latin typeface="Courier New" pitchFamily="49" charset="0"/>
              </a:rPr>
              <a:t>A::operator char *() const;</a:t>
            </a:r>
          </a:p>
          <a:p>
            <a:pPr lvl="2"/>
            <a:r>
              <a:rPr lang="en-US" sz="2000"/>
              <a:t>Declares an overloaded cast operator function for creating a </a:t>
            </a:r>
            <a:r>
              <a:rPr lang="en-US" sz="2000" b="1">
                <a:latin typeface="Courier New" pitchFamily="49" charset="0"/>
              </a:rPr>
              <a:t>char</a:t>
            </a:r>
            <a:r>
              <a:rPr lang="en-US" sz="2000"/>
              <a:t> </a:t>
            </a:r>
            <a:r>
              <a:rPr lang="en-US" sz="2000" b="1">
                <a:latin typeface="Courier New" pitchFamily="49" charset="0"/>
              </a:rPr>
              <a:t>*</a:t>
            </a:r>
            <a:r>
              <a:rPr lang="en-US" sz="2000"/>
              <a:t> out of an </a:t>
            </a:r>
            <a:r>
              <a:rPr lang="en-US" sz="2000" b="1">
                <a:latin typeface="Courier New" pitchFamily="49" charset="0"/>
              </a:rPr>
              <a:t>A</a:t>
            </a:r>
            <a:r>
              <a:rPr lang="en-US" sz="2000"/>
              <a:t> object</a:t>
            </a:r>
            <a:endParaRPr lang="en-US" sz="20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/>
              <a:t> Converting between Types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077200" cy="5410200"/>
          </a:xfrm>
        </p:spPr>
        <p:txBody>
          <a:bodyPr/>
          <a:lstStyle/>
          <a:p>
            <a:pPr lvl="3">
              <a:buFontTx/>
              <a:buNone/>
            </a:pPr>
            <a:r>
              <a:rPr lang="en-US" sz="1800" b="1">
                <a:latin typeface="Courier New" pitchFamily="49" charset="0"/>
              </a:rPr>
              <a:t>	A::operator int() const;</a:t>
            </a:r>
          </a:p>
          <a:p>
            <a:pPr lvl="2"/>
            <a:r>
              <a:rPr lang="en-US" sz="2000"/>
              <a:t>Declares an overloaded cast operator function for converting an object of </a:t>
            </a:r>
            <a:r>
              <a:rPr lang="en-US" sz="2000" b="1">
                <a:latin typeface="Courier New" pitchFamily="49" charset="0"/>
              </a:rPr>
              <a:t>A</a:t>
            </a:r>
            <a:r>
              <a:rPr lang="en-US" sz="2000"/>
              <a:t> into an integer</a:t>
            </a:r>
          </a:p>
          <a:p>
            <a:pPr lvl="3">
              <a:buFontTx/>
              <a:buNone/>
            </a:pPr>
            <a:r>
              <a:rPr lang="en-US" sz="1800" b="1">
                <a:latin typeface="Courier New" pitchFamily="49" charset="0"/>
              </a:rPr>
              <a:t>	A::operator otherClass() const;</a:t>
            </a:r>
          </a:p>
          <a:p>
            <a:pPr lvl="2"/>
            <a:r>
              <a:rPr lang="en-US" sz="2000"/>
              <a:t>Declares an overloaded cast operator function for converting an object of </a:t>
            </a:r>
            <a:r>
              <a:rPr lang="en-US" sz="2000" b="1">
                <a:latin typeface="Courier New" pitchFamily="49" charset="0"/>
              </a:rPr>
              <a:t>A</a:t>
            </a:r>
            <a:r>
              <a:rPr lang="en-US" sz="2000"/>
              <a:t> into an object of </a:t>
            </a:r>
            <a:r>
              <a:rPr lang="en-US" sz="2000" b="1">
                <a:latin typeface="Courier New" pitchFamily="49" charset="0"/>
              </a:rPr>
              <a:t>otherClass</a:t>
            </a:r>
          </a:p>
          <a:p>
            <a:r>
              <a:rPr lang="en-US" sz="2800"/>
              <a:t>Compiler and casting</a:t>
            </a:r>
          </a:p>
          <a:p>
            <a:pPr lvl="1"/>
            <a:r>
              <a:rPr lang="en-US" sz="2400"/>
              <a:t>Casting can prevent the need for overloading</a:t>
            </a:r>
          </a:p>
          <a:p>
            <a:pPr lvl="1"/>
            <a:r>
              <a:rPr lang="en-US" sz="2400">
                <a:solidFill>
                  <a:srgbClr val="000000"/>
                </a:solidFill>
                <a:cs typeface="Courier New" pitchFamily="49" charset="0"/>
              </a:rPr>
              <a:t>If an object s of user-defined class String appears in a program where an ordinary 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40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>
                <a:solidFill>
                  <a:srgbClr val="000000"/>
                </a:solidFill>
                <a:cs typeface="Courier New" pitchFamily="49" charset="0"/>
              </a:rPr>
              <a:t> is expected, such as</a:t>
            </a:r>
          </a:p>
          <a:p>
            <a:pPr lvl="2">
              <a:buFontTx/>
              <a:buNone/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	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cout &lt;&lt; s;</a:t>
            </a:r>
          </a:p>
          <a:p>
            <a:pPr lvl="1">
              <a:buFontTx/>
              <a:buNone/>
            </a:pP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   </a:t>
            </a:r>
            <a:r>
              <a:rPr lang="en-US" sz="2200">
                <a:solidFill>
                  <a:srgbClr val="000000"/>
                </a:solidFill>
                <a:cs typeface="Times New Roman" pitchFamily="18" charset="0"/>
              </a:rPr>
              <a:t>The compiler calls the overloaded cast operator function </a:t>
            </a: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operator</a:t>
            </a:r>
            <a:r>
              <a:rPr lang="en-US" sz="220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char</a:t>
            </a:r>
            <a:r>
              <a:rPr lang="en-US" sz="220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*</a:t>
            </a:r>
            <a:r>
              <a:rPr lang="en-US" sz="2200">
                <a:solidFill>
                  <a:srgbClr val="000000"/>
                </a:solidFill>
                <a:cs typeface="Times New Roman" pitchFamily="18" charset="0"/>
              </a:rPr>
              <a:t> to convert the object into a </a:t>
            </a: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char</a:t>
            </a:r>
            <a:r>
              <a:rPr lang="en-US" sz="220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*</a:t>
            </a:r>
            <a:r>
              <a:rPr lang="en-US" sz="2200">
                <a:solidFill>
                  <a:srgbClr val="000000"/>
                </a:solidFill>
                <a:cs typeface="Times New Roman" pitchFamily="18" charset="0"/>
              </a:rPr>
              <a:t> and uses the resulting </a:t>
            </a: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char</a:t>
            </a:r>
            <a:r>
              <a:rPr lang="en-US" sz="220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*</a:t>
            </a:r>
            <a:r>
              <a:rPr lang="en-US" sz="2200">
                <a:solidFill>
                  <a:srgbClr val="000000"/>
                </a:solidFill>
                <a:cs typeface="Times New Roman" pitchFamily="18" charset="0"/>
              </a:rPr>
              <a:t> in the expression</a:t>
            </a:r>
            <a:endParaRPr lang="en-US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772400" cy="1143000"/>
          </a:xfrm>
        </p:spPr>
        <p:txBody>
          <a:bodyPr/>
          <a:lstStyle/>
          <a:p>
            <a:r>
              <a:rPr lang="en-US"/>
              <a:t> Case Study: A </a:t>
            </a:r>
            <a:r>
              <a:rPr lang="en-US">
                <a:latin typeface="Courier New" pitchFamily="49" charset="0"/>
              </a:rPr>
              <a:t>String</a:t>
            </a:r>
            <a:r>
              <a:rPr lang="en-US"/>
              <a:t> Class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Build a class to handle strings</a:t>
            </a:r>
          </a:p>
          <a:p>
            <a:pPr lvl="1"/>
            <a:r>
              <a:rPr lang="en-US"/>
              <a:t>Class </a:t>
            </a:r>
            <a:r>
              <a:rPr lang="en-US" b="1">
                <a:latin typeface="Courier New" pitchFamily="49" charset="0"/>
              </a:rPr>
              <a:t>string</a:t>
            </a:r>
            <a:r>
              <a:rPr lang="en-US"/>
              <a:t> in standard library</a:t>
            </a:r>
          </a:p>
          <a:p>
            <a:r>
              <a:rPr lang="en-US"/>
              <a:t>Conversion constructor</a:t>
            </a:r>
          </a:p>
          <a:p>
            <a:pPr lvl="1"/>
            <a:r>
              <a:rPr lang="en-US"/>
              <a:t>Single-argument constructors that turn objects of other types into class objects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0" y="0"/>
            <a:ext cx="6781800" cy="6858000"/>
            <a:chOff x="0" y="0"/>
            <a:chExt cx="3072" cy="12342"/>
          </a:xfrm>
        </p:grpSpPr>
        <p:grpSp>
          <p:nvGrpSpPr>
            <p:cNvPr id="32772" name="Group 4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32773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774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Fig. 8.5: string1.h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2775" name="Group 7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32776" name="Rectangle 8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777" name="Rectangle 9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Definition of a String class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2778" name="Group 10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32779" name="Rectangle 11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780" name="Rectangle 12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3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#ifndef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STRING1_H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2781" name="Group 13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32782" name="Rectangle 14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783" name="Rectangle 15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4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#define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STRING1_H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2784" name="Group 16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32785" name="Rectangle 17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786" name="Rectangle 1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5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2787" name="Group 19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32788" name="Rectangle 20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789" name="Rectangle 21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6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#include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&lt;iostream&gt;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2790" name="Group 22"/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32791" name="Rectangle 23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792" name="Rectangle 24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7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2793" name="Group 25"/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32794" name="Rectangle 26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795" name="Rectangle 27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8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using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std::ostream;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2796" name="Group 28"/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32797" name="Rectangle 29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798" name="Rectangle 30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9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using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std::istream;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2799" name="Group 31"/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32800" name="Rectangle 32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01" name="Rectangle 3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10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2802" name="Group 34"/>
            <p:cNvGrpSpPr>
              <a:grpSpLocks/>
            </p:cNvGrpSpPr>
            <p:nvPr/>
          </p:nvGrpSpPr>
          <p:grpSpPr bwMode="auto"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32803" name="Rectangle 35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04" name="Rectangle 36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11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class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String {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2805" name="Group 37"/>
            <p:cNvGrpSpPr>
              <a:grpSpLocks/>
            </p:cNvGrpSpPr>
            <p:nvPr/>
          </p:nvGrpSpPr>
          <p:grpSpPr bwMode="auto"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32806" name="Rectangle 38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07" name="Rectangle 39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12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friend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ostream &amp;operator&lt;&lt;( ostream &amp;,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String &amp; );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2808" name="Group 40"/>
            <p:cNvGrpSpPr>
              <a:grpSpLocks/>
            </p:cNvGrpSpPr>
            <p:nvPr/>
          </p:nvGrpSpPr>
          <p:grpSpPr bwMode="auto"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32809" name="Rectangle 41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10" name="Rectangle 42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13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friend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istream &amp;operator&gt;&gt;( istream &amp;, String &amp; );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2811" name="Group 43"/>
            <p:cNvGrpSpPr>
              <a:grpSpLocks/>
            </p:cNvGrpSpPr>
            <p:nvPr/>
          </p:nvGrpSpPr>
          <p:grpSpPr bwMode="auto"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32812" name="Rectangle 44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13" name="Rectangle 45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14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2814" name="Group 46"/>
            <p:cNvGrpSpPr>
              <a:grpSpLocks/>
            </p:cNvGrpSpPr>
            <p:nvPr/>
          </p:nvGrpSpPr>
          <p:grpSpPr bwMode="auto"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32815" name="Rectangle 47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16" name="Rectangle 48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15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public: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2817" name="Group 49"/>
            <p:cNvGrpSpPr>
              <a:grpSpLocks/>
            </p:cNvGrpSpPr>
            <p:nvPr/>
          </p:nvGrpSpPr>
          <p:grpSpPr bwMode="auto"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32818" name="Rectangle 50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19" name="Rectangle 51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16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String(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 char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* = "" );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conversion/default ctor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2820" name="Group 52"/>
            <p:cNvGrpSpPr>
              <a:grpSpLocks/>
            </p:cNvGrpSpPr>
            <p:nvPr/>
          </p:nvGrpSpPr>
          <p:grpSpPr bwMode="auto"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32821" name="Rectangle 53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22" name="Rectangle 54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17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String(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String &amp; );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// copy constructor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2823" name="Group 55"/>
            <p:cNvGrpSpPr>
              <a:grpSpLocks/>
            </p:cNvGrpSpPr>
            <p:nvPr/>
          </p:nvGrpSpPr>
          <p:grpSpPr bwMode="auto"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32824" name="Rectangle 56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25" name="Rectangle 57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18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~String();            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destructor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2826" name="Group 58"/>
            <p:cNvGrpSpPr>
              <a:grpSpLocks/>
            </p:cNvGrpSpPr>
            <p:nvPr/>
          </p:nvGrpSpPr>
          <p:grpSpPr bwMode="auto"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32827" name="Rectangle 59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28" name="Rectangle 60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19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String &amp;operator=(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String &amp; );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assignment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2829" name="Group 61"/>
            <p:cNvGrpSpPr>
              <a:grpSpLocks/>
            </p:cNvGrpSpPr>
            <p:nvPr/>
          </p:nvGrpSpPr>
          <p:grpSpPr bwMode="auto"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32830" name="Rectangle 62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31" name="Rectangle 63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20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String &amp;operator+=(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String &amp; );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concatenation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2832" name="Group 64"/>
            <p:cNvGrpSpPr>
              <a:grpSpLocks/>
            </p:cNvGrpSpPr>
            <p:nvPr/>
          </p:nvGrpSpPr>
          <p:grpSpPr bwMode="auto">
            <a:xfrm>
              <a:off x="0" y="7480"/>
              <a:ext cx="3072" cy="374"/>
              <a:chOff x="0" y="7480"/>
              <a:chExt cx="3072" cy="374"/>
            </a:xfrm>
          </p:grpSpPr>
          <p:sp>
            <p:nvSpPr>
              <p:cNvPr id="32833" name="Rectangle 65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34" name="Rectangle 66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21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bool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operator!()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;          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// is String empty?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2835" name="Group 67"/>
            <p:cNvGrpSpPr>
              <a:grpSpLocks/>
            </p:cNvGrpSpPr>
            <p:nvPr/>
          </p:nvGrpSpPr>
          <p:grpSpPr bwMode="auto">
            <a:xfrm>
              <a:off x="0" y="7854"/>
              <a:ext cx="3072" cy="374"/>
              <a:chOff x="0" y="7854"/>
              <a:chExt cx="3072" cy="374"/>
            </a:xfrm>
          </p:grpSpPr>
          <p:sp>
            <p:nvSpPr>
              <p:cNvPr id="32836" name="Rectangle 68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37" name="Rectangle 69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22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bool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operator==(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String &amp; )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;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test s1 == s2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2838" name="Group 70"/>
            <p:cNvGrpSpPr>
              <a:grpSpLocks/>
            </p:cNvGrpSpPr>
            <p:nvPr/>
          </p:nvGrpSpPr>
          <p:grpSpPr bwMode="auto">
            <a:xfrm>
              <a:off x="0" y="8228"/>
              <a:ext cx="3072" cy="374"/>
              <a:chOff x="0" y="8228"/>
              <a:chExt cx="3072" cy="374"/>
            </a:xfrm>
          </p:grpSpPr>
          <p:sp>
            <p:nvSpPr>
              <p:cNvPr id="32839" name="Rectangle 71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40" name="Rectangle 72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23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bool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operator&lt;(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String &amp; )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;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test s1 &lt; s2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2841" name="Group 73"/>
            <p:cNvGrpSpPr>
              <a:grpSpLocks/>
            </p:cNvGrpSpPr>
            <p:nvPr/>
          </p:nvGrpSpPr>
          <p:grpSpPr bwMode="auto">
            <a:xfrm>
              <a:off x="0" y="8602"/>
              <a:ext cx="3072" cy="374"/>
              <a:chOff x="0" y="8602"/>
              <a:chExt cx="3072" cy="374"/>
            </a:xfrm>
          </p:grpSpPr>
          <p:sp>
            <p:nvSpPr>
              <p:cNvPr id="32842" name="Rectangle 74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43" name="Rectangle 75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24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2844" name="Group 76"/>
            <p:cNvGrpSpPr>
              <a:grpSpLocks/>
            </p:cNvGrpSpPr>
            <p:nvPr/>
          </p:nvGrpSpPr>
          <p:grpSpPr bwMode="auto">
            <a:xfrm>
              <a:off x="0" y="8976"/>
              <a:ext cx="3072" cy="374"/>
              <a:chOff x="0" y="8976"/>
              <a:chExt cx="3072" cy="374"/>
            </a:xfrm>
          </p:grpSpPr>
          <p:sp>
            <p:nvSpPr>
              <p:cNvPr id="32845" name="Rectangle 77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46" name="Rectangle 78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25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 // test s1 != s2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2847" name="Group 79"/>
            <p:cNvGrpSpPr>
              <a:grpSpLocks/>
            </p:cNvGrpSpPr>
            <p:nvPr/>
          </p:nvGrpSpPr>
          <p:grpSpPr bwMode="auto">
            <a:xfrm>
              <a:off x="0" y="9350"/>
              <a:ext cx="3072" cy="374"/>
              <a:chOff x="0" y="9350"/>
              <a:chExt cx="3072" cy="374"/>
            </a:xfrm>
          </p:grpSpPr>
          <p:sp>
            <p:nvSpPr>
              <p:cNvPr id="32848" name="Rectangle 80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49" name="Rectangle 81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26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bool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operator!=(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String &amp; right )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2850" name="Group 82"/>
            <p:cNvGrpSpPr>
              <a:grpSpLocks/>
            </p:cNvGrpSpPr>
            <p:nvPr/>
          </p:nvGrpSpPr>
          <p:grpSpPr bwMode="auto">
            <a:xfrm>
              <a:off x="0" y="9724"/>
              <a:ext cx="3072" cy="374"/>
              <a:chOff x="0" y="9724"/>
              <a:chExt cx="3072" cy="374"/>
            </a:xfrm>
          </p:grpSpPr>
          <p:sp>
            <p:nvSpPr>
              <p:cNvPr id="32851" name="Rectangle 83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52" name="Rectangle 84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27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{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return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!( *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this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== right ); }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2853" name="Group 85"/>
            <p:cNvGrpSpPr>
              <a:grpSpLocks/>
            </p:cNvGrpSpPr>
            <p:nvPr/>
          </p:nvGrpSpPr>
          <p:grpSpPr bwMode="auto">
            <a:xfrm>
              <a:off x="0" y="10098"/>
              <a:ext cx="3072" cy="374"/>
              <a:chOff x="0" y="10098"/>
              <a:chExt cx="3072" cy="374"/>
            </a:xfrm>
          </p:grpSpPr>
          <p:sp>
            <p:nvSpPr>
              <p:cNvPr id="32854" name="Rectangle 86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55" name="Rectangle 87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28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2856" name="Group 88"/>
            <p:cNvGrpSpPr>
              <a:grpSpLocks/>
            </p:cNvGrpSpPr>
            <p:nvPr/>
          </p:nvGrpSpPr>
          <p:grpSpPr bwMode="auto">
            <a:xfrm>
              <a:off x="0" y="10472"/>
              <a:ext cx="3072" cy="374"/>
              <a:chOff x="0" y="10472"/>
              <a:chExt cx="3072" cy="374"/>
            </a:xfrm>
          </p:grpSpPr>
          <p:sp>
            <p:nvSpPr>
              <p:cNvPr id="32857" name="Rectangle 89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58" name="Rectangle 90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29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 // test s1 &gt; s2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2859" name="Group 91"/>
            <p:cNvGrpSpPr>
              <a:grpSpLocks/>
            </p:cNvGrpSpPr>
            <p:nvPr/>
          </p:nvGrpSpPr>
          <p:grpSpPr bwMode="auto">
            <a:xfrm>
              <a:off x="0" y="10846"/>
              <a:ext cx="3072" cy="374"/>
              <a:chOff x="0" y="10846"/>
              <a:chExt cx="3072" cy="374"/>
            </a:xfrm>
          </p:grpSpPr>
          <p:sp>
            <p:nvSpPr>
              <p:cNvPr id="32860" name="Rectangle 92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61" name="Rectangle 93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30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bool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operator&gt;(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String &amp;right )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2862" name="Group 94"/>
            <p:cNvGrpSpPr>
              <a:grpSpLocks/>
            </p:cNvGrpSpPr>
            <p:nvPr/>
          </p:nvGrpSpPr>
          <p:grpSpPr bwMode="auto">
            <a:xfrm>
              <a:off x="0" y="11220"/>
              <a:ext cx="3072" cy="374"/>
              <a:chOff x="0" y="11220"/>
              <a:chExt cx="3072" cy="374"/>
            </a:xfrm>
          </p:grpSpPr>
          <p:sp>
            <p:nvSpPr>
              <p:cNvPr id="32863" name="Rectangle 95"/>
              <p:cNvSpPr>
                <a:spLocks noChangeArrowheads="1"/>
              </p:cNvSpPr>
              <p:nvPr/>
            </p:nvSpPr>
            <p:spPr bwMode="auto"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64" name="Rectangle 96"/>
              <p:cNvSpPr>
                <a:spLocks noChangeArrowheads="1"/>
              </p:cNvSpPr>
              <p:nvPr/>
            </p:nvSpPr>
            <p:spPr bwMode="auto"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31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{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return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right &lt; *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this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; }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2865" name="Group 97"/>
            <p:cNvGrpSpPr>
              <a:grpSpLocks/>
            </p:cNvGrpSpPr>
            <p:nvPr/>
          </p:nvGrpSpPr>
          <p:grpSpPr bwMode="auto">
            <a:xfrm>
              <a:off x="0" y="11594"/>
              <a:ext cx="3072" cy="374"/>
              <a:chOff x="0" y="11594"/>
              <a:chExt cx="3072" cy="374"/>
            </a:xfrm>
          </p:grpSpPr>
          <p:sp>
            <p:nvSpPr>
              <p:cNvPr id="32866" name="Rectangle 98"/>
              <p:cNvSpPr>
                <a:spLocks noChangeArrowheads="1"/>
              </p:cNvSpPr>
              <p:nvPr/>
            </p:nvSpPr>
            <p:spPr bwMode="auto">
              <a:xfrm>
                <a:off x="0" y="1159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67" name="Rectangle 99"/>
              <p:cNvSpPr>
                <a:spLocks noChangeArrowheads="1"/>
              </p:cNvSpPr>
              <p:nvPr/>
            </p:nvSpPr>
            <p:spPr bwMode="auto">
              <a:xfrm>
                <a:off x="0" y="1159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32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2868" name="Group 100"/>
            <p:cNvGrpSpPr>
              <a:grpSpLocks/>
            </p:cNvGrpSpPr>
            <p:nvPr/>
          </p:nvGrpSpPr>
          <p:grpSpPr bwMode="auto">
            <a:xfrm>
              <a:off x="0" y="11968"/>
              <a:ext cx="3072" cy="374"/>
              <a:chOff x="0" y="11968"/>
              <a:chExt cx="3072" cy="374"/>
            </a:xfrm>
          </p:grpSpPr>
          <p:sp>
            <p:nvSpPr>
              <p:cNvPr id="32869" name="Rectangle 101"/>
              <p:cNvSpPr>
                <a:spLocks noChangeArrowheads="1"/>
              </p:cNvSpPr>
              <p:nvPr/>
            </p:nvSpPr>
            <p:spPr bwMode="auto">
              <a:xfrm>
                <a:off x="0" y="1196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70" name="Rectangle 102"/>
              <p:cNvSpPr>
                <a:spLocks noChangeArrowheads="1"/>
              </p:cNvSpPr>
              <p:nvPr/>
            </p:nvSpPr>
            <p:spPr bwMode="auto">
              <a:xfrm>
                <a:off x="0" y="1196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33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 // test s1 &lt;= s2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153400" cy="5410200"/>
          </a:xfrm>
        </p:spPr>
        <p:txBody>
          <a:bodyPr/>
          <a:lstStyle/>
          <a:p>
            <a:r>
              <a:rPr lang="en-US" sz="2800"/>
              <a:t>Overloading an operator</a:t>
            </a:r>
          </a:p>
          <a:p>
            <a:pPr lvl="1"/>
            <a:r>
              <a:rPr lang="en-US" sz="2400"/>
              <a:t>Write function definition as normal</a:t>
            </a:r>
          </a:p>
          <a:p>
            <a:pPr lvl="1"/>
            <a:r>
              <a:rPr lang="en-US" sz="2400"/>
              <a:t>Function name is keyword </a:t>
            </a:r>
            <a:r>
              <a:rPr lang="en-US" sz="2400" b="1">
                <a:latin typeface="Courier New" pitchFamily="49" charset="0"/>
              </a:rPr>
              <a:t>operator</a:t>
            </a:r>
            <a:r>
              <a:rPr lang="en-US" sz="2400"/>
              <a:t> followed by the symbol for the operator being overloaded</a:t>
            </a:r>
          </a:p>
          <a:p>
            <a:pPr lvl="1"/>
            <a:r>
              <a:rPr lang="en-US" sz="2400" b="1">
                <a:latin typeface="Courier New" pitchFamily="49" charset="0"/>
              </a:rPr>
              <a:t>operator+</a:t>
            </a:r>
            <a:r>
              <a:rPr lang="en-US" sz="2400"/>
              <a:t> used to overload the addition operator (</a:t>
            </a:r>
            <a:r>
              <a:rPr lang="en-US" sz="2400" b="1">
                <a:latin typeface="Courier New" pitchFamily="49" charset="0"/>
              </a:rPr>
              <a:t>+</a:t>
            </a:r>
            <a:r>
              <a:rPr lang="en-US" sz="2400"/>
              <a:t>)</a:t>
            </a:r>
          </a:p>
          <a:p>
            <a:r>
              <a:rPr lang="en-US" sz="2800"/>
              <a:t>Using operators</a:t>
            </a:r>
          </a:p>
          <a:p>
            <a:pPr lvl="1"/>
            <a:r>
              <a:rPr lang="en-US" sz="2400"/>
              <a:t>To use an operator on a class object it must be overloaded unless the assignment operator</a:t>
            </a:r>
            <a:r>
              <a:rPr lang="en-US" sz="2400" b="1">
                <a:latin typeface="Courier New" pitchFamily="49" charset="0"/>
              </a:rPr>
              <a:t>(=)</a:t>
            </a:r>
            <a:r>
              <a:rPr lang="en-US" sz="2400"/>
              <a:t>or the address operator</a:t>
            </a:r>
            <a:r>
              <a:rPr lang="en-US" sz="2400" b="1">
                <a:latin typeface="Courier New" pitchFamily="49" charset="0"/>
              </a:rPr>
              <a:t>(&amp;)</a:t>
            </a:r>
          </a:p>
          <a:p>
            <a:pPr lvl="2"/>
            <a:r>
              <a:rPr lang="en-US" sz="2000">
                <a:cs typeface="Times New Roman" pitchFamily="18" charset="0"/>
              </a:rPr>
              <a:t>Assignment operator by default performs memberwise assignment </a:t>
            </a:r>
          </a:p>
          <a:p>
            <a:pPr lvl="2"/>
            <a:r>
              <a:rPr lang="en-US" sz="2000">
                <a:cs typeface="Times New Roman" pitchFamily="18" charset="0"/>
              </a:rPr>
              <a:t>Address operator (&amp;) by default returns the address of an object </a:t>
            </a:r>
            <a:endParaRPr lang="en-US"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0" y="0"/>
            <a:ext cx="6781800" cy="6858000"/>
            <a:chOff x="0" y="0"/>
            <a:chExt cx="4272" cy="4320"/>
          </a:xfrm>
        </p:grpSpPr>
        <p:grpSp>
          <p:nvGrpSpPr>
            <p:cNvPr id="33796" name="Group 4"/>
            <p:cNvGrpSpPr>
              <a:grpSpLocks/>
            </p:cNvGrpSpPr>
            <p:nvPr/>
          </p:nvGrpSpPr>
          <p:grpSpPr bwMode="auto">
            <a:xfrm>
              <a:off x="0" y="0"/>
              <a:ext cx="4272" cy="2880"/>
              <a:chOff x="0" y="0"/>
              <a:chExt cx="3072" cy="7480"/>
            </a:xfrm>
          </p:grpSpPr>
          <p:grpSp>
            <p:nvGrpSpPr>
              <p:cNvPr id="33797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3072" cy="374"/>
                <a:chOff x="0" y="0"/>
                <a:chExt cx="3072" cy="374"/>
              </a:xfrm>
            </p:grpSpPr>
            <p:sp>
              <p:nvSpPr>
                <p:cNvPr id="33798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799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tabLst>
                      <a:tab pos="139700" algn="r"/>
                      <a:tab pos="292100" algn="l"/>
                    </a:tabLst>
                  </a:pPr>
                  <a:r>
                    <a:rPr lang="en-US" sz="1200" b="1">
                      <a:solidFill>
                        <a:srgbClr val="4D8DFF"/>
                      </a:solidFill>
                      <a:latin typeface="Courier New" pitchFamily="49" charset="0"/>
                      <a:cs typeface="Times New Roman" pitchFamily="18" charset="0"/>
                    </a:rPr>
                    <a:t>	34	</a:t>
                  </a:r>
                  <a:r>
                    <a:rPr lang="en-US" sz="1200" b="1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   </a:t>
                  </a:r>
                  <a:r>
                    <a:rPr lang="en-US" sz="1200" b="1">
                      <a:solidFill>
                        <a:srgbClr val="275AFF"/>
                      </a:solidFill>
                      <a:latin typeface="Courier New" pitchFamily="49" charset="0"/>
                      <a:cs typeface="Courier New" pitchFamily="49" charset="0"/>
                    </a:rPr>
                    <a:t>bool</a:t>
                  </a:r>
                  <a:r>
                    <a:rPr lang="en-US" sz="1200" b="1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 operator&lt;=( </a:t>
                  </a:r>
                  <a:r>
                    <a:rPr lang="en-US" sz="1200" b="1">
                      <a:solidFill>
                        <a:srgbClr val="275AFF"/>
                      </a:solidFill>
                      <a:latin typeface="Courier New" pitchFamily="49" charset="0"/>
                      <a:cs typeface="Courier New" pitchFamily="49" charset="0"/>
                    </a:rPr>
                    <a:t>const</a:t>
                  </a:r>
                  <a:r>
                    <a:rPr lang="en-US" sz="1200" b="1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 String &amp;right ) </a:t>
                  </a:r>
                  <a:r>
                    <a:rPr lang="en-US" sz="1200" b="1">
                      <a:solidFill>
                        <a:srgbClr val="275AFF"/>
                      </a:solidFill>
                      <a:latin typeface="Courier New" pitchFamily="49" charset="0"/>
                      <a:cs typeface="Courier New" pitchFamily="49" charset="0"/>
                    </a:rPr>
                    <a:t>const</a:t>
                  </a:r>
                  <a:endPara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eaLnBrk="0" hangingPunct="0">
                    <a:tabLst>
                      <a:tab pos="139700" algn="r"/>
                      <a:tab pos="292100" algn="l"/>
                    </a:tabLst>
                  </a:pPr>
                  <a:endParaRPr lang="en-US" sz="1200" b="1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33800" name="Group 8"/>
              <p:cNvGrpSpPr>
                <a:grpSpLocks/>
              </p:cNvGrpSpPr>
              <p:nvPr/>
            </p:nvGrpSpPr>
            <p:grpSpPr bwMode="auto">
              <a:xfrm>
                <a:off x="0" y="374"/>
                <a:ext cx="3072" cy="374"/>
                <a:chOff x="0" y="374"/>
                <a:chExt cx="3072" cy="374"/>
              </a:xfrm>
            </p:grpSpPr>
            <p:sp>
              <p:nvSpPr>
                <p:cNvPr id="33801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374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02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374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tabLst>
                      <a:tab pos="139700" algn="r"/>
                      <a:tab pos="292100" algn="l"/>
                    </a:tabLst>
                  </a:pPr>
                  <a:r>
                    <a:rPr lang="en-US" sz="1200" b="1">
                      <a:solidFill>
                        <a:srgbClr val="4D8DFF"/>
                      </a:solidFill>
                      <a:latin typeface="Courier New" pitchFamily="49" charset="0"/>
                      <a:cs typeface="Times New Roman" pitchFamily="18" charset="0"/>
                    </a:rPr>
                    <a:t>	35	</a:t>
                  </a:r>
                  <a:r>
                    <a:rPr lang="en-US" sz="1200" b="1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      { </a:t>
                  </a:r>
                  <a:r>
                    <a:rPr lang="en-US" sz="1200" b="1">
                      <a:solidFill>
                        <a:srgbClr val="275AFF"/>
                      </a:solidFill>
                      <a:latin typeface="Courier New" pitchFamily="49" charset="0"/>
                      <a:cs typeface="Courier New" pitchFamily="49" charset="0"/>
                    </a:rPr>
                    <a:t>return</a:t>
                  </a:r>
                  <a:r>
                    <a:rPr lang="en-US" sz="1200" b="1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 !( right &lt; *</a:t>
                  </a:r>
                  <a:r>
                    <a:rPr lang="en-US" sz="1200" b="1">
                      <a:solidFill>
                        <a:srgbClr val="275AFF"/>
                      </a:solidFill>
                      <a:latin typeface="Courier New" pitchFamily="49" charset="0"/>
                      <a:cs typeface="Courier New" pitchFamily="49" charset="0"/>
                    </a:rPr>
                    <a:t>this</a:t>
                  </a:r>
                  <a:r>
                    <a:rPr lang="en-US" sz="1200" b="1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 ); }</a:t>
                  </a:r>
                </a:p>
                <a:p>
                  <a:pPr eaLnBrk="0" hangingPunct="0">
                    <a:tabLst>
                      <a:tab pos="139700" algn="r"/>
                      <a:tab pos="292100" algn="l"/>
                    </a:tabLst>
                  </a:pPr>
                  <a:endParaRPr lang="en-US" sz="1200" b="1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33803" name="Group 11"/>
              <p:cNvGrpSpPr>
                <a:grpSpLocks/>
              </p:cNvGrpSpPr>
              <p:nvPr/>
            </p:nvGrpSpPr>
            <p:grpSpPr bwMode="auto">
              <a:xfrm>
                <a:off x="0" y="748"/>
                <a:ext cx="3072" cy="374"/>
                <a:chOff x="0" y="748"/>
                <a:chExt cx="3072" cy="374"/>
              </a:xfrm>
            </p:grpSpPr>
            <p:sp>
              <p:nvSpPr>
                <p:cNvPr id="33804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748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05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748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tabLst>
                      <a:tab pos="139700" algn="r"/>
                      <a:tab pos="292100" algn="l"/>
                    </a:tabLst>
                  </a:pPr>
                  <a:r>
                    <a:rPr lang="en-US" sz="1200" b="1">
                      <a:solidFill>
                        <a:srgbClr val="4D8DFF"/>
                      </a:solidFill>
                      <a:latin typeface="Courier New" pitchFamily="49" charset="0"/>
                      <a:cs typeface="Times New Roman" pitchFamily="18" charset="0"/>
                    </a:rPr>
                    <a:t>	36	</a:t>
                  </a:r>
                  <a:endPara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eaLnBrk="0" hangingPunct="0">
                    <a:tabLst>
                      <a:tab pos="139700" algn="r"/>
                      <a:tab pos="292100" algn="l"/>
                    </a:tabLst>
                  </a:pPr>
                  <a:endParaRPr lang="en-US" sz="1200" b="1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33806" name="Group 14"/>
              <p:cNvGrpSpPr>
                <a:grpSpLocks/>
              </p:cNvGrpSpPr>
              <p:nvPr/>
            </p:nvGrpSpPr>
            <p:grpSpPr bwMode="auto">
              <a:xfrm>
                <a:off x="0" y="1122"/>
                <a:ext cx="3072" cy="374"/>
                <a:chOff x="0" y="1122"/>
                <a:chExt cx="3072" cy="374"/>
              </a:xfrm>
            </p:grpSpPr>
            <p:sp>
              <p:nvSpPr>
                <p:cNvPr id="33807" name="Rectangle 15"/>
                <p:cNvSpPr>
                  <a:spLocks noChangeArrowheads="1"/>
                </p:cNvSpPr>
                <p:nvPr/>
              </p:nvSpPr>
              <p:spPr bwMode="auto">
                <a:xfrm>
                  <a:off x="0" y="1122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08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1122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tabLst>
                      <a:tab pos="139700" algn="r"/>
                      <a:tab pos="292100" algn="l"/>
                    </a:tabLst>
                  </a:pPr>
                  <a:r>
                    <a:rPr lang="en-US" sz="1200" b="1">
                      <a:solidFill>
                        <a:srgbClr val="4D8DFF"/>
                      </a:solidFill>
                      <a:latin typeface="Courier New" pitchFamily="49" charset="0"/>
                      <a:cs typeface="Times New Roman" pitchFamily="18" charset="0"/>
                    </a:rPr>
                    <a:t>	37	</a:t>
                  </a:r>
                  <a:r>
                    <a:rPr lang="en-US" sz="1200" b="1">
                      <a:solidFill>
                        <a:srgbClr val="33CC33"/>
                      </a:solidFill>
                      <a:latin typeface="Courier New" pitchFamily="49" charset="0"/>
                      <a:cs typeface="Courier New" pitchFamily="49" charset="0"/>
                    </a:rPr>
                    <a:t>   // test s1 &gt;= s2</a:t>
                  </a:r>
                  <a:endPara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eaLnBrk="0" hangingPunct="0">
                    <a:tabLst>
                      <a:tab pos="139700" algn="r"/>
                      <a:tab pos="292100" algn="l"/>
                    </a:tabLst>
                  </a:pPr>
                  <a:endParaRPr lang="en-US" sz="1200" b="1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33809" name="Group 17"/>
              <p:cNvGrpSpPr>
                <a:grpSpLocks/>
              </p:cNvGrpSpPr>
              <p:nvPr/>
            </p:nvGrpSpPr>
            <p:grpSpPr bwMode="auto">
              <a:xfrm>
                <a:off x="0" y="1496"/>
                <a:ext cx="3072" cy="374"/>
                <a:chOff x="0" y="1496"/>
                <a:chExt cx="3072" cy="374"/>
              </a:xfrm>
            </p:grpSpPr>
            <p:sp>
              <p:nvSpPr>
                <p:cNvPr id="33810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1496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11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1496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tabLst>
                      <a:tab pos="139700" algn="r"/>
                      <a:tab pos="292100" algn="l"/>
                    </a:tabLst>
                  </a:pPr>
                  <a:r>
                    <a:rPr lang="en-US" sz="1200" b="1">
                      <a:solidFill>
                        <a:srgbClr val="4D8DFF"/>
                      </a:solidFill>
                      <a:latin typeface="Courier New" pitchFamily="49" charset="0"/>
                      <a:cs typeface="Times New Roman" pitchFamily="18" charset="0"/>
                    </a:rPr>
                    <a:t>	38	</a:t>
                  </a:r>
                  <a:r>
                    <a:rPr lang="en-US" sz="1200" b="1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   </a:t>
                  </a:r>
                  <a:r>
                    <a:rPr lang="en-US" sz="1200" b="1">
                      <a:solidFill>
                        <a:srgbClr val="275AFF"/>
                      </a:solidFill>
                      <a:latin typeface="Courier New" pitchFamily="49" charset="0"/>
                      <a:cs typeface="Courier New" pitchFamily="49" charset="0"/>
                    </a:rPr>
                    <a:t>bool</a:t>
                  </a:r>
                  <a:r>
                    <a:rPr lang="en-US" sz="1200" b="1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 operator&gt;=( </a:t>
                  </a:r>
                  <a:r>
                    <a:rPr lang="en-US" sz="1200" b="1">
                      <a:solidFill>
                        <a:srgbClr val="275AFF"/>
                      </a:solidFill>
                      <a:latin typeface="Courier New" pitchFamily="49" charset="0"/>
                      <a:cs typeface="Courier New" pitchFamily="49" charset="0"/>
                    </a:rPr>
                    <a:t>const</a:t>
                  </a:r>
                  <a:r>
                    <a:rPr lang="en-US" sz="1200" b="1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 String &amp;</a:t>
                  </a:r>
                  <a:r>
                    <a:rPr lang="en-US" sz="1200" b="1">
                      <a:solidFill>
                        <a:srgbClr val="275AFF"/>
                      </a:solidFill>
                      <a:latin typeface="Courier New" pitchFamily="49" charset="0"/>
                      <a:cs typeface="Courier New" pitchFamily="49" charset="0"/>
                    </a:rPr>
                    <a:t>right</a:t>
                  </a:r>
                  <a:r>
                    <a:rPr lang="en-US" sz="1200" b="1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 ) const</a:t>
                  </a:r>
                </a:p>
                <a:p>
                  <a:pPr eaLnBrk="0" hangingPunct="0">
                    <a:tabLst>
                      <a:tab pos="139700" algn="r"/>
                      <a:tab pos="292100" algn="l"/>
                    </a:tabLst>
                  </a:pPr>
                  <a:endParaRPr lang="en-US" sz="1200" b="1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33812" name="Group 20"/>
              <p:cNvGrpSpPr>
                <a:grpSpLocks/>
              </p:cNvGrpSpPr>
              <p:nvPr/>
            </p:nvGrpSpPr>
            <p:grpSpPr bwMode="auto">
              <a:xfrm>
                <a:off x="0" y="1870"/>
                <a:ext cx="3072" cy="374"/>
                <a:chOff x="0" y="1870"/>
                <a:chExt cx="3072" cy="374"/>
              </a:xfrm>
            </p:grpSpPr>
            <p:sp>
              <p:nvSpPr>
                <p:cNvPr id="33813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1870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14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1870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tabLst>
                      <a:tab pos="139700" algn="r"/>
                      <a:tab pos="292100" algn="l"/>
                    </a:tabLst>
                  </a:pPr>
                  <a:r>
                    <a:rPr lang="en-US" sz="1200" b="1">
                      <a:solidFill>
                        <a:srgbClr val="4D8DFF"/>
                      </a:solidFill>
                      <a:latin typeface="Courier New" pitchFamily="49" charset="0"/>
                      <a:cs typeface="Times New Roman" pitchFamily="18" charset="0"/>
                    </a:rPr>
                    <a:t>	39	</a:t>
                  </a:r>
                  <a:r>
                    <a:rPr lang="en-US" sz="1200" b="1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      { </a:t>
                  </a:r>
                  <a:r>
                    <a:rPr lang="en-US" sz="1200" b="1">
                      <a:solidFill>
                        <a:srgbClr val="275AFF"/>
                      </a:solidFill>
                      <a:latin typeface="Courier New" pitchFamily="49" charset="0"/>
                      <a:cs typeface="Courier New" pitchFamily="49" charset="0"/>
                    </a:rPr>
                    <a:t>return</a:t>
                  </a:r>
                  <a:r>
                    <a:rPr lang="en-US" sz="1200" b="1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 !( *</a:t>
                  </a:r>
                  <a:r>
                    <a:rPr lang="en-US" sz="1200" b="1">
                      <a:solidFill>
                        <a:srgbClr val="275AFF"/>
                      </a:solidFill>
                      <a:latin typeface="Courier New" pitchFamily="49" charset="0"/>
                      <a:cs typeface="Courier New" pitchFamily="49" charset="0"/>
                    </a:rPr>
                    <a:t>this</a:t>
                  </a:r>
                  <a:r>
                    <a:rPr lang="en-US" sz="1200" b="1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 &lt; right ); }</a:t>
                  </a:r>
                </a:p>
                <a:p>
                  <a:pPr eaLnBrk="0" hangingPunct="0">
                    <a:tabLst>
                      <a:tab pos="139700" algn="r"/>
                      <a:tab pos="292100" algn="l"/>
                    </a:tabLst>
                  </a:pPr>
                  <a:endParaRPr lang="en-US" sz="1200" b="1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33815" name="Group 23"/>
              <p:cNvGrpSpPr>
                <a:grpSpLocks/>
              </p:cNvGrpSpPr>
              <p:nvPr/>
            </p:nvGrpSpPr>
            <p:grpSpPr bwMode="auto">
              <a:xfrm>
                <a:off x="0" y="2244"/>
                <a:ext cx="3072" cy="374"/>
                <a:chOff x="0" y="2244"/>
                <a:chExt cx="3072" cy="374"/>
              </a:xfrm>
            </p:grpSpPr>
            <p:sp>
              <p:nvSpPr>
                <p:cNvPr id="33816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2244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17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2244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tabLst>
                      <a:tab pos="139700" algn="r"/>
                      <a:tab pos="292100" algn="l"/>
                    </a:tabLst>
                  </a:pPr>
                  <a:r>
                    <a:rPr lang="en-US" sz="1200" b="1">
                      <a:solidFill>
                        <a:srgbClr val="4D8DFF"/>
                      </a:solidFill>
                      <a:latin typeface="Courier New" pitchFamily="49" charset="0"/>
                      <a:cs typeface="Times New Roman" pitchFamily="18" charset="0"/>
                    </a:rPr>
                    <a:t>	40	</a:t>
                  </a:r>
                  <a:endPara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eaLnBrk="0" hangingPunct="0">
                    <a:tabLst>
                      <a:tab pos="139700" algn="r"/>
                      <a:tab pos="292100" algn="l"/>
                    </a:tabLst>
                  </a:pPr>
                  <a:endParaRPr lang="en-US" sz="1200" b="1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33818" name="Group 26"/>
              <p:cNvGrpSpPr>
                <a:grpSpLocks/>
              </p:cNvGrpSpPr>
              <p:nvPr/>
            </p:nvGrpSpPr>
            <p:grpSpPr bwMode="auto">
              <a:xfrm>
                <a:off x="0" y="2618"/>
                <a:ext cx="3072" cy="374"/>
                <a:chOff x="0" y="2618"/>
                <a:chExt cx="3072" cy="374"/>
              </a:xfrm>
            </p:grpSpPr>
            <p:sp>
              <p:nvSpPr>
                <p:cNvPr id="33819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2618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20" name="Rectangle 28"/>
                <p:cNvSpPr>
                  <a:spLocks noChangeArrowheads="1"/>
                </p:cNvSpPr>
                <p:nvPr/>
              </p:nvSpPr>
              <p:spPr bwMode="auto">
                <a:xfrm>
                  <a:off x="0" y="2618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tabLst>
                      <a:tab pos="139700" algn="r"/>
                      <a:tab pos="292100" algn="l"/>
                    </a:tabLst>
                  </a:pPr>
                  <a:r>
                    <a:rPr lang="en-US" sz="1200" b="1">
                      <a:solidFill>
                        <a:srgbClr val="4D8DFF"/>
                      </a:solidFill>
                      <a:latin typeface="Courier New" pitchFamily="49" charset="0"/>
                      <a:cs typeface="Times New Roman" pitchFamily="18" charset="0"/>
                    </a:rPr>
                    <a:t>	41	</a:t>
                  </a:r>
                  <a:r>
                    <a:rPr lang="en-US" sz="1200" b="1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   </a:t>
                  </a:r>
                  <a:r>
                    <a:rPr lang="en-US" sz="1200" b="1">
                      <a:solidFill>
                        <a:srgbClr val="275AFF"/>
                      </a:solidFill>
                      <a:latin typeface="Courier New" pitchFamily="49" charset="0"/>
                      <a:cs typeface="Courier New" pitchFamily="49" charset="0"/>
                    </a:rPr>
                    <a:t>char</a:t>
                  </a:r>
                  <a:r>
                    <a:rPr lang="en-US" sz="1200" b="1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 &amp;operator[]( </a:t>
                  </a:r>
                  <a:r>
                    <a:rPr lang="en-US" sz="1200" b="1">
                      <a:solidFill>
                        <a:srgbClr val="275AFF"/>
                      </a:solidFill>
                      <a:latin typeface="Courier New" pitchFamily="49" charset="0"/>
                      <a:cs typeface="Courier New" pitchFamily="49" charset="0"/>
                    </a:rPr>
                    <a:t>int</a:t>
                  </a:r>
                  <a:r>
                    <a:rPr lang="en-US" sz="1200" b="1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 );             </a:t>
                  </a:r>
                  <a:r>
                    <a:rPr lang="en-US" sz="1200" b="1">
                      <a:solidFill>
                        <a:srgbClr val="33CC33"/>
                      </a:solidFill>
                      <a:latin typeface="Courier New" pitchFamily="49" charset="0"/>
                      <a:cs typeface="Courier New" pitchFamily="49" charset="0"/>
                    </a:rPr>
                    <a:t>// subscript operator</a:t>
                  </a:r>
                  <a:endPara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eaLnBrk="0" hangingPunct="0">
                    <a:tabLst>
                      <a:tab pos="139700" algn="r"/>
                      <a:tab pos="292100" algn="l"/>
                    </a:tabLst>
                  </a:pPr>
                  <a:endParaRPr lang="en-US" sz="1200" b="1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33821" name="Group 29"/>
              <p:cNvGrpSpPr>
                <a:grpSpLocks/>
              </p:cNvGrpSpPr>
              <p:nvPr/>
            </p:nvGrpSpPr>
            <p:grpSpPr bwMode="auto">
              <a:xfrm>
                <a:off x="0" y="2992"/>
                <a:ext cx="3072" cy="374"/>
                <a:chOff x="0" y="2992"/>
                <a:chExt cx="3072" cy="374"/>
              </a:xfrm>
            </p:grpSpPr>
            <p:sp>
              <p:nvSpPr>
                <p:cNvPr id="33822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2992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23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2992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tabLst>
                      <a:tab pos="139700" algn="r"/>
                      <a:tab pos="292100" algn="l"/>
                    </a:tabLst>
                  </a:pPr>
                  <a:r>
                    <a:rPr lang="en-US" sz="1200" b="1">
                      <a:solidFill>
                        <a:srgbClr val="4D8DFF"/>
                      </a:solidFill>
                      <a:latin typeface="Courier New" pitchFamily="49" charset="0"/>
                      <a:cs typeface="Times New Roman" pitchFamily="18" charset="0"/>
                    </a:rPr>
                    <a:t>	42	</a:t>
                  </a:r>
                  <a:r>
                    <a:rPr lang="en-US" sz="1200" b="1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   </a:t>
                  </a:r>
                  <a:r>
                    <a:rPr lang="en-US" sz="1200" b="1">
                      <a:solidFill>
                        <a:srgbClr val="275AFF"/>
                      </a:solidFill>
                      <a:latin typeface="Courier New" pitchFamily="49" charset="0"/>
                      <a:cs typeface="Courier New" pitchFamily="49" charset="0"/>
                    </a:rPr>
                    <a:t>const char</a:t>
                  </a:r>
                  <a:r>
                    <a:rPr lang="en-US" sz="1200" b="1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 &amp;operator[]( </a:t>
                  </a:r>
                  <a:r>
                    <a:rPr lang="en-US" sz="1200" b="1">
                      <a:solidFill>
                        <a:srgbClr val="275AFF"/>
                      </a:solidFill>
                      <a:latin typeface="Courier New" pitchFamily="49" charset="0"/>
                      <a:cs typeface="Courier New" pitchFamily="49" charset="0"/>
                    </a:rPr>
                    <a:t>int</a:t>
                  </a:r>
                  <a:r>
                    <a:rPr lang="en-US" sz="1200" b="1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 ) </a:t>
                  </a:r>
                  <a:r>
                    <a:rPr lang="en-US" sz="1200" b="1">
                      <a:solidFill>
                        <a:srgbClr val="275AFF"/>
                      </a:solidFill>
                      <a:latin typeface="Courier New" pitchFamily="49" charset="0"/>
                      <a:cs typeface="Courier New" pitchFamily="49" charset="0"/>
                    </a:rPr>
                    <a:t>const</a:t>
                  </a:r>
                  <a:r>
                    <a:rPr lang="en-US" sz="1200" b="1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; </a:t>
                  </a:r>
                  <a:r>
                    <a:rPr lang="en-US" sz="1200" b="1">
                      <a:solidFill>
                        <a:srgbClr val="33CC33"/>
                      </a:solidFill>
                      <a:latin typeface="Courier New" pitchFamily="49" charset="0"/>
                      <a:cs typeface="Courier New" pitchFamily="49" charset="0"/>
                    </a:rPr>
                    <a:t>// subscript operator</a:t>
                  </a:r>
                  <a:endPara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eaLnBrk="0" hangingPunct="0">
                    <a:tabLst>
                      <a:tab pos="139700" algn="r"/>
                      <a:tab pos="292100" algn="l"/>
                    </a:tabLst>
                  </a:pPr>
                  <a:endParaRPr lang="en-US" sz="1200" b="1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33824" name="Group 32"/>
              <p:cNvGrpSpPr>
                <a:grpSpLocks/>
              </p:cNvGrpSpPr>
              <p:nvPr/>
            </p:nvGrpSpPr>
            <p:grpSpPr bwMode="auto">
              <a:xfrm>
                <a:off x="0" y="3366"/>
                <a:ext cx="3072" cy="374"/>
                <a:chOff x="0" y="3366"/>
                <a:chExt cx="3072" cy="374"/>
              </a:xfrm>
            </p:grpSpPr>
            <p:sp>
              <p:nvSpPr>
                <p:cNvPr id="33825" name="Rectangle 33"/>
                <p:cNvSpPr>
                  <a:spLocks noChangeArrowheads="1"/>
                </p:cNvSpPr>
                <p:nvPr/>
              </p:nvSpPr>
              <p:spPr bwMode="auto">
                <a:xfrm>
                  <a:off x="0" y="3366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26" name="Rectangle 34"/>
                <p:cNvSpPr>
                  <a:spLocks noChangeArrowheads="1"/>
                </p:cNvSpPr>
                <p:nvPr/>
              </p:nvSpPr>
              <p:spPr bwMode="auto">
                <a:xfrm>
                  <a:off x="0" y="3366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tabLst>
                      <a:tab pos="139700" algn="r"/>
                      <a:tab pos="292100" algn="l"/>
                    </a:tabLst>
                  </a:pPr>
                  <a:r>
                    <a:rPr lang="en-US" sz="1200" b="1">
                      <a:solidFill>
                        <a:srgbClr val="4D8DFF"/>
                      </a:solidFill>
                      <a:latin typeface="Courier New" pitchFamily="49" charset="0"/>
                      <a:cs typeface="Times New Roman" pitchFamily="18" charset="0"/>
                    </a:rPr>
                    <a:t>	43	</a:t>
                  </a:r>
                  <a:r>
                    <a:rPr lang="en-US" sz="1200" b="1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   String operator()( </a:t>
                  </a:r>
                  <a:r>
                    <a:rPr lang="en-US" sz="1200" b="1">
                      <a:solidFill>
                        <a:srgbClr val="275AFF"/>
                      </a:solidFill>
                      <a:latin typeface="Courier New" pitchFamily="49" charset="0"/>
                      <a:cs typeface="Courier New" pitchFamily="49" charset="0"/>
                    </a:rPr>
                    <a:t>int</a:t>
                  </a:r>
                  <a:r>
                    <a:rPr lang="en-US" sz="1200" b="1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, </a:t>
                  </a:r>
                  <a:r>
                    <a:rPr lang="en-US" sz="1200" b="1">
                      <a:solidFill>
                        <a:srgbClr val="275AFF"/>
                      </a:solidFill>
                      <a:latin typeface="Courier New" pitchFamily="49" charset="0"/>
                      <a:cs typeface="Courier New" pitchFamily="49" charset="0"/>
                    </a:rPr>
                    <a:t>int</a:t>
                  </a:r>
                  <a:r>
                    <a:rPr lang="en-US" sz="1200" b="1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 );       </a:t>
                  </a:r>
                  <a:r>
                    <a:rPr lang="en-US" sz="1200" b="1">
                      <a:solidFill>
                        <a:srgbClr val="33CC33"/>
                      </a:solidFill>
                      <a:latin typeface="Courier New" pitchFamily="49" charset="0"/>
                      <a:cs typeface="Courier New" pitchFamily="49" charset="0"/>
                    </a:rPr>
                    <a:t>// return a substring</a:t>
                  </a:r>
                  <a:endPara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eaLnBrk="0" hangingPunct="0">
                    <a:tabLst>
                      <a:tab pos="139700" algn="r"/>
                      <a:tab pos="292100" algn="l"/>
                    </a:tabLst>
                  </a:pPr>
                  <a:endParaRPr lang="en-US" sz="1200" b="1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33827" name="Group 35"/>
              <p:cNvGrpSpPr>
                <a:grpSpLocks/>
              </p:cNvGrpSpPr>
              <p:nvPr/>
            </p:nvGrpSpPr>
            <p:grpSpPr bwMode="auto">
              <a:xfrm>
                <a:off x="0" y="3740"/>
                <a:ext cx="3072" cy="374"/>
                <a:chOff x="0" y="3740"/>
                <a:chExt cx="3072" cy="374"/>
              </a:xfrm>
            </p:grpSpPr>
            <p:sp>
              <p:nvSpPr>
                <p:cNvPr id="33828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3740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29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3740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tabLst>
                      <a:tab pos="139700" algn="r"/>
                      <a:tab pos="292100" algn="l"/>
                    </a:tabLst>
                  </a:pPr>
                  <a:r>
                    <a:rPr lang="en-US" sz="1200" b="1">
                      <a:solidFill>
                        <a:srgbClr val="4D8DFF"/>
                      </a:solidFill>
                      <a:latin typeface="Courier New" pitchFamily="49" charset="0"/>
                      <a:cs typeface="Times New Roman" pitchFamily="18" charset="0"/>
                    </a:rPr>
                    <a:t>	44	</a:t>
                  </a:r>
                  <a:r>
                    <a:rPr lang="en-US" sz="1200" b="1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   </a:t>
                  </a:r>
                  <a:r>
                    <a:rPr lang="en-US" sz="1200" b="1">
                      <a:solidFill>
                        <a:srgbClr val="275AFF"/>
                      </a:solidFill>
                      <a:latin typeface="Courier New" pitchFamily="49" charset="0"/>
                      <a:cs typeface="Courier New" pitchFamily="49" charset="0"/>
                    </a:rPr>
                    <a:t>int</a:t>
                  </a:r>
                  <a:r>
                    <a:rPr lang="en-US" sz="1200" b="1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 getLength() </a:t>
                  </a:r>
                  <a:r>
                    <a:rPr lang="en-US" sz="1200" b="1">
                      <a:solidFill>
                        <a:srgbClr val="275AFF"/>
                      </a:solidFill>
                      <a:latin typeface="Courier New" pitchFamily="49" charset="0"/>
                      <a:cs typeface="Courier New" pitchFamily="49" charset="0"/>
                    </a:rPr>
                    <a:t>const</a:t>
                  </a:r>
                  <a:r>
                    <a:rPr lang="en-US" sz="1200" b="1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;       </a:t>
                  </a:r>
                  <a:r>
                    <a:rPr lang="en-US" sz="1200" b="1">
                      <a:solidFill>
                        <a:srgbClr val="33CC33"/>
                      </a:solidFill>
                      <a:latin typeface="Courier New" pitchFamily="49" charset="0"/>
                      <a:cs typeface="Courier New" pitchFamily="49" charset="0"/>
                    </a:rPr>
                    <a:t>        // return string length</a:t>
                  </a:r>
                  <a:endPara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eaLnBrk="0" hangingPunct="0">
                    <a:tabLst>
                      <a:tab pos="139700" algn="r"/>
                      <a:tab pos="292100" algn="l"/>
                    </a:tabLst>
                  </a:pPr>
                  <a:endParaRPr lang="en-US" sz="1200" b="1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33830" name="Group 38"/>
              <p:cNvGrpSpPr>
                <a:grpSpLocks/>
              </p:cNvGrpSpPr>
              <p:nvPr/>
            </p:nvGrpSpPr>
            <p:grpSpPr bwMode="auto">
              <a:xfrm>
                <a:off x="0" y="4114"/>
                <a:ext cx="3072" cy="374"/>
                <a:chOff x="0" y="4114"/>
                <a:chExt cx="3072" cy="374"/>
              </a:xfrm>
            </p:grpSpPr>
            <p:sp>
              <p:nvSpPr>
                <p:cNvPr id="33831" name="Rectangle 39"/>
                <p:cNvSpPr>
                  <a:spLocks noChangeArrowheads="1"/>
                </p:cNvSpPr>
                <p:nvPr/>
              </p:nvSpPr>
              <p:spPr bwMode="auto">
                <a:xfrm>
                  <a:off x="0" y="4114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32" name="Rectangle 40"/>
                <p:cNvSpPr>
                  <a:spLocks noChangeArrowheads="1"/>
                </p:cNvSpPr>
                <p:nvPr/>
              </p:nvSpPr>
              <p:spPr bwMode="auto">
                <a:xfrm>
                  <a:off x="0" y="4114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tabLst>
                      <a:tab pos="139700" algn="r"/>
                      <a:tab pos="292100" algn="l"/>
                    </a:tabLst>
                  </a:pPr>
                  <a:r>
                    <a:rPr lang="en-US" sz="1200" b="1">
                      <a:solidFill>
                        <a:srgbClr val="4D8DFF"/>
                      </a:solidFill>
                      <a:latin typeface="Courier New" pitchFamily="49" charset="0"/>
                      <a:cs typeface="Times New Roman" pitchFamily="18" charset="0"/>
                    </a:rPr>
                    <a:t>	45	</a:t>
                  </a:r>
                  <a:endPara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eaLnBrk="0" hangingPunct="0">
                    <a:tabLst>
                      <a:tab pos="139700" algn="r"/>
                      <a:tab pos="292100" algn="l"/>
                    </a:tabLst>
                  </a:pPr>
                  <a:endParaRPr lang="en-US" sz="1200" b="1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33833" name="Group 41"/>
              <p:cNvGrpSpPr>
                <a:grpSpLocks/>
              </p:cNvGrpSpPr>
              <p:nvPr/>
            </p:nvGrpSpPr>
            <p:grpSpPr bwMode="auto">
              <a:xfrm>
                <a:off x="0" y="4488"/>
                <a:ext cx="3072" cy="374"/>
                <a:chOff x="0" y="4488"/>
                <a:chExt cx="3072" cy="374"/>
              </a:xfrm>
            </p:grpSpPr>
            <p:sp>
              <p:nvSpPr>
                <p:cNvPr id="33834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4488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35" name="Rectangle 43"/>
                <p:cNvSpPr>
                  <a:spLocks noChangeArrowheads="1"/>
                </p:cNvSpPr>
                <p:nvPr/>
              </p:nvSpPr>
              <p:spPr bwMode="auto">
                <a:xfrm>
                  <a:off x="0" y="4488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tabLst>
                      <a:tab pos="139700" algn="r"/>
                      <a:tab pos="292100" algn="l"/>
                    </a:tabLst>
                  </a:pPr>
                  <a:r>
                    <a:rPr lang="en-US" sz="1200" b="1">
                      <a:solidFill>
                        <a:srgbClr val="4D8DFF"/>
                      </a:solidFill>
                      <a:latin typeface="Courier New" pitchFamily="49" charset="0"/>
                      <a:cs typeface="Times New Roman" pitchFamily="18" charset="0"/>
                    </a:rPr>
                    <a:t>	46	</a:t>
                  </a:r>
                  <a:r>
                    <a:rPr lang="en-US" sz="1200" b="1">
                      <a:solidFill>
                        <a:srgbClr val="275AFF"/>
                      </a:solidFill>
                      <a:latin typeface="Courier New" pitchFamily="49" charset="0"/>
                      <a:cs typeface="Courier New" pitchFamily="49" charset="0"/>
                    </a:rPr>
                    <a:t>private:</a:t>
                  </a:r>
                  <a:endPara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eaLnBrk="0" hangingPunct="0">
                    <a:tabLst>
                      <a:tab pos="139700" algn="r"/>
                      <a:tab pos="292100" algn="l"/>
                    </a:tabLst>
                  </a:pPr>
                  <a:endParaRPr lang="en-US" sz="1200" b="1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33836" name="Group 44"/>
              <p:cNvGrpSpPr>
                <a:grpSpLocks/>
              </p:cNvGrpSpPr>
              <p:nvPr/>
            </p:nvGrpSpPr>
            <p:grpSpPr bwMode="auto">
              <a:xfrm>
                <a:off x="0" y="4862"/>
                <a:ext cx="3072" cy="374"/>
                <a:chOff x="0" y="4862"/>
                <a:chExt cx="3072" cy="374"/>
              </a:xfrm>
            </p:grpSpPr>
            <p:sp>
              <p:nvSpPr>
                <p:cNvPr id="33837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4862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38" name="Rectangle 46"/>
                <p:cNvSpPr>
                  <a:spLocks noChangeArrowheads="1"/>
                </p:cNvSpPr>
                <p:nvPr/>
              </p:nvSpPr>
              <p:spPr bwMode="auto">
                <a:xfrm>
                  <a:off x="0" y="4862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tabLst>
                      <a:tab pos="139700" algn="r"/>
                      <a:tab pos="292100" algn="l"/>
                    </a:tabLst>
                  </a:pPr>
                  <a:r>
                    <a:rPr lang="en-US" sz="1200" b="1">
                      <a:solidFill>
                        <a:srgbClr val="4D8DFF"/>
                      </a:solidFill>
                      <a:latin typeface="Courier New" pitchFamily="49" charset="0"/>
                      <a:cs typeface="Times New Roman" pitchFamily="18" charset="0"/>
                    </a:rPr>
                    <a:t>	47	</a:t>
                  </a:r>
                  <a:r>
                    <a:rPr lang="en-US" sz="1200" b="1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   </a:t>
                  </a:r>
                  <a:r>
                    <a:rPr lang="en-US" sz="1200" b="1">
                      <a:solidFill>
                        <a:srgbClr val="275AFF"/>
                      </a:solidFill>
                      <a:latin typeface="Courier New" pitchFamily="49" charset="0"/>
                      <a:cs typeface="Courier New" pitchFamily="49" charset="0"/>
                    </a:rPr>
                    <a:t>int</a:t>
                  </a:r>
                  <a:r>
                    <a:rPr lang="en-US" sz="1200" b="1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 length;                   </a:t>
                  </a:r>
                  <a:r>
                    <a:rPr lang="en-US" sz="1200" b="1">
                      <a:solidFill>
                        <a:srgbClr val="33CC33"/>
                      </a:solidFill>
                      <a:latin typeface="Courier New" pitchFamily="49" charset="0"/>
                      <a:cs typeface="Courier New" pitchFamily="49" charset="0"/>
                    </a:rPr>
                    <a:t>// string length </a:t>
                  </a:r>
                  <a:endPara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eaLnBrk="0" hangingPunct="0">
                    <a:tabLst>
                      <a:tab pos="139700" algn="r"/>
                      <a:tab pos="292100" algn="l"/>
                    </a:tabLst>
                  </a:pPr>
                  <a:endParaRPr lang="en-US" sz="1200" b="1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33839" name="Group 47"/>
              <p:cNvGrpSpPr>
                <a:grpSpLocks/>
              </p:cNvGrpSpPr>
              <p:nvPr/>
            </p:nvGrpSpPr>
            <p:grpSpPr bwMode="auto">
              <a:xfrm>
                <a:off x="0" y="5236"/>
                <a:ext cx="3072" cy="374"/>
                <a:chOff x="0" y="5236"/>
                <a:chExt cx="3072" cy="374"/>
              </a:xfrm>
            </p:grpSpPr>
            <p:sp>
              <p:nvSpPr>
                <p:cNvPr id="33840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5236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41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5236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tabLst>
                      <a:tab pos="139700" algn="r"/>
                      <a:tab pos="292100" algn="l"/>
                    </a:tabLst>
                  </a:pPr>
                  <a:r>
                    <a:rPr lang="en-US" sz="1200" b="1">
                      <a:solidFill>
                        <a:srgbClr val="4D8DFF"/>
                      </a:solidFill>
                      <a:latin typeface="Courier New" pitchFamily="49" charset="0"/>
                      <a:cs typeface="Times New Roman" pitchFamily="18" charset="0"/>
                    </a:rPr>
                    <a:t>	48	</a:t>
                  </a:r>
                  <a:r>
                    <a:rPr lang="en-US" sz="1200" b="1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   </a:t>
                  </a:r>
                  <a:r>
                    <a:rPr lang="en-US" sz="1200" b="1">
                      <a:solidFill>
                        <a:srgbClr val="275AFF"/>
                      </a:solidFill>
                      <a:latin typeface="Courier New" pitchFamily="49" charset="0"/>
                      <a:cs typeface="Courier New" pitchFamily="49" charset="0"/>
                    </a:rPr>
                    <a:t>char</a:t>
                  </a:r>
                  <a:r>
                    <a:rPr lang="en-US" sz="1200" b="1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 *sPtr;                  </a:t>
                  </a:r>
                  <a:r>
                    <a:rPr lang="en-US" sz="1200" b="1">
                      <a:solidFill>
                        <a:srgbClr val="33CC33"/>
                      </a:solidFill>
                      <a:latin typeface="Courier New" pitchFamily="49" charset="0"/>
                      <a:cs typeface="Courier New" pitchFamily="49" charset="0"/>
                    </a:rPr>
                    <a:t> // pointer to start of string</a:t>
                  </a:r>
                  <a:endPara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eaLnBrk="0" hangingPunct="0">
                    <a:tabLst>
                      <a:tab pos="139700" algn="r"/>
                      <a:tab pos="292100" algn="l"/>
                    </a:tabLst>
                  </a:pPr>
                  <a:endParaRPr lang="en-US" sz="1200" b="1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33842" name="Group 50"/>
              <p:cNvGrpSpPr>
                <a:grpSpLocks/>
              </p:cNvGrpSpPr>
              <p:nvPr/>
            </p:nvGrpSpPr>
            <p:grpSpPr bwMode="auto">
              <a:xfrm>
                <a:off x="0" y="5610"/>
                <a:ext cx="3072" cy="374"/>
                <a:chOff x="0" y="5610"/>
                <a:chExt cx="3072" cy="374"/>
              </a:xfrm>
            </p:grpSpPr>
            <p:sp>
              <p:nvSpPr>
                <p:cNvPr id="33843" name="Rectangle 51"/>
                <p:cNvSpPr>
                  <a:spLocks noChangeArrowheads="1"/>
                </p:cNvSpPr>
                <p:nvPr/>
              </p:nvSpPr>
              <p:spPr bwMode="auto">
                <a:xfrm>
                  <a:off x="0" y="5610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44" name="Rectangle 52"/>
                <p:cNvSpPr>
                  <a:spLocks noChangeArrowheads="1"/>
                </p:cNvSpPr>
                <p:nvPr/>
              </p:nvSpPr>
              <p:spPr bwMode="auto">
                <a:xfrm>
                  <a:off x="0" y="5610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tabLst>
                      <a:tab pos="139700" algn="r"/>
                      <a:tab pos="292100" algn="l"/>
                    </a:tabLst>
                  </a:pPr>
                  <a:r>
                    <a:rPr lang="en-US" sz="1200" b="1">
                      <a:solidFill>
                        <a:srgbClr val="4D8DFF"/>
                      </a:solidFill>
                      <a:latin typeface="Courier New" pitchFamily="49" charset="0"/>
                      <a:cs typeface="Times New Roman" pitchFamily="18" charset="0"/>
                    </a:rPr>
                    <a:t>	49	</a:t>
                  </a:r>
                  <a:endPara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eaLnBrk="0" hangingPunct="0">
                    <a:tabLst>
                      <a:tab pos="139700" algn="r"/>
                      <a:tab pos="292100" algn="l"/>
                    </a:tabLst>
                  </a:pPr>
                  <a:endParaRPr lang="en-US" sz="1200" b="1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33845" name="Group 53"/>
              <p:cNvGrpSpPr>
                <a:grpSpLocks/>
              </p:cNvGrpSpPr>
              <p:nvPr/>
            </p:nvGrpSpPr>
            <p:grpSpPr bwMode="auto">
              <a:xfrm>
                <a:off x="0" y="5984"/>
                <a:ext cx="3072" cy="374"/>
                <a:chOff x="0" y="5984"/>
                <a:chExt cx="3072" cy="374"/>
              </a:xfrm>
            </p:grpSpPr>
            <p:sp>
              <p:nvSpPr>
                <p:cNvPr id="33846" name="Rectangle 54"/>
                <p:cNvSpPr>
                  <a:spLocks noChangeArrowheads="1"/>
                </p:cNvSpPr>
                <p:nvPr/>
              </p:nvSpPr>
              <p:spPr bwMode="auto">
                <a:xfrm>
                  <a:off x="0" y="5984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47" name="Rectangle 55"/>
                <p:cNvSpPr>
                  <a:spLocks noChangeArrowheads="1"/>
                </p:cNvSpPr>
                <p:nvPr/>
              </p:nvSpPr>
              <p:spPr bwMode="auto">
                <a:xfrm>
                  <a:off x="0" y="5984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tabLst>
                      <a:tab pos="139700" algn="r"/>
                      <a:tab pos="292100" algn="l"/>
                    </a:tabLst>
                  </a:pPr>
                  <a:r>
                    <a:rPr lang="en-US" sz="1200" b="1">
                      <a:solidFill>
                        <a:srgbClr val="4D8DFF"/>
                      </a:solidFill>
                      <a:latin typeface="Courier New" pitchFamily="49" charset="0"/>
                      <a:cs typeface="Times New Roman" pitchFamily="18" charset="0"/>
                    </a:rPr>
                    <a:t>	50	</a:t>
                  </a:r>
                  <a:r>
                    <a:rPr lang="en-US" sz="1200" b="1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   </a:t>
                  </a:r>
                  <a:r>
                    <a:rPr lang="en-US" sz="1200" b="1">
                      <a:solidFill>
                        <a:srgbClr val="275AFF"/>
                      </a:solidFill>
                      <a:latin typeface="Courier New" pitchFamily="49" charset="0"/>
                      <a:cs typeface="Courier New" pitchFamily="49" charset="0"/>
                    </a:rPr>
                    <a:t>void</a:t>
                  </a:r>
                  <a:r>
                    <a:rPr lang="en-US" sz="1200" b="1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 setString( </a:t>
                  </a:r>
                  <a:r>
                    <a:rPr lang="en-US" sz="1200" b="1">
                      <a:solidFill>
                        <a:srgbClr val="275AFF"/>
                      </a:solidFill>
                      <a:latin typeface="Courier New" pitchFamily="49" charset="0"/>
                      <a:cs typeface="Courier New" pitchFamily="49" charset="0"/>
                    </a:rPr>
                    <a:t>const char</a:t>
                  </a:r>
                  <a:r>
                    <a:rPr lang="en-US" sz="1200" b="1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 * );  </a:t>
                  </a:r>
                  <a:r>
                    <a:rPr lang="en-US" sz="1200" b="1">
                      <a:solidFill>
                        <a:srgbClr val="33CC33"/>
                      </a:solidFill>
                      <a:latin typeface="Courier New" pitchFamily="49" charset="0"/>
                      <a:cs typeface="Courier New" pitchFamily="49" charset="0"/>
                    </a:rPr>
                    <a:t>// utility function</a:t>
                  </a:r>
                  <a:endPara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eaLnBrk="0" hangingPunct="0">
                    <a:tabLst>
                      <a:tab pos="139700" algn="r"/>
                      <a:tab pos="292100" algn="l"/>
                    </a:tabLst>
                  </a:pPr>
                  <a:endParaRPr lang="en-US" sz="1200" b="1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33848" name="Group 56"/>
              <p:cNvGrpSpPr>
                <a:grpSpLocks/>
              </p:cNvGrpSpPr>
              <p:nvPr/>
            </p:nvGrpSpPr>
            <p:grpSpPr bwMode="auto">
              <a:xfrm>
                <a:off x="0" y="6358"/>
                <a:ext cx="3072" cy="374"/>
                <a:chOff x="0" y="6358"/>
                <a:chExt cx="3072" cy="374"/>
              </a:xfrm>
            </p:grpSpPr>
            <p:sp>
              <p:nvSpPr>
                <p:cNvPr id="33849" name="Rectangle 57"/>
                <p:cNvSpPr>
                  <a:spLocks noChangeArrowheads="1"/>
                </p:cNvSpPr>
                <p:nvPr/>
              </p:nvSpPr>
              <p:spPr bwMode="auto">
                <a:xfrm>
                  <a:off x="0" y="6358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50" name="Rectangle 58"/>
                <p:cNvSpPr>
                  <a:spLocks noChangeArrowheads="1"/>
                </p:cNvSpPr>
                <p:nvPr/>
              </p:nvSpPr>
              <p:spPr bwMode="auto">
                <a:xfrm>
                  <a:off x="0" y="6358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tabLst>
                      <a:tab pos="139700" algn="r"/>
                      <a:tab pos="292100" algn="l"/>
                    </a:tabLst>
                  </a:pPr>
                  <a:r>
                    <a:rPr lang="en-US" sz="1200" b="1">
                      <a:solidFill>
                        <a:srgbClr val="4D8DFF"/>
                      </a:solidFill>
                      <a:latin typeface="Courier New" pitchFamily="49" charset="0"/>
                      <a:cs typeface="Times New Roman" pitchFamily="18" charset="0"/>
                    </a:rPr>
                    <a:t>	51	</a:t>
                  </a:r>
                  <a:r>
                    <a:rPr lang="en-US" sz="1200" b="1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};</a:t>
                  </a:r>
                </a:p>
                <a:p>
                  <a:pPr eaLnBrk="0" hangingPunct="0">
                    <a:tabLst>
                      <a:tab pos="139700" algn="r"/>
                      <a:tab pos="292100" algn="l"/>
                    </a:tabLst>
                  </a:pPr>
                  <a:endParaRPr lang="en-US" sz="1200" b="1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33851" name="Group 59"/>
              <p:cNvGrpSpPr>
                <a:grpSpLocks/>
              </p:cNvGrpSpPr>
              <p:nvPr/>
            </p:nvGrpSpPr>
            <p:grpSpPr bwMode="auto">
              <a:xfrm>
                <a:off x="0" y="6732"/>
                <a:ext cx="3072" cy="374"/>
                <a:chOff x="0" y="6732"/>
                <a:chExt cx="3072" cy="374"/>
              </a:xfrm>
            </p:grpSpPr>
            <p:sp>
              <p:nvSpPr>
                <p:cNvPr id="33852" name="Rectangle 60"/>
                <p:cNvSpPr>
                  <a:spLocks noChangeArrowheads="1"/>
                </p:cNvSpPr>
                <p:nvPr/>
              </p:nvSpPr>
              <p:spPr bwMode="auto">
                <a:xfrm>
                  <a:off x="0" y="6732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53" name="Rectangle 61"/>
                <p:cNvSpPr>
                  <a:spLocks noChangeArrowheads="1"/>
                </p:cNvSpPr>
                <p:nvPr/>
              </p:nvSpPr>
              <p:spPr bwMode="auto">
                <a:xfrm>
                  <a:off x="0" y="6732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tabLst>
                      <a:tab pos="139700" algn="r"/>
                      <a:tab pos="292100" algn="l"/>
                    </a:tabLst>
                  </a:pPr>
                  <a:r>
                    <a:rPr lang="en-US" sz="1200" b="1">
                      <a:solidFill>
                        <a:srgbClr val="4D8DFF"/>
                      </a:solidFill>
                      <a:latin typeface="Courier New" pitchFamily="49" charset="0"/>
                      <a:cs typeface="Times New Roman" pitchFamily="18" charset="0"/>
                    </a:rPr>
                    <a:t>	52	</a:t>
                  </a:r>
                  <a:endPara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eaLnBrk="0" hangingPunct="0">
                    <a:tabLst>
                      <a:tab pos="139700" algn="r"/>
                      <a:tab pos="292100" algn="l"/>
                    </a:tabLst>
                  </a:pPr>
                  <a:endParaRPr lang="en-US" sz="1200" b="1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33854" name="Group 62"/>
              <p:cNvGrpSpPr>
                <a:grpSpLocks/>
              </p:cNvGrpSpPr>
              <p:nvPr/>
            </p:nvGrpSpPr>
            <p:grpSpPr bwMode="auto">
              <a:xfrm>
                <a:off x="0" y="7106"/>
                <a:ext cx="3072" cy="374"/>
                <a:chOff x="0" y="7106"/>
                <a:chExt cx="3072" cy="374"/>
              </a:xfrm>
            </p:grpSpPr>
            <p:sp>
              <p:nvSpPr>
                <p:cNvPr id="33855" name="Rectangle 63"/>
                <p:cNvSpPr>
                  <a:spLocks noChangeArrowheads="1"/>
                </p:cNvSpPr>
                <p:nvPr/>
              </p:nvSpPr>
              <p:spPr bwMode="auto">
                <a:xfrm>
                  <a:off x="0" y="7106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33856" name="Group 64"/>
                <p:cNvGrpSpPr>
                  <a:grpSpLocks/>
                </p:cNvGrpSpPr>
                <p:nvPr/>
              </p:nvGrpSpPr>
              <p:grpSpPr bwMode="auto">
                <a:xfrm>
                  <a:off x="0" y="7106"/>
                  <a:ext cx="3072" cy="374"/>
                  <a:chOff x="0" y="7106"/>
                  <a:chExt cx="3072" cy="374"/>
                </a:xfrm>
              </p:grpSpPr>
              <p:sp>
                <p:nvSpPr>
                  <p:cNvPr id="33857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7106"/>
                    <a:ext cx="3072" cy="374"/>
                  </a:xfrm>
                  <a:prstGeom prst="rect">
                    <a:avLst/>
                  </a:prstGeom>
                  <a:solidFill>
                    <a:srgbClr val="FFE699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tabLst>
                        <a:tab pos="139700" algn="r"/>
                        <a:tab pos="292100" algn="l"/>
                      </a:tabLst>
                    </a:pPr>
                    <a:r>
                      <a:rPr lang="en-US" sz="1200" b="1">
                        <a:solidFill>
                          <a:srgbClr val="4D8DFF"/>
                        </a:solidFill>
                        <a:latin typeface="Courier New" pitchFamily="49" charset="0"/>
                        <a:cs typeface="Times New Roman" pitchFamily="18" charset="0"/>
                      </a:rPr>
                      <a:t>	53	</a:t>
                    </a:r>
                    <a:r>
                      <a:rPr lang="en-US" sz="1200" b="1">
                        <a:solidFill>
                          <a:srgbClr val="275AFF"/>
                        </a:solidFill>
                        <a:latin typeface="Courier New" pitchFamily="49" charset="0"/>
                        <a:cs typeface="Courier New" pitchFamily="49" charset="0"/>
                      </a:rPr>
                      <a:t>#endif</a:t>
                    </a:r>
                    <a:endParaRPr lang="en-US" sz="1200" b="1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  <a:p>
                    <a:pPr eaLnBrk="0" hangingPunct="0">
                      <a:tabLst>
                        <a:tab pos="139700" algn="r"/>
                        <a:tab pos="292100" algn="l"/>
                      </a:tabLst>
                    </a:pPr>
                    <a:endParaRPr lang="en-US" sz="1200" b="1">
                      <a:latin typeface="Courier New" pitchFamily="49" charset="0"/>
                    </a:endParaRPr>
                  </a:p>
                </p:txBody>
              </p:sp>
              <p:sp>
                <p:nvSpPr>
                  <p:cNvPr id="33858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7106"/>
                    <a:ext cx="3072" cy="374"/>
                  </a:xfrm>
                  <a:prstGeom prst="rect">
                    <a:avLst/>
                  </a:prstGeom>
                  <a:noFill/>
                  <a:ln w="7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33859" name="Group 67"/>
            <p:cNvGrpSpPr>
              <a:grpSpLocks/>
            </p:cNvGrpSpPr>
            <p:nvPr/>
          </p:nvGrpSpPr>
          <p:grpSpPr bwMode="auto">
            <a:xfrm>
              <a:off x="0" y="2880"/>
              <a:ext cx="4272" cy="1440"/>
              <a:chOff x="0" y="0"/>
              <a:chExt cx="3072" cy="4114"/>
            </a:xfrm>
          </p:grpSpPr>
          <p:grpSp>
            <p:nvGrpSpPr>
              <p:cNvPr id="33860" name="Group 68"/>
              <p:cNvGrpSpPr>
                <a:grpSpLocks/>
              </p:cNvGrpSpPr>
              <p:nvPr/>
            </p:nvGrpSpPr>
            <p:grpSpPr bwMode="auto">
              <a:xfrm>
                <a:off x="0" y="0"/>
                <a:ext cx="3072" cy="374"/>
                <a:chOff x="0" y="0"/>
                <a:chExt cx="3072" cy="374"/>
              </a:xfrm>
            </p:grpSpPr>
            <p:sp>
              <p:nvSpPr>
                <p:cNvPr id="33861" name="Rectangle 6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62" name="Rectangle 7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tabLst>
                      <a:tab pos="139700" algn="r"/>
                      <a:tab pos="292100" algn="l"/>
                    </a:tabLst>
                  </a:pPr>
                  <a:r>
                    <a:rPr lang="en-US" sz="1200" b="1">
                      <a:solidFill>
                        <a:srgbClr val="4D8DFF"/>
                      </a:solidFill>
                      <a:latin typeface="Courier New" pitchFamily="49" charset="0"/>
                      <a:cs typeface="Times New Roman" pitchFamily="18" charset="0"/>
                    </a:rPr>
                    <a:t>	54	</a:t>
                  </a:r>
                  <a:r>
                    <a:rPr lang="en-US" sz="1200" b="1">
                      <a:solidFill>
                        <a:srgbClr val="33CC33"/>
                      </a:solidFill>
                      <a:latin typeface="Courier New" pitchFamily="49" charset="0"/>
                      <a:cs typeface="Courier New" pitchFamily="49" charset="0"/>
                    </a:rPr>
                    <a:t>// Fig. 8.5: string1.cpp</a:t>
                  </a:r>
                  <a:endPara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eaLnBrk="0" hangingPunct="0">
                    <a:tabLst>
                      <a:tab pos="139700" algn="r"/>
                      <a:tab pos="292100" algn="l"/>
                    </a:tabLst>
                  </a:pPr>
                  <a:endParaRPr lang="en-US" sz="1200" b="1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33863" name="Group 71"/>
              <p:cNvGrpSpPr>
                <a:grpSpLocks/>
              </p:cNvGrpSpPr>
              <p:nvPr/>
            </p:nvGrpSpPr>
            <p:grpSpPr bwMode="auto">
              <a:xfrm>
                <a:off x="0" y="374"/>
                <a:ext cx="3072" cy="374"/>
                <a:chOff x="0" y="374"/>
                <a:chExt cx="3072" cy="374"/>
              </a:xfrm>
            </p:grpSpPr>
            <p:sp>
              <p:nvSpPr>
                <p:cNvPr id="33864" name="Rectangle 72"/>
                <p:cNvSpPr>
                  <a:spLocks noChangeArrowheads="1"/>
                </p:cNvSpPr>
                <p:nvPr/>
              </p:nvSpPr>
              <p:spPr bwMode="auto">
                <a:xfrm>
                  <a:off x="0" y="374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65" name="Rectangle 73"/>
                <p:cNvSpPr>
                  <a:spLocks noChangeArrowheads="1"/>
                </p:cNvSpPr>
                <p:nvPr/>
              </p:nvSpPr>
              <p:spPr bwMode="auto">
                <a:xfrm>
                  <a:off x="0" y="374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tabLst>
                      <a:tab pos="139700" algn="r"/>
                      <a:tab pos="292100" algn="l"/>
                    </a:tabLst>
                  </a:pPr>
                  <a:r>
                    <a:rPr lang="en-US" sz="1200" b="1">
                      <a:solidFill>
                        <a:srgbClr val="4D8DFF"/>
                      </a:solidFill>
                      <a:latin typeface="Courier New" pitchFamily="49" charset="0"/>
                      <a:cs typeface="Times New Roman" pitchFamily="18" charset="0"/>
                    </a:rPr>
                    <a:t>	55	</a:t>
                  </a:r>
                  <a:r>
                    <a:rPr lang="en-US" sz="1200" b="1">
                      <a:solidFill>
                        <a:srgbClr val="33CC33"/>
                      </a:solidFill>
                      <a:latin typeface="Courier New" pitchFamily="49" charset="0"/>
                      <a:cs typeface="Courier New" pitchFamily="49" charset="0"/>
                    </a:rPr>
                    <a:t>// Member function definitions for class String</a:t>
                  </a:r>
                  <a:endPara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eaLnBrk="0" hangingPunct="0">
                    <a:tabLst>
                      <a:tab pos="139700" algn="r"/>
                      <a:tab pos="292100" algn="l"/>
                    </a:tabLst>
                  </a:pPr>
                  <a:endParaRPr lang="en-US" sz="1200" b="1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33866" name="Group 74"/>
              <p:cNvGrpSpPr>
                <a:grpSpLocks/>
              </p:cNvGrpSpPr>
              <p:nvPr/>
            </p:nvGrpSpPr>
            <p:grpSpPr bwMode="auto">
              <a:xfrm>
                <a:off x="0" y="748"/>
                <a:ext cx="3072" cy="374"/>
                <a:chOff x="0" y="748"/>
                <a:chExt cx="3072" cy="374"/>
              </a:xfrm>
            </p:grpSpPr>
            <p:sp>
              <p:nvSpPr>
                <p:cNvPr id="33867" name="Rectangle 75"/>
                <p:cNvSpPr>
                  <a:spLocks noChangeArrowheads="1"/>
                </p:cNvSpPr>
                <p:nvPr/>
              </p:nvSpPr>
              <p:spPr bwMode="auto">
                <a:xfrm>
                  <a:off x="0" y="748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68" name="Rectangle 76"/>
                <p:cNvSpPr>
                  <a:spLocks noChangeArrowheads="1"/>
                </p:cNvSpPr>
                <p:nvPr/>
              </p:nvSpPr>
              <p:spPr bwMode="auto">
                <a:xfrm>
                  <a:off x="0" y="748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tabLst>
                      <a:tab pos="139700" algn="r"/>
                      <a:tab pos="292100" algn="l"/>
                    </a:tabLst>
                  </a:pPr>
                  <a:r>
                    <a:rPr lang="en-US" sz="1200" b="1">
                      <a:solidFill>
                        <a:srgbClr val="4D8DFF"/>
                      </a:solidFill>
                      <a:latin typeface="Courier New" pitchFamily="49" charset="0"/>
                      <a:cs typeface="Times New Roman" pitchFamily="18" charset="0"/>
                    </a:rPr>
                    <a:t>	56	</a:t>
                  </a:r>
                  <a:r>
                    <a:rPr lang="en-US" sz="1200" b="1">
                      <a:solidFill>
                        <a:srgbClr val="275AFF"/>
                      </a:solidFill>
                      <a:latin typeface="Courier New" pitchFamily="49" charset="0"/>
                      <a:cs typeface="Courier New" pitchFamily="49" charset="0"/>
                    </a:rPr>
                    <a:t>#include</a:t>
                  </a:r>
                  <a:r>
                    <a:rPr lang="en-US" sz="1200" b="1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 &lt;iostream&gt;</a:t>
                  </a:r>
                </a:p>
                <a:p>
                  <a:pPr eaLnBrk="0" hangingPunct="0">
                    <a:tabLst>
                      <a:tab pos="139700" algn="r"/>
                      <a:tab pos="292100" algn="l"/>
                    </a:tabLst>
                  </a:pPr>
                  <a:endParaRPr lang="en-US" sz="1200" b="1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33869" name="Group 77"/>
              <p:cNvGrpSpPr>
                <a:grpSpLocks/>
              </p:cNvGrpSpPr>
              <p:nvPr/>
            </p:nvGrpSpPr>
            <p:grpSpPr bwMode="auto">
              <a:xfrm>
                <a:off x="0" y="1122"/>
                <a:ext cx="3072" cy="374"/>
                <a:chOff x="0" y="1122"/>
                <a:chExt cx="3072" cy="374"/>
              </a:xfrm>
            </p:grpSpPr>
            <p:sp>
              <p:nvSpPr>
                <p:cNvPr id="33870" name="Rectangle 78"/>
                <p:cNvSpPr>
                  <a:spLocks noChangeArrowheads="1"/>
                </p:cNvSpPr>
                <p:nvPr/>
              </p:nvSpPr>
              <p:spPr bwMode="auto">
                <a:xfrm>
                  <a:off x="0" y="1122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71" name="Rectangle 79"/>
                <p:cNvSpPr>
                  <a:spLocks noChangeArrowheads="1"/>
                </p:cNvSpPr>
                <p:nvPr/>
              </p:nvSpPr>
              <p:spPr bwMode="auto">
                <a:xfrm>
                  <a:off x="0" y="1122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tabLst>
                      <a:tab pos="139700" algn="r"/>
                      <a:tab pos="292100" algn="l"/>
                    </a:tabLst>
                  </a:pPr>
                  <a:r>
                    <a:rPr lang="en-US" sz="1200" b="1">
                      <a:solidFill>
                        <a:srgbClr val="4D8DFF"/>
                      </a:solidFill>
                      <a:latin typeface="Courier New" pitchFamily="49" charset="0"/>
                      <a:cs typeface="Times New Roman" pitchFamily="18" charset="0"/>
                    </a:rPr>
                    <a:t>	57	</a:t>
                  </a:r>
                  <a:endPara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eaLnBrk="0" hangingPunct="0">
                    <a:tabLst>
                      <a:tab pos="139700" algn="r"/>
                      <a:tab pos="292100" algn="l"/>
                    </a:tabLst>
                  </a:pPr>
                  <a:endParaRPr lang="en-US" sz="1200" b="1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33872" name="Group 80"/>
              <p:cNvGrpSpPr>
                <a:grpSpLocks/>
              </p:cNvGrpSpPr>
              <p:nvPr/>
            </p:nvGrpSpPr>
            <p:grpSpPr bwMode="auto">
              <a:xfrm>
                <a:off x="0" y="1496"/>
                <a:ext cx="3072" cy="374"/>
                <a:chOff x="0" y="1496"/>
                <a:chExt cx="3072" cy="374"/>
              </a:xfrm>
            </p:grpSpPr>
            <p:sp>
              <p:nvSpPr>
                <p:cNvPr id="33873" name="Rectangle 81"/>
                <p:cNvSpPr>
                  <a:spLocks noChangeArrowheads="1"/>
                </p:cNvSpPr>
                <p:nvPr/>
              </p:nvSpPr>
              <p:spPr bwMode="auto">
                <a:xfrm>
                  <a:off x="0" y="1496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74" name="Rectangle 82"/>
                <p:cNvSpPr>
                  <a:spLocks noChangeArrowheads="1"/>
                </p:cNvSpPr>
                <p:nvPr/>
              </p:nvSpPr>
              <p:spPr bwMode="auto">
                <a:xfrm>
                  <a:off x="0" y="1496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tabLst>
                      <a:tab pos="139700" algn="r"/>
                      <a:tab pos="292100" algn="l"/>
                    </a:tabLst>
                  </a:pPr>
                  <a:r>
                    <a:rPr lang="en-US" sz="1200" b="1">
                      <a:solidFill>
                        <a:srgbClr val="4D8DFF"/>
                      </a:solidFill>
                      <a:latin typeface="Courier New" pitchFamily="49" charset="0"/>
                      <a:cs typeface="Times New Roman" pitchFamily="18" charset="0"/>
                    </a:rPr>
                    <a:t>	58	</a:t>
                  </a:r>
                  <a:r>
                    <a:rPr lang="en-US" sz="1200" b="1">
                      <a:solidFill>
                        <a:srgbClr val="275AFF"/>
                      </a:solidFill>
                      <a:latin typeface="Courier New" pitchFamily="49" charset="0"/>
                      <a:cs typeface="Courier New" pitchFamily="49" charset="0"/>
                    </a:rPr>
                    <a:t>using</a:t>
                  </a:r>
                  <a:r>
                    <a:rPr lang="en-US" sz="1200" b="1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 std::cout;</a:t>
                  </a:r>
                </a:p>
                <a:p>
                  <a:pPr eaLnBrk="0" hangingPunct="0">
                    <a:tabLst>
                      <a:tab pos="139700" algn="r"/>
                      <a:tab pos="292100" algn="l"/>
                    </a:tabLst>
                  </a:pPr>
                  <a:endParaRPr lang="en-US" sz="1200" b="1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33875" name="Group 83"/>
              <p:cNvGrpSpPr>
                <a:grpSpLocks/>
              </p:cNvGrpSpPr>
              <p:nvPr/>
            </p:nvGrpSpPr>
            <p:grpSpPr bwMode="auto">
              <a:xfrm>
                <a:off x="0" y="1870"/>
                <a:ext cx="3072" cy="374"/>
                <a:chOff x="0" y="1870"/>
                <a:chExt cx="3072" cy="374"/>
              </a:xfrm>
            </p:grpSpPr>
            <p:sp>
              <p:nvSpPr>
                <p:cNvPr id="33876" name="Rectangle 84"/>
                <p:cNvSpPr>
                  <a:spLocks noChangeArrowheads="1"/>
                </p:cNvSpPr>
                <p:nvPr/>
              </p:nvSpPr>
              <p:spPr bwMode="auto">
                <a:xfrm>
                  <a:off x="0" y="1870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77" name="Rectangle 85"/>
                <p:cNvSpPr>
                  <a:spLocks noChangeArrowheads="1"/>
                </p:cNvSpPr>
                <p:nvPr/>
              </p:nvSpPr>
              <p:spPr bwMode="auto">
                <a:xfrm>
                  <a:off x="0" y="1870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tabLst>
                      <a:tab pos="139700" algn="r"/>
                      <a:tab pos="292100" algn="l"/>
                    </a:tabLst>
                  </a:pPr>
                  <a:r>
                    <a:rPr lang="en-US" sz="1200" b="1">
                      <a:solidFill>
                        <a:srgbClr val="4D8DFF"/>
                      </a:solidFill>
                      <a:latin typeface="Courier New" pitchFamily="49" charset="0"/>
                      <a:cs typeface="Times New Roman" pitchFamily="18" charset="0"/>
                    </a:rPr>
                    <a:t>	59	</a:t>
                  </a:r>
                  <a:r>
                    <a:rPr lang="en-US" sz="1200" b="1">
                      <a:solidFill>
                        <a:srgbClr val="275AFF"/>
                      </a:solidFill>
                      <a:latin typeface="Courier New" pitchFamily="49" charset="0"/>
                      <a:cs typeface="Courier New" pitchFamily="49" charset="0"/>
                    </a:rPr>
                    <a:t>using</a:t>
                  </a:r>
                  <a:r>
                    <a:rPr lang="en-US" sz="1200" b="1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 std::endl;</a:t>
                  </a:r>
                </a:p>
                <a:p>
                  <a:pPr eaLnBrk="0" hangingPunct="0">
                    <a:tabLst>
                      <a:tab pos="139700" algn="r"/>
                      <a:tab pos="292100" algn="l"/>
                    </a:tabLst>
                  </a:pPr>
                  <a:endParaRPr lang="en-US" sz="1200" b="1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33878" name="Group 86"/>
              <p:cNvGrpSpPr>
                <a:grpSpLocks/>
              </p:cNvGrpSpPr>
              <p:nvPr/>
            </p:nvGrpSpPr>
            <p:grpSpPr bwMode="auto">
              <a:xfrm>
                <a:off x="0" y="2244"/>
                <a:ext cx="3072" cy="374"/>
                <a:chOff x="0" y="2244"/>
                <a:chExt cx="3072" cy="374"/>
              </a:xfrm>
            </p:grpSpPr>
            <p:sp>
              <p:nvSpPr>
                <p:cNvPr id="33879" name="Rectangle 87"/>
                <p:cNvSpPr>
                  <a:spLocks noChangeArrowheads="1"/>
                </p:cNvSpPr>
                <p:nvPr/>
              </p:nvSpPr>
              <p:spPr bwMode="auto">
                <a:xfrm>
                  <a:off x="0" y="2244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80" name="Rectangle 88"/>
                <p:cNvSpPr>
                  <a:spLocks noChangeArrowheads="1"/>
                </p:cNvSpPr>
                <p:nvPr/>
              </p:nvSpPr>
              <p:spPr bwMode="auto">
                <a:xfrm>
                  <a:off x="0" y="2244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tabLst>
                      <a:tab pos="139700" algn="r"/>
                      <a:tab pos="292100" algn="l"/>
                    </a:tabLst>
                  </a:pPr>
                  <a:r>
                    <a:rPr lang="en-US" sz="1200" b="1">
                      <a:solidFill>
                        <a:srgbClr val="4D8DFF"/>
                      </a:solidFill>
                      <a:latin typeface="Courier New" pitchFamily="49" charset="0"/>
                      <a:cs typeface="Times New Roman" pitchFamily="18" charset="0"/>
                    </a:rPr>
                    <a:t>	60	</a:t>
                  </a:r>
                  <a:endPara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eaLnBrk="0" hangingPunct="0">
                    <a:tabLst>
                      <a:tab pos="139700" algn="r"/>
                      <a:tab pos="292100" algn="l"/>
                    </a:tabLst>
                  </a:pPr>
                  <a:endParaRPr lang="en-US" sz="1200" b="1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33881" name="Group 89"/>
              <p:cNvGrpSpPr>
                <a:grpSpLocks/>
              </p:cNvGrpSpPr>
              <p:nvPr/>
            </p:nvGrpSpPr>
            <p:grpSpPr bwMode="auto">
              <a:xfrm>
                <a:off x="0" y="2618"/>
                <a:ext cx="3072" cy="374"/>
                <a:chOff x="0" y="2618"/>
                <a:chExt cx="3072" cy="374"/>
              </a:xfrm>
            </p:grpSpPr>
            <p:sp>
              <p:nvSpPr>
                <p:cNvPr id="33882" name="Rectangle 90"/>
                <p:cNvSpPr>
                  <a:spLocks noChangeArrowheads="1"/>
                </p:cNvSpPr>
                <p:nvPr/>
              </p:nvSpPr>
              <p:spPr bwMode="auto">
                <a:xfrm>
                  <a:off x="0" y="2618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83" name="Rectangle 91"/>
                <p:cNvSpPr>
                  <a:spLocks noChangeArrowheads="1"/>
                </p:cNvSpPr>
                <p:nvPr/>
              </p:nvSpPr>
              <p:spPr bwMode="auto">
                <a:xfrm>
                  <a:off x="0" y="2618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tabLst>
                      <a:tab pos="139700" algn="r"/>
                      <a:tab pos="292100" algn="l"/>
                    </a:tabLst>
                  </a:pPr>
                  <a:r>
                    <a:rPr lang="en-US" sz="1200" b="1">
                      <a:solidFill>
                        <a:srgbClr val="4D8DFF"/>
                      </a:solidFill>
                      <a:latin typeface="Courier New" pitchFamily="49" charset="0"/>
                      <a:cs typeface="Times New Roman" pitchFamily="18" charset="0"/>
                    </a:rPr>
                    <a:t>	61	</a:t>
                  </a:r>
                  <a:r>
                    <a:rPr lang="en-US" sz="1200" b="1">
                      <a:solidFill>
                        <a:srgbClr val="275AFF"/>
                      </a:solidFill>
                      <a:latin typeface="Courier New" pitchFamily="49" charset="0"/>
                      <a:cs typeface="Courier New" pitchFamily="49" charset="0"/>
                    </a:rPr>
                    <a:t>#include</a:t>
                  </a:r>
                  <a:r>
                    <a:rPr lang="en-US" sz="1200" b="1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 &lt;iomanip&gt;</a:t>
                  </a:r>
                </a:p>
                <a:p>
                  <a:pPr eaLnBrk="0" hangingPunct="0">
                    <a:tabLst>
                      <a:tab pos="139700" algn="r"/>
                      <a:tab pos="292100" algn="l"/>
                    </a:tabLst>
                  </a:pPr>
                  <a:endParaRPr lang="en-US" sz="1200" b="1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33884" name="Group 92"/>
              <p:cNvGrpSpPr>
                <a:grpSpLocks/>
              </p:cNvGrpSpPr>
              <p:nvPr/>
            </p:nvGrpSpPr>
            <p:grpSpPr bwMode="auto">
              <a:xfrm>
                <a:off x="0" y="2992"/>
                <a:ext cx="3072" cy="374"/>
                <a:chOff x="0" y="2992"/>
                <a:chExt cx="3072" cy="374"/>
              </a:xfrm>
            </p:grpSpPr>
            <p:sp>
              <p:nvSpPr>
                <p:cNvPr id="33885" name="Rectangle 93"/>
                <p:cNvSpPr>
                  <a:spLocks noChangeArrowheads="1"/>
                </p:cNvSpPr>
                <p:nvPr/>
              </p:nvSpPr>
              <p:spPr bwMode="auto">
                <a:xfrm>
                  <a:off x="0" y="2992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86" name="Rectangle 94"/>
                <p:cNvSpPr>
                  <a:spLocks noChangeArrowheads="1"/>
                </p:cNvSpPr>
                <p:nvPr/>
              </p:nvSpPr>
              <p:spPr bwMode="auto">
                <a:xfrm>
                  <a:off x="0" y="2992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tabLst>
                      <a:tab pos="139700" algn="r"/>
                      <a:tab pos="292100" algn="l"/>
                    </a:tabLst>
                  </a:pPr>
                  <a:r>
                    <a:rPr lang="en-US" sz="1200" b="1">
                      <a:solidFill>
                        <a:srgbClr val="4D8DFF"/>
                      </a:solidFill>
                      <a:latin typeface="Courier New" pitchFamily="49" charset="0"/>
                      <a:cs typeface="Times New Roman" pitchFamily="18" charset="0"/>
                    </a:rPr>
                    <a:t>	62	</a:t>
                  </a:r>
                  <a:endPara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eaLnBrk="0" hangingPunct="0">
                    <a:tabLst>
                      <a:tab pos="139700" algn="r"/>
                      <a:tab pos="292100" algn="l"/>
                    </a:tabLst>
                  </a:pPr>
                  <a:endParaRPr lang="en-US" sz="1200" b="1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33887" name="Group 95"/>
              <p:cNvGrpSpPr>
                <a:grpSpLocks/>
              </p:cNvGrpSpPr>
              <p:nvPr/>
            </p:nvGrpSpPr>
            <p:grpSpPr bwMode="auto">
              <a:xfrm>
                <a:off x="0" y="3366"/>
                <a:ext cx="3072" cy="374"/>
                <a:chOff x="0" y="3366"/>
                <a:chExt cx="3072" cy="374"/>
              </a:xfrm>
            </p:grpSpPr>
            <p:sp>
              <p:nvSpPr>
                <p:cNvPr id="33888" name="Rectangle 96"/>
                <p:cNvSpPr>
                  <a:spLocks noChangeArrowheads="1"/>
                </p:cNvSpPr>
                <p:nvPr/>
              </p:nvSpPr>
              <p:spPr bwMode="auto">
                <a:xfrm>
                  <a:off x="0" y="3366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89" name="Rectangle 97"/>
                <p:cNvSpPr>
                  <a:spLocks noChangeArrowheads="1"/>
                </p:cNvSpPr>
                <p:nvPr/>
              </p:nvSpPr>
              <p:spPr bwMode="auto">
                <a:xfrm>
                  <a:off x="0" y="3366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tabLst>
                      <a:tab pos="139700" algn="r"/>
                      <a:tab pos="292100" algn="l"/>
                    </a:tabLst>
                  </a:pPr>
                  <a:r>
                    <a:rPr lang="en-US" sz="1200" b="1">
                      <a:solidFill>
                        <a:srgbClr val="4D8DFF"/>
                      </a:solidFill>
                      <a:latin typeface="Courier New" pitchFamily="49" charset="0"/>
                      <a:cs typeface="Times New Roman" pitchFamily="18" charset="0"/>
                    </a:rPr>
                    <a:t>	63	</a:t>
                  </a:r>
                  <a:r>
                    <a:rPr lang="en-US" sz="1200" b="1">
                      <a:solidFill>
                        <a:srgbClr val="275AFF"/>
                      </a:solidFill>
                      <a:latin typeface="Courier New" pitchFamily="49" charset="0"/>
                      <a:cs typeface="Courier New" pitchFamily="49" charset="0"/>
                    </a:rPr>
                    <a:t>using</a:t>
                  </a:r>
                  <a:r>
                    <a:rPr lang="en-US" sz="1200" b="1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 std::setw;</a:t>
                  </a:r>
                </a:p>
                <a:p>
                  <a:pPr eaLnBrk="0" hangingPunct="0">
                    <a:tabLst>
                      <a:tab pos="139700" algn="r"/>
                      <a:tab pos="292100" algn="l"/>
                    </a:tabLst>
                  </a:pPr>
                  <a:endParaRPr lang="en-US" sz="1200" b="1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33890" name="Group 98"/>
              <p:cNvGrpSpPr>
                <a:grpSpLocks/>
              </p:cNvGrpSpPr>
              <p:nvPr/>
            </p:nvGrpSpPr>
            <p:grpSpPr bwMode="auto">
              <a:xfrm>
                <a:off x="0" y="3740"/>
                <a:ext cx="3072" cy="374"/>
                <a:chOff x="0" y="3740"/>
                <a:chExt cx="3072" cy="374"/>
              </a:xfrm>
            </p:grpSpPr>
            <p:sp>
              <p:nvSpPr>
                <p:cNvPr id="33891" name="Rectangle 99"/>
                <p:cNvSpPr>
                  <a:spLocks noChangeArrowheads="1"/>
                </p:cNvSpPr>
                <p:nvPr/>
              </p:nvSpPr>
              <p:spPr bwMode="auto">
                <a:xfrm>
                  <a:off x="0" y="3740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92" name="Rectangle 100"/>
                <p:cNvSpPr>
                  <a:spLocks noChangeArrowheads="1"/>
                </p:cNvSpPr>
                <p:nvPr/>
              </p:nvSpPr>
              <p:spPr bwMode="auto">
                <a:xfrm>
                  <a:off x="0" y="3740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tabLst>
                      <a:tab pos="139700" algn="r"/>
                      <a:tab pos="292100" algn="l"/>
                    </a:tabLst>
                  </a:pPr>
                  <a:r>
                    <a:rPr lang="en-US" sz="1200" b="1">
                      <a:solidFill>
                        <a:srgbClr val="4D8DFF"/>
                      </a:solidFill>
                      <a:latin typeface="Courier New" pitchFamily="49" charset="0"/>
                      <a:cs typeface="Times New Roman" pitchFamily="18" charset="0"/>
                    </a:rPr>
                    <a:t>	64	</a:t>
                  </a:r>
                  <a:endPara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eaLnBrk="0" hangingPunct="0">
                    <a:tabLst>
                      <a:tab pos="139700" algn="r"/>
                      <a:tab pos="292100" algn="l"/>
                    </a:tabLst>
                  </a:pPr>
                  <a:endParaRPr lang="en-US" sz="1200" b="1">
                    <a:latin typeface="Courier New" pitchFamily="49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0" y="0"/>
            <a:ext cx="6781800" cy="6858000"/>
            <a:chOff x="0" y="0"/>
            <a:chExt cx="3072" cy="11594"/>
          </a:xfrm>
        </p:grpSpPr>
        <p:grpSp>
          <p:nvGrpSpPr>
            <p:cNvPr id="34820" name="Group 4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34821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22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65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#include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&lt;cstring&gt;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4823" name="Group 7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34824" name="Rectangle 8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25" name="Rectangle 9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66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#include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&lt;cassert&gt;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4826" name="Group 10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34827" name="Rectangle 11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28" name="Rectangle 12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67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#include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"string1.h"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4829" name="Group 13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34830" name="Rectangle 14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31" name="Rectangle 15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68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4832" name="Group 16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34833" name="Rectangle 17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34" name="Rectangle 1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69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Conversion constructor: Convert char * to String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4835" name="Group 19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34836" name="Rectangle 20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37" name="Rectangle 21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70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String::String(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 char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*s ) : length( strlen( s ) )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4838" name="Group 22"/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34839" name="Rectangle 23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40" name="Rectangle 24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71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4841" name="Group 25"/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34842" name="Rectangle 26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43" name="Rectangle 27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72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cout &lt;&lt; "Conversion constructor: " &lt;&lt; s &lt;&lt; '\n';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4844" name="Group 28"/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34845" name="Rectangle 29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46" name="Rectangle 30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73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setString( s ); 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// call utility function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4847" name="Group 31"/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34848" name="Rectangle 32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49" name="Rectangle 3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74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4850" name="Group 34"/>
            <p:cNvGrpSpPr>
              <a:grpSpLocks/>
            </p:cNvGrpSpPr>
            <p:nvPr/>
          </p:nvGrpSpPr>
          <p:grpSpPr bwMode="auto"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34851" name="Rectangle 35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52" name="Rectangle 36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75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4853" name="Group 37"/>
            <p:cNvGrpSpPr>
              <a:grpSpLocks/>
            </p:cNvGrpSpPr>
            <p:nvPr/>
          </p:nvGrpSpPr>
          <p:grpSpPr bwMode="auto"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34854" name="Rectangle 38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55" name="Rectangle 39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76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Copy constructor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4856" name="Group 40"/>
            <p:cNvGrpSpPr>
              <a:grpSpLocks/>
            </p:cNvGrpSpPr>
            <p:nvPr/>
          </p:nvGrpSpPr>
          <p:grpSpPr bwMode="auto"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34857" name="Rectangle 41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58" name="Rectangle 42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77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String::String(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String &amp;copy ) : length( copy.length )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4859" name="Group 43"/>
            <p:cNvGrpSpPr>
              <a:grpSpLocks/>
            </p:cNvGrpSpPr>
            <p:nvPr/>
          </p:nvGrpSpPr>
          <p:grpSpPr bwMode="auto"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34860" name="Rectangle 44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61" name="Rectangle 45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78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4862" name="Group 46"/>
            <p:cNvGrpSpPr>
              <a:grpSpLocks/>
            </p:cNvGrpSpPr>
            <p:nvPr/>
          </p:nvGrpSpPr>
          <p:grpSpPr bwMode="auto"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34863" name="Rectangle 47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64" name="Rectangle 48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79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cout &lt;&lt; "Copy constructor: " &lt;&lt; copy.sPtr &lt;&lt; '\n';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4865" name="Group 49"/>
            <p:cNvGrpSpPr>
              <a:grpSpLocks/>
            </p:cNvGrpSpPr>
            <p:nvPr/>
          </p:nvGrpSpPr>
          <p:grpSpPr bwMode="auto"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34866" name="Rectangle 50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67" name="Rectangle 51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80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setString( copy.sPtr );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call utility function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4868" name="Group 52"/>
            <p:cNvGrpSpPr>
              <a:grpSpLocks/>
            </p:cNvGrpSpPr>
            <p:nvPr/>
          </p:nvGrpSpPr>
          <p:grpSpPr bwMode="auto"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34869" name="Rectangle 53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70" name="Rectangle 54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81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4871" name="Group 55"/>
            <p:cNvGrpSpPr>
              <a:grpSpLocks/>
            </p:cNvGrpSpPr>
            <p:nvPr/>
          </p:nvGrpSpPr>
          <p:grpSpPr bwMode="auto"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34872" name="Rectangle 56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73" name="Rectangle 57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82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4874" name="Group 58"/>
            <p:cNvGrpSpPr>
              <a:grpSpLocks/>
            </p:cNvGrpSpPr>
            <p:nvPr/>
          </p:nvGrpSpPr>
          <p:grpSpPr bwMode="auto"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34875" name="Rectangle 59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76" name="Rectangle 60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83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Destructor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4877" name="Group 61"/>
            <p:cNvGrpSpPr>
              <a:grpSpLocks/>
            </p:cNvGrpSpPr>
            <p:nvPr/>
          </p:nvGrpSpPr>
          <p:grpSpPr bwMode="auto"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34878" name="Rectangle 62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79" name="Rectangle 63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84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String::~String()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4880" name="Group 64"/>
            <p:cNvGrpSpPr>
              <a:grpSpLocks/>
            </p:cNvGrpSpPr>
            <p:nvPr/>
          </p:nvGrpSpPr>
          <p:grpSpPr bwMode="auto">
            <a:xfrm>
              <a:off x="0" y="7480"/>
              <a:ext cx="3072" cy="374"/>
              <a:chOff x="0" y="7480"/>
              <a:chExt cx="3072" cy="374"/>
            </a:xfrm>
          </p:grpSpPr>
          <p:sp>
            <p:nvSpPr>
              <p:cNvPr id="34881" name="Rectangle 65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82" name="Rectangle 66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85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4883" name="Group 67"/>
            <p:cNvGrpSpPr>
              <a:grpSpLocks/>
            </p:cNvGrpSpPr>
            <p:nvPr/>
          </p:nvGrpSpPr>
          <p:grpSpPr bwMode="auto">
            <a:xfrm>
              <a:off x="0" y="7854"/>
              <a:ext cx="3072" cy="374"/>
              <a:chOff x="0" y="7854"/>
              <a:chExt cx="3072" cy="374"/>
            </a:xfrm>
          </p:grpSpPr>
          <p:sp>
            <p:nvSpPr>
              <p:cNvPr id="34884" name="Rectangle 68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85" name="Rectangle 69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86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cout &lt;&lt; "Destructor: " &lt;&lt; sPtr &lt;&lt; '\n';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4886" name="Group 70"/>
            <p:cNvGrpSpPr>
              <a:grpSpLocks/>
            </p:cNvGrpSpPr>
            <p:nvPr/>
          </p:nvGrpSpPr>
          <p:grpSpPr bwMode="auto">
            <a:xfrm>
              <a:off x="0" y="8228"/>
              <a:ext cx="3072" cy="374"/>
              <a:chOff x="0" y="8228"/>
              <a:chExt cx="3072" cy="374"/>
            </a:xfrm>
          </p:grpSpPr>
          <p:sp>
            <p:nvSpPr>
              <p:cNvPr id="34887" name="Rectangle 71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88" name="Rectangle 72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87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delete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[] sPtr; 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// reclaim string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4889" name="Group 73"/>
            <p:cNvGrpSpPr>
              <a:grpSpLocks/>
            </p:cNvGrpSpPr>
            <p:nvPr/>
          </p:nvGrpSpPr>
          <p:grpSpPr bwMode="auto">
            <a:xfrm>
              <a:off x="0" y="8602"/>
              <a:ext cx="3072" cy="374"/>
              <a:chOff x="0" y="8602"/>
              <a:chExt cx="3072" cy="374"/>
            </a:xfrm>
          </p:grpSpPr>
          <p:sp>
            <p:nvSpPr>
              <p:cNvPr id="34890" name="Rectangle 74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91" name="Rectangle 75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88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4892" name="Group 76"/>
            <p:cNvGrpSpPr>
              <a:grpSpLocks/>
            </p:cNvGrpSpPr>
            <p:nvPr/>
          </p:nvGrpSpPr>
          <p:grpSpPr bwMode="auto">
            <a:xfrm>
              <a:off x="0" y="8976"/>
              <a:ext cx="3072" cy="374"/>
              <a:chOff x="0" y="8976"/>
              <a:chExt cx="3072" cy="374"/>
            </a:xfrm>
          </p:grpSpPr>
          <p:sp>
            <p:nvSpPr>
              <p:cNvPr id="34893" name="Rectangle 77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94" name="Rectangle 78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89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4895" name="Group 79"/>
            <p:cNvGrpSpPr>
              <a:grpSpLocks/>
            </p:cNvGrpSpPr>
            <p:nvPr/>
          </p:nvGrpSpPr>
          <p:grpSpPr bwMode="auto">
            <a:xfrm>
              <a:off x="0" y="9350"/>
              <a:ext cx="3072" cy="374"/>
              <a:chOff x="0" y="9350"/>
              <a:chExt cx="3072" cy="374"/>
            </a:xfrm>
          </p:grpSpPr>
          <p:sp>
            <p:nvSpPr>
              <p:cNvPr id="34896" name="Rectangle 80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97" name="Rectangle 81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90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Overloaded = operator; avoids self assignment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4898" name="Group 82"/>
            <p:cNvGrpSpPr>
              <a:grpSpLocks/>
            </p:cNvGrpSpPr>
            <p:nvPr/>
          </p:nvGrpSpPr>
          <p:grpSpPr bwMode="auto">
            <a:xfrm>
              <a:off x="0" y="9724"/>
              <a:ext cx="3072" cy="374"/>
              <a:chOff x="0" y="9724"/>
              <a:chExt cx="3072" cy="374"/>
            </a:xfrm>
          </p:grpSpPr>
          <p:sp>
            <p:nvSpPr>
              <p:cNvPr id="34899" name="Rectangle 83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900" name="Rectangle 84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91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String &amp;String::operator=(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String &amp;right )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4901" name="Group 85"/>
            <p:cNvGrpSpPr>
              <a:grpSpLocks/>
            </p:cNvGrpSpPr>
            <p:nvPr/>
          </p:nvGrpSpPr>
          <p:grpSpPr bwMode="auto">
            <a:xfrm>
              <a:off x="0" y="10098"/>
              <a:ext cx="3072" cy="374"/>
              <a:chOff x="0" y="10098"/>
              <a:chExt cx="3072" cy="374"/>
            </a:xfrm>
          </p:grpSpPr>
          <p:sp>
            <p:nvSpPr>
              <p:cNvPr id="34902" name="Rectangle 86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903" name="Rectangle 87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92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4904" name="Group 88"/>
            <p:cNvGrpSpPr>
              <a:grpSpLocks/>
            </p:cNvGrpSpPr>
            <p:nvPr/>
          </p:nvGrpSpPr>
          <p:grpSpPr bwMode="auto">
            <a:xfrm>
              <a:off x="0" y="10472"/>
              <a:ext cx="3072" cy="374"/>
              <a:chOff x="0" y="10472"/>
              <a:chExt cx="3072" cy="374"/>
            </a:xfrm>
          </p:grpSpPr>
          <p:sp>
            <p:nvSpPr>
              <p:cNvPr id="34905" name="Rectangle 89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906" name="Rectangle 90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93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cout &lt;&lt; "operator= called\n";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4907" name="Group 91"/>
            <p:cNvGrpSpPr>
              <a:grpSpLocks/>
            </p:cNvGrpSpPr>
            <p:nvPr/>
          </p:nvGrpSpPr>
          <p:grpSpPr bwMode="auto">
            <a:xfrm>
              <a:off x="0" y="10846"/>
              <a:ext cx="3072" cy="374"/>
              <a:chOff x="0" y="10846"/>
              <a:chExt cx="3072" cy="374"/>
            </a:xfrm>
          </p:grpSpPr>
          <p:sp>
            <p:nvSpPr>
              <p:cNvPr id="34908" name="Rectangle 92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909" name="Rectangle 93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94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4910" name="Group 94"/>
            <p:cNvGrpSpPr>
              <a:grpSpLocks/>
            </p:cNvGrpSpPr>
            <p:nvPr/>
          </p:nvGrpSpPr>
          <p:grpSpPr bwMode="auto">
            <a:xfrm>
              <a:off x="0" y="11220"/>
              <a:ext cx="3072" cy="374"/>
              <a:chOff x="0" y="11220"/>
              <a:chExt cx="3072" cy="374"/>
            </a:xfrm>
          </p:grpSpPr>
          <p:sp>
            <p:nvSpPr>
              <p:cNvPr id="34911" name="Rectangle 95"/>
              <p:cNvSpPr>
                <a:spLocks noChangeArrowheads="1"/>
              </p:cNvSpPr>
              <p:nvPr/>
            </p:nvSpPr>
            <p:spPr bwMode="auto"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912" name="Rectangle 96"/>
              <p:cNvSpPr>
                <a:spLocks noChangeArrowheads="1"/>
              </p:cNvSpPr>
              <p:nvPr/>
            </p:nvSpPr>
            <p:spPr bwMode="auto"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95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if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( &amp;right !=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this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) {  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avoid self assignment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</p:grpSp>
      <p:grpSp>
        <p:nvGrpSpPr>
          <p:cNvPr id="34913" name="Group 97"/>
          <p:cNvGrpSpPr>
            <a:grpSpLocks/>
          </p:cNvGrpSpPr>
          <p:nvPr/>
        </p:nvGrpSpPr>
        <p:grpSpPr bwMode="auto">
          <a:xfrm>
            <a:off x="1752600" y="1371600"/>
            <a:ext cx="5410200" cy="1031875"/>
            <a:chOff x="1104" y="864"/>
            <a:chExt cx="3408" cy="650"/>
          </a:xfrm>
        </p:grpSpPr>
        <p:grpSp>
          <p:nvGrpSpPr>
            <p:cNvPr id="34914" name="Group 98"/>
            <p:cNvGrpSpPr>
              <a:grpSpLocks/>
            </p:cNvGrpSpPr>
            <p:nvPr/>
          </p:nvGrpSpPr>
          <p:grpSpPr bwMode="auto">
            <a:xfrm>
              <a:off x="1680" y="864"/>
              <a:ext cx="2832" cy="650"/>
              <a:chOff x="1680" y="864"/>
              <a:chExt cx="2832" cy="650"/>
            </a:xfrm>
          </p:grpSpPr>
          <p:sp>
            <p:nvSpPr>
              <p:cNvPr id="34915" name="Text Box 99"/>
              <p:cNvSpPr txBox="1">
                <a:spLocks noChangeArrowheads="1"/>
              </p:cNvSpPr>
              <p:nvPr/>
            </p:nvSpPr>
            <p:spPr bwMode="auto">
              <a:xfrm>
                <a:off x="1680" y="1296"/>
                <a:ext cx="2832" cy="218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1600">
                    <a:solidFill>
                      <a:srgbClr val="000000"/>
                    </a:solidFill>
                    <a:cs typeface="Times New Roman" pitchFamily="18" charset="0"/>
                  </a:rPr>
                  <a:t>Conversion constructor: </a:t>
                </a:r>
                <a:r>
                  <a:rPr lang="en-US" sz="16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char *</a:t>
                </a:r>
                <a:r>
                  <a:rPr lang="en-US" sz="1600">
                    <a:solidFill>
                      <a:srgbClr val="000000"/>
                    </a:solidFill>
                    <a:cs typeface="Times New Roman" pitchFamily="18" charset="0"/>
                  </a:rPr>
                  <a:t> to </a:t>
                </a:r>
                <a:r>
                  <a:rPr lang="en-US" sz="16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String</a:t>
                </a:r>
                <a:r>
                  <a:rPr lang="en-US" sz="1600">
                    <a:solidFill>
                      <a:srgbClr val="000000"/>
                    </a:solidFill>
                    <a:cs typeface="Times New Roman" pitchFamily="18" charset="0"/>
                  </a:rPr>
                  <a:t>.</a:t>
                </a:r>
              </a:p>
            </p:txBody>
          </p:sp>
          <p:sp>
            <p:nvSpPr>
              <p:cNvPr id="34916" name="Line 100"/>
              <p:cNvSpPr>
                <a:spLocks noChangeShapeType="1"/>
              </p:cNvSpPr>
              <p:nvPr/>
            </p:nvSpPr>
            <p:spPr bwMode="auto">
              <a:xfrm flipH="1" flipV="1">
                <a:off x="1680" y="864"/>
                <a:ext cx="76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4917" name="Line 101"/>
            <p:cNvSpPr>
              <a:spLocks noChangeShapeType="1"/>
            </p:cNvSpPr>
            <p:nvPr/>
          </p:nvSpPr>
          <p:spPr bwMode="auto">
            <a:xfrm flipH="1" flipV="1">
              <a:off x="1104" y="1296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4918" name="Group 102"/>
          <p:cNvGrpSpPr>
            <a:grpSpLocks/>
          </p:cNvGrpSpPr>
          <p:nvPr/>
        </p:nvGrpSpPr>
        <p:grpSpPr bwMode="auto">
          <a:xfrm>
            <a:off x="2438400" y="1828800"/>
            <a:ext cx="5257800" cy="3333750"/>
            <a:chOff x="1536" y="1152"/>
            <a:chExt cx="3312" cy="2100"/>
          </a:xfrm>
        </p:grpSpPr>
        <p:sp>
          <p:nvSpPr>
            <p:cNvPr id="34919" name="Text Box 103"/>
            <p:cNvSpPr txBox="1">
              <a:spLocks noChangeArrowheads="1"/>
            </p:cNvSpPr>
            <p:nvPr/>
          </p:nvSpPr>
          <p:spPr bwMode="auto">
            <a:xfrm>
              <a:off x="3216" y="2880"/>
              <a:ext cx="1632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>
                  <a:solidFill>
                    <a:srgbClr val="000000"/>
                  </a:solidFill>
                  <a:cs typeface="Times New Roman" pitchFamily="18" charset="0"/>
                </a:rPr>
                <a:t>Constructors and destructors will print when called.</a:t>
              </a:r>
            </a:p>
          </p:txBody>
        </p:sp>
        <p:sp>
          <p:nvSpPr>
            <p:cNvPr id="34920" name="Line 104"/>
            <p:cNvSpPr>
              <a:spLocks noChangeShapeType="1"/>
            </p:cNvSpPr>
            <p:nvPr/>
          </p:nvSpPr>
          <p:spPr bwMode="auto">
            <a:xfrm flipH="1" flipV="1">
              <a:off x="2688" y="3024"/>
              <a:ext cx="52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921" name="Line 105"/>
            <p:cNvSpPr>
              <a:spLocks noChangeShapeType="1"/>
            </p:cNvSpPr>
            <p:nvPr/>
          </p:nvSpPr>
          <p:spPr bwMode="auto">
            <a:xfrm flipH="1" flipV="1">
              <a:off x="1872" y="2112"/>
              <a:ext cx="1344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922" name="Line 106"/>
            <p:cNvSpPr>
              <a:spLocks noChangeShapeType="1"/>
            </p:cNvSpPr>
            <p:nvPr/>
          </p:nvSpPr>
          <p:spPr bwMode="auto">
            <a:xfrm flipH="1" flipV="1">
              <a:off x="1536" y="1152"/>
              <a:ext cx="168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0" y="0"/>
            <a:ext cx="6781800" cy="6858000"/>
            <a:chOff x="0" y="0"/>
            <a:chExt cx="3072" cy="11968"/>
          </a:xfrm>
        </p:grpSpPr>
        <p:grpSp>
          <p:nvGrpSpPr>
            <p:cNvPr id="35844" name="Group 4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46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96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delete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[] sPtr;      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// prevents memory leak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5847" name="Group 7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49" name="Rectangle 9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97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length = right.length;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// new String length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5850" name="Group 10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35851" name="Rectangle 11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52" name="Rectangle 12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98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setString( right.sPtr );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// call utility function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5853" name="Group 13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35854" name="Rectangle 14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55" name="Rectangle 15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99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}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5856" name="Group 16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35857" name="Rectangle 17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58" name="Rectangle 1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100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else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5859" name="Group 19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35860" name="Rectangle 20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61" name="Rectangle 21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101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cout &lt;&lt; "Attempted assignment of a String to itself\n";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5862" name="Group 22"/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35863" name="Rectangle 23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64" name="Rectangle 24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102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5865" name="Group 25"/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35866" name="Rectangle 26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67" name="Rectangle 27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103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return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*this;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enables cascaded assignments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5868" name="Group 28"/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35869" name="Rectangle 29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70" name="Rectangle 30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104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5871" name="Group 31"/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35872" name="Rectangle 32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73" name="Rectangle 3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105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5874" name="Group 34"/>
            <p:cNvGrpSpPr>
              <a:grpSpLocks/>
            </p:cNvGrpSpPr>
            <p:nvPr/>
          </p:nvGrpSpPr>
          <p:grpSpPr bwMode="auto"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35875" name="Rectangle 35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76" name="Rectangle 36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106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Concatenate right operand to this object and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5877" name="Group 37"/>
            <p:cNvGrpSpPr>
              <a:grpSpLocks/>
            </p:cNvGrpSpPr>
            <p:nvPr/>
          </p:nvGrpSpPr>
          <p:grpSpPr bwMode="auto"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35878" name="Rectangle 38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79" name="Rectangle 39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107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store in this object.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5880" name="Group 40"/>
            <p:cNvGrpSpPr>
              <a:grpSpLocks/>
            </p:cNvGrpSpPr>
            <p:nvPr/>
          </p:nvGrpSpPr>
          <p:grpSpPr bwMode="auto"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35881" name="Rectangle 41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82" name="Rectangle 42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108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String &amp;String::operator+=(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String &amp;right )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5883" name="Group 43"/>
            <p:cNvGrpSpPr>
              <a:grpSpLocks/>
            </p:cNvGrpSpPr>
            <p:nvPr/>
          </p:nvGrpSpPr>
          <p:grpSpPr bwMode="auto"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35884" name="Rectangle 44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85" name="Rectangle 45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109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5886" name="Group 46"/>
            <p:cNvGrpSpPr>
              <a:grpSpLocks/>
            </p:cNvGrpSpPr>
            <p:nvPr/>
          </p:nvGrpSpPr>
          <p:grpSpPr bwMode="auto"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35887" name="Rectangle 47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88" name="Rectangle 48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110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char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*tempPtr = sPtr; 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hold to be able to delete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5889" name="Group 49"/>
            <p:cNvGrpSpPr>
              <a:grpSpLocks/>
            </p:cNvGrpSpPr>
            <p:nvPr/>
          </p:nvGrpSpPr>
          <p:grpSpPr bwMode="auto"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35890" name="Rectangle 50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91" name="Rectangle 51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111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length += right.length;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new String length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5892" name="Group 52"/>
            <p:cNvGrpSpPr>
              <a:grpSpLocks/>
            </p:cNvGrpSpPr>
            <p:nvPr/>
          </p:nvGrpSpPr>
          <p:grpSpPr bwMode="auto"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35893" name="Rectangle 53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94" name="Rectangle 54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112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sPtr =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new char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[ length + 1 ];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// create space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5895" name="Group 55"/>
            <p:cNvGrpSpPr>
              <a:grpSpLocks/>
            </p:cNvGrpSpPr>
            <p:nvPr/>
          </p:nvGrpSpPr>
          <p:grpSpPr bwMode="auto"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35896" name="Rectangle 56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97" name="Rectangle 57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113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assert( sPtr != 0 );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terminate if memory not allocated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5898" name="Group 58"/>
            <p:cNvGrpSpPr>
              <a:grpSpLocks/>
            </p:cNvGrpSpPr>
            <p:nvPr/>
          </p:nvGrpSpPr>
          <p:grpSpPr bwMode="auto"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35899" name="Rectangle 59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900" name="Rectangle 60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114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strcpy( sPtr, tempPtr );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left part of new String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5901" name="Group 61"/>
            <p:cNvGrpSpPr>
              <a:grpSpLocks/>
            </p:cNvGrpSpPr>
            <p:nvPr/>
          </p:nvGrpSpPr>
          <p:grpSpPr bwMode="auto"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35902" name="Rectangle 62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903" name="Rectangle 63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115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strcat( sPtr, right.sPtr );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right part of new String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5904" name="Group 64"/>
            <p:cNvGrpSpPr>
              <a:grpSpLocks/>
            </p:cNvGrpSpPr>
            <p:nvPr/>
          </p:nvGrpSpPr>
          <p:grpSpPr bwMode="auto">
            <a:xfrm>
              <a:off x="0" y="7480"/>
              <a:ext cx="3072" cy="374"/>
              <a:chOff x="0" y="7480"/>
              <a:chExt cx="3072" cy="374"/>
            </a:xfrm>
          </p:grpSpPr>
          <p:sp>
            <p:nvSpPr>
              <p:cNvPr id="35905" name="Rectangle 65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906" name="Rectangle 66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116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delete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[] tempPtr;    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reclaim old space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5907" name="Group 67"/>
            <p:cNvGrpSpPr>
              <a:grpSpLocks/>
            </p:cNvGrpSpPr>
            <p:nvPr/>
          </p:nvGrpSpPr>
          <p:grpSpPr bwMode="auto">
            <a:xfrm>
              <a:off x="0" y="7854"/>
              <a:ext cx="3072" cy="374"/>
              <a:chOff x="0" y="7854"/>
              <a:chExt cx="3072" cy="374"/>
            </a:xfrm>
          </p:grpSpPr>
          <p:sp>
            <p:nvSpPr>
              <p:cNvPr id="35908" name="Rectangle 68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909" name="Rectangle 69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117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return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*this;        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// enables cascaded calls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5910" name="Group 70"/>
            <p:cNvGrpSpPr>
              <a:grpSpLocks/>
            </p:cNvGrpSpPr>
            <p:nvPr/>
          </p:nvGrpSpPr>
          <p:grpSpPr bwMode="auto">
            <a:xfrm>
              <a:off x="0" y="8228"/>
              <a:ext cx="3072" cy="374"/>
              <a:chOff x="0" y="8228"/>
              <a:chExt cx="3072" cy="374"/>
            </a:xfrm>
          </p:grpSpPr>
          <p:sp>
            <p:nvSpPr>
              <p:cNvPr id="35911" name="Rectangle 71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912" name="Rectangle 72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118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5913" name="Group 73"/>
            <p:cNvGrpSpPr>
              <a:grpSpLocks/>
            </p:cNvGrpSpPr>
            <p:nvPr/>
          </p:nvGrpSpPr>
          <p:grpSpPr bwMode="auto">
            <a:xfrm>
              <a:off x="0" y="8602"/>
              <a:ext cx="3072" cy="374"/>
              <a:chOff x="0" y="8602"/>
              <a:chExt cx="3072" cy="374"/>
            </a:xfrm>
          </p:grpSpPr>
          <p:sp>
            <p:nvSpPr>
              <p:cNvPr id="35914" name="Rectangle 74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915" name="Rectangle 75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119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5916" name="Group 76"/>
            <p:cNvGrpSpPr>
              <a:grpSpLocks/>
            </p:cNvGrpSpPr>
            <p:nvPr/>
          </p:nvGrpSpPr>
          <p:grpSpPr bwMode="auto">
            <a:xfrm>
              <a:off x="0" y="8976"/>
              <a:ext cx="3072" cy="374"/>
              <a:chOff x="0" y="8976"/>
              <a:chExt cx="3072" cy="374"/>
            </a:xfrm>
          </p:grpSpPr>
          <p:sp>
            <p:nvSpPr>
              <p:cNvPr id="35917" name="Rectangle 77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918" name="Rectangle 78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120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Is this String empty?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5919" name="Group 79"/>
            <p:cNvGrpSpPr>
              <a:grpSpLocks/>
            </p:cNvGrpSpPr>
            <p:nvPr/>
          </p:nvGrpSpPr>
          <p:grpSpPr bwMode="auto">
            <a:xfrm>
              <a:off x="0" y="9350"/>
              <a:ext cx="3072" cy="374"/>
              <a:chOff x="0" y="9350"/>
              <a:chExt cx="3072" cy="374"/>
            </a:xfrm>
          </p:grpSpPr>
          <p:sp>
            <p:nvSpPr>
              <p:cNvPr id="35920" name="Rectangle 80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921" name="Rectangle 81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121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bool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String::operator!()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{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return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length == 0; }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5922" name="Group 82"/>
            <p:cNvGrpSpPr>
              <a:grpSpLocks/>
            </p:cNvGrpSpPr>
            <p:nvPr/>
          </p:nvGrpSpPr>
          <p:grpSpPr bwMode="auto">
            <a:xfrm>
              <a:off x="0" y="9724"/>
              <a:ext cx="3072" cy="374"/>
              <a:chOff x="0" y="9724"/>
              <a:chExt cx="3072" cy="374"/>
            </a:xfrm>
          </p:grpSpPr>
          <p:sp>
            <p:nvSpPr>
              <p:cNvPr id="35923" name="Rectangle 83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924" name="Rectangle 84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122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5925" name="Group 85"/>
            <p:cNvGrpSpPr>
              <a:grpSpLocks/>
            </p:cNvGrpSpPr>
            <p:nvPr/>
          </p:nvGrpSpPr>
          <p:grpSpPr bwMode="auto">
            <a:xfrm>
              <a:off x="0" y="10098"/>
              <a:ext cx="3072" cy="374"/>
              <a:chOff x="0" y="10098"/>
              <a:chExt cx="3072" cy="374"/>
            </a:xfrm>
          </p:grpSpPr>
          <p:sp>
            <p:nvSpPr>
              <p:cNvPr id="35926" name="Rectangle 86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927" name="Rectangle 87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123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Is this String equal to right String?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5928" name="Group 88"/>
            <p:cNvGrpSpPr>
              <a:grpSpLocks/>
            </p:cNvGrpSpPr>
            <p:nvPr/>
          </p:nvGrpSpPr>
          <p:grpSpPr bwMode="auto">
            <a:xfrm>
              <a:off x="0" y="10472"/>
              <a:ext cx="3072" cy="374"/>
              <a:chOff x="0" y="10472"/>
              <a:chExt cx="3072" cy="374"/>
            </a:xfrm>
          </p:grpSpPr>
          <p:sp>
            <p:nvSpPr>
              <p:cNvPr id="35929" name="Rectangle 89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930" name="Rectangle 90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124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bool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String::operator==(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String &amp;right )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5931" name="Group 91"/>
            <p:cNvGrpSpPr>
              <a:grpSpLocks/>
            </p:cNvGrpSpPr>
            <p:nvPr/>
          </p:nvGrpSpPr>
          <p:grpSpPr bwMode="auto">
            <a:xfrm>
              <a:off x="0" y="10846"/>
              <a:ext cx="3072" cy="374"/>
              <a:chOff x="0" y="10846"/>
              <a:chExt cx="3072" cy="374"/>
            </a:xfrm>
          </p:grpSpPr>
          <p:sp>
            <p:nvSpPr>
              <p:cNvPr id="35932" name="Rectangle 92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933" name="Rectangle 93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125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{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return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strcmp( sPtr, right.sPtr ) == 0; }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5934" name="Group 94"/>
            <p:cNvGrpSpPr>
              <a:grpSpLocks/>
            </p:cNvGrpSpPr>
            <p:nvPr/>
          </p:nvGrpSpPr>
          <p:grpSpPr bwMode="auto">
            <a:xfrm>
              <a:off x="0" y="11220"/>
              <a:ext cx="3072" cy="374"/>
              <a:chOff x="0" y="11220"/>
              <a:chExt cx="3072" cy="374"/>
            </a:xfrm>
          </p:grpSpPr>
          <p:sp>
            <p:nvSpPr>
              <p:cNvPr id="35935" name="Rectangle 95"/>
              <p:cNvSpPr>
                <a:spLocks noChangeArrowheads="1"/>
              </p:cNvSpPr>
              <p:nvPr/>
            </p:nvSpPr>
            <p:spPr bwMode="auto"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936" name="Rectangle 96"/>
              <p:cNvSpPr>
                <a:spLocks noChangeArrowheads="1"/>
              </p:cNvSpPr>
              <p:nvPr/>
            </p:nvSpPr>
            <p:spPr bwMode="auto"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126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5937" name="Group 97"/>
            <p:cNvGrpSpPr>
              <a:grpSpLocks/>
            </p:cNvGrpSpPr>
            <p:nvPr/>
          </p:nvGrpSpPr>
          <p:grpSpPr bwMode="auto">
            <a:xfrm>
              <a:off x="0" y="11594"/>
              <a:ext cx="3072" cy="374"/>
              <a:chOff x="0" y="11594"/>
              <a:chExt cx="3072" cy="374"/>
            </a:xfrm>
          </p:grpSpPr>
          <p:sp>
            <p:nvSpPr>
              <p:cNvPr id="35938" name="Rectangle 98"/>
              <p:cNvSpPr>
                <a:spLocks noChangeArrowheads="1"/>
              </p:cNvSpPr>
              <p:nvPr/>
            </p:nvSpPr>
            <p:spPr bwMode="auto">
              <a:xfrm>
                <a:off x="0" y="1159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939" name="Rectangle 99"/>
              <p:cNvSpPr>
                <a:spLocks noChangeArrowheads="1"/>
              </p:cNvSpPr>
              <p:nvPr/>
            </p:nvSpPr>
            <p:spPr bwMode="auto">
              <a:xfrm>
                <a:off x="0" y="1159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127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Is this String less than right String?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0" y="0"/>
            <a:ext cx="6781800" cy="6858000"/>
            <a:chOff x="0" y="0"/>
            <a:chExt cx="3072" cy="11594"/>
          </a:xfrm>
        </p:grpSpPr>
        <p:grpSp>
          <p:nvGrpSpPr>
            <p:cNvPr id="36868" name="Group 4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36869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870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128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bool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String::operator&lt;(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String &amp;right )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6871" name="Group 7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36872" name="Rectangle 8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873" name="Rectangle 9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129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{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return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strcmp( sPtr, right.sPtr ) &lt; 0; }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6874" name="Group 10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36875" name="Rectangle 11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876" name="Rectangle 12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130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6877" name="Group 13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36878" name="Rectangle 14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879" name="Rectangle 15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131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Return a reference to a character in a String as an lvalue.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6880" name="Group 16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36881" name="Rectangle 17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882" name="Rectangle 1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132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char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&amp;String::operator[](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subscript )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6883" name="Group 19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36884" name="Rectangle 20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885" name="Rectangle 21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133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6886" name="Group 22"/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36887" name="Rectangle 23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888" name="Rectangle 24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134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 // First test for subscript out of range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6889" name="Group 25"/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36890" name="Rectangle 26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891" name="Rectangle 27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135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assert( subscript &gt;= 0 &amp;&amp; subscript &lt; length );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6892" name="Group 28"/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36893" name="Rectangle 29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894" name="Rectangle 30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136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6895" name="Group 31"/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36896" name="Rectangle 32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897" name="Rectangle 3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137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return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sPtr[ subscript ];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// creates lvalue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6898" name="Group 34"/>
            <p:cNvGrpSpPr>
              <a:grpSpLocks/>
            </p:cNvGrpSpPr>
            <p:nvPr/>
          </p:nvGrpSpPr>
          <p:grpSpPr bwMode="auto"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36899" name="Rectangle 35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00" name="Rectangle 36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138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6901" name="Group 37"/>
            <p:cNvGrpSpPr>
              <a:grpSpLocks/>
            </p:cNvGrpSpPr>
            <p:nvPr/>
          </p:nvGrpSpPr>
          <p:grpSpPr bwMode="auto"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36902" name="Rectangle 38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03" name="Rectangle 39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139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6904" name="Group 40"/>
            <p:cNvGrpSpPr>
              <a:grpSpLocks/>
            </p:cNvGrpSpPr>
            <p:nvPr/>
          </p:nvGrpSpPr>
          <p:grpSpPr bwMode="auto"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36905" name="Rectangle 41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06" name="Rectangle 42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140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Return a reference to a character in a String as an rvalue.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6907" name="Group 43"/>
            <p:cNvGrpSpPr>
              <a:grpSpLocks/>
            </p:cNvGrpSpPr>
            <p:nvPr/>
          </p:nvGrpSpPr>
          <p:grpSpPr bwMode="auto"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36908" name="Rectangle 44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09" name="Rectangle 45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141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 char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&amp;String::operator[](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subscript )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6910" name="Group 46"/>
            <p:cNvGrpSpPr>
              <a:grpSpLocks/>
            </p:cNvGrpSpPr>
            <p:nvPr/>
          </p:nvGrpSpPr>
          <p:grpSpPr bwMode="auto"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36911" name="Rectangle 47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12" name="Rectangle 48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142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6913" name="Group 49"/>
            <p:cNvGrpSpPr>
              <a:grpSpLocks/>
            </p:cNvGrpSpPr>
            <p:nvPr/>
          </p:nvGrpSpPr>
          <p:grpSpPr bwMode="auto"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36914" name="Rectangle 50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15" name="Rectangle 51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143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 // First test for subscript out of range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6916" name="Group 52"/>
            <p:cNvGrpSpPr>
              <a:grpSpLocks/>
            </p:cNvGrpSpPr>
            <p:nvPr/>
          </p:nvGrpSpPr>
          <p:grpSpPr bwMode="auto"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36917" name="Rectangle 53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18" name="Rectangle 54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144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assert( subscript &gt;= 0 &amp;&amp; subscript &lt; length );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6919" name="Group 55"/>
            <p:cNvGrpSpPr>
              <a:grpSpLocks/>
            </p:cNvGrpSpPr>
            <p:nvPr/>
          </p:nvGrpSpPr>
          <p:grpSpPr bwMode="auto"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36920" name="Rectangle 56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21" name="Rectangle 57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145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6922" name="Group 58"/>
            <p:cNvGrpSpPr>
              <a:grpSpLocks/>
            </p:cNvGrpSpPr>
            <p:nvPr/>
          </p:nvGrpSpPr>
          <p:grpSpPr bwMode="auto"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36923" name="Rectangle 59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24" name="Rectangle 60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146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return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sPtr[ subscript ];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creates rvalue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6925" name="Group 61"/>
            <p:cNvGrpSpPr>
              <a:grpSpLocks/>
            </p:cNvGrpSpPr>
            <p:nvPr/>
          </p:nvGrpSpPr>
          <p:grpSpPr bwMode="auto"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36926" name="Rectangle 62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27" name="Rectangle 63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147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6928" name="Group 64"/>
            <p:cNvGrpSpPr>
              <a:grpSpLocks/>
            </p:cNvGrpSpPr>
            <p:nvPr/>
          </p:nvGrpSpPr>
          <p:grpSpPr bwMode="auto">
            <a:xfrm>
              <a:off x="0" y="7480"/>
              <a:ext cx="3072" cy="374"/>
              <a:chOff x="0" y="7480"/>
              <a:chExt cx="3072" cy="374"/>
            </a:xfrm>
          </p:grpSpPr>
          <p:sp>
            <p:nvSpPr>
              <p:cNvPr id="36929" name="Rectangle 65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30" name="Rectangle 66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148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6931" name="Group 67"/>
            <p:cNvGrpSpPr>
              <a:grpSpLocks/>
            </p:cNvGrpSpPr>
            <p:nvPr/>
          </p:nvGrpSpPr>
          <p:grpSpPr bwMode="auto">
            <a:xfrm>
              <a:off x="0" y="7854"/>
              <a:ext cx="3072" cy="374"/>
              <a:chOff x="0" y="7854"/>
              <a:chExt cx="3072" cy="374"/>
            </a:xfrm>
          </p:grpSpPr>
          <p:sp>
            <p:nvSpPr>
              <p:cNvPr id="36932" name="Rectangle 68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33" name="Rectangle 69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149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Return a substring beginning at index and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6934" name="Group 70"/>
            <p:cNvGrpSpPr>
              <a:grpSpLocks/>
            </p:cNvGrpSpPr>
            <p:nvPr/>
          </p:nvGrpSpPr>
          <p:grpSpPr bwMode="auto">
            <a:xfrm>
              <a:off x="0" y="8228"/>
              <a:ext cx="3072" cy="374"/>
              <a:chOff x="0" y="8228"/>
              <a:chExt cx="3072" cy="374"/>
            </a:xfrm>
          </p:grpSpPr>
          <p:sp>
            <p:nvSpPr>
              <p:cNvPr id="36935" name="Rectangle 71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36" name="Rectangle 72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150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of length subLength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6937" name="Group 73"/>
            <p:cNvGrpSpPr>
              <a:grpSpLocks/>
            </p:cNvGrpSpPr>
            <p:nvPr/>
          </p:nvGrpSpPr>
          <p:grpSpPr bwMode="auto">
            <a:xfrm>
              <a:off x="0" y="8602"/>
              <a:ext cx="3072" cy="374"/>
              <a:chOff x="0" y="8602"/>
              <a:chExt cx="3072" cy="374"/>
            </a:xfrm>
          </p:grpSpPr>
          <p:sp>
            <p:nvSpPr>
              <p:cNvPr id="36938" name="Rectangle 74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39" name="Rectangle 75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151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String String::operator()(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index,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subLength )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6940" name="Group 76"/>
            <p:cNvGrpSpPr>
              <a:grpSpLocks/>
            </p:cNvGrpSpPr>
            <p:nvPr/>
          </p:nvGrpSpPr>
          <p:grpSpPr bwMode="auto">
            <a:xfrm>
              <a:off x="0" y="8976"/>
              <a:ext cx="3072" cy="374"/>
              <a:chOff x="0" y="8976"/>
              <a:chExt cx="3072" cy="374"/>
            </a:xfrm>
          </p:grpSpPr>
          <p:sp>
            <p:nvSpPr>
              <p:cNvPr id="36941" name="Rectangle 77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42" name="Rectangle 78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152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6943" name="Group 79"/>
            <p:cNvGrpSpPr>
              <a:grpSpLocks/>
            </p:cNvGrpSpPr>
            <p:nvPr/>
          </p:nvGrpSpPr>
          <p:grpSpPr bwMode="auto">
            <a:xfrm>
              <a:off x="0" y="9350"/>
              <a:ext cx="3072" cy="374"/>
              <a:chOff x="0" y="9350"/>
              <a:chExt cx="3072" cy="374"/>
            </a:xfrm>
          </p:grpSpPr>
          <p:sp>
            <p:nvSpPr>
              <p:cNvPr id="36944" name="Rectangle 80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45" name="Rectangle 81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153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 // ensure index is in range and substring length &gt;= 0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6946" name="Group 82"/>
            <p:cNvGrpSpPr>
              <a:grpSpLocks/>
            </p:cNvGrpSpPr>
            <p:nvPr/>
          </p:nvGrpSpPr>
          <p:grpSpPr bwMode="auto">
            <a:xfrm>
              <a:off x="0" y="9724"/>
              <a:ext cx="3072" cy="374"/>
              <a:chOff x="0" y="9724"/>
              <a:chExt cx="3072" cy="374"/>
            </a:xfrm>
          </p:grpSpPr>
          <p:sp>
            <p:nvSpPr>
              <p:cNvPr id="36947" name="Rectangle 83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48" name="Rectangle 84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154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assert( index &gt;= 0 &amp;&amp; index &lt; length &amp;&amp; subLength &gt;= 0 );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6949" name="Group 85"/>
            <p:cNvGrpSpPr>
              <a:grpSpLocks/>
            </p:cNvGrpSpPr>
            <p:nvPr/>
          </p:nvGrpSpPr>
          <p:grpSpPr bwMode="auto">
            <a:xfrm>
              <a:off x="0" y="10098"/>
              <a:ext cx="3072" cy="374"/>
              <a:chOff x="0" y="10098"/>
              <a:chExt cx="3072" cy="374"/>
            </a:xfrm>
          </p:grpSpPr>
          <p:sp>
            <p:nvSpPr>
              <p:cNvPr id="36950" name="Rectangle 86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51" name="Rectangle 87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155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6952" name="Group 88"/>
            <p:cNvGrpSpPr>
              <a:grpSpLocks/>
            </p:cNvGrpSpPr>
            <p:nvPr/>
          </p:nvGrpSpPr>
          <p:grpSpPr bwMode="auto">
            <a:xfrm>
              <a:off x="0" y="10472"/>
              <a:ext cx="3072" cy="374"/>
              <a:chOff x="0" y="10472"/>
              <a:chExt cx="3072" cy="374"/>
            </a:xfrm>
          </p:grpSpPr>
          <p:sp>
            <p:nvSpPr>
              <p:cNvPr id="36953" name="Rectangle 89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54" name="Rectangle 90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156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 // determine length of substring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6955" name="Group 91"/>
            <p:cNvGrpSpPr>
              <a:grpSpLocks/>
            </p:cNvGrpSpPr>
            <p:nvPr/>
          </p:nvGrpSpPr>
          <p:grpSpPr bwMode="auto">
            <a:xfrm>
              <a:off x="0" y="10846"/>
              <a:ext cx="3072" cy="374"/>
              <a:chOff x="0" y="10846"/>
              <a:chExt cx="3072" cy="374"/>
            </a:xfrm>
          </p:grpSpPr>
          <p:sp>
            <p:nvSpPr>
              <p:cNvPr id="36956" name="Rectangle 92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57" name="Rectangle 93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157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len;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6958" name="Group 94"/>
            <p:cNvGrpSpPr>
              <a:grpSpLocks/>
            </p:cNvGrpSpPr>
            <p:nvPr/>
          </p:nvGrpSpPr>
          <p:grpSpPr bwMode="auto">
            <a:xfrm>
              <a:off x="0" y="11220"/>
              <a:ext cx="3072" cy="374"/>
              <a:chOff x="0" y="11220"/>
              <a:chExt cx="3072" cy="374"/>
            </a:xfrm>
          </p:grpSpPr>
          <p:sp>
            <p:nvSpPr>
              <p:cNvPr id="36959" name="Rectangle 95"/>
              <p:cNvSpPr>
                <a:spLocks noChangeArrowheads="1"/>
              </p:cNvSpPr>
              <p:nvPr/>
            </p:nvSpPr>
            <p:spPr bwMode="auto"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60" name="Rectangle 96"/>
              <p:cNvSpPr>
                <a:spLocks noChangeArrowheads="1"/>
              </p:cNvSpPr>
              <p:nvPr/>
            </p:nvSpPr>
            <p:spPr bwMode="auto"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158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</p:grpSp>
      <p:grpSp>
        <p:nvGrpSpPr>
          <p:cNvPr id="36961" name="Group 97"/>
          <p:cNvGrpSpPr>
            <a:grpSpLocks/>
          </p:cNvGrpSpPr>
          <p:nvPr/>
        </p:nvGrpSpPr>
        <p:grpSpPr bwMode="auto">
          <a:xfrm>
            <a:off x="2514600" y="3962400"/>
            <a:ext cx="3886200" cy="1066800"/>
            <a:chOff x="1584" y="2496"/>
            <a:chExt cx="2448" cy="672"/>
          </a:xfrm>
        </p:grpSpPr>
        <p:sp>
          <p:nvSpPr>
            <p:cNvPr id="36962" name="Text Box 98"/>
            <p:cNvSpPr txBox="1">
              <a:spLocks noChangeArrowheads="1"/>
            </p:cNvSpPr>
            <p:nvPr/>
          </p:nvSpPr>
          <p:spPr bwMode="auto">
            <a:xfrm>
              <a:off x="2400" y="2496"/>
              <a:ext cx="1632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>
                  <a:solidFill>
                    <a:srgbClr val="000000"/>
                  </a:solidFill>
                  <a:cs typeface="Times New Roman" pitchFamily="18" charset="0"/>
                </a:rPr>
                <a:t>Notice the overloaded function call operator.</a:t>
              </a:r>
            </a:p>
          </p:txBody>
        </p:sp>
        <p:sp>
          <p:nvSpPr>
            <p:cNvPr id="36963" name="Line 99"/>
            <p:cNvSpPr>
              <a:spLocks noChangeShapeType="1"/>
            </p:cNvSpPr>
            <p:nvPr/>
          </p:nvSpPr>
          <p:spPr bwMode="auto">
            <a:xfrm flipH="1">
              <a:off x="1584" y="2736"/>
              <a:ext cx="81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1" name="Group 3"/>
          <p:cNvGrpSpPr>
            <a:grpSpLocks/>
          </p:cNvGrpSpPr>
          <p:nvPr/>
        </p:nvGrpSpPr>
        <p:grpSpPr bwMode="auto">
          <a:xfrm>
            <a:off x="0" y="0"/>
            <a:ext cx="6781800" cy="6858000"/>
            <a:chOff x="0" y="0"/>
            <a:chExt cx="3072" cy="11968"/>
          </a:xfrm>
        </p:grpSpPr>
        <p:grpSp>
          <p:nvGrpSpPr>
            <p:cNvPr id="37892" name="Group 4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37893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894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159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if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( ( subLength == 0 ) || ( index + subLength &gt; length ) )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7895" name="Group 7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37896" name="Rectangle 8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897" name="Rectangle 9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160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len = length - index;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7898" name="Group 10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37899" name="Rectangle 11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0" name="Rectangle 12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161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else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7901" name="Group 13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37902" name="Rectangle 14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3" name="Rectangle 15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162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len = subLength;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7904" name="Group 16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37905" name="Rectangle 17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6" name="Rectangle 1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163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7907" name="Group 19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37908" name="Rectangle 20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9" name="Rectangle 21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164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 // allocate temporary array for substring and 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7910" name="Group 22"/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37911" name="Rectangle 23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12" name="Rectangle 24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165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 // terminating null character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7913" name="Group 25"/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37914" name="Rectangle 26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15" name="Rectangle 27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166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char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*tempPtr = new char[ len + 1 ];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7916" name="Group 28"/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37917" name="Rectangle 29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18" name="Rectangle 30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167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assert( tempPtr != 0 );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ensure space allocated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7919" name="Group 31"/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37920" name="Rectangle 32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21" name="Rectangle 3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168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7922" name="Group 34"/>
            <p:cNvGrpSpPr>
              <a:grpSpLocks/>
            </p:cNvGrpSpPr>
            <p:nvPr/>
          </p:nvGrpSpPr>
          <p:grpSpPr bwMode="auto"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37923" name="Rectangle 35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24" name="Rectangle 36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169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 // copy substring into char array and terminate string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7925" name="Group 37"/>
            <p:cNvGrpSpPr>
              <a:grpSpLocks/>
            </p:cNvGrpSpPr>
            <p:nvPr/>
          </p:nvGrpSpPr>
          <p:grpSpPr bwMode="auto"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37926" name="Rectangle 38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27" name="Rectangle 39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170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strncpy( tempPtr, &amp;sPtr[ index ], len );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7928" name="Group 40"/>
            <p:cNvGrpSpPr>
              <a:grpSpLocks/>
            </p:cNvGrpSpPr>
            <p:nvPr/>
          </p:nvGrpSpPr>
          <p:grpSpPr bwMode="auto"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37929" name="Rectangle 41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30" name="Rectangle 42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171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tempPtr[ len ] = '\0';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7931" name="Group 43"/>
            <p:cNvGrpSpPr>
              <a:grpSpLocks/>
            </p:cNvGrpSpPr>
            <p:nvPr/>
          </p:nvGrpSpPr>
          <p:grpSpPr bwMode="auto"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37932" name="Rectangle 44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33" name="Rectangle 45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172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7934" name="Group 46"/>
            <p:cNvGrpSpPr>
              <a:grpSpLocks/>
            </p:cNvGrpSpPr>
            <p:nvPr/>
          </p:nvGrpSpPr>
          <p:grpSpPr bwMode="auto"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37935" name="Rectangle 47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36" name="Rectangle 48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173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 // Create temporary String object containing the substring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7937" name="Group 49"/>
            <p:cNvGrpSpPr>
              <a:grpSpLocks/>
            </p:cNvGrpSpPr>
            <p:nvPr/>
          </p:nvGrpSpPr>
          <p:grpSpPr bwMode="auto"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37938" name="Rectangle 50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39" name="Rectangle 51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174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String tempString( tempPtr );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7940" name="Group 52"/>
            <p:cNvGrpSpPr>
              <a:grpSpLocks/>
            </p:cNvGrpSpPr>
            <p:nvPr/>
          </p:nvGrpSpPr>
          <p:grpSpPr bwMode="auto"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37941" name="Rectangle 53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42" name="Rectangle 54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175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delete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[] tempPtr;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delete the temporary array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7943" name="Group 55"/>
            <p:cNvGrpSpPr>
              <a:grpSpLocks/>
            </p:cNvGrpSpPr>
            <p:nvPr/>
          </p:nvGrpSpPr>
          <p:grpSpPr bwMode="auto"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37944" name="Rectangle 56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45" name="Rectangle 57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176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7946" name="Group 58"/>
            <p:cNvGrpSpPr>
              <a:grpSpLocks/>
            </p:cNvGrpSpPr>
            <p:nvPr/>
          </p:nvGrpSpPr>
          <p:grpSpPr bwMode="auto"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37947" name="Rectangle 59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48" name="Rectangle 60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177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return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tempString;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return copy of the temporary String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7949" name="Group 61"/>
            <p:cNvGrpSpPr>
              <a:grpSpLocks/>
            </p:cNvGrpSpPr>
            <p:nvPr/>
          </p:nvGrpSpPr>
          <p:grpSpPr bwMode="auto"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37950" name="Rectangle 62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51" name="Rectangle 63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178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7952" name="Group 64"/>
            <p:cNvGrpSpPr>
              <a:grpSpLocks/>
            </p:cNvGrpSpPr>
            <p:nvPr/>
          </p:nvGrpSpPr>
          <p:grpSpPr bwMode="auto">
            <a:xfrm>
              <a:off x="0" y="7480"/>
              <a:ext cx="3072" cy="374"/>
              <a:chOff x="0" y="7480"/>
              <a:chExt cx="3072" cy="374"/>
            </a:xfrm>
          </p:grpSpPr>
          <p:sp>
            <p:nvSpPr>
              <p:cNvPr id="37953" name="Rectangle 65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54" name="Rectangle 66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179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7955" name="Group 67"/>
            <p:cNvGrpSpPr>
              <a:grpSpLocks/>
            </p:cNvGrpSpPr>
            <p:nvPr/>
          </p:nvGrpSpPr>
          <p:grpSpPr bwMode="auto">
            <a:xfrm>
              <a:off x="0" y="7854"/>
              <a:ext cx="3072" cy="374"/>
              <a:chOff x="0" y="7854"/>
              <a:chExt cx="3072" cy="374"/>
            </a:xfrm>
          </p:grpSpPr>
          <p:sp>
            <p:nvSpPr>
              <p:cNvPr id="37956" name="Rectangle 68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57" name="Rectangle 69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180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Return string length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7958" name="Group 70"/>
            <p:cNvGrpSpPr>
              <a:grpSpLocks/>
            </p:cNvGrpSpPr>
            <p:nvPr/>
          </p:nvGrpSpPr>
          <p:grpSpPr bwMode="auto">
            <a:xfrm>
              <a:off x="0" y="8228"/>
              <a:ext cx="3072" cy="374"/>
              <a:chOff x="0" y="8228"/>
              <a:chExt cx="3072" cy="374"/>
            </a:xfrm>
          </p:grpSpPr>
          <p:sp>
            <p:nvSpPr>
              <p:cNvPr id="37959" name="Rectangle 71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60" name="Rectangle 72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181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String::getLength()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{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return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length; }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7961" name="Group 73"/>
            <p:cNvGrpSpPr>
              <a:grpSpLocks/>
            </p:cNvGrpSpPr>
            <p:nvPr/>
          </p:nvGrpSpPr>
          <p:grpSpPr bwMode="auto">
            <a:xfrm>
              <a:off x="0" y="8602"/>
              <a:ext cx="3072" cy="374"/>
              <a:chOff x="0" y="8602"/>
              <a:chExt cx="3072" cy="374"/>
            </a:xfrm>
          </p:grpSpPr>
          <p:sp>
            <p:nvSpPr>
              <p:cNvPr id="37962" name="Rectangle 74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63" name="Rectangle 75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182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7964" name="Group 76"/>
            <p:cNvGrpSpPr>
              <a:grpSpLocks/>
            </p:cNvGrpSpPr>
            <p:nvPr/>
          </p:nvGrpSpPr>
          <p:grpSpPr bwMode="auto">
            <a:xfrm>
              <a:off x="0" y="8976"/>
              <a:ext cx="3072" cy="374"/>
              <a:chOff x="0" y="8976"/>
              <a:chExt cx="3072" cy="374"/>
            </a:xfrm>
          </p:grpSpPr>
          <p:sp>
            <p:nvSpPr>
              <p:cNvPr id="37965" name="Rectangle 77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66" name="Rectangle 78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183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Utility function to be called by constructors and 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7967" name="Group 79"/>
            <p:cNvGrpSpPr>
              <a:grpSpLocks/>
            </p:cNvGrpSpPr>
            <p:nvPr/>
          </p:nvGrpSpPr>
          <p:grpSpPr bwMode="auto">
            <a:xfrm>
              <a:off x="0" y="9350"/>
              <a:ext cx="3072" cy="374"/>
              <a:chOff x="0" y="9350"/>
              <a:chExt cx="3072" cy="374"/>
            </a:xfrm>
          </p:grpSpPr>
          <p:sp>
            <p:nvSpPr>
              <p:cNvPr id="37968" name="Rectangle 80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69" name="Rectangle 81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184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assignment operator.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7970" name="Group 82"/>
            <p:cNvGrpSpPr>
              <a:grpSpLocks/>
            </p:cNvGrpSpPr>
            <p:nvPr/>
          </p:nvGrpSpPr>
          <p:grpSpPr bwMode="auto">
            <a:xfrm>
              <a:off x="0" y="9724"/>
              <a:ext cx="3072" cy="374"/>
              <a:chOff x="0" y="9724"/>
              <a:chExt cx="3072" cy="374"/>
            </a:xfrm>
          </p:grpSpPr>
          <p:sp>
            <p:nvSpPr>
              <p:cNvPr id="37971" name="Rectangle 83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72" name="Rectangle 84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185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void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String::setString(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 char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*string2 )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7973" name="Group 85"/>
            <p:cNvGrpSpPr>
              <a:grpSpLocks/>
            </p:cNvGrpSpPr>
            <p:nvPr/>
          </p:nvGrpSpPr>
          <p:grpSpPr bwMode="auto">
            <a:xfrm>
              <a:off x="0" y="10098"/>
              <a:ext cx="3072" cy="374"/>
              <a:chOff x="0" y="10098"/>
              <a:chExt cx="3072" cy="374"/>
            </a:xfrm>
          </p:grpSpPr>
          <p:sp>
            <p:nvSpPr>
              <p:cNvPr id="37974" name="Rectangle 86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75" name="Rectangle 87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186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7976" name="Group 88"/>
            <p:cNvGrpSpPr>
              <a:grpSpLocks/>
            </p:cNvGrpSpPr>
            <p:nvPr/>
          </p:nvGrpSpPr>
          <p:grpSpPr bwMode="auto">
            <a:xfrm>
              <a:off x="0" y="10472"/>
              <a:ext cx="3072" cy="374"/>
              <a:chOff x="0" y="10472"/>
              <a:chExt cx="3072" cy="374"/>
            </a:xfrm>
          </p:grpSpPr>
          <p:sp>
            <p:nvSpPr>
              <p:cNvPr id="37977" name="Rectangle 89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78" name="Rectangle 90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187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sPtr = new char[ length + 1 ];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allocate storage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7979" name="Group 91"/>
            <p:cNvGrpSpPr>
              <a:grpSpLocks/>
            </p:cNvGrpSpPr>
            <p:nvPr/>
          </p:nvGrpSpPr>
          <p:grpSpPr bwMode="auto">
            <a:xfrm>
              <a:off x="0" y="10846"/>
              <a:ext cx="3072" cy="374"/>
              <a:chOff x="0" y="10846"/>
              <a:chExt cx="3072" cy="374"/>
            </a:xfrm>
          </p:grpSpPr>
          <p:sp>
            <p:nvSpPr>
              <p:cNvPr id="37980" name="Rectangle 92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81" name="Rectangle 93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188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assert( sPtr != 0 );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terminate if memory not allocated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7982" name="Group 94"/>
            <p:cNvGrpSpPr>
              <a:grpSpLocks/>
            </p:cNvGrpSpPr>
            <p:nvPr/>
          </p:nvGrpSpPr>
          <p:grpSpPr bwMode="auto">
            <a:xfrm>
              <a:off x="0" y="11220"/>
              <a:ext cx="3072" cy="374"/>
              <a:chOff x="0" y="11220"/>
              <a:chExt cx="3072" cy="374"/>
            </a:xfrm>
          </p:grpSpPr>
          <p:sp>
            <p:nvSpPr>
              <p:cNvPr id="37983" name="Rectangle 95"/>
              <p:cNvSpPr>
                <a:spLocks noChangeArrowheads="1"/>
              </p:cNvSpPr>
              <p:nvPr/>
            </p:nvSpPr>
            <p:spPr bwMode="auto"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84" name="Rectangle 96"/>
              <p:cNvSpPr>
                <a:spLocks noChangeArrowheads="1"/>
              </p:cNvSpPr>
              <p:nvPr/>
            </p:nvSpPr>
            <p:spPr bwMode="auto"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189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strcpy( sPtr, string2 );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copy literal to object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7985" name="Group 97"/>
            <p:cNvGrpSpPr>
              <a:grpSpLocks/>
            </p:cNvGrpSpPr>
            <p:nvPr/>
          </p:nvGrpSpPr>
          <p:grpSpPr bwMode="auto">
            <a:xfrm>
              <a:off x="0" y="11594"/>
              <a:ext cx="3072" cy="374"/>
              <a:chOff x="0" y="11594"/>
              <a:chExt cx="3072" cy="374"/>
            </a:xfrm>
          </p:grpSpPr>
          <p:sp>
            <p:nvSpPr>
              <p:cNvPr id="37986" name="Rectangle 98"/>
              <p:cNvSpPr>
                <a:spLocks noChangeArrowheads="1"/>
              </p:cNvSpPr>
              <p:nvPr/>
            </p:nvSpPr>
            <p:spPr bwMode="auto">
              <a:xfrm>
                <a:off x="0" y="1159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87" name="Rectangle 99"/>
              <p:cNvSpPr>
                <a:spLocks noChangeArrowheads="1"/>
              </p:cNvSpPr>
              <p:nvPr/>
            </p:nvSpPr>
            <p:spPr bwMode="auto">
              <a:xfrm>
                <a:off x="0" y="1159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190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5" name="Group 3"/>
          <p:cNvGrpSpPr>
            <a:grpSpLocks/>
          </p:cNvGrpSpPr>
          <p:nvPr/>
        </p:nvGrpSpPr>
        <p:grpSpPr bwMode="auto">
          <a:xfrm>
            <a:off x="0" y="0"/>
            <a:ext cx="6781800" cy="3810000"/>
            <a:chOff x="0" y="0"/>
            <a:chExt cx="3072" cy="6358"/>
          </a:xfrm>
        </p:grpSpPr>
        <p:grpSp>
          <p:nvGrpSpPr>
            <p:cNvPr id="38916" name="Group 4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38917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918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191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8919" name="Group 7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38920" name="Rectangle 8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921" name="Rectangle 9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192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Overloaded output operator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8922" name="Group 10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38923" name="Rectangle 11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924" name="Rectangle 12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193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ostream &amp;operator&lt;&lt;( ostream &amp;output,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String &amp;s )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8925" name="Group 13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38926" name="Rectangle 14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927" name="Rectangle 15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194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8928" name="Group 16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38929" name="Rectangle 17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930" name="Rectangle 1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195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output &lt;&lt; s.sPtr;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8931" name="Group 19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38932" name="Rectangle 20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933" name="Rectangle 21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196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return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output;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enables cascading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8934" name="Group 22"/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38935" name="Rectangle 23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936" name="Rectangle 24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197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8937" name="Group 25"/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38938" name="Rectangle 26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939" name="Rectangle 27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198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8940" name="Group 28"/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38941" name="Rectangle 29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942" name="Rectangle 30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199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Overloaded input operator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8943" name="Group 31"/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38944" name="Rectangle 32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945" name="Rectangle 3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200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istream &amp;operator&gt;&gt;( istream &amp;input, String &amp;s )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8946" name="Group 34"/>
            <p:cNvGrpSpPr>
              <a:grpSpLocks/>
            </p:cNvGrpSpPr>
            <p:nvPr/>
          </p:nvGrpSpPr>
          <p:grpSpPr bwMode="auto"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38947" name="Rectangle 35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948" name="Rectangle 36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201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8949" name="Group 37"/>
            <p:cNvGrpSpPr>
              <a:grpSpLocks/>
            </p:cNvGrpSpPr>
            <p:nvPr/>
          </p:nvGrpSpPr>
          <p:grpSpPr bwMode="auto"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38950" name="Rectangle 38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951" name="Rectangle 39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202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char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temp[ 100 ];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buffer to store input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8952" name="Group 40"/>
            <p:cNvGrpSpPr>
              <a:grpSpLocks/>
            </p:cNvGrpSpPr>
            <p:nvPr/>
          </p:nvGrpSpPr>
          <p:grpSpPr bwMode="auto"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38953" name="Rectangle 41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954" name="Rectangle 42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203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8955" name="Group 43"/>
            <p:cNvGrpSpPr>
              <a:grpSpLocks/>
            </p:cNvGrpSpPr>
            <p:nvPr/>
          </p:nvGrpSpPr>
          <p:grpSpPr bwMode="auto"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38956" name="Rectangle 44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957" name="Rectangle 45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204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input &gt;&gt; setw( 100 ) &gt;&gt; temp;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8958" name="Group 46"/>
            <p:cNvGrpSpPr>
              <a:grpSpLocks/>
            </p:cNvGrpSpPr>
            <p:nvPr/>
          </p:nvGrpSpPr>
          <p:grpSpPr bwMode="auto"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38959" name="Rectangle 47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960" name="Rectangle 48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205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s = temp;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// use String class assignment operator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8961" name="Group 49"/>
            <p:cNvGrpSpPr>
              <a:grpSpLocks/>
            </p:cNvGrpSpPr>
            <p:nvPr/>
          </p:nvGrpSpPr>
          <p:grpSpPr bwMode="auto"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38962" name="Rectangle 50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963" name="Rectangle 51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206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return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input;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// enables cascading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8964" name="Group 52"/>
            <p:cNvGrpSpPr>
              <a:grpSpLocks/>
            </p:cNvGrpSpPr>
            <p:nvPr/>
          </p:nvGrpSpPr>
          <p:grpSpPr bwMode="auto"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38965" name="Rectangle 53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38966" name="Group 54"/>
              <p:cNvGrpSpPr>
                <a:grpSpLocks/>
              </p:cNvGrpSpPr>
              <p:nvPr/>
            </p:nvGrpSpPr>
            <p:grpSpPr bwMode="auto">
              <a:xfrm>
                <a:off x="0" y="5984"/>
                <a:ext cx="3072" cy="374"/>
                <a:chOff x="0" y="5984"/>
                <a:chExt cx="3072" cy="374"/>
              </a:xfrm>
            </p:grpSpPr>
            <p:sp>
              <p:nvSpPr>
                <p:cNvPr id="38967" name="Rectangle 55"/>
                <p:cNvSpPr>
                  <a:spLocks noChangeArrowheads="1"/>
                </p:cNvSpPr>
                <p:nvPr/>
              </p:nvSpPr>
              <p:spPr bwMode="auto">
                <a:xfrm>
                  <a:off x="0" y="5984"/>
                  <a:ext cx="3072" cy="374"/>
                </a:xfrm>
                <a:prstGeom prst="rect">
                  <a:avLst/>
                </a:prstGeom>
                <a:solidFill>
                  <a:srgbClr val="FFE699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tabLst>
                      <a:tab pos="139700" algn="r"/>
                      <a:tab pos="292100" algn="l"/>
                    </a:tabLst>
                  </a:pPr>
                  <a:r>
                    <a:rPr lang="en-US" sz="1200" b="1">
                      <a:solidFill>
                        <a:srgbClr val="4D8DFF"/>
                      </a:solidFill>
                      <a:latin typeface="Courier New" pitchFamily="49" charset="0"/>
                      <a:cs typeface="Times New Roman" pitchFamily="18" charset="0"/>
                    </a:rPr>
                    <a:t>	207	</a:t>
                  </a:r>
                  <a:r>
                    <a:rPr lang="en-US" sz="1200" b="1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}</a:t>
                  </a:r>
                </a:p>
                <a:p>
                  <a:pPr eaLnBrk="0" hangingPunct="0">
                    <a:tabLst>
                      <a:tab pos="139700" algn="r"/>
                      <a:tab pos="292100" algn="l"/>
                    </a:tabLst>
                  </a:pPr>
                  <a:endParaRPr lang="en-US" sz="1200" b="1">
                    <a:latin typeface="Courier New" pitchFamily="49" charset="0"/>
                  </a:endParaRPr>
                </a:p>
              </p:txBody>
            </p:sp>
            <p:sp>
              <p:nvSpPr>
                <p:cNvPr id="38968" name="Rectangle 56"/>
                <p:cNvSpPr>
                  <a:spLocks noChangeArrowheads="1"/>
                </p:cNvSpPr>
                <p:nvPr/>
              </p:nvSpPr>
              <p:spPr bwMode="auto">
                <a:xfrm>
                  <a:off x="0" y="5984"/>
                  <a:ext cx="3072" cy="374"/>
                </a:xfrm>
                <a:prstGeom prst="rect">
                  <a:avLst/>
                </a:prstGeom>
                <a:noFill/>
                <a:ln w="7">
                  <a:noFill/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8969" name="Group 57"/>
          <p:cNvGrpSpPr>
            <a:grpSpLocks/>
          </p:cNvGrpSpPr>
          <p:nvPr/>
        </p:nvGrpSpPr>
        <p:grpSpPr bwMode="auto">
          <a:xfrm>
            <a:off x="0" y="3810000"/>
            <a:ext cx="6781800" cy="3048000"/>
            <a:chOff x="0" y="0"/>
            <a:chExt cx="3072" cy="4862"/>
          </a:xfrm>
        </p:grpSpPr>
        <p:grpSp>
          <p:nvGrpSpPr>
            <p:cNvPr id="38970" name="Group 58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38971" name="Rectangle 5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972" name="Rectangle 6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208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Fig. 8.5: fig08_05.cpp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8973" name="Group 61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38974" name="Rectangle 62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975" name="Rectangle 63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209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Driver for class String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8976" name="Group 64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38977" name="Rectangle 65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978" name="Rectangle 66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210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#include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&lt;iostream&gt;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8979" name="Group 67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38980" name="Rectangle 68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981" name="Rectangle 69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211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8982" name="Group 70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38983" name="Rectangle 71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984" name="Rectangle 72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212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using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std::cout;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8985" name="Group 73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38986" name="Rectangle 74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987" name="Rectangle 75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213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using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std::endl;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8988" name="Group 76"/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38989" name="Rectangle 77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990" name="Rectangle 78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214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8991" name="Group 79"/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38992" name="Rectangle 80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993" name="Rectangle 81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215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#include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"string1.h"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8994" name="Group 82"/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38995" name="Rectangle 83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996" name="Rectangle 84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216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8997" name="Group 85"/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38998" name="Rectangle 86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999" name="Rectangle 87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217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main()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9000" name="Group 88"/>
            <p:cNvGrpSpPr>
              <a:grpSpLocks/>
            </p:cNvGrpSpPr>
            <p:nvPr/>
          </p:nvGrpSpPr>
          <p:grpSpPr bwMode="auto"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39001" name="Rectangle 89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002" name="Rectangle 90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218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9003" name="Group 91"/>
            <p:cNvGrpSpPr>
              <a:grpSpLocks/>
            </p:cNvGrpSpPr>
            <p:nvPr/>
          </p:nvGrpSpPr>
          <p:grpSpPr bwMode="auto"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39004" name="Rectangle 92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005" name="Rectangle 93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219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String s1( "happy" ), s2( " birthday" ), s3;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9006" name="Group 94"/>
            <p:cNvGrpSpPr>
              <a:grpSpLocks/>
            </p:cNvGrpSpPr>
            <p:nvPr/>
          </p:nvGrpSpPr>
          <p:grpSpPr bwMode="auto"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39007" name="Rectangle 95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008" name="Rectangle 96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220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</p:grpSp>
      <p:grpSp>
        <p:nvGrpSpPr>
          <p:cNvPr id="39009" name="Group 97"/>
          <p:cNvGrpSpPr>
            <a:grpSpLocks/>
          </p:cNvGrpSpPr>
          <p:nvPr/>
        </p:nvGrpSpPr>
        <p:grpSpPr bwMode="auto">
          <a:xfrm>
            <a:off x="2895600" y="5334000"/>
            <a:ext cx="5105400" cy="990600"/>
            <a:chOff x="1824" y="3360"/>
            <a:chExt cx="3216" cy="624"/>
          </a:xfrm>
        </p:grpSpPr>
        <p:sp>
          <p:nvSpPr>
            <p:cNvPr id="39010" name="Rectangle 98"/>
            <p:cNvSpPr>
              <a:spLocks noChangeArrowheads="1"/>
            </p:cNvSpPr>
            <p:nvPr/>
          </p:nvSpPr>
          <p:spPr bwMode="auto">
            <a:xfrm>
              <a:off x="2160" y="3360"/>
              <a:ext cx="2880" cy="52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Conversion constructor: happy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Conversion constructor:  birthday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Conversion constructor: </a:t>
              </a:r>
            </a:p>
          </p:txBody>
        </p:sp>
        <p:sp>
          <p:nvSpPr>
            <p:cNvPr id="39011" name="Line 99"/>
            <p:cNvSpPr>
              <a:spLocks noChangeShapeType="1"/>
            </p:cNvSpPr>
            <p:nvPr/>
          </p:nvSpPr>
          <p:spPr bwMode="auto">
            <a:xfrm flipH="1">
              <a:off x="1824" y="3648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0" y="0"/>
            <a:ext cx="6781800" cy="6858000"/>
            <a:chOff x="0" y="0"/>
            <a:chExt cx="3072" cy="12342"/>
          </a:xfrm>
        </p:grpSpPr>
        <p:grpSp>
          <p:nvGrpSpPr>
            <p:cNvPr id="39940" name="Group 4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39941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42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221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 // test overloaded equality and relational operators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9943" name="Group 7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39944" name="Rectangle 8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222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cout &lt;&lt; "s1 is \"" &lt;&lt; s1 &lt;&lt; "\"; s2 is \"" &lt;&lt; s2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9946" name="Group 10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39947" name="Rectangle 11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223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  &lt;&lt; "\"; s3 is \"" &lt;&lt; s3 &lt;&lt; '\"' 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9949" name="Group 13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39950" name="Rectangle 14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224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  &lt;&lt; "\nThe results of comparing s2 and s1:"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9952" name="Group 16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39953" name="Rectangle 17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54" name="Rectangle 1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225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  &lt;&lt; "\ns2 == s1 yields " 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9955" name="Group 19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39956" name="Rectangle 20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57" name="Rectangle 21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226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  &lt;&lt; ( s2 == s1 ? "true" : "false" )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39959" name="Rectangle 23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60" name="Rectangle 24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227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  &lt;&lt; "\ns2 != s1 yields " 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9961" name="Group 25"/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39962" name="Rectangle 26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63" name="Rectangle 27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228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  &lt;&lt; ( s2 != s1 ? "true" : "false" )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9964" name="Group 28"/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39965" name="Rectangle 29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66" name="Rectangle 30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229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  &lt;&lt; "\ns2 &gt;  s1 yields " 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9967" name="Group 31"/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39968" name="Rectangle 32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69" name="Rectangle 3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230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  &lt;&lt; ( s2 &gt; s1 ? "true" : "false" ) 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9970" name="Group 34"/>
            <p:cNvGrpSpPr>
              <a:grpSpLocks/>
            </p:cNvGrpSpPr>
            <p:nvPr/>
          </p:nvGrpSpPr>
          <p:grpSpPr bwMode="auto"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39971" name="Rectangle 35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2" name="Rectangle 36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231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  &lt;&lt; "\ns2 &lt;  s1 yields " 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9973" name="Group 37"/>
            <p:cNvGrpSpPr>
              <a:grpSpLocks/>
            </p:cNvGrpSpPr>
            <p:nvPr/>
          </p:nvGrpSpPr>
          <p:grpSpPr bwMode="auto"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39974" name="Rectangle 38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5" name="Rectangle 39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232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  &lt;&lt; ( s2 &lt; s1 ? "true" : "false" ) 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9976" name="Group 40"/>
            <p:cNvGrpSpPr>
              <a:grpSpLocks/>
            </p:cNvGrpSpPr>
            <p:nvPr/>
          </p:nvGrpSpPr>
          <p:grpSpPr bwMode="auto"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39977" name="Rectangle 41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8" name="Rectangle 42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233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  &lt;&lt; "\ns2 &gt;= s1 yields "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9979" name="Group 43"/>
            <p:cNvGrpSpPr>
              <a:grpSpLocks/>
            </p:cNvGrpSpPr>
            <p:nvPr/>
          </p:nvGrpSpPr>
          <p:grpSpPr bwMode="auto"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39980" name="Rectangle 44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1" name="Rectangle 45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234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  &lt;&lt; ( s2 &gt;= s1 ? "true" : "false" )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9982" name="Group 46"/>
            <p:cNvGrpSpPr>
              <a:grpSpLocks/>
            </p:cNvGrpSpPr>
            <p:nvPr/>
          </p:nvGrpSpPr>
          <p:grpSpPr bwMode="auto"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39983" name="Rectangle 47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4" name="Rectangle 48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235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  &lt;&lt; "\ns2 &lt;= s1 yields " 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9985" name="Group 49"/>
            <p:cNvGrpSpPr>
              <a:grpSpLocks/>
            </p:cNvGrpSpPr>
            <p:nvPr/>
          </p:nvGrpSpPr>
          <p:grpSpPr bwMode="auto"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39986" name="Rectangle 50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7" name="Rectangle 51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236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  &lt;&lt; ( s2 &lt;= s1 ? "true" : "false" );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9988" name="Group 52"/>
            <p:cNvGrpSpPr>
              <a:grpSpLocks/>
            </p:cNvGrpSpPr>
            <p:nvPr/>
          </p:nvGrpSpPr>
          <p:grpSpPr bwMode="auto"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39989" name="Rectangle 53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0" name="Rectangle 54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237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9991" name="Group 55"/>
            <p:cNvGrpSpPr>
              <a:grpSpLocks/>
            </p:cNvGrpSpPr>
            <p:nvPr/>
          </p:nvGrpSpPr>
          <p:grpSpPr bwMode="auto"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39992" name="Rectangle 56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3" name="Rectangle 57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238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 // test overloaded String empty (!) operator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9994" name="Group 58"/>
            <p:cNvGrpSpPr>
              <a:grpSpLocks/>
            </p:cNvGrpSpPr>
            <p:nvPr/>
          </p:nvGrpSpPr>
          <p:grpSpPr bwMode="auto"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39995" name="Rectangle 59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6" name="Rectangle 60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239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cout &lt;&lt; "\n\nTesting !s3:\n";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39997" name="Group 61"/>
            <p:cNvGrpSpPr>
              <a:grpSpLocks/>
            </p:cNvGrpSpPr>
            <p:nvPr/>
          </p:nvGrpSpPr>
          <p:grpSpPr bwMode="auto"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39998" name="Rectangle 62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9" name="Rectangle 63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240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if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( !s3 ) {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0000" name="Group 64"/>
            <p:cNvGrpSpPr>
              <a:grpSpLocks/>
            </p:cNvGrpSpPr>
            <p:nvPr/>
          </p:nvGrpSpPr>
          <p:grpSpPr bwMode="auto">
            <a:xfrm>
              <a:off x="0" y="7480"/>
              <a:ext cx="3072" cy="374"/>
              <a:chOff x="0" y="7480"/>
              <a:chExt cx="3072" cy="374"/>
            </a:xfrm>
          </p:grpSpPr>
          <p:sp>
            <p:nvSpPr>
              <p:cNvPr id="40001" name="Rectangle 65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2" name="Rectangle 66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241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cout &lt;&lt; "s3 is empty; assigning s1 to s3;\n";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0003" name="Group 67"/>
            <p:cNvGrpSpPr>
              <a:grpSpLocks/>
            </p:cNvGrpSpPr>
            <p:nvPr/>
          </p:nvGrpSpPr>
          <p:grpSpPr bwMode="auto">
            <a:xfrm>
              <a:off x="0" y="7854"/>
              <a:ext cx="3072" cy="374"/>
              <a:chOff x="0" y="7854"/>
              <a:chExt cx="3072" cy="374"/>
            </a:xfrm>
          </p:grpSpPr>
          <p:sp>
            <p:nvSpPr>
              <p:cNvPr id="40004" name="Rectangle 68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5" name="Rectangle 69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242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s3 = s1;      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// test overloaded assignment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0006" name="Group 70"/>
            <p:cNvGrpSpPr>
              <a:grpSpLocks/>
            </p:cNvGrpSpPr>
            <p:nvPr/>
          </p:nvGrpSpPr>
          <p:grpSpPr bwMode="auto">
            <a:xfrm>
              <a:off x="0" y="8228"/>
              <a:ext cx="3072" cy="374"/>
              <a:chOff x="0" y="8228"/>
              <a:chExt cx="3072" cy="374"/>
            </a:xfrm>
          </p:grpSpPr>
          <p:sp>
            <p:nvSpPr>
              <p:cNvPr id="40007" name="Rectangle 71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8" name="Rectangle 72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243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cout &lt;&lt; "s3 is \"" &lt;&lt; s3 &lt;&lt; "\"";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0009" name="Group 73"/>
            <p:cNvGrpSpPr>
              <a:grpSpLocks/>
            </p:cNvGrpSpPr>
            <p:nvPr/>
          </p:nvGrpSpPr>
          <p:grpSpPr bwMode="auto">
            <a:xfrm>
              <a:off x="0" y="8602"/>
              <a:ext cx="3072" cy="374"/>
              <a:chOff x="0" y="8602"/>
              <a:chExt cx="3072" cy="374"/>
            </a:xfrm>
          </p:grpSpPr>
          <p:sp>
            <p:nvSpPr>
              <p:cNvPr id="40010" name="Rectangle 74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1" name="Rectangle 75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244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}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0012" name="Group 76"/>
            <p:cNvGrpSpPr>
              <a:grpSpLocks/>
            </p:cNvGrpSpPr>
            <p:nvPr/>
          </p:nvGrpSpPr>
          <p:grpSpPr bwMode="auto">
            <a:xfrm>
              <a:off x="0" y="8976"/>
              <a:ext cx="3072" cy="374"/>
              <a:chOff x="0" y="8976"/>
              <a:chExt cx="3072" cy="374"/>
            </a:xfrm>
          </p:grpSpPr>
          <p:sp>
            <p:nvSpPr>
              <p:cNvPr id="40013" name="Rectangle 77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4" name="Rectangle 78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245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0015" name="Group 79"/>
            <p:cNvGrpSpPr>
              <a:grpSpLocks/>
            </p:cNvGrpSpPr>
            <p:nvPr/>
          </p:nvGrpSpPr>
          <p:grpSpPr bwMode="auto">
            <a:xfrm>
              <a:off x="0" y="9350"/>
              <a:ext cx="3072" cy="374"/>
              <a:chOff x="0" y="9350"/>
              <a:chExt cx="3072" cy="374"/>
            </a:xfrm>
          </p:grpSpPr>
          <p:sp>
            <p:nvSpPr>
              <p:cNvPr id="40016" name="Rectangle 80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7" name="Rectangle 81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246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 // test overloaded String concatenation operator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0018" name="Group 82"/>
            <p:cNvGrpSpPr>
              <a:grpSpLocks/>
            </p:cNvGrpSpPr>
            <p:nvPr/>
          </p:nvGrpSpPr>
          <p:grpSpPr bwMode="auto">
            <a:xfrm>
              <a:off x="0" y="9724"/>
              <a:ext cx="3072" cy="374"/>
              <a:chOff x="0" y="9724"/>
              <a:chExt cx="3072" cy="374"/>
            </a:xfrm>
          </p:grpSpPr>
          <p:sp>
            <p:nvSpPr>
              <p:cNvPr id="40019" name="Rectangle 83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0" name="Rectangle 84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247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cout &lt;&lt; "\n\ns1 += s2 yields s1 = ";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0021" name="Group 85"/>
            <p:cNvGrpSpPr>
              <a:grpSpLocks/>
            </p:cNvGrpSpPr>
            <p:nvPr/>
          </p:nvGrpSpPr>
          <p:grpSpPr bwMode="auto">
            <a:xfrm>
              <a:off x="0" y="10098"/>
              <a:ext cx="3072" cy="374"/>
              <a:chOff x="0" y="10098"/>
              <a:chExt cx="3072" cy="374"/>
            </a:xfrm>
          </p:grpSpPr>
          <p:sp>
            <p:nvSpPr>
              <p:cNvPr id="40022" name="Rectangle 86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3" name="Rectangle 87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248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s1 += s2;        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// test overloaded concatenation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0024" name="Group 88"/>
            <p:cNvGrpSpPr>
              <a:grpSpLocks/>
            </p:cNvGrpSpPr>
            <p:nvPr/>
          </p:nvGrpSpPr>
          <p:grpSpPr bwMode="auto">
            <a:xfrm>
              <a:off x="0" y="10472"/>
              <a:ext cx="3072" cy="374"/>
              <a:chOff x="0" y="10472"/>
              <a:chExt cx="3072" cy="374"/>
            </a:xfrm>
          </p:grpSpPr>
          <p:sp>
            <p:nvSpPr>
              <p:cNvPr id="40025" name="Rectangle 89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6" name="Rectangle 90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249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cout &lt;&lt; s1;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0027" name="Group 91"/>
            <p:cNvGrpSpPr>
              <a:grpSpLocks/>
            </p:cNvGrpSpPr>
            <p:nvPr/>
          </p:nvGrpSpPr>
          <p:grpSpPr bwMode="auto">
            <a:xfrm>
              <a:off x="0" y="10846"/>
              <a:ext cx="3072" cy="374"/>
              <a:chOff x="0" y="10846"/>
              <a:chExt cx="3072" cy="374"/>
            </a:xfrm>
          </p:grpSpPr>
          <p:sp>
            <p:nvSpPr>
              <p:cNvPr id="40028" name="Rectangle 92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9" name="Rectangle 93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250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0030" name="Group 94"/>
            <p:cNvGrpSpPr>
              <a:grpSpLocks/>
            </p:cNvGrpSpPr>
            <p:nvPr/>
          </p:nvGrpSpPr>
          <p:grpSpPr bwMode="auto">
            <a:xfrm>
              <a:off x="0" y="11220"/>
              <a:ext cx="3072" cy="374"/>
              <a:chOff x="0" y="11220"/>
              <a:chExt cx="3072" cy="374"/>
            </a:xfrm>
          </p:grpSpPr>
          <p:sp>
            <p:nvSpPr>
              <p:cNvPr id="40031" name="Rectangle 95"/>
              <p:cNvSpPr>
                <a:spLocks noChangeArrowheads="1"/>
              </p:cNvSpPr>
              <p:nvPr/>
            </p:nvSpPr>
            <p:spPr bwMode="auto"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2" name="Rectangle 96"/>
              <p:cNvSpPr>
                <a:spLocks noChangeArrowheads="1"/>
              </p:cNvSpPr>
              <p:nvPr/>
            </p:nvSpPr>
            <p:spPr bwMode="auto"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251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 // test conversion constructor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0033" name="Group 97"/>
            <p:cNvGrpSpPr>
              <a:grpSpLocks/>
            </p:cNvGrpSpPr>
            <p:nvPr/>
          </p:nvGrpSpPr>
          <p:grpSpPr bwMode="auto">
            <a:xfrm>
              <a:off x="0" y="11594"/>
              <a:ext cx="3072" cy="374"/>
              <a:chOff x="0" y="11594"/>
              <a:chExt cx="3072" cy="374"/>
            </a:xfrm>
          </p:grpSpPr>
          <p:sp>
            <p:nvSpPr>
              <p:cNvPr id="40034" name="Rectangle 98"/>
              <p:cNvSpPr>
                <a:spLocks noChangeArrowheads="1"/>
              </p:cNvSpPr>
              <p:nvPr/>
            </p:nvSpPr>
            <p:spPr bwMode="auto">
              <a:xfrm>
                <a:off x="0" y="1159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5" name="Rectangle 99"/>
              <p:cNvSpPr>
                <a:spLocks noChangeArrowheads="1"/>
              </p:cNvSpPr>
              <p:nvPr/>
            </p:nvSpPr>
            <p:spPr bwMode="auto">
              <a:xfrm>
                <a:off x="0" y="1159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252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cout &lt;&lt; "\n\ns1 += \" to you\" yields\n";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0036" name="Group 100"/>
            <p:cNvGrpSpPr>
              <a:grpSpLocks/>
            </p:cNvGrpSpPr>
            <p:nvPr/>
          </p:nvGrpSpPr>
          <p:grpSpPr bwMode="auto">
            <a:xfrm>
              <a:off x="0" y="11968"/>
              <a:ext cx="3072" cy="374"/>
              <a:chOff x="0" y="11968"/>
              <a:chExt cx="3072" cy="374"/>
            </a:xfrm>
          </p:grpSpPr>
          <p:sp>
            <p:nvSpPr>
              <p:cNvPr id="40037" name="Rectangle 101"/>
              <p:cNvSpPr>
                <a:spLocks noChangeArrowheads="1"/>
              </p:cNvSpPr>
              <p:nvPr/>
            </p:nvSpPr>
            <p:spPr bwMode="auto">
              <a:xfrm>
                <a:off x="0" y="1196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8" name="Rectangle 102"/>
              <p:cNvSpPr>
                <a:spLocks noChangeArrowheads="1"/>
              </p:cNvSpPr>
              <p:nvPr/>
            </p:nvSpPr>
            <p:spPr bwMode="auto">
              <a:xfrm>
                <a:off x="0" y="1196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253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s1 += " to you";  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test conversion constructor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0" y="0"/>
            <a:ext cx="6781800" cy="6858000"/>
            <a:chOff x="0" y="0"/>
            <a:chExt cx="3072" cy="11220"/>
          </a:xfrm>
        </p:grpSpPr>
        <p:grpSp>
          <p:nvGrpSpPr>
            <p:cNvPr id="40964" name="Group 4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40965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66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254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cout &lt;&lt; "s1 = " &lt;&lt; s1 &lt;&lt; "\n\n";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0967" name="Group 7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40968" name="Rectangle 8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69" name="Rectangle 9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255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0970" name="Group 10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40971" name="Rectangle 11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72" name="Rectangle 12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256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 // test overloaded function call operator () for substring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0973" name="Group 13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40974" name="Rectangle 14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75" name="Rectangle 15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257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cout &lt;&lt; "The substring of s1 starting at\n"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0976" name="Group 16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40977" name="Rectangle 17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78" name="Rectangle 1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258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  &lt;&lt; "location 0 for 14 characters, s1(0, 14), is:\n"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0979" name="Group 19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40980" name="Rectangle 20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1" name="Rectangle 21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259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  &lt;&lt; s1( 0, 14 ) &lt;&lt; "\n\n";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0982" name="Group 22"/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40983" name="Rectangle 23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4" name="Rectangle 24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260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0985" name="Group 25"/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40986" name="Rectangle 26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7" name="Rectangle 27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261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 // test substring "to-end-of-String" option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0988" name="Group 28"/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40989" name="Rectangle 29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0" name="Rectangle 30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262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cout &lt;&lt; "The substring of s1 starting at\n"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0991" name="Group 31"/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40992" name="Rectangle 32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3" name="Rectangle 3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263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  &lt;&lt; "location 15, s1(15, 0), is: "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0994" name="Group 34"/>
            <p:cNvGrpSpPr>
              <a:grpSpLocks/>
            </p:cNvGrpSpPr>
            <p:nvPr/>
          </p:nvGrpSpPr>
          <p:grpSpPr bwMode="auto"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40995" name="Rectangle 35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6" name="Rectangle 36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264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  &lt;&lt; s1( 15, 0 ) &lt;&lt; "\n\n";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// 0 is "to end of string"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0997" name="Group 37"/>
            <p:cNvGrpSpPr>
              <a:grpSpLocks/>
            </p:cNvGrpSpPr>
            <p:nvPr/>
          </p:nvGrpSpPr>
          <p:grpSpPr bwMode="auto"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40998" name="Rectangle 38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9" name="Rectangle 39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265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1000" name="Group 40"/>
            <p:cNvGrpSpPr>
              <a:grpSpLocks/>
            </p:cNvGrpSpPr>
            <p:nvPr/>
          </p:nvGrpSpPr>
          <p:grpSpPr bwMode="auto"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41001" name="Rectangle 41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2" name="Rectangle 42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266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 // test copy constructor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1003" name="Group 43"/>
            <p:cNvGrpSpPr>
              <a:grpSpLocks/>
            </p:cNvGrpSpPr>
            <p:nvPr/>
          </p:nvGrpSpPr>
          <p:grpSpPr bwMode="auto"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41004" name="Rectangle 44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5" name="Rectangle 45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267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String *s4Ptr =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new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String( s1 );  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1006" name="Group 46"/>
            <p:cNvGrpSpPr>
              <a:grpSpLocks/>
            </p:cNvGrpSpPr>
            <p:nvPr/>
          </p:nvGrpSpPr>
          <p:grpSpPr bwMode="auto"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41007" name="Rectangle 47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8" name="Rectangle 48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268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cout &lt;&lt; "*s4Ptr = " &lt;&lt; *s4Ptr &lt;&lt; "\n\n";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1009" name="Group 49"/>
            <p:cNvGrpSpPr>
              <a:grpSpLocks/>
            </p:cNvGrpSpPr>
            <p:nvPr/>
          </p:nvGrpSpPr>
          <p:grpSpPr bwMode="auto"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41010" name="Rectangle 50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1" name="Rectangle 51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269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1012" name="Group 52"/>
            <p:cNvGrpSpPr>
              <a:grpSpLocks/>
            </p:cNvGrpSpPr>
            <p:nvPr/>
          </p:nvGrpSpPr>
          <p:grpSpPr bwMode="auto"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41013" name="Rectangle 53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4" name="Rectangle 54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270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 // test assignment (=) operator with self-assignment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1015" name="Group 55"/>
            <p:cNvGrpSpPr>
              <a:grpSpLocks/>
            </p:cNvGrpSpPr>
            <p:nvPr/>
          </p:nvGrpSpPr>
          <p:grpSpPr bwMode="auto"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41016" name="Rectangle 56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7" name="Rectangle 57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271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cout &lt;&lt; "assigning *s4Ptr to *s4Ptr\n";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1018" name="Group 58"/>
            <p:cNvGrpSpPr>
              <a:grpSpLocks/>
            </p:cNvGrpSpPr>
            <p:nvPr/>
          </p:nvGrpSpPr>
          <p:grpSpPr bwMode="auto"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41019" name="Rectangle 59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20" name="Rectangle 60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272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*s4Ptr = *s4Ptr;   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test overloaded assignment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1021" name="Group 61"/>
            <p:cNvGrpSpPr>
              <a:grpSpLocks/>
            </p:cNvGrpSpPr>
            <p:nvPr/>
          </p:nvGrpSpPr>
          <p:grpSpPr bwMode="auto"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41022" name="Rectangle 62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23" name="Rectangle 63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273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cout &lt;&lt; "*s4Ptr = " &lt;&lt; *s4Ptr &lt;&lt; '\n';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1024" name="Group 64"/>
            <p:cNvGrpSpPr>
              <a:grpSpLocks/>
            </p:cNvGrpSpPr>
            <p:nvPr/>
          </p:nvGrpSpPr>
          <p:grpSpPr bwMode="auto">
            <a:xfrm>
              <a:off x="0" y="7480"/>
              <a:ext cx="3072" cy="374"/>
              <a:chOff x="0" y="7480"/>
              <a:chExt cx="3072" cy="374"/>
            </a:xfrm>
          </p:grpSpPr>
          <p:sp>
            <p:nvSpPr>
              <p:cNvPr id="41025" name="Rectangle 65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26" name="Rectangle 66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274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1027" name="Group 67"/>
            <p:cNvGrpSpPr>
              <a:grpSpLocks/>
            </p:cNvGrpSpPr>
            <p:nvPr/>
          </p:nvGrpSpPr>
          <p:grpSpPr bwMode="auto">
            <a:xfrm>
              <a:off x="0" y="7854"/>
              <a:ext cx="3072" cy="374"/>
              <a:chOff x="0" y="7854"/>
              <a:chExt cx="3072" cy="374"/>
            </a:xfrm>
          </p:grpSpPr>
          <p:sp>
            <p:nvSpPr>
              <p:cNvPr id="41028" name="Rectangle 68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29" name="Rectangle 69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275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 // test destructor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1030" name="Group 70"/>
            <p:cNvGrpSpPr>
              <a:grpSpLocks/>
            </p:cNvGrpSpPr>
            <p:nvPr/>
          </p:nvGrpSpPr>
          <p:grpSpPr bwMode="auto">
            <a:xfrm>
              <a:off x="0" y="8228"/>
              <a:ext cx="3072" cy="374"/>
              <a:chOff x="0" y="8228"/>
              <a:chExt cx="3072" cy="374"/>
            </a:xfrm>
          </p:grpSpPr>
          <p:sp>
            <p:nvSpPr>
              <p:cNvPr id="41031" name="Rectangle 71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2" name="Rectangle 72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276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delete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s4Ptr;     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1033" name="Group 73"/>
            <p:cNvGrpSpPr>
              <a:grpSpLocks/>
            </p:cNvGrpSpPr>
            <p:nvPr/>
          </p:nvGrpSpPr>
          <p:grpSpPr bwMode="auto">
            <a:xfrm>
              <a:off x="0" y="8602"/>
              <a:ext cx="3072" cy="374"/>
              <a:chOff x="0" y="8602"/>
              <a:chExt cx="3072" cy="374"/>
            </a:xfrm>
          </p:grpSpPr>
          <p:sp>
            <p:nvSpPr>
              <p:cNvPr id="41034" name="Rectangle 74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5" name="Rectangle 75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277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1036" name="Group 76"/>
            <p:cNvGrpSpPr>
              <a:grpSpLocks/>
            </p:cNvGrpSpPr>
            <p:nvPr/>
          </p:nvGrpSpPr>
          <p:grpSpPr bwMode="auto">
            <a:xfrm>
              <a:off x="0" y="8976"/>
              <a:ext cx="3072" cy="374"/>
              <a:chOff x="0" y="8976"/>
              <a:chExt cx="3072" cy="374"/>
            </a:xfrm>
          </p:grpSpPr>
          <p:sp>
            <p:nvSpPr>
              <p:cNvPr id="41037" name="Rectangle 77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8" name="Rectangle 78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278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 // test using subscript operator to create lvalue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1039" name="Group 79"/>
            <p:cNvGrpSpPr>
              <a:grpSpLocks/>
            </p:cNvGrpSpPr>
            <p:nvPr/>
          </p:nvGrpSpPr>
          <p:grpSpPr bwMode="auto">
            <a:xfrm>
              <a:off x="0" y="9350"/>
              <a:ext cx="3072" cy="374"/>
              <a:chOff x="0" y="9350"/>
              <a:chExt cx="3072" cy="374"/>
            </a:xfrm>
          </p:grpSpPr>
          <p:sp>
            <p:nvSpPr>
              <p:cNvPr id="41040" name="Rectangle 80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1" name="Rectangle 81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279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s1[ 0 ] = 'H';      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1042" name="Group 82"/>
            <p:cNvGrpSpPr>
              <a:grpSpLocks/>
            </p:cNvGrpSpPr>
            <p:nvPr/>
          </p:nvGrpSpPr>
          <p:grpSpPr bwMode="auto">
            <a:xfrm>
              <a:off x="0" y="9724"/>
              <a:ext cx="3072" cy="374"/>
              <a:chOff x="0" y="9724"/>
              <a:chExt cx="3072" cy="374"/>
            </a:xfrm>
          </p:grpSpPr>
          <p:sp>
            <p:nvSpPr>
              <p:cNvPr id="41043" name="Rectangle 83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4" name="Rectangle 84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280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s1[ 6 ] = 'B';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1045" name="Group 85"/>
            <p:cNvGrpSpPr>
              <a:grpSpLocks/>
            </p:cNvGrpSpPr>
            <p:nvPr/>
          </p:nvGrpSpPr>
          <p:grpSpPr bwMode="auto">
            <a:xfrm>
              <a:off x="0" y="10098"/>
              <a:ext cx="3072" cy="374"/>
              <a:chOff x="0" y="10098"/>
              <a:chExt cx="3072" cy="374"/>
            </a:xfrm>
          </p:grpSpPr>
          <p:sp>
            <p:nvSpPr>
              <p:cNvPr id="41046" name="Rectangle 86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7" name="Rectangle 87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281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cout &lt;&lt; "\ns1 after s1[0] = 'H' and s1[6] = 'B' is: "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1048" name="Group 88"/>
            <p:cNvGrpSpPr>
              <a:grpSpLocks/>
            </p:cNvGrpSpPr>
            <p:nvPr/>
          </p:nvGrpSpPr>
          <p:grpSpPr bwMode="auto">
            <a:xfrm>
              <a:off x="0" y="10472"/>
              <a:ext cx="3072" cy="374"/>
              <a:chOff x="0" y="10472"/>
              <a:chExt cx="3072" cy="374"/>
            </a:xfrm>
          </p:grpSpPr>
          <p:sp>
            <p:nvSpPr>
              <p:cNvPr id="41049" name="Rectangle 89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50" name="Rectangle 90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282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  &lt;&lt; s1 &lt;&lt; "\n\n";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1051" name="Group 91"/>
            <p:cNvGrpSpPr>
              <a:grpSpLocks/>
            </p:cNvGrpSpPr>
            <p:nvPr/>
          </p:nvGrpSpPr>
          <p:grpSpPr bwMode="auto">
            <a:xfrm>
              <a:off x="0" y="10846"/>
              <a:ext cx="3072" cy="374"/>
              <a:chOff x="0" y="10846"/>
              <a:chExt cx="3072" cy="374"/>
            </a:xfrm>
          </p:grpSpPr>
          <p:sp>
            <p:nvSpPr>
              <p:cNvPr id="41052" name="Rectangle 92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53" name="Rectangle 93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283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</p:grpSp>
      <p:sp>
        <p:nvSpPr>
          <p:cNvPr id="41054" name="Rectangle 94"/>
          <p:cNvSpPr>
            <a:spLocks noChangeArrowheads="1"/>
          </p:cNvSpPr>
          <p:nvPr/>
        </p:nvSpPr>
        <p:spPr bwMode="auto">
          <a:xfrm>
            <a:off x="3810000" y="76200"/>
            <a:ext cx="2895600" cy="2841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s1 = happy birthday to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54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0" y="0"/>
            <a:ext cx="6781800" cy="1600200"/>
            <a:chOff x="0" y="0"/>
            <a:chExt cx="3072" cy="2244"/>
          </a:xfrm>
        </p:grpSpPr>
        <p:grpSp>
          <p:nvGrpSpPr>
            <p:cNvPr id="41988" name="Group 4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41989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90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284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 // test subscript out of range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1991" name="Group 7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41992" name="Rectangle 8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93" name="Rectangle 9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285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cout &lt;&lt; "Attempt to assign 'd' to s1[30] yields:" &lt;&lt; endl;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1994" name="Group 10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41995" name="Rectangle 11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96" name="Rectangle 12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286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s1[ 30 ] = 'd';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ERROR: subscript out of range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1997" name="Group 13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41998" name="Rectangle 14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99" name="Rectangle 15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287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2000" name="Group 16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42001" name="Rectangle 17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02" name="Rectangle 1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288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return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0;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2003" name="Group 19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42004" name="Rectangle 20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005" name="Rectangle 21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289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</p:grpSp>
      <p:grpSp>
        <p:nvGrpSpPr>
          <p:cNvPr id="42006" name="Group 22"/>
          <p:cNvGrpSpPr>
            <a:grpSpLocks/>
          </p:cNvGrpSpPr>
          <p:nvPr/>
        </p:nvGrpSpPr>
        <p:grpSpPr bwMode="auto">
          <a:xfrm>
            <a:off x="0" y="1676400"/>
            <a:ext cx="6781800" cy="4619625"/>
            <a:chOff x="0" y="1152"/>
            <a:chExt cx="4272" cy="2910"/>
          </a:xfrm>
        </p:grpSpPr>
        <p:sp>
          <p:nvSpPr>
            <p:cNvPr id="42007" name="Rectangle 23"/>
            <p:cNvSpPr>
              <a:spLocks noChangeArrowheads="1"/>
            </p:cNvSpPr>
            <p:nvPr/>
          </p:nvSpPr>
          <p:spPr bwMode="auto">
            <a:xfrm>
              <a:off x="0" y="1152"/>
              <a:ext cx="4272" cy="189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Conversion constructor: happy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Conversion constructor:  birthday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Conversion constructor: 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s1 is "happy"; s2 is " birthday"; s3 is ""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The results of comparing s2 and s1: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s2 == s1 yields false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s2 != s1 yields true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s2 &gt;  s1 yields false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s2 &lt;  s1 yields true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s2 &gt;= s1 yields false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s2 &lt;= s1 yields true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>
                  <a:latin typeface="Courier New" pitchFamily="49" charset="0"/>
                  <a:cs typeface="Times New Roman" pitchFamily="18" charset="0"/>
                </a:rPr>
                <a:t> </a:t>
              </a:r>
              <a:endParaRPr lang="en-US" sz="1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Testing !s3: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s3 is empty; assigning s1 to s3;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operator= called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s3 is "happy"</a:t>
              </a:r>
              <a:r>
                <a:rPr lang="en-US" sz="1200" b="1">
                  <a:latin typeface="Courier New" pitchFamily="49" charset="0"/>
                  <a:cs typeface="Times New Roman" pitchFamily="18" charset="0"/>
                </a:rPr>
                <a:t> </a:t>
              </a:r>
              <a:endParaRPr lang="en-US" sz="1200" b="1">
                <a:latin typeface="Courier New" pitchFamily="49" charset="0"/>
              </a:endParaRPr>
            </a:p>
          </p:txBody>
        </p:sp>
        <p:sp>
          <p:nvSpPr>
            <p:cNvPr id="42008" name="Rectangle 24"/>
            <p:cNvSpPr>
              <a:spLocks noChangeArrowheads="1"/>
            </p:cNvSpPr>
            <p:nvPr/>
          </p:nvSpPr>
          <p:spPr bwMode="auto">
            <a:xfrm>
              <a:off x="0" y="3024"/>
              <a:ext cx="4272" cy="103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s1 += s2 yields s1 = happy birthday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latin typeface="Courier New" pitchFamily="49" charset="0"/>
                  <a:cs typeface="Times New Roman" pitchFamily="18" charset="0"/>
                </a:rPr>
                <a:t> </a:t>
              </a:r>
              <a:endParaRPr lang="en-US" sz="1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s1 += " to you" yields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Conversion constructor:  to you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Destructor:  to you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s1 = happy birthday to you</a:t>
              </a:r>
            </a:p>
          </p:txBody>
        </p:sp>
      </p:grpSp>
      <p:grpSp>
        <p:nvGrpSpPr>
          <p:cNvPr id="42009" name="Group 25"/>
          <p:cNvGrpSpPr>
            <a:grpSpLocks/>
          </p:cNvGrpSpPr>
          <p:nvPr/>
        </p:nvGrpSpPr>
        <p:grpSpPr bwMode="auto">
          <a:xfrm>
            <a:off x="2667000" y="533400"/>
            <a:ext cx="5638800" cy="2251075"/>
            <a:chOff x="1680" y="336"/>
            <a:chExt cx="3552" cy="1418"/>
          </a:xfrm>
        </p:grpSpPr>
        <p:sp>
          <p:nvSpPr>
            <p:cNvPr id="42010" name="Rectangle 26"/>
            <p:cNvSpPr>
              <a:spLocks noChangeArrowheads="1"/>
            </p:cNvSpPr>
            <p:nvPr/>
          </p:nvSpPr>
          <p:spPr bwMode="auto">
            <a:xfrm>
              <a:off x="2352" y="768"/>
              <a:ext cx="2880" cy="98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Attempt to assign 'd' to s1[30] yields: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200">
                  <a:latin typeface="Courier New" pitchFamily="49" charset="0"/>
                  <a:cs typeface="Times New Roman" pitchFamily="18" charset="0"/>
                </a:rPr>
                <a:t> </a:t>
              </a:r>
              <a:endParaRPr lang="en-US" sz="1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Assertion failed: subscript &gt;= 0 &amp;&amp; subscript &lt; length, file string1.cpp, line 82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200">
                  <a:latin typeface="Courier New" pitchFamily="49" charset="0"/>
                  <a:cs typeface="Times New Roman" pitchFamily="18" charset="0"/>
                </a:rPr>
                <a:t> </a:t>
              </a:r>
              <a:endParaRPr lang="en-US" sz="1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Abnormal program termination</a:t>
              </a:r>
            </a:p>
          </p:txBody>
        </p:sp>
        <p:sp>
          <p:nvSpPr>
            <p:cNvPr id="42011" name="Line 27"/>
            <p:cNvSpPr>
              <a:spLocks noChangeShapeType="1"/>
            </p:cNvSpPr>
            <p:nvPr/>
          </p:nvSpPr>
          <p:spPr bwMode="auto">
            <a:xfrm flipH="1" flipV="1">
              <a:off x="1680" y="336"/>
              <a:ext cx="67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Program Output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0" y="0"/>
            <a:ext cx="6705600" cy="611663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Conversion constructor: happy birthday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Copy constructor: happy birthday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Destructor: happy birthday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The substring of s1 starting at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location 0 for 14 characters, s1(0, 14), is: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happy birthday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 </a:t>
            </a:r>
            <a:endParaRPr lang="en-US" sz="12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Destructor: happy birthday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Conversion constructor: to you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Copy constructor: to you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Destructor: to you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The substring of s1 starting at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location 15, s1(15, 0), is: to you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 </a:t>
            </a:r>
            <a:endParaRPr lang="en-US" sz="12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Destructor: to you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Copy constructor: happy birthday to you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*s4Ptr = happy birthday to you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 </a:t>
            </a:r>
            <a:endParaRPr lang="en-US" sz="12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assigning *s4Ptr to *s4Ptr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operator= called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Attempted assignment of a String to itself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*s4Ptr = happy birthday to you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Destructor: happy birthday to you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 </a:t>
            </a:r>
            <a:endParaRPr lang="en-US" sz="12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s1 after s1[0] = 'H' and s1[6] = 'B' is: Happy Birthday to you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 </a:t>
            </a:r>
            <a:endParaRPr lang="en-US" sz="12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Attempt to assign 'd' to s1[30] yields: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 </a:t>
            </a:r>
            <a:endParaRPr lang="en-US" sz="12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Assertion failed: subscript &gt;= 0 &amp;&amp; subscript &lt; length, file string1.cpp, line 82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>
                <a:latin typeface="Courier New" pitchFamily="49" charset="0"/>
                <a:cs typeface="Times New Roman" pitchFamily="18" charset="0"/>
              </a:rPr>
              <a:t> </a:t>
            </a:r>
            <a:endParaRPr lang="en-US" sz="12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Abnormal program termination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endParaRPr lang="en-US" sz="12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en-US" sz="3600" noProof="1"/>
              <a:t>Restrictions on Operator Overloading </a:t>
            </a:r>
            <a:br>
              <a:rPr lang="en-US" sz="3600" noProof="1"/>
            </a:br>
            <a:endParaRPr lang="en-US" sz="360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7772400" cy="4114800"/>
          </a:xfrm>
        </p:spPr>
        <p:txBody>
          <a:bodyPr/>
          <a:lstStyle/>
          <a:p>
            <a:r>
              <a:rPr lang="en-US"/>
              <a:t>C++ operators that can be overloaded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C++ Operators that cannot be overloaded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533400" y="4800600"/>
          <a:ext cx="8077200" cy="993775"/>
        </p:xfrm>
        <a:graphic>
          <a:graphicData uri="http://schemas.openxmlformats.org/presentationml/2006/ole">
            <p:oleObj spid="_x0000_s7172" name="Document" r:id="rId3" imgW="5420520" imgH="671400" progId="Word.Document.8">
              <p:embed/>
            </p:oleObj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-304800" y="1752600"/>
          <a:ext cx="9677400" cy="2287588"/>
        </p:xfrm>
        <a:graphic>
          <a:graphicData uri="http://schemas.openxmlformats.org/presentationml/2006/ole">
            <p:oleObj spid="_x0000_s7173" name="Document" r:id="rId4" imgW="6662880" imgH="165384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/>
              <a:t>Overloading </a:t>
            </a:r>
            <a:r>
              <a:rPr lang="en-US">
                <a:latin typeface="Courier New" pitchFamily="49" charset="0"/>
              </a:rPr>
              <a:t>++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--</a:t>
            </a:r>
            <a:r>
              <a:rPr lang="en-US"/>
              <a:t>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820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Pre/post incrementing/decrementing operators</a:t>
            </a:r>
          </a:p>
          <a:p>
            <a:pPr lvl="1">
              <a:lnSpc>
                <a:spcPct val="90000"/>
              </a:lnSpc>
            </a:pPr>
            <a:r>
              <a:rPr lang="en-US"/>
              <a:t>Allowed to be overloaded</a:t>
            </a:r>
          </a:p>
          <a:p>
            <a:pPr lvl="1">
              <a:lnSpc>
                <a:spcPct val="90000"/>
              </a:lnSpc>
            </a:pPr>
            <a:r>
              <a:rPr lang="en-US"/>
              <a:t>Distinguishing between pre and post operators</a:t>
            </a:r>
          </a:p>
          <a:p>
            <a:pPr lvl="2">
              <a:lnSpc>
                <a:spcPct val="90000"/>
              </a:lnSpc>
            </a:pPr>
            <a:r>
              <a:rPr lang="en-US"/>
              <a:t>prefix versions are overloaded the same as other prefix unary operators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d1.operator++();      // for ++d1</a:t>
            </a:r>
          </a:p>
          <a:p>
            <a:pPr lvl="2">
              <a:lnSpc>
                <a:spcPct val="90000"/>
              </a:lnSpc>
            </a:pPr>
            <a:r>
              <a:rPr lang="en-US"/>
              <a:t>convention adopted that when compiler sees postincrementing expression, it will generate the member-function call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d1.operator++( 0 );   // for d1++</a:t>
            </a:r>
          </a:p>
          <a:p>
            <a:pPr lvl="2">
              <a:lnSpc>
                <a:spcPct val="90000"/>
              </a:lnSpc>
            </a:pPr>
            <a:r>
              <a:rPr lang="en-US" b="1">
                <a:latin typeface="Courier New" pitchFamily="49" charset="0"/>
              </a:rPr>
              <a:t>0</a:t>
            </a:r>
            <a:r>
              <a:rPr lang="en-US"/>
              <a:t> is a dummy value to make the argument list of</a:t>
            </a:r>
            <a:r>
              <a:rPr lang="en-US" b="1">
                <a:latin typeface="Courier New" pitchFamily="49" charset="0"/>
              </a:rPr>
              <a:t> operator++ </a:t>
            </a:r>
            <a:r>
              <a:rPr lang="en-US"/>
              <a:t>distinguishable from the argument list for</a:t>
            </a:r>
            <a:r>
              <a:rPr lang="en-US" b="1">
                <a:latin typeface="Courier New" pitchFamily="49" charset="0"/>
              </a:rPr>
              <a:t> ++operator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Case Study: A </a:t>
            </a:r>
            <a:r>
              <a:rPr lang="en-US">
                <a:latin typeface="Courier New" pitchFamily="49" charset="0"/>
              </a:rPr>
              <a:t>Date</a:t>
            </a:r>
            <a:r>
              <a:rPr lang="en-US"/>
              <a:t> Class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following example creates a Date class with</a:t>
            </a:r>
          </a:p>
          <a:p>
            <a:pPr lvl="1"/>
            <a:r>
              <a:rPr lang="en-US"/>
              <a:t>An overloaded increment operator to change the day, month and year</a:t>
            </a:r>
          </a:p>
          <a:p>
            <a:pPr lvl="1"/>
            <a:r>
              <a:rPr lang="en-US"/>
              <a:t>An overloaded </a:t>
            </a:r>
            <a:r>
              <a:rPr lang="en-US" b="1">
                <a:latin typeface="Courier New" pitchFamily="49" charset="0"/>
              </a:rPr>
              <a:t>+=</a:t>
            </a:r>
            <a:r>
              <a:rPr lang="en-US"/>
              <a:t> operator</a:t>
            </a:r>
          </a:p>
          <a:p>
            <a:pPr lvl="1"/>
            <a:r>
              <a:rPr lang="en-US"/>
              <a:t>A function to test for leap years</a:t>
            </a:r>
          </a:p>
          <a:p>
            <a:pPr lvl="1"/>
            <a:r>
              <a:rPr lang="en-US"/>
              <a:t>A function to determine if a day is last day of a month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3" name="Group 3"/>
          <p:cNvGrpSpPr>
            <a:grpSpLocks/>
          </p:cNvGrpSpPr>
          <p:nvPr/>
        </p:nvGrpSpPr>
        <p:grpSpPr bwMode="auto">
          <a:xfrm>
            <a:off x="0" y="0"/>
            <a:ext cx="6781800" cy="6858000"/>
            <a:chOff x="0" y="0"/>
            <a:chExt cx="3072" cy="11220"/>
          </a:xfrm>
        </p:grpSpPr>
        <p:grpSp>
          <p:nvGrpSpPr>
            <p:cNvPr id="46084" name="Group 4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46085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086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Fig. 8.6: date1.h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6087" name="Group 7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46088" name="Rectangle 8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089" name="Rectangle 9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Definition of class Date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6090" name="Group 10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46091" name="Rectangle 11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092" name="Rectangle 12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3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#ifndef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DATE1_H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6093" name="Group 13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46094" name="Rectangle 14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095" name="Rectangle 15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4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#define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DATE1_H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6096" name="Group 16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46097" name="Rectangle 17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098" name="Rectangle 1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5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#include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&lt;iostream&gt;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6099" name="Group 19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46100" name="Rectangle 20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01" name="Rectangle 21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6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6102" name="Group 22"/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46103" name="Rectangle 23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04" name="Rectangle 24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7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using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std::ostream;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6105" name="Group 25"/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46106" name="Rectangle 26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07" name="Rectangle 27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8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6108" name="Group 28"/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46109" name="Rectangle 29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10" name="Rectangle 30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9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class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Date {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6111" name="Group 31"/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46112" name="Rectangle 32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13" name="Rectangle 3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10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friend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ostream &amp;operator&lt;&lt;( ostream &amp;,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Date &amp; );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6114" name="Group 34"/>
            <p:cNvGrpSpPr>
              <a:grpSpLocks/>
            </p:cNvGrpSpPr>
            <p:nvPr/>
          </p:nvGrpSpPr>
          <p:grpSpPr bwMode="auto"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46115" name="Rectangle 35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16" name="Rectangle 36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11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6117" name="Group 37"/>
            <p:cNvGrpSpPr>
              <a:grpSpLocks/>
            </p:cNvGrpSpPr>
            <p:nvPr/>
          </p:nvGrpSpPr>
          <p:grpSpPr bwMode="auto"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46118" name="Rectangle 38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19" name="Rectangle 39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12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public: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6120" name="Group 40"/>
            <p:cNvGrpSpPr>
              <a:grpSpLocks/>
            </p:cNvGrpSpPr>
            <p:nvPr/>
          </p:nvGrpSpPr>
          <p:grpSpPr bwMode="auto"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46121" name="Rectangle 41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22" name="Rectangle 42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13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Date(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m = 1,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d = 1,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y = 1900 );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constructor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6123" name="Group 43"/>
            <p:cNvGrpSpPr>
              <a:grpSpLocks/>
            </p:cNvGrpSpPr>
            <p:nvPr/>
          </p:nvGrpSpPr>
          <p:grpSpPr bwMode="auto"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46124" name="Rectangle 44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25" name="Rectangle 45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14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void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setDate(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);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set the date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6126" name="Group 46"/>
            <p:cNvGrpSpPr>
              <a:grpSpLocks/>
            </p:cNvGrpSpPr>
            <p:nvPr/>
          </p:nvGrpSpPr>
          <p:grpSpPr bwMode="auto"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46127" name="Rectangle 47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28" name="Rectangle 48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15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Date &amp;operator++();     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preincrement operator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6129" name="Group 49"/>
            <p:cNvGrpSpPr>
              <a:grpSpLocks/>
            </p:cNvGrpSpPr>
            <p:nvPr/>
          </p:nvGrpSpPr>
          <p:grpSpPr bwMode="auto"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46130" name="Rectangle 50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31" name="Rectangle 51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16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Date operator++(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);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// postincrement operator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6132" name="Group 52"/>
            <p:cNvGrpSpPr>
              <a:grpSpLocks/>
            </p:cNvGrpSpPr>
            <p:nvPr/>
          </p:nvGrpSpPr>
          <p:grpSpPr bwMode="auto"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46133" name="Rectangle 53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34" name="Rectangle 54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17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Date &amp;operator+=(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);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add days, modify object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6135" name="Group 55"/>
            <p:cNvGrpSpPr>
              <a:grpSpLocks/>
            </p:cNvGrpSpPr>
            <p:nvPr/>
          </p:nvGrpSpPr>
          <p:grpSpPr bwMode="auto"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46136" name="Rectangle 56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37" name="Rectangle 57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18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bool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leapYear(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)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;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is this a leap year?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6138" name="Group 58"/>
            <p:cNvGrpSpPr>
              <a:grpSpLocks/>
            </p:cNvGrpSpPr>
            <p:nvPr/>
          </p:nvGrpSpPr>
          <p:grpSpPr bwMode="auto"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46139" name="Rectangle 59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40" name="Rectangle 60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19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bool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endOfMonth(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)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;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is this end of month?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6141" name="Group 61"/>
            <p:cNvGrpSpPr>
              <a:grpSpLocks/>
            </p:cNvGrpSpPr>
            <p:nvPr/>
          </p:nvGrpSpPr>
          <p:grpSpPr bwMode="auto"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46142" name="Rectangle 62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43" name="Rectangle 63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20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6144" name="Group 64"/>
            <p:cNvGrpSpPr>
              <a:grpSpLocks/>
            </p:cNvGrpSpPr>
            <p:nvPr/>
          </p:nvGrpSpPr>
          <p:grpSpPr bwMode="auto">
            <a:xfrm>
              <a:off x="0" y="7480"/>
              <a:ext cx="3072" cy="374"/>
              <a:chOff x="0" y="7480"/>
              <a:chExt cx="3072" cy="374"/>
            </a:xfrm>
          </p:grpSpPr>
          <p:sp>
            <p:nvSpPr>
              <p:cNvPr id="46145" name="Rectangle 65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46" name="Rectangle 66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21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private: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6147" name="Group 67"/>
            <p:cNvGrpSpPr>
              <a:grpSpLocks/>
            </p:cNvGrpSpPr>
            <p:nvPr/>
          </p:nvGrpSpPr>
          <p:grpSpPr bwMode="auto">
            <a:xfrm>
              <a:off x="0" y="7854"/>
              <a:ext cx="3072" cy="374"/>
              <a:chOff x="0" y="7854"/>
              <a:chExt cx="3072" cy="374"/>
            </a:xfrm>
          </p:grpSpPr>
          <p:sp>
            <p:nvSpPr>
              <p:cNvPr id="46148" name="Rectangle 68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49" name="Rectangle 69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22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month;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6150" name="Group 70"/>
            <p:cNvGrpSpPr>
              <a:grpSpLocks/>
            </p:cNvGrpSpPr>
            <p:nvPr/>
          </p:nvGrpSpPr>
          <p:grpSpPr bwMode="auto">
            <a:xfrm>
              <a:off x="0" y="8228"/>
              <a:ext cx="3072" cy="374"/>
              <a:chOff x="0" y="8228"/>
              <a:chExt cx="3072" cy="374"/>
            </a:xfrm>
          </p:grpSpPr>
          <p:sp>
            <p:nvSpPr>
              <p:cNvPr id="46151" name="Rectangle 71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52" name="Rectangle 72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23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day;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6153" name="Group 73"/>
            <p:cNvGrpSpPr>
              <a:grpSpLocks/>
            </p:cNvGrpSpPr>
            <p:nvPr/>
          </p:nvGrpSpPr>
          <p:grpSpPr bwMode="auto">
            <a:xfrm>
              <a:off x="0" y="8602"/>
              <a:ext cx="3072" cy="374"/>
              <a:chOff x="0" y="8602"/>
              <a:chExt cx="3072" cy="374"/>
            </a:xfrm>
          </p:grpSpPr>
          <p:sp>
            <p:nvSpPr>
              <p:cNvPr id="46154" name="Rectangle 74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55" name="Rectangle 75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24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year;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6156" name="Group 76"/>
            <p:cNvGrpSpPr>
              <a:grpSpLocks/>
            </p:cNvGrpSpPr>
            <p:nvPr/>
          </p:nvGrpSpPr>
          <p:grpSpPr bwMode="auto">
            <a:xfrm>
              <a:off x="0" y="8976"/>
              <a:ext cx="3072" cy="374"/>
              <a:chOff x="0" y="8976"/>
              <a:chExt cx="3072" cy="374"/>
            </a:xfrm>
          </p:grpSpPr>
          <p:sp>
            <p:nvSpPr>
              <p:cNvPr id="46157" name="Rectangle 77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58" name="Rectangle 78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25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6159" name="Group 79"/>
            <p:cNvGrpSpPr>
              <a:grpSpLocks/>
            </p:cNvGrpSpPr>
            <p:nvPr/>
          </p:nvGrpSpPr>
          <p:grpSpPr bwMode="auto">
            <a:xfrm>
              <a:off x="0" y="9350"/>
              <a:ext cx="3072" cy="374"/>
              <a:chOff x="0" y="9350"/>
              <a:chExt cx="3072" cy="374"/>
            </a:xfrm>
          </p:grpSpPr>
          <p:sp>
            <p:nvSpPr>
              <p:cNvPr id="46160" name="Rectangle 80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61" name="Rectangle 81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26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static const 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days[];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array of days per month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6162" name="Group 82"/>
            <p:cNvGrpSpPr>
              <a:grpSpLocks/>
            </p:cNvGrpSpPr>
            <p:nvPr/>
          </p:nvGrpSpPr>
          <p:grpSpPr bwMode="auto">
            <a:xfrm>
              <a:off x="0" y="9724"/>
              <a:ext cx="3072" cy="374"/>
              <a:chOff x="0" y="9724"/>
              <a:chExt cx="3072" cy="374"/>
            </a:xfrm>
          </p:grpSpPr>
          <p:sp>
            <p:nvSpPr>
              <p:cNvPr id="46163" name="Rectangle 83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64" name="Rectangle 84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27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void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helpIncrement();   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utility function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6165" name="Group 85"/>
            <p:cNvGrpSpPr>
              <a:grpSpLocks/>
            </p:cNvGrpSpPr>
            <p:nvPr/>
          </p:nvGrpSpPr>
          <p:grpSpPr bwMode="auto">
            <a:xfrm>
              <a:off x="0" y="10098"/>
              <a:ext cx="3072" cy="374"/>
              <a:chOff x="0" y="10098"/>
              <a:chExt cx="3072" cy="374"/>
            </a:xfrm>
          </p:grpSpPr>
          <p:sp>
            <p:nvSpPr>
              <p:cNvPr id="46166" name="Rectangle 86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67" name="Rectangle 87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28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};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6168" name="Group 88"/>
            <p:cNvGrpSpPr>
              <a:grpSpLocks/>
            </p:cNvGrpSpPr>
            <p:nvPr/>
          </p:nvGrpSpPr>
          <p:grpSpPr bwMode="auto">
            <a:xfrm>
              <a:off x="0" y="10472"/>
              <a:ext cx="3072" cy="374"/>
              <a:chOff x="0" y="10472"/>
              <a:chExt cx="3072" cy="374"/>
            </a:xfrm>
          </p:grpSpPr>
          <p:sp>
            <p:nvSpPr>
              <p:cNvPr id="46169" name="Rectangle 89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70" name="Rectangle 90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29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6171" name="Group 91"/>
            <p:cNvGrpSpPr>
              <a:grpSpLocks/>
            </p:cNvGrpSpPr>
            <p:nvPr/>
          </p:nvGrpSpPr>
          <p:grpSpPr bwMode="auto">
            <a:xfrm>
              <a:off x="0" y="10846"/>
              <a:ext cx="3072" cy="374"/>
              <a:chOff x="0" y="10846"/>
              <a:chExt cx="3072" cy="374"/>
            </a:xfrm>
          </p:grpSpPr>
          <p:sp>
            <p:nvSpPr>
              <p:cNvPr id="46172" name="Rectangle 92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173" name="Rectangle 93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30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#endif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7" name="Group 3"/>
          <p:cNvGrpSpPr>
            <a:grpSpLocks/>
          </p:cNvGrpSpPr>
          <p:nvPr/>
        </p:nvGrpSpPr>
        <p:grpSpPr bwMode="auto">
          <a:xfrm>
            <a:off x="0" y="0"/>
            <a:ext cx="6781800" cy="6858000"/>
            <a:chOff x="0" y="0"/>
            <a:chExt cx="3072" cy="12342"/>
          </a:xfrm>
        </p:grpSpPr>
        <p:grpSp>
          <p:nvGrpSpPr>
            <p:cNvPr id="47108" name="Group 4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47109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110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31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Fig. 8.6: date1.cpp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7111" name="Group 7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47112" name="Rectangle 8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113" name="Rectangle 9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32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Member function definitions for Date class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7114" name="Group 10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47115" name="Rectangle 11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116" name="Rectangle 12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33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#include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&lt;iostream&gt;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7117" name="Group 13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47118" name="Rectangle 14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119" name="Rectangle 15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34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#include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"date1.h"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7120" name="Group 16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47121" name="Rectangle 17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122" name="Rectangle 1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35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7123" name="Group 19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47124" name="Rectangle 20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125" name="Rectangle 21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36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Initialize static member at file scope; 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7126" name="Group 22"/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47127" name="Rectangle 23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128" name="Rectangle 24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37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one class-wide copy.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7129" name="Group 25"/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47130" name="Rectangle 26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131" name="Rectangle 27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38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 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Date::days[] = { 0, 31, 28, 31, 30, 31, 30,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7132" name="Group 28"/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47133" name="Rectangle 29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134" name="Rectangle 30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39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                     31, 31, 30, 31, 30, 31 };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7135" name="Group 31"/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47136" name="Rectangle 32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137" name="Rectangle 3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40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7138" name="Group 34"/>
            <p:cNvGrpSpPr>
              <a:grpSpLocks/>
            </p:cNvGrpSpPr>
            <p:nvPr/>
          </p:nvGrpSpPr>
          <p:grpSpPr bwMode="auto"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47139" name="Rectangle 35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140" name="Rectangle 36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41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Date constructor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7141" name="Group 37"/>
            <p:cNvGrpSpPr>
              <a:grpSpLocks/>
            </p:cNvGrpSpPr>
            <p:nvPr/>
          </p:nvGrpSpPr>
          <p:grpSpPr bwMode="auto"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47142" name="Rectangle 38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143" name="Rectangle 39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42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Date::Date(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m,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d,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y ) { setDate( m, d, y ); }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7144" name="Group 40"/>
            <p:cNvGrpSpPr>
              <a:grpSpLocks/>
            </p:cNvGrpSpPr>
            <p:nvPr/>
          </p:nvGrpSpPr>
          <p:grpSpPr bwMode="auto"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47145" name="Rectangle 41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146" name="Rectangle 42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43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7147" name="Group 43"/>
            <p:cNvGrpSpPr>
              <a:grpSpLocks/>
            </p:cNvGrpSpPr>
            <p:nvPr/>
          </p:nvGrpSpPr>
          <p:grpSpPr bwMode="auto"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47148" name="Rectangle 44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149" name="Rectangle 45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44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Set the date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7150" name="Group 46"/>
            <p:cNvGrpSpPr>
              <a:grpSpLocks/>
            </p:cNvGrpSpPr>
            <p:nvPr/>
          </p:nvGrpSpPr>
          <p:grpSpPr bwMode="auto"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47151" name="Rectangle 47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152" name="Rectangle 48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45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void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Date::setDate(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mm,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dd,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yy )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7153" name="Group 49"/>
            <p:cNvGrpSpPr>
              <a:grpSpLocks/>
            </p:cNvGrpSpPr>
            <p:nvPr/>
          </p:nvGrpSpPr>
          <p:grpSpPr bwMode="auto"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47154" name="Rectangle 50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155" name="Rectangle 51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46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7156" name="Group 52"/>
            <p:cNvGrpSpPr>
              <a:grpSpLocks/>
            </p:cNvGrpSpPr>
            <p:nvPr/>
          </p:nvGrpSpPr>
          <p:grpSpPr bwMode="auto"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47157" name="Rectangle 53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158" name="Rectangle 54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47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month = ( mm &gt;= 1 &amp;&amp; mm &lt;= 12 ) ? mm : 1;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7159" name="Group 55"/>
            <p:cNvGrpSpPr>
              <a:grpSpLocks/>
            </p:cNvGrpSpPr>
            <p:nvPr/>
          </p:nvGrpSpPr>
          <p:grpSpPr bwMode="auto"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47160" name="Rectangle 56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161" name="Rectangle 57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48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year = ( yy &gt;= 1900 &amp;&amp; yy &lt;= 2100 ) ? yy : 1900;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7162" name="Group 58"/>
            <p:cNvGrpSpPr>
              <a:grpSpLocks/>
            </p:cNvGrpSpPr>
            <p:nvPr/>
          </p:nvGrpSpPr>
          <p:grpSpPr bwMode="auto"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47163" name="Rectangle 59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164" name="Rectangle 60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49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7165" name="Group 61"/>
            <p:cNvGrpSpPr>
              <a:grpSpLocks/>
            </p:cNvGrpSpPr>
            <p:nvPr/>
          </p:nvGrpSpPr>
          <p:grpSpPr bwMode="auto"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47166" name="Rectangle 62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167" name="Rectangle 63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50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 // test for a leap year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7168" name="Group 64"/>
            <p:cNvGrpSpPr>
              <a:grpSpLocks/>
            </p:cNvGrpSpPr>
            <p:nvPr/>
          </p:nvGrpSpPr>
          <p:grpSpPr bwMode="auto">
            <a:xfrm>
              <a:off x="0" y="7480"/>
              <a:ext cx="3072" cy="374"/>
              <a:chOff x="0" y="7480"/>
              <a:chExt cx="3072" cy="374"/>
            </a:xfrm>
          </p:grpSpPr>
          <p:sp>
            <p:nvSpPr>
              <p:cNvPr id="47169" name="Rectangle 65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170" name="Rectangle 66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51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if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( month == 2 &amp;&amp; leapYear( year ) )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7171" name="Group 67"/>
            <p:cNvGrpSpPr>
              <a:grpSpLocks/>
            </p:cNvGrpSpPr>
            <p:nvPr/>
          </p:nvGrpSpPr>
          <p:grpSpPr bwMode="auto">
            <a:xfrm>
              <a:off x="0" y="7854"/>
              <a:ext cx="3072" cy="374"/>
              <a:chOff x="0" y="7854"/>
              <a:chExt cx="3072" cy="374"/>
            </a:xfrm>
          </p:grpSpPr>
          <p:sp>
            <p:nvSpPr>
              <p:cNvPr id="47172" name="Rectangle 68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173" name="Rectangle 69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52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day = ( dd &gt;= 1 &amp;&amp; dd &lt;= 29 ) ? dd : 1;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7174" name="Group 70"/>
            <p:cNvGrpSpPr>
              <a:grpSpLocks/>
            </p:cNvGrpSpPr>
            <p:nvPr/>
          </p:nvGrpSpPr>
          <p:grpSpPr bwMode="auto">
            <a:xfrm>
              <a:off x="0" y="8228"/>
              <a:ext cx="3072" cy="374"/>
              <a:chOff x="0" y="8228"/>
              <a:chExt cx="3072" cy="374"/>
            </a:xfrm>
          </p:grpSpPr>
          <p:sp>
            <p:nvSpPr>
              <p:cNvPr id="47175" name="Rectangle 71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176" name="Rectangle 72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53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else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7177" name="Group 73"/>
            <p:cNvGrpSpPr>
              <a:grpSpLocks/>
            </p:cNvGrpSpPr>
            <p:nvPr/>
          </p:nvGrpSpPr>
          <p:grpSpPr bwMode="auto">
            <a:xfrm>
              <a:off x="0" y="8602"/>
              <a:ext cx="3072" cy="374"/>
              <a:chOff x="0" y="8602"/>
              <a:chExt cx="3072" cy="374"/>
            </a:xfrm>
          </p:grpSpPr>
          <p:sp>
            <p:nvSpPr>
              <p:cNvPr id="47178" name="Rectangle 74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179" name="Rectangle 75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54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day = ( dd &gt;= 1 &amp;&amp; dd &lt;= days[ month ] ) ? dd : 1;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7180" name="Group 76"/>
            <p:cNvGrpSpPr>
              <a:grpSpLocks/>
            </p:cNvGrpSpPr>
            <p:nvPr/>
          </p:nvGrpSpPr>
          <p:grpSpPr bwMode="auto">
            <a:xfrm>
              <a:off x="0" y="8976"/>
              <a:ext cx="3072" cy="374"/>
              <a:chOff x="0" y="8976"/>
              <a:chExt cx="3072" cy="374"/>
            </a:xfrm>
          </p:grpSpPr>
          <p:sp>
            <p:nvSpPr>
              <p:cNvPr id="47181" name="Rectangle 77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182" name="Rectangle 78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55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7183" name="Group 79"/>
            <p:cNvGrpSpPr>
              <a:grpSpLocks/>
            </p:cNvGrpSpPr>
            <p:nvPr/>
          </p:nvGrpSpPr>
          <p:grpSpPr bwMode="auto">
            <a:xfrm>
              <a:off x="0" y="9350"/>
              <a:ext cx="3072" cy="374"/>
              <a:chOff x="0" y="9350"/>
              <a:chExt cx="3072" cy="374"/>
            </a:xfrm>
          </p:grpSpPr>
          <p:sp>
            <p:nvSpPr>
              <p:cNvPr id="47184" name="Rectangle 80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185" name="Rectangle 81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56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7186" name="Group 82"/>
            <p:cNvGrpSpPr>
              <a:grpSpLocks/>
            </p:cNvGrpSpPr>
            <p:nvPr/>
          </p:nvGrpSpPr>
          <p:grpSpPr bwMode="auto">
            <a:xfrm>
              <a:off x="0" y="9724"/>
              <a:ext cx="3072" cy="374"/>
              <a:chOff x="0" y="9724"/>
              <a:chExt cx="3072" cy="374"/>
            </a:xfrm>
          </p:grpSpPr>
          <p:sp>
            <p:nvSpPr>
              <p:cNvPr id="47187" name="Rectangle 83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188" name="Rectangle 84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57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Preincrement operator overloaded as a member function.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7189" name="Group 85"/>
            <p:cNvGrpSpPr>
              <a:grpSpLocks/>
            </p:cNvGrpSpPr>
            <p:nvPr/>
          </p:nvGrpSpPr>
          <p:grpSpPr bwMode="auto">
            <a:xfrm>
              <a:off x="0" y="10098"/>
              <a:ext cx="3072" cy="374"/>
              <a:chOff x="0" y="10098"/>
              <a:chExt cx="3072" cy="374"/>
            </a:xfrm>
          </p:grpSpPr>
          <p:sp>
            <p:nvSpPr>
              <p:cNvPr id="47190" name="Rectangle 86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191" name="Rectangle 87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58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Date &amp;Date::operator++()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7192" name="Group 88"/>
            <p:cNvGrpSpPr>
              <a:grpSpLocks/>
            </p:cNvGrpSpPr>
            <p:nvPr/>
          </p:nvGrpSpPr>
          <p:grpSpPr bwMode="auto">
            <a:xfrm>
              <a:off x="0" y="10472"/>
              <a:ext cx="3072" cy="374"/>
              <a:chOff x="0" y="10472"/>
              <a:chExt cx="3072" cy="374"/>
            </a:xfrm>
          </p:grpSpPr>
          <p:sp>
            <p:nvSpPr>
              <p:cNvPr id="47193" name="Rectangle 89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194" name="Rectangle 90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59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7195" name="Group 91"/>
            <p:cNvGrpSpPr>
              <a:grpSpLocks/>
            </p:cNvGrpSpPr>
            <p:nvPr/>
          </p:nvGrpSpPr>
          <p:grpSpPr bwMode="auto">
            <a:xfrm>
              <a:off x="0" y="10846"/>
              <a:ext cx="3072" cy="374"/>
              <a:chOff x="0" y="10846"/>
              <a:chExt cx="3072" cy="374"/>
            </a:xfrm>
          </p:grpSpPr>
          <p:sp>
            <p:nvSpPr>
              <p:cNvPr id="47196" name="Rectangle 92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197" name="Rectangle 93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60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helpIncrement();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7198" name="Group 94"/>
            <p:cNvGrpSpPr>
              <a:grpSpLocks/>
            </p:cNvGrpSpPr>
            <p:nvPr/>
          </p:nvGrpSpPr>
          <p:grpSpPr bwMode="auto">
            <a:xfrm>
              <a:off x="0" y="11220"/>
              <a:ext cx="3072" cy="374"/>
              <a:chOff x="0" y="11220"/>
              <a:chExt cx="3072" cy="374"/>
            </a:xfrm>
          </p:grpSpPr>
          <p:sp>
            <p:nvSpPr>
              <p:cNvPr id="47199" name="Rectangle 95"/>
              <p:cNvSpPr>
                <a:spLocks noChangeArrowheads="1"/>
              </p:cNvSpPr>
              <p:nvPr/>
            </p:nvSpPr>
            <p:spPr bwMode="auto"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200" name="Rectangle 96"/>
              <p:cNvSpPr>
                <a:spLocks noChangeArrowheads="1"/>
              </p:cNvSpPr>
              <p:nvPr/>
            </p:nvSpPr>
            <p:spPr bwMode="auto"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61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return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*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this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;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reference return to create an lvalue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7201" name="Group 97"/>
            <p:cNvGrpSpPr>
              <a:grpSpLocks/>
            </p:cNvGrpSpPr>
            <p:nvPr/>
          </p:nvGrpSpPr>
          <p:grpSpPr bwMode="auto">
            <a:xfrm>
              <a:off x="0" y="11594"/>
              <a:ext cx="3072" cy="374"/>
              <a:chOff x="0" y="11594"/>
              <a:chExt cx="3072" cy="374"/>
            </a:xfrm>
          </p:grpSpPr>
          <p:sp>
            <p:nvSpPr>
              <p:cNvPr id="47202" name="Rectangle 98"/>
              <p:cNvSpPr>
                <a:spLocks noChangeArrowheads="1"/>
              </p:cNvSpPr>
              <p:nvPr/>
            </p:nvSpPr>
            <p:spPr bwMode="auto">
              <a:xfrm>
                <a:off x="0" y="1159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203" name="Rectangle 99"/>
              <p:cNvSpPr>
                <a:spLocks noChangeArrowheads="1"/>
              </p:cNvSpPr>
              <p:nvPr/>
            </p:nvSpPr>
            <p:spPr bwMode="auto">
              <a:xfrm>
                <a:off x="0" y="1159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62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7204" name="Group 100"/>
            <p:cNvGrpSpPr>
              <a:grpSpLocks/>
            </p:cNvGrpSpPr>
            <p:nvPr/>
          </p:nvGrpSpPr>
          <p:grpSpPr bwMode="auto">
            <a:xfrm>
              <a:off x="0" y="11968"/>
              <a:ext cx="3072" cy="374"/>
              <a:chOff x="0" y="11968"/>
              <a:chExt cx="3072" cy="374"/>
            </a:xfrm>
          </p:grpSpPr>
          <p:sp>
            <p:nvSpPr>
              <p:cNvPr id="47205" name="Rectangle 101"/>
              <p:cNvSpPr>
                <a:spLocks noChangeArrowheads="1"/>
              </p:cNvSpPr>
              <p:nvPr/>
            </p:nvSpPr>
            <p:spPr bwMode="auto">
              <a:xfrm>
                <a:off x="0" y="1196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206" name="Rectangle 102"/>
              <p:cNvSpPr>
                <a:spLocks noChangeArrowheads="1"/>
              </p:cNvSpPr>
              <p:nvPr/>
            </p:nvSpPr>
            <p:spPr bwMode="auto">
              <a:xfrm>
                <a:off x="0" y="1196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63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1" name="Group 3"/>
          <p:cNvGrpSpPr>
            <a:grpSpLocks/>
          </p:cNvGrpSpPr>
          <p:nvPr/>
        </p:nvGrpSpPr>
        <p:grpSpPr bwMode="auto">
          <a:xfrm>
            <a:off x="0" y="0"/>
            <a:ext cx="6781800" cy="6858000"/>
            <a:chOff x="0" y="0"/>
            <a:chExt cx="3072" cy="12716"/>
          </a:xfrm>
        </p:grpSpPr>
        <p:grpSp>
          <p:nvGrpSpPr>
            <p:cNvPr id="48132" name="Group 4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48133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134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64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Postincrement operator overloaded as a member function.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8135" name="Group 7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48136" name="Rectangle 8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137" name="Rectangle 9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65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Note that the dummy integer parameter does not have a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8138" name="Group 10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48139" name="Rectangle 11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140" name="Rectangle 12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66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parameter name.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8141" name="Group 13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48142" name="Rectangle 14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143" name="Rectangle 15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67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Date Date::operator++(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)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8144" name="Group 16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48145" name="Rectangle 17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146" name="Rectangle 1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68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8147" name="Group 19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48148" name="Rectangle 20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149" name="Rectangle 21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69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Date temp = *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this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8150" name="Group 22"/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48151" name="Rectangle 23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152" name="Rectangle 24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70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helpIncrement();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8153" name="Group 25"/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48154" name="Rectangle 26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155" name="Rectangle 27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71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8156" name="Group 28"/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48157" name="Rectangle 29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158" name="Rectangle 30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72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 // return non-incremented, saved, temporary object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8159" name="Group 31"/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48160" name="Rectangle 32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161" name="Rectangle 3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73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return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temp;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// value return; not a reference return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8162" name="Group 34"/>
            <p:cNvGrpSpPr>
              <a:grpSpLocks/>
            </p:cNvGrpSpPr>
            <p:nvPr/>
          </p:nvGrpSpPr>
          <p:grpSpPr bwMode="auto"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48163" name="Rectangle 35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164" name="Rectangle 36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74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8165" name="Group 37"/>
            <p:cNvGrpSpPr>
              <a:grpSpLocks/>
            </p:cNvGrpSpPr>
            <p:nvPr/>
          </p:nvGrpSpPr>
          <p:grpSpPr bwMode="auto"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48166" name="Rectangle 38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167" name="Rectangle 39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75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8168" name="Group 40"/>
            <p:cNvGrpSpPr>
              <a:grpSpLocks/>
            </p:cNvGrpSpPr>
            <p:nvPr/>
          </p:nvGrpSpPr>
          <p:grpSpPr bwMode="auto"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48169" name="Rectangle 41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170" name="Rectangle 42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76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Add a specific number of days to a date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8171" name="Group 43"/>
            <p:cNvGrpSpPr>
              <a:grpSpLocks/>
            </p:cNvGrpSpPr>
            <p:nvPr/>
          </p:nvGrpSpPr>
          <p:grpSpPr bwMode="auto"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48172" name="Rectangle 44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173" name="Rectangle 45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77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Date &amp;Date::operator+=(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additionalDays )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8174" name="Group 46"/>
            <p:cNvGrpSpPr>
              <a:grpSpLocks/>
            </p:cNvGrpSpPr>
            <p:nvPr/>
          </p:nvGrpSpPr>
          <p:grpSpPr bwMode="auto"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48175" name="Rectangle 47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176" name="Rectangle 48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78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8177" name="Group 49"/>
            <p:cNvGrpSpPr>
              <a:grpSpLocks/>
            </p:cNvGrpSpPr>
            <p:nvPr/>
          </p:nvGrpSpPr>
          <p:grpSpPr bwMode="auto"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48178" name="Rectangle 50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179" name="Rectangle 51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79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for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(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i = 0; i &lt; additionalDays; i++ )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8180" name="Group 52"/>
            <p:cNvGrpSpPr>
              <a:grpSpLocks/>
            </p:cNvGrpSpPr>
            <p:nvPr/>
          </p:nvGrpSpPr>
          <p:grpSpPr bwMode="auto"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48181" name="Rectangle 53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182" name="Rectangle 54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80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helpIncrement();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8183" name="Group 55"/>
            <p:cNvGrpSpPr>
              <a:grpSpLocks/>
            </p:cNvGrpSpPr>
            <p:nvPr/>
          </p:nvGrpSpPr>
          <p:grpSpPr bwMode="auto"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48184" name="Rectangle 56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185" name="Rectangle 57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81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8186" name="Group 58"/>
            <p:cNvGrpSpPr>
              <a:grpSpLocks/>
            </p:cNvGrpSpPr>
            <p:nvPr/>
          </p:nvGrpSpPr>
          <p:grpSpPr bwMode="auto"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48187" name="Rectangle 59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188" name="Rectangle 60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82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return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*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this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;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enables cascading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8189" name="Group 61"/>
            <p:cNvGrpSpPr>
              <a:grpSpLocks/>
            </p:cNvGrpSpPr>
            <p:nvPr/>
          </p:nvGrpSpPr>
          <p:grpSpPr bwMode="auto"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48190" name="Rectangle 62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191" name="Rectangle 63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83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8192" name="Group 64"/>
            <p:cNvGrpSpPr>
              <a:grpSpLocks/>
            </p:cNvGrpSpPr>
            <p:nvPr/>
          </p:nvGrpSpPr>
          <p:grpSpPr bwMode="auto">
            <a:xfrm>
              <a:off x="0" y="7480"/>
              <a:ext cx="3072" cy="374"/>
              <a:chOff x="0" y="7480"/>
              <a:chExt cx="3072" cy="374"/>
            </a:xfrm>
          </p:grpSpPr>
          <p:sp>
            <p:nvSpPr>
              <p:cNvPr id="48193" name="Rectangle 65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194" name="Rectangle 66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84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8195" name="Group 67"/>
            <p:cNvGrpSpPr>
              <a:grpSpLocks/>
            </p:cNvGrpSpPr>
            <p:nvPr/>
          </p:nvGrpSpPr>
          <p:grpSpPr bwMode="auto">
            <a:xfrm>
              <a:off x="0" y="7854"/>
              <a:ext cx="3072" cy="374"/>
              <a:chOff x="0" y="7854"/>
              <a:chExt cx="3072" cy="374"/>
            </a:xfrm>
          </p:grpSpPr>
          <p:sp>
            <p:nvSpPr>
              <p:cNvPr id="48196" name="Rectangle 68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197" name="Rectangle 69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85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If the year is a leap year, return true; 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8198" name="Group 70"/>
            <p:cNvGrpSpPr>
              <a:grpSpLocks/>
            </p:cNvGrpSpPr>
            <p:nvPr/>
          </p:nvGrpSpPr>
          <p:grpSpPr bwMode="auto">
            <a:xfrm>
              <a:off x="0" y="8228"/>
              <a:ext cx="3072" cy="374"/>
              <a:chOff x="0" y="8228"/>
              <a:chExt cx="3072" cy="374"/>
            </a:xfrm>
          </p:grpSpPr>
          <p:sp>
            <p:nvSpPr>
              <p:cNvPr id="48199" name="Rectangle 71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200" name="Rectangle 72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86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otherwise, return false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8201" name="Group 73"/>
            <p:cNvGrpSpPr>
              <a:grpSpLocks/>
            </p:cNvGrpSpPr>
            <p:nvPr/>
          </p:nvGrpSpPr>
          <p:grpSpPr bwMode="auto">
            <a:xfrm>
              <a:off x="0" y="8602"/>
              <a:ext cx="3072" cy="374"/>
              <a:chOff x="0" y="8602"/>
              <a:chExt cx="3072" cy="374"/>
            </a:xfrm>
          </p:grpSpPr>
          <p:sp>
            <p:nvSpPr>
              <p:cNvPr id="48202" name="Rectangle 74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203" name="Rectangle 75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87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bool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Date::leapYear(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y )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8204" name="Group 76"/>
            <p:cNvGrpSpPr>
              <a:grpSpLocks/>
            </p:cNvGrpSpPr>
            <p:nvPr/>
          </p:nvGrpSpPr>
          <p:grpSpPr bwMode="auto">
            <a:xfrm>
              <a:off x="0" y="8976"/>
              <a:ext cx="3072" cy="374"/>
              <a:chOff x="0" y="8976"/>
              <a:chExt cx="3072" cy="374"/>
            </a:xfrm>
          </p:grpSpPr>
          <p:sp>
            <p:nvSpPr>
              <p:cNvPr id="48205" name="Rectangle 77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206" name="Rectangle 78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88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8207" name="Group 79"/>
            <p:cNvGrpSpPr>
              <a:grpSpLocks/>
            </p:cNvGrpSpPr>
            <p:nvPr/>
          </p:nvGrpSpPr>
          <p:grpSpPr bwMode="auto">
            <a:xfrm>
              <a:off x="0" y="9350"/>
              <a:ext cx="3072" cy="374"/>
              <a:chOff x="0" y="9350"/>
              <a:chExt cx="3072" cy="374"/>
            </a:xfrm>
          </p:grpSpPr>
          <p:sp>
            <p:nvSpPr>
              <p:cNvPr id="48208" name="Rectangle 80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209" name="Rectangle 81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89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if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( y % 400 == 0 || ( y % 100 != 0 &amp;&amp; y % 4 == 0 ) )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8210" name="Group 82"/>
            <p:cNvGrpSpPr>
              <a:grpSpLocks/>
            </p:cNvGrpSpPr>
            <p:nvPr/>
          </p:nvGrpSpPr>
          <p:grpSpPr bwMode="auto">
            <a:xfrm>
              <a:off x="0" y="9724"/>
              <a:ext cx="3072" cy="374"/>
              <a:chOff x="0" y="9724"/>
              <a:chExt cx="3072" cy="374"/>
            </a:xfrm>
          </p:grpSpPr>
          <p:sp>
            <p:nvSpPr>
              <p:cNvPr id="48211" name="Rectangle 83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212" name="Rectangle 84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90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return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true;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a leap year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8213" name="Group 85"/>
            <p:cNvGrpSpPr>
              <a:grpSpLocks/>
            </p:cNvGrpSpPr>
            <p:nvPr/>
          </p:nvGrpSpPr>
          <p:grpSpPr bwMode="auto">
            <a:xfrm>
              <a:off x="0" y="10098"/>
              <a:ext cx="3072" cy="374"/>
              <a:chOff x="0" y="10098"/>
              <a:chExt cx="3072" cy="374"/>
            </a:xfrm>
          </p:grpSpPr>
          <p:sp>
            <p:nvSpPr>
              <p:cNvPr id="48214" name="Rectangle 86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215" name="Rectangle 87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91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else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8216" name="Group 88"/>
            <p:cNvGrpSpPr>
              <a:grpSpLocks/>
            </p:cNvGrpSpPr>
            <p:nvPr/>
          </p:nvGrpSpPr>
          <p:grpSpPr bwMode="auto">
            <a:xfrm>
              <a:off x="0" y="10472"/>
              <a:ext cx="3072" cy="374"/>
              <a:chOff x="0" y="10472"/>
              <a:chExt cx="3072" cy="374"/>
            </a:xfrm>
          </p:grpSpPr>
          <p:sp>
            <p:nvSpPr>
              <p:cNvPr id="48217" name="Rectangle 89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218" name="Rectangle 90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92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return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false;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not a leap year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8219" name="Group 91"/>
            <p:cNvGrpSpPr>
              <a:grpSpLocks/>
            </p:cNvGrpSpPr>
            <p:nvPr/>
          </p:nvGrpSpPr>
          <p:grpSpPr bwMode="auto">
            <a:xfrm>
              <a:off x="0" y="10846"/>
              <a:ext cx="3072" cy="374"/>
              <a:chOff x="0" y="10846"/>
              <a:chExt cx="3072" cy="374"/>
            </a:xfrm>
          </p:grpSpPr>
          <p:sp>
            <p:nvSpPr>
              <p:cNvPr id="48220" name="Rectangle 92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221" name="Rectangle 93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93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8222" name="Group 94"/>
            <p:cNvGrpSpPr>
              <a:grpSpLocks/>
            </p:cNvGrpSpPr>
            <p:nvPr/>
          </p:nvGrpSpPr>
          <p:grpSpPr bwMode="auto">
            <a:xfrm>
              <a:off x="0" y="11220"/>
              <a:ext cx="3072" cy="374"/>
              <a:chOff x="0" y="11220"/>
              <a:chExt cx="3072" cy="374"/>
            </a:xfrm>
          </p:grpSpPr>
          <p:sp>
            <p:nvSpPr>
              <p:cNvPr id="48223" name="Rectangle 95"/>
              <p:cNvSpPr>
                <a:spLocks noChangeArrowheads="1"/>
              </p:cNvSpPr>
              <p:nvPr/>
            </p:nvSpPr>
            <p:spPr bwMode="auto"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224" name="Rectangle 96"/>
              <p:cNvSpPr>
                <a:spLocks noChangeArrowheads="1"/>
              </p:cNvSpPr>
              <p:nvPr/>
            </p:nvSpPr>
            <p:spPr bwMode="auto"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94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8225" name="Group 97"/>
            <p:cNvGrpSpPr>
              <a:grpSpLocks/>
            </p:cNvGrpSpPr>
            <p:nvPr/>
          </p:nvGrpSpPr>
          <p:grpSpPr bwMode="auto">
            <a:xfrm>
              <a:off x="0" y="11594"/>
              <a:ext cx="3072" cy="374"/>
              <a:chOff x="0" y="11594"/>
              <a:chExt cx="3072" cy="374"/>
            </a:xfrm>
          </p:grpSpPr>
          <p:sp>
            <p:nvSpPr>
              <p:cNvPr id="48226" name="Rectangle 98"/>
              <p:cNvSpPr>
                <a:spLocks noChangeArrowheads="1"/>
              </p:cNvSpPr>
              <p:nvPr/>
            </p:nvSpPr>
            <p:spPr bwMode="auto">
              <a:xfrm>
                <a:off x="0" y="1159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227" name="Rectangle 99"/>
              <p:cNvSpPr>
                <a:spLocks noChangeArrowheads="1"/>
              </p:cNvSpPr>
              <p:nvPr/>
            </p:nvSpPr>
            <p:spPr bwMode="auto">
              <a:xfrm>
                <a:off x="0" y="1159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95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Determine if the day is the end of the month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8228" name="Group 100"/>
            <p:cNvGrpSpPr>
              <a:grpSpLocks/>
            </p:cNvGrpSpPr>
            <p:nvPr/>
          </p:nvGrpSpPr>
          <p:grpSpPr bwMode="auto">
            <a:xfrm>
              <a:off x="0" y="11968"/>
              <a:ext cx="3072" cy="374"/>
              <a:chOff x="0" y="11968"/>
              <a:chExt cx="3072" cy="374"/>
            </a:xfrm>
          </p:grpSpPr>
          <p:sp>
            <p:nvSpPr>
              <p:cNvPr id="48229" name="Rectangle 101"/>
              <p:cNvSpPr>
                <a:spLocks noChangeArrowheads="1"/>
              </p:cNvSpPr>
              <p:nvPr/>
            </p:nvSpPr>
            <p:spPr bwMode="auto">
              <a:xfrm>
                <a:off x="0" y="1196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230" name="Rectangle 102"/>
              <p:cNvSpPr>
                <a:spLocks noChangeArrowheads="1"/>
              </p:cNvSpPr>
              <p:nvPr/>
            </p:nvSpPr>
            <p:spPr bwMode="auto">
              <a:xfrm>
                <a:off x="0" y="1196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96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bool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Date::endOfMonth(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d )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8231" name="Group 103"/>
            <p:cNvGrpSpPr>
              <a:grpSpLocks/>
            </p:cNvGrpSpPr>
            <p:nvPr/>
          </p:nvGrpSpPr>
          <p:grpSpPr bwMode="auto">
            <a:xfrm>
              <a:off x="0" y="12342"/>
              <a:ext cx="3072" cy="374"/>
              <a:chOff x="0" y="12342"/>
              <a:chExt cx="3072" cy="374"/>
            </a:xfrm>
          </p:grpSpPr>
          <p:sp>
            <p:nvSpPr>
              <p:cNvPr id="48232" name="Rectangle 104"/>
              <p:cNvSpPr>
                <a:spLocks noChangeArrowheads="1"/>
              </p:cNvSpPr>
              <p:nvPr/>
            </p:nvSpPr>
            <p:spPr bwMode="auto">
              <a:xfrm>
                <a:off x="0" y="1234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233" name="Rectangle 105"/>
              <p:cNvSpPr>
                <a:spLocks noChangeArrowheads="1"/>
              </p:cNvSpPr>
              <p:nvPr/>
            </p:nvSpPr>
            <p:spPr bwMode="auto">
              <a:xfrm>
                <a:off x="0" y="1234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97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</p:grpSp>
      <p:grpSp>
        <p:nvGrpSpPr>
          <p:cNvPr id="48234" name="Group 106"/>
          <p:cNvGrpSpPr>
            <a:grpSpLocks/>
          </p:cNvGrpSpPr>
          <p:nvPr/>
        </p:nvGrpSpPr>
        <p:grpSpPr bwMode="auto">
          <a:xfrm>
            <a:off x="2819400" y="838200"/>
            <a:ext cx="3505200" cy="666750"/>
            <a:chOff x="1776" y="528"/>
            <a:chExt cx="2112" cy="420"/>
          </a:xfrm>
        </p:grpSpPr>
        <p:sp>
          <p:nvSpPr>
            <p:cNvPr id="48235" name="Line 107"/>
            <p:cNvSpPr>
              <a:spLocks noChangeShapeType="1"/>
            </p:cNvSpPr>
            <p:nvPr/>
          </p:nvSpPr>
          <p:spPr bwMode="auto">
            <a:xfrm flipH="1" flipV="1">
              <a:off x="1776" y="528"/>
              <a:ext cx="81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236" name="Text Box 108"/>
            <p:cNvSpPr txBox="1">
              <a:spLocks noChangeArrowheads="1"/>
            </p:cNvSpPr>
            <p:nvPr/>
          </p:nvSpPr>
          <p:spPr bwMode="auto">
            <a:xfrm>
              <a:off x="2496" y="576"/>
              <a:ext cx="1392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>
                  <a:solidFill>
                    <a:srgbClr val="000000"/>
                  </a:solidFill>
                  <a:cs typeface="Times New Roman" pitchFamily="18" charset="0"/>
                </a:rPr>
                <a:t>postincrement operator has a dummy 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int</a:t>
              </a:r>
              <a:r>
                <a:rPr lang="en-US" sz="1600">
                  <a:solidFill>
                    <a:srgbClr val="000000"/>
                  </a:solidFill>
                  <a:cs typeface="Times New Roman" pitchFamily="18" charset="0"/>
                </a:rPr>
                <a:t> value.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0" y="0"/>
            <a:ext cx="6781800" cy="6858000"/>
            <a:chOff x="0" y="0"/>
            <a:chExt cx="3072" cy="13090"/>
          </a:xfrm>
        </p:grpSpPr>
        <p:grpSp>
          <p:nvGrpSpPr>
            <p:cNvPr id="49156" name="Group 4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49157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158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98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if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( month == 2 &amp;&amp; leapYear( year ) )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9159" name="Group 7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49160" name="Rectangle 8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161" name="Rectangle 9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99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return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d == 29;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last day of Feb. in leap year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9162" name="Group 10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49163" name="Rectangle 11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164" name="Rectangle 12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100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else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9165" name="Group 13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49166" name="Rectangle 14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167" name="Rectangle 15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101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return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d == days[ month ];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9168" name="Group 16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49169" name="Rectangle 17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170" name="Rectangle 1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102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9171" name="Group 19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49172" name="Rectangle 20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173" name="Rectangle 21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103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9174" name="Group 22"/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49175" name="Rectangle 23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176" name="Rectangle 24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104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Function to help increment the date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9177" name="Group 25"/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49178" name="Rectangle 26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179" name="Rectangle 27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105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void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Date::helpIncrement()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9180" name="Group 28"/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49181" name="Rectangle 29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182" name="Rectangle 30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106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9183" name="Group 31"/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49184" name="Rectangle 32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185" name="Rectangle 3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107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if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( endOfMonth( day ) &amp;&amp; month == 12 ) {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// end year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9186" name="Group 34"/>
            <p:cNvGrpSpPr>
              <a:grpSpLocks/>
            </p:cNvGrpSpPr>
            <p:nvPr/>
          </p:nvGrpSpPr>
          <p:grpSpPr bwMode="auto"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49187" name="Rectangle 35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188" name="Rectangle 36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108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day = 1;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9189" name="Group 37"/>
            <p:cNvGrpSpPr>
              <a:grpSpLocks/>
            </p:cNvGrpSpPr>
            <p:nvPr/>
          </p:nvGrpSpPr>
          <p:grpSpPr bwMode="auto"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49190" name="Rectangle 38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191" name="Rectangle 39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109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month = 1;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9192" name="Group 40"/>
            <p:cNvGrpSpPr>
              <a:grpSpLocks/>
            </p:cNvGrpSpPr>
            <p:nvPr/>
          </p:nvGrpSpPr>
          <p:grpSpPr bwMode="auto"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49193" name="Rectangle 41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194" name="Rectangle 42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110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++year;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9195" name="Group 43"/>
            <p:cNvGrpSpPr>
              <a:grpSpLocks/>
            </p:cNvGrpSpPr>
            <p:nvPr/>
          </p:nvGrpSpPr>
          <p:grpSpPr bwMode="auto"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49196" name="Rectangle 44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197" name="Rectangle 45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111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}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9198" name="Group 46"/>
            <p:cNvGrpSpPr>
              <a:grpSpLocks/>
            </p:cNvGrpSpPr>
            <p:nvPr/>
          </p:nvGrpSpPr>
          <p:grpSpPr bwMode="auto"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49199" name="Rectangle 47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200" name="Rectangle 48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112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else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if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( endOfMonth( day ) ) {   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// end month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9201" name="Group 49"/>
            <p:cNvGrpSpPr>
              <a:grpSpLocks/>
            </p:cNvGrpSpPr>
            <p:nvPr/>
          </p:nvGrpSpPr>
          <p:grpSpPr bwMode="auto"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49202" name="Rectangle 50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203" name="Rectangle 51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113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day = 1;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9204" name="Group 52"/>
            <p:cNvGrpSpPr>
              <a:grpSpLocks/>
            </p:cNvGrpSpPr>
            <p:nvPr/>
          </p:nvGrpSpPr>
          <p:grpSpPr bwMode="auto"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49205" name="Rectangle 53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206" name="Rectangle 54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114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++month;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9207" name="Group 55"/>
            <p:cNvGrpSpPr>
              <a:grpSpLocks/>
            </p:cNvGrpSpPr>
            <p:nvPr/>
          </p:nvGrpSpPr>
          <p:grpSpPr bwMode="auto"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49208" name="Rectangle 56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209" name="Rectangle 57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115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}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9210" name="Group 58"/>
            <p:cNvGrpSpPr>
              <a:grpSpLocks/>
            </p:cNvGrpSpPr>
            <p:nvPr/>
          </p:nvGrpSpPr>
          <p:grpSpPr bwMode="auto"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49211" name="Rectangle 59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212" name="Rectangle 60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116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else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// not end of month or year; increment day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9213" name="Group 61"/>
            <p:cNvGrpSpPr>
              <a:grpSpLocks/>
            </p:cNvGrpSpPr>
            <p:nvPr/>
          </p:nvGrpSpPr>
          <p:grpSpPr bwMode="auto"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49214" name="Rectangle 62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215" name="Rectangle 63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117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++day;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9216" name="Group 64"/>
            <p:cNvGrpSpPr>
              <a:grpSpLocks/>
            </p:cNvGrpSpPr>
            <p:nvPr/>
          </p:nvGrpSpPr>
          <p:grpSpPr bwMode="auto">
            <a:xfrm>
              <a:off x="0" y="7480"/>
              <a:ext cx="3072" cy="374"/>
              <a:chOff x="0" y="7480"/>
              <a:chExt cx="3072" cy="374"/>
            </a:xfrm>
          </p:grpSpPr>
          <p:sp>
            <p:nvSpPr>
              <p:cNvPr id="49217" name="Rectangle 65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218" name="Rectangle 66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118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9219" name="Group 67"/>
            <p:cNvGrpSpPr>
              <a:grpSpLocks/>
            </p:cNvGrpSpPr>
            <p:nvPr/>
          </p:nvGrpSpPr>
          <p:grpSpPr bwMode="auto">
            <a:xfrm>
              <a:off x="0" y="7854"/>
              <a:ext cx="3072" cy="374"/>
              <a:chOff x="0" y="7854"/>
              <a:chExt cx="3072" cy="374"/>
            </a:xfrm>
          </p:grpSpPr>
          <p:sp>
            <p:nvSpPr>
              <p:cNvPr id="49220" name="Rectangle 68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221" name="Rectangle 69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119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9222" name="Group 70"/>
            <p:cNvGrpSpPr>
              <a:grpSpLocks/>
            </p:cNvGrpSpPr>
            <p:nvPr/>
          </p:nvGrpSpPr>
          <p:grpSpPr bwMode="auto">
            <a:xfrm>
              <a:off x="0" y="8228"/>
              <a:ext cx="3072" cy="374"/>
              <a:chOff x="0" y="8228"/>
              <a:chExt cx="3072" cy="374"/>
            </a:xfrm>
          </p:grpSpPr>
          <p:sp>
            <p:nvSpPr>
              <p:cNvPr id="49223" name="Rectangle 71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224" name="Rectangle 72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120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Overloaded output operator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9225" name="Group 73"/>
            <p:cNvGrpSpPr>
              <a:grpSpLocks/>
            </p:cNvGrpSpPr>
            <p:nvPr/>
          </p:nvGrpSpPr>
          <p:grpSpPr bwMode="auto">
            <a:xfrm>
              <a:off x="0" y="8602"/>
              <a:ext cx="3072" cy="374"/>
              <a:chOff x="0" y="8602"/>
              <a:chExt cx="3072" cy="374"/>
            </a:xfrm>
          </p:grpSpPr>
          <p:sp>
            <p:nvSpPr>
              <p:cNvPr id="49226" name="Rectangle 74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227" name="Rectangle 75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121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ostream &amp;operator&lt;&lt;( ostream &amp;output,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Date &amp;d )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9228" name="Group 76"/>
            <p:cNvGrpSpPr>
              <a:grpSpLocks/>
            </p:cNvGrpSpPr>
            <p:nvPr/>
          </p:nvGrpSpPr>
          <p:grpSpPr bwMode="auto">
            <a:xfrm>
              <a:off x="0" y="8976"/>
              <a:ext cx="3072" cy="374"/>
              <a:chOff x="0" y="8976"/>
              <a:chExt cx="3072" cy="374"/>
            </a:xfrm>
          </p:grpSpPr>
          <p:sp>
            <p:nvSpPr>
              <p:cNvPr id="49229" name="Rectangle 77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230" name="Rectangle 78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122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9231" name="Group 79"/>
            <p:cNvGrpSpPr>
              <a:grpSpLocks/>
            </p:cNvGrpSpPr>
            <p:nvPr/>
          </p:nvGrpSpPr>
          <p:grpSpPr bwMode="auto">
            <a:xfrm>
              <a:off x="0" y="9350"/>
              <a:ext cx="3072" cy="374"/>
              <a:chOff x="0" y="9350"/>
              <a:chExt cx="3072" cy="374"/>
            </a:xfrm>
          </p:grpSpPr>
          <p:sp>
            <p:nvSpPr>
              <p:cNvPr id="49232" name="Rectangle 80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233" name="Rectangle 81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123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static char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*monthName[ 13 ] = { "", "January",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9234" name="Group 82"/>
            <p:cNvGrpSpPr>
              <a:grpSpLocks/>
            </p:cNvGrpSpPr>
            <p:nvPr/>
          </p:nvGrpSpPr>
          <p:grpSpPr bwMode="auto">
            <a:xfrm>
              <a:off x="0" y="9724"/>
              <a:ext cx="3072" cy="374"/>
              <a:chOff x="0" y="9724"/>
              <a:chExt cx="3072" cy="374"/>
            </a:xfrm>
          </p:grpSpPr>
          <p:sp>
            <p:nvSpPr>
              <p:cNvPr id="49235" name="Rectangle 83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236" name="Rectangle 84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124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"February", "March", "April", "May", "June",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9237" name="Group 85"/>
            <p:cNvGrpSpPr>
              <a:grpSpLocks/>
            </p:cNvGrpSpPr>
            <p:nvPr/>
          </p:nvGrpSpPr>
          <p:grpSpPr bwMode="auto">
            <a:xfrm>
              <a:off x="0" y="10098"/>
              <a:ext cx="3072" cy="374"/>
              <a:chOff x="0" y="10098"/>
              <a:chExt cx="3072" cy="374"/>
            </a:xfrm>
          </p:grpSpPr>
          <p:sp>
            <p:nvSpPr>
              <p:cNvPr id="49238" name="Rectangle 86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239" name="Rectangle 87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125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"July", "August", "September", "October",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9240" name="Group 88"/>
            <p:cNvGrpSpPr>
              <a:grpSpLocks/>
            </p:cNvGrpSpPr>
            <p:nvPr/>
          </p:nvGrpSpPr>
          <p:grpSpPr bwMode="auto">
            <a:xfrm>
              <a:off x="0" y="10472"/>
              <a:ext cx="3072" cy="374"/>
              <a:chOff x="0" y="10472"/>
              <a:chExt cx="3072" cy="374"/>
            </a:xfrm>
          </p:grpSpPr>
          <p:sp>
            <p:nvSpPr>
              <p:cNvPr id="49241" name="Rectangle 89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242" name="Rectangle 90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126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"November", "December" };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9243" name="Group 91"/>
            <p:cNvGrpSpPr>
              <a:grpSpLocks/>
            </p:cNvGrpSpPr>
            <p:nvPr/>
          </p:nvGrpSpPr>
          <p:grpSpPr bwMode="auto">
            <a:xfrm>
              <a:off x="0" y="10846"/>
              <a:ext cx="3072" cy="374"/>
              <a:chOff x="0" y="10846"/>
              <a:chExt cx="3072" cy="374"/>
            </a:xfrm>
          </p:grpSpPr>
          <p:sp>
            <p:nvSpPr>
              <p:cNvPr id="49244" name="Rectangle 92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245" name="Rectangle 93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127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9246" name="Group 94"/>
            <p:cNvGrpSpPr>
              <a:grpSpLocks/>
            </p:cNvGrpSpPr>
            <p:nvPr/>
          </p:nvGrpSpPr>
          <p:grpSpPr bwMode="auto">
            <a:xfrm>
              <a:off x="0" y="11220"/>
              <a:ext cx="3072" cy="374"/>
              <a:chOff x="0" y="11220"/>
              <a:chExt cx="3072" cy="374"/>
            </a:xfrm>
          </p:grpSpPr>
          <p:sp>
            <p:nvSpPr>
              <p:cNvPr id="49247" name="Rectangle 95"/>
              <p:cNvSpPr>
                <a:spLocks noChangeArrowheads="1"/>
              </p:cNvSpPr>
              <p:nvPr/>
            </p:nvSpPr>
            <p:spPr bwMode="auto"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248" name="Rectangle 96"/>
              <p:cNvSpPr>
                <a:spLocks noChangeArrowheads="1"/>
              </p:cNvSpPr>
              <p:nvPr/>
            </p:nvSpPr>
            <p:spPr bwMode="auto"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128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output &lt;&lt; monthName[ d.month ] &lt;&lt; ' '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9249" name="Group 97"/>
            <p:cNvGrpSpPr>
              <a:grpSpLocks/>
            </p:cNvGrpSpPr>
            <p:nvPr/>
          </p:nvGrpSpPr>
          <p:grpSpPr bwMode="auto">
            <a:xfrm>
              <a:off x="0" y="11594"/>
              <a:ext cx="3072" cy="374"/>
              <a:chOff x="0" y="11594"/>
              <a:chExt cx="3072" cy="374"/>
            </a:xfrm>
          </p:grpSpPr>
          <p:sp>
            <p:nvSpPr>
              <p:cNvPr id="49250" name="Rectangle 98"/>
              <p:cNvSpPr>
                <a:spLocks noChangeArrowheads="1"/>
              </p:cNvSpPr>
              <p:nvPr/>
            </p:nvSpPr>
            <p:spPr bwMode="auto">
              <a:xfrm>
                <a:off x="0" y="1159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251" name="Rectangle 99"/>
              <p:cNvSpPr>
                <a:spLocks noChangeArrowheads="1"/>
              </p:cNvSpPr>
              <p:nvPr/>
            </p:nvSpPr>
            <p:spPr bwMode="auto">
              <a:xfrm>
                <a:off x="0" y="1159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129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    &lt;&lt; d.day &lt;&lt; ", " &lt;&lt; d.year;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9252" name="Group 100"/>
            <p:cNvGrpSpPr>
              <a:grpSpLocks/>
            </p:cNvGrpSpPr>
            <p:nvPr/>
          </p:nvGrpSpPr>
          <p:grpSpPr bwMode="auto">
            <a:xfrm>
              <a:off x="0" y="11968"/>
              <a:ext cx="3072" cy="374"/>
              <a:chOff x="0" y="11968"/>
              <a:chExt cx="3072" cy="374"/>
            </a:xfrm>
          </p:grpSpPr>
          <p:sp>
            <p:nvSpPr>
              <p:cNvPr id="49253" name="Rectangle 101"/>
              <p:cNvSpPr>
                <a:spLocks noChangeArrowheads="1"/>
              </p:cNvSpPr>
              <p:nvPr/>
            </p:nvSpPr>
            <p:spPr bwMode="auto">
              <a:xfrm>
                <a:off x="0" y="1196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254" name="Rectangle 102"/>
              <p:cNvSpPr>
                <a:spLocks noChangeArrowheads="1"/>
              </p:cNvSpPr>
              <p:nvPr/>
            </p:nvSpPr>
            <p:spPr bwMode="auto">
              <a:xfrm>
                <a:off x="0" y="1196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130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9255" name="Group 103"/>
            <p:cNvGrpSpPr>
              <a:grpSpLocks/>
            </p:cNvGrpSpPr>
            <p:nvPr/>
          </p:nvGrpSpPr>
          <p:grpSpPr bwMode="auto">
            <a:xfrm>
              <a:off x="0" y="12342"/>
              <a:ext cx="3072" cy="374"/>
              <a:chOff x="0" y="12342"/>
              <a:chExt cx="3072" cy="374"/>
            </a:xfrm>
          </p:grpSpPr>
          <p:sp>
            <p:nvSpPr>
              <p:cNvPr id="49256" name="Rectangle 104"/>
              <p:cNvSpPr>
                <a:spLocks noChangeArrowheads="1"/>
              </p:cNvSpPr>
              <p:nvPr/>
            </p:nvSpPr>
            <p:spPr bwMode="auto">
              <a:xfrm>
                <a:off x="0" y="1234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257" name="Rectangle 105"/>
              <p:cNvSpPr>
                <a:spLocks noChangeArrowheads="1"/>
              </p:cNvSpPr>
              <p:nvPr/>
            </p:nvSpPr>
            <p:spPr bwMode="auto">
              <a:xfrm>
                <a:off x="0" y="1234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131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return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output;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enables cascading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49258" name="Group 106"/>
            <p:cNvGrpSpPr>
              <a:grpSpLocks/>
            </p:cNvGrpSpPr>
            <p:nvPr/>
          </p:nvGrpSpPr>
          <p:grpSpPr bwMode="auto">
            <a:xfrm>
              <a:off x="0" y="12716"/>
              <a:ext cx="3072" cy="374"/>
              <a:chOff x="0" y="12716"/>
              <a:chExt cx="3072" cy="374"/>
            </a:xfrm>
          </p:grpSpPr>
          <p:sp>
            <p:nvSpPr>
              <p:cNvPr id="49259" name="Rectangle 107"/>
              <p:cNvSpPr>
                <a:spLocks noChangeArrowheads="1"/>
              </p:cNvSpPr>
              <p:nvPr/>
            </p:nvSpPr>
            <p:spPr bwMode="auto">
              <a:xfrm>
                <a:off x="0" y="1271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260" name="Rectangle 108"/>
              <p:cNvSpPr>
                <a:spLocks noChangeArrowheads="1"/>
              </p:cNvSpPr>
              <p:nvPr/>
            </p:nvSpPr>
            <p:spPr bwMode="auto">
              <a:xfrm>
                <a:off x="0" y="1271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132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9" name="Group 3"/>
          <p:cNvGrpSpPr>
            <a:grpSpLocks/>
          </p:cNvGrpSpPr>
          <p:nvPr/>
        </p:nvGrpSpPr>
        <p:grpSpPr bwMode="auto">
          <a:xfrm>
            <a:off x="0" y="0"/>
            <a:ext cx="6781800" cy="6858000"/>
            <a:chOff x="0" y="0"/>
            <a:chExt cx="3072" cy="13464"/>
          </a:xfrm>
        </p:grpSpPr>
        <p:grpSp>
          <p:nvGrpSpPr>
            <p:cNvPr id="50180" name="Group 4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50181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182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133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Fig. 8.6: fig08_06.cpp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50183" name="Group 7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50184" name="Rectangle 8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185" name="Rectangle 9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134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Driver for class Date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50186" name="Group 10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50187" name="Rectangle 11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188" name="Rectangle 12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135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#include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&lt;iostream&gt;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50189" name="Group 13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50190" name="Rectangle 14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191" name="Rectangle 15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136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50192" name="Group 16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50193" name="Rectangle 17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194" name="Rectangle 1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137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using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std::cout;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50195" name="Group 19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50196" name="Rectangle 20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197" name="Rectangle 21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138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using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std::endl;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50198" name="Group 22"/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50199" name="Rectangle 23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200" name="Rectangle 24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139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50201" name="Group 25"/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50202" name="Rectangle 26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203" name="Rectangle 27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140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#include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"date1.h"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50204" name="Group 28"/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50205" name="Rectangle 29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206" name="Rectangle 30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141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50207" name="Group 31"/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50208" name="Rectangle 32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209" name="Rectangle 3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142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main()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50210" name="Group 34"/>
            <p:cNvGrpSpPr>
              <a:grpSpLocks/>
            </p:cNvGrpSpPr>
            <p:nvPr/>
          </p:nvGrpSpPr>
          <p:grpSpPr bwMode="auto"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50211" name="Rectangle 35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212" name="Rectangle 36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143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50213" name="Group 37"/>
            <p:cNvGrpSpPr>
              <a:grpSpLocks/>
            </p:cNvGrpSpPr>
            <p:nvPr/>
          </p:nvGrpSpPr>
          <p:grpSpPr bwMode="auto"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50214" name="Rectangle 38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215" name="Rectangle 39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144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Date d1, d2( 12, 27, 1992 ), d3( 0, 99, 8045 );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50216" name="Group 40"/>
            <p:cNvGrpSpPr>
              <a:grpSpLocks/>
            </p:cNvGrpSpPr>
            <p:nvPr/>
          </p:nvGrpSpPr>
          <p:grpSpPr bwMode="auto"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50217" name="Rectangle 41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218" name="Rectangle 42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145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cout &lt;&lt; "d1 is " &lt;&lt; d1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50219" name="Group 43"/>
            <p:cNvGrpSpPr>
              <a:grpSpLocks/>
            </p:cNvGrpSpPr>
            <p:nvPr/>
          </p:nvGrpSpPr>
          <p:grpSpPr bwMode="auto"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50220" name="Rectangle 44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221" name="Rectangle 45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146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  &lt;&lt; "\nd2 is " &lt;&lt; d2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50222" name="Group 46"/>
            <p:cNvGrpSpPr>
              <a:grpSpLocks/>
            </p:cNvGrpSpPr>
            <p:nvPr/>
          </p:nvGrpSpPr>
          <p:grpSpPr bwMode="auto"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50223" name="Rectangle 47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224" name="Rectangle 48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147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  &lt;&lt; "\nd3 is " &lt;&lt; d3 &lt;&lt; "\n\n";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50225" name="Group 49"/>
            <p:cNvGrpSpPr>
              <a:grpSpLocks/>
            </p:cNvGrpSpPr>
            <p:nvPr/>
          </p:nvGrpSpPr>
          <p:grpSpPr bwMode="auto"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50226" name="Rectangle 50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227" name="Rectangle 51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148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50228" name="Group 52"/>
            <p:cNvGrpSpPr>
              <a:grpSpLocks/>
            </p:cNvGrpSpPr>
            <p:nvPr/>
          </p:nvGrpSpPr>
          <p:grpSpPr bwMode="auto"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50229" name="Rectangle 53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230" name="Rectangle 54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149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cout &lt;&lt; "d2 += 7 is " &lt;&lt; ( d2 += 7 ) &lt;&lt; "\n\n";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50231" name="Group 55"/>
            <p:cNvGrpSpPr>
              <a:grpSpLocks/>
            </p:cNvGrpSpPr>
            <p:nvPr/>
          </p:nvGrpSpPr>
          <p:grpSpPr bwMode="auto"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50232" name="Rectangle 56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233" name="Rectangle 57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150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50234" name="Group 58"/>
            <p:cNvGrpSpPr>
              <a:grpSpLocks/>
            </p:cNvGrpSpPr>
            <p:nvPr/>
          </p:nvGrpSpPr>
          <p:grpSpPr bwMode="auto"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50235" name="Rectangle 59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236" name="Rectangle 60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151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d3.setDate( 2, 28, 1992 );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50237" name="Group 61"/>
            <p:cNvGrpSpPr>
              <a:grpSpLocks/>
            </p:cNvGrpSpPr>
            <p:nvPr/>
          </p:nvGrpSpPr>
          <p:grpSpPr bwMode="auto"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50238" name="Rectangle 62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239" name="Rectangle 63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152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cout &lt;&lt; "  d3 is " &lt;&lt; d3;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50240" name="Group 64"/>
            <p:cNvGrpSpPr>
              <a:grpSpLocks/>
            </p:cNvGrpSpPr>
            <p:nvPr/>
          </p:nvGrpSpPr>
          <p:grpSpPr bwMode="auto">
            <a:xfrm>
              <a:off x="0" y="7480"/>
              <a:ext cx="3072" cy="374"/>
              <a:chOff x="0" y="7480"/>
              <a:chExt cx="3072" cy="374"/>
            </a:xfrm>
          </p:grpSpPr>
          <p:sp>
            <p:nvSpPr>
              <p:cNvPr id="50241" name="Rectangle 65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242" name="Rectangle 66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153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cout &lt;&lt; "\n++d3 is " &lt;&lt; ++d3 &lt;&lt; "\n\n";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50243" name="Group 67"/>
            <p:cNvGrpSpPr>
              <a:grpSpLocks/>
            </p:cNvGrpSpPr>
            <p:nvPr/>
          </p:nvGrpSpPr>
          <p:grpSpPr bwMode="auto">
            <a:xfrm>
              <a:off x="0" y="7854"/>
              <a:ext cx="3072" cy="374"/>
              <a:chOff x="0" y="7854"/>
              <a:chExt cx="3072" cy="374"/>
            </a:xfrm>
          </p:grpSpPr>
          <p:sp>
            <p:nvSpPr>
              <p:cNvPr id="50244" name="Rectangle 68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245" name="Rectangle 69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154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50246" name="Group 70"/>
            <p:cNvGrpSpPr>
              <a:grpSpLocks/>
            </p:cNvGrpSpPr>
            <p:nvPr/>
          </p:nvGrpSpPr>
          <p:grpSpPr bwMode="auto">
            <a:xfrm>
              <a:off x="0" y="8228"/>
              <a:ext cx="3072" cy="374"/>
              <a:chOff x="0" y="8228"/>
              <a:chExt cx="3072" cy="374"/>
            </a:xfrm>
          </p:grpSpPr>
          <p:sp>
            <p:nvSpPr>
              <p:cNvPr id="50247" name="Rectangle 71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248" name="Rectangle 72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155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Date d4( 3, 18, 1969 );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50249" name="Group 73"/>
            <p:cNvGrpSpPr>
              <a:grpSpLocks/>
            </p:cNvGrpSpPr>
            <p:nvPr/>
          </p:nvGrpSpPr>
          <p:grpSpPr bwMode="auto">
            <a:xfrm>
              <a:off x="0" y="8602"/>
              <a:ext cx="3072" cy="374"/>
              <a:chOff x="0" y="8602"/>
              <a:chExt cx="3072" cy="374"/>
            </a:xfrm>
          </p:grpSpPr>
          <p:sp>
            <p:nvSpPr>
              <p:cNvPr id="50250" name="Rectangle 74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251" name="Rectangle 75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156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50252" name="Group 76"/>
            <p:cNvGrpSpPr>
              <a:grpSpLocks/>
            </p:cNvGrpSpPr>
            <p:nvPr/>
          </p:nvGrpSpPr>
          <p:grpSpPr bwMode="auto">
            <a:xfrm>
              <a:off x="0" y="8976"/>
              <a:ext cx="3072" cy="374"/>
              <a:chOff x="0" y="8976"/>
              <a:chExt cx="3072" cy="374"/>
            </a:xfrm>
          </p:grpSpPr>
          <p:sp>
            <p:nvSpPr>
              <p:cNvPr id="50253" name="Rectangle 77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254" name="Rectangle 78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157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cout &lt;&lt; "Testing the preincrement operator:\n"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50255" name="Group 79"/>
            <p:cNvGrpSpPr>
              <a:grpSpLocks/>
            </p:cNvGrpSpPr>
            <p:nvPr/>
          </p:nvGrpSpPr>
          <p:grpSpPr bwMode="auto">
            <a:xfrm>
              <a:off x="0" y="9350"/>
              <a:ext cx="3072" cy="374"/>
              <a:chOff x="0" y="9350"/>
              <a:chExt cx="3072" cy="374"/>
            </a:xfrm>
          </p:grpSpPr>
          <p:sp>
            <p:nvSpPr>
              <p:cNvPr id="50256" name="Rectangle 80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257" name="Rectangle 81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158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  &lt;&lt; "  d4 is " &lt;&lt; d4 &lt;&lt; '\n';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50258" name="Group 82"/>
            <p:cNvGrpSpPr>
              <a:grpSpLocks/>
            </p:cNvGrpSpPr>
            <p:nvPr/>
          </p:nvGrpSpPr>
          <p:grpSpPr bwMode="auto">
            <a:xfrm>
              <a:off x="0" y="9724"/>
              <a:ext cx="3072" cy="374"/>
              <a:chOff x="0" y="9724"/>
              <a:chExt cx="3072" cy="374"/>
            </a:xfrm>
          </p:grpSpPr>
          <p:sp>
            <p:nvSpPr>
              <p:cNvPr id="50259" name="Rectangle 83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260" name="Rectangle 84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159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cout &lt;&lt; "++d4 is " &lt;&lt; ++d4 &lt;&lt; '\n';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50261" name="Group 85"/>
            <p:cNvGrpSpPr>
              <a:grpSpLocks/>
            </p:cNvGrpSpPr>
            <p:nvPr/>
          </p:nvGrpSpPr>
          <p:grpSpPr bwMode="auto">
            <a:xfrm>
              <a:off x="0" y="10098"/>
              <a:ext cx="3072" cy="374"/>
              <a:chOff x="0" y="10098"/>
              <a:chExt cx="3072" cy="374"/>
            </a:xfrm>
          </p:grpSpPr>
          <p:sp>
            <p:nvSpPr>
              <p:cNvPr id="50262" name="Rectangle 86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263" name="Rectangle 87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160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cout &lt;&lt; "  d4 is " &lt;&lt; d4 &lt;&lt; "\n\n";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50264" name="Group 88"/>
            <p:cNvGrpSpPr>
              <a:grpSpLocks/>
            </p:cNvGrpSpPr>
            <p:nvPr/>
          </p:nvGrpSpPr>
          <p:grpSpPr bwMode="auto">
            <a:xfrm>
              <a:off x="0" y="10472"/>
              <a:ext cx="3072" cy="374"/>
              <a:chOff x="0" y="10472"/>
              <a:chExt cx="3072" cy="374"/>
            </a:xfrm>
          </p:grpSpPr>
          <p:sp>
            <p:nvSpPr>
              <p:cNvPr id="50265" name="Rectangle 89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266" name="Rectangle 90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161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50267" name="Group 91"/>
            <p:cNvGrpSpPr>
              <a:grpSpLocks/>
            </p:cNvGrpSpPr>
            <p:nvPr/>
          </p:nvGrpSpPr>
          <p:grpSpPr bwMode="auto">
            <a:xfrm>
              <a:off x="0" y="10846"/>
              <a:ext cx="3072" cy="374"/>
              <a:chOff x="0" y="10846"/>
              <a:chExt cx="3072" cy="374"/>
            </a:xfrm>
          </p:grpSpPr>
          <p:sp>
            <p:nvSpPr>
              <p:cNvPr id="50268" name="Rectangle 92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269" name="Rectangle 93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162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cout &lt;&lt; "Testing the postincrement operator:\n"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50270" name="Group 94"/>
            <p:cNvGrpSpPr>
              <a:grpSpLocks/>
            </p:cNvGrpSpPr>
            <p:nvPr/>
          </p:nvGrpSpPr>
          <p:grpSpPr bwMode="auto">
            <a:xfrm>
              <a:off x="0" y="11220"/>
              <a:ext cx="3072" cy="374"/>
              <a:chOff x="0" y="11220"/>
              <a:chExt cx="3072" cy="374"/>
            </a:xfrm>
          </p:grpSpPr>
          <p:sp>
            <p:nvSpPr>
              <p:cNvPr id="50271" name="Rectangle 95"/>
              <p:cNvSpPr>
                <a:spLocks noChangeArrowheads="1"/>
              </p:cNvSpPr>
              <p:nvPr/>
            </p:nvSpPr>
            <p:spPr bwMode="auto"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272" name="Rectangle 96"/>
              <p:cNvSpPr>
                <a:spLocks noChangeArrowheads="1"/>
              </p:cNvSpPr>
              <p:nvPr/>
            </p:nvSpPr>
            <p:spPr bwMode="auto"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163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  &lt;&lt; "  d4 is " &lt;&lt; d4 &lt;&lt; '\n';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50273" name="Group 97"/>
            <p:cNvGrpSpPr>
              <a:grpSpLocks/>
            </p:cNvGrpSpPr>
            <p:nvPr/>
          </p:nvGrpSpPr>
          <p:grpSpPr bwMode="auto">
            <a:xfrm>
              <a:off x="0" y="11594"/>
              <a:ext cx="3072" cy="374"/>
              <a:chOff x="0" y="11594"/>
              <a:chExt cx="3072" cy="374"/>
            </a:xfrm>
          </p:grpSpPr>
          <p:sp>
            <p:nvSpPr>
              <p:cNvPr id="50274" name="Rectangle 98"/>
              <p:cNvSpPr>
                <a:spLocks noChangeArrowheads="1"/>
              </p:cNvSpPr>
              <p:nvPr/>
            </p:nvSpPr>
            <p:spPr bwMode="auto">
              <a:xfrm>
                <a:off x="0" y="1159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275" name="Rectangle 99"/>
              <p:cNvSpPr>
                <a:spLocks noChangeArrowheads="1"/>
              </p:cNvSpPr>
              <p:nvPr/>
            </p:nvSpPr>
            <p:spPr bwMode="auto">
              <a:xfrm>
                <a:off x="0" y="1159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164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cout &lt;&lt; "d4++ is " &lt;&lt; d4++ &lt;&lt; '\n';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50276" name="Group 100"/>
            <p:cNvGrpSpPr>
              <a:grpSpLocks/>
            </p:cNvGrpSpPr>
            <p:nvPr/>
          </p:nvGrpSpPr>
          <p:grpSpPr bwMode="auto">
            <a:xfrm>
              <a:off x="0" y="11968"/>
              <a:ext cx="3072" cy="374"/>
              <a:chOff x="0" y="11968"/>
              <a:chExt cx="3072" cy="374"/>
            </a:xfrm>
          </p:grpSpPr>
          <p:sp>
            <p:nvSpPr>
              <p:cNvPr id="50277" name="Rectangle 101"/>
              <p:cNvSpPr>
                <a:spLocks noChangeArrowheads="1"/>
              </p:cNvSpPr>
              <p:nvPr/>
            </p:nvSpPr>
            <p:spPr bwMode="auto">
              <a:xfrm>
                <a:off x="0" y="1196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278" name="Rectangle 102"/>
              <p:cNvSpPr>
                <a:spLocks noChangeArrowheads="1"/>
              </p:cNvSpPr>
              <p:nvPr/>
            </p:nvSpPr>
            <p:spPr bwMode="auto">
              <a:xfrm>
                <a:off x="0" y="1196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165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cout &lt;&lt; "  d4 is " &lt;&lt; d4 &lt;&lt; endl;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50279" name="Group 103"/>
            <p:cNvGrpSpPr>
              <a:grpSpLocks/>
            </p:cNvGrpSpPr>
            <p:nvPr/>
          </p:nvGrpSpPr>
          <p:grpSpPr bwMode="auto">
            <a:xfrm>
              <a:off x="0" y="12342"/>
              <a:ext cx="3072" cy="374"/>
              <a:chOff x="0" y="12342"/>
              <a:chExt cx="3072" cy="374"/>
            </a:xfrm>
          </p:grpSpPr>
          <p:sp>
            <p:nvSpPr>
              <p:cNvPr id="50280" name="Rectangle 104"/>
              <p:cNvSpPr>
                <a:spLocks noChangeArrowheads="1"/>
              </p:cNvSpPr>
              <p:nvPr/>
            </p:nvSpPr>
            <p:spPr bwMode="auto">
              <a:xfrm>
                <a:off x="0" y="1234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281" name="Rectangle 105"/>
              <p:cNvSpPr>
                <a:spLocks noChangeArrowheads="1"/>
              </p:cNvSpPr>
              <p:nvPr/>
            </p:nvSpPr>
            <p:spPr bwMode="auto">
              <a:xfrm>
                <a:off x="0" y="1234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166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50282" name="Group 106"/>
            <p:cNvGrpSpPr>
              <a:grpSpLocks/>
            </p:cNvGrpSpPr>
            <p:nvPr/>
          </p:nvGrpSpPr>
          <p:grpSpPr bwMode="auto">
            <a:xfrm>
              <a:off x="0" y="12716"/>
              <a:ext cx="3072" cy="374"/>
              <a:chOff x="0" y="12716"/>
              <a:chExt cx="3072" cy="374"/>
            </a:xfrm>
          </p:grpSpPr>
          <p:sp>
            <p:nvSpPr>
              <p:cNvPr id="50283" name="Rectangle 107"/>
              <p:cNvSpPr>
                <a:spLocks noChangeArrowheads="1"/>
              </p:cNvSpPr>
              <p:nvPr/>
            </p:nvSpPr>
            <p:spPr bwMode="auto">
              <a:xfrm>
                <a:off x="0" y="1271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284" name="Rectangle 108"/>
              <p:cNvSpPr>
                <a:spLocks noChangeArrowheads="1"/>
              </p:cNvSpPr>
              <p:nvPr/>
            </p:nvSpPr>
            <p:spPr bwMode="auto">
              <a:xfrm>
                <a:off x="0" y="1271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167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return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0;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50285" name="Group 109"/>
            <p:cNvGrpSpPr>
              <a:grpSpLocks/>
            </p:cNvGrpSpPr>
            <p:nvPr/>
          </p:nvGrpSpPr>
          <p:grpSpPr bwMode="auto">
            <a:xfrm>
              <a:off x="0" y="13090"/>
              <a:ext cx="3072" cy="374"/>
              <a:chOff x="0" y="13090"/>
              <a:chExt cx="3072" cy="374"/>
            </a:xfrm>
          </p:grpSpPr>
          <p:sp>
            <p:nvSpPr>
              <p:cNvPr id="50286" name="Rectangle 110"/>
              <p:cNvSpPr>
                <a:spLocks noChangeArrowheads="1"/>
              </p:cNvSpPr>
              <p:nvPr/>
            </p:nvSpPr>
            <p:spPr bwMode="auto">
              <a:xfrm>
                <a:off x="0" y="1309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287" name="Rectangle 111"/>
              <p:cNvSpPr>
                <a:spLocks noChangeArrowheads="1"/>
              </p:cNvSpPr>
              <p:nvPr/>
            </p:nvSpPr>
            <p:spPr bwMode="auto">
              <a:xfrm>
                <a:off x="0" y="1309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168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0" y="0"/>
            <a:ext cx="6781800" cy="356076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d1 is January 1, 1900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d2 is December 27, 1992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d3 is January 1, 1900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d2 += 7 is January 3, 1993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d3 is February 28, 1992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++d3 is February 29, 1992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Testing the preincrement operator: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d4 is March 18, 1969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++d4 is March 19, 1969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d4 is March 19, 1969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Testing the postincrement operator: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d4 is March 19, 1969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d4++ is March 19, 1969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d4 is March 20, 1969</a:t>
            </a:r>
          </a:p>
          <a:p>
            <a:pPr eaLnBrk="0" hangingPunct="0"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endParaRPr lang="en-US" sz="12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 noProof="1"/>
              <a:t>Restrictions on Operator Overloadin</a:t>
            </a:r>
            <a:r>
              <a:rPr lang="en-US" sz="3600"/>
              <a:t>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8077200" cy="5410200"/>
          </a:xfrm>
        </p:spPr>
        <p:txBody>
          <a:bodyPr>
            <a:normAutofit lnSpcReduction="10000"/>
          </a:bodyPr>
          <a:lstStyle/>
          <a:p>
            <a:r>
              <a:rPr lang="en-US" sz="2800"/>
              <a:t>Overloading restrictions</a:t>
            </a:r>
          </a:p>
          <a:p>
            <a:pPr lvl="1"/>
            <a:r>
              <a:rPr lang="en-US" sz="2400"/>
              <a:t>Precedence of an operator cannot be changed</a:t>
            </a:r>
          </a:p>
          <a:p>
            <a:pPr lvl="1"/>
            <a:r>
              <a:rPr lang="en-US" sz="2400"/>
              <a:t>Associativity of an operator cannot be changed</a:t>
            </a:r>
          </a:p>
          <a:p>
            <a:pPr lvl="1"/>
            <a:r>
              <a:rPr lang="en-US" sz="2400"/>
              <a:t>Arity (number of operands) cannot be changed</a:t>
            </a:r>
          </a:p>
          <a:p>
            <a:pPr lvl="2"/>
            <a:r>
              <a:rPr lang="en-US" sz="2000"/>
              <a:t>Unary operators remain unary, and binary operators remain binary</a:t>
            </a:r>
          </a:p>
          <a:p>
            <a:pPr lvl="2"/>
            <a:r>
              <a:rPr lang="en-US" sz="2000"/>
              <a:t>Operators </a:t>
            </a:r>
            <a:r>
              <a:rPr lang="en-US" sz="2000" b="1">
                <a:latin typeface="Courier New" pitchFamily="49" charset="0"/>
              </a:rPr>
              <a:t>&amp;</a:t>
            </a:r>
            <a:r>
              <a:rPr lang="en-US" sz="2000"/>
              <a:t>, </a:t>
            </a:r>
            <a:r>
              <a:rPr lang="en-US" sz="2000" b="1">
                <a:latin typeface="Courier New" pitchFamily="49" charset="0"/>
              </a:rPr>
              <a:t>*</a:t>
            </a:r>
            <a:r>
              <a:rPr lang="en-US" sz="2000"/>
              <a:t>, </a:t>
            </a:r>
            <a:r>
              <a:rPr lang="en-US" sz="2000" b="1">
                <a:latin typeface="Courier New" pitchFamily="49" charset="0"/>
              </a:rPr>
              <a:t>+</a:t>
            </a:r>
            <a:r>
              <a:rPr lang="en-US" sz="2000"/>
              <a:t> and </a:t>
            </a:r>
            <a:r>
              <a:rPr lang="en-US" sz="2000" b="1">
                <a:latin typeface="Courier New" pitchFamily="49" charset="0"/>
              </a:rPr>
              <a:t>-</a:t>
            </a:r>
            <a:r>
              <a:rPr lang="en-US" sz="2000"/>
              <a:t> each have unary and binary versions</a:t>
            </a:r>
          </a:p>
          <a:p>
            <a:pPr lvl="2"/>
            <a:r>
              <a:rPr lang="en-US" sz="2000"/>
              <a:t>Unary and binary versions can be overloaded separately</a:t>
            </a:r>
          </a:p>
          <a:p>
            <a:r>
              <a:rPr lang="en-US" sz="2800"/>
              <a:t>No new operators can be created</a:t>
            </a:r>
          </a:p>
          <a:p>
            <a:pPr lvl="1"/>
            <a:r>
              <a:rPr lang="en-US" sz="2400"/>
              <a:t>Use only existing operators</a:t>
            </a:r>
          </a:p>
          <a:p>
            <a:r>
              <a:rPr lang="en-US" sz="2800"/>
              <a:t>No overloading operators for built-in types</a:t>
            </a:r>
          </a:p>
          <a:p>
            <a:pPr lvl="1"/>
            <a:r>
              <a:rPr lang="en-US" sz="2400"/>
              <a:t>Cannot change how two integers are added</a:t>
            </a:r>
          </a:p>
          <a:p>
            <a:pPr lvl="1"/>
            <a:r>
              <a:rPr lang="en-US" sz="2400"/>
              <a:t>Produces a syntax error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z="3600"/>
              <a:t> Operator Functions as Class Members vs. as friend Functions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6106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Member vs non-member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Operator functions can be member or non-member functions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When overloading </a:t>
            </a:r>
            <a:r>
              <a:rPr lang="en-US" sz="2400" b="1">
                <a:latin typeface="Courier New" pitchFamily="49" charset="0"/>
              </a:rPr>
              <a:t>(</a:t>
            </a:r>
            <a:r>
              <a:rPr lang="en-US" sz="2400" b="1"/>
              <a:t> </a:t>
            </a:r>
            <a:r>
              <a:rPr lang="en-US" sz="2400" b="1">
                <a:latin typeface="Courier New" pitchFamily="49" charset="0"/>
              </a:rPr>
              <a:t>)</a:t>
            </a:r>
            <a:r>
              <a:rPr lang="en-US" sz="2400"/>
              <a:t>, </a:t>
            </a:r>
            <a:r>
              <a:rPr lang="en-US" sz="2400" b="1">
                <a:latin typeface="Courier New" pitchFamily="49" charset="0"/>
              </a:rPr>
              <a:t>[</a:t>
            </a:r>
            <a:r>
              <a:rPr lang="en-US" sz="2400" b="1"/>
              <a:t> </a:t>
            </a:r>
            <a:r>
              <a:rPr lang="en-US" sz="2400" b="1">
                <a:latin typeface="Courier New" pitchFamily="49" charset="0"/>
              </a:rPr>
              <a:t>]</a:t>
            </a:r>
            <a:r>
              <a:rPr lang="en-US" sz="2400"/>
              <a:t>, </a:t>
            </a:r>
            <a:r>
              <a:rPr lang="en-US" sz="2400" b="1">
                <a:latin typeface="Courier New" pitchFamily="49" charset="0"/>
              </a:rPr>
              <a:t>-&gt;</a:t>
            </a:r>
            <a:r>
              <a:rPr lang="en-US" sz="2400"/>
              <a:t> or any of the assignment operators, must use a member function  </a:t>
            </a:r>
          </a:p>
          <a:p>
            <a:pPr>
              <a:lnSpc>
                <a:spcPct val="90000"/>
              </a:lnSpc>
            </a:pPr>
            <a:r>
              <a:rPr lang="en-US" sz="2800"/>
              <a:t>Operator functions as member functions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Leftmost operand must be an object (or reference to an object) of the class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If left operand of a different type, operator function must be a non-member function</a:t>
            </a:r>
          </a:p>
          <a:p>
            <a:pPr>
              <a:lnSpc>
                <a:spcPct val="90000"/>
              </a:lnSpc>
            </a:pPr>
            <a:r>
              <a:rPr lang="en-US" sz="2800"/>
              <a:t>Operator functions as non-member functions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Must be </a:t>
            </a:r>
            <a:r>
              <a:rPr lang="en-US" sz="2400" b="1">
                <a:latin typeface="Courier New" pitchFamily="49" charset="0"/>
              </a:rPr>
              <a:t>friend</a:t>
            </a:r>
            <a:r>
              <a:rPr lang="en-US" sz="2400"/>
              <a:t>s if needs to access private or protected members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Enable the operator to be commutative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z="3600"/>
              <a:t> Overloading Stream-Insertion and Stream-Extraction Operators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153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Overloaded </a:t>
            </a:r>
            <a:r>
              <a:rPr lang="en-US" b="1">
                <a:latin typeface="Courier New" pitchFamily="49" charset="0"/>
              </a:rPr>
              <a:t>&lt;&lt;</a:t>
            </a:r>
            <a:r>
              <a:rPr lang="en-US"/>
              <a:t> and </a:t>
            </a:r>
            <a:r>
              <a:rPr lang="en-US" b="1">
                <a:latin typeface="Courier New" pitchFamily="49" charset="0"/>
              </a:rPr>
              <a:t>&gt;&gt;</a:t>
            </a:r>
            <a:r>
              <a:rPr lang="en-US"/>
              <a:t> operators</a:t>
            </a:r>
          </a:p>
          <a:p>
            <a:pPr lvl="1">
              <a:lnSpc>
                <a:spcPct val="90000"/>
              </a:lnSpc>
            </a:pPr>
            <a:r>
              <a:rPr lang="en-US"/>
              <a:t>Overloaded to perform input/output for user-defined types</a:t>
            </a:r>
          </a:p>
          <a:p>
            <a:pPr lvl="1">
              <a:lnSpc>
                <a:spcPct val="90000"/>
              </a:lnSpc>
            </a:pPr>
            <a:r>
              <a:rPr lang="en-US"/>
              <a:t>Left operand of types </a:t>
            </a:r>
            <a:r>
              <a:rPr lang="en-US" b="1">
                <a:latin typeface="Courier New" pitchFamily="49" charset="0"/>
              </a:rPr>
              <a:t>ostream</a:t>
            </a:r>
            <a:r>
              <a:rPr lang="en-US"/>
              <a:t> </a:t>
            </a:r>
            <a:r>
              <a:rPr lang="en-US" b="1">
                <a:latin typeface="Courier New" pitchFamily="49" charset="0"/>
              </a:rPr>
              <a:t>&amp;</a:t>
            </a:r>
            <a:r>
              <a:rPr lang="en-US"/>
              <a:t> and </a:t>
            </a:r>
            <a:r>
              <a:rPr lang="en-US" b="1">
                <a:latin typeface="Courier New" pitchFamily="49" charset="0"/>
              </a:rPr>
              <a:t>istream</a:t>
            </a:r>
            <a:r>
              <a:rPr lang="en-US"/>
              <a:t> </a:t>
            </a:r>
            <a:r>
              <a:rPr lang="en-US" b="1">
                <a:latin typeface="Courier New" pitchFamily="49" charset="0"/>
              </a:rPr>
              <a:t>&amp;</a:t>
            </a:r>
          </a:p>
          <a:p>
            <a:pPr lvl="1">
              <a:lnSpc>
                <a:spcPct val="90000"/>
              </a:lnSpc>
            </a:pPr>
            <a:r>
              <a:rPr lang="en-US"/>
              <a:t>Must be a non-member function because left operand is not an object of the class</a:t>
            </a:r>
          </a:p>
          <a:p>
            <a:pPr lvl="1">
              <a:lnSpc>
                <a:spcPct val="90000"/>
              </a:lnSpc>
            </a:pPr>
            <a:r>
              <a:rPr lang="en-US"/>
              <a:t>Must be a </a:t>
            </a:r>
            <a:r>
              <a:rPr lang="en-US" b="1">
                <a:latin typeface="Courier New" pitchFamily="49" charset="0"/>
              </a:rPr>
              <a:t>friend</a:t>
            </a:r>
            <a:r>
              <a:rPr lang="en-US"/>
              <a:t> function to access private data members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0" y="0"/>
            <a:ext cx="6781800" cy="6858000"/>
            <a:chOff x="0" y="0"/>
            <a:chExt cx="3072" cy="11249"/>
          </a:xfrm>
        </p:grpSpPr>
        <p:grpSp>
          <p:nvGrpSpPr>
            <p:cNvPr id="11268" name="Group 4"/>
            <p:cNvGrpSpPr>
              <a:grpSpLocks/>
            </p:cNvGrpSpPr>
            <p:nvPr/>
          </p:nvGrpSpPr>
          <p:grpSpPr bwMode="auto">
            <a:xfrm>
              <a:off x="0" y="0"/>
              <a:ext cx="3072" cy="403"/>
              <a:chOff x="0" y="0"/>
              <a:chExt cx="3072" cy="403"/>
            </a:xfrm>
          </p:grpSpPr>
          <p:sp>
            <p:nvSpPr>
              <p:cNvPr id="11269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403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70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403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Times New Roman" pitchFamily="18" charset="0"/>
                  </a:rPr>
                  <a:t>// Fig. 8.3: fig08_03.cpp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1271" name="Group 7"/>
            <p:cNvGrpSpPr>
              <a:grpSpLocks/>
            </p:cNvGrpSpPr>
            <p:nvPr/>
          </p:nvGrpSpPr>
          <p:grpSpPr bwMode="auto">
            <a:xfrm>
              <a:off x="0" y="403"/>
              <a:ext cx="3072" cy="374"/>
              <a:chOff x="0" y="403"/>
              <a:chExt cx="3072" cy="374"/>
            </a:xfrm>
          </p:grpSpPr>
          <p:sp>
            <p:nvSpPr>
              <p:cNvPr id="11272" name="Rectangle 8"/>
              <p:cNvSpPr>
                <a:spLocks noChangeArrowheads="1"/>
              </p:cNvSpPr>
              <p:nvPr/>
            </p:nvSpPr>
            <p:spPr bwMode="auto">
              <a:xfrm>
                <a:off x="0" y="40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73" name="Rectangle 9"/>
              <p:cNvSpPr>
                <a:spLocks noChangeArrowheads="1"/>
              </p:cNvSpPr>
              <p:nvPr/>
            </p:nvSpPr>
            <p:spPr bwMode="auto">
              <a:xfrm>
                <a:off x="0" y="40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Overloading the stream-insertion and 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1274" name="Group 10"/>
            <p:cNvGrpSpPr>
              <a:grpSpLocks/>
            </p:cNvGrpSpPr>
            <p:nvPr/>
          </p:nvGrpSpPr>
          <p:grpSpPr bwMode="auto">
            <a:xfrm>
              <a:off x="0" y="777"/>
              <a:ext cx="3072" cy="374"/>
              <a:chOff x="0" y="777"/>
              <a:chExt cx="3072" cy="374"/>
            </a:xfrm>
          </p:grpSpPr>
          <p:sp>
            <p:nvSpPr>
              <p:cNvPr id="11275" name="Rectangle 11"/>
              <p:cNvSpPr>
                <a:spLocks noChangeArrowheads="1"/>
              </p:cNvSpPr>
              <p:nvPr/>
            </p:nvSpPr>
            <p:spPr bwMode="auto">
              <a:xfrm>
                <a:off x="0" y="777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76" name="Rectangle 12"/>
              <p:cNvSpPr>
                <a:spLocks noChangeArrowheads="1"/>
              </p:cNvSpPr>
              <p:nvPr/>
            </p:nvSpPr>
            <p:spPr bwMode="auto">
              <a:xfrm>
                <a:off x="0" y="777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3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stream-extraction operators.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1277" name="Group 13"/>
            <p:cNvGrpSpPr>
              <a:grpSpLocks/>
            </p:cNvGrpSpPr>
            <p:nvPr/>
          </p:nvGrpSpPr>
          <p:grpSpPr bwMode="auto">
            <a:xfrm>
              <a:off x="0" y="1151"/>
              <a:ext cx="3072" cy="374"/>
              <a:chOff x="0" y="1151"/>
              <a:chExt cx="3072" cy="374"/>
            </a:xfrm>
          </p:grpSpPr>
          <p:sp>
            <p:nvSpPr>
              <p:cNvPr id="11278" name="Rectangle 14"/>
              <p:cNvSpPr>
                <a:spLocks noChangeArrowheads="1"/>
              </p:cNvSpPr>
              <p:nvPr/>
            </p:nvSpPr>
            <p:spPr bwMode="auto">
              <a:xfrm>
                <a:off x="0" y="1151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79" name="Rectangle 15"/>
              <p:cNvSpPr>
                <a:spLocks noChangeArrowheads="1"/>
              </p:cNvSpPr>
              <p:nvPr/>
            </p:nvSpPr>
            <p:spPr bwMode="auto">
              <a:xfrm>
                <a:off x="0" y="1151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4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#include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&lt;iostream&gt;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1280" name="Group 16"/>
            <p:cNvGrpSpPr>
              <a:grpSpLocks/>
            </p:cNvGrpSpPr>
            <p:nvPr/>
          </p:nvGrpSpPr>
          <p:grpSpPr bwMode="auto">
            <a:xfrm>
              <a:off x="0" y="1525"/>
              <a:ext cx="3072" cy="374"/>
              <a:chOff x="0" y="1525"/>
              <a:chExt cx="3072" cy="374"/>
            </a:xfrm>
          </p:grpSpPr>
          <p:sp>
            <p:nvSpPr>
              <p:cNvPr id="11281" name="Rectangle 17"/>
              <p:cNvSpPr>
                <a:spLocks noChangeArrowheads="1"/>
              </p:cNvSpPr>
              <p:nvPr/>
            </p:nvSpPr>
            <p:spPr bwMode="auto">
              <a:xfrm>
                <a:off x="0" y="152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82" name="Rectangle 18"/>
              <p:cNvSpPr>
                <a:spLocks noChangeArrowheads="1"/>
              </p:cNvSpPr>
              <p:nvPr/>
            </p:nvSpPr>
            <p:spPr bwMode="auto">
              <a:xfrm>
                <a:off x="0" y="152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5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1283" name="Group 19"/>
            <p:cNvGrpSpPr>
              <a:grpSpLocks/>
            </p:cNvGrpSpPr>
            <p:nvPr/>
          </p:nvGrpSpPr>
          <p:grpSpPr bwMode="auto">
            <a:xfrm>
              <a:off x="0" y="1899"/>
              <a:ext cx="3072" cy="374"/>
              <a:chOff x="0" y="1899"/>
              <a:chExt cx="3072" cy="374"/>
            </a:xfrm>
          </p:grpSpPr>
          <p:sp>
            <p:nvSpPr>
              <p:cNvPr id="11284" name="Rectangle 20"/>
              <p:cNvSpPr>
                <a:spLocks noChangeArrowheads="1"/>
              </p:cNvSpPr>
              <p:nvPr/>
            </p:nvSpPr>
            <p:spPr bwMode="auto">
              <a:xfrm>
                <a:off x="0" y="1899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85" name="Rectangle 21"/>
              <p:cNvSpPr>
                <a:spLocks noChangeArrowheads="1"/>
              </p:cNvSpPr>
              <p:nvPr/>
            </p:nvSpPr>
            <p:spPr bwMode="auto">
              <a:xfrm>
                <a:off x="0" y="1899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6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using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std::cout;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1286" name="Group 22"/>
            <p:cNvGrpSpPr>
              <a:grpSpLocks/>
            </p:cNvGrpSpPr>
            <p:nvPr/>
          </p:nvGrpSpPr>
          <p:grpSpPr bwMode="auto">
            <a:xfrm>
              <a:off x="0" y="2273"/>
              <a:ext cx="3072" cy="374"/>
              <a:chOff x="0" y="2273"/>
              <a:chExt cx="3072" cy="374"/>
            </a:xfrm>
          </p:grpSpPr>
          <p:sp>
            <p:nvSpPr>
              <p:cNvPr id="11287" name="Rectangle 23"/>
              <p:cNvSpPr>
                <a:spLocks noChangeArrowheads="1"/>
              </p:cNvSpPr>
              <p:nvPr/>
            </p:nvSpPr>
            <p:spPr bwMode="auto">
              <a:xfrm>
                <a:off x="0" y="227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88" name="Rectangle 24"/>
              <p:cNvSpPr>
                <a:spLocks noChangeArrowheads="1"/>
              </p:cNvSpPr>
              <p:nvPr/>
            </p:nvSpPr>
            <p:spPr bwMode="auto">
              <a:xfrm>
                <a:off x="0" y="227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7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using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std::cin;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1289" name="Group 25"/>
            <p:cNvGrpSpPr>
              <a:grpSpLocks/>
            </p:cNvGrpSpPr>
            <p:nvPr/>
          </p:nvGrpSpPr>
          <p:grpSpPr bwMode="auto">
            <a:xfrm>
              <a:off x="0" y="2647"/>
              <a:ext cx="3072" cy="374"/>
              <a:chOff x="0" y="2647"/>
              <a:chExt cx="3072" cy="374"/>
            </a:xfrm>
          </p:grpSpPr>
          <p:sp>
            <p:nvSpPr>
              <p:cNvPr id="11290" name="Rectangle 26"/>
              <p:cNvSpPr>
                <a:spLocks noChangeArrowheads="1"/>
              </p:cNvSpPr>
              <p:nvPr/>
            </p:nvSpPr>
            <p:spPr bwMode="auto">
              <a:xfrm>
                <a:off x="0" y="2647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91" name="Rectangle 27"/>
              <p:cNvSpPr>
                <a:spLocks noChangeArrowheads="1"/>
              </p:cNvSpPr>
              <p:nvPr/>
            </p:nvSpPr>
            <p:spPr bwMode="auto">
              <a:xfrm>
                <a:off x="0" y="2647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8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using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std::endl;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1292" name="Group 28"/>
            <p:cNvGrpSpPr>
              <a:grpSpLocks/>
            </p:cNvGrpSpPr>
            <p:nvPr/>
          </p:nvGrpSpPr>
          <p:grpSpPr bwMode="auto">
            <a:xfrm>
              <a:off x="0" y="3021"/>
              <a:ext cx="3072" cy="374"/>
              <a:chOff x="0" y="3021"/>
              <a:chExt cx="3072" cy="374"/>
            </a:xfrm>
          </p:grpSpPr>
          <p:sp>
            <p:nvSpPr>
              <p:cNvPr id="11293" name="Rectangle 29"/>
              <p:cNvSpPr>
                <a:spLocks noChangeArrowheads="1"/>
              </p:cNvSpPr>
              <p:nvPr/>
            </p:nvSpPr>
            <p:spPr bwMode="auto">
              <a:xfrm>
                <a:off x="0" y="3021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94" name="Rectangle 30"/>
              <p:cNvSpPr>
                <a:spLocks noChangeArrowheads="1"/>
              </p:cNvSpPr>
              <p:nvPr/>
            </p:nvSpPr>
            <p:spPr bwMode="auto">
              <a:xfrm>
                <a:off x="0" y="3021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9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using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std::ostream;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1295" name="Group 31"/>
            <p:cNvGrpSpPr>
              <a:grpSpLocks/>
            </p:cNvGrpSpPr>
            <p:nvPr/>
          </p:nvGrpSpPr>
          <p:grpSpPr bwMode="auto">
            <a:xfrm>
              <a:off x="0" y="3395"/>
              <a:ext cx="3072" cy="374"/>
              <a:chOff x="0" y="3395"/>
              <a:chExt cx="3072" cy="374"/>
            </a:xfrm>
          </p:grpSpPr>
          <p:sp>
            <p:nvSpPr>
              <p:cNvPr id="11296" name="Rectangle 32"/>
              <p:cNvSpPr>
                <a:spLocks noChangeArrowheads="1"/>
              </p:cNvSpPr>
              <p:nvPr/>
            </p:nvSpPr>
            <p:spPr bwMode="auto">
              <a:xfrm>
                <a:off x="0" y="339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97" name="Rectangle 33"/>
              <p:cNvSpPr>
                <a:spLocks noChangeArrowheads="1"/>
              </p:cNvSpPr>
              <p:nvPr/>
            </p:nvSpPr>
            <p:spPr bwMode="auto">
              <a:xfrm>
                <a:off x="0" y="339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10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using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std::istream;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1298" name="Group 34"/>
            <p:cNvGrpSpPr>
              <a:grpSpLocks/>
            </p:cNvGrpSpPr>
            <p:nvPr/>
          </p:nvGrpSpPr>
          <p:grpSpPr bwMode="auto">
            <a:xfrm>
              <a:off x="0" y="3769"/>
              <a:ext cx="3072" cy="374"/>
              <a:chOff x="0" y="3769"/>
              <a:chExt cx="3072" cy="374"/>
            </a:xfrm>
          </p:grpSpPr>
          <p:sp>
            <p:nvSpPr>
              <p:cNvPr id="11299" name="Rectangle 35"/>
              <p:cNvSpPr>
                <a:spLocks noChangeArrowheads="1"/>
              </p:cNvSpPr>
              <p:nvPr/>
            </p:nvSpPr>
            <p:spPr bwMode="auto">
              <a:xfrm>
                <a:off x="0" y="3769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00" name="Rectangle 36"/>
              <p:cNvSpPr>
                <a:spLocks noChangeArrowheads="1"/>
              </p:cNvSpPr>
              <p:nvPr/>
            </p:nvSpPr>
            <p:spPr bwMode="auto">
              <a:xfrm>
                <a:off x="0" y="3769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11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1301" name="Group 37"/>
            <p:cNvGrpSpPr>
              <a:grpSpLocks/>
            </p:cNvGrpSpPr>
            <p:nvPr/>
          </p:nvGrpSpPr>
          <p:grpSpPr bwMode="auto">
            <a:xfrm>
              <a:off x="0" y="4143"/>
              <a:ext cx="3072" cy="374"/>
              <a:chOff x="0" y="4143"/>
              <a:chExt cx="3072" cy="374"/>
            </a:xfrm>
          </p:grpSpPr>
          <p:sp>
            <p:nvSpPr>
              <p:cNvPr id="11302" name="Rectangle 38"/>
              <p:cNvSpPr>
                <a:spLocks noChangeArrowheads="1"/>
              </p:cNvSpPr>
              <p:nvPr/>
            </p:nvSpPr>
            <p:spPr bwMode="auto">
              <a:xfrm>
                <a:off x="0" y="414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03" name="Rectangle 39"/>
              <p:cNvSpPr>
                <a:spLocks noChangeArrowheads="1"/>
              </p:cNvSpPr>
              <p:nvPr/>
            </p:nvSpPr>
            <p:spPr bwMode="auto">
              <a:xfrm>
                <a:off x="0" y="414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12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#include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&lt;iomanip&gt;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1304" name="Group 40"/>
            <p:cNvGrpSpPr>
              <a:grpSpLocks/>
            </p:cNvGrpSpPr>
            <p:nvPr/>
          </p:nvGrpSpPr>
          <p:grpSpPr bwMode="auto">
            <a:xfrm>
              <a:off x="0" y="4517"/>
              <a:ext cx="3072" cy="374"/>
              <a:chOff x="0" y="4517"/>
              <a:chExt cx="3072" cy="374"/>
            </a:xfrm>
          </p:grpSpPr>
          <p:sp>
            <p:nvSpPr>
              <p:cNvPr id="11305" name="Rectangle 41"/>
              <p:cNvSpPr>
                <a:spLocks noChangeArrowheads="1"/>
              </p:cNvSpPr>
              <p:nvPr/>
            </p:nvSpPr>
            <p:spPr bwMode="auto">
              <a:xfrm>
                <a:off x="0" y="4517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06" name="Rectangle 42"/>
              <p:cNvSpPr>
                <a:spLocks noChangeArrowheads="1"/>
              </p:cNvSpPr>
              <p:nvPr/>
            </p:nvSpPr>
            <p:spPr bwMode="auto">
              <a:xfrm>
                <a:off x="0" y="4517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13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1307" name="Group 43"/>
            <p:cNvGrpSpPr>
              <a:grpSpLocks/>
            </p:cNvGrpSpPr>
            <p:nvPr/>
          </p:nvGrpSpPr>
          <p:grpSpPr bwMode="auto">
            <a:xfrm>
              <a:off x="0" y="4891"/>
              <a:ext cx="3072" cy="374"/>
              <a:chOff x="0" y="4891"/>
              <a:chExt cx="3072" cy="374"/>
            </a:xfrm>
          </p:grpSpPr>
          <p:sp>
            <p:nvSpPr>
              <p:cNvPr id="11308" name="Rectangle 44"/>
              <p:cNvSpPr>
                <a:spLocks noChangeArrowheads="1"/>
              </p:cNvSpPr>
              <p:nvPr/>
            </p:nvSpPr>
            <p:spPr bwMode="auto">
              <a:xfrm>
                <a:off x="0" y="4891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09" name="Rectangle 45"/>
              <p:cNvSpPr>
                <a:spLocks noChangeArrowheads="1"/>
              </p:cNvSpPr>
              <p:nvPr/>
            </p:nvSpPr>
            <p:spPr bwMode="auto">
              <a:xfrm>
                <a:off x="0" y="4891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14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using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std::setw;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1310" name="Group 46"/>
            <p:cNvGrpSpPr>
              <a:grpSpLocks/>
            </p:cNvGrpSpPr>
            <p:nvPr/>
          </p:nvGrpSpPr>
          <p:grpSpPr bwMode="auto">
            <a:xfrm>
              <a:off x="0" y="5265"/>
              <a:ext cx="3072" cy="374"/>
              <a:chOff x="0" y="5265"/>
              <a:chExt cx="3072" cy="374"/>
            </a:xfrm>
          </p:grpSpPr>
          <p:sp>
            <p:nvSpPr>
              <p:cNvPr id="11311" name="Rectangle 47"/>
              <p:cNvSpPr>
                <a:spLocks noChangeArrowheads="1"/>
              </p:cNvSpPr>
              <p:nvPr/>
            </p:nvSpPr>
            <p:spPr bwMode="auto">
              <a:xfrm>
                <a:off x="0" y="526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12" name="Rectangle 48"/>
              <p:cNvSpPr>
                <a:spLocks noChangeArrowheads="1"/>
              </p:cNvSpPr>
              <p:nvPr/>
            </p:nvSpPr>
            <p:spPr bwMode="auto">
              <a:xfrm>
                <a:off x="0" y="526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15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1313" name="Group 49"/>
            <p:cNvGrpSpPr>
              <a:grpSpLocks/>
            </p:cNvGrpSpPr>
            <p:nvPr/>
          </p:nvGrpSpPr>
          <p:grpSpPr bwMode="auto">
            <a:xfrm>
              <a:off x="0" y="5639"/>
              <a:ext cx="3072" cy="374"/>
              <a:chOff x="0" y="5639"/>
              <a:chExt cx="3072" cy="374"/>
            </a:xfrm>
          </p:grpSpPr>
          <p:sp>
            <p:nvSpPr>
              <p:cNvPr id="11314" name="Rectangle 50"/>
              <p:cNvSpPr>
                <a:spLocks noChangeArrowheads="1"/>
              </p:cNvSpPr>
              <p:nvPr/>
            </p:nvSpPr>
            <p:spPr bwMode="auto">
              <a:xfrm>
                <a:off x="0" y="5639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15" name="Rectangle 51"/>
              <p:cNvSpPr>
                <a:spLocks noChangeArrowheads="1"/>
              </p:cNvSpPr>
              <p:nvPr/>
            </p:nvSpPr>
            <p:spPr bwMode="auto">
              <a:xfrm>
                <a:off x="0" y="5639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16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class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PhoneNumber {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1316" name="Group 52"/>
            <p:cNvGrpSpPr>
              <a:grpSpLocks/>
            </p:cNvGrpSpPr>
            <p:nvPr/>
          </p:nvGrpSpPr>
          <p:grpSpPr bwMode="auto">
            <a:xfrm>
              <a:off x="0" y="6013"/>
              <a:ext cx="3072" cy="374"/>
              <a:chOff x="0" y="6013"/>
              <a:chExt cx="3072" cy="374"/>
            </a:xfrm>
          </p:grpSpPr>
          <p:sp>
            <p:nvSpPr>
              <p:cNvPr id="11317" name="Rectangle 53"/>
              <p:cNvSpPr>
                <a:spLocks noChangeArrowheads="1"/>
              </p:cNvSpPr>
              <p:nvPr/>
            </p:nvSpPr>
            <p:spPr bwMode="auto">
              <a:xfrm>
                <a:off x="0" y="601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18" name="Rectangle 54"/>
              <p:cNvSpPr>
                <a:spLocks noChangeArrowheads="1"/>
              </p:cNvSpPr>
              <p:nvPr/>
            </p:nvSpPr>
            <p:spPr bwMode="auto">
              <a:xfrm>
                <a:off x="0" y="601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17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friend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ostream &amp;operator&lt;&lt;( ostream&amp;,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PhoneNumber &amp; );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1319" name="Group 55"/>
            <p:cNvGrpSpPr>
              <a:grpSpLocks/>
            </p:cNvGrpSpPr>
            <p:nvPr/>
          </p:nvGrpSpPr>
          <p:grpSpPr bwMode="auto">
            <a:xfrm>
              <a:off x="0" y="6387"/>
              <a:ext cx="3072" cy="374"/>
              <a:chOff x="0" y="6387"/>
              <a:chExt cx="3072" cy="374"/>
            </a:xfrm>
          </p:grpSpPr>
          <p:sp>
            <p:nvSpPr>
              <p:cNvPr id="11320" name="Rectangle 56"/>
              <p:cNvSpPr>
                <a:spLocks noChangeArrowheads="1"/>
              </p:cNvSpPr>
              <p:nvPr/>
            </p:nvSpPr>
            <p:spPr bwMode="auto">
              <a:xfrm>
                <a:off x="0" y="6387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21" name="Rectangle 57"/>
              <p:cNvSpPr>
                <a:spLocks noChangeArrowheads="1"/>
              </p:cNvSpPr>
              <p:nvPr/>
            </p:nvSpPr>
            <p:spPr bwMode="auto">
              <a:xfrm>
                <a:off x="0" y="6387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18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friend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istream &amp;operator&gt;&gt;( istream&amp;, PhoneNumber &amp; );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1322" name="Group 58"/>
            <p:cNvGrpSpPr>
              <a:grpSpLocks/>
            </p:cNvGrpSpPr>
            <p:nvPr/>
          </p:nvGrpSpPr>
          <p:grpSpPr bwMode="auto">
            <a:xfrm>
              <a:off x="0" y="6761"/>
              <a:ext cx="3072" cy="374"/>
              <a:chOff x="0" y="6761"/>
              <a:chExt cx="3072" cy="374"/>
            </a:xfrm>
          </p:grpSpPr>
          <p:sp>
            <p:nvSpPr>
              <p:cNvPr id="11323" name="Rectangle 59"/>
              <p:cNvSpPr>
                <a:spLocks noChangeArrowheads="1"/>
              </p:cNvSpPr>
              <p:nvPr/>
            </p:nvSpPr>
            <p:spPr bwMode="auto">
              <a:xfrm>
                <a:off x="0" y="6761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24" name="Rectangle 60"/>
              <p:cNvSpPr>
                <a:spLocks noChangeArrowheads="1"/>
              </p:cNvSpPr>
              <p:nvPr/>
            </p:nvSpPr>
            <p:spPr bwMode="auto">
              <a:xfrm>
                <a:off x="0" y="6761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19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1325" name="Group 61"/>
            <p:cNvGrpSpPr>
              <a:grpSpLocks/>
            </p:cNvGrpSpPr>
            <p:nvPr/>
          </p:nvGrpSpPr>
          <p:grpSpPr bwMode="auto">
            <a:xfrm>
              <a:off x="0" y="7135"/>
              <a:ext cx="3072" cy="374"/>
              <a:chOff x="0" y="7135"/>
              <a:chExt cx="3072" cy="374"/>
            </a:xfrm>
          </p:grpSpPr>
          <p:sp>
            <p:nvSpPr>
              <p:cNvPr id="11326" name="Rectangle 62"/>
              <p:cNvSpPr>
                <a:spLocks noChangeArrowheads="1"/>
              </p:cNvSpPr>
              <p:nvPr/>
            </p:nvSpPr>
            <p:spPr bwMode="auto">
              <a:xfrm>
                <a:off x="0" y="713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27" name="Rectangle 63"/>
              <p:cNvSpPr>
                <a:spLocks noChangeArrowheads="1"/>
              </p:cNvSpPr>
              <p:nvPr/>
            </p:nvSpPr>
            <p:spPr bwMode="auto">
              <a:xfrm>
                <a:off x="0" y="713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20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private: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1328" name="Group 64"/>
            <p:cNvGrpSpPr>
              <a:grpSpLocks/>
            </p:cNvGrpSpPr>
            <p:nvPr/>
          </p:nvGrpSpPr>
          <p:grpSpPr bwMode="auto">
            <a:xfrm>
              <a:off x="0" y="7509"/>
              <a:ext cx="3072" cy="374"/>
              <a:chOff x="0" y="7509"/>
              <a:chExt cx="3072" cy="374"/>
            </a:xfrm>
          </p:grpSpPr>
          <p:sp>
            <p:nvSpPr>
              <p:cNvPr id="11329" name="Rectangle 65"/>
              <p:cNvSpPr>
                <a:spLocks noChangeArrowheads="1"/>
              </p:cNvSpPr>
              <p:nvPr/>
            </p:nvSpPr>
            <p:spPr bwMode="auto">
              <a:xfrm>
                <a:off x="0" y="7509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30" name="Rectangle 66"/>
              <p:cNvSpPr>
                <a:spLocks noChangeArrowheads="1"/>
              </p:cNvSpPr>
              <p:nvPr/>
            </p:nvSpPr>
            <p:spPr bwMode="auto">
              <a:xfrm>
                <a:off x="0" y="7509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21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char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areaCode[ 4 ];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3-digit area code and null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1331" name="Group 67"/>
            <p:cNvGrpSpPr>
              <a:grpSpLocks/>
            </p:cNvGrpSpPr>
            <p:nvPr/>
          </p:nvGrpSpPr>
          <p:grpSpPr bwMode="auto">
            <a:xfrm>
              <a:off x="0" y="7883"/>
              <a:ext cx="3072" cy="374"/>
              <a:chOff x="0" y="7883"/>
              <a:chExt cx="3072" cy="374"/>
            </a:xfrm>
          </p:grpSpPr>
          <p:sp>
            <p:nvSpPr>
              <p:cNvPr id="11332" name="Rectangle 68"/>
              <p:cNvSpPr>
                <a:spLocks noChangeArrowheads="1"/>
              </p:cNvSpPr>
              <p:nvPr/>
            </p:nvSpPr>
            <p:spPr bwMode="auto">
              <a:xfrm>
                <a:off x="0" y="788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33" name="Rectangle 69"/>
              <p:cNvSpPr>
                <a:spLocks noChangeArrowheads="1"/>
              </p:cNvSpPr>
              <p:nvPr/>
            </p:nvSpPr>
            <p:spPr bwMode="auto">
              <a:xfrm>
                <a:off x="0" y="788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22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char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exchange[ 4 ];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3-digit exchange and null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1334" name="Group 70"/>
            <p:cNvGrpSpPr>
              <a:grpSpLocks/>
            </p:cNvGrpSpPr>
            <p:nvPr/>
          </p:nvGrpSpPr>
          <p:grpSpPr bwMode="auto">
            <a:xfrm>
              <a:off x="0" y="8257"/>
              <a:ext cx="3072" cy="374"/>
              <a:chOff x="0" y="8257"/>
              <a:chExt cx="3072" cy="374"/>
            </a:xfrm>
          </p:grpSpPr>
          <p:sp>
            <p:nvSpPr>
              <p:cNvPr id="11335" name="Rectangle 71"/>
              <p:cNvSpPr>
                <a:spLocks noChangeArrowheads="1"/>
              </p:cNvSpPr>
              <p:nvPr/>
            </p:nvSpPr>
            <p:spPr bwMode="auto">
              <a:xfrm>
                <a:off x="0" y="8257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36" name="Rectangle 72"/>
              <p:cNvSpPr>
                <a:spLocks noChangeArrowheads="1"/>
              </p:cNvSpPr>
              <p:nvPr/>
            </p:nvSpPr>
            <p:spPr bwMode="auto">
              <a:xfrm>
                <a:off x="0" y="8257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23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char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line[ 5 ];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4-digit line and null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1337" name="Group 73"/>
            <p:cNvGrpSpPr>
              <a:grpSpLocks/>
            </p:cNvGrpSpPr>
            <p:nvPr/>
          </p:nvGrpSpPr>
          <p:grpSpPr bwMode="auto">
            <a:xfrm>
              <a:off x="0" y="8631"/>
              <a:ext cx="3072" cy="374"/>
              <a:chOff x="0" y="8631"/>
              <a:chExt cx="3072" cy="374"/>
            </a:xfrm>
          </p:grpSpPr>
          <p:sp>
            <p:nvSpPr>
              <p:cNvPr id="11338" name="Rectangle 74"/>
              <p:cNvSpPr>
                <a:spLocks noChangeArrowheads="1"/>
              </p:cNvSpPr>
              <p:nvPr/>
            </p:nvSpPr>
            <p:spPr bwMode="auto">
              <a:xfrm>
                <a:off x="0" y="8631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39" name="Rectangle 75"/>
              <p:cNvSpPr>
                <a:spLocks noChangeArrowheads="1"/>
              </p:cNvSpPr>
              <p:nvPr/>
            </p:nvSpPr>
            <p:spPr bwMode="auto">
              <a:xfrm>
                <a:off x="0" y="8631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24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};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1340" name="Group 76"/>
            <p:cNvGrpSpPr>
              <a:grpSpLocks/>
            </p:cNvGrpSpPr>
            <p:nvPr/>
          </p:nvGrpSpPr>
          <p:grpSpPr bwMode="auto">
            <a:xfrm>
              <a:off x="0" y="9005"/>
              <a:ext cx="3072" cy="374"/>
              <a:chOff x="0" y="9005"/>
              <a:chExt cx="3072" cy="374"/>
            </a:xfrm>
          </p:grpSpPr>
          <p:sp>
            <p:nvSpPr>
              <p:cNvPr id="11341" name="Rectangle 77"/>
              <p:cNvSpPr>
                <a:spLocks noChangeArrowheads="1"/>
              </p:cNvSpPr>
              <p:nvPr/>
            </p:nvSpPr>
            <p:spPr bwMode="auto">
              <a:xfrm>
                <a:off x="0" y="900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42" name="Rectangle 78"/>
              <p:cNvSpPr>
                <a:spLocks noChangeArrowheads="1"/>
              </p:cNvSpPr>
              <p:nvPr/>
            </p:nvSpPr>
            <p:spPr bwMode="auto">
              <a:xfrm>
                <a:off x="0" y="900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25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1343" name="Group 79"/>
            <p:cNvGrpSpPr>
              <a:grpSpLocks/>
            </p:cNvGrpSpPr>
            <p:nvPr/>
          </p:nvGrpSpPr>
          <p:grpSpPr bwMode="auto">
            <a:xfrm>
              <a:off x="0" y="9379"/>
              <a:ext cx="3072" cy="374"/>
              <a:chOff x="0" y="9379"/>
              <a:chExt cx="3072" cy="374"/>
            </a:xfrm>
          </p:grpSpPr>
          <p:sp>
            <p:nvSpPr>
              <p:cNvPr id="11344" name="Rectangle 80"/>
              <p:cNvSpPr>
                <a:spLocks noChangeArrowheads="1"/>
              </p:cNvSpPr>
              <p:nvPr/>
            </p:nvSpPr>
            <p:spPr bwMode="auto">
              <a:xfrm>
                <a:off x="0" y="9379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45" name="Rectangle 81"/>
              <p:cNvSpPr>
                <a:spLocks noChangeArrowheads="1"/>
              </p:cNvSpPr>
              <p:nvPr/>
            </p:nvSpPr>
            <p:spPr bwMode="auto">
              <a:xfrm>
                <a:off x="0" y="9379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26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Overloaded stream-insertion operator (cannot be 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1346" name="Group 82"/>
            <p:cNvGrpSpPr>
              <a:grpSpLocks/>
            </p:cNvGrpSpPr>
            <p:nvPr/>
          </p:nvGrpSpPr>
          <p:grpSpPr bwMode="auto">
            <a:xfrm>
              <a:off x="0" y="9753"/>
              <a:ext cx="3072" cy="374"/>
              <a:chOff x="0" y="9753"/>
              <a:chExt cx="3072" cy="374"/>
            </a:xfrm>
          </p:grpSpPr>
          <p:sp>
            <p:nvSpPr>
              <p:cNvPr id="11347" name="Rectangle 83"/>
              <p:cNvSpPr>
                <a:spLocks noChangeArrowheads="1"/>
              </p:cNvSpPr>
              <p:nvPr/>
            </p:nvSpPr>
            <p:spPr bwMode="auto">
              <a:xfrm>
                <a:off x="0" y="975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48" name="Rectangle 84"/>
              <p:cNvSpPr>
                <a:spLocks noChangeArrowheads="1"/>
              </p:cNvSpPr>
              <p:nvPr/>
            </p:nvSpPr>
            <p:spPr bwMode="auto">
              <a:xfrm>
                <a:off x="0" y="975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27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a member function if we would like to invoke it with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1349" name="Group 85"/>
            <p:cNvGrpSpPr>
              <a:grpSpLocks/>
            </p:cNvGrpSpPr>
            <p:nvPr/>
          </p:nvGrpSpPr>
          <p:grpSpPr bwMode="auto">
            <a:xfrm>
              <a:off x="0" y="10127"/>
              <a:ext cx="3072" cy="374"/>
              <a:chOff x="0" y="10127"/>
              <a:chExt cx="3072" cy="374"/>
            </a:xfrm>
          </p:grpSpPr>
          <p:sp>
            <p:nvSpPr>
              <p:cNvPr id="11350" name="Rectangle 86"/>
              <p:cNvSpPr>
                <a:spLocks noChangeArrowheads="1"/>
              </p:cNvSpPr>
              <p:nvPr/>
            </p:nvSpPr>
            <p:spPr bwMode="auto">
              <a:xfrm>
                <a:off x="0" y="10127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51" name="Rectangle 87"/>
              <p:cNvSpPr>
                <a:spLocks noChangeArrowheads="1"/>
              </p:cNvSpPr>
              <p:nvPr/>
            </p:nvSpPr>
            <p:spPr bwMode="auto">
              <a:xfrm>
                <a:off x="0" y="10127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28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cout &lt;&lt; somePhoneNumber;).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1352" name="Group 88"/>
            <p:cNvGrpSpPr>
              <a:grpSpLocks/>
            </p:cNvGrpSpPr>
            <p:nvPr/>
          </p:nvGrpSpPr>
          <p:grpSpPr bwMode="auto">
            <a:xfrm>
              <a:off x="0" y="10501"/>
              <a:ext cx="3072" cy="374"/>
              <a:chOff x="0" y="10501"/>
              <a:chExt cx="3072" cy="374"/>
            </a:xfrm>
          </p:grpSpPr>
          <p:sp>
            <p:nvSpPr>
              <p:cNvPr id="11353" name="Rectangle 89"/>
              <p:cNvSpPr>
                <a:spLocks noChangeArrowheads="1"/>
              </p:cNvSpPr>
              <p:nvPr/>
            </p:nvSpPr>
            <p:spPr bwMode="auto">
              <a:xfrm>
                <a:off x="0" y="10501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54" name="Rectangle 90"/>
              <p:cNvSpPr>
                <a:spLocks noChangeArrowheads="1"/>
              </p:cNvSpPr>
              <p:nvPr/>
            </p:nvSpPr>
            <p:spPr bwMode="auto">
              <a:xfrm>
                <a:off x="0" y="10501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29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ostream &amp;operator&lt;&lt;( ostream &amp;output,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const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PhoneNumber &amp;num )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1355" name="Group 91"/>
            <p:cNvGrpSpPr>
              <a:grpSpLocks/>
            </p:cNvGrpSpPr>
            <p:nvPr/>
          </p:nvGrpSpPr>
          <p:grpSpPr bwMode="auto">
            <a:xfrm>
              <a:off x="0" y="10875"/>
              <a:ext cx="3072" cy="374"/>
              <a:chOff x="0" y="10875"/>
              <a:chExt cx="3072" cy="374"/>
            </a:xfrm>
          </p:grpSpPr>
          <p:sp>
            <p:nvSpPr>
              <p:cNvPr id="11356" name="Rectangle 92"/>
              <p:cNvSpPr>
                <a:spLocks noChangeArrowheads="1"/>
              </p:cNvSpPr>
              <p:nvPr/>
            </p:nvSpPr>
            <p:spPr bwMode="auto">
              <a:xfrm>
                <a:off x="0" y="1087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57" name="Rectangle 93"/>
              <p:cNvSpPr>
                <a:spLocks noChangeArrowheads="1"/>
              </p:cNvSpPr>
              <p:nvPr/>
            </p:nvSpPr>
            <p:spPr bwMode="auto">
              <a:xfrm>
                <a:off x="0" y="1087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30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0" y="0"/>
            <a:ext cx="6705600" cy="6858000"/>
            <a:chOff x="0" y="0"/>
            <a:chExt cx="3072" cy="11594"/>
          </a:xfrm>
        </p:grpSpPr>
        <p:grpSp>
          <p:nvGrpSpPr>
            <p:cNvPr id="12292" name="Group 4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12293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294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31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output &lt;&lt; "(" &lt;&lt; num.areaCode &lt;&lt; ") "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2295" name="Group 7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12296" name="Rectangle 8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297" name="Rectangle 9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32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       &lt;&lt; num.exchange &lt;&lt; "-" &lt;&lt; num.line;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2298" name="Group 10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12299" name="Rectangle 11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00" name="Rectangle 12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33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return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output;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// enables cout &lt;&lt; a &lt;&lt; b &lt;&lt; c;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2301" name="Group 13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12302" name="Rectangle 14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03" name="Rectangle 15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34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2304" name="Group 16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12305" name="Rectangle 17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06" name="Rectangle 1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35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2307" name="Group 19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12308" name="Rectangle 20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09" name="Rectangle 21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36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istream &amp;operator&gt;&gt;( istream &amp;input, PhoneNumber &amp;num )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2310" name="Group 22"/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12311" name="Rectangle 23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12" name="Rectangle 24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37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2313" name="Group 25"/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12314" name="Rectangle 26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15" name="Rectangle 27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38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input.ignore();              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skip (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2316" name="Group 28"/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12317" name="Rectangle 29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18" name="Rectangle 30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39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input &gt;&gt; setw( 4 ) &gt;&gt; num.areaCode;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input area code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2319" name="Group 31"/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12320" name="Rectangle 32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21" name="Rectangle 3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40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input.ignore( 2 );          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// skip ) and space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2322" name="Group 34"/>
            <p:cNvGrpSpPr>
              <a:grpSpLocks/>
            </p:cNvGrpSpPr>
            <p:nvPr/>
          </p:nvGrpSpPr>
          <p:grpSpPr bwMode="auto"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12323" name="Rectangle 35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24" name="Rectangle 36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41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input &gt;&gt; setw( 4 ) &gt;&gt; num.exchange;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input exchange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2325" name="Group 37"/>
            <p:cNvGrpSpPr>
              <a:grpSpLocks/>
            </p:cNvGrpSpPr>
            <p:nvPr/>
          </p:nvGrpSpPr>
          <p:grpSpPr bwMode="auto"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12326" name="Rectangle 38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27" name="Rectangle 39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42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input.ignore();               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skip dash (-)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2328" name="Group 40"/>
            <p:cNvGrpSpPr>
              <a:grpSpLocks/>
            </p:cNvGrpSpPr>
            <p:nvPr/>
          </p:nvGrpSpPr>
          <p:grpSpPr bwMode="auto"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12329" name="Rectangle 41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30" name="Rectangle 42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43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input &gt;&gt; setw( 5 ) &gt;&gt; num.line;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input line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2331" name="Group 43"/>
            <p:cNvGrpSpPr>
              <a:grpSpLocks/>
            </p:cNvGrpSpPr>
            <p:nvPr/>
          </p:nvGrpSpPr>
          <p:grpSpPr bwMode="auto"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12332" name="Rectangle 44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33" name="Rectangle 45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44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return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input;     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enables cin &gt;&gt; a &gt;&gt; b &gt;&gt; c;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2334" name="Group 46"/>
            <p:cNvGrpSpPr>
              <a:grpSpLocks/>
            </p:cNvGrpSpPr>
            <p:nvPr/>
          </p:nvGrpSpPr>
          <p:grpSpPr bwMode="auto"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12335" name="Rectangle 47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36" name="Rectangle 48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45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2337" name="Group 49"/>
            <p:cNvGrpSpPr>
              <a:grpSpLocks/>
            </p:cNvGrpSpPr>
            <p:nvPr/>
          </p:nvGrpSpPr>
          <p:grpSpPr bwMode="auto"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12338" name="Rectangle 50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39" name="Rectangle 51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46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2340" name="Group 52"/>
            <p:cNvGrpSpPr>
              <a:grpSpLocks/>
            </p:cNvGrpSpPr>
            <p:nvPr/>
          </p:nvGrpSpPr>
          <p:grpSpPr bwMode="auto"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12341" name="Rectangle 53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42" name="Rectangle 54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47	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main()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2343" name="Group 55"/>
            <p:cNvGrpSpPr>
              <a:grpSpLocks/>
            </p:cNvGrpSpPr>
            <p:nvPr/>
          </p:nvGrpSpPr>
          <p:grpSpPr bwMode="auto">
            <a:xfrm>
              <a:off x="0" y="6358"/>
              <a:ext cx="3072" cy="374"/>
              <a:chOff x="0" y="6358"/>
              <a:chExt cx="3072" cy="374"/>
            </a:xfrm>
          </p:grpSpPr>
          <p:sp>
            <p:nvSpPr>
              <p:cNvPr id="12344" name="Rectangle 56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45" name="Rectangle 57"/>
              <p:cNvSpPr>
                <a:spLocks noChangeArrowheads="1"/>
              </p:cNvSpPr>
              <p:nvPr/>
            </p:nvSpPr>
            <p:spPr bwMode="auto">
              <a:xfrm>
                <a:off x="0" y="635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48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2346" name="Group 58"/>
            <p:cNvGrpSpPr>
              <a:grpSpLocks/>
            </p:cNvGrpSpPr>
            <p:nvPr/>
          </p:nvGrpSpPr>
          <p:grpSpPr bwMode="auto">
            <a:xfrm>
              <a:off x="0" y="6732"/>
              <a:ext cx="3072" cy="374"/>
              <a:chOff x="0" y="6732"/>
              <a:chExt cx="3072" cy="374"/>
            </a:xfrm>
          </p:grpSpPr>
          <p:sp>
            <p:nvSpPr>
              <p:cNvPr id="12347" name="Rectangle 59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48" name="Rectangle 60"/>
              <p:cNvSpPr>
                <a:spLocks noChangeArrowheads="1"/>
              </p:cNvSpPr>
              <p:nvPr/>
            </p:nvSpPr>
            <p:spPr bwMode="auto">
              <a:xfrm>
                <a:off x="0" y="673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49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PhoneNumber phone; 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// create object phone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2349" name="Group 61"/>
            <p:cNvGrpSpPr>
              <a:grpSpLocks/>
            </p:cNvGrpSpPr>
            <p:nvPr/>
          </p:nvGrpSpPr>
          <p:grpSpPr bwMode="auto">
            <a:xfrm>
              <a:off x="0" y="7106"/>
              <a:ext cx="3072" cy="374"/>
              <a:chOff x="0" y="7106"/>
              <a:chExt cx="3072" cy="374"/>
            </a:xfrm>
          </p:grpSpPr>
          <p:sp>
            <p:nvSpPr>
              <p:cNvPr id="12350" name="Rectangle 62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51" name="Rectangle 63"/>
              <p:cNvSpPr>
                <a:spLocks noChangeArrowheads="1"/>
              </p:cNvSpPr>
              <p:nvPr/>
            </p:nvSpPr>
            <p:spPr bwMode="auto">
              <a:xfrm>
                <a:off x="0" y="710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50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2352" name="Group 64"/>
            <p:cNvGrpSpPr>
              <a:grpSpLocks/>
            </p:cNvGrpSpPr>
            <p:nvPr/>
          </p:nvGrpSpPr>
          <p:grpSpPr bwMode="auto">
            <a:xfrm>
              <a:off x="0" y="7480"/>
              <a:ext cx="3072" cy="374"/>
              <a:chOff x="0" y="7480"/>
              <a:chExt cx="3072" cy="374"/>
            </a:xfrm>
          </p:grpSpPr>
          <p:sp>
            <p:nvSpPr>
              <p:cNvPr id="12353" name="Rectangle 65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54" name="Rectangle 66"/>
              <p:cNvSpPr>
                <a:spLocks noChangeArrowheads="1"/>
              </p:cNvSpPr>
              <p:nvPr/>
            </p:nvSpPr>
            <p:spPr bwMode="auto">
              <a:xfrm>
                <a:off x="0" y="748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51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cout &lt;&lt; "Enter phone number in the form (123) 456-7890:\n";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2355" name="Group 67"/>
            <p:cNvGrpSpPr>
              <a:grpSpLocks/>
            </p:cNvGrpSpPr>
            <p:nvPr/>
          </p:nvGrpSpPr>
          <p:grpSpPr bwMode="auto">
            <a:xfrm>
              <a:off x="0" y="7854"/>
              <a:ext cx="3072" cy="374"/>
              <a:chOff x="0" y="7854"/>
              <a:chExt cx="3072" cy="374"/>
            </a:xfrm>
          </p:grpSpPr>
          <p:sp>
            <p:nvSpPr>
              <p:cNvPr id="12356" name="Rectangle 68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57" name="Rectangle 69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52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2358" name="Group 70"/>
            <p:cNvGrpSpPr>
              <a:grpSpLocks/>
            </p:cNvGrpSpPr>
            <p:nvPr/>
          </p:nvGrpSpPr>
          <p:grpSpPr bwMode="auto">
            <a:xfrm>
              <a:off x="0" y="8228"/>
              <a:ext cx="3072" cy="374"/>
              <a:chOff x="0" y="8228"/>
              <a:chExt cx="3072" cy="374"/>
            </a:xfrm>
          </p:grpSpPr>
          <p:sp>
            <p:nvSpPr>
              <p:cNvPr id="12359" name="Rectangle 71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60" name="Rectangle 72"/>
              <p:cNvSpPr>
                <a:spLocks noChangeArrowheads="1"/>
              </p:cNvSpPr>
              <p:nvPr/>
            </p:nvSpPr>
            <p:spPr bwMode="auto">
              <a:xfrm>
                <a:off x="0" y="822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53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 // cin &gt;&gt; phone invokes operator&gt;&gt; function by 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2361" name="Group 73"/>
            <p:cNvGrpSpPr>
              <a:grpSpLocks/>
            </p:cNvGrpSpPr>
            <p:nvPr/>
          </p:nvGrpSpPr>
          <p:grpSpPr bwMode="auto">
            <a:xfrm>
              <a:off x="0" y="8602"/>
              <a:ext cx="3072" cy="374"/>
              <a:chOff x="0" y="8602"/>
              <a:chExt cx="3072" cy="374"/>
            </a:xfrm>
          </p:grpSpPr>
          <p:sp>
            <p:nvSpPr>
              <p:cNvPr id="12362" name="Rectangle 74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63" name="Rectangle 75"/>
              <p:cNvSpPr>
                <a:spLocks noChangeArrowheads="1"/>
              </p:cNvSpPr>
              <p:nvPr/>
            </p:nvSpPr>
            <p:spPr bwMode="auto">
              <a:xfrm>
                <a:off x="0" y="860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54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 // issuing the call operator&gt;&gt;( cin, phone ).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2364" name="Group 76"/>
            <p:cNvGrpSpPr>
              <a:grpSpLocks/>
            </p:cNvGrpSpPr>
            <p:nvPr/>
          </p:nvGrpSpPr>
          <p:grpSpPr bwMode="auto">
            <a:xfrm>
              <a:off x="0" y="8976"/>
              <a:ext cx="3072" cy="374"/>
              <a:chOff x="0" y="8976"/>
              <a:chExt cx="3072" cy="374"/>
            </a:xfrm>
          </p:grpSpPr>
          <p:sp>
            <p:nvSpPr>
              <p:cNvPr id="12365" name="Rectangle 77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66" name="Rectangle 78"/>
              <p:cNvSpPr>
                <a:spLocks noChangeArrowheads="1"/>
              </p:cNvSpPr>
              <p:nvPr/>
            </p:nvSpPr>
            <p:spPr bwMode="auto">
              <a:xfrm>
                <a:off x="0" y="897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55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cin &gt;&gt; phone;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2367" name="Group 79"/>
            <p:cNvGrpSpPr>
              <a:grpSpLocks/>
            </p:cNvGrpSpPr>
            <p:nvPr/>
          </p:nvGrpSpPr>
          <p:grpSpPr bwMode="auto">
            <a:xfrm>
              <a:off x="0" y="9350"/>
              <a:ext cx="3072" cy="374"/>
              <a:chOff x="0" y="9350"/>
              <a:chExt cx="3072" cy="374"/>
            </a:xfrm>
          </p:grpSpPr>
          <p:sp>
            <p:nvSpPr>
              <p:cNvPr id="12368" name="Rectangle 80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69" name="Rectangle 81"/>
              <p:cNvSpPr>
                <a:spLocks noChangeArrowheads="1"/>
              </p:cNvSpPr>
              <p:nvPr/>
            </p:nvSpPr>
            <p:spPr bwMode="auto">
              <a:xfrm>
                <a:off x="0" y="935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56	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2370" name="Group 82"/>
            <p:cNvGrpSpPr>
              <a:grpSpLocks/>
            </p:cNvGrpSpPr>
            <p:nvPr/>
          </p:nvGrpSpPr>
          <p:grpSpPr bwMode="auto">
            <a:xfrm>
              <a:off x="0" y="9724"/>
              <a:ext cx="3072" cy="374"/>
              <a:chOff x="0" y="9724"/>
              <a:chExt cx="3072" cy="374"/>
            </a:xfrm>
          </p:grpSpPr>
          <p:sp>
            <p:nvSpPr>
              <p:cNvPr id="12371" name="Rectangle 83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72" name="Rectangle 84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57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 // cout &lt;&lt; phone invokes operator&lt;&lt; function by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2373" name="Group 85"/>
            <p:cNvGrpSpPr>
              <a:grpSpLocks/>
            </p:cNvGrpSpPr>
            <p:nvPr/>
          </p:nvGrpSpPr>
          <p:grpSpPr bwMode="auto">
            <a:xfrm>
              <a:off x="0" y="10098"/>
              <a:ext cx="3072" cy="374"/>
              <a:chOff x="0" y="10098"/>
              <a:chExt cx="3072" cy="374"/>
            </a:xfrm>
          </p:grpSpPr>
          <p:sp>
            <p:nvSpPr>
              <p:cNvPr id="12374" name="Rectangle 86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75" name="Rectangle 87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58	</a:t>
                </a:r>
                <a:r>
                  <a:rPr lang="en-US" sz="1200" b="1">
                    <a:solidFill>
                      <a:srgbClr val="33CC33"/>
                    </a:solidFill>
                    <a:latin typeface="Courier New" pitchFamily="49" charset="0"/>
                    <a:cs typeface="Courier New" pitchFamily="49" charset="0"/>
                  </a:rPr>
                  <a:t>   // issuing the call operator&lt;&lt;( cout, phone ). </a:t>
                </a:r>
                <a:endParaRPr lang="en-US" sz="12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2376" name="Group 88"/>
            <p:cNvGrpSpPr>
              <a:grpSpLocks/>
            </p:cNvGrpSpPr>
            <p:nvPr/>
          </p:nvGrpSpPr>
          <p:grpSpPr bwMode="auto">
            <a:xfrm>
              <a:off x="0" y="10472"/>
              <a:ext cx="3072" cy="374"/>
              <a:chOff x="0" y="10472"/>
              <a:chExt cx="3072" cy="374"/>
            </a:xfrm>
          </p:grpSpPr>
          <p:sp>
            <p:nvSpPr>
              <p:cNvPr id="12377" name="Rectangle 89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78" name="Rectangle 90"/>
              <p:cNvSpPr>
                <a:spLocks noChangeArrowheads="1"/>
              </p:cNvSpPr>
              <p:nvPr/>
            </p:nvSpPr>
            <p:spPr bwMode="auto">
              <a:xfrm>
                <a:off x="0" y="1047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59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cout &lt;&lt; "The phone number entered was: " &lt;&lt; phone &lt;&lt; endl;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2379" name="Group 91"/>
            <p:cNvGrpSpPr>
              <a:grpSpLocks/>
            </p:cNvGrpSpPr>
            <p:nvPr/>
          </p:nvGrpSpPr>
          <p:grpSpPr bwMode="auto">
            <a:xfrm>
              <a:off x="0" y="10846"/>
              <a:ext cx="3072" cy="374"/>
              <a:chOff x="0" y="10846"/>
              <a:chExt cx="3072" cy="374"/>
            </a:xfrm>
          </p:grpSpPr>
          <p:sp>
            <p:nvSpPr>
              <p:cNvPr id="12380" name="Rectangle 92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81" name="Rectangle 93"/>
              <p:cNvSpPr>
                <a:spLocks noChangeArrowheads="1"/>
              </p:cNvSpPr>
              <p:nvPr/>
            </p:nvSpPr>
            <p:spPr bwMode="auto">
              <a:xfrm>
                <a:off x="0" y="1084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60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itchFamily="49" charset="0"/>
                    <a:cs typeface="Courier New" pitchFamily="49" charset="0"/>
                  </a:rPr>
                  <a:t>return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0;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2382" name="Group 94"/>
            <p:cNvGrpSpPr>
              <a:grpSpLocks/>
            </p:cNvGrpSpPr>
            <p:nvPr/>
          </p:nvGrpSpPr>
          <p:grpSpPr bwMode="auto">
            <a:xfrm>
              <a:off x="0" y="11220"/>
              <a:ext cx="3072" cy="374"/>
              <a:chOff x="0" y="11220"/>
              <a:chExt cx="3072" cy="374"/>
            </a:xfrm>
          </p:grpSpPr>
          <p:sp>
            <p:nvSpPr>
              <p:cNvPr id="12383" name="Rectangle 95"/>
              <p:cNvSpPr>
                <a:spLocks noChangeArrowheads="1"/>
              </p:cNvSpPr>
              <p:nvPr/>
            </p:nvSpPr>
            <p:spPr bwMode="auto"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84" name="Rectangle 96"/>
              <p:cNvSpPr>
                <a:spLocks noChangeArrowheads="1"/>
              </p:cNvSpPr>
              <p:nvPr/>
            </p:nvSpPr>
            <p:spPr bwMode="auto">
              <a:xfrm>
                <a:off x="0" y="1122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tabLst>
                    <a:tab pos="139700" algn="r"/>
                    <a:tab pos="292100" algn="l"/>
                  </a:tabLst>
                </a:pPr>
                <a:r>
                  <a:rPr lang="en-US" sz="1200" b="1">
                    <a:solidFill>
                      <a:srgbClr val="4D8DFF"/>
                    </a:solidFill>
                    <a:latin typeface="Courier New" pitchFamily="49" charset="0"/>
                    <a:cs typeface="Times New Roman" pitchFamily="18" charset="0"/>
                  </a:rPr>
                  <a:t>	61	</a:t>
                </a:r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pPr eaLnBrk="0" hangingPunct="0">
                  <a:tabLst>
                    <a:tab pos="139700" algn="r"/>
                    <a:tab pos="292100" algn="l"/>
                  </a:tabLst>
                </a:pPr>
                <a:endParaRPr lang="en-US" sz="1200" b="1">
                  <a:latin typeface="Courier New" pitchFamily="49" charset="0"/>
                </a:endParaRPr>
              </a:p>
            </p:txBody>
          </p:sp>
        </p:grp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</TotalTime>
  <Words>1326</Words>
  <Application>Microsoft Office PowerPoint</Application>
  <PresentationFormat>On-screen Show (4:3)</PresentationFormat>
  <Paragraphs>1056</Paragraphs>
  <Slides>47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Times New Roman</vt:lpstr>
      <vt:lpstr>Courier New</vt:lpstr>
      <vt:lpstr>Flow</vt:lpstr>
      <vt:lpstr>Microsoft Word Document</vt:lpstr>
      <vt:lpstr>Operator Overloading</vt:lpstr>
      <vt:lpstr> Introduction </vt:lpstr>
      <vt:lpstr>Introduction</vt:lpstr>
      <vt:lpstr>Restrictions on Operator Overloading  </vt:lpstr>
      <vt:lpstr>Restrictions on Operator Overloading</vt:lpstr>
      <vt:lpstr> Operator Functions as Class Members vs. as friend Functions </vt:lpstr>
      <vt:lpstr> Overloading Stream-Insertion and Stream-Extraction Operators </vt:lpstr>
      <vt:lpstr>Slide 8</vt:lpstr>
      <vt:lpstr>Slide 9</vt:lpstr>
      <vt:lpstr>Slide 10</vt:lpstr>
      <vt:lpstr> Overloading Unary Operators </vt:lpstr>
      <vt:lpstr>Overloading Unary Operators</vt:lpstr>
      <vt:lpstr>  Overloading Binary Operators</vt:lpstr>
      <vt:lpstr>Overloading Binary Operators</vt:lpstr>
      <vt:lpstr> Case Study: An Array class 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Converting between Types</vt:lpstr>
      <vt:lpstr> Converting between Types</vt:lpstr>
      <vt:lpstr> Case Study: A String Class 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Overloading ++ and -- </vt:lpstr>
      <vt:lpstr>  Case Study: A Date Class</vt:lpstr>
      <vt:lpstr>Slide 42</vt:lpstr>
      <vt:lpstr>Slide 43</vt:lpstr>
      <vt:lpstr>Slide 44</vt:lpstr>
      <vt:lpstr>Slide 45</vt:lpstr>
      <vt:lpstr>Slide 46</vt:lpstr>
      <vt:lpstr>Slide 47</vt:lpstr>
    </vt:vector>
  </TitlesOfParts>
  <Company>bu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Overloading</dc:title>
  <dc:creator>Valued Sony Customer</dc:creator>
  <cp:lastModifiedBy>Windows User</cp:lastModifiedBy>
  <cp:revision>3</cp:revision>
  <dcterms:created xsi:type="dcterms:W3CDTF">2002-02-26T13:36:26Z</dcterms:created>
  <dcterms:modified xsi:type="dcterms:W3CDTF">2017-10-16T06:36:17Z</dcterms:modified>
</cp:coreProperties>
</file>