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2"/>
  </p:notesMasterIdLst>
  <p:handoutMasterIdLst>
    <p:handoutMasterId r:id="rId23"/>
  </p:handoutMasterIdLst>
  <p:sldIdLst>
    <p:sldId id="284" r:id="rId2"/>
    <p:sldId id="277" r:id="rId3"/>
    <p:sldId id="269" r:id="rId4"/>
    <p:sldId id="282" r:id="rId5"/>
    <p:sldId id="281" r:id="rId6"/>
    <p:sldId id="280" r:id="rId7"/>
    <p:sldId id="270" r:id="rId8"/>
    <p:sldId id="288" r:id="rId9"/>
    <p:sldId id="283" r:id="rId10"/>
    <p:sldId id="286" r:id="rId11"/>
    <p:sldId id="292" r:id="rId12"/>
    <p:sldId id="293" r:id="rId13"/>
    <p:sldId id="289" r:id="rId14"/>
    <p:sldId id="290" r:id="rId15"/>
    <p:sldId id="291" r:id="rId16"/>
    <p:sldId id="294" r:id="rId17"/>
    <p:sldId id="295" r:id="rId18"/>
    <p:sldId id="296" r:id="rId19"/>
    <p:sldId id="297" r:id="rId20"/>
    <p:sldId id="298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4" autoAdjust="0"/>
    <p:restoredTop sz="74745" autoAdjust="0"/>
  </p:normalViewPr>
  <p:slideViewPr>
    <p:cSldViewPr>
      <p:cViewPr varScale="1">
        <p:scale>
          <a:sx n="54" d="100"/>
          <a:sy n="54" d="100"/>
        </p:scale>
        <p:origin x="-19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fld id="{6C28A702-E637-4C14-94E5-E4CFDEDFD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6118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fld id="{F183BEBA-5A80-491C-91B4-E4EFF0694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4679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AFD34-51E1-40D7-AC8F-53E49B2EBD60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10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3BEBA-5A80-491C-91B4-E4EFF069480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3BEBA-5A80-491C-91B4-E4EFF069480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1731F-7993-4C80-961A-33DF1AA19751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5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6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8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9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AF35-0E52-45E1-9EA2-5F8226B77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3E96-B346-488F-87DB-F16F76FCD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EDA8-CB8F-417A-91C8-9F848508B8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96826-8059-402C-ACB2-F8EA9D384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D0E1-2382-472C-A814-241BF5791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79C1-925C-48D5-B772-2257C6BCE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1D8-FE9A-4E7C-B1C5-F2FAA34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7FB2-8107-4672-856F-8B03C9F9E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DE3A-663E-487E-9073-BF6CE87E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ED97-19B6-473D-83BC-599522678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D4E7CB8-AD00-4688-8FAC-742BAC031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0347D7-349D-499C-9B16-BA4200597E7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971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15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07FC-A8C5-451B-BEEE-D65811FF5E32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621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848600" cy="4724400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template&lt; class T &gt;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 const T *array, const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count );</a:t>
            </a:r>
          </a:p>
          <a:p>
            <a:pPr eaLnBrk="1" hangingPunct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char  cc[100];</a:t>
            </a:r>
          </a:p>
          <a:p>
            <a:pPr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     ii[100]; </a:t>
            </a:r>
          </a:p>
          <a:p>
            <a:pPr eaLnBrk="1" hangingPunct="1">
              <a:buNone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ouble 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[100];</a:t>
            </a:r>
          </a:p>
          <a:p>
            <a:pPr marL="0" indent="0"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……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(cc,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(ii,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, 100);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5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848600" cy="4724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template&lt; class T &gt;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 const T *array, const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count );</a:t>
            </a:r>
          </a:p>
          <a:p>
            <a:pPr eaLnBrk="1" hangingPunct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char  cc[100];</a:t>
            </a:r>
          </a:p>
          <a:p>
            <a:pPr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     ii[100]; </a:t>
            </a:r>
          </a:p>
          <a:p>
            <a:pPr eaLnBrk="1" hangingPunct="1">
              <a:buNone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ouble 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[100];</a:t>
            </a:r>
          </a:p>
          <a:p>
            <a:pPr eaLnBrk="1" hangingPunct="1">
              <a:buNone/>
            </a:pPr>
            <a:r>
              <a:rPr lang="en-US" sz="2800" dirty="0" err="1">
                <a:solidFill>
                  <a:schemeClr val="tx1"/>
                </a:solidFill>
              </a:rPr>
              <a:t>m</a:t>
            </a:r>
            <a:r>
              <a:rPr lang="en-US" sz="2800" dirty="0" err="1" smtClean="0">
                <a:solidFill>
                  <a:schemeClr val="tx1"/>
                </a:solidFill>
              </a:rPr>
              <a:t>yclass</a:t>
            </a:r>
            <a:r>
              <a:rPr lang="en-US" sz="2800" dirty="0" smtClean="0">
                <a:solidFill>
                  <a:schemeClr val="tx1"/>
                </a:solidFill>
              </a:rPr>
              <a:t> xx[100];  &lt;- </a:t>
            </a:r>
            <a:r>
              <a:rPr lang="en-US" sz="2800" dirty="0" smtClean="0"/>
              <a:t>user defined type can also be used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……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(cc,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(ii,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(xx, 100);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30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template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Can any user defined type be used with a template function?</a:t>
            </a:r>
          </a:p>
          <a:p>
            <a:pPr lvl="1"/>
            <a:r>
              <a:rPr lang="en-US" dirty="0" smtClean="0"/>
              <a:t>Not always, only the ones that support all operations used in the function.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E.g. if </a:t>
            </a:r>
            <a:r>
              <a:rPr lang="en-US" dirty="0" err="1" smtClean="0">
                <a:solidFill>
                  <a:schemeClr val="tx1"/>
                </a:solidFill>
              </a:rPr>
              <a:t>myclass</a:t>
            </a:r>
            <a:r>
              <a:rPr lang="en-US" dirty="0" smtClean="0">
                <a:solidFill>
                  <a:schemeClr val="tx1"/>
                </a:solidFill>
              </a:rPr>
              <a:t> does not have overloaded &lt;&lt; operator, the </a:t>
            </a:r>
            <a:r>
              <a:rPr lang="en-US" dirty="0" err="1" smtClean="0">
                <a:solidFill>
                  <a:schemeClr val="tx1"/>
                </a:solidFill>
              </a:rPr>
              <a:t>printarray</a:t>
            </a:r>
            <a:r>
              <a:rPr lang="en-US" dirty="0" smtClean="0">
                <a:solidFill>
                  <a:schemeClr val="tx1"/>
                </a:solidFill>
              </a:rPr>
              <a:t> template function will not work.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699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181600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Allow </a:t>
            </a:r>
            <a:r>
              <a:rPr lang="en-US" dirty="0" smtClean="0"/>
              <a:t>type-specific versions of generic classes</a:t>
            </a:r>
          </a:p>
          <a:p>
            <a:r>
              <a:rPr lang="en-US" sz="3200" dirty="0" smtClean="0"/>
              <a:t>Format: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</a:rPr>
              <a:t>template &lt;class T&gt;</a:t>
            </a:r>
          </a:p>
          <a:p>
            <a:pPr lvl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class </a:t>
            </a:r>
            <a:r>
              <a:rPr lang="en-US" i="1" dirty="0" err="1" smtClean="0">
                <a:latin typeface="Courier New" pitchFamily="49" charset="0"/>
              </a:rPr>
              <a:t>ClassName</a:t>
            </a: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definition</a:t>
            </a:r>
          </a:p>
          <a:p>
            <a:pPr lvl="2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lvl="1"/>
            <a:r>
              <a:rPr lang="en-US" dirty="0" smtClean="0"/>
              <a:t>Need not use </a:t>
            </a:r>
            <a:r>
              <a:rPr lang="en-US" b="1" dirty="0" smtClean="0">
                <a:latin typeface="Courier New" pitchFamily="49" charset="0"/>
              </a:rPr>
              <a:t>"T"</a:t>
            </a:r>
            <a:r>
              <a:rPr lang="en-US" dirty="0" smtClean="0"/>
              <a:t>, any identifier will work</a:t>
            </a:r>
          </a:p>
          <a:p>
            <a:pPr lvl="1"/>
            <a:r>
              <a:rPr lang="en-US" dirty="0" smtClean="0"/>
              <a:t>To create an object of the class, type</a:t>
            </a:r>
          </a:p>
          <a:p>
            <a:pPr lvl="2">
              <a:buFontTx/>
              <a:buNone/>
            </a:pPr>
            <a:r>
              <a:rPr lang="en-US" sz="2000" i="1" dirty="0" err="1" smtClean="0">
                <a:latin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</a:rPr>
              <a:t>&lt; </a:t>
            </a:r>
            <a:r>
              <a:rPr lang="en-US" sz="2000" i="1" dirty="0" smtClean="0">
                <a:latin typeface="Courier New" pitchFamily="49" charset="0"/>
              </a:rPr>
              <a:t>type</a:t>
            </a:r>
            <a:r>
              <a:rPr lang="en-US" sz="2000" b="1" dirty="0" smtClean="0">
                <a:latin typeface="Courier New" pitchFamily="49" charset="0"/>
              </a:rPr>
              <a:t> &gt; </a:t>
            </a:r>
            <a:r>
              <a:rPr lang="en-US" sz="2000" b="1" dirty="0" err="1" smtClean="0">
                <a:latin typeface="Courier New" pitchFamily="49" charset="0"/>
              </a:rPr>
              <a:t>myObject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sz="2000" dirty="0" smtClean="0"/>
              <a:t>Example: </a:t>
            </a:r>
            <a:r>
              <a:rPr lang="en-US" sz="2000" b="1" dirty="0" smtClean="0">
                <a:latin typeface="Courier New" pitchFamily="49" charset="0"/>
              </a:rPr>
              <a:t>Stack&lt; double &gt; </a:t>
            </a:r>
            <a:r>
              <a:rPr lang="en-US" sz="2000" b="1" dirty="0" err="1" smtClean="0">
                <a:latin typeface="Courier New" pitchFamily="49" charset="0"/>
              </a:rPr>
              <a:t>doubleStack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78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Template </a:t>
            </a:r>
            <a:r>
              <a:rPr lang="en-US" sz="3200" dirty="0" smtClean="0"/>
              <a:t>class functions</a:t>
            </a:r>
          </a:p>
          <a:p>
            <a:pPr lvl="1"/>
            <a:r>
              <a:rPr lang="en-US" dirty="0" smtClean="0"/>
              <a:t>Declared normally, but preceded by </a:t>
            </a:r>
            <a:r>
              <a:rPr lang="en-US" b="1" dirty="0" smtClean="0">
                <a:latin typeface="Courier New" pitchFamily="49" charset="0"/>
              </a:rPr>
              <a:t>template&lt;class T&gt;</a:t>
            </a:r>
          </a:p>
          <a:p>
            <a:pPr lvl="2"/>
            <a:r>
              <a:rPr lang="en-US" sz="2400" dirty="0" smtClean="0"/>
              <a:t>Generic data in class listed as type </a:t>
            </a:r>
            <a:r>
              <a:rPr lang="en-US" sz="2400" b="1" dirty="0" smtClean="0">
                <a:latin typeface="Courier New" pitchFamily="49" charset="0"/>
              </a:rPr>
              <a:t>T</a:t>
            </a:r>
          </a:p>
          <a:p>
            <a:pPr lvl="1"/>
            <a:r>
              <a:rPr lang="en-US" dirty="0" smtClean="0"/>
              <a:t>Binary scope resolution operator used</a:t>
            </a:r>
          </a:p>
          <a:p>
            <a:pPr lvl="1"/>
            <a:r>
              <a:rPr lang="en-US" dirty="0" smtClean="0"/>
              <a:t>Template class function definition:</a:t>
            </a:r>
          </a:p>
          <a:p>
            <a:pPr lvl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template&lt;class T&gt;</a:t>
            </a:r>
          </a:p>
          <a:p>
            <a:pPr lvl="1">
              <a:buFontTx/>
              <a:buNone/>
            </a:pPr>
            <a:r>
              <a:rPr lang="en-US" b="1" dirty="0" err="1" smtClean="0">
                <a:latin typeface="Courier New" pitchFamily="49" charset="0"/>
              </a:rPr>
              <a:t>MyClass</a:t>
            </a:r>
            <a:r>
              <a:rPr lang="en-US" b="1" dirty="0" smtClean="0">
                <a:latin typeface="Courier New" pitchFamily="49" charset="0"/>
              </a:rPr>
              <a:t>&lt; T &gt;::</a:t>
            </a:r>
            <a:r>
              <a:rPr lang="en-US" b="1" dirty="0" err="1" smtClean="0">
                <a:latin typeface="Courier New" pitchFamily="49" charset="0"/>
              </a:rPr>
              <a:t>MyClass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size)</a:t>
            </a:r>
          </a:p>
          <a:p>
            <a:pPr lvl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	</a:t>
            </a:r>
          </a:p>
          <a:p>
            <a:pPr lvl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</a:rPr>
              <a:t>myArray</a:t>
            </a:r>
            <a:r>
              <a:rPr lang="en-US" b="1" dirty="0" smtClean="0">
                <a:latin typeface="Courier New" pitchFamily="49" charset="0"/>
              </a:rPr>
              <a:t> = new T[size];</a:t>
            </a:r>
          </a:p>
          <a:p>
            <a:pPr lvl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lvl="2"/>
            <a:r>
              <a:rPr lang="en-US" sz="2000" dirty="0" smtClean="0"/>
              <a:t>Constructor definition - creates an array of type </a:t>
            </a:r>
            <a:r>
              <a:rPr lang="en-US" sz="2000" b="1" dirty="0" smtClean="0">
                <a:latin typeface="Courier New" pitchFamily="49" charset="0"/>
              </a:rPr>
              <a:t>T</a:t>
            </a:r>
          </a:p>
          <a:p>
            <a:pPr lv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119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 use non-type parameters in templates</a:t>
            </a:r>
          </a:p>
          <a:p>
            <a:pPr lvl="1"/>
            <a:r>
              <a:rPr lang="en-US" sz="2000" dirty="0" smtClean="0"/>
              <a:t>Default argument</a:t>
            </a:r>
          </a:p>
          <a:p>
            <a:pPr lvl="1"/>
            <a:r>
              <a:rPr lang="en-US" sz="2000" dirty="0" smtClean="0"/>
              <a:t>Treated as </a:t>
            </a:r>
            <a:r>
              <a:rPr lang="en-US" sz="2000" b="1" dirty="0" smtClean="0">
                <a:latin typeface="Courier New" pitchFamily="49" charset="0"/>
              </a:rPr>
              <a:t>const</a:t>
            </a:r>
          </a:p>
          <a:p>
            <a:r>
              <a:rPr lang="en-US" sz="2800" dirty="0" smtClean="0"/>
              <a:t>Example:</a:t>
            </a:r>
          </a:p>
          <a:p>
            <a:pPr lvl="1"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template&lt; class T,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elements &gt; </a:t>
            </a:r>
          </a:p>
          <a:p>
            <a:pPr lvl="1"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Times New Roman" charset="0"/>
              </a:rPr>
              <a:t>Stack&lt; double, 100 &gt; </a:t>
            </a:r>
            <a:r>
              <a:rPr lang="en-US" sz="2000" b="1" dirty="0" err="1" smtClean="0">
                <a:latin typeface="Courier New" pitchFamily="49" charset="0"/>
                <a:cs typeface="Times New Roman" charset="0"/>
              </a:rPr>
              <a:t>mostRecentSalesFigures</a:t>
            </a:r>
            <a:r>
              <a:rPr lang="en-US" sz="2000" b="1" dirty="0" smtClean="0">
                <a:latin typeface="Courier New" pitchFamily="49" charset="0"/>
                <a:cs typeface="Times New Roman" charset="0"/>
              </a:rPr>
              <a:t>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sz="1800" dirty="0" smtClean="0">
                <a:cs typeface="Times New Roman" charset="0"/>
              </a:rPr>
              <a:t>Declares object of type</a:t>
            </a:r>
            <a:r>
              <a:rPr lang="en-US" sz="1800" b="1" dirty="0" smtClean="0">
                <a:latin typeface="Courier New" pitchFamily="49" charset="0"/>
                <a:cs typeface="Times New Roman" charset="0"/>
              </a:rPr>
              <a:t> Stack&lt; double, 100&gt;</a:t>
            </a:r>
          </a:p>
          <a:p>
            <a:pPr lvl="1"/>
            <a:endParaRPr lang="en-US" sz="2000" dirty="0" smtClean="0">
              <a:cs typeface="Times New Roman" charset="0"/>
            </a:endParaRPr>
          </a:p>
          <a:p>
            <a:pPr lvl="1"/>
            <a:r>
              <a:rPr lang="en-US" sz="2000" dirty="0" smtClean="0">
                <a:cs typeface="Times New Roman" charset="0"/>
              </a:rPr>
              <a:t>This may appear in the class definition:</a:t>
            </a:r>
          </a:p>
          <a:p>
            <a:pPr lvl="1"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Times New Roman" charset="0"/>
              </a:rPr>
              <a:t>T </a:t>
            </a:r>
            <a:r>
              <a:rPr lang="en-US" sz="2000" b="1" dirty="0" err="1" smtClean="0">
                <a:latin typeface="Courier New" pitchFamily="49" charset="0"/>
                <a:cs typeface="Times New Roman" charset="0"/>
              </a:rPr>
              <a:t>stackHolder</a:t>
            </a:r>
            <a:r>
              <a:rPr lang="en-US" sz="2000" b="1" dirty="0" smtClean="0">
                <a:latin typeface="Courier New" pitchFamily="49" charset="0"/>
                <a:cs typeface="Times New Roman" charset="0"/>
              </a:rPr>
              <a:t>[ elements ]; </a:t>
            </a:r>
            <a:r>
              <a:rPr lang="en-US" sz="1600" b="1" dirty="0" smtClean="0">
                <a:latin typeface="Courier New" pitchFamily="49" charset="0"/>
                <a:cs typeface="Times New Roman" charset="0"/>
              </a:rPr>
              <a:t>//array to hold stack</a:t>
            </a:r>
            <a:r>
              <a:rPr lang="en-US" sz="2000" b="1" dirty="0" smtClean="0">
                <a:latin typeface="Courier New" pitchFamily="49" charset="0"/>
                <a:cs typeface="Times New Roman" charset="0"/>
              </a:rPr>
              <a:t> </a:t>
            </a:r>
          </a:p>
          <a:p>
            <a:pPr lvl="2"/>
            <a:r>
              <a:rPr lang="en-US" sz="1800" dirty="0" smtClean="0">
                <a:cs typeface="Times New Roman" charset="0"/>
              </a:rPr>
              <a:t>Creates array at compile time, rather than dynamic allocation at execution time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619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charset="0"/>
              </a:rPr>
              <a:t>Classes can be overridden  </a:t>
            </a:r>
          </a:p>
          <a:p>
            <a:pPr lvl="1"/>
            <a:r>
              <a:rPr lang="en-US" sz="2800" dirty="0" smtClean="0">
                <a:cs typeface="Times New Roman" charset="0"/>
              </a:rPr>
              <a:t>For template class </a:t>
            </a:r>
            <a:r>
              <a:rPr lang="en-US" sz="2800" b="1" dirty="0" smtClean="0">
                <a:latin typeface="Courier New" pitchFamily="49" charset="0"/>
                <a:cs typeface="Times New Roman" charset="0"/>
              </a:rPr>
              <a:t>Array</a:t>
            </a:r>
            <a:r>
              <a:rPr lang="en-US" sz="2800" dirty="0" smtClean="0">
                <a:cs typeface="Times New Roman" charset="0"/>
              </a:rPr>
              <a:t>, define a class named</a:t>
            </a:r>
          </a:p>
          <a:p>
            <a:pPr lvl="1"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Times New Roman" charset="0"/>
              </a:rPr>
              <a:t>Array&lt;</a:t>
            </a:r>
            <a:r>
              <a:rPr lang="en-US" sz="2800" b="1" dirty="0" err="1" smtClean="0">
                <a:latin typeface="Courier New" pitchFamily="49" charset="0"/>
                <a:cs typeface="Times New Roman" charset="0"/>
              </a:rPr>
              <a:t>myCreatedType</a:t>
            </a:r>
            <a:r>
              <a:rPr lang="en-US" sz="2800" b="1" dirty="0" smtClean="0">
                <a:latin typeface="Courier New" pitchFamily="49" charset="0"/>
                <a:cs typeface="Times New Roman" charset="0"/>
              </a:rPr>
              <a:t>&gt;</a:t>
            </a:r>
          </a:p>
          <a:p>
            <a:pPr lvl="1"/>
            <a:endParaRPr lang="en-US" sz="2800" dirty="0" smtClean="0">
              <a:cs typeface="Times New Roman" charset="0"/>
            </a:endParaRPr>
          </a:p>
          <a:p>
            <a:pPr lvl="1"/>
            <a:r>
              <a:rPr lang="en-US" sz="2800" dirty="0" smtClean="0">
                <a:cs typeface="Times New Roman" charset="0"/>
              </a:rPr>
              <a:t>This new class overrides then class template for</a:t>
            </a:r>
            <a:r>
              <a:rPr lang="en-US" sz="2800" b="1" dirty="0" smtClean="0">
                <a:latin typeface="Courier New" pitchFamily="49" charset="0"/>
                <a:cs typeface="Times New Roman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Times New Roman" charset="0"/>
              </a:rPr>
              <a:t>myCreatedType</a:t>
            </a:r>
            <a:endParaRPr lang="en-US" sz="2800" b="1" dirty="0" smtClean="0">
              <a:latin typeface="Courier New" pitchFamily="49" charset="0"/>
              <a:cs typeface="Times New Roman" charset="0"/>
            </a:endParaRPr>
          </a:p>
          <a:p>
            <a:pPr lvl="1"/>
            <a:r>
              <a:rPr lang="en-US" sz="2800" dirty="0" smtClean="0">
                <a:cs typeface="Times New Roman" charset="0"/>
              </a:rPr>
              <a:t>The template remains for </a:t>
            </a:r>
            <a:r>
              <a:rPr lang="en-US" sz="2800" dirty="0" err="1" smtClean="0">
                <a:cs typeface="Times New Roman" charset="0"/>
              </a:rPr>
              <a:t>unoverriden</a:t>
            </a:r>
            <a:r>
              <a:rPr lang="en-US" sz="2800" dirty="0" smtClean="0">
                <a:cs typeface="Times New Roman" charset="0"/>
              </a:rPr>
              <a:t> types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619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  <a:cs typeface="Times New Roman" charset="0"/>
              </a:rPr>
              <a:t>	</a:t>
            </a:r>
            <a:r>
              <a:rPr lang="en-US" sz="4800" b="1" dirty="0">
                <a:solidFill>
                  <a:schemeClr val="accent2"/>
                </a:solidFill>
                <a:cs typeface="Times New Roman" charset="0"/>
              </a:rPr>
              <a:t>Templates</a:t>
            </a:r>
            <a:r>
              <a:rPr lang="en-US" sz="4800" b="1" dirty="0">
                <a:solidFill>
                  <a:schemeClr val="accent1"/>
                </a:solidFill>
                <a:cs typeface="Times New Roman" charset="0"/>
              </a:rPr>
              <a:t> and Inheritance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Times" pitchFamily="18" charset="0"/>
                <a:cs typeface="Times New Roman" charset="0"/>
              </a:rPr>
              <a:t>A class template can be derived from a template class</a:t>
            </a:r>
          </a:p>
          <a:p>
            <a:pPr algn="just">
              <a:lnSpc>
                <a:spcPct val="90000"/>
              </a:lnSpc>
            </a:pPr>
            <a:endParaRPr lang="en-US" sz="2800" dirty="0">
              <a:solidFill>
                <a:srgbClr val="000000"/>
              </a:solidFill>
              <a:latin typeface="Times" pitchFamily="18" charset="0"/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Times" pitchFamily="18" charset="0"/>
                <a:cs typeface="Times New Roman" charset="0"/>
              </a:rPr>
              <a:t>A class template can be derived from a non-template class</a:t>
            </a:r>
          </a:p>
          <a:p>
            <a:pPr algn="just">
              <a:lnSpc>
                <a:spcPct val="90000"/>
              </a:lnSpc>
            </a:pPr>
            <a:endParaRPr lang="en-US" sz="2800" dirty="0">
              <a:solidFill>
                <a:srgbClr val="000000"/>
              </a:solidFill>
              <a:latin typeface="Times" pitchFamily="18" charset="0"/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Times" pitchFamily="18" charset="0"/>
                <a:cs typeface="Times New Roman" charset="0"/>
              </a:rPr>
              <a:t>A template class can be derived from a class template</a:t>
            </a:r>
          </a:p>
          <a:p>
            <a:pPr algn="just">
              <a:lnSpc>
                <a:spcPct val="90000"/>
              </a:lnSpc>
            </a:pPr>
            <a:endParaRPr lang="en-US" sz="2800" dirty="0">
              <a:solidFill>
                <a:srgbClr val="000000"/>
              </a:solidFill>
              <a:latin typeface="Times" pitchFamily="18" charset="0"/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Times" pitchFamily="18" charset="0"/>
                <a:cs typeface="Times New Roman" charset="0"/>
              </a:rPr>
              <a:t>A non-template class can be derived from a class template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  <a:cs typeface="Times New Roman" charset="0"/>
              </a:rPr>
              <a:t>Templates </a:t>
            </a:r>
            <a:r>
              <a:rPr lang="en-US" sz="5400" b="1" dirty="0">
                <a:solidFill>
                  <a:schemeClr val="accent2"/>
                </a:solidFill>
                <a:cs typeface="Times New Roman" charset="0"/>
              </a:rPr>
              <a:t>and friends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r>
              <a:rPr lang="en-US" sz="2800" dirty="0"/>
              <a:t>Friendships allowed between a class template and </a:t>
            </a:r>
          </a:p>
          <a:p>
            <a:pPr lvl="1"/>
            <a:r>
              <a:rPr lang="en-US" sz="1800" dirty="0"/>
              <a:t>Global function </a:t>
            </a:r>
          </a:p>
          <a:p>
            <a:pPr lvl="1"/>
            <a:r>
              <a:rPr lang="en-US" sz="1800" dirty="0"/>
              <a:t>Member function of another class</a:t>
            </a:r>
          </a:p>
          <a:p>
            <a:pPr lvl="1"/>
            <a:r>
              <a:rPr lang="en-US" sz="1800" dirty="0"/>
              <a:t>Entire class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2800" b="1" dirty="0">
                <a:latin typeface="Courier New" pitchFamily="49" charset="0"/>
              </a:rPr>
              <a:t>friend</a:t>
            </a:r>
            <a:r>
              <a:rPr lang="en-US" sz="2800" dirty="0"/>
              <a:t> functions </a:t>
            </a:r>
          </a:p>
          <a:p>
            <a:pPr lvl="1"/>
            <a:r>
              <a:rPr lang="en-US" sz="2000" dirty="0"/>
              <a:t>Inside definition of class template </a:t>
            </a:r>
            <a:r>
              <a:rPr lang="en-US" sz="2000" b="1" dirty="0">
                <a:latin typeface="Courier New" pitchFamily="49" charset="0"/>
              </a:rPr>
              <a:t>X</a:t>
            </a:r>
            <a:r>
              <a:rPr lang="en-US" sz="2000" dirty="0"/>
              <a:t>:</a:t>
            </a:r>
          </a:p>
          <a:p>
            <a:pPr lvl="1"/>
            <a:r>
              <a:rPr lang="en-US" sz="2000" b="1" dirty="0">
                <a:latin typeface="Courier New" pitchFamily="49" charset="0"/>
              </a:rPr>
              <a:t>friend void f1(); 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f1()</a:t>
            </a:r>
            <a:r>
              <a:rPr lang="en-US" sz="1800" dirty="0"/>
              <a:t> a </a:t>
            </a:r>
            <a:r>
              <a:rPr lang="en-US" sz="1800" b="1" dirty="0">
                <a:latin typeface="Courier New" pitchFamily="49" charset="0"/>
              </a:rPr>
              <a:t>friend</a:t>
            </a:r>
            <a:r>
              <a:rPr lang="en-US" sz="1800" dirty="0"/>
              <a:t> of all template classes</a:t>
            </a:r>
            <a:endParaRPr lang="en-US" sz="1600" dirty="0"/>
          </a:p>
          <a:p>
            <a:pPr lvl="1"/>
            <a:r>
              <a:rPr lang="en-US" sz="2000" b="1" dirty="0">
                <a:latin typeface="Courier New" pitchFamily="49" charset="0"/>
              </a:rPr>
              <a:t>friend void f2( X&lt; T &gt; &amp; );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f2( X&lt;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&gt; &amp; )</a:t>
            </a:r>
            <a:r>
              <a:rPr lang="en-US" sz="1800" dirty="0"/>
              <a:t> is a </a:t>
            </a:r>
            <a:r>
              <a:rPr lang="en-US" sz="1800" b="1" dirty="0">
                <a:latin typeface="Courier New" pitchFamily="49" charset="0"/>
              </a:rPr>
              <a:t>friend</a:t>
            </a:r>
            <a:r>
              <a:rPr lang="en-US" sz="1800" dirty="0"/>
              <a:t> of </a:t>
            </a:r>
            <a:r>
              <a:rPr lang="en-US" sz="1800" b="1" dirty="0">
                <a:latin typeface="Courier New" pitchFamily="49" charset="0"/>
              </a:rPr>
              <a:t>X&lt;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&gt;</a:t>
            </a:r>
            <a:r>
              <a:rPr lang="en-US" sz="1800" dirty="0"/>
              <a:t> only.  The same applies for </a:t>
            </a:r>
            <a:r>
              <a:rPr lang="en-US" sz="1800" b="1" dirty="0">
                <a:latin typeface="Courier New" pitchFamily="49" charset="0"/>
              </a:rPr>
              <a:t>float</a:t>
            </a:r>
            <a:r>
              <a:rPr lang="en-US" sz="1800" dirty="0"/>
              <a:t>, </a:t>
            </a:r>
            <a:r>
              <a:rPr lang="en-US" sz="1800" b="1" dirty="0">
                <a:latin typeface="Courier New" pitchFamily="49" charset="0"/>
              </a:rPr>
              <a:t>double</a:t>
            </a:r>
            <a:r>
              <a:rPr lang="en-US" sz="1800" dirty="0"/>
              <a:t>, etc.</a:t>
            </a:r>
          </a:p>
          <a:p>
            <a:pPr lvl="1"/>
            <a:r>
              <a:rPr lang="en-US" sz="2000" b="1" dirty="0">
                <a:latin typeface="Courier New" pitchFamily="49" charset="0"/>
              </a:rPr>
              <a:t>friend void A::f3();</a:t>
            </a:r>
            <a:r>
              <a:rPr lang="en-US" sz="2000" dirty="0"/>
              <a:t> </a:t>
            </a:r>
          </a:p>
          <a:p>
            <a:pPr lvl="2"/>
            <a:r>
              <a:rPr lang="en-US" sz="1800" dirty="0"/>
              <a:t>Member function </a:t>
            </a:r>
            <a:r>
              <a:rPr lang="en-US" sz="1800" b="1" dirty="0">
                <a:latin typeface="Courier New" pitchFamily="49" charset="0"/>
              </a:rPr>
              <a:t>f3</a:t>
            </a:r>
            <a:r>
              <a:rPr lang="en-US" sz="1800" dirty="0"/>
              <a:t> of class </a:t>
            </a:r>
            <a:r>
              <a:rPr lang="en-US" sz="1800" b="1" dirty="0">
                <a:latin typeface="Courier New" pitchFamily="49" charset="0"/>
              </a:rPr>
              <a:t>A</a:t>
            </a:r>
            <a:r>
              <a:rPr lang="en-US" sz="1800" dirty="0"/>
              <a:t> is a </a:t>
            </a:r>
            <a:r>
              <a:rPr lang="en-US" sz="1800" b="1" dirty="0">
                <a:latin typeface="Courier New" pitchFamily="49" charset="0"/>
              </a:rPr>
              <a:t>friend</a:t>
            </a:r>
            <a:r>
              <a:rPr lang="en-US" sz="1800" dirty="0"/>
              <a:t> of all template classes</a:t>
            </a:r>
          </a:p>
          <a:p>
            <a:pPr lvl="1"/>
            <a:endParaRPr lang="en-US" sz="1800" b="1" dirty="0">
              <a:latin typeface="Courier New" pitchFamily="49" charset="0"/>
            </a:endParaRPr>
          </a:p>
          <a:p>
            <a:pPr lvl="2"/>
            <a:endParaRPr lang="en-US" sz="1800" b="1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  <a:cs typeface="Times New Roman" charset="0"/>
              </a:rPr>
              <a:t>Templates </a:t>
            </a:r>
            <a:r>
              <a:rPr lang="en-US" sz="5400" b="1" dirty="0">
                <a:solidFill>
                  <a:schemeClr val="accent2"/>
                </a:solidFill>
                <a:cs typeface="Times New Roman" charset="0"/>
              </a:rPr>
              <a:t>and friends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000" b="1" dirty="0">
                <a:latin typeface="Courier New" pitchFamily="49" charset="0"/>
              </a:rPr>
              <a:t>friend void C&lt; T &gt;::f4( X&lt; T &gt; &amp; );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C&lt;float&gt;::f4( X&lt; float&gt; &amp; )</a:t>
            </a:r>
            <a:r>
              <a:rPr lang="en-US" sz="1800" dirty="0"/>
              <a:t> is a </a:t>
            </a:r>
            <a:r>
              <a:rPr lang="en-US" sz="1800" b="1" dirty="0">
                <a:latin typeface="Courier New" pitchFamily="49" charset="0"/>
              </a:rPr>
              <a:t>friend</a:t>
            </a:r>
            <a:r>
              <a:rPr lang="en-US" sz="1800" dirty="0"/>
              <a:t> of </a:t>
            </a:r>
            <a:r>
              <a:rPr lang="en-US" sz="1800" b="1" dirty="0">
                <a:latin typeface="Courier New" pitchFamily="49" charset="0"/>
              </a:rPr>
              <a:t>class X&lt;float&gt;</a:t>
            </a:r>
            <a:r>
              <a:rPr lang="en-US" sz="1800" dirty="0"/>
              <a:t> only</a:t>
            </a:r>
            <a:endParaRPr lang="en-US" sz="1600" dirty="0"/>
          </a:p>
          <a:p>
            <a:endParaRPr lang="en-US" sz="2800" b="1" dirty="0">
              <a:latin typeface="Courier New" pitchFamily="49" charset="0"/>
            </a:endParaRPr>
          </a:p>
          <a:p>
            <a:r>
              <a:rPr lang="en-US" sz="2800" b="1" dirty="0">
                <a:latin typeface="Courier New" pitchFamily="49" charset="0"/>
              </a:rPr>
              <a:t>friend</a:t>
            </a:r>
            <a:r>
              <a:rPr lang="en-US" sz="2800" b="1" dirty="0"/>
              <a:t> </a:t>
            </a:r>
            <a:r>
              <a:rPr lang="en-US" sz="2800" dirty="0"/>
              <a:t>classes</a:t>
            </a:r>
          </a:p>
          <a:p>
            <a:pPr lvl="1"/>
            <a:r>
              <a:rPr lang="en-US" sz="2000" b="1" dirty="0">
                <a:latin typeface="Courier New" pitchFamily="49" charset="0"/>
              </a:rPr>
              <a:t>friend class Y; </a:t>
            </a:r>
            <a:r>
              <a:rPr lang="en-US" sz="2000" dirty="0"/>
              <a:t> </a:t>
            </a:r>
          </a:p>
          <a:p>
            <a:pPr lvl="2"/>
            <a:r>
              <a:rPr lang="en-US" sz="1800" dirty="0"/>
              <a:t>Every member function of </a:t>
            </a:r>
            <a:r>
              <a:rPr lang="en-US" sz="1800" b="1" dirty="0">
                <a:latin typeface="Courier New" pitchFamily="49" charset="0"/>
              </a:rPr>
              <a:t>Y</a:t>
            </a:r>
            <a:r>
              <a:rPr lang="en-US" sz="1800" dirty="0"/>
              <a:t> a friend with every template class made from </a:t>
            </a:r>
            <a:r>
              <a:rPr lang="en-US" sz="1800" b="1" dirty="0">
                <a:latin typeface="Courier New" pitchFamily="49" charset="0"/>
              </a:rPr>
              <a:t>X</a:t>
            </a:r>
          </a:p>
          <a:p>
            <a:pPr lvl="1"/>
            <a:r>
              <a:rPr lang="en-US" sz="2000" b="1" dirty="0">
                <a:latin typeface="Courier New" pitchFamily="49" charset="0"/>
              </a:rPr>
              <a:t>friend class Z&lt;T&gt;;</a:t>
            </a:r>
            <a:r>
              <a:rPr lang="en-US" sz="1800" b="1" dirty="0">
                <a:latin typeface="Courier New" pitchFamily="49" charset="0"/>
              </a:rPr>
              <a:t>  </a:t>
            </a:r>
          </a:p>
          <a:p>
            <a:pPr lvl="2"/>
            <a:r>
              <a:rPr lang="en-US" sz="1800" dirty="0"/>
              <a:t>Class </a:t>
            </a:r>
            <a:r>
              <a:rPr lang="en-US" sz="1800" b="1" dirty="0">
                <a:latin typeface="Courier New" pitchFamily="49" charset="0"/>
              </a:rPr>
              <a:t>Z&lt;float&gt;</a:t>
            </a:r>
            <a:r>
              <a:rPr lang="en-US" sz="1800" dirty="0"/>
              <a:t> a </a:t>
            </a:r>
            <a:r>
              <a:rPr lang="en-US" sz="1800" b="1" dirty="0">
                <a:latin typeface="Courier New" pitchFamily="49" charset="0"/>
              </a:rPr>
              <a:t>friend</a:t>
            </a:r>
            <a:r>
              <a:rPr lang="en-US" sz="1800" dirty="0"/>
              <a:t> of class </a:t>
            </a:r>
            <a:r>
              <a:rPr lang="en-US" sz="1800" b="1" dirty="0">
                <a:latin typeface="Courier New" pitchFamily="49" charset="0"/>
              </a:rPr>
              <a:t>X&lt;float&gt;,</a:t>
            </a:r>
            <a:r>
              <a:rPr lang="en-US" sz="1800" dirty="0"/>
              <a:t>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Templates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Type-independent patterns that can work with multiple data types.</a:t>
            </a:r>
          </a:p>
          <a:p>
            <a:pPr lvl="1" eaLnBrk="1" hangingPunct="1"/>
            <a:r>
              <a:rPr lang="en-US" dirty="0" smtClean="0"/>
              <a:t>Generic programming</a:t>
            </a:r>
          </a:p>
          <a:p>
            <a:pPr lvl="1" eaLnBrk="1" hangingPunct="1"/>
            <a:r>
              <a:rPr lang="en-US" dirty="0" smtClean="0"/>
              <a:t>Code reusable</a:t>
            </a:r>
          </a:p>
          <a:p>
            <a:pPr eaLnBrk="1" hangingPunct="1"/>
            <a:r>
              <a:rPr lang="en-US" dirty="0" smtClean="0"/>
              <a:t>Function Templates</a:t>
            </a:r>
          </a:p>
          <a:p>
            <a:pPr lvl="1" eaLnBrk="1" hangingPunct="1"/>
            <a:r>
              <a:rPr lang="en-US" dirty="0" smtClean="0"/>
              <a:t>These define logic behind the algorithms that work for multiple data types.</a:t>
            </a:r>
          </a:p>
          <a:p>
            <a:pPr eaLnBrk="1" hangingPunct="1"/>
            <a:r>
              <a:rPr lang="en-US" dirty="0" smtClean="0"/>
              <a:t>Class Templates</a:t>
            </a:r>
          </a:p>
          <a:p>
            <a:pPr lvl="1" eaLnBrk="1" hangingPunct="1"/>
            <a:r>
              <a:rPr lang="en-US" dirty="0" smtClean="0"/>
              <a:t>These define generic class patterns into which specific data types can be plugged in to produce new classes.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38B1-675A-46D3-B6D2-3C8463640036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2"/>
                </a:solidFill>
                <a:cs typeface="Times New Roman" charset="0"/>
              </a:rPr>
              <a:t>Templates </a:t>
            </a:r>
            <a:r>
              <a:rPr lang="en-US" sz="4400" b="1" dirty="0">
                <a:solidFill>
                  <a:schemeClr val="accent2"/>
                </a:solidFill>
                <a:cs typeface="Times New Roman" charset="0"/>
              </a:rPr>
              <a:t>and static Members</a:t>
            </a:r>
            <a:r>
              <a:rPr lang="en-US" sz="4400" dirty="0">
                <a:solidFill>
                  <a:schemeClr val="accent2"/>
                </a:solidFill>
                <a:latin typeface="Times New Roman" charset="0"/>
                <a:cs typeface="Times New Roman" charset="0"/>
              </a:rPr>
              <a:t> </a:t>
            </a:r>
            <a:endParaRPr lang="en-US" sz="4400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Non-template class </a:t>
            </a:r>
          </a:p>
          <a:p>
            <a:pPr lvl="1"/>
            <a:r>
              <a:rPr lang="en-US" sz="2000" b="1">
                <a:latin typeface="Courier New" pitchFamily="49" charset="0"/>
              </a:rPr>
              <a:t>static</a:t>
            </a:r>
            <a:r>
              <a:rPr lang="en-US" sz="2000"/>
              <a:t> data members shared between all objects</a:t>
            </a:r>
          </a:p>
          <a:p>
            <a:endParaRPr lang="en-US" sz="2800"/>
          </a:p>
          <a:p>
            <a:r>
              <a:rPr lang="en-US" sz="2800"/>
              <a:t>Template classes</a:t>
            </a:r>
          </a:p>
          <a:p>
            <a:pPr lvl="1"/>
            <a:r>
              <a:rPr lang="en-US" sz="2000"/>
              <a:t>Each class (</a:t>
            </a:r>
            <a:r>
              <a:rPr lang="en-US" sz="2000" b="1">
                <a:latin typeface="Courier New" pitchFamily="49" charset="0"/>
              </a:rPr>
              <a:t>int</a:t>
            </a:r>
            <a:r>
              <a:rPr lang="en-US" sz="2000"/>
              <a:t>, </a:t>
            </a:r>
            <a:r>
              <a:rPr lang="en-US" sz="2000" b="1">
                <a:latin typeface="Courier New" pitchFamily="49" charset="0"/>
              </a:rPr>
              <a:t>float</a:t>
            </a:r>
            <a:r>
              <a:rPr lang="en-US" sz="2000"/>
              <a:t>, etc.) has its own copy of </a:t>
            </a:r>
            <a:r>
              <a:rPr lang="en-US" sz="2000" b="1">
                <a:latin typeface="Courier New" pitchFamily="49" charset="0"/>
              </a:rPr>
              <a:t>static</a:t>
            </a:r>
            <a:r>
              <a:rPr lang="en-US" sz="2000"/>
              <a:t> data members</a:t>
            </a:r>
          </a:p>
          <a:p>
            <a:pPr lvl="1"/>
            <a:r>
              <a:rPr lang="en-US" sz="2000" b="1">
                <a:latin typeface="Courier New" pitchFamily="49" charset="0"/>
              </a:rPr>
              <a:t>static</a:t>
            </a:r>
            <a:r>
              <a:rPr lang="en-US" sz="2000"/>
              <a:t> variables initialized at file scope</a:t>
            </a:r>
          </a:p>
          <a:p>
            <a:pPr lvl="1"/>
            <a:r>
              <a:rPr lang="en-US" sz="2000"/>
              <a:t>Each template class gets its own copy of </a:t>
            </a:r>
            <a:r>
              <a:rPr lang="en-US" sz="2000" b="1">
                <a:latin typeface="Courier New" pitchFamily="49" charset="0"/>
              </a:rPr>
              <a:t>static</a:t>
            </a:r>
            <a:r>
              <a:rPr lang="en-US" sz="2000"/>
              <a:t> member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Function and 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69342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C++ routines work on specific types. We often need to write different routines to perform the same operation on different data types.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maximum(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a,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b,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Function and 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524000"/>
            <a:ext cx="64770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float maximum(float a, float b, float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float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Function and 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5410200" cy="2590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double maximum(double a, double b, double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double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42672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dirty="0" smtClean="0"/>
              <a:t>The logic is exactly the same, but the data type is different. 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Function </a:t>
            </a:r>
            <a:r>
              <a:rPr lang="en-US" dirty="0" smtClean="0">
                <a:solidFill>
                  <a:srgbClr val="C00000"/>
                </a:solidFill>
              </a:rPr>
              <a:t>templates</a:t>
            </a:r>
            <a:r>
              <a:rPr lang="en-US" dirty="0" smtClean="0"/>
              <a:t> allow the logic to be written once and used for all data types – </a:t>
            </a:r>
            <a:r>
              <a:rPr lang="en-US" b="1" dirty="0" smtClean="0">
                <a:solidFill>
                  <a:srgbClr val="3333FF"/>
                </a:solidFill>
              </a:rPr>
              <a:t>generic function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7724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/>
              <a:t>Template &lt;class 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 maximum(T a, T b, T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T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dirty="0" smtClean="0">
                <a:solidFill>
                  <a:schemeClr val="tx1"/>
                </a:solidFill>
              </a:rPr>
              <a:t>emplate function itself is incomplete because the compiler will need to know the actual type to generate code. So template program are often placed in .</a:t>
            </a:r>
            <a:r>
              <a:rPr lang="en-US" sz="2800" dirty="0" smtClean="0">
                <a:solidFill>
                  <a:schemeClr val="tx1"/>
                </a:solidFill>
              </a:rPr>
              <a:t>h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Function Templates 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391400" cy="4724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After a function template is included (or defined), the function can be used by passing parameters of real types.</a:t>
            </a: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/>
              <a:t>Template &lt;class 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 maximum(T a, T b, T c)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…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i1, i2, i3;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m = maximum(i1, i2, i3);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02870" indent="-285750" eaLnBrk="1" hangingPunct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aximum(i1, i2, i3) will invoke the template function with T==int. The function returns a value of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type.</a:t>
            </a:r>
          </a:p>
          <a:p>
            <a:pPr marL="102870" indent="-285750" eaLnBrk="1" hangingPunct="1">
              <a:spcBef>
                <a:spcPts val="0"/>
              </a:spcBef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Function Templates 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543800" cy="5029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Each call to 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</a:rPr>
              <a:t>maximum()</a:t>
            </a:r>
            <a:r>
              <a:rPr lang="en-US" sz="2800" dirty="0" smtClean="0">
                <a:solidFill>
                  <a:schemeClr val="tx1"/>
                </a:solidFill>
              </a:rPr>
              <a:t> on a different data type forces the compiler to generate a different function using the template. See the maximum example.</a:t>
            </a:r>
          </a:p>
          <a:p>
            <a:pPr lvl="1" eaLnBrk="1" hangingPunct="1"/>
            <a:r>
              <a:rPr lang="en-US" dirty="0" smtClean="0"/>
              <a:t>One copy of code for many types.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i1, i2, i3;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 // invoke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version of maximum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 &lt;&lt; "The maximum integer value is: "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    &lt;&lt; maximum( i1, i2, i3 );     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 // demonstrate maximum with double values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 double d1, d2, d3;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 // invoke double version of maximum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 &lt;&lt; "The maximum double value is: "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    &lt;&lt; maximum( d1, d2, d3 );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90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Another example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848600" cy="47244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template&lt; class T &gt;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 const T *array, const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count )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{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for (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= 0;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&lt; count;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++ )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 &lt;&lt; array[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] &lt;&lt; " "; 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 &lt;&lt; </a:t>
            </a:r>
            <a:r>
              <a:rPr lang="en-US" sz="2800" dirty="0" err="1" smtClean="0">
                <a:solidFill>
                  <a:schemeClr val="tx1"/>
                </a:solidFill>
              </a:rPr>
              <a:t>endl</a:t>
            </a:r>
            <a:r>
              <a:rPr lang="en-US" sz="2800" dirty="0" smtClean="0">
                <a:solidFill>
                  <a:schemeClr val="tx1"/>
                </a:solidFill>
              </a:rPr>
              <a:t>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} </a:t>
            </a: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1765</TotalTime>
  <Words>1180</Words>
  <Application>Microsoft Office PowerPoint</Application>
  <PresentationFormat>On-screen Show (4:3)</PresentationFormat>
  <Paragraphs>225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Object Oriented Programming  Lecture 15 </vt:lpstr>
      <vt:lpstr>Templates</vt:lpstr>
      <vt:lpstr>Function and function templates</vt:lpstr>
      <vt:lpstr>Function and function templates</vt:lpstr>
      <vt:lpstr>Function and function templates</vt:lpstr>
      <vt:lpstr>Function Templates</vt:lpstr>
      <vt:lpstr>Function Templates Usage</vt:lpstr>
      <vt:lpstr>Function Templates Usage</vt:lpstr>
      <vt:lpstr>Another example</vt:lpstr>
      <vt:lpstr>Usage</vt:lpstr>
      <vt:lpstr>Usage</vt:lpstr>
      <vt:lpstr>Use of template function</vt:lpstr>
      <vt:lpstr>Class template</vt:lpstr>
      <vt:lpstr>Class template</vt:lpstr>
      <vt:lpstr>Class template</vt:lpstr>
      <vt:lpstr>Class template</vt:lpstr>
      <vt:lpstr> Templates and Inheritance</vt:lpstr>
      <vt:lpstr>Templates and friends</vt:lpstr>
      <vt:lpstr>Templates and friends </vt:lpstr>
      <vt:lpstr>Templates and static Members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</dc:creator>
  <cp:lastModifiedBy>Windows User</cp:lastModifiedBy>
  <cp:revision>508</cp:revision>
  <dcterms:created xsi:type="dcterms:W3CDTF">1601-01-01T00:00:00Z</dcterms:created>
  <dcterms:modified xsi:type="dcterms:W3CDTF">2017-10-25T05:54:24Z</dcterms:modified>
</cp:coreProperties>
</file>