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0" r:id="rId8"/>
    <p:sldId id="271" r:id="rId9"/>
    <p:sldId id="261" r:id="rId10"/>
    <p:sldId id="272" r:id="rId11"/>
    <p:sldId id="262" r:id="rId12"/>
    <p:sldId id="263" r:id="rId13"/>
    <p:sldId id="264" r:id="rId14"/>
    <p:sldId id="265" r:id="rId15"/>
    <p:sldId id="269" r:id="rId16"/>
    <p:sldId id="267" r:id="rId17"/>
    <p:sldId id="268" r:id="rId18"/>
    <p:sldId id="273" r:id="rId19"/>
    <p:sldId id="275" r:id="rId20"/>
    <p:sldId id="276" r:id="rId21"/>
    <p:sldId id="277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20" autoAdjust="0"/>
  </p:normalViewPr>
  <p:slideViewPr>
    <p:cSldViewPr>
      <p:cViewPr varScale="1">
        <p:scale>
          <a:sx n="62" d="100"/>
          <a:sy n="62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022703-4FC6-46BC-975D-A5E58945C3E8}" type="datetimeFigureOut">
              <a:rPr lang="en-US" smtClean="0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C52B8-B186-45A3-997E-B4A7A4FC6E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A305C0-1B96-48E1-8CAC-B78F03BD52AA}" type="datetimeFigureOut">
              <a:rPr lang="en-US" smtClean="0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0A1DB9-B869-4818-8408-99C81300C0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870680-2434-4F47-A12B-42B18DAE8B7A}" type="datetimeFigureOut">
              <a:rPr lang="en-US" smtClean="0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27A00-89D7-4E9D-B181-C7B52F197F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B6D38B-5C7D-4D7C-913F-18129D85FB33}" type="datetimeFigureOut">
              <a:rPr lang="en-US" smtClean="0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056B5-0F3F-45D6-A6A6-399C18386B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8793A-2F8C-4187-A2C9-A746D481B024}" type="datetimeFigureOut">
              <a:rPr lang="en-US" smtClean="0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6DB0A-AB2D-463E-90FE-C9B7884CCD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C28EEA-7C82-42B5-A954-0BEF5CD7E222}" type="datetimeFigureOut">
              <a:rPr lang="en-US" smtClean="0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185D4-4236-4C42-A10C-EA84855DB8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B49584-BBA8-4F5D-AB66-5D72CAC2EE37}" type="datetimeFigureOut">
              <a:rPr lang="en-US" smtClean="0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67B70-4B9D-4F22-85F6-971C777B82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91B31F-DAB6-49FB-8C1D-3031E810D5C5}" type="datetimeFigureOut">
              <a:rPr lang="en-US" smtClean="0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4F19D-2A4C-4E6C-8E32-A91134C1D3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6B74C-82D4-4797-88B2-A68A8584CEB1}" type="datetimeFigureOut">
              <a:rPr lang="en-US" smtClean="0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7E4FD-E1CB-4CC4-BFCC-D067BD3922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70A3A-C2F3-4F68-AE6E-2BBDE930EDF4}" type="datetimeFigureOut">
              <a:rPr lang="en-US" smtClean="0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DF8B7A-4D27-4950-8E4D-2E41DC1F8C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1E3B2D-D5F1-46BA-BDB5-2CCCFB16D00C}" type="datetimeFigureOut">
              <a:rPr lang="en-US" smtClean="0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32AD5D58-4D5D-4C59-8268-E1BF0B42C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E481443-D82B-44ED-B8D1-84C56EC2C3C7}" type="datetimeFigureOut">
              <a:rPr lang="en-US" smtClean="0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59DB169C-F676-494F-B58E-093CFB916A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s.smu.ca/~porter/csc/ref/stl/cont_lis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s.smu.ca/~porter/csc/ref/st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s.smu.ca/~porter/csc/ref/stl/cont_vecto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smtClean="0"/>
              <a:t>C++ STL</a:t>
            </a:r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16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List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See </a:t>
            </a:r>
            <a:r>
              <a:rPr lang="en-US" smtClean="0">
                <a:hlinkClick r:id="rId2"/>
              </a:rPr>
              <a:t>http://cs.smu.ca/~porter/csc/ref/stl/cont_list.html</a:t>
            </a:r>
            <a:endParaRPr lang="en-US" smtClean="0"/>
          </a:p>
          <a:p>
            <a:r>
              <a:rPr lang="en-US" smtClean="0"/>
              <a:t>for list of STL list operations.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Container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Adapter Container</a:t>
            </a:r>
          </a:p>
          <a:p>
            <a:pPr eaLnBrk="1" hangingPunct="1"/>
            <a:r>
              <a:rPr lang="en-US" smtClean="0"/>
              <a:t>These containers restrict how elements enter and leave a sequence</a:t>
            </a:r>
          </a:p>
          <a:p>
            <a:pPr eaLnBrk="1" hangingPunct="1"/>
            <a:r>
              <a:rPr lang="en-US" smtClean="0"/>
              <a:t>Stack </a:t>
            </a:r>
          </a:p>
          <a:p>
            <a:pPr lvl="1" eaLnBrk="1" hangingPunct="1"/>
            <a:r>
              <a:rPr lang="en-US" smtClean="0"/>
              <a:t>allows access at only one end of the sequence (top)</a:t>
            </a:r>
          </a:p>
          <a:p>
            <a:pPr lvl="1" eaLnBrk="1" hangingPunct="1"/>
            <a:r>
              <a:rPr lang="en-US" smtClean="0"/>
              <a:t>Adds objects to container by </a:t>
            </a:r>
            <a:r>
              <a:rPr lang="en-US" i="1" smtClean="0"/>
              <a:t>pushing</a:t>
            </a:r>
            <a:r>
              <a:rPr lang="en-US" smtClean="0"/>
              <a:t> the object onto the stack</a:t>
            </a:r>
          </a:p>
          <a:p>
            <a:pPr lvl="1" eaLnBrk="1" hangingPunct="1"/>
            <a:r>
              <a:rPr lang="en-US" smtClean="0"/>
              <a:t>Removes objects from container by </a:t>
            </a:r>
            <a:r>
              <a:rPr lang="en-US" i="1" smtClean="0"/>
              <a:t>popping</a:t>
            </a:r>
            <a:r>
              <a:rPr lang="en-US" smtClean="0"/>
              <a:t> the stack</a:t>
            </a:r>
          </a:p>
          <a:p>
            <a:pPr lvl="1" eaLnBrk="1" hangingPunct="1"/>
            <a:r>
              <a:rPr lang="en-US" smtClean="0"/>
              <a:t>LIFO ordering (last end, first out)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Container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</a:t>
            </a:r>
          </a:p>
          <a:p>
            <a:pPr lvl="1" eaLnBrk="1" hangingPunct="1"/>
            <a:r>
              <a:rPr lang="en-US" smtClean="0"/>
              <a:t>Allows access only at the front and rear of the sequence</a:t>
            </a:r>
          </a:p>
          <a:p>
            <a:pPr lvl="1" eaLnBrk="1" hangingPunct="1"/>
            <a:r>
              <a:rPr lang="en-US" smtClean="0"/>
              <a:t>Items enter at the rear and exit from the front</a:t>
            </a:r>
          </a:p>
          <a:p>
            <a:pPr lvl="1" eaLnBrk="1" hangingPunct="1"/>
            <a:r>
              <a:rPr lang="en-US" smtClean="0"/>
              <a:t>Example: waiting line at a grocery store</a:t>
            </a:r>
          </a:p>
          <a:p>
            <a:pPr lvl="1" eaLnBrk="1" hangingPunct="1"/>
            <a:r>
              <a:rPr lang="en-US" smtClean="0"/>
              <a:t>FIFO ordering (first-in first-out )</a:t>
            </a:r>
          </a:p>
          <a:p>
            <a:pPr lvl="1" eaLnBrk="1" hangingPunct="1"/>
            <a:r>
              <a:rPr lang="en-US" i="1" smtClean="0"/>
              <a:t>push(add</a:t>
            </a:r>
            <a:r>
              <a:rPr lang="en-US" smtClean="0"/>
              <a:t> object to a queue)</a:t>
            </a:r>
          </a:p>
          <a:p>
            <a:pPr lvl="1" eaLnBrk="1" hangingPunct="1"/>
            <a:r>
              <a:rPr lang="en-US" i="1" smtClean="0"/>
              <a:t>pop</a:t>
            </a:r>
            <a:r>
              <a:rPr lang="en-US" smtClean="0"/>
              <a:t> (remove object from queue)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Priority Queue Container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Priority queue</a:t>
            </a:r>
          </a:p>
          <a:p>
            <a:pPr lvl="1" eaLnBrk="1" hangingPunct="1"/>
            <a:r>
              <a:rPr lang="en-US" smtClean="0"/>
              <a:t>Operations are similar to those of a stack or queue</a:t>
            </a:r>
          </a:p>
          <a:p>
            <a:pPr lvl="1" eaLnBrk="1" hangingPunct="1"/>
            <a:r>
              <a:rPr lang="en-US" smtClean="0"/>
              <a:t>Elements can enter the priority queue in any order</a:t>
            </a:r>
          </a:p>
          <a:p>
            <a:pPr lvl="1" eaLnBrk="1" hangingPunct="1"/>
            <a:r>
              <a:rPr lang="en-US" smtClean="0"/>
              <a:t>Once in the container, a delete operation removes the largest (or smallest) value</a:t>
            </a:r>
          </a:p>
          <a:p>
            <a:pPr lvl="1" eaLnBrk="1" hangingPunct="1"/>
            <a:r>
              <a:rPr lang="en-US" smtClean="0"/>
              <a:t>Example: a filtering system that takes in elements and then releases them in priority order      8</a:t>
            </a:r>
          </a:p>
        </p:txBody>
      </p:sp>
      <p:sp>
        <p:nvSpPr>
          <p:cNvPr id="4" name="Down Arrow Callout 3"/>
          <p:cNvSpPr/>
          <p:nvPr/>
        </p:nvSpPr>
        <p:spPr>
          <a:xfrm>
            <a:off x="4267200" y="4572000"/>
            <a:ext cx="1524000" cy="13716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18    13</a:t>
            </a:r>
          </a:p>
          <a:p>
            <a:pPr algn="ctr">
              <a:defRPr/>
            </a:pPr>
            <a:r>
              <a:rPr lang="en-US" dirty="0"/>
              <a:t> 3      15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4800600" y="5486400"/>
            <a:ext cx="48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6" name="Down Arrow 5"/>
          <p:cNvSpPr/>
          <p:nvPr/>
        </p:nvSpPr>
        <p:spPr>
          <a:xfrm>
            <a:off x="5181600" y="41910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 Container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</a:t>
            </a:r>
          </a:p>
          <a:p>
            <a:pPr lvl="1" eaLnBrk="1" hangingPunct="1"/>
            <a:r>
              <a:rPr lang="en-US" smtClean="0"/>
              <a:t>Collection of unique values, called keys or set members</a:t>
            </a:r>
          </a:p>
          <a:p>
            <a:pPr lvl="1" eaLnBrk="1" hangingPunct="1"/>
            <a:r>
              <a:rPr lang="en-US" smtClean="0"/>
              <a:t>Contains operations that allow a programmer to:</a:t>
            </a:r>
          </a:p>
          <a:p>
            <a:pPr lvl="2" eaLnBrk="1" hangingPunct="1"/>
            <a:r>
              <a:rPr lang="en-US" smtClean="0"/>
              <a:t>determine whether an item is a member of the set </a:t>
            </a:r>
          </a:p>
          <a:p>
            <a:pPr lvl="2" eaLnBrk="1" hangingPunct="1"/>
            <a:r>
              <a:rPr lang="en-US" smtClean="0"/>
              <a:t> insert and delete items very efficiently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19200" y="403860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>
              <a:buFontTx/>
              <a:buAutoNum type="arabicPlain" startAt="5"/>
              <a:defRPr/>
            </a:pPr>
            <a:r>
              <a:rPr lang="en-US" dirty="0"/>
              <a:t>1  3</a:t>
            </a:r>
          </a:p>
          <a:p>
            <a:pPr marL="342900" indent="-342900" algn="ctr">
              <a:buFontTx/>
              <a:buAutoNum type="arabicPlain" startAt="5"/>
              <a:defRPr/>
            </a:pPr>
            <a:r>
              <a:rPr lang="en-US" dirty="0"/>
              <a:t>27    15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562600" y="403860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Buick      Ford</a:t>
            </a:r>
          </a:p>
          <a:p>
            <a:pPr algn="ctr">
              <a:defRPr/>
            </a:pPr>
            <a:r>
              <a:rPr lang="en-US" dirty="0"/>
              <a:t>Jeep   BMW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1524000" y="36576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Set A</a:t>
            </a:r>
          </a:p>
        </p:txBody>
      </p:sp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5943600" y="3657600"/>
            <a:ext cx="74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Set 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Multi-Set Container	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multi-set is similar to a set, but the same value can be in the set more than once</a:t>
            </a:r>
          </a:p>
          <a:p>
            <a:pPr eaLnBrk="1" hangingPunct="1"/>
            <a:r>
              <a:rPr lang="en-US" smtClean="0"/>
              <a:t>Multi-set container allows duplicates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 Container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Implements a key-value relationship</a:t>
            </a:r>
          </a:p>
          <a:p>
            <a:pPr eaLnBrk="1" hangingPunct="1"/>
            <a:r>
              <a:rPr lang="en-US" smtClean="0"/>
              <a:t>Programmer can use a key to access corresponding values</a:t>
            </a:r>
          </a:p>
          <a:p>
            <a:pPr eaLnBrk="1" hangingPunct="1"/>
            <a:r>
              <a:rPr lang="en-US" smtClean="0"/>
              <a:t>Example:  key could be a part number such as A24-57 that corresponds to a part: 8.75 price and Martin manufacturer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810000"/>
          <a:ext cx="21336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A22-56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A23-57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A24-57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57800" y="3810000"/>
          <a:ext cx="3200400" cy="175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A24-57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Martin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A22-56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Calloway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A23-57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657600" y="39624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57600" y="4495800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657600" y="4038600"/>
            <a:ext cx="1600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Multi-map Container	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 to a map container </a:t>
            </a:r>
          </a:p>
          <a:p>
            <a:pPr eaLnBrk="1" hangingPunct="1"/>
            <a:r>
              <a:rPr lang="en-US" smtClean="0"/>
              <a:t>Multi-map container allows duplicates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to access Components - Iterator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Iterator is an object that can access a collection of like objects one object at a time.</a:t>
            </a:r>
          </a:p>
          <a:p>
            <a:r>
              <a:rPr lang="en-US" smtClean="0"/>
              <a:t>An iterator can traverse the collection of objects.</a:t>
            </a:r>
          </a:p>
          <a:p>
            <a:r>
              <a:rPr lang="en-US" smtClean="0"/>
              <a:t>Each container class in STL has a corresponding iterator that functions appropriately for the container</a:t>
            </a:r>
          </a:p>
          <a:p>
            <a:r>
              <a:rPr lang="en-US" smtClean="0"/>
              <a:t>For example:  an iterator in a vector class allows random access</a:t>
            </a:r>
          </a:p>
          <a:p>
            <a:r>
              <a:rPr lang="en-US" smtClean="0"/>
              <a:t>An iterator in a list class would not allow random access (list requires sequential access)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Common Iterator Operations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t" hangingPunct="1">
              <a:buFont typeface="Wingdings 2" pitchFamily="18" charset="2"/>
              <a:buNone/>
            </a:pPr>
            <a:endParaRPr lang="en-US" b="1" smtClean="0"/>
          </a:p>
          <a:p>
            <a:pPr eaLnBrk="1" fontAlgn="t" hangingPunct="1">
              <a:buFont typeface="Wingdings 2" pitchFamily="18" charset="2"/>
              <a:buNone/>
            </a:pPr>
            <a:r>
              <a:rPr lang="en-US" smtClean="0"/>
              <a:t>*		Return the item that the iterator currently references</a:t>
            </a:r>
          </a:p>
          <a:p>
            <a:pPr eaLnBrk="1" fontAlgn="t" hangingPunct="1">
              <a:buFont typeface="Wingdings 2" pitchFamily="18" charset="2"/>
              <a:buNone/>
            </a:pPr>
            <a:r>
              <a:rPr lang="en-US" smtClean="0"/>
              <a:t>++	Move the iterator to the next item in the list</a:t>
            </a:r>
          </a:p>
          <a:p>
            <a:pPr eaLnBrk="1" fontAlgn="t" hangingPunct="1">
              <a:buFont typeface="Wingdings 2" pitchFamily="18" charset="2"/>
              <a:buNone/>
            </a:pPr>
            <a:r>
              <a:rPr lang="en-US" smtClean="0"/>
              <a:t>--		Move the iterator to the previous item in the list</a:t>
            </a:r>
          </a:p>
          <a:p>
            <a:pPr eaLnBrk="1" fontAlgn="t" hangingPunct="1">
              <a:buFont typeface="Wingdings 2" pitchFamily="18" charset="2"/>
              <a:buNone/>
            </a:pPr>
            <a:r>
              <a:rPr lang="en-US" smtClean="0"/>
              <a:t>==	Compare two iterators for equality</a:t>
            </a:r>
          </a:p>
          <a:p>
            <a:pPr eaLnBrk="1" fontAlgn="t" hangingPunct="1">
              <a:buFont typeface="Wingdings 2" pitchFamily="18" charset="2"/>
              <a:buNone/>
            </a:pPr>
            <a:r>
              <a:rPr lang="en-US" smtClean="0"/>
              <a:t>!=	Compare two iterators for inequality</a:t>
            </a:r>
          </a:p>
          <a:p>
            <a:pPr eaLnBrk="1" fontAlgn="t" hangingPunct="1"/>
            <a:endParaRPr lang="en-US" smtClean="0"/>
          </a:p>
          <a:p>
            <a:pPr eaLnBrk="1" fontAlgn="t" hangingPunct="1"/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STL – Standard Template Library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mtClean="0"/>
              <a:t>Collections of useful classes for common data structures</a:t>
            </a:r>
          </a:p>
          <a:p>
            <a:pPr eaLnBrk="1" hangingPunct="1"/>
            <a:r>
              <a:rPr lang="en-US" smtClean="0"/>
              <a:t>Ability to store objects of any type (template)</a:t>
            </a:r>
          </a:p>
          <a:p>
            <a:pPr eaLnBrk="1" hangingPunct="1"/>
            <a:r>
              <a:rPr lang="en-US" smtClean="0"/>
              <a:t>Study of containers</a:t>
            </a:r>
          </a:p>
          <a:p>
            <a:pPr eaLnBrk="1" hangingPunct="1"/>
            <a:r>
              <a:rPr lang="en-US" smtClean="0"/>
              <a:t>Containers form the basis for treatment of data structures</a:t>
            </a:r>
          </a:p>
          <a:p>
            <a:pPr eaLnBrk="1" hangingPunct="1"/>
            <a:r>
              <a:rPr lang="en-US" smtClean="0"/>
              <a:t>Container – class that stores a collection of data</a:t>
            </a:r>
          </a:p>
          <a:p>
            <a:pPr eaLnBrk="1" hangingPunct="1"/>
            <a:r>
              <a:rPr lang="en-US" smtClean="0"/>
              <a:t>STL consists of 10 container classes:</a:t>
            </a:r>
          </a:p>
          <a:p>
            <a:pPr lvl="1" eaLnBrk="1" hangingPunct="1"/>
            <a:r>
              <a:rPr lang="en-US" smtClean="0"/>
              <a:t>Sequence containers</a:t>
            </a:r>
          </a:p>
          <a:p>
            <a:pPr lvl="1" eaLnBrk="1" hangingPunct="1"/>
            <a:r>
              <a:rPr lang="en-US" smtClean="0"/>
              <a:t>Adapter containers</a:t>
            </a:r>
          </a:p>
          <a:p>
            <a:pPr lvl="1" eaLnBrk="1" hangingPunct="1"/>
            <a:r>
              <a:rPr lang="en-US" smtClean="0"/>
              <a:t>Associative containers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List Class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u="sng" smtClean="0"/>
              <a:t>Constructors and assignment</a:t>
            </a:r>
          </a:p>
          <a:p>
            <a:pPr lvl="1"/>
            <a:r>
              <a:rPr lang="en-US" smtClean="0"/>
              <a:t>list &lt;T&gt; v;				</a:t>
            </a:r>
          </a:p>
          <a:p>
            <a:pPr lvl="1"/>
            <a:r>
              <a:rPr lang="en-US" smtClean="0"/>
              <a:t>list&lt;T&gt; v(aList);			</a:t>
            </a:r>
          </a:p>
          <a:p>
            <a:pPr lvl="1"/>
            <a:r>
              <a:rPr lang="en-US" smtClean="0"/>
              <a:t>l=aList;</a:t>
            </a:r>
          </a:p>
          <a:p>
            <a:pPr>
              <a:buFont typeface="Wingdings 2" pitchFamily="18" charset="2"/>
              <a:buNone/>
            </a:pPr>
            <a:r>
              <a:rPr lang="en-US" u="sng" smtClean="0"/>
              <a:t>Access</a:t>
            </a:r>
          </a:p>
          <a:p>
            <a:pPr lvl="1"/>
            <a:r>
              <a:rPr lang="en-US" smtClean="0"/>
              <a:t>l.front() ----returns 1</a:t>
            </a:r>
            <a:r>
              <a:rPr lang="en-US" baseline="30000" smtClean="0"/>
              <a:t>st</a:t>
            </a:r>
            <a:r>
              <a:rPr lang="en-US" smtClean="0"/>
              <a:t> element in the list</a:t>
            </a:r>
          </a:p>
          <a:p>
            <a:pPr lvl="1"/>
            <a:r>
              <a:rPr lang="en-US" smtClean="0"/>
              <a:t>l.back()----returns the last element in the list</a:t>
            </a:r>
          </a:p>
          <a:p>
            <a:pPr lvl="1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List	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 2" pitchFamily="18" charset="2"/>
              <a:buNone/>
            </a:pPr>
            <a:r>
              <a:rPr lang="en-US" u="sng" smtClean="0"/>
              <a:t>Insert and Remove</a:t>
            </a:r>
          </a:p>
          <a:p>
            <a:pPr lvl="1"/>
            <a:r>
              <a:rPr lang="en-US" smtClean="0"/>
              <a:t>l.push_front(value)</a:t>
            </a:r>
          </a:p>
          <a:p>
            <a:pPr lvl="1"/>
            <a:r>
              <a:rPr lang="en-US" smtClean="0"/>
              <a:t>l.push_back(value)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u="sng" smtClean="0"/>
              <a:t>Iterator Delaration </a:t>
            </a:r>
          </a:p>
          <a:p>
            <a:pPr lvl="1"/>
            <a:r>
              <a:rPr lang="en-US" smtClean="0"/>
              <a:t>list&lt;T&gt;::iterator itr;</a:t>
            </a:r>
          </a:p>
          <a:p>
            <a:pPr lvl="1"/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u="sng" smtClean="0"/>
              <a:t>Iterator Options</a:t>
            </a:r>
          </a:p>
          <a:p>
            <a:r>
              <a:rPr lang="en-US" smtClean="0"/>
              <a:t>itr = l.begin()	set iterator to beginning of the list</a:t>
            </a:r>
          </a:p>
          <a:p>
            <a:r>
              <a:rPr lang="en-US" smtClean="0"/>
              <a:t>Itr = l.end()		set iterator to after the end of the list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sz="3600" smtClean="0"/>
              <a:t>Writing classes that work with the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Classes that will be stored in STL containers should explicitly define the following: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Default constructor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Copy constructor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Destructor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operator =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operator==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operator&lt;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Not all of these are always necessary, but it might be easier to define them than to figure out which ones you actually need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Many STL programming errors can be traced to omitting or improperly defining these methods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on STL Lists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 to: </a:t>
            </a:r>
            <a:r>
              <a:rPr lang="en-US" smtClean="0">
                <a:hlinkClick r:id="rId2"/>
              </a:rPr>
              <a:t>http://cs.smu.ca/~porter/csc/ref/stl/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STL Containers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mtClean="0"/>
              <a:t>Sequence Container</a:t>
            </a:r>
          </a:p>
          <a:p>
            <a:pPr lvl="1" eaLnBrk="1" hangingPunct="1"/>
            <a:r>
              <a:rPr lang="en-US" smtClean="0"/>
              <a:t>Stores data by position in linear order:</a:t>
            </a:r>
          </a:p>
          <a:p>
            <a:pPr lvl="1" eaLnBrk="1" hangingPunct="1"/>
            <a:r>
              <a:rPr lang="en-US" smtClean="0"/>
              <a:t>First element, second element , etc:</a:t>
            </a:r>
          </a:p>
          <a:p>
            <a:pPr eaLnBrk="1" hangingPunct="1"/>
            <a:r>
              <a:rPr lang="en-US" smtClean="0"/>
              <a:t>Associate Container</a:t>
            </a:r>
          </a:p>
          <a:p>
            <a:pPr lvl="1" eaLnBrk="1" hangingPunct="1"/>
            <a:r>
              <a:rPr lang="en-US" smtClean="0"/>
              <a:t>Stores elements by key, such as name, social security number or part number</a:t>
            </a:r>
          </a:p>
          <a:p>
            <a:pPr lvl="1" eaLnBrk="1" hangingPunct="1"/>
            <a:r>
              <a:rPr lang="en-US" smtClean="0"/>
              <a:t>Access an element by its key which may bear no relationship to the location of the element in the container</a:t>
            </a:r>
          </a:p>
          <a:p>
            <a:pPr eaLnBrk="1" hangingPunct="1"/>
            <a:r>
              <a:rPr lang="en-US" smtClean="0"/>
              <a:t>Adapter Container</a:t>
            </a:r>
          </a:p>
          <a:p>
            <a:pPr lvl="1" eaLnBrk="1" hangingPunct="1"/>
            <a:r>
              <a:rPr lang="en-US" smtClean="0"/>
              <a:t>Contains another container as its underlying storage 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STL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Sequence Container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Vector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Deque</a:t>
            </a:r>
            <a:endParaRPr lang="en-US" dirty="0" smtClean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List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Adapter Containers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Stack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Queue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Priority queue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Associative Container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Set, </a:t>
            </a:r>
            <a:r>
              <a:rPr lang="en-US" dirty="0" err="1" smtClean="0"/>
              <a:t>multiset</a:t>
            </a:r>
            <a:endParaRPr lang="en-US" dirty="0" smtClean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Map, </a:t>
            </a:r>
            <a:r>
              <a:rPr lang="en-US" dirty="0" err="1" smtClean="0"/>
              <a:t>multimap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Container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array that stores a collection of elements of the same data type</a:t>
            </a:r>
          </a:p>
          <a:p>
            <a:pPr eaLnBrk="1" hangingPunct="1"/>
            <a:r>
              <a:rPr lang="en-US" smtClean="0"/>
              <a:t>Vector – similar to an array</a:t>
            </a:r>
          </a:p>
          <a:p>
            <a:pPr lvl="1" eaLnBrk="1" hangingPunct="1"/>
            <a:r>
              <a:rPr lang="en-US" smtClean="0"/>
              <a:t>Vectors allow access to its elements by using an index in the range from 0 to n-1 where n is the size of the vector</a:t>
            </a:r>
          </a:p>
          <a:p>
            <a:pPr eaLnBrk="1" hangingPunct="1"/>
            <a:r>
              <a:rPr lang="en-US" smtClean="0"/>
              <a:t>Vector vs array</a:t>
            </a:r>
          </a:p>
          <a:p>
            <a:pPr lvl="1" eaLnBrk="1" hangingPunct="1"/>
            <a:r>
              <a:rPr lang="en-US" smtClean="0"/>
              <a:t>Vector has operations that allow the collection to grow and contract dynamically at the rear of the sequence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Vector Container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Example: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#include &lt;vector&gt;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 scores (100);		//100 integer scores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vector&lt;Passenger&gt;</a:t>
            </a:r>
            <a:r>
              <a:rPr lang="en-US" dirty="0" err="1" smtClean="0"/>
              <a:t>passengerList</a:t>
            </a:r>
            <a:r>
              <a:rPr lang="en-US" dirty="0" smtClean="0"/>
              <a:t>(20);	//list of 20 passengers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Container	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Allows direct access to the elements via an index operator</a:t>
            </a:r>
          </a:p>
          <a:p>
            <a:pPr eaLnBrk="1" hangingPunct="1"/>
            <a:r>
              <a:rPr lang="en-US" smtClean="0"/>
              <a:t>Indices for the vector elements are in the range from 0 to size() -1</a:t>
            </a:r>
          </a:p>
          <a:p>
            <a:pPr eaLnBrk="1" hangingPunct="1"/>
            <a:r>
              <a:rPr lang="en-US" smtClean="0"/>
              <a:t>Example: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#include &lt;vector&gt;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	vector &lt;int&gt; v(20);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v[5]=15;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Operations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See </a:t>
            </a:r>
          </a:p>
          <a:p>
            <a:pPr>
              <a:buFont typeface="Wingdings 2" pitchFamily="18" charset="2"/>
              <a:buNone/>
            </a:pPr>
            <a:r>
              <a:rPr lang="en-US" smtClean="0">
                <a:hlinkClick r:id="rId2"/>
              </a:rPr>
              <a:t>http://cs.smu.ca/~porter/csc/ref/stl/cont_vector.html</a:t>
            </a: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For list of vector operations.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Container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Stores elements by position</a:t>
            </a:r>
          </a:p>
          <a:p>
            <a:pPr eaLnBrk="1" hangingPunct="1"/>
            <a:r>
              <a:rPr lang="en-US" smtClean="0"/>
              <a:t>Each item in the list has both a value and a memory address (pointer) that identifies the next item in the sequence</a:t>
            </a:r>
          </a:p>
          <a:p>
            <a:pPr eaLnBrk="1" hangingPunct="1"/>
            <a:r>
              <a:rPr lang="en-US" smtClean="0"/>
              <a:t>To access a specific data value in the list, one must start at the first position (front) and follow the pointers from element to element until data item is located.</a:t>
            </a:r>
          </a:p>
          <a:p>
            <a:pPr eaLnBrk="1" hangingPunct="1"/>
            <a:r>
              <a:rPr lang="en-US" smtClean="0"/>
              <a:t>List is not a direct access structure</a:t>
            </a:r>
          </a:p>
          <a:p>
            <a:pPr eaLnBrk="1" hangingPunct="1"/>
            <a:r>
              <a:rPr lang="en-US" smtClean="0"/>
              <a:t>Advantage: ability to add and remove items efficiently at any position in the sequence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424</TotalTime>
  <Words>891</Words>
  <Application>Microsoft Office PowerPoint</Application>
  <PresentationFormat>On-screen Show (4:3)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Franklin Gothic Book</vt:lpstr>
      <vt:lpstr>Perpetua</vt:lpstr>
      <vt:lpstr>Wingdings 2</vt:lpstr>
      <vt:lpstr>Calibri</vt:lpstr>
      <vt:lpstr>Wingdings 3</vt:lpstr>
      <vt:lpstr>Verdana</vt:lpstr>
      <vt:lpstr>Flow</vt:lpstr>
      <vt:lpstr>C++ STL</vt:lpstr>
      <vt:lpstr>STL – Standard Template Library</vt:lpstr>
      <vt:lpstr>STL Containers</vt:lpstr>
      <vt:lpstr>STL Containers</vt:lpstr>
      <vt:lpstr>Vector Container</vt:lpstr>
      <vt:lpstr>Vector Container</vt:lpstr>
      <vt:lpstr>Vector Container </vt:lpstr>
      <vt:lpstr>Vector Operations</vt:lpstr>
      <vt:lpstr>List Container</vt:lpstr>
      <vt:lpstr>STL List</vt:lpstr>
      <vt:lpstr>Stack Container</vt:lpstr>
      <vt:lpstr>Queue Container</vt:lpstr>
      <vt:lpstr>Priority Queue Container</vt:lpstr>
      <vt:lpstr>Set Container</vt:lpstr>
      <vt:lpstr>Multi-Set Container </vt:lpstr>
      <vt:lpstr>Map Container</vt:lpstr>
      <vt:lpstr>Multi-map Container </vt:lpstr>
      <vt:lpstr>How to access Components - Iterator</vt:lpstr>
      <vt:lpstr>Common Iterator Operations</vt:lpstr>
      <vt:lpstr>STL List Class</vt:lpstr>
      <vt:lpstr>STL List </vt:lpstr>
      <vt:lpstr>Writing classes that work with the STL</vt:lpstr>
      <vt:lpstr>More on STL Lists</vt:lpstr>
    </vt:vector>
  </TitlesOfParts>
  <Company>MTSU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STL</dc:title>
  <dc:creator>Brenda Parker</dc:creator>
  <cp:lastModifiedBy>Windows User</cp:lastModifiedBy>
  <cp:revision>44</cp:revision>
  <dcterms:created xsi:type="dcterms:W3CDTF">2008-09-08T12:50:08Z</dcterms:created>
  <dcterms:modified xsi:type="dcterms:W3CDTF">2017-10-25T07:26:13Z</dcterms:modified>
</cp:coreProperties>
</file>