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78" r:id="rId3"/>
    <p:sldId id="289" r:id="rId4"/>
    <p:sldId id="290" r:id="rId5"/>
    <p:sldId id="297" r:id="rId6"/>
    <p:sldId id="292" r:id="rId7"/>
    <p:sldId id="293" r:id="rId8"/>
    <p:sldId id="283" r:id="rId9"/>
    <p:sldId id="284" r:id="rId10"/>
    <p:sldId id="294" r:id="rId11"/>
    <p:sldId id="285" r:id="rId12"/>
    <p:sldId id="295" r:id="rId13"/>
    <p:sldId id="286" r:id="rId14"/>
    <p:sldId id="287" r:id="rId15"/>
    <p:sldId id="288" r:id="rId16"/>
    <p:sldId id="296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66" d="100"/>
          <a:sy n="66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ED09C67A-8627-4A97-8DFE-3C9B84331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EE2DD025-C4C3-4C2A-9713-49A82DDC8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A57DAD-A246-4244-A7D9-2EA11D42E4E3}" type="datetimeFigureOut">
              <a:rPr lang="en-US" smtClean="0"/>
              <a:pPr>
                <a:defRPr/>
              </a:pPr>
              <a:t>10/22/2017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F1F98-9C18-4D1C-B2FF-2F1EB773F6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949CE2-D398-43A8-AA92-94C08D475721}" type="datetimeFigureOut">
              <a:rPr lang="en-US" smtClean="0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B59CA6-2212-42B5-BAFF-C41FF6ED4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34FB4E-EF4E-44CB-9397-1E8939642251}" type="datetimeFigureOut">
              <a:rPr lang="en-US" smtClean="0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ED9F4B-AFC5-48E8-9622-783BB89480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848" y="274622"/>
            <a:ext cx="8230306" cy="11437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2695" y="1448554"/>
            <a:ext cx="8078611" cy="4876800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C9B003-CA09-4946-BD46-427CBFDC534E}" type="datetimeFigureOut">
              <a:rPr lang="en-US" smtClean="0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95D67-FDE9-4CEA-B98C-00126D5636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21DFAA-6657-4BCC-881A-A7FF733C2A36}" type="datetimeFigureOut">
              <a:rPr lang="en-US" smtClean="0"/>
              <a:pPr>
                <a:defRPr/>
              </a:pPr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C0BF95-D4BE-4FAC-A414-8A8535202E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CDC41-52D9-44C7-BEB8-A33A914CEAD5}" type="datetimeFigureOut">
              <a:rPr lang="en-US" smtClean="0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CA271-F963-4579-881D-96588FA272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20DA9F-E036-4A4F-B349-31CD73DD6E11}" type="datetimeFigureOut">
              <a:rPr lang="en-US" smtClean="0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ADB665-FC17-4864-9B1A-BEA4A6597C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4E5F97-6F2D-4EA7-BC09-3743E8996059}" type="datetimeFigureOut">
              <a:rPr lang="en-US" smtClean="0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E0F8B-250B-4242-A8FF-1577F05C40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714125-F458-4F9E-8FCE-C2003FCD556C}" type="datetimeFigureOut">
              <a:rPr lang="en-US" smtClean="0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DD0D9-C219-4DE7-BD16-0921BD8586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070058-D9C5-45F1-B235-83C80A258AF3}" type="datetimeFigureOut">
              <a:rPr lang="en-US" smtClean="0"/>
              <a:pPr>
                <a:defRPr/>
              </a:pPr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D3606-2D7E-485F-B2F0-FF2EBB7849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2AA581-49F0-4FD4-AC47-B246D5EF8DC6}" type="datetimeFigureOut">
              <a:rPr lang="en-US" smtClean="0"/>
              <a:pPr>
                <a:defRPr/>
              </a:pPr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E4D89ACB-C6BD-477F-A574-977294F515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AF85B3E-F736-4A75-87CB-2A5D31D8D751}" type="datetimeFigureOut">
              <a:rPr lang="en-US" smtClean="0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BBBD3B7F-38B1-468D-AB91-8945D37CC5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362200"/>
            <a:ext cx="7772400" cy="1371600"/>
          </a:xfrm>
        </p:spPr>
        <p:txBody>
          <a:bodyPr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Friend</a:t>
            </a:r>
            <a:r>
              <a:rPr lang="en-US" sz="5400" b="1" dirty="0" smtClean="0">
                <a:solidFill>
                  <a:srgbClr val="C00000"/>
                </a:solidFill>
              </a:rPr>
              <a:t> </a:t>
            </a:r>
            <a:r>
              <a:rPr lang="en-US" sz="5400" b="1" dirty="0" smtClean="0">
                <a:solidFill>
                  <a:schemeClr val="tx1"/>
                </a:solidFill>
              </a:rPr>
              <a:t>classes and Friend functions</a:t>
            </a:r>
            <a:endParaRPr lang="en-US" sz="5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762000"/>
            <a:ext cx="5257800" cy="5702300"/>
          </a:xfrm>
        </p:spPr>
        <p:txBody>
          <a:bodyPr>
            <a:normAutofit fontScale="85000" lnSpcReduction="20000"/>
          </a:bodyPr>
          <a:lstStyle/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 class sample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{ 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  		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 		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 	public:  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  		void </a:t>
            </a:r>
            <a:r>
              <a:rPr lang="en-US" dirty="0" err="1" smtClean="0"/>
              <a:t>setval</a:t>
            </a:r>
            <a:r>
              <a:rPr lang="en-US" dirty="0" smtClean="0"/>
              <a:t>(){ a=25,b=40}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 		friend float mean(sample s);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};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 float mean(sample s)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{         return (</a:t>
            </a:r>
            <a:r>
              <a:rPr lang="en-US" dirty="0" err="1" smtClean="0"/>
              <a:t>s.a+s.b</a:t>
            </a:r>
            <a:r>
              <a:rPr lang="en-US" dirty="0" smtClean="0"/>
              <a:t>)/2.0;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}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endParaRPr lang="en-US" dirty="0" smtClean="0"/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void main()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{		sample X;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&lt;&lt;mean(X);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sz="3400" dirty="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Friend class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33600"/>
            <a:ext cx="8229600" cy="5211763"/>
          </a:xfrm>
        </p:spPr>
        <p:txBody>
          <a:bodyPr/>
          <a:lstStyle/>
          <a:p>
            <a:r>
              <a:rPr lang="en-US" smtClean="0"/>
              <a:t>In previous section of class we declared only one function as a friend of another class.but it is possible that all member of the one class can be friend of another class.this is friend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Friends (a few gory details)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/>
              <a:t>	</a:t>
            </a:r>
          </a:p>
          <a:p>
            <a:pPr marL="548640" lvl="1" algn="just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Friendship is not inherited, transitive, or reciprocal.</a:t>
            </a:r>
          </a:p>
          <a:p>
            <a:pPr marL="548640" lvl="1" algn="just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Derived classes don</a:t>
            </a:r>
            <a:r>
              <a:rPr lang="en-US" sz="2600" dirty="0" smtClean="0">
                <a:latin typeface="Times New Roman" pitchFamily="18" charset="0"/>
              </a:rPr>
              <a:t>’</a:t>
            </a:r>
            <a:r>
              <a:rPr lang="en-US" sz="2600" dirty="0" smtClean="0"/>
              <a:t>t receive the privileges of friendship (more on this when we get to inheritance in a few classes).</a:t>
            </a:r>
          </a:p>
          <a:p>
            <a:pPr marL="548640" lvl="1" algn="just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The privileges of friendship aren</a:t>
            </a:r>
            <a:r>
              <a:rPr lang="en-US" sz="2600" dirty="0" smtClean="0">
                <a:latin typeface="Times New Roman" pitchFamily="18" charset="0"/>
              </a:rPr>
              <a:t>’</a:t>
            </a:r>
            <a:r>
              <a:rPr lang="en-US" sz="2600" dirty="0" smtClean="0"/>
              <a:t>t transitive.  If class A declares class B as a friend, and class B declares class C as a friend, class C doesn</a:t>
            </a:r>
            <a:r>
              <a:rPr lang="en-US" sz="2600" dirty="0" smtClean="0">
                <a:latin typeface="Times New Roman" pitchFamily="18" charset="0"/>
              </a:rPr>
              <a:t>’</a:t>
            </a:r>
            <a:r>
              <a:rPr lang="en-US" sz="2600" dirty="0" smtClean="0"/>
              <a:t>t necessarily have any special access rights to class A.</a:t>
            </a:r>
          </a:p>
          <a:p>
            <a:pPr marL="548640" lvl="1" algn="just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If class A declares class B as a friend (so class B can see class A</a:t>
            </a:r>
            <a:r>
              <a:rPr lang="en-US" sz="2600" dirty="0" smtClean="0">
                <a:latin typeface="Times New Roman" pitchFamily="18" charset="0"/>
              </a:rPr>
              <a:t>’</a:t>
            </a:r>
            <a:r>
              <a:rPr lang="en-US" sz="2600" dirty="0" smtClean="0"/>
              <a:t>s private members), class A is not automatically a friend of class B (so class A cannot necessarily see the private data members of class B).</a:t>
            </a:r>
          </a:p>
          <a:p>
            <a:pPr marL="548640" lvl="1" algn="just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Friendship is not inherited, transitive, or reciprocal.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6781800" cy="4297363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class demo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{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private: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x,y</a:t>
            </a:r>
            <a:r>
              <a:rPr lang="en-US" sz="2800" dirty="0" smtClean="0"/>
              <a:t>;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public: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demo(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a,int</a:t>
            </a:r>
            <a:r>
              <a:rPr lang="en-US" sz="2800" dirty="0" smtClean="0"/>
              <a:t> b)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{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x=a;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y=b;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}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friend class </a:t>
            </a:r>
            <a:r>
              <a:rPr lang="en-US" sz="2800" dirty="0" err="1" smtClean="0"/>
              <a:t>frnd</a:t>
            </a:r>
            <a:r>
              <a:rPr lang="en-US" sz="2800" dirty="0" smtClean="0"/>
              <a:t>;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7696200" cy="536416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class frnd</a:t>
            </a:r>
          </a:p>
          <a:p>
            <a:pPr>
              <a:buFontTx/>
              <a:buNone/>
            </a:pPr>
            <a:r>
              <a:rPr lang="en-US" smtClean="0"/>
              <a:t>{</a:t>
            </a:r>
          </a:p>
          <a:p>
            <a:pPr>
              <a:buFontTx/>
              <a:buNone/>
            </a:pPr>
            <a:r>
              <a:rPr lang="en-US" smtClean="0"/>
              <a:t>public:</a:t>
            </a:r>
          </a:p>
          <a:p>
            <a:pPr>
              <a:buFontTx/>
              <a:buNone/>
            </a:pPr>
            <a:r>
              <a:rPr lang="en-US" smtClean="0"/>
              <a:t>void display(demo d1)</a:t>
            </a:r>
          </a:p>
          <a:p>
            <a:pPr>
              <a:buFontTx/>
              <a:buNone/>
            </a:pPr>
            <a:r>
              <a:rPr lang="en-US" smtClean="0"/>
              <a:t>{</a:t>
            </a:r>
          </a:p>
          <a:p>
            <a:pPr>
              <a:buFontTx/>
              <a:buNone/>
            </a:pPr>
            <a:r>
              <a:rPr lang="en-US" smtClean="0"/>
              <a:t>cout&lt;&lt;“x is=”d1.x;</a:t>
            </a:r>
          </a:p>
          <a:p>
            <a:pPr>
              <a:buFontTx/>
              <a:buNone/>
            </a:pPr>
            <a:r>
              <a:rPr lang="en-US" smtClean="0"/>
              <a:t>cout&lt;&lt;“y is=”d1.y;</a:t>
            </a:r>
          </a:p>
          <a:p>
            <a:pPr>
              <a:buFontTx/>
              <a:buNone/>
            </a:pPr>
            <a:r>
              <a:rPr lang="en-US" smtClean="0"/>
              <a:t>}</a:t>
            </a:r>
          </a:p>
          <a:p>
            <a:pPr>
              <a:buFontTx/>
              <a:buNone/>
            </a:pPr>
            <a:r>
              <a:rPr lang="en-US" smtClean="0"/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33400"/>
            <a:ext cx="73914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void main()</a:t>
            </a:r>
          </a:p>
          <a:p>
            <a:pPr>
              <a:buFontTx/>
              <a:buNone/>
            </a:pPr>
            <a:r>
              <a:rPr lang="en-US" smtClean="0"/>
              <a:t>{</a:t>
            </a:r>
          </a:p>
          <a:p>
            <a:pPr>
              <a:buFontTx/>
              <a:buNone/>
            </a:pPr>
            <a:r>
              <a:rPr lang="en-US" smtClean="0"/>
              <a:t>demo d2(10,40);</a:t>
            </a:r>
          </a:p>
          <a:p>
            <a:pPr>
              <a:buFontTx/>
              <a:buNone/>
            </a:pPr>
            <a:r>
              <a:rPr lang="en-US" smtClean="0"/>
              <a:t>frnd f1;</a:t>
            </a:r>
          </a:p>
          <a:p>
            <a:pPr>
              <a:buFontTx/>
              <a:buNone/>
            </a:pPr>
            <a:r>
              <a:rPr lang="en-US" smtClean="0"/>
              <a:t>f1.display(d2);</a:t>
            </a:r>
          </a:p>
          <a:p>
            <a:pPr>
              <a:buFontTx/>
              <a:buNone/>
            </a:pPr>
            <a:r>
              <a:rPr lang="en-US" smtClean="0"/>
              <a:t>getch();</a:t>
            </a:r>
          </a:p>
          <a:p>
            <a:pPr>
              <a:buFontTx/>
              <a:buNone/>
            </a:pPr>
            <a:r>
              <a:rPr lang="en-US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This pointer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57200" y="1828800"/>
            <a:ext cx="80772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/>
              <a:t>Every object in C++ has access to its own address through an important pointer called </a:t>
            </a:r>
            <a:r>
              <a:rPr lang="en-US" b="1"/>
              <a:t>this</a:t>
            </a:r>
            <a:r>
              <a:rPr lang="en-US"/>
              <a:t> pointer. The </a:t>
            </a:r>
            <a:r>
              <a:rPr lang="en-US" b="1"/>
              <a:t>this</a:t>
            </a:r>
            <a:r>
              <a:rPr lang="en-US"/>
              <a:t> pointer is an implicit parameter to all member functions. Therefore, inside a member function, this may be used to refer to the invoking object.</a:t>
            </a:r>
          </a:p>
          <a:p>
            <a:pPr algn="just"/>
            <a:r>
              <a:rPr lang="en-US"/>
              <a:t>Friend functions do not have a </a:t>
            </a:r>
            <a:r>
              <a:rPr lang="en-US" b="1"/>
              <a:t>this</a:t>
            </a:r>
            <a:r>
              <a:rPr lang="en-US"/>
              <a:t> pointer, because friends are not members of a class. Only member functions have a </a:t>
            </a:r>
            <a:r>
              <a:rPr lang="en-US" b="1"/>
              <a:t>this</a:t>
            </a:r>
            <a:r>
              <a:rPr lang="en-US"/>
              <a:t> pointer.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smtClean="0">
                <a:solidFill>
                  <a:srgbClr val="C00000"/>
                </a:solidFill>
              </a:rPr>
              <a:t>Access privileges in C++.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34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You have access privileges in C++ such as public, protected and private that helps in encapsulation of data at various level.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27"/>
          <p:cNvGraphicFramePr>
            <a:graphicFrameLocks noChangeAspect="1"/>
          </p:cNvGraphicFramePr>
          <p:nvPr>
            <p:ph type="tbl" idx="1"/>
          </p:nvPr>
        </p:nvGraphicFramePr>
        <p:xfrm>
          <a:off x="1600200" y="2743200"/>
          <a:ext cx="7062787" cy="4876800"/>
        </p:xfrm>
        <a:graphic>
          <a:graphicData uri="http://schemas.openxmlformats.org/presentationml/2006/ole">
            <p:oleObj spid="_x0000_s1026" name="Document" r:id="rId3" imgW="7395120" imgH="5104800" progId="Word.Document.8">
              <p:embed/>
            </p:oleObj>
          </a:graphicData>
        </a:graphic>
      </p:graphicFrame>
      <p:sp>
        <p:nvSpPr>
          <p:cNvPr id="1027" name="Line 1028"/>
          <p:cNvSpPr>
            <a:spLocks noChangeShapeType="1"/>
          </p:cNvSpPr>
          <p:nvPr/>
        </p:nvSpPr>
        <p:spPr bwMode="auto">
          <a:xfrm>
            <a:off x="846138" y="2752725"/>
            <a:ext cx="745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1029"/>
          <p:cNvSpPr>
            <a:spLocks noChangeShapeType="1"/>
          </p:cNvSpPr>
          <p:nvPr/>
        </p:nvSpPr>
        <p:spPr bwMode="auto">
          <a:xfrm>
            <a:off x="846138" y="4200525"/>
            <a:ext cx="745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1030"/>
          <p:cNvSpPr>
            <a:spLocks noChangeShapeType="1"/>
          </p:cNvSpPr>
          <p:nvPr/>
        </p:nvSpPr>
        <p:spPr bwMode="auto">
          <a:xfrm>
            <a:off x="846138" y="4852988"/>
            <a:ext cx="745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1031"/>
          <p:cNvSpPr>
            <a:spLocks noChangeShapeType="1"/>
          </p:cNvSpPr>
          <p:nvPr/>
        </p:nvSpPr>
        <p:spPr bwMode="auto">
          <a:xfrm>
            <a:off x="846138" y="5503863"/>
            <a:ext cx="745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1032"/>
          <p:cNvSpPr>
            <a:spLocks noChangeShapeType="1"/>
          </p:cNvSpPr>
          <p:nvPr/>
        </p:nvSpPr>
        <p:spPr bwMode="auto">
          <a:xfrm>
            <a:off x="846138" y="6083300"/>
            <a:ext cx="745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1033"/>
          <p:cNvSpPr>
            <a:spLocks noChangeShapeType="1"/>
          </p:cNvSpPr>
          <p:nvPr/>
        </p:nvSpPr>
        <p:spPr bwMode="auto">
          <a:xfrm>
            <a:off x="8297863" y="2752725"/>
            <a:ext cx="0" cy="3344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1034"/>
          <p:cNvSpPr>
            <a:spLocks noChangeShapeType="1"/>
          </p:cNvSpPr>
          <p:nvPr/>
        </p:nvSpPr>
        <p:spPr bwMode="auto">
          <a:xfrm>
            <a:off x="6265863" y="2738438"/>
            <a:ext cx="0" cy="3344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1035"/>
          <p:cNvSpPr>
            <a:spLocks noChangeShapeType="1"/>
          </p:cNvSpPr>
          <p:nvPr/>
        </p:nvSpPr>
        <p:spPr bwMode="auto">
          <a:xfrm>
            <a:off x="3640138" y="2738438"/>
            <a:ext cx="0" cy="3344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1036"/>
          <p:cNvSpPr>
            <a:spLocks noChangeShapeType="1"/>
          </p:cNvSpPr>
          <p:nvPr/>
        </p:nvSpPr>
        <p:spPr bwMode="auto">
          <a:xfrm>
            <a:off x="846138" y="2738438"/>
            <a:ext cx="0" cy="3344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Click="0" advTm="214725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029200"/>
          </a:xfrm>
        </p:spPr>
        <p:txBody>
          <a:bodyPr/>
          <a:lstStyle/>
          <a:p>
            <a:r>
              <a:rPr lang="en-US" smtClean="0"/>
              <a:t>When we want our private data to be shared by a non member function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b="1" smtClean="0"/>
              <a:t>Then:</a:t>
            </a:r>
          </a:p>
          <a:p>
            <a:r>
              <a:rPr lang="en-US" smtClean="0"/>
              <a:t>Basically, we declare something as a friend, you give it access to your private data members.</a:t>
            </a:r>
          </a:p>
          <a:p>
            <a:r>
              <a:rPr lang="en-US" smtClean="0"/>
              <a:t>Single functions or entire classes may be declared as friends of a class.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endParaRPr lang="en-US" smtClean="0"/>
          </a:p>
          <a:p>
            <a:endParaRPr lang="en-I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001000" cy="52578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/>
              <a:t>A Friend function is a non-member function of the class that has been granted access to all private members of the class.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800" dirty="0" smtClean="0"/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/>
              <a:t>We simply declare the function within the class by a prefixing its declaration with keyword friend.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800" dirty="0" smtClean="0"/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/>
              <a:t>Function definition must not use keyword friend.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800" dirty="0" smtClean="0"/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/>
              <a:t>Definition of friend function is specified outside the class body and is not treated as a part of the class.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800" dirty="0" smtClean="0"/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/>
              <a:t>The major difference b/w member function and friend function is that the member function is accessed through the object while friend function requires object to be passed as parameter.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b="1" u="sng" dirty="0" smtClean="0"/>
              <a:t>Syntax: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 class ABC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{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………….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 public:  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 friend void xyz(object  of class);</a:t>
            </a:r>
          </a:p>
          <a:p>
            <a:pPr marL="365760" indent="-256032" fontAlgn="auto">
              <a:spcBef>
                <a:spcPts val="58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};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10575" cy="990600"/>
          </a:xfrm>
        </p:spPr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Friend function characterstics</a:t>
            </a:r>
          </a:p>
        </p:txBody>
      </p:sp>
      <p:sp>
        <p:nvSpPr>
          <p:cNvPr id="15363" name="Content Placeholder 1"/>
          <p:cNvSpPr>
            <a:spLocks noGrp="1"/>
          </p:cNvSpPr>
          <p:nvPr>
            <p:ph idx="1"/>
          </p:nvPr>
        </p:nvSpPr>
        <p:spPr>
          <a:xfrm>
            <a:off x="493713" y="1905000"/>
            <a:ext cx="8650287" cy="4379913"/>
          </a:xfrm>
        </p:spPr>
        <p:txBody>
          <a:bodyPr/>
          <a:lstStyle/>
          <a:p>
            <a:r>
              <a:rPr lang="en-US" sz="2800" smtClean="0"/>
              <a:t>It is not in scope of class.</a:t>
            </a:r>
          </a:p>
          <a:p>
            <a:r>
              <a:rPr lang="en-US" sz="2800" smtClean="0"/>
              <a:t>It cannot be called using object of that class.</a:t>
            </a:r>
          </a:p>
          <a:p>
            <a:r>
              <a:rPr lang="en-US" sz="2800" smtClean="0"/>
              <a:t>It can be invoked like a normal function.</a:t>
            </a:r>
          </a:p>
          <a:p>
            <a:r>
              <a:rPr lang="en-US" sz="2800" smtClean="0"/>
              <a:t>It should use a dot operator for accessing members.</a:t>
            </a:r>
          </a:p>
          <a:p>
            <a:r>
              <a:rPr lang="en-US" sz="2800" smtClean="0"/>
              <a:t>It can be public or private.</a:t>
            </a:r>
          </a:p>
          <a:p>
            <a:r>
              <a:rPr lang="en-US" sz="2800" smtClean="0"/>
              <a:t>It has objects as arguments.</a:t>
            </a:r>
          </a:p>
          <a:p>
            <a:r>
              <a:rPr lang="en-US" sz="2800" smtClean="0"/>
              <a:t>Perhaps the most common use of friend functions is </a:t>
            </a:r>
            <a:r>
              <a:rPr lang="en-US" sz="2800" b="1" smtClean="0"/>
              <a:t>overloading &lt;&lt; and &gt;&gt;</a:t>
            </a:r>
            <a:r>
              <a:rPr lang="en-US" sz="2800" smtClean="0"/>
              <a:t> for I/O.</a:t>
            </a:r>
          </a:p>
          <a:p>
            <a:endParaRPr 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</a:rPr>
              <a:t>Example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200400" y="1874838"/>
            <a:ext cx="5334000" cy="49831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class demo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int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demo(int a)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x=a;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friend void display(demo);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};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3124200" y="1447800"/>
            <a:ext cx="5410200" cy="544036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void display(demo d1)</a:t>
            </a:r>
          </a:p>
          <a:p>
            <a:pPr>
              <a:buFontTx/>
              <a:buNone/>
            </a:pPr>
            <a:r>
              <a:rPr lang="en-US" smtClean="0"/>
              <a:t>{</a:t>
            </a:r>
          </a:p>
          <a:p>
            <a:pPr>
              <a:buFontTx/>
              <a:buNone/>
            </a:pPr>
            <a:r>
              <a:rPr lang="en-US" smtClean="0"/>
              <a:t>cout&lt;&lt;d1.x;</a:t>
            </a:r>
          </a:p>
          <a:p>
            <a:pPr>
              <a:buFontTx/>
              <a:buNone/>
            </a:pPr>
            <a:r>
              <a:rPr lang="en-US" smtClean="0"/>
              <a:t>}</a:t>
            </a:r>
          </a:p>
          <a:p>
            <a:pPr>
              <a:buFontTx/>
              <a:buNone/>
            </a:pPr>
            <a:r>
              <a:rPr lang="en-US" smtClean="0"/>
              <a:t>void main()</a:t>
            </a:r>
          </a:p>
          <a:p>
            <a:pPr>
              <a:buFontTx/>
              <a:buNone/>
            </a:pPr>
            <a:r>
              <a:rPr lang="en-US" smtClean="0"/>
              <a:t>{</a:t>
            </a:r>
          </a:p>
          <a:p>
            <a:pPr>
              <a:buFontTx/>
              <a:buNone/>
            </a:pPr>
            <a:r>
              <a:rPr lang="en-US" smtClean="0"/>
              <a:t>demo d2(5);</a:t>
            </a:r>
          </a:p>
          <a:p>
            <a:pPr>
              <a:buFontTx/>
              <a:buNone/>
            </a:pPr>
            <a:r>
              <a:rPr lang="en-US" smtClean="0"/>
              <a:t>display(d2);</a:t>
            </a:r>
          </a:p>
          <a:p>
            <a:pPr>
              <a:buFontTx/>
              <a:buNone/>
            </a:pPr>
            <a:r>
              <a:rPr lang="en-US" smtClean="0"/>
              <a:t>}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13419</TotalTime>
  <Words>385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Tahoma</vt:lpstr>
      <vt:lpstr>Arial</vt:lpstr>
      <vt:lpstr>Franklin Gothic Book</vt:lpstr>
      <vt:lpstr>Perpetua</vt:lpstr>
      <vt:lpstr>Wingdings 2</vt:lpstr>
      <vt:lpstr>Times New Roman</vt:lpstr>
      <vt:lpstr>Wingdings</vt:lpstr>
      <vt:lpstr>Wingdings 3</vt:lpstr>
      <vt:lpstr>Flow</vt:lpstr>
      <vt:lpstr>Microsoft Word Document</vt:lpstr>
      <vt:lpstr>Friend classes and Friend functions</vt:lpstr>
      <vt:lpstr>Access privileges in C++.</vt:lpstr>
      <vt:lpstr>Slide 3</vt:lpstr>
      <vt:lpstr>Slide 4</vt:lpstr>
      <vt:lpstr>Slide 5</vt:lpstr>
      <vt:lpstr>Slide 6</vt:lpstr>
      <vt:lpstr>Friend function characterstics</vt:lpstr>
      <vt:lpstr>Example </vt:lpstr>
      <vt:lpstr>Slide 9</vt:lpstr>
      <vt:lpstr>Slide 10</vt:lpstr>
      <vt:lpstr>Friend class</vt:lpstr>
      <vt:lpstr>Friends (a few gory details)</vt:lpstr>
      <vt:lpstr>Example</vt:lpstr>
      <vt:lpstr>Slide 14</vt:lpstr>
      <vt:lpstr>Slide 15</vt:lpstr>
      <vt:lpstr>This pointer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Fischer</dc:creator>
  <cp:lastModifiedBy>Windows User</cp:lastModifiedBy>
  <cp:revision>213</cp:revision>
  <cp:lastPrinted>1601-01-01T00:00:00Z</cp:lastPrinted>
  <dcterms:created xsi:type="dcterms:W3CDTF">2003-05-03T17:40:23Z</dcterms:created>
  <dcterms:modified xsi:type="dcterms:W3CDTF">2017-10-23T06:12:13Z</dcterms:modified>
</cp:coreProperties>
</file>