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33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5" r:id="rId18"/>
    <p:sldId id="357" r:id="rId19"/>
    <p:sldId id="356"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44" autoAdjust="0"/>
    <p:restoredTop sz="95519" autoAdjust="0"/>
  </p:normalViewPr>
  <p:slideViewPr>
    <p:cSldViewPr>
      <p:cViewPr>
        <p:scale>
          <a:sx n="60" d="100"/>
          <a:sy n="60" d="100"/>
        </p:scale>
        <p:origin x="-1386"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083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083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083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A344B2C-123A-4E05-B268-B514ED6169A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68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680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68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F3C785C-D6F8-442A-A0AC-65F887A43B1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Starting Out with C++ 3rd Edition, by Tony Gaddis</a:t>
            </a:r>
          </a:p>
        </p:txBody>
      </p:sp>
      <p:sp>
        <p:nvSpPr>
          <p:cNvPr id="6" name="Slide Number Placeholder 5"/>
          <p:cNvSpPr>
            <a:spLocks noGrp="1"/>
          </p:cNvSpPr>
          <p:nvPr>
            <p:ph type="sldNum" sz="quarter" idx="12"/>
          </p:nvPr>
        </p:nvSpPr>
        <p:spPr/>
        <p:txBody>
          <a:bodyPr/>
          <a:lstStyle>
            <a:lvl1pPr>
              <a:defRPr/>
            </a:lvl1pPr>
          </a:lstStyle>
          <a:p>
            <a:fld id="{EF4A80F0-1925-495C-9B50-629F83592B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Starting Out with C++ 3rd Edition, by Tony Gaddis</a:t>
            </a:r>
          </a:p>
        </p:txBody>
      </p:sp>
      <p:sp>
        <p:nvSpPr>
          <p:cNvPr id="6" name="Slide Number Placeholder 5"/>
          <p:cNvSpPr>
            <a:spLocks noGrp="1"/>
          </p:cNvSpPr>
          <p:nvPr>
            <p:ph type="sldNum" sz="quarter" idx="12"/>
          </p:nvPr>
        </p:nvSpPr>
        <p:spPr/>
        <p:txBody>
          <a:bodyPr/>
          <a:lstStyle>
            <a:lvl1pPr>
              <a:defRPr/>
            </a:lvl1pPr>
          </a:lstStyle>
          <a:p>
            <a:fld id="{903F19D4-B6CD-44AC-8CB6-4D48EE4DBF1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Starting Out with C++ 3rd Edition, by Tony Gaddis</a:t>
            </a:r>
          </a:p>
        </p:txBody>
      </p:sp>
      <p:sp>
        <p:nvSpPr>
          <p:cNvPr id="6" name="Slide Number Placeholder 5"/>
          <p:cNvSpPr>
            <a:spLocks noGrp="1"/>
          </p:cNvSpPr>
          <p:nvPr>
            <p:ph type="sldNum" sz="quarter" idx="12"/>
          </p:nvPr>
        </p:nvSpPr>
        <p:spPr/>
        <p:txBody>
          <a:bodyPr/>
          <a:lstStyle>
            <a:lvl1pPr>
              <a:defRPr/>
            </a:lvl1pPr>
          </a:lstStyle>
          <a:p>
            <a:fld id="{319431C9-DCB0-46B4-B819-25C30718667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Starting Out with C++ 3rd Edition, by Tony Gaddis</a:t>
            </a:r>
          </a:p>
        </p:txBody>
      </p:sp>
      <p:sp>
        <p:nvSpPr>
          <p:cNvPr id="6" name="Slide Number Placeholder 5"/>
          <p:cNvSpPr>
            <a:spLocks noGrp="1"/>
          </p:cNvSpPr>
          <p:nvPr>
            <p:ph type="sldNum" sz="quarter" idx="12"/>
          </p:nvPr>
        </p:nvSpPr>
        <p:spPr/>
        <p:txBody>
          <a:bodyPr/>
          <a:lstStyle>
            <a:lvl1pPr>
              <a:defRPr/>
            </a:lvl1pPr>
          </a:lstStyle>
          <a:p>
            <a:fld id="{440CF61C-C375-4E6B-8D77-5295B3FF5B9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Starting Out with C++ 3rd Edition, by Tony Gaddis</a:t>
            </a:r>
          </a:p>
        </p:txBody>
      </p:sp>
      <p:sp>
        <p:nvSpPr>
          <p:cNvPr id="6" name="Slide Number Placeholder 5"/>
          <p:cNvSpPr>
            <a:spLocks noGrp="1"/>
          </p:cNvSpPr>
          <p:nvPr>
            <p:ph type="sldNum" sz="quarter" idx="12"/>
          </p:nvPr>
        </p:nvSpPr>
        <p:spPr/>
        <p:txBody>
          <a:bodyPr/>
          <a:lstStyle>
            <a:lvl1pPr>
              <a:defRPr/>
            </a:lvl1pPr>
          </a:lstStyle>
          <a:p>
            <a:fld id="{6A8D43E3-233B-4E87-B05F-B11DD0AB9AD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Starting Out with C++ 3rd Edition, by Tony Gaddis</a:t>
            </a:r>
          </a:p>
        </p:txBody>
      </p:sp>
      <p:sp>
        <p:nvSpPr>
          <p:cNvPr id="7" name="Slide Number Placeholder 6"/>
          <p:cNvSpPr>
            <a:spLocks noGrp="1"/>
          </p:cNvSpPr>
          <p:nvPr>
            <p:ph type="sldNum" sz="quarter" idx="12"/>
          </p:nvPr>
        </p:nvSpPr>
        <p:spPr/>
        <p:txBody>
          <a:bodyPr/>
          <a:lstStyle>
            <a:lvl1pPr>
              <a:defRPr/>
            </a:lvl1pPr>
          </a:lstStyle>
          <a:p>
            <a:fld id="{A5FA14FA-F4BB-472E-BE4B-E2718BBF589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Starting Out with C++ 3rd Edition, by Tony Gaddis</a:t>
            </a:r>
          </a:p>
        </p:txBody>
      </p:sp>
      <p:sp>
        <p:nvSpPr>
          <p:cNvPr id="9" name="Slide Number Placeholder 8"/>
          <p:cNvSpPr>
            <a:spLocks noGrp="1"/>
          </p:cNvSpPr>
          <p:nvPr>
            <p:ph type="sldNum" sz="quarter" idx="12"/>
          </p:nvPr>
        </p:nvSpPr>
        <p:spPr/>
        <p:txBody>
          <a:bodyPr/>
          <a:lstStyle>
            <a:lvl1pPr>
              <a:defRPr/>
            </a:lvl1pPr>
          </a:lstStyle>
          <a:p>
            <a:fld id="{480809F2-BAE7-48D5-8CF2-154EAD86F42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Starting Out with C++ 3rd Edition, by Tony Gaddis</a:t>
            </a:r>
          </a:p>
        </p:txBody>
      </p:sp>
      <p:sp>
        <p:nvSpPr>
          <p:cNvPr id="5" name="Slide Number Placeholder 4"/>
          <p:cNvSpPr>
            <a:spLocks noGrp="1"/>
          </p:cNvSpPr>
          <p:nvPr>
            <p:ph type="sldNum" sz="quarter" idx="12"/>
          </p:nvPr>
        </p:nvSpPr>
        <p:spPr/>
        <p:txBody>
          <a:bodyPr/>
          <a:lstStyle>
            <a:lvl1pPr>
              <a:defRPr/>
            </a:lvl1pPr>
          </a:lstStyle>
          <a:p>
            <a:fld id="{AD5BED14-AA58-4CB4-99F2-AF93FFB4054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Starting Out with C++ 3rd Edition, by Tony Gaddis</a:t>
            </a:r>
          </a:p>
        </p:txBody>
      </p:sp>
      <p:sp>
        <p:nvSpPr>
          <p:cNvPr id="4" name="Slide Number Placeholder 3"/>
          <p:cNvSpPr>
            <a:spLocks noGrp="1"/>
          </p:cNvSpPr>
          <p:nvPr>
            <p:ph type="sldNum" sz="quarter" idx="12"/>
          </p:nvPr>
        </p:nvSpPr>
        <p:spPr/>
        <p:txBody>
          <a:bodyPr/>
          <a:lstStyle>
            <a:lvl1pPr>
              <a:defRPr/>
            </a:lvl1pPr>
          </a:lstStyle>
          <a:p>
            <a:fld id="{B0408851-54EE-4802-9DC3-829355314AB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Starting Out with C++ 3rd Edition, by Tony Gaddis</a:t>
            </a:r>
          </a:p>
        </p:txBody>
      </p:sp>
      <p:sp>
        <p:nvSpPr>
          <p:cNvPr id="7" name="Slide Number Placeholder 6"/>
          <p:cNvSpPr>
            <a:spLocks noGrp="1"/>
          </p:cNvSpPr>
          <p:nvPr>
            <p:ph type="sldNum" sz="quarter" idx="12"/>
          </p:nvPr>
        </p:nvSpPr>
        <p:spPr/>
        <p:txBody>
          <a:bodyPr/>
          <a:lstStyle>
            <a:lvl1pPr>
              <a:defRPr/>
            </a:lvl1pPr>
          </a:lstStyle>
          <a:p>
            <a:fld id="{ECF02730-AD3F-44D5-9903-00DE6045076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Starting Out with C++ 3rd Edition, by Tony Gaddis</a:t>
            </a:r>
          </a:p>
        </p:txBody>
      </p:sp>
      <p:sp>
        <p:nvSpPr>
          <p:cNvPr id="7" name="Slide Number Placeholder 6"/>
          <p:cNvSpPr>
            <a:spLocks noGrp="1"/>
          </p:cNvSpPr>
          <p:nvPr>
            <p:ph type="sldNum" sz="quarter" idx="12"/>
          </p:nvPr>
        </p:nvSpPr>
        <p:spPr/>
        <p:txBody>
          <a:bodyPr/>
          <a:lstStyle>
            <a:lvl1pPr>
              <a:defRPr/>
            </a:lvl1pPr>
          </a:lstStyle>
          <a:p>
            <a:fld id="{321A5FCD-A91F-4C58-BD9E-C34B50860A4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Starting Out with C++ 3rd Edition, by Tony Gaddis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257DC3-1482-4BAF-8C8E-AE1A623087BE}" type="slidenum">
              <a:rPr lang="en-US"/>
              <a:pPr/>
              <a:t>‹#›</a:t>
            </a:fld>
            <a:endParaRPr lang="en-US"/>
          </a:p>
        </p:txBody>
      </p:sp>
      <p:sp>
        <p:nvSpPr>
          <p:cNvPr id="1031" name="Text Box 7"/>
          <p:cNvSpPr txBox="1">
            <a:spLocks noChangeArrowheads="1"/>
          </p:cNvSpPr>
          <p:nvPr userDrawn="1"/>
        </p:nvSpPr>
        <p:spPr bwMode="auto">
          <a:xfrm>
            <a:off x="0" y="6521450"/>
            <a:ext cx="9144000" cy="336550"/>
          </a:xfrm>
          <a:prstGeom prst="rect">
            <a:avLst/>
          </a:prstGeom>
          <a:solidFill>
            <a:srgbClr val="00CC99"/>
          </a:solidFill>
          <a:ln w="9525">
            <a:noFill/>
            <a:miter lim="800000"/>
            <a:headEnd/>
            <a:tailEnd/>
          </a:ln>
          <a:effectLst/>
        </p:spPr>
        <p:txBody>
          <a:bodyPr>
            <a:spAutoFit/>
          </a:bodyPr>
          <a:lstStyle/>
          <a:p>
            <a:pPr algn="r" eaLnBrk="0" hangingPunct="0">
              <a:spcBef>
                <a:spcPct val="50000"/>
              </a:spcBef>
            </a:pPr>
            <a:r>
              <a:rPr lang="en-US" sz="1600" i="1">
                <a:solidFill>
                  <a:srgbClr val="0000CC"/>
                </a:solidFill>
                <a:latin typeface="Arial" charset="0"/>
              </a:rPr>
              <a:t>Starting Out with C++, 3</a:t>
            </a:r>
            <a:r>
              <a:rPr lang="en-US" sz="1600" i="1" baseline="30000">
                <a:solidFill>
                  <a:srgbClr val="0000CC"/>
                </a:solidFill>
                <a:latin typeface="Arial" charset="0"/>
              </a:rPr>
              <a:t>rd</a:t>
            </a:r>
            <a:r>
              <a:rPr lang="en-US" sz="1600" i="1">
                <a:solidFill>
                  <a:srgbClr val="0000CC"/>
                </a:solidFill>
                <a:latin typeface="Arial" charset="0"/>
              </a:rPr>
              <a:t> Edition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D964768-9505-431C-834C-B0C0125EFED0}" type="slidenum">
              <a:rPr lang="en-US"/>
              <a:pPr/>
              <a:t>1</a:t>
            </a:fld>
            <a:endParaRPr lang="en-US"/>
          </a:p>
        </p:txBody>
      </p:sp>
      <p:sp>
        <p:nvSpPr>
          <p:cNvPr id="136194" name="Rectangle 2"/>
          <p:cNvSpPr>
            <a:spLocks noGrp="1" noChangeArrowheads="1"/>
          </p:cNvSpPr>
          <p:nvPr>
            <p:ph type="title"/>
          </p:nvPr>
        </p:nvSpPr>
        <p:spPr/>
        <p:txBody>
          <a:bodyPr/>
          <a:lstStyle/>
          <a:p>
            <a:r>
              <a:rPr lang="en-US"/>
              <a:t>7.14 Introduction to the STL </a:t>
            </a:r>
            <a:r>
              <a:rPr lang="en-US">
                <a:latin typeface="Courier New" pitchFamily="49" charset="0"/>
              </a:rPr>
              <a:t>vector</a:t>
            </a:r>
          </a:p>
        </p:txBody>
      </p:sp>
      <p:sp>
        <p:nvSpPr>
          <p:cNvPr id="136195" name="Rectangle 3"/>
          <p:cNvSpPr>
            <a:spLocks noGrp="1" noChangeArrowheads="1"/>
          </p:cNvSpPr>
          <p:nvPr>
            <p:ph type="body" idx="1"/>
          </p:nvPr>
        </p:nvSpPr>
        <p:spPr/>
        <p:txBody>
          <a:bodyPr/>
          <a:lstStyle/>
          <a:p>
            <a:r>
              <a:rPr lang="en-US">
                <a:cs typeface="Times New Roman" pitchFamily="18" charset="0"/>
              </a:rPr>
              <a:t>The </a:t>
            </a:r>
            <a:r>
              <a:rPr lang="en-US" b="1" i="1">
                <a:cs typeface="Times New Roman" pitchFamily="18" charset="0"/>
              </a:rPr>
              <a:t>Standard Template Library</a:t>
            </a:r>
            <a:r>
              <a:rPr lang="en-US">
                <a:cs typeface="Times New Roman" pitchFamily="18" charset="0"/>
              </a:rPr>
              <a:t> (or STL) is a collection of data types and algorithms that you may use in your programs. These data types and algorithms are </a:t>
            </a:r>
            <a:r>
              <a:rPr lang="en-US" i="1">
                <a:cs typeface="Times New Roman" pitchFamily="18" charset="0"/>
              </a:rPr>
              <a:t>programmer-defined</a:t>
            </a:r>
            <a:r>
              <a:rPr lang="en-US">
                <a:cs typeface="Times New Roman" pitchFamily="18" charset="0"/>
              </a:rPr>
              <a:t>. They are not part of the C++ language, but were created in addition to the built-in data types.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41CD1EB-3D49-4478-8A60-4560F0E46F9B}" type="slidenum">
              <a:rPr lang="en-US"/>
              <a:pPr/>
              <a:t>10</a:t>
            </a:fld>
            <a:endParaRPr lang="en-US"/>
          </a:p>
        </p:txBody>
      </p:sp>
      <p:sp>
        <p:nvSpPr>
          <p:cNvPr id="145410" name="Rectangle 2"/>
          <p:cNvSpPr>
            <a:spLocks noGrp="1" noChangeArrowheads="1"/>
          </p:cNvSpPr>
          <p:nvPr>
            <p:ph type="title"/>
          </p:nvPr>
        </p:nvSpPr>
        <p:spPr/>
        <p:txBody>
          <a:bodyPr/>
          <a:lstStyle/>
          <a:p>
            <a:r>
              <a:rPr lang="en-US"/>
              <a:t>Storing and Retrieving Values in a </a:t>
            </a:r>
            <a:r>
              <a:rPr lang="en-US">
                <a:latin typeface="Courier New" pitchFamily="49" charset="0"/>
              </a:rPr>
              <a:t>vector</a:t>
            </a:r>
          </a:p>
        </p:txBody>
      </p:sp>
      <p:sp>
        <p:nvSpPr>
          <p:cNvPr id="145411" name="Rectangle 3"/>
          <p:cNvSpPr>
            <a:spLocks noGrp="1" noChangeArrowheads="1"/>
          </p:cNvSpPr>
          <p:nvPr>
            <p:ph type="body" idx="1"/>
          </p:nvPr>
        </p:nvSpPr>
        <p:spPr/>
        <p:txBody>
          <a:bodyPr/>
          <a:lstStyle/>
          <a:p>
            <a:r>
              <a:rPr lang="en-US">
                <a:cs typeface="Times New Roman" pitchFamily="18" charset="0"/>
              </a:rPr>
              <a:t>To store a value in an element that already exists in a </a:t>
            </a:r>
            <a:r>
              <a:rPr lang="en-US">
                <a:latin typeface="Courier New" pitchFamily="49" charset="0"/>
                <a:cs typeface="Courier New" pitchFamily="49" charset="0"/>
              </a:rPr>
              <a:t>vector</a:t>
            </a:r>
            <a:r>
              <a:rPr lang="en-US">
                <a:cs typeface="Times New Roman" pitchFamily="18" charset="0"/>
              </a:rPr>
              <a:t>, you may use the array subscript operator </a:t>
            </a:r>
            <a:r>
              <a:rPr lang="en-US">
                <a:latin typeface="Courier New" pitchFamily="49" charset="0"/>
                <a:cs typeface="Courier New" pitchFamily="49" charset="0"/>
              </a:rPr>
              <a:t>[]</a:t>
            </a:r>
            <a:r>
              <a:rPr lang="en-US">
                <a:cs typeface="Times New Roman"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8C7AA844-91C7-43D0-A8BA-51FF050E8E7B}" type="slidenum">
              <a:rPr lang="en-US"/>
              <a:pPr/>
              <a:t>11</a:t>
            </a:fld>
            <a:endParaRPr lang="en-US"/>
          </a:p>
        </p:txBody>
      </p:sp>
      <p:sp>
        <p:nvSpPr>
          <p:cNvPr id="146434" name="Rectangle 2"/>
          <p:cNvSpPr>
            <a:spLocks noGrp="1" noChangeArrowheads="1"/>
          </p:cNvSpPr>
          <p:nvPr>
            <p:ph type="title"/>
          </p:nvPr>
        </p:nvSpPr>
        <p:spPr>
          <a:xfrm>
            <a:off x="685800" y="304800"/>
            <a:ext cx="7772400" cy="609600"/>
          </a:xfrm>
        </p:spPr>
        <p:txBody>
          <a:bodyPr/>
          <a:lstStyle/>
          <a:p>
            <a:r>
              <a:rPr lang="en-US"/>
              <a:t>Program 7-23</a:t>
            </a:r>
          </a:p>
        </p:txBody>
      </p:sp>
      <p:sp>
        <p:nvSpPr>
          <p:cNvPr id="146435" name="Text Box 3"/>
          <p:cNvSpPr txBox="1">
            <a:spLocks noChangeArrowheads="1"/>
          </p:cNvSpPr>
          <p:nvPr/>
        </p:nvSpPr>
        <p:spPr bwMode="auto">
          <a:xfrm>
            <a:off x="0" y="1066800"/>
            <a:ext cx="8991600" cy="5470525"/>
          </a:xfrm>
          <a:prstGeom prst="rect">
            <a:avLst/>
          </a:prstGeom>
          <a:noFill/>
          <a:ln w="9525">
            <a:noFill/>
            <a:miter lim="800000"/>
            <a:headEnd/>
            <a:tailEnd/>
          </a:ln>
          <a:effectLst/>
        </p:spPr>
        <p:txBody>
          <a:bodyPr>
            <a:spAutoFit/>
          </a:bodyPr>
          <a:lstStyle/>
          <a:p>
            <a:pPr>
              <a:spcBef>
                <a:spcPct val="50000"/>
              </a:spcBef>
            </a:pPr>
            <a:r>
              <a:rPr lang="en-US" sz="1600">
                <a:latin typeface="Courier New" pitchFamily="49" charset="0"/>
                <a:cs typeface="Courier New" pitchFamily="49" charset="0"/>
              </a:rPr>
              <a:t>// This program stores, in two vectors, the hours worked by 5</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employees, and their hourly pay rates.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#include &lt;iostream&gt;using namespace std;</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#include &lt;vector&gt;	// Needed to declare vectors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using namespace std;</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int main()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vector&lt;int&gt; hours(5);      // Declare a vector of 5 integers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vector&lt;float&gt; payRate(5);  // Declare a vector of 5 floats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"Enter the hours worked by 5 employees and their\n";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"hourly rates.\n";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for (int index = 0; index &lt; 5; index++)</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"Hours worked by employee #" &lt;&lt; (index + 1);</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cin &gt;&gt; hours[index];</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"Hourly pay rate for employee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(index + 1) &lt;&lt; ":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cin &gt;&gt; payRate[index];</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endParaRPr lang="en-US" sz="1600">
              <a:latin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8CCEC3A3-C641-4A02-A4B4-7093A36D4B58}" type="slidenum">
              <a:rPr lang="en-US"/>
              <a:pPr/>
              <a:t>12</a:t>
            </a:fld>
            <a:endParaRPr lang="en-US"/>
          </a:p>
        </p:txBody>
      </p:sp>
      <p:sp>
        <p:nvSpPr>
          <p:cNvPr id="147458" name="Rectangle 2"/>
          <p:cNvSpPr>
            <a:spLocks noGrp="1" noChangeArrowheads="1"/>
          </p:cNvSpPr>
          <p:nvPr>
            <p:ph type="title"/>
          </p:nvPr>
        </p:nvSpPr>
        <p:spPr>
          <a:xfrm>
            <a:off x="685800" y="228600"/>
            <a:ext cx="7772400" cy="685800"/>
          </a:xfrm>
        </p:spPr>
        <p:txBody>
          <a:bodyPr/>
          <a:lstStyle/>
          <a:p>
            <a:r>
              <a:rPr lang="en-US"/>
              <a:t>Program 7-23 (continued)</a:t>
            </a:r>
          </a:p>
        </p:txBody>
      </p:sp>
      <p:sp>
        <p:nvSpPr>
          <p:cNvPr id="147459" name="Text Box 3"/>
          <p:cNvSpPr txBox="1">
            <a:spLocks noChangeArrowheads="1"/>
          </p:cNvSpPr>
          <p:nvPr/>
        </p:nvSpPr>
        <p:spPr bwMode="auto">
          <a:xfrm>
            <a:off x="0" y="1066800"/>
            <a:ext cx="8915400" cy="2903538"/>
          </a:xfrm>
          <a:prstGeom prst="rect">
            <a:avLst/>
          </a:prstGeom>
          <a:noFill/>
          <a:ln w="9525">
            <a:noFill/>
            <a:miter lim="800000"/>
            <a:headEnd/>
            <a:tailEnd/>
          </a:ln>
          <a:effectLst/>
        </p:spPr>
        <p:txBody>
          <a:bodyPr>
            <a:spAutoFit/>
          </a:bodyPr>
          <a:lstStyle/>
          <a:p>
            <a:pPr>
              <a:spcBef>
                <a:spcPct val="50000"/>
              </a:spcBef>
            </a:pPr>
            <a:r>
              <a:rPr lang="en-US" sz="1600">
                <a:latin typeface="Courier New" pitchFamily="49" charset="0"/>
                <a:cs typeface="Courier New" pitchFamily="49" charset="0"/>
              </a:rPr>
              <a:t>	cout &lt;&lt; "Here is the gross pay for each employee:\n";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cout.precision(2);</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cout.setf(ios::fixed | ios::showpoint);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for (index = 0; index &lt; 5; index++)</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Times New Roman" pitchFamily="18" charset="0"/>
              </a:rPr>
              <a:t>	</a:t>
            </a:r>
            <a:r>
              <a:rPr lang="en-US" sz="1600">
                <a:latin typeface="Courier New" pitchFamily="49" charset="0"/>
                <a:cs typeface="Courier New" pitchFamily="49" charset="0"/>
              </a:rPr>
              <a:t>       float grossPay = hours[index] * payRate[index];</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"Employee #" &lt;&lt; (index + 1);</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Times New Roman" pitchFamily="18" charset="0"/>
              </a:rPr>
              <a:t>	</a:t>
            </a:r>
            <a:r>
              <a:rPr lang="en-US" sz="1600">
                <a:latin typeface="Courier New" pitchFamily="49" charset="0"/>
                <a:cs typeface="Courier New" pitchFamily="49" charset="0"/>
              </a:rPr>
              <a:t>	cout &lt;&lt; ": $" &lt;&lt; grossPay &lt;&lt; endl;</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Times New Roman" pitchFamily="18" charset="0"/>
              </a:rPr>
              <a:t>	</a:t>
            </a: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Times New Roman" pitchFamily="18" charset="0"/>
              </a:rPr>
              <a:t>	return 0;</a:t>
            </a:r>
          </a:p>
          <a:p>
            <a:pPr>
              <a:spcBef>
                <a:spcPct val="50000"/>
              </a:spcBef>
            </a:pPr>
            <a:r>
              <a:rPr lang="en-US" sz="1600">
                <a:latin typeface="Courier New" pitchFamily="49" charset="0"/>
                <a:cs typeface="Courier New" pitchFamily="49" charset="0"/>
              </a:rPr>
              <a: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AF2D84DF-0C37-462C-ACCF-AB9F35C16DE5}" type="slidenum">
              <a:rPr lang="en-US"/>
              <a:pPr/>
              <a:t>13</a:t>
            </a:fld>
            <a:endParaRPr lang="en-US"/>
          </a:p>
        </p:txBody>
      </p:sp>
      <p:sp>
        <p:nvSpPr>
          <p:cNvPr id="148482" name="Rectangle 2"/>
          <p:cNvSpPr>
            <a:spLocks noGrp="1" noChangeArrowheads="1"/>
          </p:cNvSpPr>
          <p:nvPr>
            <p:ph type="title"/>
          </p:nvPr>
        </p:nvSpPr>
        <p:spPr>
          <a:xfrm>
            <a:off x="685800" y="228600"/>
            <a:ext cx="7772400" cy="609600"/>
          </a:xfrm>
        </p:spPr>
        <p:txBody>
          <a:bodyPr/>
          <a:lstStyle/>
          <a:p>
            <a:r>
              <a:rPr lang="en-US"/>
              <a:t>Program 7-23 (continued)</a:t>
            </a:r>
          </a:p>
        </p:txBody>
      </p:sp>
      <p:sp>
        <p:nvSpPr>
          <p:cNvPr id="148483" name="Text Box 3"/>
          <p:cNvSpPr txBox="1">
            <a:spLocks noChangeArrowheads="1"/>
          </p:cNvSpPr>
          <p:nvPr/>
        </p:nvSpPr>
        <p:spPr bwMode="auto">
          <a:xfrm>
            <a:off x="304800" y="914400"/>
            <a:ext cx="8610600" cy="5538788"/>
          </a:xfrm>
          <a:prstGeom prst="rect">
            <a:avLst/>
          </a:prstGeom>
          <a:noFill/>
          <a:ln w="9525">
            <a:noFill/>
            <a:miter lim="800000"/>
            <a:headEnd/>
            <a:tailEnd/>
          </a:ln>
          <a:effectLst/>
        </p:spPr>
        <p:txBody>
          <a:bodyPr>
            <a:spAutoFit/>
          </a:bodyPr>
          <a:lstStyle/>
          <a:p>
            <a:pPr>
              <a:spcBef>
                <a:spcPct val="50000"/>
              </a:spcBef>
            </a:pPr>
            <a:r>
              <a:rPr lang="en-US" b="1">
                <a:cs typeface="Times New Roman" pitchFamily="18" charset="0"/>
              </a:rPr>
              <a:t>Program Output with Example Input Shown in Bold</a:t>
            </a:r>
            <a:endParaRPr lang="en-US">
              <a:cs typeface="Times New Roman" pitchFamily="18" charset="0"/>
            </a:endParaRPr>
          </a:p>
          <a:p>
            <a:pPr>
              <a:spcBef>
                <a:spcPct val="50000"/>
              </a:spcBef>
            </a:pPr>
            <a:r>
              <a:rPr lang="en-US" sz="1800">
                <a:latin typeface="Courier New" pitchFamily="49" charset="0"/>
                <a:cs typeface="Courier New" pitchFamily="49" charset="0"/>
              </a:rPr>
              <a:t>Enter the hours worked by 5 employees and their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hourly rates.</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Hours worked by employee #1: </a:t>
            </a:r>
            <a:r>
              <a:rPr lang="en-US" sz="1800" b="1">
                <a:latin typeface="Courier New" pitchFamily="49" charset="0"/>
                <a:cs typeface="Courier New" pitchFamily="49" charset="0"/>
              </a:rPr>
              <a:t>10 [Enter]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Hourly pay rate for employee #1: </a:t>
            </a:r>
            <a:r>
              <a:rPr lang="en-US" sz="1800" b="1">
                <a:latin typeface="Courier New" pitchFamily="49" charset="0"/>
                <a:cs typeface="Courier New" pitchFamily="49" charset="0"/>
              </a:rPr>
              <a:t>9.75 [Enter]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Hours worked by employee #2: </a:t>
            </a:r>
            <a:r>
              <a:rPr lang="en-US" sz="1800" b="1">
                <a:latin typeface="Courier New" pitchFamily="49" charset="0"/>
                <a:cs typeface="Courier New" pitchFamily="49" charset="0"/>
              </a:rPr>
              <a:t>15 [Enter]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Hourly pay rate for employee #2: </a:t>
            </a:r>
            <a:r>
              <a:rPr lang="en-US" sz="1800" b="1">
                <a:latin typeface="Courier New" pitchFamily="49" charset="0"/>
                <a:cs typeface="Courier New" pitchFamily="49" charset="0"/>
              </a:rPr>
              <a:t>8.62 [Enter]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Hours worked by employee #3: </a:t>
            </a:r>
            <a:r>
              <a:rPr lang="en-US" sz="1800" b="1">
                <a:latin typeface="Courier New" pitchFamily="49" charset="0"/>
                <a:cs typeface="Courier New" pitchFamily="49" charset="0"/>
              </a:rPr>
              <a:t>20 [Enter]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Hourly pay rate for employee #3: </a:t>
            </a:r>
            <a:r>
              <a:rPr lang="en-US" sz="1800" b="1">
                <a:latin typeface="Courier New" pitchFamily="49" charset="0"/>
                <a:cs typeface="Courier New" pitchFamily="49" charset="0"/>
              </a:rPr>
              <a:t>10.50 [Enter]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Hours worked by employee #4: </a:t>
            </a:r>
            <a:r>
              <a:rPr lang="en-US" sz="1800" b="1">
                <a:latin typeface="Courier New" pitchFamily="49" charset="0"/>
                <a:cs typeface="Courier New" pitchFamily="49" charset="0"/>
              </a:rPr>
              <a:t>40 [Enter]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Hourly pay rate for employee #4: </a:t>
            </a:r>
            <a:r>
              <a:rPr lang="en-US" sz="1800" b="1">
                <a:latin typeface="Courier New" pitchFamily="49" charset="0"/>
                <a:cs typeface="Courier New" pitchFamily="49" charset="0"/>
              </a:rPr>
              <a:t>18.75 [Enter]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Hours worked by employee #5: </a:t>
            </a:r>
            <a:r>
              <a:rPr lang="en-US" sz="1800" b="1">
                <a:latin typeface="Courier New" pitchFamily="49" charset="0"/>
                <a:cs typeface="Courier New" pitchFamily="49" charset="0"/>
              </a:rPr>
              <a:t>40 [Enter]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Hourly pay rate for employee #5: </a:t>
            </a:r>
            <a:r>
              <a:rPr lang="en-US" sz="1800" b="1">
                <a:latin typeface="Courier New" pitchFamily="49" charset="0"/>
                <a:cs typeface="Courier New" pitchFamily="49" charset="0"/>
              </a:rPr>
              <a:t>15.65 [Enter]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Here is the gross pay for each employee:</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Employee #1: $97.50</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Employee #2: $129.30</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Employee #3: $210.00</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Employee #4: $750.00</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Employee #5: $626.00</a:t>
            </a:r>
            <a:endParaRPr lang="en-US" sz="1800">
              <a:latin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84B024E-62F0-476B-855D-50413D43D833}" type="slidenum">
              <a:rPr lang="en-US"/>
              <a:pPr/>
              <a:t>14</a:t>
            </a:fld>
            <a:endParaRPr lang="en-US"/>
          </a:p>
        </p:txBody>
      </p:sp>
      <p:sp>
        <p:nvSpPr>
          <p:cNvPr id="149506" name="Rectangle 2"/>
          <p:cNvSpPr>
            <a:spLocks noGrp="1" noChangeArrowheads="1"/>
          </p:cNvSpPr>
          <p:nvPr>
            <p:ph type="title"/>
          </p:nvPr>
        </p:nvSpPr>
        <p:spPr/>
        <p:txBody>
          <a:bodyPr/>
          <a:lstStyle/>
          <a:p>
            <a:r>
              <a:rPr lang="en-US"/>
              <a:t>Using the </a:t>
            </a:r>
            <a:r>
              <a:rPr lang="en-US">
                <a:latin typeface="Courier New" pitchFamily="49" charset="0"/>
              </a:rPr>
              <a:t>push_back</a:t>
            </a:r>
            <a:r>
              <a:rPr lang="en-US"/>
              <a:t> Member Function</a:t>
            </a:r>
          </a:p>
        </p:txBody>
      </p:sp>
      <p:sp>
        <p:nvSpPr>
          <p:cNvPr id="149507" name="Rectangle 3"/>
          <p:cNvSpPr>
            <a:spLocks noGrp="1" noChangeArrowheads="1"/>
          </p:cNvSpPr>
          <p:nvPr>
            <p:ph type="body" idx="1"/>
          </p:nvPr>
        </p:nvSpPr>
        <p:spPr/>
        <p:txBody>
          <a:bodyPr/>
          <a:lstStyle/>
          <a:p>
            <a:r>
              <a:rPr lang="en-US">
                <a:cs typeface="Times New Roman" pitchFamily="18" charset="0"/>
              </a:rPr>
              <a:t>You cannot use the </a:t>
            </a:r>
            <a:r>
              <a:rPr lang="en-US">
                <a:latin typeface="Courier New" pitchFamily="49" charset="0"/>
                <a:cs typeface="Times New Roman" pitchFamily="18" charset="0"/>
              </a:rPr>
              <a:t>[]</a:t>
            </a:r>
            <a:r>
              <a:rPr lang="en-US">
                <a:cs typeface="Times New Roman" pitchFamily="18" charset="0"/>
              </a:rPr>
              <a:t> operator to access a </a:t>
            </a:r>
            <a:r>
              <a:rPr lang="en-US">
                <a:latin typeface="Courier New" pitchFamily="49" charset="0"/>
                <a:cs typeface="Courier New" pitchFamily="49" charset="0"/>
              </a:rPr>
              <a:t>vector</a:t>
            </a:r>
            <a:r>
              <a:rPr lang="en-US">
                <a:cs typeface="Times New Roman" pitchFamily="18" charset="0"/>
              </a:rPr>
              <a:t> element that does not exist. </a:t>
            </a:r>
          </a:p>
          <a:p>
            <a:r>
              <a:rPr lang="en-US">
                <a:cs typeface="Times New Roman" pitchFamily="18" charset="0"/>
              </a:rPr>
              <a:t>To store a value in a </a:t>
            </a:r>
            <a:r>
              <a:rPr lang="en-US">
                <a:latin typeface="Courier New" pitchFamily="49" charset="0"/>
                <a:cs typeface="Courier New" pitchFamily="49" charset="0"/>
              </a:rPr>
              <a:t>vector</a:t>
            </a:r>
            <a:r>
              <a:rPr lang="en-US">
                <a:cs typeface="Times New Roman" pitchFamily="18" charset="0"/>
              </a:rPr>
              <a:t> that does not have a starting size, or is already full, use the </a:t>
            </a:r>
            <a:r>
              <a:rPr lang="en-US">
                <a:latin typeface="Courier New" pitchFamily="49" charset="0"/>
                <a:cs typeface="Courier New" pitchFamily="49" charset="0"/>
              </a:rPr>
              <a:t>push_back</a:t>
            </a:r>
            <a:r>
              <a:rPr lang="en-US">
                <a:cs typeface="Times New Roman" pitchFamily="18" charset="0"/>
              </a:rPr>
              <a:t> member function.</a:t>
            </a:r>
            <a:r>
              <a:rPr lang="en-US"/>
              <a:t> Here is an example:</a:t>
            </a:r>
            <a:br>
              <a:rPr lang="en-US"/>
            </a:br>
            <a:r>
              <a:rPr lang="en-US"/>
              <a:t/>
            </a:r>
            <a:br>
              <a:rPr lang="en-US"/>
            </a:br>
            <a:r>
              <a:rPr lang="en-US">
                <a:latin typeface="Courier New" pitchFamily="49" charset="0"/>
                <a:cs typeface="Courier New" pitchFamily="49" charset="0"/>
              </a:rPr>
              <a:t>	numbers.push_back(25);</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F91E7644-8008-4187-A590-44AD6DD71220}" type="slidenum">
              <a:rPr lang="en-US"/>
              <a:pPr/>
              <a:t>15</a:t>
            </a:fld>
            <a:endParaRPr lang="en-US"/>
          </a:p>
        </p:txBody>
      </p:sp>
      <p:sp>
        <p:nvSpPr>
          <p:cNvPr id="150530" name="Rectangle 2"/>
          <p:cNvSpPr>
            <a:spLocks noGrp="1" noChangeArrowheads="1"/>
          </p:cNvSpPr>
          <p:nvPr>
            <p:ph type="title"/>
          </p:nvPr>
        </p:nvSpPr>
        <p:spPr>
          <a:xfrm>
            <a:off x="685800" y="304800"/>
            <a:ext cx="7772400" cy="457200"/>
          </a:xfrm>
        </p:spPr>
        <p:txBody>
          <a:bodyPr/>
          <a:lstStyle/>
          <a:p>
            <a:r>
              <a:rPr lang="en-US"/>
              <a:t>Program 7-24</a:t>
            </a:r>
          </a:p>
        </p:txBody>
      </p:sp>
      <p:sp>
        <p:nvSpPr>
          <p:cNvPr id="150531" name="Text Box 3"/>
          <p:cNvSpPr txBox="1">
            <a:spLocks noChangeArrowheads="1"/>
          </p:cNvSpPr>
          <p:nvPr/>
        </p:nvSpPr>
        <p:spPr bwMode="auto">
          <a:xfrm>
            <a:off x="0" y="990600"/>
            <a:ext cx="9144000" cy="4492625"/>
          </a:xfrm>
          <a:prstGeom prst="rect">
            <a:avLst/>
          </a:prstGeom>
          <a:noFill/>
          <a:ln w="9525">
            <a:noFill/>
            <a:miter lim="800000"/>
            <a:headEnd/>
            <a:tailEnd/>
          </a:ln>
          <a:effectLst/>
        </p:spPr>
        <p:txBody>
          <a:bodyPr>
            <a:spAutoFit/>
          </a:bodyPr>
          <a:lstStyle/>
          <a:p>
            <a:pPr>
              <a:spcBef>
                <a:spcPct val="50000"/>
              </a:spcBef>
            </a:pPr>
            <a:r>
              <a:rPr lang="en-US" sz="1600">
                <a:latin typeface="Courier New" pitchFamily="49" charset="0"/>
                <a:cs typeface="Courier New" pitchFamily="49" charset="0"/>
              </a:rPr>
              <a:t>// This program stores, in two vectors, the hours worked by a specified</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number of employees, and their hourly pay rates.</a:t>
            </a:r>
            <a:br>
              <a:rPr lang="en-US" sz="1600">
                <a:latin typeface="Courier New" pitchFamily="49" charset="0"/>
                <a:cs typeface="Courier New" pitchFamily="49" charset="0"/>
              </a:rPr>
            </a:b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#include &lt;iostream&gt;using namespace std;</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#include &lt;vector&gt;	// Needed to declare vectors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using namespace std;</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int main()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vector&lt;int&gt; hours;      // hours is an empty vector</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vector&lt;float&gt; payRate;  // payRate is an empty vector</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int numEmployees;       // The number of employees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"How many employees do you have?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cin &gt;&gt; numEmployees;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"Enter the hours worked by " &lt;&lt; numEmployees;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 employees and their hourly rates.\n";</a:t>
            </a:r>
            <a:r>
              <a:rPr lang="en-US" sz="1600">
                <a:latin typeface="Courier New" pitchFamily="49" charset="0"/>
                <a:cs typeface="Times New Roman" pitchFamily="18" charset="0"/>
              </a:rPr>
              <a:t/>
            </a:r>
            <a:br>
              <a:rPr lang="en-US" sz="1600">
                <a:latin typeface="Courier New" pitchFamily="49" charset="0"/>
                <a:cs typeface="Times New Roman" pitchFamily="18" charset="0"/>
              </a:rPr>
            </a:br>
            <a:endParaRPr lang="en-US" sz="1600">
              <a:latin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247EACA2-7990-4B45-B283-E2D3D22623E6}" type="slidenum">
              <a:rPr lang="en-US"/>
              <a:pPr/>
              <a:t>16</a:t>
            </a:fld>
            <a:endParaRPr lang="en-US"/>
          </a:p>
        </p:txBody>
      </p:sp>
      <p:sp>
        <p:nvSpPr>
          <p:cNvPr id="151554" name="Rectangle 2"/>
          <p:cNvSpPr>
            <a:spLocks noGrp="1" noChangeArrowheads="1"/>
          </p:cNvSpPr>
          <p:nvPr>
            <p:ph type="title"/>
          </p:nvPr>
        </p:nvSpPr>
        <p:spPr>
          <a:xfrm>
            <a:off x="609600" y="152400"/>
            <a:ext cx="7772400" cy="381000"/>
          </a:xfrm>
        </p:spPr>
        <p:txBody>
          <a:bodyPr/>
          <a:lstStyle/>
          <a:p>
            <a:r>
              <a:rPr lang="en-US"/>
              <a:t>Program 7-24 (continued)</a:t>
            </a:r>
          </a:p>
        </p:txBody>
      </p:sp>
      <p:sp>
        <p:nvSpPr>
          <p:cNvPr id="151555" name="Text Box 3"/>
          <p:cNvSpPr txBox="1">
            <a:spLocks noChangeArrowheads="1"/>
          </p:cNvSpPr>
          <p:nvPr/>
        </p:nvSpPr>
        <p:spPr bwMode="auto">
          <a:xfrm>
            <a:off x="381000" y="685800"/>
            <a:ext cx="8763000" cy="6057900"/>
          </a:xfrm>
          <a:prstGeom prst="rect">
            <a:avLst/>
          </a:prstGeom>
          <a:noFill/>
          <a:ln w="9525">
            <a:noFill/>
            <a:miter lim="800000"/>
            <a:headEnd/>
            <a:tailEnd/>
          </a:ln>
          <a:effectLst/>
        </p:spPr>
        <p:txBody>
          <a:bodyPr>
            <a:spAutoFit/>
          </a:bodyPr>
          <a:lstStyle/>
          <a:p>
            <a:pPr>
              <a:spcBef>
                <a:spcPct val="50000"/>
              </a:spcBef>
            </a:pPr>
            <a:r>
              <a:rPr lang="en-US" sz="1500">
                <a:latin typeface="Courier New" pitchFamily="49" charset="0"/>
                <a:cs typeface="Courier New" pitchFamily="49" charset="0"/>
              </a:rPr>
              <a:t>	for (int index = 0; index &lt; numEmployees; index++)</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int tempHours;	 // To hold the number of hours entered</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float tempRate; // To hold the payrate entered</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cout &lt;&lt; "Hours worked by employee #" &lt;&lt; (index + 1);</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cout &lt;&lt; ": ";</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cin &gt;&gt; tempHours;</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hours.push_back(tempHours); // Add an element to hours</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cout &lt;&lt; "Hourly pay rate for employee #";</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cout &lt;&lt; (index + 1) &lt;&lt; ": ";</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cin &gt;&gt; tempRate;</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payRate.push_back(tempRate); // Add an element to payRate</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cout &lt;&lt; "Here is the gross pay for each employee:\n";</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cout.precision(2);</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cout.setf(ios::fixed | ios::showpoint);</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for (index = 0; index &lt; numEmployees; index++)</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float grossPay = hours[index] * payRate[index];</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cout &lt;&lt; "Employee #" &lt;&lt; (index + 1);</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cout &lt;&lt; ": $" &lt;&lt; grossPay &lt;&lt; endl;</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sz="1500">
                <a:latin typeface="Courier New" pitchFamily="49" charset="0"/>
                <a:cs typeface="Courier New" pitchFamily="49" charset="0"/>
              </a:rPr>
              <a:t>	}</a:t>
            </a:r>
            <a:r>
              <a:rPr lang="en-US" sz="1500">
                <a:latin typeface="Courier New" pitchFamily="49" charset="0"/>
                <a:cs typeface="Times New Roman" pitchFamily="18" charset="0"/>
              </a:rPr>
              <a:t/>
            </a:r>
            <a:br>
              <a:rPr lang="en-US" sz="1500">
                <a:latin typeface="Courier New" pitchFamily="49" charset="0"/>
                <a:cs typeface="Times New Roman" pitchFamily="18" charset="0"/>
              </a:rPr>
            </a:br>
            <a:r>
              <a:rPr lang="en-US"/>
              <a:t>	</a:t>
            </a:r>
            <a:r>
              <a:rPr lang="en-US" sz="1500">
                <a:latin typeface="Courier New" pitchFamily="49" charset="0"/>
                <a:cs typeface="Courier New" pitchFamily="49" charset="0"/>
              </a:rPr>
              <a:t>return 0;</a:t>
            </a:r>
          </a:p>
          <a:p>
            <a:pPr>
              <a:spcBef>
                <a:spcPct val="50000"/>
              </a:spcBef>
            </a:pPr>
            <a:r>
              <a:rPr lang="en-US" sz="1500">
                <a:latin typeface="Courier New" pitchFamily="49" charset="0"/>
                <a:cs typeface="Courier New"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B3CC1F-150C-475E-9AD7-BD155B31ACD0}" type="slidenum">
              <a:rPr lang="en-US"/>
              <a:pPr/>
              <a:t>17</a:t>
            </a:fld>
            <a:endParaRPr lang="en-US"/>
          </a:p>
        </p:txBody>
      </p:sp>
      <p:sp>
        <p:nvSpPr>
          <p:cNvPr id="153602" name="Rectangle 2"/>
          <p:cNvSpPr>
            <a:spLocks noGrp="1" noChangeArrowheads="1"/>
          </p:cNvSpPr>
          <p:nvPr>
            <p:ph type="title"/>
          </p:nvPr>
        </p:nvSpPr>
        <p:spPr>
          <a:xfrm>
            <a:off x="685800" y="228600"/>
            <a:ext cx="7772400" cy="1143000"/>
          </a:xfrm>
        </p:spPr>
        <p:txBody>
          <a:bodyPr/>
          <a:lstStyle/>
          <a:p>
            <a:r>
              <a:rPr lang="en-US"/>
              <a:t>Determining the Size of a </a:t>
            </a:r>
            <a:r>
              <a:rPr lang="en-US">
                <a:latin typeface="Courier New" pitchFamily="49" charset="0"/>
              </a:rPr>
              <a:t>vector</a:t>
            </a:r>
          </a:p>
        </p:txBody>
      </p:sp>
      <p:sp>
        <p:nvSpPr>
          <p:cNvPr id="153603" name="Rectangle 3"/>
          <p:cNvSpPr>
            <a:spLocks noGrp="1" noChangeArrowheads="1"/>
          </p:cNvSpPr>
          <p:nvPr>
            <p:ph type="body" idx="1"/>
          </p:nvPr>
        </p:nvSpPr>
        <p:spPr>
          <a:xfrm>
            <a:off x="685800" y="1447800"/>
            <a:ext cx="7772400" cy="4114800"/>
          </a:xfrm>
        </p:spPr>
        <p:txBody>
          <a:bodyPr/>
          <a:lstStyle/>
          <a:p>
            <a:pPr>
              <a:lnSpc>
                <a:spcPct val="90000"/>
              </a:lnSpc>
            </a:pPr>
            <a:r>
              <a:rPr lang="en-US" sz="2400">
                <a:cs typeface="Times New Roman" pitchFamily="18" charset="0"/>
              </a:rPr>
              <a:t>Unlike arrays, vectors can report the number of elements they contain. This is accomplished with the </a:t>
            </a:r>
            <a:r>
              <a:rPr lang="en-US" sz="2400">
                <a:latin typeface="Courier New" pitchFamily="49" charset="0"/>
                <a:cs typeface="Courier New" pitchFamily="49" charset="0"/>
              </a:rPr>
              <a:t>size</a:t>
            </a:r>
            <a:r>
              <a:rPr lang="en-US" sz="2400">
                <a:cs typeface="Times New Roman" pitchFamily="18" charset="0"/>
              </a:rPr>
              <a:t> member function. Here is an example of a statement that uses the size member function:</a:t>
            </a:r>
            <a:br>
              <a:rPr lang="en-US" sz="2400">
                <a:cs typeface="Times New Roman" pitchFamily="18" charset="0"/>
              </a:rPr>
            </a:br>
            <a:r>
              <a:rPr lang="en-US" sz="2800">
                <a:cs typeface="Times New Roman" pitchFamily="18" charset="0"/>
              </a:rPr>
              <a:t/>
            </a:r>
            <a:br>
              <a:rPr lang="en-US" sz="2800">
                <a:cs typeface="Times New Roman" pitchFamily="18" charset="0"/>
              </a:rPr>
            </a:br>
            <a:r>
              <a:rPr lang="en-US" sz="2800">
                <a:latin typeface="Courier New" pitchFamily="49" charset="0"/>
                <a:cs typeface="Courier New" pitchFamily="49" charset="0"/>
              </a:rPr>
              <a:t>numValues = set.size();</a:t>
            </a:r>
            <a:br>
              <a:rPr lang="en-US" sz="2800">
                <a:latin typeface="Courier New" pitchFamily="49" charset="0"/>
                <a:cs typeface="Courier New" pitchFamily="49" charset="0"/>
              </a:rPr>
            </a:br>
            <a:r>
              <a:rPr lang="en-US" sz="2800">
                <a:cs typeface="Times New Roman" pitchFamily="18" charset="0"/>
              </a:rPr>
              <a:t> </a:t>
            </a:r>
          </a:p>
          <a:p>
            <a:pPr>
              <a:lnSpc>
                <a:spcPct val="90000"/>
              </a:lnSpc>
            </a:pPr>
            <a:r>
              <a:rPr lang="en-US" sz="2400">
                <a:cs typeface="Times New Roman" pitchFamily="18" charset="0"/>
              </a:rPr>
              <a:t>In the statement above, assume that </a:t>
            </a:r>
            <a:r>
              <a:rPr lang="en-US" sz="2400">
                <a:latin typeface="Courier New" pitchFamily="49" charset="0"/>
                <a:cs typeface="Courier New" pitchFamily="49" charset="0"/>
              </a:rPr>
              <a:t>numValues</a:t>
            </a:r>
            <a:r>
              <a:rPr lang="en-US" sz="2400">
                <a:cs typeface="Times New Roman" pitchFamily="18" charset="0"/>
              </a:rPr>
              <a:t> is an </a:t>
            </a:r>
            <a:r>
              <a:rPr lang="en-US" sz="2400">
                <a:latin typeface="Courier New" pitchFamily="49" charset="0"/>
                <a:cs typeface="Courier New" pitchFamily="49" charset="0"/>
              </a:rPr>
              <a:t>int</a:t>
            </a:r>
            <a:r>
              <a:rPr lang="en-US" sz="2400">
                <a:cs typeface="Times New Roman" pitchFamily="18" charset="0"/>
              </a:rPr>
              <a:t>, and </a:t>
            </a:r>
            <a:r>
              <a:rPr lang="en-US" sz="2400">
                <a:latin typeface="Courier New" pitchFamily="49" charset="0"/>
                <a:cs typeface="Courier New" pitchFamily="49" charset="0"/>
              </a:rPr>
              <a:t>set</a:t>
            </a:r>
            <a:r>
              <a:rPr lang="en-US" sz="2400">
                <a:cs typeface="Times New Roman" pitchFamily="18" charset="0"/>
              </a:rPr>
              <a:t> is a </a:t>
            </a:r>
            <a:r>
              <a:rPr lang="en-US" sz="2400">
                <a:latin typeface="Courier New" pitchFamily="49" charset="0"/>
                <a:cs typeface="Courier New" pitchFamily="49" charset="0"/>
              </a:rPr>
              <a:t>vector</a:t>
            </a:r>
            <a:r>
              <a:rPr lang="en-US" sz="2400">
                <a:cs typeface="Times New Roman" pitchFamily="18" charset="0"/>
              </a:rPr>
              <a:t>. After the statement executes, </a:t>
            </a:r>
            <a:r>
              <a:rPr lang="en-US" sz="2400">
                <a:latin typeface="Courier New" pitchFamily="49" charset="0"/>
                <a:cs typeface="Courier New" pitchFamily="49" charset="0"/>
              </a:rPr>
              <a:t>numValues</a:t>
            </a:r>
            <a:r>
              <a:rPr lang="en-US" sz="2400">
                <a:cs typeface="Times New Roman" pitchFamily="18" charset="0"/>
              </a:rPr>
              <a:t> will contain the number of elements in the vector </a:t>
            </a:r>
            <a:r>
              <a:rPr lang="en-US" sz="2400">
                <a:latin typeface="Courier New" pitchFamily="49" charset="0"/>
                <a:cs typeface="Courier New" pitchFamily="49" charset="0"/>
              </a:rPr>
              <a:t>set</a:t>
            </a:r>
            <a:r>
              <a:rPr lang="en-US" sz="2400">
                <a:cs typeface="Times New Roman" pitchFamily="18" charset="0"/>
              </a:rPr>
              <a:t>.</a:t>
            </a:r>
          </a:p>
          <a:p>
            <a:pPr>
              <a:lnSpc>
                <a:spcPct val="90000"/>
              </a:lnSpc>
            </a:pP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E2DF364-88B1-43B1-86F9-FC92956ED44C}" type="slidenum">
              <a:rPr lang="en-US"/>
              <a:pPr/>
              <a:t>18</a:t>
            </a:fld>
            <a:endParaRPr lang="en-US"/>
          </a:p>
        </p:txBody>
      </p:sp>
      <p:sp>
        <p:nvSpPr>
          <p:cNvPr id="155650" name="Rectangle 2"/>
          <p:cNvSpPr>
            <a:spLocks noGrp="1" noChangeArrowheads="1"/>
          </p:cNvSpPr>
          <p:nvPr>
            <p:ph type="title"/>
          </p:nvPr>
        </p:nvSpPr>
        <p:spPr>
          <a:xfrm>
            <a:off x="685800" y="228600"/>
            <a:ext cx="7772400" cy="1143000"/>
          </a:xfrm>
        </p:spPr>
        <p:txBody>
          <a:bodyPr/>
          <a:lstStyle/>
          <a:p>
            <a:r>
              <a:rPr lang="en-US"/>
              <a:t>Determining the Size of a </a:t>
            </a:r>
            <a:r>
              <a:rPr lang="en-US">
                <a:latin typeface="Courier New" pitchFamily="49" charset="0"/>
              </a:rPr>
              <a:t>vector</a:t>
            </a:r>
          </a:p>
        </p:txBody>
      </p:sp>
      <p:sp>
        <p:nvSpPr>
          <p:cNvPr id="155651" name="Rectangle 3"/>
          <p:cNvSpPr>
            <a:spLocks noGrp="1" noChangeArrowheads="1"/>
          </p:cNvSpPr>
          <p:nvPr>
            <p:ph type="body" idx="1"/>
          </p:nvPr>
        </p:nvSpPr>
        <p:spPr>
          <a:xfrm>
            <a:off x="685800" y="1447800"/>
            <a:ext cx="8458200" cy="4114800"/>
          </a:xfrm>
        </p:spPr>
        <p:txBody>
          <a:bodyPr/>
          <a:lstStyle/>
          <a:p>
            <a:r>
              <a:rPr lang="en-US" sz="2800"/>
              <a:t>Example:</a:t>
            </a:r>
            <a:br>
              <a:rPr lang="en-US" sz="2800"/>
            </a:br>
            <a:r>
              <a:rPr lang="en-US" sz="2800"/>
              <a:t/>
            </a:r>
            <a:br>
              <a:rPr lang="en-US" sz="2800"/>
            </a:br>
            <a:r>
              <a:rPr lang="en-US" sz="1800">
                <a:latin typeface="Courier New" pitchFamily="49" charset="0"/>
                <a:cs typeface="Courier New" pitchFamily="49" charset="0"/>
              </a:rPr>
              <a:t>void showValues(vector&lt;int&gt; vect)</a:t>
            </a:r>
            <a:r>
              <a:rPr lang="en-US" sz="1800">
                <a:cs typeface="Times New Roman" pitchFamily="18" charset="0"/>
              </a:rPr>
              <a:t/>
            </a:r>
            <a:br>
              <a:rPr lang="en-US" sz="1800">
                <a:cs typeface="Times New Roman" pitchFamily="18" charset="0"/>
              </a:rPr>
            </a:br>
            <a:r>
              <a:rPr lang="en-US" sz="1800">
                <a:latin typeface="Courier New" pitchFamily="49" charset="0"/>
                <a:cs typeface="Courier New" pitchFamily="49" charset="0"/>
              </a:rPr>
              <a:t>{</a:t>
            </a:r>
            <a:r>
              <a:rPr lang="en-US" sz="1800">
                <a:cs typeface="Times New Roman" pitchFamily="18" charset="0"/>
              </a:rPr>
              <a:t/>
            </a:r>
            <a:br>
              <a:rPr lang="en-US" sz="1800">
                <a:cs typeface="Times New Roman" pitchFamily="18" charset="0"/>
              </a:rPr>
            </a:br>
            <a:r>
              <a:rPr lang="en-US" sz="1800">
                <a:latin typeface="Courier New" pitchFamily="49" charset="0"/>
                <a:cs typeface="Courier New" pitchFamily="49" charset="0"/>
              </a:rPr>
              <a:t>	for (int count = 0; count &lt; vect.size(); count++)</a:t>
            </a:r>
            <a:r>
              <a:rPr lang="en-US" sz="1800">
                <a:cs typeface="Times New Roman" pitchFamily="18" charset="0"/>
              </a:rPr>
              <a:t/>
            </a:r>
            <a:br>
              <a:rPr lang="en-US" sz="1800">
                <a:cs typeface="Times New Roman" pitchFamily="18" charset="0"/>
              </a:rPr>
            </a:br>
            <a:r>
              <a:rPr lang="en-US" sz="1800">
                <a:latin typeface="Courier New" pitchFamily="49" charset="0"/>
                <a:cs typeface="Courier New" pitchFamily="49" charset="0"/>
              </a:rPr>
              <a:t>		cout &lt;&lt; vect[count] &lt;&lt; endl;</a:t>
            </a:r>
            <a:r>
              <a:rPr lang="en-US" sz="1800">
                <a:cs typeface="Times New Roman" pitchFamily="18" charset="0"/>
              </a:rPr>
              <a:t/>
            </a:r>
            <a:br>
              <a:rPr lang="en-US" sz="1800">
                <a:cs typeface="Times New Roman" pitchFamily="18" charset="0"/>
              </a:rPr>
            </a:br>
            <a:r>
              <a:rPr lang="en-US" sz="1800">
                <a:latin typeface="Courier New" pitchFamily="49" charset="0"/>
                <a:cs typeface="Courier New" pitchFamily="49" charset="0"/>
              </a:rPr>
              <a:t>}</a:t>
            </a:r>
            <a:endParaRPr lang="en-US" sz="1800">
              <a:cs typeface="Times New Roman" pitchFamily="18" charset="0"/>
            </a:endParaRPr>
          </a:p>
          <a:p>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4305185A-7723-4E96-AEBB-09C2E87EE72F}" type="slidenum">
              <a:rPr lang="en-US"/>
              <a:pPr/>
              <a:t>19</a:t>
            </a:fld>
            <a:endParaRPr lang="en-US"/>
          </a:p>
        </p:txBody>
      </p:sp>
      <p:sp>
        <p:nvSpPr>
          <p:cNvPr id="154626" name="Rectangle 2"/>
          <p:cNvSpPr>
            <a:spLocks noGrp="1" noChangeArrowheads="1"/>
          </p:cNvSpPr>
          <p:nvPr>
            <p:ph type="title"/>
          </p:nvPr>
        </p:nvSpPr>
        <p:spPr>
          <a:xfrm>
            <a:off x="762000" y="228600"/>
            <a:ext cx="7772400" cy="533400"/>
          </a:xfrm>
        </p:spPr>
        <p:txBody>
          <a:bodyPr/>
          <a:lstStyle/>
          <a:p>
            <a:r>
              <a:rPr lang="en-US"/>
              <a:t>Program 7-25</a:t>
            </a:r>
          </a:p>
        </p:txBody>
      </p:sp>
      <p:sp>
        <p:nvSpPr>
          <p:cNvPr id="154627" name="Text Box 3"/>
          <p:cNvSpPr txBox="1">
            <a:spLocks noChangeArrowheads="1"/>
          </p:cNvSpPr>
          <p:nvPr/>
        </p:nvSpPr>
        <p:spPr bwMode="auto">
          <a:xfrm>
            <a:off x="228600" y="990600"/>
            <a:ext cx="8915400" cy="6089650"/>
          </a:xfrm>
          <a:prstGeom prst="rect">
            <a:avLst/>
          </a:prstGeom>
          <a:noFill/>
          <a:ln w="9525">
            <a:noFill/>
            <a:miter lim="800000"/>
            <a:headEnd/>
            <a:tailEnd/>
          </a:ln>
          <a:effectLst/>
        </p:spPr>
        <p:txBody>
          <a:bodyPr>
            <a:spAutoFit/>
          </a:bodyPr>
          <a:lstStyle/>
          <a:p>
            <a:pPr>
              <a:spcBef>
                <a:spcPct val="50000"/>
              </a:spcBef>
            </a:pPr>
            <a:r>
              <a:rPr lang="en-US" sz="1800">
                <a:latin typeface="Courier New" pitchFamily="49" charset="0"/>
                <a:cs typeface="Courier New" pitchFamily="49" charset="0"/>
              </a:rPr>
              <a:t>// This program demonstrates the vector size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member function.</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#include &lt;iostream&gt;</a:t>
            </a:r>
          </a:p>
          <a:p>
            <a:pPr>
              <a:spcBef>
                <a:spcPct val="50000"/>
              </a:spcBef>
            </a:pPr>
            <a:r>
              <a:rPr lang="en-US" sz="1800">
                <a:latin typeface="Courier New" pitchFamily="49" charset="0"/>
                <a:cs typeface="Courier New" pitchFamily="49" charset="0"/>
              </a:rPr>
              <a:t>using namespace std;</a:t>
            </a:r>
            <a:endParaRPr lang="en-US" sz="1800">
              <a:latin typeface="Courier New" pitchFamily="49" charset="0"/>
              <a:cs typeface="Times New Roman" pitchFamily="18" charset="0"/>
            </a:endParaRPr>
          </a:p>
          <a:p>
            <a:pPr>
              <a:spcBef>
                <a:spcPct val="50000"/>
              </a:spcBef>
            </a:pPr>
            <a:r>
              <a:rPr lang="en-US" sz="1800">
                <a:latin typeface="Courier New" pitchFamily="49" charset="0"/>
                <a:cs typeface="Courier New" pitchFamily="49" charset="0"/>
              </a:rPr>
              <a:t>#include &lt;vector&gt;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using namespace std;</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Function prototype</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void showValues(vector&lt;int&gt;);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int main()</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vector&lt;int&gt; values;</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for (int count = 0; count &lt; 7; count++)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values.push_back(count * 2);</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showValues(values);</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a:t>	</a:t>
            </a:r>
            <a:r>
              <a:rPr lang="en-US" sz="1800">
                <a:latin typeface="Courier New" pitchFamily="49" charset="0"/>
                <a:cs typeface="Courier New" pitchFamily="49" charset="0"/>
              </a:rPr>
              <a:t>return 0;</a:t>
            </a:r>
          </a:p>
          <a:p>
            <a:pPr>
              <a:spcBef>
                <a:spcPct val="50000"/>
              </a:spcBef>
            </a:pPr>
            <a:r>
              <a:rPr lang="en-US" sz="1800">
                <a:latin typeface="Courier New" pitchFamily="49" charset="0"/>
                <a:cs typeface="Courier New" pitchFamily="49" charset="0"/>
              </a:rPr>
              <a: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7F2B8BC-5841-42E5-B263-CBC5F09144BF}" type="slidenum">
              <a:rPr lang="en-US"/>
              <a:pPr/>
              <a:t>2</a:t>
            </a:fld>
            <a:endParaRPr lang="en-US"/>
          </a:p>
        </p:txBody>
      </p:sp>
      <p:sp>
        <p:nvSpPr>
          <p:cNvPr id="137218" name="Rectangle 2"/>
          <p:cNvSpPr>
            <a:spLocks noGrp="1" noChangeArrowheads="1"/>
          </p:cNvSpPr>
          <p:nvPr>
            <p:ph type="title"/>
          </p:nvPr>
        </p:nvSpPr>
        <p:spPr/>
        <p:txBody>
          <a:bodyPr/>
          <a:lstStyle/>
          <a:p>
            <a:r>
              <a:rPr lang="en-US"/>
              <a:t>7.14 Introduction to the STL </a:t>
            </a:r>
            <a:r>
              <a:rPr lang="en-US">
                <a:latin typeface="Courier New" pitchFamily="49" charset="0"/>
              </a:rPr>
              <a:t>vector</a:t>
            </a:r>
          </a:p>
        </p:txBody>
      </p:sp>
      <p:sp>
        <p:nvSpPr>
          <p:cNvPr id="137219" name="Rectangle 3"/>
          <p:cNvSpPr>
            <a:spLocks noGrp="1" noChangeArrowheads="1"/>
          </p:cNvSpPr>
          <p:nvPr>
            <p:ph type="body" idx="1"/>
          </p:nvPr>
        </p:nvSpPr>
        <p:spPr/>
        <p:txBody>
          <a:bodyPr/>
          <a:lstStyle/>
          <a:p>
            <a:pPr>
              <a:lnSpc>
                <a:spcPct val="90000"/>
              </a:lnSpc>
            </a:pPr>
            <a:r>
              <a:rPr lang="en-US">
                <a:cs typeface="Times New Roman" pitchFamily="18" charset="0"/>
              </a:rPr>
              <a:t>The data types that are defined in the STL are commonly called </a:t>
            </a:r>
            <a:r>
              <a:rPr lang="en-US" i="1">
                <a:cs typeface="Times New Roman" pitchFamily="18" charset="0"/>
              </a:rPr>
              <a:t>containers</a:t>
            </a:r>
            <a:r>
              <a:rPr lang="en-US">
                <a:cs typeface="Times New Roman" pitchFamily="18" charset="0"/>
              </a:rPr>
              <a:t>, because they store and organize data.</a:t>
            </a:r>
          </a:p>
          <a:p>
            <a:pPr>
              <a:lnSpc>
                <a:spcPct val="90000"/>
              </a:lnSpc>
            </a:pPr>
            <a:r>
              <a:rPr lang="en-US">
                <a:cs typeface="Times New Roman" pitchFamily="18" charset="0"/>
              </a:rPr>
              <a:t>There are two types of containers in the STL: </a:t>
            </a:r>
            <a:r>
              <a:rPr lang="en-US" i="1">
                <a:cs typeface="Times New Roman" pitchFamily="18" charset="0"/>
              </a:rPr>
              <a:t>sequence containers</a:t>
            </a:r>
            <a:r>
              <a:rPr lang="en-US">
                <a:cs typeface="Times New Roman" pitchFamily="18" charset="0"/>
              </a:rPr>
              <a:t> and </a:t>
            </a:r>
            <a:r>
              <a:rPr lang="en-US" i="1">
                <a:cs typeface="Times New Roman" pitchFamily="18" charset="0"/>
              </a:rPr>
              <a:t>associative containers</a:t>
            </a:r>
            <a:r>
              <a:rPr lang="en-US">
                <a:cs typeface="Times New Roman" pitchFamily="18" charset="0"/>
              </a:rPr>
              <a:t>. </a:t>
            </a:r>
          </a:p>
          <a:p>
            <a:pPr>
              <a:lnSpc>
                <a:spcPct val="90000"/>
              </a:lnSpc>
            </a:pPr>
            <a:r>
              <a:rPr lang="en-US">
                <a:cs typeface="Times New Roman" pitchFamily="18" charset="0"/>
              </a:rPr>
              <a:t>The </a:t>
            </a:r>
            <a:r>
              <a:rPr lang="en-US">
                <a:latin typeface="Courier New" pitchFamily="49" charset="0"/>
                <a:cs typeface="Times New Roman" pitchFamily="18" charset="0"/>
              </a:rPr>
              <a:t>vector</a:t>
            </a:r>
            <a:r>
              <a:rPr lang="en-US">
                <a:cs typeface="Times New Roman" pitchFamily="18" charset="0"/>
              </a:rPr>
              <a:t> data type is a sequence container.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A21080E2-6F16-4026-8ECF-B996DCAA4FE1}" type="slidenum">
              <a:rPr lang="en-US"/>
              <a:pPr/>
              <a:t>20</a:t>
            </a:fld>
            <a:endParaRPr lang="en-US"/>
          </a:p>
        </p:txBody>
      </p:sp>
      <p:sp>
        <p:nvSpPr>
          <p:cNvPr id="156674" name="Rectangle 2"/>
          <p:cNvSpPr>
            <a:spLocks noGrp="1" noChangeArrowheads="1"/>
          </p:cNvSpPr>
          <p:nvPr>
            <p:ph type="title"/>
          </p:nvPr>
        </p:nvSpPr>
        <p:spPr>
          <a:xfrm>
            <a:off x="685800" y="228600"/>
            <a:ext cx="7772400" cy="457200"/>
          </a:xfrm>
        </p:spPr>
        <p:txBody>
          <a:bodyPr/>
          <a:lstStyle/>
          <a:p>
            <a:r>
              <a:rPr lang="en-US"/>
              <a:t>Program 7-25 (continued)</a:t>
            </a:r>
          </a:p>
        </p:txBody>
      </p:sp>
      <p:sp>
        <p:nvSpPr>
          <p:cNvPr id="156675" name="Text Box 3"/>
          <p:cNvSpPr txBox="1">
            <a:spLocks noChangeArrowheads="1"/>
          </p:cNvSpPr>
          <p:nvPr/>
        </p:nvSpPr>
        <p:spPr bwMode="auto">
          <a:xfrm>
            <a:off x="228600" y="1143000"/>
            <a:ext cx="8915400" cy="4027488"/>
          </a:xfrm>
          <a:prstGeom prst="rect">
            <a:avLst/>
          </a:prstGeom>
          <a:noFill/>
          <a:ln w="9525">
            <a:noFill/>
            <a:miter lim="800000"/>
            <a:headEnd/>
            <a:tailEnd/>
          </a:ln>
          <a:effectLst/>
        </p:spPr>
        <p:txBody>
          <a:bodyPr>
            <a:spAutoFit/>
          </a:bodyPr>
          <a:lstStyle/>
          <a:p>
            <a:pPr>
              <a:spcBef>
                <a:spcPct val="50000"/>
              </a:spcBef>
            </a:pPr>
            <a:r>
              <a:rPr lang="en-US" sz="1800">
                <a:latin typeface="Courier New" pitchFamily="49" charset="0"/>
                <a:cs typeface="Courier New" pitchFamily="49" charset="0"/>
              </a:rPr>
              <a: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Definition of function showValues.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This function accepts an int vector as its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argument. The value of each of the vector's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elements is displayed.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void showValues(vector&lt;int&gt; vect)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for (int count = 0; count &lt; vect.size(); count++)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cout &lt;&lt; vect[count] &lt;&lt; endl;</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Times New Roman" pitchFamily="18" charset="0"/>
              </a:rPr>
              <a:t> </a:t>
            </a:r>
            <a:br>
              <a:rPr lang="en-US" sz="1800">
                <a:latin typeface="Courier New" pitchFamily="49" charset="0"/>
                <a:cs typeface="Times New Roman" pitchFamily="18" charset="0"/>
              </a:rPr>
            </a:b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B3A64F87-5FD4-4DBE-8B6D-D2504BF59F0D}" type="slidenum">
              <a:rPr lang="en-US"/>
              <a:pPr/>
              <a:t>21</a:t>
            </a:fld>
            <a:endParaRPr lang="en-US"/>
          </a:p>
        </p:txBody>
      </p:sp>
      <p:sp>
        <p:nvSpPr>
          <p:cNvPr id="157698" name="Rectangle 2"/>
          <p:cNvSpPr>
            <a:spLocks noGrp="1" noChangeArrowheads="1"/>
          </p:cNvSpPr>
          <p:nvPr>
            <p:ph type="title"/>
          </p:nvPr>
        </p:nvSpPr>
        <p:spPr>
          <a:xfrm>
            <a:off x="685800" y="304800"/>
            <a:ext cx="7772400" cy="685800"/>
          </a:xfrm>
        </p:spPr>
        <p:txBody>
          <a:bodyPr/>
          <a:lstStyle/>
          <a:p>
            <a:r>
              <a:rPr lang="en-US"/>
              <a:t>Program 7-25 (continued)</a:t>
            </a:r>
          </a:p>
        </p:txBody>
      </p:sp>
      <p:sp>
        <p:nvSpPr>
          <p:cNvPr id="157699" name="Text Box 3"/>
          <p:cNvSpPr txBox="1">
            <a:spLocks noChangeArrowheads="1"/>
          </p:cNvSpPr>
          <p:nvPr/>
        </p:nvSpPr>
        <p:spPr bwMode="auto">
          <a:xfrm>
            <a:off x="228600" y="1447800"/>
            <a:ext cx="8915400" cy="3749675"/>
          </a:xfrm>
          <a:prstGeom prst="rect">
            <a:avLst/>
          </a:prstGeom>
          <a:noFill/>
          <a:ln w="9525">
            <a:noFill/>
            <a:miter lim="800000"/>
            <a:headEnd/>
            <a:tailEnd/>
          </a:ln>
          <a:effectLst/>
        </p:spPr>
        <p:txBody>
          <a:bodyPr>
            <a:spAutoFit/>
          </a:bodyPr>
          <a:lstStyle/>
          <a:p>
            <a:pPr>
              <a:spcBef>
                <a:spcPct val="50000"/>
              </a:spcBef>
            </a:pPr>
            <a:r>
              <a:rPr lang="en-US" b="1">
                <a:cs typeface="Times New Roman" pitchFamily="18" charset="0"/>
              </a:rPr>
              <a:t>Program Output</a:t>
            </a:r>
            <a:r>
              <a:rPr lang="en-US">
                <a:cs typeface="Times New Roman" pitchFamily="18" charset="0"/>
              </a:rPr>
              <a:t/>
            </a:r>
            <a:br>
              <a:rPr lang="en-US">
                <a:cs typeface="Times New Roman" pitchFamily="18" charset="0"/>
              </a:rPr>
            </a:br>
            <a:r>
              <a:rPr lang="en-US" sz="1800">
                <a:latin typeface="Courier New" pitchFamily="49" charset="0"/>
                <a:cs typeface="Times New Roman" pitchFamily="18" charset="0"/>
              </a:rPr>
              <a:t> </a:t>
            </a:r>
            <a:br>
              <a:rPr lang="en-US" sz="1800">
                <a:latin typeface="Courier New" pitchFamily="49" charset="0"/>
                <a:cs typeface="Times New Roman" pitchFamily="18" charset="0"/>
              </a:rPr>
            </a:br>
            <a:r>
              <a:rPr lang="en-US" sz="1800">
                <a:latin typeface="Courier New" pitchFamily="49" charset="0"/>
                <a:cs typeface="Courier New" pitchFamily="49" charset="0"/>
              </a:rPr>
              <a:t>0</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2</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4</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6</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8</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10</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12</a:t>
            </a:r>
            <a:endParaRPr lang="en-US" sz="1800">
              <a:latin typeface="Courier New" pitchFamily="49" charset="0"/>
            </a:endParaRPr>
          </a:p>
          <a:p>
            <a:pPr>
              <a:spcBef>
                <a:spcPct val="50000"/>
              </a:spcBef>
            </a:pPr>
            <a:endParaRPr lang="en-US"/>
          </a:p>
          <a:p>
            <a:pPr>
              <a:spcBef>
                <a:spcPct val="50000"/>
              </a:spcBef>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DCC74BB-B93C-43C7-871E-CC08ED4504F5}" type="slidenum">
              <a:rPr lang="en-US"/>
              <a:pPr/>
              <a:t>22</a:t>
            </a:fld>
            <a:endParaRPr lang="en-US"/>
          </a:p>
        </p:txBody>
      </p:sp>
      <p:sp>
        <p:nvSpPr>
          <p:cNvPr id="158722" name="Rectangle 2"/>
          <p:cNvSpPr>
            <a:spLocks noGrp="1" noChangeArrowheads="1"/>
          </p:cNvSpPr>
          <p:nvPr>
            <p:ph type="title"/>
          </p:nvPr>
        </p:nvSpPr>
        <p:spPr/>
        <p:txBody>
          <a:bodyPr/>
          <a:lstStyle/>
          <a:p>
            <a:r>
              <a:rPr lang="en-US"/>
              <a:t>Removing Elements from a </a:t>
            </a:r>
            <a:r>
              <a:rPr lang="en-US">
                <a:latin typeface="Courier New" pitchFamily="49" charset="0"/>
              </a:rPr>
              <a:t>vector</a:t>
            </a:r>
          </a:p>
        </p:txBody>
      </p:sp>
      <p:sp>
        <p:nvSpPr>
          <p:cNvPr id="158723" name="Rectangle 3"/>
          <p:cNvSpPr>
            <a:spLocks noGrp="1" noChangeArrowheads="1"/>
          </p:cNvSpPr>
          <p:nvPr>
            <p:ph type="body" idx="1"/>
          </p:nvPr>
        </p:nvSpPr>
        <p:spPr/>
        <p:txBody>
          <a:bodyPr/>
          <a:lstStyle/>
          <a:p>
            <a:r>
              <a:rPr lang="en-US">
                <a:cs typeface="Times New Roman" pitchFamily="18" charset="0"/>
              </a:rPr>
              <a:t>Use the </a:t>
            </a:r>
            <a:r>
              <a:rPr lang="en-US">
                <a:latin typeface="Courier New" pitchFamily="49" charset="0"/>
                <a:cs typeface="Courier New" pitchFamily="49" charset="0"/>
              </a:rPr>
              <a:t>pop_back</a:t>
            </a:r>
            <a:r>
              <a:rPr lang="en-US">
                <a:cs typeface="Times New Roman" pitchFamily="18" charset="0"/>
              </a:rPr>
              <a:t> member function to remove the last element from a </a:t>
            </a:r>
            <a:r>
              <a:rPr lang="en-US">
                <a:latin typeface="Courier New" pitchFamily="49" charset="0"/>
                <a:cs typeface="Courier New" pitchFamily="49" charset="0"/>
              </a:rPr>
              <a:t>vector</a:t>
            </a:r>
            <a:r>
              <a:rPr lang="en-US">
                <a:cs typeface="Times New Roman" pitchFamily="18" charset="0"/>
              </a:rPr>
              <a:t>. </a:t>
            </a:r>
            <a:br>
              <a:rPr lang="en-US">
                <a:cs typeface="Times New Roman" pitchFamily="18" charset="0"/>
              </a:rPr>
            </a:br>
            <a:r>
              <a:rPr lang="en-US">
                <a:cs typeface="Times New Roman" pitchFamily="18" charset="0"/>
              </a:rPr>
              <a:t/>
            </a:r>
            <a:br>
              <a:rPr lang="en-US">
                <a:cs typeface="Times New Roman" pitchFamily="18" charset="0"/>
              </a:rPr>
            </a:br>
            <a:r>
              <a:rPr lang="en-US">
                <a:latin typeface="Courier New" pitchFamily="49" charset="0"/>
                <a:cs typeface="Courier New" pitchFamily="49" charset="0"/>
              </a:rPr>
              <a:t>	collection.pop_back();</a:t>
            </a:r>
            <a:br>
              <a:rPr lang="en-US">
                <a:latin typeface="Courier New" pitchFamily="49" charset="0"/>
                <a:cs typeface="Courier New" pitchFamily="49" charset="0"/>
              </a:rPr>
            </a:br>
            <a:r>
              <a:rPr lang="en-US">
                <a:cs typeface="Times New Roman" pitchFamily="18" charset="0"/>
              </a:rPr>
              <a:t> </a:t>
            </a:r>
            <a:br>
              <a:rPr lang="en-US">
                <a:cs typeface="Times New Roman" pitchFamily="18" charset="0"/>
              </a:rPr>
            </a:br>
            <a:r>
              <a:rPr lang="en-US">
                <a:cs typeface="Times New Roman" pitchFamily="18" charset="0"/>
              </a:rPr>
              <a:t>The statement above removes the last element from the </a:t>
            </a:r>
            <a:r>
              <a:rPr lang="en-US">
                <a:latin typeface="Courier New" pitchFamily="49" charset="0"/>
                <a:cs typeface="Courier New" pitchFamily="49" charset="0"/>
              </a:rPr>
              <a:t>collection</a:t>
            </a:r>
            <a:r>
              <a:rPr lang="en-US">
                <a:cs typeface="Times New Roman" pitchFamily="18" charset="0"/>
              </a:rPr>
              <a:t> vector.</a:t>
            </a:r>
            <a:r>
              <a:rPr 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80B919A6-51A2-4067-A611-5F6BDA791511}" type="slidenum">
              <a:rPr lang="en-US"/>
              <a:pPr/>
              <a:t>23</a:t>
            </a:fld>
            <a:endParaRPr lang="en-US"/>
          </a:p>
        </p:txBody>
      </p:sp>
      <p:sp>
        <p:nvSpPr>
          <p:cNvPr id="159746" name="Rectangle 2"/>
          <p:cNvSpPr>
            <a:spLocks noGrp="1" noChangeArrowheads="1"/>
          </p:cNvSpPr>
          <p:nvPr>
            <p:ph type="title"/>
          </p:nvPr>
        </p:nvSpPr>
        <p:spPr>
          <a:xfrm>
            <a:off x="762000" y="228600"/>
            <a:ext cx="7772400" cy="533400"/>
          </a:xfrm>
        </p:spPr>
        <p:txBody>
          <a:bodyPr/>
          <a:lstStyle/>
          <a:p>
            <a:r>
              <a:rPr lang="en-US"/>
              <a:t>Program 7-26</a:t>
            </a:r>
          </a:p>
        </p:txBody>
      </p:sp>
      <p:sp>
        <p:nvSpPr>
          <p:cNvPr id="159747" name="Text Box 3"/>
          <p:cNvSpPr txBox="1">
            <a:spLocks noChangeArrowheads="1"/>
          </p:cNvSpPr>
          <p:nvPr/>
        </p:nvSpPr>
        <p:spPr bwMode="auto">
          <a:xfrm>
            <a:off x="228600" y="990600"/>
            <a:ext cx="8915400" cy="5592763"/>
          </a:xfrm>
          <a:prstGeom prst="rect">
            <a:avLst/>
          </a:prstGeom>
          <a:noFill/>
          <a:ln w="9525">
            <a:noFill/>
            <a:miter lim="800000"/>
            <a:headEnd/>
            <a:tailEnd/>
          </a:ln>
          <a:effectLst/>
        </p:spPr>
        <p:txBody>
          <a:bodyPr>
            <a:spAutoFit/>
          </a:bodyPr>
          <a:lstStyle/>
          <a:p>
            <a:pPr>
              <a:spcBef>
                <a:spcPct val="50000"/>
              </a:spcBef>
            </a:pPr>
            <a:r>
              <a:rPr lang="en-US" sz="1600">
                <a:latin typeface="Courier New" pitchFamily="49" charset="0"/>
                <a:cs typeface="Courier New" pitchFamily="49" charset="0"/>
              </a:rPr>
              <a:t>// This program demosntrates the vector size member function.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#include &lt;iostream&gt;</a:t>
            </a:r>
          </a:p>
          <a:p>
            <a:pPr>
              <a:spcBef>
                <a:spcPct val="50000"/>
              </a:spcBef>
            </a:pPr>
            <a:r>
              <a:rPr lang="en-US" sz="1600">
                <a:latin typeface="Courier New" pitchFamily="49" charset="0"/>
                <a:cs typeface="Courier New" pitchFamily="49" charset="0"/>
              </a:rPr>
              <a:t>using namespace std;</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#include &lt;vector&gt;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using namespace std;</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int main()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vector&lt;int&gt; values;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 Store values in the vector</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values.push_back(1);</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values.push_back(2);</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values.push_back(3);</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"The size of values is " &lt;&lt; values.size() &lt;&lt; endl;</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 Remove a value from the vector</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"Popping a value from the vector...\n";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values.pop_back();</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"The size of values is now " &lt;&lt; values.size() &lt;&lt; endl;</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endParaRPr lang="en-US" sz="1800">
              <a:latin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45FFDD9B-3F29-4AB9-813A-A3F47C9DCA3E}" type="slidenum">
              <a:rPr lang="en-US"/>
              <a:pPr/>
              <a:t>24</a:t>
            </a:fld>
            <a:endParaRPr lang="en-US"/>
          </a:p>
        </p:txBody>
      </p:sp>
      <p:sp>
        <p:nvSpPr>
          <p:cNvPr id="160770" name="Rectangle 2"/>
          <p:cNvSpPr>
            <a:spLocks noGrp="1" noChangeArrowheads="1"/>
          </p:cNvSpPr>
          <p:nvPr>
            <p:ph type="title"/>
          </p:nvPr>
        </p:nvSpPr>
        <p:spPr>
          <a:xfrm>
            <a:off x="685800" y="228600"/>
            <a:ext cx="7772400" cy="457200"/>
          </a:xfrm>
        </p:spPr>
        <p:txBody>
          <a:bodyPr/>
          <a:lstStyle/>
          <a:p>
            <a:r>
              <a:rPr lang="en-US"/>
              <a:t>Program 7-26 (continued)</a:t>
            </a:r>
          </a:p>
        </p:txBody>
      </p:sp>
      <p:sp>
        <p:nvSpPr>
          <p:cNvPr id="160771" name="Text Box 3"/>
          <p:cNvSpPr txBox="1">
            <a:spLocks noChangeArrowheads="1"/>
          </p:cNvSpPr>
          <p:nvPr/>
        </p:nvSpPr>
        <p:spPr bwMode="auto">
          <a:xfrm>
            <a:off x="228600" y="1143000"/>
            <a:ext cx="8915400" cy="5740400"/>
          </a:xfrm>
          <a:prstGeom prst="rect">
            <a:avLst/>
          </a:prstGeom>
          <a:noFill/>
          <a:ln w="9525">
            <a:noFill/>
            <a:miter lim="800000"/>
            <a:headEnd/>
            <a:tailEnd/>
          </a:ln>
          <a:effectLst/>
        </p:spPr>
        <p:txBody>
          <a:bodyPr>
            <a:spAutoFit/>
          </a:bodyPr>
          <a:lstStyle/>
          <a:p>
            <a:pPr>
              <a:spcBef>
                <a:spcPct val="50000"/>
              </a:spcBef>
            </a:pPr>
            <a:r>
              <a:rPr lang="en-US" sz="1600">
                <a:latin typeface="Courier New" pitchFamily="49" charset="0"/>
                <a:cs typeface="Courier New" pitchFamily="49" charset="0"/>
              </a:rPr>
              <a:t>	// Now remove another value from the vector</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"Popping a value from the vector...\n";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values.pop_back();</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"The size of values is now " &lt;&lt; values.size() &lt;&lt; endl;</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 Remove the last value from the vector</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"Popping a value from the vector...\n";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values.pop_back();</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"The size of values is now " &lt;&lt; values.size() &lt;&lt; endl;</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return 0;</a:t>
            </a:r>
          </a:p>
          <a:p>
            <a:pPr>
              <a:spcBef>
                <a:spcPct val="50000"/>
              </a:spcBef>
            </a:pP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b="1">
                <a:cs typeface="Times New Roman" pitchFamily="18" charset="0"/>
              </a:rPr>
              <a:t>Program Output</a:t>
            </a:r>
            <a:r>
              <a:rPr lang="en-US">
                <a:cs typeface="Times New Roman" pitchFamily="18" charset="0"/>
              </a:rPr>
              <a:t/>
            </a:r>
            <a:br>
              <a:rPr lang="en-US">
                <a:cs typeface="Times New Roman" pitchFamily="18" charset="0"/>
              </a:rPr>
            </a:b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The size of values is 3</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Popping a value from the vector...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The size of values is now 2</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Popping a value from the vector...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The size of values is now 1</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Popping a value from the vector...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The size of values is now 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9BC613B-5A1D-4196-9358-5A4DE828A5AA}" type="slidenum">
              <a:rPr lang="en-US"/>
              <a:pPr/>
              <a:t>25</a:t>
            </a:fld>
            <a:endParaRPr lang="en-US"/>
          </a:p>
        </p:txBody>
      </p:sp>
      <p:sp>
        <p:nvSpPr>
          <p:cNvPr id="161794" name="Rectangle 2"/>
          <p:cNvSpPr>
            <a:spLocks noGrp="1" noChangeArrowheads="1"/>
          </p:cNvSpPr>
          <p:nvPr>
            <p:ph type="title"/>
          </p:nvPr>
        </p:nvSpPr>
        <p:spPr/>
        <p:txBody>
          <a:bodyPr/>
          <a:lstStyle/>
          <a:p>
            <a:r>
              <a:rPr lang="en-US"/>
              <a:t>Clearing a </a:t>
            </a:r>
            <a:r>
              <a:rPr lang="en-US">
                <a:latin typeface="Courier New" pitchFamily="49" charset="0"/>
              </a:rPr>
              <a:t>vector</a:t>
            </a:r>
          </a:p>
        </p:txBody>
      </p:sp>
      <p:sp>
        <p:nvSpPr>
          <p:cNvPr id="161795" name="Rectangle 3"/>
          <p:cNvSpPr>
            <a:spLocks noGrp="1" noChangeArrowheads="1"/>
          </p:cNvSpPr>
          <p:nvPr>
            <p:ph type="body" idx="1"/>
          </p:nvPr>
        </p:nvSpPr>
        <p:spPr/>
        <p:txBody>
          <a:bodyPr/>
          <a:lstStyle/>
          <a:p>
            <a:pPr>
              <a:lnSpc>
                <a:spcPct val="90000"/>
              </a:lnSpc>
            </a:pPr>
            <a:r>
              <a:rPr lang="en-US">
                <a:cs typeface="Times New Roman" pitchFamily="18" charset="0"/>
              </a:rPr>
              <a:t>To completely clear the contents of a </a:t>
            </a:r>
            <a:r>
              <a:rPr lang="en-US">
                <a:latin typeface="Courier New" pitchFamily="49" charset="0"/>
                <a:cs typeface="Courier New" pitchFamily="49" charset="0"/>
              </a:rPr>
              <a:t>vector</a:t>
            </a:r>
            <a:r>
              <a:rPr lang="en-US">
                <a:cs typeface="Times New Roman" pitchFamily="18" charset="0"/>
              </a:rPr>
              <a:t>, use the </a:t>
            </a:r>
            <a:r>
              <a:rPr lang="en-US">
                <a:latin typeface="Courier New" pitchFamily="49" charset="0"/>
                <a:cs typeface="Courier New" pitchFamily="49" charset="0"/>
              </a:rPr>
              <a:t>clear</a:t>
            </a:r>
            <a:r>
              <a:rPr lang="en-US">
                <a:cs typeface="Times New Roman" pitchFamily="18" charset="0"/>
              </a:rPr>
              <a:t> member function. Here is an example:</a:t>
            </a:r>
            <a:br>
              <a:rPr lang="en-US">
                <a:cs typeface="Times New Roman" pitchFamily="18" charset="0"/>
              </a:rPr>
            </a:br>
            <a:r>
              <a:rPr lang="en-US">
                <a:cs typeface="Times New Roman" pitchFamily="18" charset="0"/>
              </a:rPr>
              <a:t/>
            </a:r>
            <a:br>
              <a:rPr lang="en-US">
                <a:cs typeface="Times New Roman" pitchFamily="18" charset="0"/>
              </a:rPr>
            </a:br>
            <a:r>
              <a:rPr lang="en-US">
                <a:latin typeface="Courier New" pitchFamily="49" charset="0"/>
                <a:cs typeface="Courier New" pitchFamily="49" charset="0"/>
              </a:rPr>
              <a:t>	numbers.clear();</a:t>
            </a:r>
            <a:br>
              <a:rPr lang="en-US">
                <a:latin typeface="Courier New" pitchFamily="49" charset="0"/>
                <a:cs typeface="Courier New" pitchFamily="49" charset="0"/>
              </a:rPr>
            </a:br>
            <a:r>
              <a:rPr lang="en-US">
                <a:cs typeface="Times New Roman" pitchFamily="18" charset="0"/>
              </a:rPr>
              <a:t> </a:t>
            </a:r>
            <a:br>
              <a:rPr lang="en-US">
                <a:cs typeface="Times New Roman" pitchFamily="18" charset="0"/>
              </a:rPr>
            </a:br>
            <a:r>
              <a:rPr lang="en-US">
                <a:cs typeface="Times New Roman" pitchFamily="18" charset="0"/>
              </a:rPr>
              <a:t>After the statement above executes, the </a:t>
            </a:r>
            <a:r>
              <a:rPr lang="en-US">
                <a:latin typeface="Courier New" pitchFamily="49" charset="0"/>
                <a:cs typeface="Courier New" pitchFamily="49" charset="0"/>
              </a:rPr>
              <a:t>numbers</a:t>
            </a:r>
            <a:r>
              <a:rPr lang="en-US">
                <a:cs typeface="Times New Roman" pitchFamily="18" charset="0"/>
              </a:rPr>
              <a:t> vector will be cleared of all its elements.</a:t>
            </a:r>
            <a:r>
              <a:rPr 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375F2353-EBD2-4566-A23E-0DD174DE5BB9}" type="slidenum">
              <a:rPr lang="en-US"/>
              <a:pPr/>
              <a:t>26</a:t>
            </a:fld>
            <a:endParaRPr lang="en-US"/>
          </a:p>
        </p:txBody>
      </p:sp>
      <p:sp>
        <p:nvSpPr>
          <p:cNvPr id="162818" name="Rectangle 2"/>
          <p:cNvSpPr>
            <a:spLocks noGrp="1" noChangeArrowheads="1"/>
          </p:cNvSpPr>
          <p:nvPr>
            <p:ph type="title"/>
          </p:nvPr>
        </p:nvSpPr>
        <p:spPr>
          <a:xfrm>
            <a:off x="685800" y="304800"/>
            <a:ext cx="7772400" cy="609600"/>
          </a:xfrm>
        </p:spPr>
        <p:txBody>
          <a:bodyPr/>
          <a:lstStyle/>
          <a:p>
            <a:r>
              <a:rPr lang="en-US"/>
              <a:t>Program 7-27</a:t>
            </a:r>
          </a:p>
        </p:txBody>
      </p:sp>
      <p:sp>
        <p:nvSpPr>
          <p:cNvPr id="162819" name="Text Box 3"/>
          <p:cNvSpPr txBox="1">
            <a:spLocks noChangeArrowheads="1"/>
          </p:cNvSpPr>
          <p:nvPr/>
        </p:nvSpPr>
        <p:spPr bwMode="auto">
          <a:xfrm>
            <a:off x="228600" y="1143000"/>
            <a:ext cx="8915400" cy="5173663"/>
          </a:xfrm>
          <a:prstGeom prst="rect">
            <a:avLst/>
          </a:prstGeom>
          <a:noFill/>
          <a:ln w="9525">
            <a:noFill/>
            <a:miter lim="800000"/>
            <a:headEnd/>
            <a:tailEnd/>
          </a:ln>
          <a:effectLst/>
        </p:spPr>
        <p:txBody>
          <a:bodyPr>
            <a:spAutoFit/>
          </a:bodyPr>
          <a:lstStyle/>
          <a:p>
            <a:pPr>
              <a:spcBef>
                <a:spcPct val="50000"/>
              </a:spcBef>
            </a:pPr>
            <a:r>
              <a:rPr lang="en-US" sz="1800">
                <a:latin typeface="Courier New" pitchFamily="49" charset="0"/>
                <a:cs typeface="Courier New" pitchFamily="49" charset="0"/>
              </a:rPr>
              <a:t>// This program demosntrates the vector size member function.</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#include &lt;iostream&gt;using namespace std;</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#include &lt;vector&gt;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using namespace std;</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int main()</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vector&lt;int&gt; values(100);</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cout &lt;&lt; "The values vector has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&lt;&lt; values.size() &lt;&lt; " elements.\n";</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cout &lt;&lt; "I will call the clear member function...\n";</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values.clear();</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cout &lt;&lt; "Now, the values vector has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		&lt;&lt; values.size() &lt;&lt; " elements.\n";</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Times New Roman" pitchFamily="18" charset="0"/>
              </a:rPr>
              <a:t>	return 0;</a:t>
            </a:r>
          </a:p>
          <a:p>
            <a:pPr>
              <a:spcBef>
                <a:spcPct val="50000"/>
              </a:spcBef>
            </a:pPr>
            <a:r>
              <a:rPr lang="en-US" sz="1800">
                <a:latin typeface="Courier New" pitchFamily="49" charset="0"/>
                <a:cs typeface="Courier New" pitchFamily="49" charset="0"/>
              </a:rPr>
              <a:t>}</a:t>
            </a:r>
            <a:r>
              <a:rPr lang="en-US" sz="1800">
                <a:latin typeface="Courier New" pitchFamily="49" charset="0"/>
                <a:cs typeface="Times New Roman" pitchFamily="18" charset="0"/>
              </a:rPr>
              <a:t/>
            </a:r>
            <a:br>
              <a:rPr lang="en-US" sz="1800">
                <a:latin typeface="Courier New" pitchFamily="49" charset="0"/>
                <a:cs typeface="Times New Roman" pitchFamily="18" charset="0"/>
              </a:rPr>
            </a:br>
            <a:endParaRPr lang="en-US" sz="1800">
              <a:latin typeface="Courier New" pitchFamily="49"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015BAB9E-7201-4BB4-B448-25810A176E8F}" type="slidenum">
              <a:rPr lang="en-US"/>
              <a:pPr/>
              <a:t>27</a:t>
            </a:fld>
            <a:endParaRPr lang="en-US"/>
          </a:p>
        </p:txBody>
      </p:sp>
      <p:sp>
        <p:nvSpPr>
          <p:cNvPr id="163842" name="Rectangle 2"/>
          <p:cNvSpPr>
            <a:spLocks noGrp="1" noChangeArrowheads="1"/>
          </p:cNvSpPr>
          <p:nvPr>
            <p:ph type="title"/>
          </p:nvPr>
        </p:nvSpPr>
        <p:spPr>
          <a:xfrm>
            <a:off x="685800" y="304800"/>
            <a:ext cx="7772400" cy="762000"/>
          </a:xfrm>
        </p:spPr>
        <p:txBody>
          <a:bodyPr/>
          <a:lstStyle/>
          <a:p>
            <a:r>
              <a:rPr lang="en-US"/>
              <a:t>Program 7-27 (continued)</a:t>
            </a:r>
          </a:p>
        </p:txBody>
      </p:sp>
      <p:sp>
        <p:nvSpPr>
          <p:cNvPr id="163843" name="Text Box 3"/>
          <p:cNvSpPr txBox="1">
            <a:spLocks noChangeArrowheads="1"/>
          </p:cNvSpPr>
          <p:nvPr/>
        </p:nvSpPr>
        <p:spPr bwMode="auto">
          <a:xfrm>
            <a:off x="228600" y="1524000"/>
            <a:ext cx="8686800" cy="2103438"/>
          </a:xfrm>
          <a:prstGeom prst="rect">
            <a:avLst/>
          </a:prstGeom>
          <a:noFill/>
          <a:ln w="9525">
            <a:noFill/>
            <a:miter lim="800000"/>
            <a:headEnd/>
            <a:tailEnd/>
          </a:ln>
          <a:effectLst/>
        </p:spPr>
        <p:txBody>
          <a:bodyPr>
            <a:spAutoFit/>
          </a:bodyPr>
          <a:lstStyle/>
          <a:p>
            <a:pPr>
              <a:spcBef>
                <a:spcPct val="50000"/>
              </a:spcBef>
            </a:pPr>
            <a:r>
              <a:rPr lang="en-US" b="1">
                <a:cs typeface="Times New Roman" pitchFamily="18" charset="0"/>
              </a:rPr>
              <a:t>Program Output</a:t>
            </a:r>
            <a:r>
              <a:rPr lang="en-US">
                <a:cs typeface="Times New Roman" pitchFamily="18" charset="0"/>
              </a:rPr>
              <a:t/>
            </a:r>
            <a:br>
              <a:rPr lang="en-US">
                <a:cs typeface="Times New Roman" pitchFamily="18" charset="0"/>
              </a:rPr>
            </a:br>
            <a:r>
              <a:rPr lang="en-US" sz="1800">
                <a:latin typeface="Courier New" pitchFamily="49" charset="0"/>
                <a:cs typeface="Times New Roman" pitchFamily="18" charset="0"/>
              </a:rPr>
              <a:t> </a:t>
            </a:r>
            <a:br>
              <a:rPr lang="en-US" sz="1800">
                <a:latin typeface="Courier New" pitchFamily="49" charset="0"/>
                <a:cs typeface="Times New Roman" pitchFamily="18" charset="0"/>
              </a:rPr>
            </a:br>
            <a:r>
              <a:rPr lang="en-US" sz="1800">
                <a:latin typeface="Courier New" pitchFamily="49" charset="0"/>
                <a:cs typeface="Courier New" pitchFamily="49" charset="0"/>
              </a:rPr>
              <a:t>The values vector has 100 elements.</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I will call the clear member function...</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Courier New" pitchFamily="49" charset="0"/>
              </a:rPr>
              <a:t>Now, the values vector has 0 elements.</a:t>
            </a:r>
            <a:endParaRPr lang="en-US" sz="1800">
              <a:latin typeface="Courier New" pitchFamily="49" charset="0"/>
            </a:endParaRPr>
          </a:p>
          <a:p>
            <a:pPr>
              <a:spcBef>
                <a:spcPct val="50000"/>
              </a:spcBef>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82C4F8F-35AB-4A2E-9D85-454FD59739AE}" type="slidenum">
              <a:rPr lang="en-US"/>
              <a:pPr/>
              <a:t>28</a:t>
            </a:fld>
            <a:endParaRPr lang="en-US"/>
          </a:p>
        </p:txBody>
      </p:sp>
      <p:sp>
        <p:nvSpPr>
          <p:cNvPr id="164866" name="Rectangle 2"/>
          <p:cNvSpPr>
            <a:spLocks noGrp="1" noChangeArrowheads="1"/>
          </p:cNvSpPr>
          <p:nvPr>
            <p:ph type="title"/>
          </p:nvPr>
        </p:nvSpPr>
        <p:spPr/>
        <p:txBody>
          <a:bodyPr/>
          <a:lstStyle/>
          <a:p>
            <a:r>
              <a:rPr lang="en-US"/>
              <a:t>Detecting an Empty </a:t>
            </a:r>
            <a:r>
              <a:rPr lang="en-US">
                <a:latin typeface="Courier New" pitchFamily="49" charset="0"/>
              </a:rPr>
              <a:t>vector</a:t>
            </a:r>
          </a:p>
        </p:txBody>
      </p:sp>
      <p:sp>
        <p:nvSpPr>
          <p:cNvPr id="164867" name="Rectangle 3"/>
          <p:cNvSpPr>
            <a:spLocks noGrp="1" noChangeArrowheads="1"/>
          </p:cNvSpPr>
          <p:nvPr>
            <p:ph type="body" idx="1"/>
          </p:nvPr>
        </p:nvSpPr>
        <p:spPr/>
        <p:txBody>
          <a:bodyPr/>
          <a:lstStyle/>
          <a:p>
            <a:r>
              <a:rPr lang="en-US">
                <a:cs typeface="Times New Roman" pitchFamily="18" charset="0"/>
              </a:rPr>
              <a:t>To determine if a vector is empty, use the </a:t>
            </a:r>
            <a:r>
              <a:rPr lang="en-US">
                <a:latin typeface="Courier New" pitchFamily="49" charset="0"/>
                <a:cs typeface="Courier New" pitchFamily="49" charset="0"/>
              </a:rPr>
              <a:t>empty</a:t>
            </a:r>
            <a:r>
              <a:rPr lang="en-US">
                <a:cs typeface="Times New Roman" pitchFamily="18" charset="0"/>
              </a:rPr>
              <a:t> member function.  The function returns </a:t>
            </a:r>
            <a:r>
              <a:rPr lang="en-US">
                <a:latin typeface="Courier New" pitchFamily="49" charset="0"/>
                <a:cs typeface="Courier New" pitchFamily="49" charset="0"/>
              </a:rPr>
              <a:t>true</a:t>
            </a:r>
            <a:r>
              <a:rPr lang="en-US">
                <a:cs typeface="Times New Roman" pitchFamily="18" charset="0"/>
              </a:rPr>
              <a:t> if the vector is empty, and </a:t>
            </a:r>
            <a:r>
              <a:rPr lang="en-US">
                <a:latin typeface="Courier New" pitchFamily="49" charset="0"/>
                <a:cs typeface="Courier New" pitchFamily="49" charset="0"/>
              </a:rPr>
              <a:t>false</a:t>
            </a:r>
            <a:r>
              <a:rPr lang="en-US">
                <a:cs typeface="Times New Roman" pitchFamily="18" charset="0"/>
              </a:rPr>
              <a:t> if the </a:t>
            </a:r>
            <a:r>
              <a:rPr lang="en-US">
                <a:latin typeface="Courier New" pitchFamily="49" charset="0"/>
                <a:cs typeface="Courier New" pitchFamily="49" charset="0"/>
              </a:rPr>
              <a:t>vector</a:t>
            </a:r>
            <a:r>
              <a:rPr lang="en-US">
                <a:cs typeface="Times New Roman" pitchFamily="18" charset="0"/>
              </a:rPr>
              <a:t> has elements stored in it. Here is an example of its use:</a:t>
            </a:r>
          </a:p>
          <a:p>
            <a:pPr>
              <a:buFontTx/>
              <a:buNone/>
            </a:pPr>
            <a:r>
              <a:rPr lang="en-US">
                <a:latin typeface="Courier New" pitchFamily="49" charset="0"/>
                <a:cs typeface="Courier New" pitchFamily="49" charset="0"/>
              </a:rPr>
              <a:t/>
            </a:r>
            <a:br>
              <a:rPr lang="en-US">
                <a:latin typeface="Courier New" pitchFamily="49" charset="0"/>
                <a:cs typeface="Courier New" pitchFamily="49" charset="0"/>
              </a:rPr>
            </a:br>
            <a:r>
              <a:rPr lang="en-US" sz="2400">
                <a:latin typeface="Courier New" pitchFamily="49" charset="0"/>
                <a:cs typeface="Courier New" pitchFamily="49" charset="0"/>
              </a:rPr>
              <a:t>	if (set.empty())</a:t>
            </a:r>
            <a:br>
              <a:rPr lang="en-US" sz="2400">
                <a:latin typeface="Courier New" pitchFamily="49" charset="0"/>
                <a:cs typeface="Courier New" pitchFamily="49" charset="0"/>
              </a:rPr>
            </a:br>
            <a:r>
              <a:rPr lang="en-US" sz="2400">
                <a:latin typeface="Courier New" pitchFamily="49" charset="0"/>
                <a:cs typeface="Courier New" pitchFamily="49" charset="0"/>
              </a:rPr>
              <a:t>		cout &lt;&lt; "No values in set.\n";</a:t>
            </a:r>
            <a:r>
              <a:rPr lang="en-US" sz="2400">
                <a:cs typeface="Times New Roman" pitchFamily="18" charset="0"/>
              </a:rPr>
              <a:t> </a:t>
            </a:r>
          </a:p>
          <a:p>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2697C344-12A8-4348-B581-8F6B057888C0}" type="slidenum">
              <a:rPr lang="en-US"/>
              <a:pPr/>
              <a:t>29</a:t>
            </a:fld>
            <a:endParaRPr lang="en-US"/>
          </a:p>
        </p:txBody>
      </p:sp>
      <p:sp>
        <p:nvSpPr>
          <p:cNvPr id="165890" name="Rectangle 2"/>
          <p:cNvSpPr>
            <a:spLocks noGrp="1" noChangeArrowheads="1"/>
          </p:cNvSpPr>
          <p:nvPr>
            <p:ph type="title"/>
          </p:nvPr>
        </p:nvSpPr>
        <p:spPr>
          <a:xfrm>
            <a:off x="685800" y="228600"/>
            <a:ext cx="7772400" cy="533400"/>
          </a:xfrm>
        </p:spPr>
        <p:txBody>
          <a:bodyPr/>
          <a:lstStyle/>
          <a:p>
            <a:r>
              <a:rPr lang="en-US"/>
              <a:t>Program 7-28</a:t>
            </a:r>
          </a:p>
        </p:txBody>
      </p:sp>
      <p:sp>
        <p:nvSpPr>
          <p:cNvPr id="165891" name="Text Box 3"/>
          <p:cNvSpPr txBox="1">
            <a:spLocks noChangeArrowheads="1"/>
          </p:cNvSpPr>
          <p:nvPr/>
        </p:nvSpPr>
        <p:spPr bwMode="auto">
          <a:xfrm>
            <a:off x="228600" y="990600"/>
            <a:ext cx="8915400" cy="4492625"/>
          </a:xfrm>
          <a:prstGeom prst="rect">
            <a:avLst/>
          </a:prstGeom>
          <a:noFill/>
          <a:ln w="9525">
            <a:noFill/>
            <a:miter lim="800000"/>
            <a:headEnd/>
            <a:tailEnd/>
          </a:ln>
          <a:effectLst/>
        </p:spPr>
        <p:txBody>
          <a:bodyPr>
            <a:spAutoFit/>
          </a:bodyPr>
          <a:lstStyle/>
          <a:p>
            <a:pPr>
              <a:spcBef>
                <a:spcPct val="50000"/>
              </a:spcBef>
            </a:pPr>
            <a:r>
              <a:rPr lang="en-US" sz="1600">
                <a:latin typeface="Courier New" pitchFamily="49" charset="0"/>
                <a:cs typeface="Courier New" pitchFamily="49" charset="0"/>
              </a:rPr>
              <a:t>// This program demonstrates the vector's empty member function.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#include &lt;iostream&gt;using namespace std;</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#include &lt;vector&gt;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using namespace std;</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Function prototype</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float avgVector(vector&lt;int&gt;);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int main()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vector&lt;int&gt; values;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int numValues;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float average;</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"How many values do you wish to average?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cin &gt;&gt; numValues;</a:t>
            </a:r>
            <a:r>
              <a:rPr lang="en-US" sz="1600">
                <a:latin typeface="Courier New" pitchFamily="49" charset="0"/>
                <a:cs typeface="Times New Roman" pitchFamily="18" charset="0"/>
              </a:rPr>
              <a:t/>
            </a:r>
            <a:br>
              <a:rPr lang="en-US" sz="1600">
                <a:latin typeface="Courier New" pitchFamily="49" charset="0"/>
                <a:cs typeface="Times New Roman" pitchFamily="18" charset="0"/>
              </a:rPr>
            </a:br>
            <a:endParaRPr lang="en-US" sz="1600">
              <a:latin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72462C-F027-4F08-AD48-7EAF5235CFBB}" type="slidenum">
              <a:rPr lang="en-US"/>
              <a:pPr/>
              <a:t>3</a:t>
            </a:fld>
            <a:endParaRPr lang="en-US"/>
          </a:p>
        </p:txBody>
      </p:sp>
      <p:sp>
        <p:nvSpPr>
          <p:cNvPr id="138242" name="Rectangle 2"/>
          <p:cNvSpPr>
            <a:spLocks noGrp="1" noChangeArrowheads="1"/>
          </p:cNvSpPr>
          <p:nvPr>
            <p:ph type="title"/>
          </p:nvPr>
        </p:nvSpPr>
        <p:spPr/>
        <p:txBody>
          <a:bodyPr/>
          <a:lstStyle/>
          <a:p>
            <a:r>
              <a:rPr lang="en-US"/>
              <a:t>7.14 Introduction to the STL </a:t>
            </a:r>
            <a:r>
              <a:rPr lang="en-US">
                <a:latin typeface="Courier New" pitchFamily="49" charset="0"/>
              </a:rPr>
              <a:t>vector</a:t>
            </a:r>
          </a:p>
        </p:txBody>
      </p:sp>
      <p:sp>
        <p:nvSpPr>
          <p:cNvPr id="138243" name="Rectangle 3"/>
          <p:cNvSpPr>
            <a:spLocks noGrp="1" noChangeArrowheads="1"/>
          </p:cNvSpPr>
          <p:nvPr>
            <p:ph type="body" idx="1"/>
          </p:nvPr>
        </p:nvSpPr>
        <p:spPr/>
        <p:txBody>
          <a:bodyPr/>
          <a:lstStyle/>
          <a:p>
            <a:r>
              <a:rPr lang="en-US">
                <a:cs typeface="Times New Roman" pitchFamily="18" charset="0"/>
              </a:rPr>
              <a:t>A </a:t>
            </a:r>
            <a:r>
              <a:rPr lang="en-US">
                <a:latin typeface="Courier New" pitchFamily="49" charset="0"/>
                <a:cs typeface="Courier New" pitchFamily="49" charset="0"/>
              </a:rPr>
              <a:t>vector</a:t>
            </a:r>
            <a:r>
              <a:rPr lang="en-US">
                <a:cs typeface="Times New Roman" pitchFamily="18" charset="0"/>
              </a:rPr>
              <a:t> is like an array in the following ways:</a:t>
            </a:r>
          </a:p>
          <a:p>
            <a:pPr lvl="1"/>
            <a:r>
              <a:rPr lang="en-US">
                <a:cs typeface="Times New Roman" pitchFamily="18" charset="0"/>
              </a:rPr>
              <a:t>A </a:t>
            </a:r>
            <a:r>
              <a:rPr lang="en-US">
                <a:latin typeface="Courier New" pitchFamily="49" charset="0"/>
                <a:cs typeface="Courier New" pitchFamily="49" charset="0"/>
              </a:rPr>
              <a:t>vector</a:t>
            </a:r>
            <a:r>
              <a:rPr lang="en-US">
                <a:cs typeface="Times New Roman" pitchFamily="18" charset="0"/>
              </a:rPr>
              <a:t> holds a sequence of values, or elements.</a:t>
            </a:r>
          </a:p>
          <a:p>
            <a:pPr lvl="1"/>
            <a:r>
              <a:rPr lang="en-US">
                <a:cs typeface="Times New Roman" pitchFamily="18" charset="0"/>
              </a:rPr>
              <a:t>A </a:t>
            </a:r>
            <a:r>
              <a:rPr lang="en-US">
                <a:latin typeface="Courier New" pitchFamily="49" charset="0"/>
                <a:cs typeface="Courier New" pitchFamily="49" charset="0"/>
              </a:rPr>
              <a:t>vector</a:t>
            </a:r>
            <a:r>
              <a:rPr lang="en-US">
                <a:cs typeface="Times New Roman" pitchFamily="18" charset="0"/>
              </a:rPr>
              <a:t> stores its elements in contiguous memory locations.</a:t>
            </a:r>
          </a:p>
          <a:p>
            <a:pPr lvl="1"/>
            <a:r>
              <a:rPr lang="en-US">
                <a:cs typeface="Times New Roman" pitchFamily="18" charset="0"/>
              </a:rPr>
              <a:t>You can use the array subscript operator </a:t>
            </a:r>
            <a:r>
              <a:rPr lang="en-US">
                <a:latin typeface="Courier New" pitchFamily="49" charset="0"/>
                <a:cs typeface="Courier New" pitchFamily="49" charset="0"/>
              </a:rPr>
              <a:t>[]</a:t>
            </a:r>
            <a:r>
              <a:rPr lang="en-US">
                <a:cs typeface="Times New Roman" pitchFamily="18" charset="0"/>
              </a:rPr>
              <a:t> to read the individual elements in the </a:t>
            </a:r>
            <a:r>
              <a:rPr lang="en-US">
                <a:latin typeface="Courier New" pitchFamily="49" charset="0"/>
                <a:cs typeface="Courier New" pitchFamily="49" charset="0"/>
              </a:rPr>
              <a:t>vector</a:t>
            </a:r>
            <a:r>
              <a:rPr lang="en-US">
                <a:cs typeface="Times New Roman" pitchFamily="18"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4A471B55-6573-48C4-BF0E-56EA3A797DCA}" type="slidenum">
              <a:rPr lang="en-US"/>
              <a:pPr/>
              <a:t>30</a:t>
            </a:fld>
            <a:endParaRPr lang="en-US"/>
          </a:p>
        </p:txBody>
      </p:sp>
      <p:sp>
        <p:nvSpPr>
          <p:cNvPr id="166914" name="Rectangle 2"/>
          <p:cNvSpPr>
            <a:spLocks noGrp="1" noChangeArrowheads="1"/>
          </p:cNvSpPr>
          <p:nvPr>
            <p:ph type="title"/>
          </p:nvPr>
        </p:nvSpPr>
        <p:spPr>
          <a:xfrm>
            <a:off x="685800" y="228600"/>
            <a:ext cx="7772400" cy="533400"/>
          </a:xfrm>
        </p:spPr>
        <p:txBody>
          <a:bodyPr/>
          <a:lstStyle/>
          <a:p>
            <a:r>
              <a:rPr lang="en-US"/>
              <a:t>Program 7-28 (continued)</a:t>
            </a:r>
          </a:p>
        </p:txBody>
      </p:sp>
      <p:sp>
        <p:nvSpPr>
          <p:cNvPr id="166915" name="Text Box 3"/>
          <p:cNvSpPr txBox="1">
            <a:spLocks noChangeArrowheads="1"/>
          </p:cNvSpPr>
          <p:nvPr/>
        </p:nvSpPr>
        <p:spPr bwMode="auto">
          <a:xfrm>
            <a:off x="228600" y="1143000"/>
            <a:ext cx="8915400" cy="5713413"/>
          </a:xfrm>
          <a:prstGeom prst="rect">
            <a:avLst/>
          </a:prstGeom>
          <a:noFill/>
          <a:ln w="9525">
            <a:noFill/>
            <a:miter lim="800000"/>
            <a:headEnd/>
            <a:tailEnd/>
          </a:ln>
          <a:effectLst/>
        </p:spPr>
        <p:txBody>
          <a:bodyPr>
            <a:spAutoFit/>
          </a:bodyPr>
          <a:lstStyle/>
          <a:p>
            <a:pPr>
              <a:spcBef>
                <a:spcPct val="50000"/>
              </a:spcBef>
            </a:pPr>
            <a:r>
              <a:rPr lang="en-US" sz="1600">
                <a:latin typeface="Courier New" pitchFamily="49" charset="0"/>
                <a:cs typeface="Courier New" pitchFamily="49" charset="0"/>
              </a:rPr>
              <a:t>	for (int count = 0; count &lt; numValues; count++)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int tempValue;</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"Enter a value: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cin &gt;&gt; tempValue;</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values.push_back(tempValue);</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average = avgVector(values);</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"Average: " &lt;&lt; average &lt;&lt; endl;</a:t>
            </a:r>
          </a:p>
          <a:p>
            <a:pPr>
              <a:spcBef>
                <a:spcPct val="50000"/>
              </a:spcBef>
            </a:pPr>
            <a:r>
              <a:rPr lang="en-US" sz="1600">
                <a:latin typeface="Courier New" pitchFamily="49" charset="0"/>
                <a:cs typeface="Courier New" pitchFamily="49" charset="0"/>
              </a:rPr>
              <a:t>	return 0;</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Definition of function avgVector.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This function accepts an int vector as its argument. If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the vector contains values, the function returns the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average of those values. Otherwise, an error message is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displayed and the function returns 0.0.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CF9B5F12-DEED-44FB-90A7-CD2B1B192EBA}" type="slidenum">
              <a:rPr lang="en-US"/>
              <a:pPr/>
              <a:t>31</a:t>
            </a:fld>
            <a:endParaRPr lang="en-US"/>
          </a:p>
        </p:txBody>
      </p:sp>
      <p:sp>
        <p:nvSpPr>
          <p:cNvPr id="167938" name="Rectangle 2"/>
          <p:cNvSpPr>
            <a:spLocks noGrp="1" noChangeArrowheads="1"/>
          </p:cNvSpPr>
          <p:nvPr>
            <p:ph type="title"/>
          </p:nvPr>
        </p:nvSpPr>
        <p:spPr>
          <a:xfrm>
            <a:off x="685800" y="228600"/>
            <a:ext cx="7772400" cy="533400"/>
          </a:xfrm>
        </p:spPr>
        <p:txBody>
          <a:bodyPr/>
          <a:lstStyle/>
          <a:p>
            <a:r>
              <a:rPr lang="en-US"/>
              <a:t>Program 7-28 (continued)</a:t>
            </a:r>
          </a:p>
        </p:txBody>
      </p:sp>
      <p:sp>
        <p:nvSpPr>
          <p:cNvPr id="167939" name="Text Box 3"/>
          <p:cNvSpPr txBox="1">
            <a:spLocks noChangeArrowheads="1"/>
          </p:cNvSpPr>
          <p:nvPr/>
        </p:nvSpPr>
        <p:spPr bwMode="auto">
          <a:xfrm>
            <a:off x="304800" y="1066800"/>
            <a:ext cx="8839200" cy="5102225"/>
          </a:xfrm>
          <a:prstGeom prst="rect">
            <a:avLst/>
          </a:prstGeom>
          <a:noFill/>
          <a:ln w="9525">
            <a:noFill/>
            <a:miter lim="800000"/>
            <a:headEnd/>
            <a:tailEnd/>
          </a:ln>
          <a:effectLst/>
        </p:spPr>
        <p:txBody>
          <a:bodyPr>
            <a:spAutoFit/>
          </a:bodyPr>
          <a:lstStyle/>
          <a:p>
            <a:pPr>
              <a:spcBef>
                <a:spcPct val="50000"/>
              </a:spcBef>
            </a:pPr>
            <a:r>
              <a:rPr lang="en-US" sz="1600">
                <a:latin typeface="Courier New" pitchFamily="49" charset="0"/>
                <a:cs typeface="Courier New" pitchFamily="49" charset="0"/>
              </a:rPr>
              <a:t>float avgVector(vector&lt;int&gt; vect)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int total = 0;	// accumulator</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float avg;		// average</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if (vect.empty())	// Determine if the vector is empty</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cout &lt;&lt; "No values to average.\n";</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avg = 0.0;</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else</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for (int count = 0; count &lt; vect.size(); count++)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total += vect[count];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avg = total / vect.size();</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	return avg;</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Times New Roman" pitchFamily="18" charset="0"/>
              </a:rPr>
              <a:t> </a:t>
            </a:r>
            <a:br>
              <a:rPr lang="en-US" sz="1600">
                <a:latin typeface="Courier New" pitchFamily="49" charset="0"/>
                <a:cs typeface="Times New Roman" pitchFamily="18" charset="0"/>
              </a:rPr>
            </a:b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CDF26F0C-74A2-4357-9B7E-9688403198F4}" type="slidenum">
              <a:rPr lang="en-US"/>
              <a:pPr/>
              <a:t>32</a:t>
            </a:fld>
            <a:endParaRPr lang="en-US"/>
          </a:p>
        </p:txBody>
      </p:sp>
      <p:sp>
        <p:nvSpPr>
          <p:cNvPr id="168962" name="Rectangle 2"/>
          <p:cNvSpPr>
            <a:spLocks noGrp="1" noChangeArrowheads="1"/>
          </p:cNvSpPr>
          <p:nvPr>
            <p:ph type="title"/>
          </p:nvPr>
        </p:nvSpPr>
        <p:spPr>
          <a:xfrm>
            <a:off x="685800" y="228600"/>
            <a:ext cx="7772400" cy="533400"/>
          </a:xfrm>
        </p:spPr>
        <p:txBody>
          <a:bodyPr/>
          <a:lstStyle/>
          <a:p>
            <a:r>
              <a:rPr lang="en-US"/>
              <a:t>Program 7-28 (continued)</a:t>
            </a:r>
          </a:p>
        </p:txBody>
      </p:sp>
      <p:sp>
        <p:nvSpPr>
          <p:cNvPr id="168963" name="Text Box 3"/>
          <p:cNvSpPr txBox="1">
            <a:spLocks noChangeArrowheads="1"/>
          </p:cNvSpPr>
          <p:nvPr/>
        </p:nvSpPr>
        <p:spPr bwMode="auto">
          <a:xfrm>
            <a:off x="304800" y="1066800"/>
            <a:ext cx="8839200" cy="4241800"/>
          </a:xfrm>
          <a:prstGeom prst="rect">
            <a:avLst/>
          </a:prstGeom>
          <a:noFill/>
          <a:ln w="9525">
            <a:noFill/>
            <a:miter lim="800000"/>
            <a:headEnd/>
            <a:tailEnd/>
          </a:ln>
          <a:effectLst/>
        </p:spPr>
        <p:txBody>
          <a:bodyPr>
            <a:spAutoFit/>
          </a:bodyPr>
          <a:lstStyle/>
          <a:p>
            <a:pPr>
              <a:spcBef>
                <a:spcPct val="50000"/>
              </a:spcBef>
            </a:pPr>
            <a:r>
              <a:rPr lang="en-US" b="1">
                <a:cs typeface="Times New Roman" pitchFamily="18" charset="0"/>
              </a:rPr>
              <a:t>Program Output with Example Input Shown in Bold</a:t>
            </a:r>
            <a:br>
              <a:rPr lang="en-US" b="1">
                <a:cs typeface="Times New Roman" pitchFamily="18" charset="0"/>
              </a:rPr>
            </a:br>
            <a:r>
              <a:rPr lang="en-US">
                <a:cs typeface="Times New Roman" pitchFamily="18" charset="0"/>
              </a:rPr>
              <a:t/>
            </a:r>
            <a:br>
              <a:rPr lang="en-US">
                <a:cs typeface="Times New Roman" pitchFamily="18" charset="0"/>
              </a:rPr>
            </a:br>
            <a:r>
              <a:rPr lang="en-US" sz="1600">
                <a:latin typeface="Courier New" pitchFamily="49" charset="0"/>
                <a:cs typeface="Courier New" pitchFamily="49" charset="0"/>
              </a:rPr>
              <a:t>How many values do you wish to average?</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Enter a value: 12</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Enter a value: 18</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Enter a value: 3</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Enter a value: 7</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Enter a value: 9</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Average: 9</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Times New Roman" pitchFamily="18" charset="0"/>
              </a:rPr>
              <a:t> </a:t>
            </a:r>
            <a:br>
              <a:rPr lang="en-US" sz="1600">
                <a:latin typeface="Courier New" pitchFamily="49" charset="0"/>
                <a:cs typeface="Times New Roman" pitchFamily="18" charset="0"/>
              </a:rPr>
            </a:br>
            <a:r>
              <a:rPr lang="en-US" b="1">
                <a:cs typeface="Times New Roman" pitchFamily="18" charset="0"/>
              </a:rPr>
              <a:t>Program Output with Example Input Shown in Bold</a:t>
            </a:r>
            <a:r>
              <a:rPr lang="en-US">
                <a:cs typeface="Times New Roman" pitchFamily="18" charset="0"/>
              </a:rPr>
              <a:t/>
            </a:r>
            <a:br>
              <a:rPr lang="en-US">
                <a:cs typeface="Times New Roman" pitchFamily="18" charset="0"/>
              </a:rPr>
            </a:br>
            <a:r>
              <a:rPr lang="en-US">
                <a:cs typeface="Times New Roman" pitchFamily="18" charset="0"/>
              </a:rPr>
              <a:t/>
            </a:r>
            <a:br>
              <a:rPr lang="en-US">
                <a:cs typeface="Times New Roman" pitchFamily="18" charset="0"/>
              </a:rPr>
            </a:br>
            <a:r>
              <a:rPr lang="en-US" sz="1600">
                <a:latin typeface="Courier New" pitchFamily="49" charset="0"/>
                <a:cs typeface="Courier New" pitchFamily="49" charset="0"/>
              </a:rPr>
              <a:t>How many values do you wish to average? 0</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No values to average.</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Courier New" pitchFamily="49" charset="0"/>
              </a:rPr>
              <a:t>Average: 0</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fld id="{05B02AD4-BA75-4F48-B7DB-154E888F2B16}" type="slidenum">
              <a:rPr lang="en-US"/>
              <a:pPr/>
              <a:t>33</a:t>
            </a:fld>
            <a:endParaRPr lang="en-US"/>
          </a:p>
        </p:txBody>
      </p:sp>
      <p:sp>
        <p:nvSpPr>
          <p:cNvPr id="169986" name="Rectangle 2"/>
          <p:cNvSpPr>
            <a:spLocks noGrp="1" noChangeArrowheads="1"/>
          </p:cNvSpPr>
          <p:nvPr>
            <p:ph type="title"/>
          </p:nvPr>
        </p:nvSpPr>
        <p:spPr>
          <a:xfrm>
            <a:off x="685800" y="304800"/>
            <a:ext cx="7772400" cy="1143000"/>
          </a:xfrm>
        </p:spPr>
        <p:txBody>
          <a:bodyPr/>
          <a:lstStyle/>
          <a:p>
            <a:r>
              <a:rPr lang="en-US"/>
              <a:t>Summary of vector Member Functions</a:t>
            </a:r>
          </a:p>
        </p:txBody>
      </p:sp>
      <p:grpSp>
        <p:nvGrpSpPr>
          <p:cNvPr id="170094" name="Group 110"/>
          <p:cNvGrpSpPr>
            <a:grpSpLocks/>
          </p:cNvGrpSpPr>
          <p:nvPr/>
        </p:nvGrpSpPr>
        <p:grpSpPr bwMode="auto">
          <a:xfrm>
            <a:off x="1600200" y="1752600"/>
            <a:ext cx="5905500" cy="3937000"/>
            <a:chOff x="-3" y="-3"/>
            <a:chExt cx="3720" cy="2480"/>
          </a:xfrm>
        </p:grpSpPr>
        <p:grpSp>
          <p:nvGrpSpPr>
            <p:cNvPr id="170092" name="Group 108"/>
            <p:cNvGrpSpPr>
              <a:grpSpLocks/>
            </p:cNvGrpSpPr>
            <p:nvPr/>
          </p:nvGrpSpPr>
          <p:grpSpPr bwMode="auto">
            <a:xfrm>
              <a:off x="0" y="0"/>
              <a:ext cx="3714" cy="2474"/>
              <a:chOff x="0" y="0"/>
              <a:chExt cx="3714" cy="2474"/>
            </a:xfrm>
          </p:grpSpPr>
          <p:grpSp>
            <p:nvGrpSpPr>
              <p:cNvPr id="170079" name="Group 95"/>
              <p:cNvGrpSpPr>
                <a:grpSpLocks/>
              </p:cNvGrpSpPr>
              <p:nvPr/>
            </p:nvGrpSpPr>
            <p:grpSpPr bwMode="auto">
              <a:xfrm>
                <a:off x="0" y="0"/>
                <a:ext cx="1137" cy="403"/>
                <a:chOff x="0" y="0"/>
                <a:chExt cx="1137" cy="403"/>
              </a:xfrm>
            </p:grpSpPr>
            <p:sp>
              <p:nvSpPr>
                <p:cNvPr id="170078" name="Rectangle 94"/>
                <p:cNvSpPr>
                  <a:spLocks noChangeArrowheads="1"/>
                </p:cNvSpPr>
                <p:nvPr/>
              </p:nvSpPr>
              <p:spPr bwMode="auto">
                <a:xfrm>
                  <a:off x="0" y="0"/>
                  <a:ext cx="1137" cy="403"/>
                </a:xfrm>
                <a:prstGeom prst="rect">
                  <a:avLst/>
                </a:prstGeom>
                <a:solidFill>
                  <a:srgbClr val="000000"/>
                </a:solidFill>
                <a:ln w="9525">
                  <a:noFill/>
                  <a:miter lim="800000"/>
                  <a:headEnd/>
                  <a:tailEnd/>
                </a:ln>
                <a:effectLst/>
              </p:spPr>
              <p:txBody>
                <a:bodyPr/>
                <a:lstStyle/>
                <a:p>
                  <a:endParaRPr lang="en-US"/>
                </a:p>
              </p:txBody>
            </p:sp>
            <p:grpSp>
              <p:nvGrpSpPr>
                <p:cNvPr id="170077" name="Group 93"/>
                <p:cNvGrpSpPr>
                  <a:grpSpLocks/>
                </p:cNvGrpSpPr>
                <p:nvPr/>
              </p:nvGrpSpPr>
              <p:grpSpPr bwMode="auto">
                <a:xfrm>
                  <a:off x="0" y="0"/>
                  <a:ext cx="1137" cy="403"/>
                  <a:chOff x="0" y="0"/>
                  <a:chExt cx="1137" cy="403"/>
                </a:xfrm>
              </p:grpSpPr>
              <p:sp>
                <p:nvSpPr>
                  <p:cNvPr id="170070" name="Rectangle 86"/>
                  <p:cNvSpPr>
                    <a:spLocks noChangeArrowheads="1"/>
                  </p:cNvSpPr>
                  <p:nvPr/>
                </p:nvSpPr>
                <p:spPr bwMode="auto">
                  <a:xfrm>
                    <a:off x="43" y="0"/>
                    <a:ext cx="1051" cy="403"/>
                  </a:xfrm>
                  <a:prstGeom prst="rect">
                    <a:avLst/>
                  </a:prstGeom>
                  <a:solidFill>
                    <a:srgbClr val="000000"/>
                  </a:solidFill>
                  <a:ln w="9525">
                    <a:noFill/>
                    <a:miter lim="800000"/>
                    <a:headEnd/>
                    <a:tailEnd/>
                  </a:ln>
                  <a:effectLst/>
                </p:spPr>
                <p:txBody>
                  <a:bodyPr/>
                  <a:lstStyle/>
                  <a:p>
                    <a:r>
                      <a:rPr lang="en-US" sz="1200" b="1">
                        <a:solidFill>
                          <a:srgbClr val="FFFFFF"/>
                        </a:solidFill>
                        <a:cs typeface="Times New Roman" pitchFamily="18" charset="0"/>
                      </a:rPr>
                      <a:t>Member Function</a:t>
                    </a:r>
                    <a:endParaRPr lang="en-US" sz="1200">
                      <a:cs typeface="Times New Roman" pitchFamily="18" charset="0"/>
                    </a:endParaRPr>
                  </a:p>
                  <a:p>
                    <a:pPr eaLnBrk="0" hangingPunct="0"/>
                    <a:endParaRPr lang="en-US"/>
                  </a:p>
                </p:txBody>
              </p:sp>
              <p:sp>
                <p:nvSpPr>
                  <p:cNvPr id="170076" name="Rectangle 92"/>
                  <p:cNvSpPr>
                    <a:spLocks noChangeArrowheads="1"/>
                  </p:cNvSpPr>
                  <p:nvPr/>
                </p:nvSpPr>
                <p:spPr bwMode="auto">
                  <a:xfrm>
                    <a:off x="0" y="0"/>
                    <a:ext cx="1137" cy="403"/>
                  </a:xfrm>
                  <a:prstGeom prst="rect">
                    <a:avLst/>
                  </a:prstGeom>
                  <a:noFill/>
                  <a:ln w="7">
                    <a:solidFill>
                      <a:srgbClr val="A0A0A0"/>
                    </a:solidFill>
                    <a:miter lim="800000"/>
                    <a:headEnd/>
                    <a:tailEnd/>
                  </a:ln>
                  <a:effectLst/>
                </p:spPr>
                <p:txBody>
                  <a:bodyPr/>
                  <a:lstStyle/>
                  <a:p>
                    <a:endParaRPr lang="en-US"/>
                  </a:p>
                </p:txBody>
              </p:sp>
            </p:grpSp>
          </p:grpSp>
          <p:grpSp>
            <p:nvGrpSpPr>
              <p:cNvPr id="170083" name="Group 99"/>
              <p:cNvGrpSpPr>
                <a:grpSpLocks/>
              </p:cNvGrpSpPr>
              <p:nvPr/>
            </p:nvGrpSpPr>
            <p:grpSpPr bwMode="auto">
              <a:xfrm>
                <a:off x="1137" y="0"/>
                <a:ext cx="2577" cy="403"/>
                <a:chOff x="1137" y="0"/>
                <a:chExt cx="2577" cy="403"/>
              </a:xfrm>
            </p:grpSpPr>
            <p:sp>
              <p:nvSpPr>
                <p:cNvPr id="170082" name="Rectangle 98"/>
                <p:cNvSpPr>
                  <a:spLocks noChangeArrowheads="1"/>
                </p:cNvSpPr>
                <p:nvPr/>
              </p:nvSpPr>
              <p:spPr bwMode="auto">
                <a:xfrm>
                  <a:off x="1137" y="0"/>
                  <a:ext cx="2577" cy="403"/>
                </a:xfrm>
                <a:prstGeom prst="rect">
                  <a:avLst/>
                </a:prstGeom>
                <a:solidFill>
                  <a:srgbClr val="000000"/>
                </a:solidFill>
                <a:ln w="9525">
                  <a:noFill/>
                  <a:miter lim="800000"/>
                  <a:headEnd/>
                  <a:tailEnd/>
                </a:ln>
                <a:effectLst/>
              </p:spPr>
              <p:txBody>
                <a:bodyPr/>
                <a:lstStyle/>
                <a:p>
                  <a:endParaRPr lang="en-US"/>
                </a:p>
              </p:txBody>
            </p:sp>
            <p:grpSp>
              <p:nvGrpSpPr>
                <p:cNvPr id="170081" name="Group 97"/>
                <p:cNvGrpSpPr>
                  <a:grpSpLocks/>
                </p:cNvGrpSpPr>
                <p:nvPr/>
              </p:nvGrpSpPr>
              <p:grpSpPr bwMode="auto">
                <a:xfrm>
                  <a:off x="1137" y="0"/>
                  <a:ext cx="2577" cy="403"/>
                  <a:chOff x="1137" y="0"/>
                  <a:chExt cx="2577" cy="403"/>
                </a:xfrm>
              </p:grpSpPr>
              <p:sp>
                <p:nvSpPr>
                  <p:cNvPr id="170071" name="Rectangle 87"/>
                  <p:cNvSpPr>
                    <a:spLocks noChangeArrowheads="1"/>
                  </p:cNvSpPr>
                  <p:nvPr/>
                </p:nvSpPr>
                <p:spPr bwMode="auto">
                  <a:xfrm>
                    <a:off x="1180" y="0"/>
                    <a:ext cx="2491" cy="403"/>
                  </a:xfrm>
                  <a:prstGeom prst="rect">
                    <a:avLst/>
                  </a:prstGeom>
                  <a:solidFill>
                    <a:srgbClr val="000000"/>
                  </a:solidFill>
                  <a:ln w="9525">
                    <a:noFill/>
                    <a:miter lim="800000"/>
                    <a:headEnd/>
                    <a:tailEnd/>
                  </a:ln>
                  <a:effectLst/>
                </p:spPr>
                <p:txBody>
                  <a:bodyPr/>
                  <a:lstStyle/>
                  <a:p>
                    <a:r>
                      <a:rPr lang="en-US" sz="1200" b="1">
                        <a:solidFill>
                          <a:srgbClr val="FFFFFF"/>
                        </a:solidFill>
                        <a:cs typeface="Times New Roman" pitchFamily="18" charset="0"/>
                      </a:rPr>
                      <a:t>Description</a:t>
                    </a:r>
                    <a:endParaRPr lang="en-US" sz="1200">
                      <a:cs typeface="Times New Roman" pitchFamily="18" charset="0"/>
                    </a:endParaRPr>
                  </a:p>
                  <a:p>
                    <a:pPr eaLnBrk="0" hangingPunct="0"/>
                    <a:endParaRPr lang="en-US"/>
                  </a:p>
                </p:txBody>
              </p:sp>
              <p:sp>
                <p:nvSpPr>
                  <p:cNvPr id="170080" name="Rectangle 96"/>
                  <p:cNvSpPr>
                    <a:spLocks noChangeArrowheads="1"/>
                  </p:cNvSpPr>
                  <p:nvPr/>
                </p:nvSpPr>
                <p:spPr bwMode="auto">
                  <a:xfrm>
                    <a:off x="1137" y="0"/>
                    <a:ext cx="2577" cy="403"/>
                  </a:xfrm>
                  <a:prstGeom prst="rect">
                    <a:avLst/>
                  </a:prstGeom>
                  <a:noFill/>
                  <a:ln w="7">
                    <a:solidFill>
                      <a:srgbClr val="A0A0A0"/>
                    </a:solidFill>
                    <a:miter lim="800000"/>
                    <a:headEnd/>
                    <a:tailEnd/>
                  </a:ln>
                  <a:effectLst/>
                </p:spPr>
                <p:txBody>
                  <a:bodyPr/>
                  <a:lstStyle/>
                  <a:p>
                    <a:endParaRPr lang="en-US"/>
                  </a:p>
                </p:txBody>
              </p:sp>
            </p:grpSp>
          </p:grpSp>
          <p:grpSp>
            <p:nvGrpSpPr>
              <p:cNvPr id="170085" name="Group 101"/>
              <p:cNvGrpSpPr>
                <a:grpSpLocks/>
              </p:cNvGrpSpPr>
              <p:nvPr/>
            </p:nvGrpSpPr>
            <p:grpSpPr bwMode="auto">
              <a:xfrm>
                <a:off x="0" y="403"/>
                <a:ext cx="1137" cy="978"/>
                <a:chOff x="0" y="403"/>
                <a:chExt cx="1137" cy="978"/>
              </a:xfrm>
            </p:grpSpPr>
            <p:sp>
              <p:nvSpPr>
                <p:cNvPr id="170072" name="Rectangle 88"/>
                <p:cNvSpPr>
                  <a:spLocks noChangeArrowheads="1"/>
                </p:cNvSpPr>
                <p:nvPr/>
              </p:nvSpPr>
              <p:spPr bwMode="auto">
                <a:xfrm>
                  <a:off x="43" y="403"/>
                  <a:ext cx="1051" cy="978"/>
                </a:xfrm>
                <a:prstGeom prst="rect">
                  <a:avLst/>
                </a:prstGeom>
                <a:noFill/>
                <a:ln w="9525">
                  <a:noFill/>
                  <a:miter lim="800000"/>
                  <a:headEnd/>
                  <a:tailEnd/>
                </a:ln>
                <a:effectLst/>
              </p:spPr>
              <p:txBody>
                <a:bodyPr/>
                <a:lstStyle/>
                <a:p>
                  <a:r>
                    <a:rPr lang="en-US" sz="1200">
                      <a:latin typeface="Courier New" pitchFamily="49" charset="0"/>
                      <a:cs typeface="Courier New" pitchFamily="49" charset="0"/>
                    </a:rPr>
                    <a:t>at(</a:t>
                  </a:r>
                  <a:r>
                    <a:rPr lang="en-US" sz="1200" i="1">
                      <a:latin typeface="Courier New" pitchFamily="49" charset="0"/>
                      <a:cs typeface="Courier New" pitchFamily="49" charset="0"/>
                    </a:rPr>
                    <a:t>element</a:t>
                  </a:r>
                  <a:r>
                    <a:rPr lang="en-US" sz="1200">
                      <a:latin typeface="Courier New" pitchFamily="49" charset="0"/>
                      <a:cs typeface="Courier New" pitchFamily="49" charset="0"/>
                    </a:rPr>
                    <a:t>)</a:t>
                  </a:r>
                  <a:endParaRPr lang="en-US" sz="1200">
                    <a:cs typeface="Times New Roman" pitchFamily="18" charset="0"/>
                  </a:endParaRPr>
                </a:p>
                <a:p>
                  <a:pPr eaLnBrk="0" hangingPunct="0"/>
                  <a:endParaRPr lang="en-US"/>
                </a:p>
              </p:txBody>
            </p:sp>
            <p:sp>
              <p:nvSpPr>
                <p:cNvPr id="170084" name="Rectangle 100"/>
                <p:cNvSpPr>
                  <a:spLocks noChangeArrowheads="1"/>
                </p:cNvSpPr>
                <p:nvPr/>
              </p:nvSpPr>
              <p:spPr bwMode="auto">
                <a:xfrm>
                  <a:off x="0" y="403"/>
                  <a:ext cx="1137" cy="978"/>
                </a:xfrm>
                <a:prstGeom prst="rect">
                  <a:avLst/>
                </a:prstGeom>
                <a:noFill/>
                <a:ln w="7">
                  <a:solidFill>
                    <a:srgbClr val="A0A0A0"/>
                  </a:solidFill>
                  <a:miter lim="800000"/>
                  <a:headEnd/>
                  <a:tailEnd/>
                </a:ln>
                <a:effectLst/>
              </p:spPr>
              <p:txBody>
                <a:bodyPr/>
                <a:lstStyle/>
                <a:p>
                  <a:endParaRPr lang="en-US"/>
                </a:p>
              </p:txBody>
            </p:sp>
          </p:grpSp>
          <p:grpSp>
            <p:nvGrpSpPr>
              <p:cNvPr id="170087" name="Group 103"/>
              <p:cNvGrpSpPr>
                <a:grpSpLocks/>
              </p:cNvGrpSpPr>
              <p:nvPr/>
            </p:nvGrpSpPr>
            <p:grpSpPr bwMode="auto">
              <a:xfrm>
                <a:off x="1137" y="403"/>
                <a:ext cx="2577" cy="978"/>
                <a:chOff x="1137" y="403"/>
                <a:chExt cx="2577" cy="978"/>
              </a:xfrm>
            </p:grpSpPr>
            <p:sp>
              <p:nvSpPr>
                <p:cNvPr id="170073" name="Rectangle 89"/>
                <p:cNvSpPr>
                  <a:spLocks noChangeArrowheads="1"/>
                </p:cNvSpPr>
                <p:nvPr/>
              </p:nvSpPr>
              <p:spPr bwMode="auto">
                <a:xfrm>
                  <a:off x="1180" y="403"/>
                  <a:ext cx="2491" cy="978"/>
                </a:xfrm>
                <a:prstGeom prst="rect">
                  <a:avLst/>
                </a:prstGeom>
                <a:noFill/>
                <a:ln w="9525">
                  <a:noFill/>
                  <a:miter lim="800000"/>
                  <a:headEnd/>
                  <a:tailEnd/>
                </a:ln>
                <a:effectLst/>
              </p:spPr>
              <p:txBody>
                <a:bodyPr/>
                <a:lstStyle/>
                <a:p>
                  <a:r>
                    <a:rPr lang="en-US" sz="1200">
                      <a:cs typeface="Times New Roman" pitchFamily="18" charset="0"/>
                    </a:rPr>
                    <a:t>Returns the value of the element located at </a:t>
                  </a:r>
                  <a:r>
                    <a:rPr lang="en-US" sz="1200" i="1">
                      <a:cs typeface="Times New Roman" pitchFamily="18" charset="0"/>
                    </a:rPr>
                    <a:t>element</a:t>
                  </a:r>
                  <a:r>
                    <a:rPr lang="en-US" sz="1200">
                      <a:cs typeface="Times New Roman" pitchFamily="18" charset="0"/>
                    </a:rPr>
                    <a:t> in the vector. </a:t>
                  </a:r>
                </a:p>
                <a:p>
                  <a:pPr eaLnBrk="0" hangingPunct="0"/>
                  <a:r>
                    <a:rPr lang="en-US" sz="1200" b="1" i="1">
                      <a:cs typeface="Times New Roman" pitchFamily="18" charset="0"/>
                    </a:rPr>
                    <a:t>Example:</a:t>
                  </a:r>
                  <a:endParaRPr lang="en-US" sz="1200">
                    <a:cs typeface="Times New Roman" pitchFamily="18" charset="0"/>
                  </a:endParaRPr>
                </a:p>
                <a:p>
                  <a:pPr eaLnBrk="0" hangingPunct="0"/>
                  <a:r>
                    <a:rPr lang="en-US" sz="1200">
                      <a:latin typeface="Courier New" pitchFamily="49" charset="0"/>
                      <a:cs typeface="Courier New" pitchFamily="49" charset="0"/>
                    </a:rPr>
                    <a:t>x = vect.at(5);</a:t>
                  </a:r>
                  <a:endParaRPr lang="en-US" sz="1200">
                    <a:cs typeface="Times New Roman" pitchFamily="18" charset="0"/>
                  </a:endParaRPr>
                </a:p>
                <a:p>
                  <a:pPr eaLnBrk="0" hangingPunct="0"/>
                  <a:r>
                    <a:rPr lang="en-US" sz="1200">
                      <a:cs typeface="Times New Roman" pitchFamily="18" charset="0"/>
                    </a:rPr>
                    <a:t>The statement above assigns the value of the 5</a:t>
                  </a:r>
                  <a:r>
                    <a:rPr lang="en-US" sz="1200" baseline="30000">
                      <a:cs typeface="Times New Roman" pitchFamily="18" charset="0"/>
                    </a:rPr>
                    <a:t>th</a:t>
                  </a:r>
                  <a:r>
                    <a:rPr lang="en-US" sz="1200">
                      <a:cs typeface="Times New Roman" pitchFamily="18" charset="0"/>
                    </a:rPr>
                    <a:t> element of </a:t>
                  </a:r>
                  <a:r>
                    <a:rPr lang="en-US" sz="1200">
                      <a:latin typeface="Courier New" pitchFamily="49" charset="0"/>
                      <a:cs typeface="Courier New" pitchFamily="49" charset="0"/>
                    </a:rPr>
                    <a:t>vect</a:t>
                  </a:r>
                  <a:r>
                    <a:rPr lang="en-US" sz="1200">
                      <a:cs typeface="Times New Roman" pitchFamily="18" charset="0"/>
                    </a:rPr>
                    <a:t> to </a:t>
                  </a:r>
                  <a:r>
                    <a:rPr lang="en-US" sz="1200">
                      <a:latin typeface="Courier New" pitchFamily="49" charset="0"/>
                      <a:cs typeface="Courier New" pitchFamily="49" charset="0"/>
                    </a:rPr>
                    <a:t>x</a:t>
                  </a:r>
                  <a:r>
                    <a:rPr lang="en-US" sz="1200">
                      <a:cs typeface="Times New Roman" pitchFamily="18" charset="0"/>
                    </a:rPr>
                    <a:t>.</a:t>
                  </a:r>
                </a:p>
                <a:p>
                  <a:pPr eaLnBrk="0" hangingPunct="0"/>
                  <a:endParaRPr lang="en-US"/>
                </a:p>
              </p:txBody>
            </p:sp>
            <p:sp>
              <p:nvSpPr>
                <p:cNvPr id="170086" name="Rectangle 102"/>
                <p:cNvSpPr>
                  <a:spLocks noChangeArrowheads="1"/>
                </p:cNvSpPr>
                <p:nvPr/>
              </p:nvSpPr>
              <p:spPr bwMode="auto">
                <a:xfrm>
                  <a:off x="1137" y="403"/>
                  <a:ext cx="2577" cy="978"/>
                </a:xfrm>
                <a:prstGeom prst="rect">
                  <a:avLst/>
                </a:prstGeom>
                <a:noFill/>
                <a:ln w="7">
                  <a:solidFill>
                    <a:srgbClr val="A0A0A0"/>
                  </a:solidFill>
                  <a:miter lim="800000"/>
                  <a:headEnd/>
                  <a:tailEnd/>
                </a:ln>
                <a:effectLst/>
              </p:spPr>
              <p:txBody>
                <a:bodyPr/>
                <a:lstStyle/>
                <a:p>
                  <a:endParaRPr lang="en-US"/>
                </a:p>
              </p:txBody>
            </p:sp>
          </p:grpSp>
          <p:grpSp>
            <p:nvGrpSpPr>
              <p:cNvPr id="170089" name="Group 105"/>
              <p:cNvGrpSpPr>
                <a:grpSpLocks/>
              </p:cNvGrpSpPr>
              <p:nvPr/>
            </p:nvGrpSpPr>
            <p:grpSpPr bwMode="auto">
              <a:xfrm>
                <a:off x="0" y="1381"/>
                <a:ext cx="1137" cy="1093"/>
                <a:chOff x="0" y="1381"/>
                <a:chExt cx="1137" cy="1093"/>
              </a:xfrm>
            </p:grpSpPr>
            <p:sp>
              <p:nvSpPr>
                <p:cNvPr id="170074" name="Rectangle 90"/>
                <p:cNvSpPr>
                  <a:spLocks noChangeArrowheads="1"/>
                </p:cNvSpPr>
                <p:nvPr/>
              </p:nvSpPr>
              <p:spPr bwMode="auto">
                <a:xfrm>
                  <a:off x="43" y="1381"/>
                  <a:ext cx="1051" cy="1093"/>
                </a:xfrm>
                <a:prstGeom prst="rect">
                  <a:avLst/>
                </a:prstGeom>
                <a:noFill/>
                <a:ln w="9525">
                  <a:noFill/>
                  <a:miter lim="800000"/>
                  <a:headEnd/>
                  <a:tailEnd/>
                </a:ln>
                <a:effectLst/>
              </p:spPr>
              <p:txBody>
                <a:bodyPr/>
                <a:lstStyle/>
                <a:p>
                  <a:r>
                    <a:rPr lang="en-US" sz="1200">
                      <a:latin typeface="Courier New" pitchFamily="49" charset="0"/>
                      <a:cs typeface="Courier New" pitchFamily="49" charset="0"/>
                    </a:rPr>
                    <a:t>capacity()</a:t>
                  </a:r>
                  <a:endParaRPr lang="en-US" sz="1200">
                    <a:cs typeface="Times New Roman" pitchFamily="18" charset="0"/>
                  </a:endParaRPr>
                </a:p>
                <a:p>
                  <a:pPr eaLnBrk="0" hangingPunct="0"/>
                  <a:endParaRPr lang="en-US"/>
                </a:p>
              </p:txBody>
            </p:sp>
            <p:sp>
              <p:nvSpPr>
                <p:cNvPr id="170088" name="Rectangle 104"/>
                <p:cNvSpPr>
                  <a:spLocks noChangeArrowheads="1"/>
                </p:cNvSpPr>
                <p:nvPr/>
              </p:nvSpPr>
              <p:spPr bwMode="auto">
                <a:xfrm>
                  <a:off x="0" y="1381"/>
                  <a:ext cx="1137" cy="1093"/>
                </a:xfrm>
                <a:prstGeom prst="rect">
                  <a:avLst/>
                </a:prstGeom>
                <a:noFill/>
                <a:ln w="7">
                  <a:solidFill>
                    <a:srgbClr val="A0A0A0"/>
                  </a:solidFill>
                  <a:miter lim="800000"/>
                  <a:headEnd/>
                  <a:tailEnd/>
                </a:ln>
                <a:effectLst/>
              </p:spPr>
              <p:txBody>
                <a:bodyPr/>
                <a:lstStyle/>
                <a:p>
                  <a:endParaRPr lang="en-US"/>
                </a:p>
              </p:txBody>
            </p:sp>
          </p:grpSp>
          <p:grpSp>
            <p:nvGrpSpPr>
              <p:cNvPr id="170091" name="Group 107"/>
              <p:cNvGrpSpPr>
                <a:grpSpLocks/>
              </p:cNvGrpSpPr>
              <p:nvPr/>
            </p:nvGrpSpPr>
            <p:grpSpPr bwMode="auto">
              <a:xfrm>
                <a:off x="1137" y="1381"/>
                <a:ext cx="2577" cy="1093"/>
                <a:chOff x="1137" y="1381"/>
                <a:chExt cx="2577" cy="1093"/>
              </a:xfrm>
            </p:grpSpPr>
            <p:sp>
              <p:nvSpPr>
                <p:cNvPr id="170075" name="Rectangle 91"/>
                <p:cNvSpPr>
                  <a:spLocks noChangeArrowheads="1"/>
                </p:cNvSpPr>
                <p:nvPr/>
              </p:nvSpPr>
              <p:spPr bwMode="auto">
                <a:xfrm>
                  <a:off x="1180" y="1381"/>
                  <a:ext cx="2491" cy="1093"/>
                </a:xfrm>
                <a:prstGeom prst="rect">
                  <a:avLst/>
                </a:prstGeom>
                <a:noFill/>
                <a:ln w="9525">
                  <a:noFill/>
                  <a:miter lim="800000"/>
                  <a:headEnd/>
                  <a:tailEnd/>
                </a:ln>
                <a:effectLst/>
              </p:spPr>
              <p:txBody>
                <a:bodyPr/>
                <a:lstStyle/>
                <a:p>
                  <a:r>
                    <a:rPr lang="en-US" sz="1200">
                      <a:cs typeface="Times New Roman" pitchFamily="18" charset="0"/>
                    </a:rPr>
                    <a:t>Returns the maximum number of elements that may be stored in the vector without additional memory being allocated. (This is not the same value as returned by the size member function).</a:t>
                  </a:r>
                </a:p>
                <a:p>
                  <a:pPr eaLnBrk="0" hangingPunct="0"/>
                  <a:r>
                    <a:rPr lang="en-US" sz="1200" b="1" i="1">
                      <a:cs typeface="Times New Roman" pitchFamily="18" charset="0"/>
                    </a:rPr>
                    <a:t>Example:</a:t>
                  </a:r>
                  <a:endParaRPr lang="en-US" sz="1200">
                    <a:cs typeface="Times New Roman" pitchFamily="18" charset="0"/>
                  </a:endParaRPr>
                </a:p>
                <a:p>
                  <a:pPr eaLnBrk="0" hangingPunct="0"/>
                  <a:r>
                    <a:rPr lang="en-US" sz="1200">
                      <a:latin typeface="Courier New" pitchFamily="49" charset="0"/>
                      <a:cs typeface="Courier New" pitchFamily="49" charset="0"/>
                    </a:rPr>
                    <a:t>x = vect.capacity();</a:t>
                  </a:r>
                  <a:endParaRPr lang="en-US" sz="1200">
                    <a:cs typeface="Times New Roman" pitchFamily="18" charset="0"/>
                  </a:endParaRPr>
                </a:p>
                <a:p>
                  <a:pPr eaLnBrk="0" hangingPunct="0"/>
                  <a:r>
                    <a:rPr lang="en-US" sz="1200">
                      <a:cs typeface="Times New Roman" pitchFamily="18" charset="0"/>
                    </a:rPr>
                    <a:t>The statement above assigns the capacity of </a:t>
                  </a:r>
                  <a:r>
                    <a:rPr lang="en-US" sz="1200">
                      <a:latin typeface="Courier New" pitchFamily="49" charset="0"/>
                      <a:cs typeface="Courier New" pitchFamily="49" charset="0"/>
                    </a:rPr>
                    <a:t>vect</a:t>
                  </a:r>
                  <a:r>
                    <a:rPr lang="en-US" sz="1200">
                      <a:cs typeface="Times New Roman" pitchFamily="18" charset="0"/>
                    </a:rPr>
                    <a:t> to </a:t>
                  </a:r>
                  <a:r>
                    <a:rPr lang="en-US" sz="1200">
                      <a:latin typeface="Courier New" pitchFamily="49" charset="0"/>
                      <a:cs typeface="Courier New" pitchFamily="49" charset="0"/>
                    </a:rPr>
                    <a:t>x</a:t>
                  </a:r>
                  <a:r>
                    <a:rPr lang="en-US" sz="1200">
                      <a:cs typeface="Times New Roman" pitchFamily="18" charset="0"/>
                    </a:rPr>
                    <a:t>.</a:t>
                  </a:r>
                </a:p>
                <a:p>
                  <a:pPr eaLnBrk="0" hangingPunct="0"/>
                  <a:endParaRPr lang="en-US"/>
                </a:p>
              </p:txBody>
            </p:sp>
            <p:sp>
              <p:nvSpPr>
                <p:cNvPr id="170090" name="Rectangle 106"/>
                <p:cNvSpPr>
                  <a:spLocks noChangeArrowheads="1"/>
                </p:cNvSpPr>
                <p:nvPr/>
              </p:nvSpPr>
              <p:spPr bwMode="auto">
                <a:xfrm>
                  <a:off x="1137" y="1381"/>
                  <a:ext cx="2577" cy="1093"/>
                </a:xfrm>
                <a:prstGeom prst="rect">
                  <a:avLst/>
                </a:prstGeom>
                <a:noFill/>
                <a:ln w="7">
                  <a:solidFill>
                    <a:srgbClr val="A0A0A0"/>
                  </a:solidFill>
                  <a:miter lim="800000"/>
                  <a:headEnd/>
                  <a:tailEnd/>
                </a:ln>
                <a:effectLst/>
              </p:spPr>
              <p:txBody>
                <a:bodyPr/>
                <a:lstStyle/>
                <a:p>
                  <a:endParaRPr lang="en-US"/>
                </a:p>
              </p:txBody>
            </p:sp>
          </p:grpSp>
        </p:grpSp>
        <p:sp>
          <p:nvSpPr>
            <p:cNvPr id="170093" name="Rectangle 109"/>
            <p:cNvSpPr>
              <a:spLocks noChangeArrowheads="1"/>
            </p:cNvSpPr>
            <p:nvPr/>
          </p:nvSpPr>
          <p:spPr bwMode="auto">
            <a:xfrm>
              <a:off x="-3" y="-3"/>
              <a:ext cx="3720" cy="2480"/>
            </a:xfrm>
            <a:prstGeom prst="rect">
              <a:avLst/>
            </a:prstGeom>
            <a:noFill/>
            <a:ln w="9525">
              <a:solidFill>
                <a:srgbClr val="A0A0A0"/>
              </a:solidFill>
              <a:miter lim="800000"/>
              <a:headEnd/>
              <a:tailEnd/>
            </a:ln>
            <a:effectLst/>
          </p:spPr>
          <p:txBody>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p:txBody>
          <a:bodyPr/>
          <a:lstStyle/>
          <a:p>
            <a:fld id="{41221741-11FC-4395-B3E2-0CD40CFBB163}" type="slidenum">
              <a:rPr lang="en-US"/>
              <a:pPr/>
              <a:t>34</a:t>
            </a:fld>
            <a:endParaRPr lang="en-US"/>
          </a:p>
        </p:txBody>
      </p:sp>
      <p:sp>
        <p:nvSpPr>
          <p:cNvPr id="171010" name="Rectangle 2"/>
          <p:cNvSpPr>
            <a:spLocks noGrp="1" noChangeArrowheads="1"/>
          </p:cNvSpPr>
          <p:nvPr>
            <p:ph type="title"/>
          </p:nvPr>
        </p:nvSpPr>
        <p:spPr>
          <a:xfrm>
            <a:off x="685800" y="304800"/>
            <a:ext cx="7772400" cy="1143000"/>
          </a:xfrm>
        </p:spPr>
        <p:txBody>
          <a:bodyPr/>
          <a:lstStyle/>
          <a:p>
            <a:r>
              <a:rPr lang="en-US"/>
              <a:t>Summary of vector Member Functions</a:t>
            </a:r>
          </a:p>
        </p:txBody>
      </p:sp>
      <p:grpSp>
        <p:nvGrpSpPr>
          <p:cNvPr id="171083" name="Group 75"/>
          <p:cNvGrpSpPr>
            <a:grpSpLocks/>
          </p:cNvGrpSpPr>
          <p:nvPr/>
        </p:nvGrpSpPr>
        <p:grpSpPr bwMode="auto">
          <a:xfrm>
            <a:off x="1600200" y="1752600"/>
            <a:ext cx="5905500" cy="4119563"/>
            <a:chOff x="-3" y="-3"/>
            <a:chExt cx="3720" cy="2595"/>
          </a:xfrm>
        </p:grpSpPr>
        <p:grpSp>
          <p:nvGrpSpPr>
            <p:cNvPr id="171081" name="Group 73"/>
            <p:cNvGrpSpPr>
              <a:grpSpLocks/>
            </p:cNvGrpSpPr>
            <p:nvPr/>
          </p:nvGrpSpPr>
          <p:grpSpPr bwMode="auto">
            <a:xfrm>
              <a:off x="0" y="0"/>
              <a:ext cx="3714" cy="2589"/>
              <a:chOff x="0" y="0"/>
              <a:chExt cx="3714" cy="2589"/>
            </a:xfrm>
          </p:grpSpPr>
          <p:grpSp>
            <p:nvGrpSpPr>
              <p:cNvPr id="171070" name="Group 62"/>
              <p:cNvGrpSpPr>
                <a:grpSpLocks/>
              </p:cNvGrpSpPr>
              <p:nvPr/>
            </p:nvGrpSpPr>
            <p:grpSpPr bwMode="auto">
              <a:xfrm>
                <a:off x="0" y="0"/>
                <a:ext cx="1137" cy="748"/>
                <a:chOff x="0" y="0"/>
                <a:chExt cx="1137" cy="748"/>
              </a:xfrm>
            </p:grpSpPr>
            <p:sp>
              <p:nvSpPr>
                <p:cNvPr id="171063" name="Rectangle 55"/>
                <p:cNvSpPr>
                  <a:spLocks noChangeArrowheads="1"/>
                </p:cNvSpPr>
                <p:nvPr/>
              </p:nvSpPr>
              <p:spPr bwMode="auto">
                <a:xfrm>
                  <a:off x="43" y="0"/>
                  <a:ext cx="1051" cy="748"/>
                </a:xfrm>
                <a:prstGeom prst="rect">
                  <a:avLst/>
                </a:prstGeom>
                <a:noFill/>
                <a:ln w="9525">
                  <a:noFill/>
                  <a:miter lim="800000"/>
                  <a:headEnd/>
                  <a:tailEnd/>
                </a:ln>
                <a:effectLst/>
              </p:spPr>
              <p:txBody>
                <a:bodyPr/>
                <a:lstStyle/>
                <a:p>
                  <a:r>
                    <a:rPr lang="en-US" sz="1200">
                      <a:latin typeface="Courier New" pitchFamily="49" charset="0"/>
                      <a:cs typeface="Courier New" pitchFamily="49" charset="0"/>
                    </a:rPr>
                    <a:t>clear()</a:t>
                  </a:r>
                  <a:endParaRPr lang="en-US" sz="1200">
                    <a:cs typeface="Times New Roman" pitchFamily="18" charset="0"/>
                  </a:endParaRPr>
                </a:p>
                <a:p>
                  <a:pPr eaLnBrk="0" hangingPunct="0"/>
                  <a:endParaRPr lang="en-US"/>
                </a:p>
              </p:txBody>
            </p:sp>
            <p:sp>
              <p:nvSpPr>
                <p:cNvPr id="171069" name="Rectangle 61"/>
                <p:cNvSpPr>
                  <a:spLocks noChangeArrowheads="1"/>
                </p:cNvSpPr>
                <p:nvPr/>
              </p:nvSpPr>
              <p:spPr bwMode="auto">
                <a:xfrm>
                  <a:off x="0" y="0"/>
                  <a:ext cx="1137" cy="748"/>
                </a:xfrm>
                <a:prstGeom prst="rect">
                  <a:avLst/>
                </a:prstGeom>
                <a:noFill/>
                <a:ln w="7">
                  <a:solidFill>
                    <a:srgbClr val="A0A0A0"/>
                  </a:solidFill>
                  <a:miter lim="800000"/>
                  <a:headEnd/>
                  <a:tailEnd/>
                </a:ln>
                <a:effectLst/>
              </p:spPr>
              <p:txBody>
                <a:bodyPr/>
                <a:lstStyle/>
                <a:p>
                  <a:endParaRPr lang="en-US"/>
                </a:p>
              </p:txBody>
            </p:sp>
          </p:grpSp>
          <p:grpSp>
            <p:nvGrpSpPr>
              <p:cNvPr id="171072" name="Group 64"/>
              <p:cNvGrpSpPr>
                <a:grpSpLocks/>
              </p:cNvGrpSpPr>
              <p:nvPr/>
            </p:nvGrpSpPr>
            <p:grpSpPr bwMode="auto">
              <a:xfrm>
                <a:off x="1137" y="0"/>
                <a:ext cx="2577" cy="748"/>
                <a:chOff x="1137" y="0"/>
                <a:chExt cx="2577" cy="748"/>
              </a:xfrm>
            </p:grpSpPr>
            <p:sp>
              <p:nvSpPr>
                <p:cNvPr id="171064" name="Rectangle 56"/>
                <p:cNvSpPr>
                  <a:spLocks noChangeArrowheads="1"/>
                </p:cNvSpPr>
                <p:nvPr/>
              </p:nvSpPr>
              <p:spPr bwMode="auto">
                <a:xfrm>
                  <a:off x="1180" y="0"/>
                  <a:ext cx="2491" cy="748"/>
                </a:xfrm>
                <a:prstGeom prst="rect">
                  <a:avLst/>
                </a:prstGeom>
                <a:noFill/>
                <a:ln w="9525">
                  <a:noFill/>
                  <a:miter lim="800000"/>
                  <a:headEnd/>
                  <a:tailEnd/>
                </a:ln>
                <a:effectLst/>
              </p:spPr>
              <p:txBody>
                <a:bodyPr/>
                <a:lstStyle/>
                <a:p>
                  <a:r>
                    <a:rPr lang="en-US" sz="1200">
                      <a:cs typeface="Times New Roman" pitchFamily="18" charset="0"/>
                    </a:rPr>
                    <a:t>Clears a vector of all its elements.</a:t>
                  </a:r>
                </a:p>
                <a:p>
                  <a:pPr eaLnBrk="0" hangingPunct="0"/>
                  <a:r>
                    <a:rPr lang="en-US" sz="1200" b="1" i="1">
                      <a:cs typeface="Times New Roman" pitchFamily="18" charset="0"/>
                    </a:rPr>
                    <a:t>Example:</a:t>
                  </a:r>
                  <a:endParaRPr lang="en-US" sz="1200">
                    <a:cs typeface="Times New Roman" pitchFamily="18" charset="0"/>
                  </a:endParaRPr>
                </a:p>
                <a:p>
                  <a:pPr eaLnBrk="0" hangingPunct="0"/>
                  <a:r>
                    <a:rPr lang="en-US" sz="1200">
                      <a:latin typeface="Courier New" pitchFamily="49" charset="0"/>
                      <a:cs typeface="Courier New" pitchFamily="49" charset="0"/>
                    </a:rPr>
                    <a:t>vect.clear();</a:t>
                  </a:r>
                  <a:endParaRPr lang="en-US" sz="1200">
                    <a:cs typeface="Times New Roman" pitchFamily="18" charset="0"/>
                  </a:endParaRPr>
                </a:p>
                <a:p>
                  <a:pPr eaLnBrk="0" hangingPunct="0"/>
                  <a:r>
                    <a:rPr lang="en-US" sz="1200">
                      <a:cs typeface="Times New Roman" pitchFamily="18" charset="0"/>
                    </a:rPr>
                    <a:t>The statement above removes all the elements from </a:t>
                  </a:r>
                  <a:r>
                    <a:rPr lang="en-US" sz="1200">
                      <a:latin typeface="Courier New" pitchFamily="49" charset="0"/>
                      <a:cs typeface="Courier New" pitchFamily="49" charset="0"/>
                    </a:rPr>
                    <a:t>vect</a:t>
                  </a:r>
                  <a:r>
                    <a:rPr lang="en-US" sz="1200">
                      <a:cs typeface="Times New Roman" pitchFamily="18" charset="0"/>
                    </a:rPr>
                    <a:t>.</a:t>
                  </a:r>
                </a:p>
                <a:p>
                  <a:pPr eaLnBrk="0" hangingPunct="0"/>
                  <a:endParaRPr lang="en-US"/>
                </a:p>
              </p:txBody>
            </p:sp>
            <p:sp>
              <p:nvSpPr>
                <p:cNvPr id="171071" name="Rectangle 63"/>
                <p:cNvSpPr>
                  <a:spLocks noChangeArrowheads="1"/>
                </p:cNvSpPr>
                <p:nvPr/>
              </p:nvSpPr>
              <p:spPr bwMode="auto">
                <a:xfrm>
                  <a:off x="1137" y="0"/>
                  <a:ext cx="2577" cy="748"/>
                </a:xfrm>
                <a:prstGeom prst="rect">
                  <a:avLst/>
                </a:prstGeom>
                <a:noFill/>
                <a:ln w="7">
                  <a:solidFill>
                    <a:srgbClr val="A0A0A0"/>
                  </a:solidFill>
                  <a:miter lim="800000"/>
                  <a:headEnd/>
                  <a:tailEnd/>
                </a:ln>
                <a:effectLst/>
              </p:spPr>
              <p:txBody>
                <a:bodyPr/>
                <a:lstStyle/>
                <a:p>
                  <a:endParaRPr lang="en-US"/>
                </a:p>
              </p:txBody>
            </p:sp>
          </p:grpSp>
          <p:grpSp>
            <p:nvGrpSpPr>
              <p:cNvPr id="171074" name="Group 66"/>
              <p:cNvGrpSpPr>
                <a:grpSpLocks/>
              </p:cNvGrpSpPr>
              <p:nvPr/>
            </p:nvGrpSpPr>
            <p:grpSpPr bwMode="auto">
              <a:xfrm>
                <a:off x="0" y="748"/>
                <a:ext cx="1137" cy="978"/>
                <a:chOff x="0" y="748"/>
                <a:chExt cx="1137" cy="978"/>
              </a:xfrm>
            </p:grpSpPr>
            <p:sp>
              <p:nvSpPr>
                <p:cNvPr id="171065" name="Rectangle 57"/>
                <p:cNvSpPr>
                  <a:spLocks noChangeArrowheads="1"/>
                </p:cNvSpPr>
                <p:nvPr/>
              </p:nvSpPr>
              <p:spPr bwMode="auto">
                <a:xfrm>
                  <a:off x="43" y="748"/>
                  <a:ext cx="1051" cy="978"/>
                </a:xfrm>
                <a:prstGeom prst="rect">
                  <a:avLst/>
                </a:prstGeom>
                <a:noFill/>
                <a:ln w="9525">
                  <a:noFill/>
                  <a:miter lim="800000"/>
                  <a:headEnd/>
                  <a:tailEnd/>
                </a:ln>
                <a:effectLst/>
              </p:spPr>
              <p:txBody>
                <a:bodyPr/>
                <a:lstStyle/>
                <a:p>
                  <a:r>
                    <a:rPr lang="en-US" sz="1200">
                      <a:latin typeface="Courier New" pitchFamily="49" charset="0"/>
                      <a:cs typeface="Courier New" pitchFamily="49" charset="0"/>
                    </a:rPr>
                    <a:t>empty()</a:t>
                  </a:r>
                  <a:endParaRPr lang="en-US" sz="1200">
                    <a:cs typeface="Times New Roman" pitchFamily="18" charset="0"/>
                  </a:endParaRPr>
                </a:p>
                <a:p>
                  <a:pPr eaLnBrk="0" hangingPunct="0"/>
                  <a:endParaRPr lang="en-US"/>
                </a:p>
              </p:txBody>
            </p:sp>
            <p:sp>
              <p:nvSpPr>
                <p:cNvPr id="171073" name="Rectangle 65"/>
                <p:cNvSpPr>
                  <a:spLocks noChangeArrowheads="1"/>
                </p:cNvSpPr>
                <p:nvPr/>
              </p:nvSpPr>
              <p:spPr bwMode="auto">
                <a:xfrm>
                  <a:off x="0" y="748"/>
                  <a:ext cx="1137" cy="978"/>
                </a:xfrm>
                <a:prstGeom prst="rect">
                  <a:avLst/>
                </a:prstGeom>
                <a:noFill/>
                <a:ln w="7">
                  <a:solidFill>
                    <a:srgbClr val="A0A0A0"/>
                  </a:solidFill>
                  <a:miter lim="800000"/>
                  <a:headEnd/>
                  <a:tailEnd/>
                </a:ln>
                <a:effectLst/>
              </p:spPr>
              <p:txBody>
                <a:bodyPr/>
                <a:lstStyle/>
                <a:p>
                  <a:endParaRPr lang="en-US"/>
                </a:p>
              </p:txBody>
            </p:sp>
          </p:grpSp>
          <p:grpSp>
            <p:nvGrpSpPr>
              <p:cNvPr id="171076" name="Group 68"/>
              <p:cNvGrpSpPr>
                <a:grpSpLocks/>
              </p:cNvGrpSpPr>
              <p:nvPr/>
            </p:nvGrpSpPr>
            <p:grpSpPr bwMode="auto">
              <a:xfrm>
                <a:off x="1137" y="748"/>
                <a:ext cx="2577" cy="978"/>
                <a:chOff x="1137" y="748"/>
                <a:chExt cx="2577" cy="978"/>
              </a:xfrm>
            </p:grpSpPr>
            <p:sp>
              <p:nvSpPr>
                <p:cNvPr id="171066" name="Rectangle 58"/>
                <p:cNvSpPr>
                  <a:spLocks noChangeArrowheads="1"/>
                </p:cNvSpPr>
                <p:nvPr/>
              </p:nvSpPr>
              <p:spPr bwMode="auto">
                <a:xfrm>
                  <a:off x="1180" y="748"/>
                  <a:ext cx="2491" cy="978"/>
                </a:xfrm>
                <a:prstGeom prst="rect">
                  <a:avLst/>
                </a:prstGeom>
                <a:noFill/>
                <a:ln w="9525">
                  <a:noFill/>
                  <a:miter lim="800000"/>
                  <a:headEnd/>
                  <a:tailEnd/>
                </a:ln>
                <a:effectLst/>
              </p:spPr>
              <p:txBody>
                <a:bodyPr/>
                <a:lstStyle/>
                <a:p>
                  <a:r>
                    <a:rPr lang="en-US" sz="1200">
                      <a:cs typeface="Times New Roman" pitchFamily="18" charset="0"/>
                    </a:rPr>
                    <a:t>Returns true if the vector is empty. Otherwise, it returns false.</a:t>
                  </a:r>
                </a:p>
                <a:p>
                  <a:pPr eaLnBrk="0" hangingPunct="0"/>
                  <a:r>
                    <a:rPr lang="en-US" sz="1200" b="1" i="1">
                      <a:cs typeface="Times New Roman" pitchFamily="18" charset="0"/>
                    </a:rPr>
                    <a:t>Example:</a:t>
                  </a:r>
                  <a:endParaRPr lang="en-US" sz="1200">
                    <a:cs typeface="Times New Roman" pitchFamily="18" charset="0"/>
                  </a:endParaRPr>
                </a:p>
                <a:p>
                  <a:pPr eaLnBrk="0" hangingPunct="0"/>
                  <a:r>
                    <a:rPr lang="en-US" sz="1200">
                      <a:latin typeface="Courier New" pitchFamily="49" charset="0"/>
                      <a:cs typeface="Courier New" pitchFamily="49" charset="0"/>
                    </a:rPr>
                    <a:t>if (vect.empty())</a:t>
                  </a:r>
                  <a:endParaRPr lang="en-US" sz="1200">
                    <a:cs typeface="Times New Roman" pitchFamily="18" charset="0"/>
                  </a:endParaRPr>
                </a:p>
                <a:p>
                  <a:pPr eaLnBrk="0" hangingPunct="0"/>
                  <a:r>
                    <a:rPr lang="en-US" sz="1200">
                      <a:latin typeface="Courier New" pitchFamily="49" charset="0"/>
                      <a:cs typeface="Courier New" pitchFamily="49" charset="0"/>
                    </a:rPr>
                    <a:t>     cout &lt;&lt; "The vector is empty.";</a:t>
                  </a:r>
                  <a:endParaRPr lang="en-US" sz="1200">
                    <a:cs typeface="Times New Roman" pitchFamily="18" charset="0"/>
                  </a:endParaRPr>
                </a:p>
                <a:p>
                  <a:pPr eaLnBrk="0" hangingPunct="0"/>
                  <a:r>
                    <a:rPr lang="en-US" sz="1200">
                      <a:cs typeface="Times New Roman" pitchFamily="18" charset="0"/>
                    </a:rPr>
                    <a:t>The statement above displays the message if </a:t>
                  </a:r>
                  <a:r>
                    <a:rPr lang="en-US" sz="1200">
                      <a:latin typeface="Courier New" pitchFamily="49" charset="0"/>
                      <a:cs typeface="Courier New" pitchFamily="49" charset="0"/>
                    </a:rPr>
                    <a:t>vect</a:t>
                  </a:r>
                  <a:r>
                    <a:rPr lang="en-US" sz="1200">
                      <a:cs typeface="Times New Roman" pitchFamily="18" charset="0"/>
                    </a:rPr>
                    <a:t> is empty.</a:t>
                  </a:r>
                </a:p>
                <a:p>
                  <a:pPr eaLnBrk="0" hangingPunct="0"/>
                  <a:endParaRPr lang="en-US"/>
                </a:p>
              </p:txBody>
            </p:sp>
            <p:sp>
              <p:nvSpPr>
                <p:cNvPr id="171075" name="Rectangle 67"/>
                <p:cNvSpPr>
                  <a:spLocks noChangeArrowheads="1"/>
                </p:cNvSpPr>
                <p:nvPr/>
              </p:nvSpPr>
              <p:spPr bwMode="auto">
                <a:xfrm>
                  <a:off x="1137" y="748"/>
                  <a:ext cx="2577" cy="978"/>
                </a:xfrm>
                <a:prstGeom prst="rect">
                  <a:avLst/>
                </a:prstGeom>
                <a:noFill/>
                <a:ln w="7">
                  <a:solidFill>
                    <a:srgbClr val="A0A0A0"/>
                  </a:solidFill>
                  <a:miter lim="800000"/>
                  <a:headEnd/>
                  <a:tailEnd/>
                </a:ln>
                <a:effectLst/>
              </p:spPr>
              <p:txBody>
                <a:bodyPr/>
                <a:lstStyle/>
                <a:p>
                  <a:endParaRPr lang="en-US"/>
                </a:p>
              </p:txBody>
            </p:sp>
          </p:grpSp>
          <p:grpSp>
            <p:nvGrpSpPr>
              <p:cNvPr id="171078" name="Group 70"/>
              <p:cNvGrpSpPr>
                <a:grpSpLocks/>
              </p:cNvGrpSpPr>
              <p:nvPr/>
            </p:nvGrpSpPr>
            <p:grpSpPr bwMode="auto">
              <a:xfrm>
                <a:off x="0" y="1726"/>
                <a:ext cx="1137" cy="863"/>
                <a:chOff x="0" y="1726"/>
                <a:chExt cx="1137" cy="863"/>
              </a:xfrm>
            </p:grpSpPr>
            <p:sp>
              <p:nvSpPr>
                <p:cNvPr id="171067" name="Rectangle 59"/>
                <p:cNvSpPr>
                  <a:spLocks noChangeArrowheads="1"/>
                </p:cNvSpPr>
                <p:nvPr/>
              </p:nvSpPr>
              <p:spPr bwMode="auto">
                <a:xfrm>
                  <a:off x="43" y="1726"/>
                  <a:ext cx="1051" cy="863"/>
                </a:xfrm>
                <a:prstGeom prst="rect">
                  <a:avLst/>
                </a:prstGeom>
                <a:noFill/>
                <a:ln w="9525">
                  <a:noFill/>
                  <a:miter lim="800000"/>
                  <a:headEnd/>
                  <a:tailEnd/>
                </a:ln>
                <a:effectLst/>
              </p:spPr>
              <p:txBody>
                <a:bodyPr/>
                <a:lstStyle/>
                <a:p>
                  <a:r>
                    <a:rPr lang="en-US" sz="1200">
                      <a:latin typeface="Courier New" pitchFamily="49" charset="0"/>
                      <a:cs typeface="Courier New" pitchFamily="49" charset="0"/>
                    </a:rPr>
                    <a:t>pop_back()</a:t>
                  </a:r>
                  <a:endParaRPr lang="en-US" sz="1200">
                    <a:cs typeface="Times New Roman" pitchFamily="18" charset="0"/>
                  </a:endParaRPr>
                </a:p>
                <a:p>
                  <a:pPr eaLnBrk="0" hangingPunct="0"/>
                  <a:endParaRPr lang="en-US"/>
                </a:p>
              </p:txBody>
            </p:sp>
            <p:sp>
              <p:nvSpPr>
                <p:cNvPr id="171077" name="Rectangle 69"/>
                <p:cNvSpPr>
                  <a:spLocks noChangeArrowheads="1"/>
                </p:cNvSpPr>
                <p:nvPr/>
              </p:nvSpPr>
              <p:spPr bwMode="auto">
                <a:xfrm>
                  <a:off x="0" y="1726"/>
                  <a:ext cx="1137" cy="863"/>
                </a:xfrm>
                <a:prstGeom prst="rect">
                  <a:avLst/>
                </a:prstGeom>
                <a:noFill/>
                <a:ln w="7">
                  <a:solidFill>
                    <a:srgbClr val="A0A0A0"/>
                  </a:solidFill>
                  <a:miter lim="800000"/>
                  <a:headEnd/>
                  <a:tailEnd/>
                </a:ln>
                <a:effectLst/>
              </p:spPr>
              <p:txBody>
                <a:bodyPr/>
                <a:lstStyle/>
                <a:p>
                  <a:endParaRPr lang="en-US"/>
                </a:p>
              </p:txBody>
            </p:sp>
          </p:grpSp>
          <p:grpSp>
            <p:nvGrpSpPr>
              <p:cNvPr id="171080" name="Group 72"/>
              <p:cNvGrpSpPr>
                <a:grpSpLocks/>
              </p:cNvGrpSpPr>
              <p:nvPr/>
            </p:nvGrpSpPr>
            <p:grpSpPr bwMode="auto">
              <a:xfrm>
                <a:off x="1137" y="1726"/>
                <a:ext cx="2577" cy="863"/>
                <a:chOff x="1137" y="1726"/>
                <a:chExt cx="2577" cy="863"/>
              </a:xfrm>
            </p:grpSpPr>
            <p:sp>
              <p:nvSpPr>
                <p:cNvPr id="171068" name="Rectangle 60"/>
                <p:cNvSpPr>
                  <a:spLocks noChangeArrowheads="1"/>
                </p:cNvSpPr>
                <p:nvPr/>
              </p:nvSpPr>
              <p:spPr bwMode="auto">
                <a:xfrm>
                  <a:off x="1180" y="1726"/>
                  <a:ext cx="2491" cy="863"/>
                </a:xfrm>
                <a:prstGeom prst="rect">
                  <a:avLst/>
                </a:prstGeom>
                <a:noFill/>
                <a:ln w="9525">
                  <a:noFill/>
                  <a:miter lim="800000"/>
                  <a:headEnd/>
                  <a:tailEnd/>
                </a:ln>
                <a:effectLst/>
              </p:spPr>
              <p:txBody>
                <a:bodyPr/>
                <a:lstStyle/>
                <a:p>
                  <a:r>
                    <a:rPr lang="en-US" sz="1200">
                      <a:cs typeface="Times New Roman" pitchFamily="18" charset="0"/>
                    </a:rPr>
                    <a:t>Removes the last element from the vector.</a:t>
                  </a:r>
                </a:p>
                <a:p>
                  <a:pPr eaLnBrk="0" hangingPunct="0"/>
                  <a:r>
                    <a:rPr lang="en-US" sz="1200" b="1" i="1">
                      <a:cs typeface="Times New Roman" pitchFamily="18" charset="0"/>
                    </a:rPr>
                    <a:t>Example:</a:t>
                  </a:r>
                  <a:endParaRPr lang="en-US" sz="1200">
                    <a:cs typeface="Times New Roman" pitchFamily="18" charset="0"/>
                  </a:endParaRPr>
                </a:p>
                <a:p>
                  <a:pPr eaLnBrk="0" hangingPunct="0"/>
                  <a:r>
                    <a:rPr lang="en-US" sz="1200">
                      <a:latin typeface="Courier New" pitchFamily="49" charset="0"/>
                      <a:cs typeface="Courier New" pitchFamily="49" charset="0"/>
                    </a:rPr>
                    <a:t>vect.pop_back();</a:t>
                  </a:r>
                  <a:endParaRPr lang="en-US" sz="1200">
                    <a:cs typeface="Times New Roman" pitchFamily="18" charset="0"/>
                  </a:endParaRPr>
                </a:p>
                <a:p>
                  <a:pPr eaLnBrk="0" hangingPunct="0"/>
                  <a:r>
                    <a:rPr lang="en-US" sz="1200">
                      <a:cs typeface="Times New Roman" pitchFamily="18" charset="0"/>
                    </a:rPr>
                    <a:t>The statement above removes the last element of </a:t>
                  </a:r>
                  <a:r>
                    <a:rPr lang="en-US" sz="1200">
                      <a:latin typeface="Courier New" pitchFamily="49" charset="0"/>
                      <a:cs typeface="Courier New" pitchFamily="49" charset="0"/>
                    </a:rPr>
                    <a:t>vect</a:t>
                  </a:r>
                  <a:r>
                    <a:rPr lang="en-US" sz="1200">
                      <a:cs typeface="Times New Roman" pitchFamily="18" charset="0"/>
                    </a:rPr>
                    <a:t>, thus reducing its size by 1.</a:t>
                  </a:r>
                </a:p>
                <a:p>
                  <a:pPr eaLnBrk="0" hangingPunct="0"/>
                  <a:endParaRPr lang="en-US"/>
                </a:p>
              </p:txBody>
            </p:sp>
            <p:sp>
              <p:nvSpPr>
                <p:cNvPr id="171079" name="Rectangle 71"/>
                <p:cNvSpPr>
                  <a:spLocks noChangeArrowheads="1"/>
                </p:cNvSpPr>
                <p:nvPr/>
              </p:nvSpPr>
              <p:spPr bwMode="auto">
                <a:xfrm>
                  <a:off x="1137" y="1726"/>
                  <a:ext cx="2577" cy="863"/>
                </a:xfrm>
                <a:prstGeom prst="rect">
                  <a:avLst/>
                </a:prstGeom>
                <a:noFill/>
                <a:ln w="7">
                  <a:solidFill>
                    <a:srgbClr val="A0A0A0"/>
                  </a:solidFill>
                  <a:miter lim="800000"/>
                  <a:headEnd/>
                  <a:tailEnd/>
                </a:ln>
                <a:effectLst/>
              </p:spPr>
              <p:txBody>
                <a:bodyPr/>
                <a:lstStyle/>
                <a:p>
                  <a:endParaRPr lang="en-US"/>
                </a:p>
              </p:txBody>
            </p:sp>
          </p:grpSp>
        </p:grpSp>
        <p:sp>
          <p:nvSpPr>
            <p:cNvPr id="171082" name="Rectangle 74"/>
            <p:cNvSpPr>
              <a:spLocks noChangeArrowheads="1"/>
            </p:cNvSpPr>
            <p:nvPr/>
          </p:nvSpPr>
          <p:spPr bwMode="auto">
            <a:xfrm>
              <a:off x="-3" y="-3"/>
              <a:ext cx="3720" cy="2595"/>
            </a:xfrm>
            <a:prstGeom prst="rect">
              <a:avLst/>
            </a:prstGeom>
            <a:noFill/>
            <a:ln w="9525">
              <a:solidFill>
                <a:srgbClr val="A0A0A0"/>
              </a:solidFill>
              <a:miter lim="800000"/>
              <a:headEnd/>
              <a:tailEnd/>
            </a:ln>
            <a:effectLst/>
          </p:spPr>
          <p:txBody>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p:txBody>
          <a:bodyPr/>
          <a:lstStyle/>
          <a:p>
            <a:fld id="{0218C8E9-A371-4D20-9C13-BCB37C6EC3B5}" type="slidenum">
              <a:rPr lang="en-US"/>
              <a:pPr/>
              <a:t>35</a:t>
            </a:fld>
            <a:endParaRPr lang="en-US"/>
          </a:p>
        </p:txBody>
      </p:sp>
      <p:sp>
        <p:nvSpPr>
          <p:cNvPr id="172034" name="Rectangle 2"/>
          <p:cNvSpPr>
            <a:spLocks noGrp="1" noChangeArrowheads="1"/>
          </p:cNvSpPr>
          <p:nvPr>
            <p:ph type="title"/>
          </p:nvPr>
        </p:nvSpPr>
        <p:spPr>
          <a:xfrm>
            <a:off x="685800" y="304800"/>
            <a:ext cx="7772400" cy="1143000"/>
          </a:xfrm>
        </p:spPr>
        <p:txBody>
          <a:bodyPr/>
          <a:lstStyle/>
          <a:p>
            <a:r>
              <a:rPr lang="en-US"/>
              <a:t>Summary of vector Member Functions</a:t>
            </a:r>
          </a:p>
        </p:txBody>
      </p:sp>
      <p:grpSp>
        <p:nvGrpSpPr>
          <p:cNvPr id="172080" name="Group 48"/>
          <p:cNvGrpSpPr>
            <a:grpSpLocks/>
          </p:cNvGrpSpPr>
          <p:nvPr/>
        </p:nvGrpSpPr>
        <p:grpSpPr bwMode="auto">
          <a:xfrm>
            <a:off x="1600200" y="1600200"/>
            <a:ext cx="5905500" cy="4667250"/>
            <a:chOff x="-3" y="-3"/>
            <a:chExt cx="3720" cy="2940"/>
          </a:xfrm>
        </p:grpSpPr>
        <p:grpSp>
          <p:nvGrpSpPr>
            <p:cNvPr id="172078" name="Group 46"/>
            <p:cNvGrpSpPr>
              <a:grpSpLocks/>
            </p:cNvGrpSpPr>
            <p:nvPr/>
          </p:nvGrpSpPr>
          <p:grpSpPr bwMode="auto">
            <a:xfrm>
              <a:off x="0" y="0"/>
              <a:ext cx="3714" cy="2934"/>
              <a:chOff x="0" y="0"/>
              <a:chExt cx="3714" cy="2934"/>
            </a:xfrm>
          </p:grpSpPr>
          <p:grpSp>
            <p:nvGrpSpPr>
              <p:cNvPr id="172067" name="Group 35"/>
              <p:cNvGrpSpPr>
                <a:grpSpLocks/>
              </p:cNvGrpSpPr>
              <p:nvPr/>
            </p:nvGrpSpPr>
            <p:grpSpPr bwMode="auto">
              <a:xfrm>
                <a:off x="0" y="0"/>
                <a:ext cx="1137" cy="863"/>
                <a:chOff x="0" y="0"/>
                <a:chExt cx="1137" cy="863"/>
              </a:xfrm>
            </p:grpSpPr>
            <p:sp>
              <p:nvSpPr>
                <p:cNvPr id="172060" name="Rectangle 28"/>
                <p:cNvSpPr>
                  <a:spLocks noChangeArrowheads="1"/>
                </p:cNvSpPr>
                <p:nvPr/>
              </p:nvSpPr>
              <p:spPr bwMode="auto">
                <a:xfrm>
                  <a:off x="43" y="0"/>
                  <a:ext cx="1051" cy="863"/>
                </a:xfrm>
                <a:prstGeom prst="rect">
                  <a:avLst/>
                </a:prstGeom>
                <a:noFill/>
                <a:ln w="9525">
                  <a:noFill/>
                  <a:miter lim="800000"/>
                  <a:headEnd/>
                  <a:tailEnd/>
                </a:ln>
                <a:effectLst/>
              </p:spPr>
              <p:txBody>
                <a:bodyPr/>
                <a:lstStyle/>
                <a:p>
                  <a:r>
                    <a:rPr lang="en-US" sz="1200">
                      <a:latin typeface="Courier New" pitchFamily="49" charset="0"/>
                      <a:cs typeface="Courier New" pitchFamily="49" charset="0"/>
                    </a:rPr>
                    <a:t>push_back(</a:t>
                  </a:r>
                  <a:r>
                    <a:rPr lang="en-US" sz="1200" i="1">
                      <a:latin typeface="Courier New" pitchFamily="49" charset="0"/>
                      <a:cs typeface="Courier New" pitchFamily="49" charset="0"/>
                    </a:rPr>
                    <a:t>value</a:t>
                  </a:r>
                  <a:r>
                    <a:rPr lang="en-US" sz="1200">
                      <a:latin typeface="Courier New" pitchFamily="49" charset="0"/>
                      <a:cs typeface="Courier New" pitchFamily="49" charset="0"/>
                    </a:rPr>
                    <a:t>)</a:t>
                  </a:r>
                  <a:endParaRPr lang="en-US" sz="1200">
                    <a:cs typeface="Times New Roman" pitchFamily="18" charset="0"/>
                  </a:endParaRPr>
                </a:p>
                <a:p>
                  <a:pPr eaLnBrk="0" hangingPunct="0"/>
                  <a:endParaRPr lang="en-US"/>
                </a:p>
              </p:txBody>
            </p:sp>
            <p:sp>
              <p:nvSpPr>
                <p:cNvPr id="172066" name="Rectangle 34"/>
                <p:cNvSpPr>
                  <a:spLocks noChangeArrowheads="1"/>
                </p:cNvSpPr>
                <p:nvPr/>
              </p:nvSpPr>
              <p:spPr bwMode="auto">
                <a:xfrm>
                  <a:off x="0" y="0"/>
                  <a:ext cx="1137" cy="863"/>
                </a:xfrm>
                <a:prstGeom prst="rect">
                  <a:avLst/>
                </a:prstGeom>
                <a:noFill/>
                <a:ln w="7">
                  <a:solidFill>
                    <a:srgbClr val="A0A0A0"/>
                  </a:solidFill>
                  <a:miter lim="800000"/>
                  <a:headEnd/>
                  <a:tailEnd/>
                </a:ln>
                <a:effectLst/>
              </p:spPr>
              <p:txBody>
                <a:bodyPr/>
                <a:lstStyle/>
                <a:p>
                  <a:endParaRPr lang="en-US"/>
                </a:p>
              </p:txBody>
            </p:sp>
          </p:grpSp>
          <p:grpSp>
            <p:nvGrpSpPr>
              <p:cNvPr id="172069" name="Group 37"/>
              <p:cNvGrpSpPr>
                <a:grpSpLocks/>
              </p:cNvGrpSpPr>
              <p:nvPr/>
            </p:nvGrpSpPr>
            <p:grpSpPr bwMode="auto">
              <a:xfrm>
                <a:off x="1137" y="0"/>
                <a:ext cx="2577" cy="863"/>
                <a:chOff x="1137" y="0"/>
                <a:chExt cx="2577" cy="863"/>
              </a:xfrm>
            </p:grpSpPr>
            <p:sp>
              <p:nvSpPr>
                <p:cNvPr id="172061" name="Rectangle 29"/>
                <p:cNvSpPr>
                  <a:spLocks noChangeArrowheads="1"/>
                </p:cNvSpPr>
                <p:nvPr/>
              </p:nvSpPr>
              <p:spPr bwMode="auto">
                <a:xfrm>
                  <a:off x="1180" y="0"/>
                  <a:ext cx="2491" cy="863"/>
                </a:xfrm>
                <a:prstGeom prst="rect">
                  <a:avLst/>
                </a:prstGeom>
                <a:noFill/>
                <a:ln w="9525">
                  <a:noFill/>
                  <a:miter lim="800000"/>
                  <a:headEnd/>
                  <a:tailEnd/>
                </a:ln>
                <a:effectLst/>
              </p:spPr>
              <p:txBody>
                <a:bodyPr/>
                <a:lstStyle/>
                <a:p>
                  <a:r>
                    <a:rPr lang="en-US" sz="1200">
                      <a:cs typeface="Times New Roman" pitchFamily="18" charset="0"/>
                    </a:rPr>
                    <a:t>Stores a value in the last element of the vector. If the vector is full or empty, a new element is created.</a:t>
                  </a:r>
                </a:p>
                <a:p>
                  <a:pPr eaLnBrk="0" hangingPunct="0"/>
                  <a:r>
                    <a:rPr lang="en-US" sz="1200" b="1" i="1">
                      <a:cs typeface="Times New Roman" pitchFamily="18" charset="0"/>
                    </a:rPr>
                    <a:t>Example:</a:t>
                  </a:r>
                  <a:endParaRPr lang="en-US" sz="1200">
                    <a:cs typeface="Times New Roman" pitchFamily="18" charset="0"/>
                  </a:endParaRPr>
                </a:p>
                <a:p>
                  <a:pPr eaLnBrk="0" hangingPunct="0"/>
                  <a:r>
                    <a:rPr lang="en-US" sz="1200">
                      <a:latin typeface="Courier New" pitchFamily="49" charset="0"/>
                      <a:cs typeface="Courier New" pitchFamily="49" charset="0"/>
                    </a:rPr>
                    <a:t>vect.push_back(7);</a:t>
                  </a:r>
                  <a:endParaRPr lang="en-US" sz="1200">
                    <a:cs typeface="Times New Roman" pitchFamily="18" charset="0"/>
                  </a:endParaRPr>
                </a:p>
                <a:p>
                  <a:pPr eaLnBrk="0" hangingPunct="0"/>
                  <a:r>
                    <a:rPr lang="en-US" sz="1200">
                      <a:cs typeface="Times New Roman" pitchFamily="18" charset="0"/>
                    </a:rPr>
                    <a:t>The statement above stores 7 in the last element of </a:t>
                  </a:r>
                  <a:r>
                    <a:rPr lang="en-US" sz="1200">
                      <a:latin typeface="Courier New" pitchFamily="49" charset="0"/>
                      <a:cs typeface="Courier New" pitchFamily="49" charset="0"/>
                    </a:rPr>
                    <a:t>vect</a:t>
                  </a:r>
                  <a:r>
                    <a:rPr lang="en-US" sz="1200">
                      <a:cs typeface="Times New Roman" pitchFamily="18" charset="0"/>
                    </a:rPr>
                    <a:t>.</a:t>
                  </a:r>
                </a:p>
                <a:p>
                  <a:pPr eaLnBrk="0" hangingPunct="0"/>
                  <a:endParaRPr lang="en-US"/>
                </a:p>
              </p:txBody>
            </p:sp>
            <p:sp>
              <p:nvSpPr>
                <p:cNvPr id="172068" name="Rectangle 36"/>
                <p:cNvSpPr>
                  <a:spLocks noChangeArrowheads="1"/>
                </p:cNvSpPr>
                <p:nvPr/>
              </p:nvSpPr>
              <p:spPr bwMode="auto">
                <a:xfrm>
                  <a:off x="1137" y="0"/>
                  <a:ext cx="2577" cy="863"/>
                </a:xfrm>
                <a:prstGeom prst="rect">
                  <a:avLst/>
                </a:prstGeom>
                <a:noFill/>
                <a:ln w="7">
                  <a:solidFill>
                    <a:srgbClr val="A0A0A0"/>
                  </a:solidFill>
                  <a:miter lim="800000"/>
                  <a:headEnd/>
                  <a:tailEnd/>
                </a:ln>
                <a:effectLst/>
              </p:spPr>
              <p:txBody>
                <a:bodyPr/>
                <a:lstStyle/>
                <a:p>
                  <a:endParaRPr lang="en-US"/>
                </a:p>
              </p:txBody>
            </p:sp>
          </p:grpSp>
          <p:grpSp>
            <p:nvGrpSpPr>
              <p:cNvPr id="172071" name="Group 39"/>
              <p:cNvGrpSpPr>
                <a:grpSpLocks/>
              </p:cNvGrpSpPr>
              <p:nvPr/>
            </p:nvGrpSpPr>
            <p:grpSpPr bwMode="auto">
              <a:xfrm>
                <a:off x="0" y="863"/>
                <a:ext cx="1137" cy="1093"/>
                <a:chOff x="0" y="863"/>
                <a:chExt cx="1137" cy="1093"/>
              </a:xfrm>
            </p:grpSpPr>
            <p:sp>
              <p:nvSpPr>
                <p:cNvPr id="172062" name="Rectangle 30"/>
                <p:cNvSpPr>
                  <a:spLocks noChangeArrowheads="1"/>
                </p:cNvSpPr>
                <p:nvPr/>
              </p:nvSpPr>
              <p:spPr bwMode="auto">
                <a:xfrm>
                  <a:off x="43" y="863"/>
                  <a:ext cx="1051" cy="1093"/>
                </a:xfrm>
                <a:prstGeom prst="rect">
                  <a:avLst/>
                </a:prstGeom>
                <a:noFill/>
                <a:ln w="9525">
                  <a:noFill/>
                  <a:miter lim="800000"/>
                  <a:headEnd/>
                  <a:tailEnd/>
                </a:ln>
                <a:effectLst/>
              </p:spPr>
              <p:txBody>
                <a:bodyPr/>
                <a:lstStyle/>
                <a:p>
                  <a:r>
                    <a:rPr lang="en-US" sz="1200">
                      <a:latin typeface="Courier New" pitchFamily="49" charset="0"/>
                      <a:cs typeface="Courier New" pitchFamily="49" charset="0"/>
                    </a:rPr>
                    <a:t>reverse()</a:t>
                  </a:r>
                  <a:endParaRPr lang="en-US" sz="1200">
                    <a:cs typeface="Times New Roman" pitchFamily="18" charset="0"/>
                  </a:endParaRPr>
                </a:p>
                <a:p>
                  <a:pPr eaLnBrk="0" hangingPunct="0"/>
                  <a:endParaRPr lang="en-US"/>
                </a:p>
              </p:txBody>
            </p:sp>
            <p:sp>
              <p:nvSpPr>
                <p:cNvPr id="172070" name="Rectangle 38"/>
                <p:cNvSpPr>
                  <a:spLocks noChangeArrowheads="1"/>
                </p:cNvSpPr>
                <p:nvPr/>
              </p:nvSpPr>
              <p:spPr bwMode="auto">
                <a:xfrm>
                  <a:off x="0" y="863"/>
                  <a:ext cx="1137" cy="1093"/>
                </a:xfrm>
                <a:prstGeom prst="rect">
                  <a:avLst/>
                </a:prstGeom>
                <a:noFill/>
                <a:ln w="7">
                  <a:solidFill>
                    <a:srgbClr val="A0A0A0"/>
                  </a:solidFill>
                  <a:miter lim="800000"/>
                  <a:headEnd/>
                  <a:tailEnd/>
                </a:ln>
                <a:effectLst/>
              </p:spPr>
              <p:txBody>
                <a:bodyPr/>
                <a:lstStyle/>
                <a:p>
                  <a:endParaRPr lang="en-US"/>
                </a:p>
              </p:txBody>
            </p:sp>
          </p:grpSp>
          <p:grpSp>
            <p:nvGrpSpPr>
              <p:cNvPr id="172073" name="Group 41"/>
              <p:cNvGrpSpPr>
                <a:grpSpLocks/>
              </p:cNvGrpSpPr>
              <p:nvPr/>
            </p:nvGrpSpPr>
            <p:grpSpPr bwMode="auto">
              <a:xfrm>
                <a:off x="1137" y="863"/>
                <a:ext cx="2577" cy="1093"/>
                <a:chOff x="1137" y="863"/>
                <a:chExt cx="2577" cy="1093"/>
              </a:xfrm>
            </p:grpSpPr>
            <p:sp>
              <p:nvSpPr>
                <p:cNvPr id="172063" name="Rectangle 31"/>
                <p:cNvSpPr>
                  <a:spLocks noChangeArrowheads="1"/>
                </p:cNvSpPr>
                <p:nvPr/>
              </p:nvSpPr>
              <p:spPr bwMode="auto">
                <a:xfrm>
                  <a:off x="1180" y="863"/>
                  <a:ext cx="2491" cy="1093"/>
                </a:xfrm>
                <a:prstGeom prst="rect">
                  <a:avLst/>
                </a:prstGeom>
                <a:noFill/>
                <a:ln w="9525">
                  <a:noFill/>
                  <a:miter lim="800000"/>
                  <a:headEnd/>
                  <a:tailEnd/>
                </a:ln>
                <a:effectLst/>
              </p:spPr>
              <p:txBody>
                <a:bodyPr/>
                <a:lstStyle/>
                <a:p>
                  <a:r>
                    <a:rPr lang="en-US" sz="1200">
                      <a:cs typeface="Times New Roman" pitchFamily="18" charset="0"/>
                    </a:rPr>
                    <a:t>Reverses the order of the elements in the vector (the last element becomes the first element, and the first element becomes the last element.)</a:t>
                  </a:r>
                </a:p>
                <a:p>
                  <a:pPr eaLnBrk="0" hangingPunct="0"/>
                  <a:r>
                    <a:rPr lang="en-US" sz="1200" b="1" i="1">
                      <a:cs typeface="Times New Roman" pitchFamily="18" charset="0"/>
                    </a:rPr>
                    <a:t>Example:</a:t>
                  </a:r>
                  <a:endParaRPr lang="en-US" sz="1200">
                    <a:cs typeface="Times New Roman" pitchFamily="18" charset="0"/>
                  </a:endParaRPr>
                </a:p>
                <a:p>
                  <a:pPr eaLnBrk="0" hangingPunct="0"/>
                  <a:r>
                    <a:rPr lang="en-US" sz="1200">
                      <a:latin typeface="Courier New" pitchFamily="49" charset="0"/>
                      <a:cs typeface="Courier New" pitchFamily="49" charset="0"/>
                    </a:rPr>
                    <a:t>vect.reverse();</a:t>
                  </a:r>
                  <a:endParaRPr lang="en-US" sz="1200">
                    <a:cs typeface="Times New Roman" pitchFamily="18" charset="0"/>
                  </a:endParaRPr>
                </a:p>
                <a:p>
                  <a:pPr eaLnBrk="0" hangingPunct="0"/>
                  <a:r>
                    <a:rPr lang="en-US" sz="1200">
                      <a:cs typeface="Times New Roman" pitchFamily="18" charset="0"/>
                    </a:rPr>
                    <a:t>The statement above reverses the order of the element in </a:t>
                  </a:r>
                  <a:r>
                    <a:rPr lang="en-US" sz="1200">
                      <a:latin typeface="Courier New" pitchFamily="49" charset="0"/>
                      <a:cs typeface="Courier New" pitchFamily="49" charset="0"/>
                    </a:rPr>
                    <a:t>vect</a:t>
                  </a:r>
                  <a:r>
                    <a:rPr lang="en-US" sz="1200">
                      <a:cs typeface="Times New Roman" pitchFamily="18" charset="0"/>
                    </a:rPr>
                    <a:t>.</a:t>
                  </a:r>
                </a:p>
                <a:p>
                  <a:pPr eaLnBrk="0" hangingPunct="0"/>
                  <a:endParaRPr lang="en-US"/>
                </a:p>
              </p:txBody>
            </p:sp>
            <p:sp>
              <p:nvSpPr>
                <p:cNvPr id="172072" name="Rectangle 40"/>
                <p:cNvSpPr>
                  <a:spLocks noChangeArrowheads="1"/>
                </p:cNvSpPr>
                <p:nvPr/>
              </p:nvSpPr>
              <p:spPr bwMode="auto">
                <a:xfrm>
                  <a:off x="1137" y="863"/>
                  <a:ext cx="2577" cy="1093"/>
                </a:xfrm>
                <a:prstGeom prst="rect">
                  <a:avLst/>
                </a:prstGeom>
                <a:noFill/>
                <a:ln w="7">
                  <a:solidFill>
                    <a:srgbClr val="A0A0A0"/>
                  </a:solidFill>
                  <a:miter lim="800000"/>
                  <a:headEnd/>
                  <a:tailEnd/>
                </a:ln>
                <a:effectLst/>
              </p:spPr>
              <p:txBody>
                <a:bodyPr/>
                <a:lstStyle/>
                <a:p>
                  <a:endParaRPr lang="en-US"/>
                </a:p>
              </p:txBody>
            </p:sp>
          </p:grpSp>
          <p:grpSp>
            <p:nvGrpSpPr>
              <p:cNvPr id="172075" name="Group 43"/>
              <p:cNvGrpSpPr>
                <a:grpSpLocks/>
              </p:cNvGrpSpPr>
              <p:nvPr/>
            </p:nvGrpSpPr>
            <p:grpSpPr bwMode="auto">
              <a:xfrm>
                <a:off x="0" y="1956"/>
                <a:ext cx="1137" cy="978"/>
                <a:chOff x="0" y="1956"/>
                <a:chExt cx="1137" cy="978"/>
              </a:xfrm>
            </p:grpSpPr>
            <p:sp>
              <p:nvSpPr>
                <p:cNvPr id="172064" name="Rectangle 32"/>
                <p:cNvSpPr>
                  <a:spLocks noChangeArrowheads="1"/>
                </p:cNvSpPr>
                <p:nvPr/>
              </p:nvSpPr>
              <p:spPr bwMode="auto">
                <a:xfrm>
                  <a:off x="43" y="1956"/>
                  <a:ext cx="1051" cy="978"/>
                </a:xfrm>
                <a:prstGeom prst="rect">
                  <a:avLst/>
                </a:prstGeom>
                <a:noFill/>
                <a:ln w="9525">
                  <a:noFill/>
                  <a:miter lim="800000"/>
                  <a:headEnd/>
                  <a:tailEnd/>
                </a:ln>
                <a:effectLst/>
              </p:spPr>
              <p:txBody>
                <a:bodyPr/>
                <a:lstStyle/>
                <a:p>
                  <a:r>
                    <a:rPr lang="en-US" sz="1200">
                      <a:latin typeface="Courier New" pitchFamily="49" charset="0"/>
                      <a:cs typeface="Courier New" pitchFamily="49" charset="0"/>
                    </a:rPr>
                    <a:t>resize(</a:t>
                  </a:r>
                  <a:r>
                    <a:rPr lang="en-US" sz="1200" i="1">
                      <a:latin typeface="Courier New" pitchFamily="49" charset="0"/>
                      <a:cs typeface="Courier New" pitchFamily="49" charset="0"/>
                    </a:rPr>
                    <a:t>elements</a:t>
                  </a:r>
                  <a:r>
                    <a:rPr lang="en-US" sz="1200">
                      <a:latin typeface="Courier New" pitchFamily="49" charset="0"/>
                      <a:cs typeface="Courier New" pitchFamily="49" charset="0"/>
                    </a:rPr>
                    <a:t>, </a:t>
                  </a:r>
                  <a:r>
                    <a:rPr lang="en-US" sz="1200" i="1">
                      <a:latin typeface="Courier New" pitchFamily="49" charset="0"/>
                      <a:cs typeface="Courier New" pitchFamily="49" charset="0"/>
                    </a:rPr>
                    <a:t>value</a:t>
                  </a:r>
                  <a:r>
                    <a:rPr lang="en-US" sz="1200">
                      <a:latin typeface="Courier New" pitchFamily="49" charset="0"/>
                      <a:cs typeface="Courier New" pitchFamily="49" charset="0"/>
                    </a:rPr>
                    <a:t>)</a:t>
                  </a:r>
                  <a:endParaRPr lang="en-US" sz="1200">
                    <a:cs typeface="Times New Roman" pitchFamily="18" charset="0"/>
                  </a:endParaRPr>
                </a:p>
                <a:p>
                  <a:pPr eaLnBrk="0" hangingPunct="0"/>
                  <a:endParaRPr lang="en-US"/>
                </a:p>
              </p:txBody>
            </p:sp>
            <p:sp>
              <p:nvSpPr>
                <p:cNvPr id="172074" name="Rectangle 42"/>
                <p:cNvSpPr>
                  <a:spLocks noChangeArrowheads="1"/>
                </p:cNvSpPr>
                <p:nvPr/>
              </p:nvSpPr>
              <p:spPr bwMode="auto">
                <a:xfrm>
                  <a:off x="0" y="1956"/>
                  <a:ext cx="1137" cy="978"/>
                </a:xfrm>
                <a:prstGeom prst="rect">
                  <a:avLst/>
                </a:prstGeom>
                <a:noFill/>
                <a:ln w="7">
                  <a:solidFill>
                    <a:srgbClr val="A0A0A0"/>
                  </a:solidFill>
                  <a:miter lim="800000"/>
                  <a:headEnd/>
                  <a:tailEnd/>
                </a:ln>
                <a:effectLst/>
              </p:spPr>
              <p:txBody>
                <a:bodyPr/>
                <a:lstStyle/>
                <a:p>
                  <a:endParaRPr lang="en-US"/>
                </a:p>
              </p:txBody>
            </p:sp>
          </p:grpSp>
          <p:grpSp>
            <p:nvGrpSpPr>
              <p:cNvPr id="172077" name="Group 45"/>
              <p:cNvGrpSpPr>
                <a:grpSpLocks/>
              </p:cNvGrpSpPr>
              <p:nvPr/>
            </p:nvGrpSpPr>
            <p:grpSpPr bwMode="auto">
              <a:xfrm>
                <a:off x="1137" y="1956"/>
                <a:ext cx="2577" cy="978"/>
                <a:chOff x="1137" y="1956"/>
                <a:chExt cx="2577" cy="978"/>
              </a:xfrm>
            </p:grpSpPr>
            <p:sp>
              <p:nvSpPr>
                <p:cNvPr id="172065" name="Rectangle 33"/>
                <p:cNvSpPr>
                  <a:spLocks noChangeArrowheads="1"/>
                </p:cNvSpPr>
                <p:nvPr/>
              </p:nvSpPr>
              <p:spPr bwMode="auto">
                <a:xfrm>
                  <a:off x="1180" y="1956"/>
                  <a:ext cx="2491" cy="978"/>
                </a:xfrm>
                <a:prstGeom prst="rect">
                  <a:avLst/>
                </a:prstGeom>
                <a:noFill/>
                <a:ln w="9525">
                  <a:noFill/>
                  <a:miter lim="800000"/>
                  <a:headEnd/>
                  <a:tailEnd/>
                </a:ln>
                <a:effectLst/>
              </p:spPr>
              <p:txBody>
                <a:bodyPr/>
                <a:lstStyle/>
                <a:p>
                  <a:r>
                    <a:rPr lang="en-US" sz="1200">
                      <a:cs typeface="Times New Roman" pitchFamily="18" charset="0"/>
                    </a:rPr>
                    <a:t>Resizes a vector by </a:t>
                  </a:r>
                  <a:r>
                    <a:rPr lang="en-US" sz="1200" i="1">
                      <a:cs typeface="Times New Roman" pitchFamily="18" charset="0"/>
                    </a:rPr>
                    <a:t>elements</a:t>
                  </a:r>
                  <a:r>
                    <a:rPr lang="en-US" sz="1200">
                      <a:cs typeface="Times New Roman" pitchFamily="18" charset="0"/>
                    </a:rPr>
                    <a:t> elements. Each of the new elements is initialized with the value in </a:t>
                  </a:r>
                  <a:r>
                    <a:rPr lang="en-US" sz="1200" i="1">
                      <a:cs typeface="Times New Roman" pitchFamily="18" charset="0"/>
                    </a:rPr>
                    <a:t>value</a:t>
                  </a:r>
                  <a:r>
                    <a:rPr lang="en-US" sz="1200">
                      <a:cs typeface="Times New Roman" pitchFamily="18" charset="0"/>
                    </a:rPr>
                    <a:t>.</a:t>
                  </a:r>
                </a:p>
                <a:p>
                  <a:pPr eaLnBrk="0" hangingPunct="0"/>
                  <a:r>
                    <a:rPr lang="en-US" sz="1200" b="1" i="1">
                      <a:cs typeface="Times New Roman" pitchFamily="18" charset="0"/>
                    </a:rPr>
                    <a:t>Example:</a:t>
                  </a:r>
                  <a:endParaRPr lang="en-US" sz="1200">
                    <a:cs typeface="Times New Roman" pitchFamily="18" charset="0"/>
                  </a:endParaRPr>
                </a:p>
                <a:p>
                  <a:pPr eaLnBrk="0" hangingPunct="0"/>
                  <a:r>
                    <a:rPr lang="en-US" sz="1200">
                      <a:latin typeface="Courier New" pitchFamily="49" charset="0"/>
                      <a:cs typeface="Courier New" pitchFamily="49" charset="0"/>
                    </a:rPr>
                    <a:t>vect.resize(5, 1);</a:t>
                  </a:r>
                  <a:endParaRPr lang="en-US" sz="1200">
                    <a:cs typeface="Times New Roman" pitchFamily="18" charset="0"/>
                  </a:endParaRPr>
                </a:p>
                <a:p>
                  <a:pPr eaLnBrk="0" hangingPunct="0"/>
                  <a:r>
                    <a:rPr lang="en-US" sz="1200">
                      <a:cs typeface="Times New Roman" pitchFamily="18" charset="0"/>
                    </a:rPr>
                    <a:t>The statement above increases the size of </a:t>
                  </a:r>
                  <a:r>
                    <a:rPr lang="en-US" sz="1200">
                      <a:latin typeface="Courier New" pitchFamily="49" charset="0"/>
                      <a:cs typeface="Courier New" pitchFamily="49" charset="0"/>
                    </a:rPr>
                    <a:t>vect</a:t>
                  </a:r>
                  <a:r>
                    <a:rPr lang="en-US" sz="1200">
                      <a:cs typeface="Times New Roman" pitchFamily="18" charset="0"/>
                    </a:rPr>
                    <a:t> by 5 elements. The 5 new elements are initialized to the value 1.</a:t>
                  </a:r>
                </a:p>
                <a:p>
                  <a:pPr eaLnBrk="0" hangingPunct="0"/>
                  <a:endParaRPr lang="en-US"/>
                </a:p>
              </p:txBody>
            </p:sp>
            <p:sp>
              <p:nvSpPr>
                <p:cNvPr id="172076" name="Rectangle 44"/>
                <p:cNvSpPr>
                  <a:spLocks noChangeArrowheads="1"/>
                </p:cNvSpPr>
                <p:nvPr/>
              </p:nvSpPr>
              <p:spPr bwMode="auto">
                <a:xfrm>
                  <a:off x="1137" y="1956"/>
                  <a:ext cx="2577" cy="978"/>
                </a:xfrm>
                <a:prstGeom prst="rect">
                  <a:avLst/>
                </a:prstGeom>
                <a:noFill/>
                <a:ln w="7">
                  <a:solidFill>
                    <a:srgbClr val="A0A0A0"/>
                  </a:solidFill>
                  <a:miter lim="800000"/>
                  <a:headEnd/>
                  <a:tailEnd/>
                </a:ln>
                <a:effectLst/>
              </p:spPr>
              <p:txBody>
                <a:bodyPr/>
                <a:lstStyle/>
                <a:p>
                  <a:endParaRPr lang="en-US"/>
                </a:p>
              </p:txBody>
            </p:sp>
          </p:grpSp>
        </p:grpSp>
        <p:sp>
          <p:nvSpPr>
            <p:cNvPr id="172079" name="Rectangle 47"/>
            <p:cNvSpPr>
              <a:spLocks noChangeArrowheads="1"/>
            </p:cNvSpPr>
            <p:nvPr/>
          </p:nvSpPr>
          <p:spPr bwMode="auto">
            <a:xfrm>
              <a:off x="-3" y="-3"/>
              <a:ext cx="3720" cy="2940"/>
            </a:xfrm>
            <a:prstGeom prst="rect">
              <a:avLst/>
            </a:prstGeom>
            <a:noFill/>
            <a:ln w="9525">
              <a:solidFill>
                <a:srgbClr val="A0A0A0"/>
              </a:solidFill>
              <a:miter lim="800000"/>
              <a:headEnd/>
              <a:tailEnd/>
            </a:ln>
            <a:effectLst/>
          </p:spPr>
          <p:txBody>
            <a:bodyPr/>
            <a:lstStyle/>
            <a:p>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B1C93BAC-7D1F-4776-B646-F5A94F4EE64E}" type="slidenum">
              <a:rPr lang="en-US"/>
              <a:pPr/>
              <a:t>36</a:t>
            </a:fld>
            <a:endParaRPr lang="en-US"/>
          </a:p>
        </p:txBody>
      </p:sp>
      <p:sp>
        <p:nvSpPr>
          <p:cNvPr id="173058" name="Rectangle 2"/>
          <p:cNvSpPr>
            <a:spLocks noGrp="1" noChangeArrowheads="1"/>
          </p:cNvSpPr>
          <p:nvPr>
            <p:ph type="title"/>
          </p:nvPr>
        </p:nvSpPr>
        <p:spPr>
          <a:xfrm>
            <a:off x="685800" y="304800"/>
            <a:ext cx="7772400" cy="1143000"/>
          </a:xfrm>
        </p:spPr>
        <p:txBody>
          <a:bodyPr/>
          <a:lstStyle/>
          <a:p>
            <a:r>
              <a:rPr lang="en-US"/>
              <a:t>Summary of vector Member Functions</a:t>
            </a:r>
          </a:p>
        </p:txBody>
      </p:sp>
      <p:grpSp>
        <p:nvGrpSpPr>
          <p:cNvPr id="173092" name="Group 36"/>
          <p:cNvGrpSpPr>
            <a:grpSpLocks/>
          </p:cNvGrpSpPr>
          <p:nvPr/>
        </p:nvGrpSpPr>
        <p:grpSpPr bwMode="auto">
          <a:xfrm>
            <a:off x="1619250" y="2740025"/>
            <a:ext cx="5905500" cy="1379538"/>
            <a:chOff x="-3" y="-3"/>
            <a:chExt cx="3720" cy="869"/>
          </a:xfrm>
        </p:grpSpPr>
        <p:grpSp>
          <p:nvGrpSpPr>
            <p:cNvPr id="173090" name="Group 34"/>
            <p:cNvGrpSpPr>
              <a:grpSpLocks/>
            </p:cNvGrpSpPr>
            <p:nvPr/>
          </p:nvGrpSpPr>
          <p:grpSpPr bwMode="auto">
            <a:xfrm>
              <a:off x="0" y="0"/>
              <a:ext cx="3714" cy="863"/>
              <a:chOff x="0" y="0"/>
              <a:chExt cx="3714" cy="863"/>
            </a:xfrm>
          </p:grpSpPr>
          <p:grpSp>
            <p:nvGrpSpPr>
              <p:cNvPr id="173087" name="Group 31"/>
              <p:cNvGrpSpPr>
                <a:grpSpLocks/>
              </p:cNvGrpSpPr>
              <p:nvPr/>
            </p:nvGrpSpPr>
            <p:grpSpPr bwMode="auto">
              <a:xfrm>
                <a:off x="0" y="0"/>
                <a:ext cx="1137" cy="863"/>
                <a:chOff x="0" y="0"/>
                <a:chExt cx="1137" cy="863"/>
              </a:xfrm>
            </p:grpSpPr>
            <p:sp>
              <p:nvSpPr>
                <p:cNvPr id="173084" name="Rectangle 28"/>
                <p:cNvSpPr>
                  <a:spLocks noChangeArrowheads="1"/>
                </p:cNvSpPr>
                <p:nvPr/>
              </p:nvSpPr>
              <p:spPr bwMode="auto">
                <a:xfrm>
                  <a:off x="43" y="0"/>
                  <a:ext cx="1051" cy="863"/>
                </a:xfrm>
                <a:prstGeom prst="rect">
                  <a:avLst/>
                </a:prstGeom>
                <a:noFill/>
                <a:ln w="9525">
                  <a:noFill/>
                  <a:miter lim="800000"/>
                  <a:headEnd/>
                  <a:tailEnd/>
                </a:ln>
                <a:effectLst/>
              </p:spPr>
              <p:txBody>
                <a:bodyPr/>
                <a:lstStyle/>
                <a:p>
                  <a:r>
                    <a:rPr lang="en-US" sz="1200">
                      <a:latin typeface="Courier New" pitchFamily="49" charset="0"/>
                      <a:cs typeface="Courier New" pitchFamily="49" charset="0"/>
                    </a:rPr>
                    <a:t>swap(</a:t>
                  </a:r>
                  <a:r>
                    <a:rPr lang="en-US" sz="1200" i="1">
                      <a:latin typeface="Courier New" pitchFamily="49" charset="0"/>
                      <a:cs typeface="Courier New" pitchFamily="49" charset="0"/>
                    </a:rPr>
                    <a:t>vector2</a:t>
                  </a:r>
                  <a:r>
                    <a:rPr lang="en-US" sz="1200">
                      <a:latin typeface="Courier New" pitchFamily="49" charset="0"/>
                      <a:cs typeface="Courier New" pitchFamily="49" charset="0"/>
                    </a:rPr>
                    <a:t>)</a:t>
                  </a:r>
                  <a:endParaRPr lang="en-US" sz="1200">
                    <a:cs typeface="Times New Roman" pitchFamily="18" charset="0"/>
                  </a:endParaRPr>
                </a:p>
                <a:p>
                  <a:pPr eaLnBrk="0" hangingPunct="0"/>
                  <a:endParaRPr lang="en-US"/>
                </a:p>
              </p:txBody>
            </p:sp>
            <p:sp>
              <p:nvSpPr>
                <p:cNvPr id="173086" name="Rectangle 30"/>
                <p:cNvSpPr>
                  <a:spLocks noChangeArrowheads="1"/>
                </p:cNvSpPr>
                <p:nvPr/>
              </p:nvSpPr>
              <p:spPr bwMode="auto">
                <a:xfrm>
                  <a:off x="0" y="0"/>
                  <a:ext cx="1137" cy="863"/>
                </a:xfrm>
                <a:prstGeom prst="rect">
                  <a:avLst/>
                </a:prstGeom>
                <a:noFill/>
                <a:ln w="7">
                  <a:solidFill>
                    <a:srgbClr val="A0A0A0"/>
                  </a:solidFill>
                  <a:miter lim="800000"/>
                  <a:headEnd/>
                  <a:tailEnd/>
                </a:ln>
                <a:effectLst/>
              </p:spPr>
              <p:txBody>
                <a:bodyPr/>
                <a:lstStyle/>
                <a:p>
                  <a:endParaRPr lang="en-US"/>
                </a:p>
              </p:txBody>
            </p:sp>
          </p:grpSp>
          <p:grpSp>
            <p:nvGrpSpPr>
              <p:cNvPr id="173089" name="Group 33"/>
              <p:cNvGrpSpPr>
                <a:grpSpLocks/>
              </p:cNvGrpSpPr>
              <p:nvPr/>
            </p:nvGrpSpPr>
            <p:grpSpPr bwMode="auto">
              <a:xfrm>
                <a:off x="1137" y="0"/>
                <a:ext cx="2577" cy="863"/>
                <a:chOff x="1137" y="0"/>
                <a:chExt cx="2577" cy="863"/>
              </a:xfrm>
            </p:grpSpPr>
            <p:sp>
              <p:nvSpPr>
                <p:cNvPr id="173085" name="Rectangle 29"/>
                <p:cNvSpPr>
                  <a:spLocks noChangeArrowheads="1"/>
                </p:cNvSpPr>
                <p:nvPr/>
              </p:nvSpPr>
              <p:spPr bwMode="auto">
                <a:xfrm>
                  <a:off x="1180" y="0"/>
                  <a:ext cx="2491" cy="863"/>
                </a:xfrm>
                <a:prstGeom prst="rect">
                  <a:avLst/>
                </a:prstGeom>
                <a:noFill/>
                <a:ln w="9525">
                  <a:noFill/>
                  <a:miter lim="800000"/>
                  <a:headEnd/>
                  <a:tailEnd/>
                </a:ln>
                <a:effectLst/>
              </p:spPr>
              <p:txBody>
                <a:bodyPr/>
                <a:lstStyle/>
                <a:p>
                  <a:r>
                    <a:rPr lang="en-US" sz="1200">
                      <a:cs typeface="Times New Roman" pitchFamily="18" charset="0"/>
                    </a:rPr>
                    <a:t>Swaps the contents of the vector with the contents of </a:t>
                  </a:r>
                  <a:r>
                    <a:rPr lang="en-US" sz="1200" i="1">
                      <a:cs typeface="Times New Roman" pitchFamily="18" charset="0"/>
                    </a:rPr>
                    <a:t>vector2</a:t>
                  </a:r>
                  <a:r>
                    <a:rPr lang="en-US" sz="1200">
                      <a:cs typeface="Times New Roman" pitchFamily="18" charset="0"/>
                    </a:rPr>
                    <a:t>.</a:t>
                  </a:r>
                </a:p>
                <a:p>
                  <a:pPr eaLnBrk="0" hangingPunct="0"/>
                  <a:r>
                    <a:rPr lang="en-US" sz="1200" b="1" i="1">
                      <a:cs typeface="Times New Roman" pitchFamily="18" charset="0"/>
                    </a:rPr>
                    <a:t>Example:</a:t>
                  </a:r>
                  <a:endParaRPr lang="en-US" sz="1200">
                    <a:cs typeface="Times New Roman" pitchFamily="18" charset="0"/>
                  </a:endParaRPr>
                </a:p>
                <a:p>
                  <a:pPr eaLnBrk="0" hangingPunct="0"/>
                  <a:r>
                    <a:rPr lang="en-US" sz="1200">
                      <a:latin typeface="Courier New" pitchFamily="49" charset="0"/>
                      <a:cs typeface="Courier New" pitchFamily="49" charset="0"/>
                    </a:rPr>
                    <a:t>vect1.swap(vect2);</a:t>
                  </a:r>
                  <a:endParaRPr lang="en-US" sz="1200">
                    <a:cs typeface="Times New Roman" pitchFamily="18" charset="0"/>
                  </a:endParaRPr>
                </a:p>
                <a:p>
                  <a:pPr eaLnBrk="0" hangingPunct="0"/>
                  <a:r>
                    <a:rPr lang="en-US" sz="1200">
                      <a:cs typeface="Times New Roman" pitchFamily="18" charset="0"/>
                    </a:rPr>
                    <a:t>The statement above swaps the contents of </a:t>
                  </a:r>
                  <a:r>
                    <a:rPr lang="en-US" sz="1200">
                      <a:latin typeface="Courier New" pitchFamily="49" charset="0"/>
                      <a:cs typeface="Courier New" pitchFamily="49" charset="0"/>
                    </a:rPr>
                    <a:t>vect1</a:t>
                  </a:r>
                  <a:r>
                    <a:rPr lang="en-US" sz="1200">
                      <a:cs typeface="Times New Roman" pitchFamily="18" charset="0"/>
                    </a:rPr>
                    <a:t> and </a:t>
                  </a:r>
                  <a:r>
                    <a:rPr lang="en-US" sz="1200">
                      <a:latin typeface="Courier New" pitchFamily="49" charset="0"/>
                      <a:cs typeface="Courier New" pitchFamily="49" charset="0"/>
                    </a:rPr>
                    <a:t>vect2</a:t>
                  </a:r>
                  <a:r>
                    <a:rPr lang="en-US" sz="1200">
                      <a:cs typeface="Times New Roman" pitchFamily="18" charset="0"/>
                    </a:rPr>
                    <a:t>.</a:t>
                  </a:r>
                </a:p>
                <a:p>
                  <a:pPr eaLnBrk="0" hangingPunct="0"/>
                  <a:endParaRPr lang="en-US"/>
                </a:p>
              </p:txBody>
            </p:sp>
            <p:sp>
              <p:nvSpPr>
                <p:cNvPr id="173088" name="Rectangle 32"/>
                <p:cNvSpPr>
                  <a:spLocks noChangeArrowheads="1"/>
                </p:cNvSpPr>
                <p:nvPr/>
              </p:nvSpPr>
              <p:spPr bwMode="auto">
                <a:xfrm>
                  <a:off x="1137" y="0"/>
                  <a:ext cx="2577" cy="863"/>
                </a:xfrm>
                <a:prstGeom prst="rect">
                  <a:avLst/>
                </a:prstGeom>
                <a:noFill/>
                <a:ln w="7">
                  <a:solidFill>
                    <a:srgbClr val="A0A0A0"/>
                  </a:solidFill>
                  <a:miter lim="800000"/>
                  <a:headEnd/>
                  <a:tailEnd/>
                </a:ln>
                <a:effectLst/>
              </p:spPr>
              <p:txBody>
                <a:bodyPr/>
                <a:lstStyle/>
                <a:p>
                  <a:endParaRPr lang="en-US"/>
                </a:p>
              </p:txBody>
            </p:sp>
          </p:grpSp>
        </p:grpSp>
        <p:sp>
          <p:nvSpPr>
            <p:cNvPr id="173091" name="Rectangle 35"/>
            <p:cNvSpPr>
              <a:spLocks noChangeArrowheads="1"/>
            </p:cNvSpPr>
            <p:nvPr/>
          </p:nvSpPr>
          <p:spPr bwMode="auto">
            <a:xfrm>
              <a:off x="-3" y="-3"/>
              <a:ext cx="3720" cy="869"/>
            </a:xfrm>
            <a:prstGeom prst="rect">
              <a:avLst/>
            </a:prstGeom>
            <a:noFill/>
            <a:ln w="9525">
              <a:solidFill>
                <a:srgbClr val="A0A0A0"/>
              </a:solidFill>
              <a:miter lim="800000"/>
              <a:headEnd/>
              <a:tailEnd/>
            </a:ln>
            <a:effectLst/>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E6A1240-704C-439D-81B2-BA342DBAFC3E}" type="slidenum">
              <a:rPr lang="en-US"/>
              <a:pPr/>
              <a:t>4</a:t>
            </a:fld>
            <a:endParaRPr lang="en-US"/>
          </a:p>
        </p:txBody>
      </p:sp>
      <p:sp>
        <p:nvSpPr>
          <p:cNvPr id="139266" name="Rectangle 2"/>
          <p:cNvSpPr>
            <a:spLocks noGrp="1" noChangeArrowheads="1"/>
          </p:cNvSpPr>
          <p:nvPr>
            <p:ph type="title"/>
          </p:nvPr>
        </p:nvSpPr>
        <p:spPr/>
        <p:txBody>
          <a:bodyPr/>
          <a:lstStyle/>
          <a:p>
            <a:r>
              <a:rPr lang="en-US"/>
              <a:t>7.14 Introduction to the STL </a:t>
            </a:r>
            <a:r>
              <a:rPr lang="en-US">
                <a:latin typeface="Courier New" pitchFamily="49" charset="0"/>
              </a:rPr>
              <a:t>vector</a:t>
            </a:r>
          </a:p>
        </p:txBody>
      </p:sp>
      <p:sp>
        <p:nvSpPr>
          <p:cNvPr id="139267" name="Rectangle 3"/>
          <p:cNvSpPr>
            <a:spLocks noGrp="1" noChangeArrowheads="1"/>
          </p:cNvSpPr>
          <p:nvPr>
            <p:ph type="body" idx="1"/>
          </p:nvPr>
        </p:nvSpPr>
        <p:spPr/>
        <p:txBody>
          <a:bodyPr/>
          <a:lstStyle/>
          <a:p>
            <a:pPr>
              <a:lnSpc>
                <a:spcPct val="90000"/>
              </a:lnSpc>
            </a:pPr>
            <a:r>
              <a:rPr lang="en-US">
                <a:cs typeface="Times New Roman" pitchFamily="18" charset="0"/>
              </a:rPr>
              <a:t>However, a </a:t>
            </a:r>
            <a:r>
              <a:rPr lang="en-US">
                <a:latin typeface="Courier New" pitchFamily="49" charset="0"/>
                <a:cs typeface="Courier New" pitchFamily="49" charset="0"/>
              </a:rPr>
              <a:t>vector</a:t>
            </a:r>
            <a:r>
              <a:rPr lang="en-US">
                <a:cs typeface="Times New Roman" pitchFamily="18" charset="0"/>
              </a:rPr>
              <a:t> offers several advantages over arrays. Here are just a few:</a:t>
            </a:r>
          </a:p>
          <a:p>
            <a:pPr lvl="1">
              <a:lnSpc>
                <a:spcPct val="90000"/>
              </a:lnSpc>
            </a:pPr>
            <a:r>
              <a:rPr lang="en-US">
                <a:cs typeface="Times New Roman" pitchFamily="18" charset="0"/>
              </a:rPr>
              <a:t>You do not have to declare the number of elements that the vector will have. </a:t>
            </a:r>
          </a:p>
          <a:p>
            <a:pPr lvl="1">
              <a:lnSpc>
                <a:spcPct val="90000"/>
              </a:lnSpc>
            </a:pPr>
            <a:r>
              <a:rPr lang="en-US">
                <a:cs typeface="Times New Roman" pitchFamily="18" charset="0"/>
              </a:rPr>
              <a:t>If you add a value to a vector that is already full, the vector will automatically increase its size to accommodate the new value.</a:t>
            </a:r>
          </a:p>
          <a:p>
            <a:pPr lvl="1">
              <a:lnSpc>
                <a:spcPct val="90000"/>
              </a:lnSpc>
            </a:pPr>
            <a:r>
              <a:rPr lang="en-US">
                <a:latin typeface="Courier New" pitchFamily="49" charset="0"/>
                <a:cs typeface="Courier New" pitchFamily="49" charset="0"/>
              </a:rPr>
              <a:t>vector</a:t>
            </a:r>
            <a:r>
              <a:rPr lang="en-US">
                <a:cs typeface="Times New Roman" pitchFamily="18" charset="0"/>
              </a:rPr>
              <a:t>s can report the number of elements they contain.</a:t>
            </a:r>
          </a:p>
          <a:p>
            <a:pPr>
              <a:lnSpc>
                <a:spcPct val="90000"/>
              </a:lnSpc>
            </a:pPr>
            <a:endParaRPr lang="en-US">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0F2C6F3-DBDD-42AA-9F71-312B1E6C274B}" type="slidenum">
              <a:rPr lang="en-US"/>
              <a:pPr/>
              <a:t>5</a:t>
            </a:fld>
            <a:endParaRPr lang="en-US"/>
          </a:p>
        </p:txBody>
      </p:sp>
      <p:sp>
        <p:nvSpPr>
          <p:cNvPr id="140290" name="Rectangle 2"/>
          <p:cNvSpPr>
            <a:spLocks noGrp="1" noChangeArrowheads="1"/>
          </p:cNvSpPr>
          <p:nvPr>
            <p:ph type="title"/>
          </p:nvPr>
        </p:nvSpPr>
        <p:spPr/>
        <p:txBody>
          <a:bodyPr/>
          <a:lstStyle/>
          <a:p>
            <a:r>
              <a:rPr lang="en-US"/>
              <a:t>Declaring a </a:t>
            </a:r>
            <a:r>
              <a:rPr lang="en-US">
                <a:latin typeface="Courier New" pitchFamily="49" charset="0"/>
              </a:rPr>
              <a:t>vector</a:t>
            </a:r>
          </a:p>
        </p:txBody>
      </p:sp>
      <p:sp>
        <p:nvSpPr>
          <p:cNvPr id="140291" name="Rectangle 3"/>
          <p:cNvSpPr>
            <a:spLocks noGrp="1" noChangeArrowheads="1"/>
          </p:cNvSpPr>
          <p:nvPr>
            <p:ph type="body" idx="1"/>
          </p:nvPr>
        </p:nvSpPr>
        <p:spPr/>
        <p:txBody>
          <a:bodyPr/>
          <a:lstStyle/>
          <a:p>
            <a:r>
              <a:rPr lang="en-US">
                <a:cs typeface="Times New Roman" pitchFamily="18" charset="0"/>
              </a:rPr>
              <a:t>To use vectors in your program, you must first </a:t>
            </a:r>
            <a:r>
              <a:rPr lang="en-US">
                <a:latin typeface="Courier New" pitchFamily="49" charset="0"/>
                <a:cs typeface="Courier New" pitchFamily="49" charset="0"/>
              </a:rPr>
              <a:t>#include</a:t>
            </a:r>
            <a:r>
              <a:rPr lang="en-US">
                <a:cs typeface="Times New Roman" pitchFamily="18" charset="0"/>
              </a:rPr>
              <a:t> the vector header file with the following statement:</a:t>
            </a:r>
            <a:br>
              <a:rPr lang="en-US">
                <a:cs typeface="Times New Roman" pitchFamily="18" charset="0"/>
              </a:rPr>
            </a:br>
            <a:r>
              <a:rPr lang="en-US">
                <a:cs typeface="Times New Roman" pitchFamily="18" charset="0"/>
              </a:rPr>
              <a:t/>
            </a:r>
            <a:br>
              <a:rPr lang="en-US">
                <a:cs typeface="Times New Roman" pitchFamily="18" charset="0"/>
              </a:rPr>
            </a:br>
            <a:r>
              <a:rPr lang="en-US">
                <a:latin typeface="Courier New" pitchFamily="49" charset="0"/>
                <a:cs typeface="Courier New" pitchFamily="49" charset="0"/>
              </a:rPr>
              <a:t>	#include &lt;vector&gt;</a:t>
            </a:r>
            <a:r>
              <a:rPr lang="en-US">
                <a:cs typeface="Times New Roman" pitchFamily="18" charset="0"/>
              </a:rPr>
              <a:t> </a:t>
            </a:r>
            <a:br>
              <a:rPr lang="en-US">
                <a:cs typeface="Times New Roman" pitchFamily="18" charset="0"/>
              </a:rPr>
            </a:br>
            <a:r>
              <a:rPr lang="en-US">
                <a:cs typeface="Times New Roman" pitchFamily="18" charset="0"/>
              </a:rPr>
              <a:t/>
            </a:r>
            <a:br>
              <a:rPr lang="en-US">
                <a:cs typeface="Times New Roman" pitchFamily="18" charset="0"/>
              </a:rPr>
            </a:br>
            <a:r>
              <a:rPr lang="en-US" i="1">
                <a:cs typeface="Times New Roman" pitchFamily="18" charset="0"/>
              </a:rPr>
              <a:t>Note: There is no .h at the end of the file name.</a:t>
            </a:r>
            <a:endParaRPr lang="en-US">
              <a:cs typeface="Times New Roman" pitchFamily="18" charset="0"/>
            </a:endParaRPr>
          </a:p>
          <a:p>
            <a:pPr lvl="1"/>
            <a:endParaRPr lang="en-US">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C2585B6-8E9A-4BB3-A09C-5BF517F6E7B8}" type="slidenum">
              <a:rPr lang="en-US"/>
              <a:pPr/>
              <a:t>6</a:t>
            </a:fld>
            <a:endParaRPr lang="en-US"/>
          </a:p>
        </p:txBody>
      </p:sp>
      <p:sp>
        <p:nvSpPr>
          <p:cNvPr id="141314" name="Rectangle 2"/>
          <p:cNvSpPr>
            <a:spLocks noGrp="1" noChangeArrowheads="1"/>
          </p:cNvSpPr>
          <p:nvPr>
            <p:ph type="title"/>
          </p:nvPr>
        </p:nvSpPr>
        <p:spPr/>
        <p:txBody>
          <a:bodyPr/>
          <a:lstStyle/>
          <a:p>
            <a:r>
              <a:rPr lang="en-US"/>
              <a:t>Declaring a </a:t>
            </a:r>
            <a:r>
              <a:rPr lang="en-US">
                <a:latin typeface="Courier New" pitchFamily="49" charset="0"/>
              </a:rPr>
              <a:t>vector</a:t>
            </a:r>
          </a:p>
        </p:txBody>
      </p:sp>
      <p:sp>
        <p:nvSpPr>
          <p:cNvPr id="141315" name="Rectangle 3"/>
          <p:cNvSpPr>
            <a:spLocks noGrp="1" noChangeArrowheads="1"/>
          </p:cNvSpPr>
          <p:nvPr>
            <p:ph type="body" idx="1"/>
          </p:nvPr>
        </p:nvSpPr>
        <p:spPr/>
        <p:txBody>
          <a:bodyPr/>
          <a:lstStyle/>
          <a:p>
            <a:r>
              <a:rPr lang="en-US">
                <a:cs typeface="Times New Roman" pitchFamily="18" charset="0"/>
              </a:rPr>
              <a:t>The next step is to include the following statement after your </a:t>
            </a:r>
            <a:r>
              <a:rPr lang="en-US">
                <a:latin typeface="Courier New" pitchFamily="49" charset="0"/>
                <a:cs typeface="Courier New" pitchFamily="49" charset="0"/>
              </a:rPr>
              <a:t>#include</a:t>
            </a:r>
            <a:r>
              <a:rPr lang="en-US">
                <a:cs typeface="Times New Roman" pitchFamily="18" charset="0"/>
              </a:rPr>
              <a:t> statements:</a:t>
            </a:r>
            <a:br>
              <a:rPr lang="en-US">
                <a:cs typeface="Times New Roman" pitchFamily="18" charset="0"/>
              </a:rPr>
            </a:br>
            <a:r>
              <a:rPr lang="en-US">
                <a:cs typeface="Times New Roman" pitchFamily="18" charset="0"/>
              </a:rPr>
              <a:t/>
            </a:r>
            <a:br>
              <a:rPr lang="en-US">
                <a:cs typeface="Times New Roman" pitchFamily="18" charset="0"/>
              </a:rPr>
            </a:br>
            <a:r>
              <a:rPr lang="en-US">
                <a:latin typeface="Courier New" pitchFamily="49" charset="0"/>
                <a:cs typeface="Courier New" pitchFamily="49" charset="0"/>
              </a:rPr>
              <a:t>using namespace std;</a:t>
            </a:r>
            <a:r>
              <a:rPr lang="en-US">
                <a:cs typeface="Times New Roman" pitchFamily="18" charset="0"/>
              </a:rPr>
              <a:t> </a:t>
            </a:r>
            <a:br>
              <a:rPr lang="en-US">
                <a:cs typeface="Times New Roman" pitchFamily="18" charset="0"/>
              </a:rPr>
            </a:br>
            <a:r>
              <a:rPr lang="en-US">
                <a:cs typeface="Times New Roman" pitchFamily="18" charset="0"/>
              </a:rPr>
              <a:t/>
            </a:r>
            <a:br>
              <a:rPr lang="en-US">
                <a:cs typeface="Times New Roman" pitchFamily="18" charset="0"/>
              </a:rPr>
            </a:br>
            <a:r>
              <a:rPr lang="en-US">
                <a:cs typeface="Times New Roman" pitchFamily="18" charset="0"/>
              </a:rPr>
              <a:t>The STL uses </a:t>
            </a:r>
            <a:r>
              <a:rPr lang="en-US" i="1">
                <a:cs typeface="Times New Roman" pitchFamily="18" charset="0"/>
              </a:rPr>
              <a:t>namespaces</a:t>
            </a:r>
            <a:r>
              <a:rPr lang="en-US">
                <a:cs typeface="Times New Roman" pitchFamily="18" charset="0"/>
              </a:rPr>
              <a:t> to organize the names of its data types and algorithms.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A7DE728-7DCA-4C5B-B8F5-71809F3023F0}" type="slidenum">
              <a:rPr lang="en-US"/>
              <a:pPr/>
              <a:t>7</a:t>
            </a:fld>
            <a:endParaRPr lang="en-US"/>
          </a:p>
        </p:txBody>
      </p:sp>
      <p:sp>
        <p:nvSpPr>
          <p:cNvPr id="142338" name="Rectangle 2"/>
          <p:cNvSpPr>
            <a:spLocks noGrp="1" noChangeArrowheads="1"/>
          </p:cNvSpPr>
          <p:nvPr>
            <p:ph type="title"/>
          </p:nvPr>
        </p:nvSpPr>
        <p:spPr/>
        <p:txBody>
          <a:bodyPr/>
          <a:lstStyle/>
          <a:p>
            <a:r>
              <a:rPr lang="en-US"/>
              <a:t>Declaring a </a:t>
            </a:r>
            <a:r>
              <a:rPr lang="en-US">
                <a:latin typeface="Courier New" pitchFamily="49" charset="0"/>
              </a:rPr>
              <a:t>vector</a:t>
            </a:r>
          </a:p>
        </p:txBody>
      </p:sp>
      <p:sp>
        <p:nvSpPr>
          <p:cNvPr id="142339" name="Rectangle 3"/>
          <p:cNvSpPr>
            <a:spLocks noGrp="1" noChangeArrowheads="1"/>
          </p:cNvSpPr>
          <p:nvPr>
            <p:ph type="body" idx="1"/>
          </p:nvPr>
        </p:nvSpPr>
        <p:spPr/>
        <p:txBody>
          <a:bodyPr/>
          <a:lstStyle/>
          <a:p>
            <a:r>
              <a:rPr lang="en-US">
                <a:cs typeface="Times New Roman" pitchFamily="18" charset="0"/>
              </a:rPr>
              <a:t>Now you are ready to declare an actual </a:t>
            </a:r>
            <a:r>
              <a:rPr lang="en-US">
                <a:latin typeface="Courier New" pitchFamily="49" charset="0"/>
                <a:cs typeface="Courier New" pitchFamily="49" charset="0"/>
              </a:rPr>
              <a:t>vector</a:t>
            </a:r>
            <a:r>
              <a:rPr lang="en-US">
                <a:cs typeface="Times New Roman" pitchFamily="18" charset="0"/>
              </a:rPr>
              <a:t> object. Here is an example:</a:t>
            </a:r>
            <a:br>
              <a:rPr lang="en-US">
                <a:cs typeface="Times New Roman" pitchFamily="18" charset="0"/>
              </a:rPr>
            </a:br>
            <a:r>
              <a:rPr lang="en-US">
                <a:cs typeface="Times New Roman" pitchFamily="18" charset="0"/>
              </a:rPr>
              <a:t/>
            </a:r>
            <a:br>
              <a:rPr lang="en-US">
                <a:cs typeface="Times New Roman" pitchFamily="18" charset="0"/>
              </a:rPr>
            </a:br>
            <a:r>
              <a:rPr lang="en-US">
                <a:latin typeface="Courier New" pitchFamily="49" charset="0"/>
                <a:cs typeface="Courier New" pitchFamily="49" charset="0"/>
              </a:rPr>
              <a:t>vector&lt;int&gt; numbers;</a:t>
            </a:r>
            <a:r>
              <a:rPr lang="en-US">
                <a:cs typeface="Times New Roman" pitchFamily="18" charset="0"/>
              </a:rPr>
              <a:t/>
            </a:r>
            <a:br>
              <a:rPr lang="en-US">
                <a:cs typeface="Times New Roman" pitchFamily="18" charset="0"/>
              </a:rPr>
            </a:br>
            <a:r>
              <a:rPr lang="en-US">
                <a:cs typeface="Times New Roman" pitchFamily="18" charset="0"/>
              </a:rPr>
              <a:t/>
            </a:r>
            <a:br>
              <a:rPr lang="en-US">
                <a:cs typeface="Times New Roman" pitchFamily="18" charset="0"/>
              </a:rPr>
            </a:br>
            <a:r>
              <a:rPr lang="en-US">
                <a:cs typeface="Times New Roman" pitchFamily="18" charset="0"/>
              </a:rPr>
              <a:t>The statement above declares </a:t>
            </a:r>
            <a:r>
              <a:rPr lang="en-US">
                <a:latin typeface="Courier New" pitchFamily="49" charset="0"/>
                <a:cs typeface="Courier New" pitchFamily="49" charset="0"/>
              </a:rPr>
              <a:t>numbers</a:t>
            </a:r>
            <a:r>
              <a:rPr lang="en-US">
                <a:cs typeface="Times New Roman" pitchFamily="18" charset="0"/>
              </a:rPr>
              <a:t> as a </a:t>
            </a:r>
            <a:r>
              <a:rPr lang="en-US">
                <a:latin typeface="Courier New" pitchFamily="49" charset="0"/>
                <a:cs typeface="Courier New" pitchFamily="49" charset="0"/>
              </a:rPr>
              <a:t>vector</a:t>
            </a:r>
            <a:r>
              <a:rPr lang="en-US">
                <a:cs typeface="Times New Roman" pitchFamily="18" charset="0"/>
              </a:rPr>
              <a:t> of </a:t>
            </a:r>
            <a:r>
              <a:rPr lang="en-US">
                <a:latin typeface="Courier New" pitchFamily="49" charset="0"/>
                <a:cs typeface="Courier New" pitchFamily="49" charset="0"/>
              </a:rPr>
              <a:t>int</a:t>
            </a:r>
            <a:r>
              <a:rPr lang="en-US">
                <a:cs typeface="Times New Roman" pitchFamily="18" charset="0"/>
              </a:rPr>
              <a: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873DFD7-3756-495B-BD75-B1A3EFF4F27D}" type="slidenum">
              <a:rPr lang="en-US"/>
              <a:pPr/>
              <a:t>8</a:t>
            </a:fld>
            <a:endParaRPr lang="en-US"/>
          </a:p>
        </p:txBody>
      </p:sp>
      <p:sp>
        <p:nvSpPr>
          <p:cNvPr id="143362" name="Rectangle 2"/>
          <p:cNvSpPr>
            <a:spLocks noGrp="1" noChangeArrowheads="1"/>
          </p:cNvSpPr>
          <p:nvPr>
            <p:ph type="title"/>
          </p:nvPr>
        </p:nvSpPr>
        <p:spPr/>
        <p:txBody>
          <a:bodyPr/>
          <a:lstStyle/>
          <a:p>
            <a:r>
              <a:rPr lang="en-US"/>
              <a:t>Declaring a </a:t>
            </a:r>
            <a:r>
              <a:rPr lang="en-US">
                <a:latin typeface="Courier New" pitchFamily="49" charset="0"/>
              </a:rPr>
              <a:t>vector</a:t>
            </a:r>
          </a:p>
        </p:txBody>
      </p:sp>
      <p:sp>
        <p:nvSpPr>
          <p:cNvPr id="143363" name="Rectangle 3"/>
          <p:cNvSpPr>
            <a:spLocks noGrp="1" noChangeArrowheads="1"/>
          </p:cNvSpPr>
          <p:nvPr>
            <p:ph type="body" idx="1"/>
          </p:nvPr>
        </p:nvSpPr>
        <p:spPr/>
        <p:txBody>
          <a:bodyPr/>
          <a:lstStyle/>
          <a:p>
            <a:r>
              <a:rPr lang="en-US">
                <a:cs typeface="Times New Roman" pitchFamily="18" charset="0"/>
              </a:rPr>
              <a:t>You can declare a starting size, if you prefer. Here is an example:</a:t>
            </a:r>
            <a:br>
              <a:rPr lang="en-US">
                <a:cs typeface="Times New Roman" pitchFamily="18" charset="0"/>
              </a:rPr>
            </a:br>
            <a:r>
              <a:rPr lang="en-US">
                <a:cs typeface="Times New Roman" pitchFamily="18" charset="0"/>
              </a:rPr>
              <a:t/>
            </a:r>
            <a:br>
              <a:rPr lang="en-US">
                <a:cs typeface="Times New Roman" pitchFamily="18" charset="0"/>
              </a:rPr>
            </a:br>
            <a:r>
              <a:rPr lang="en-US">
                <a:latin typeface="Courier New" pitchFamily="49" charset="0"/>
                <a:cs typeface="Courier New" pitchFamily="49" charset="0"/>
              </a:rPr>
              <a:t>vector&lt;int&gt; numbers(10);</a:t>
            </a:r>
            <a:r>
              <a:rPr lang="en-US">
                <a:cs typeface="Times New Roman" pitchFamily="18" charset="0"/>
              </a:rPr>
              <a:t/>
            </a:r>
            <a:br>
              <a:rPr lang="en-US">
                <a:cs typeface="Times New Roman" pitchFamily="18" charset="0"/>
              </a:rPr>
            </a:br>
            <a:r>
              <a:rPr lang="en-US">
                <a:cs typeface="Times New Roman" pitchFamily="18" charset="0"/>
              </a:rPr>
              <a:t/>
            </a:r>
            <a:br>
              <a:rPr lang="en-US">
                <a:cs typeface="Times New Roman" pitchFamily="18" charset="0"/>
              </a:rPr>
            </a:br>
            <a:r>
              <a:rPr lang="en-US">
                <a:cs typeface="Times New Roman" pitchFamily="18" charset="0"/>
              </a:rPr>
              <a:t>The statement above declares </a:t>
            </a:r>
            <a:r>
              <a:rPr lang="en-US">
                <a:latin typeface="Courier New" pitchFamily="49" charset="0"/>
                <a:cs typeface="Courier New" pitchFamily="49" charset="0"/>
              </a:rPr>
              <a:t>numbers</a:t>
            </a:r>
            <a:r>
              <a:rPr lang="en-US">
                <a:cs typeface="Times New Roman" pitchFamily="18" charset="0"/>
              </a:rPr>
              <a:t> as a </a:t>
            </a:r>
            <a:r>
              <a:rPr lang="en-US">
                <a:latin typeface="Courier New" pitchFamily="49" charset="0"/>
                <a:cs typeface="Courier New" pitchFamily="49" charset="0"/>
              </a:rPr>
              <a:t>vector</a:t>
            </a:r>
            <a:r>
              <a:rPr lang="en-US">
                <a:cs typeface="Times New Roman" pitchFamily="18" charset="0"/>
              </a:rPr>
              <a:t> of 10 </a:t>
            </a:r>
            <a:r>
              <a:rPr lang="en-US">
                <a:latin typeface="Courier New" pitchFamily="49" charset="0"/>
                <a:cs typeface="Courier New" pitchFamily="49" charset="0"/>
              </a:rPr>
              <a:t>int</a:t>
            </a:r>
            <a:r>
              <a:rPr lang="en-US">
                <a:cs typeface="Times New Roman" pitchFamily="18" charset="0"/>
              </a:rPr>
              <a: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606BCB05-340E-4E5C-BB5E-CC0A64E8A279}" type="slidenum">
              <a:rPr lang="en-US"/>
              <a:pPr/>
              <a:t>9</a:t>
            </a:fld>
            <a:endParaRPr lang="en-US"/>
          </a:p>
        </p:txBody>
      </p:sp>
      <p:sp>
        <p:nvSpPr>
          <p:cNvPr id="144386" name="Rectangle 2"/>
          <p:cNvSpPr>
            <a:spLocks noGrp="1" noChangeArrowheads="1"/>
          </p:cNvSpPr>
          <p:nvPr>
            <p:ph type="title"/>
          </p:nvPr>
        </p:nvSpPr>
        <p:spPr/>
        <p:txBody>
          <a:bodyPr/>
          <a:lstStyle/>
          <a:p>
            <a:r>
              <a:rPr lang="en-US"/>
              <a:t>Other examples of </a:t>
            </a:r>
            <a:r>
              <a:rPr lang="en-US">
                <a:latin typeface="Courier New" pitchFamily="49" charset="0"/>
              </a:rPr>
              <a:t>vector</a:t>
            </a:r>
            <a:r>
              <a:rPr lang="en-US"/>
              <a:t> Declarations</a:t>
            </a:r>
          </a:p>
        </p:txBody>
      </p:sp>
      <p:grpSp>
        <p:nvGrpSpPr>
          <p:cNvPr id="144423" name="Group 39"/>
          <p:cNvGrpSpPr>
            <a:grpSpLocks/>
          </p:cNvGrpSpPr>
          <p:nvPr/>
        </p:nvGrpSpPr>
        <p:grpSpPr bwMode="auto">
          <a:xfrm>
            <a:off x="1752600" y="1905000"/>
            <a:ext cx="5905500" cy="4486275"/>
            <a:chOff x="-3" y="-3"/>
            <a:chExt cx="3720" cy="2826"/>
          </a:xfrm>
        </p:grpSpPr>
        <p:grpSp>
          <p:nvGrpSpPr>
            <p:cNvPr id="144421" name="Group 37"/>
            <p:cNvGrpSpPr>
              <a:grpSpLocks/>
            </p:cNvGrpSpPr>
            <p:nvPr/>
          </p:nvGrpSpPr>
          <p:grpSpPr bwMode="auto">
            <a:xfrm>
              <a:off x="0" y="0"/>
              <a:ext cx="3714" cy="2820"/>
              <a:chOff x="0" y="0"/>
              <a:chExt cx="3714" cy="2820"/>
            </a:xfrm>
          </p:grpSpPr>
          <p:grpSp>
            <p:nvGrpSpPr>
              <p:cNvPr id="144400" name="Group 16"/>
              <p:cNvGrpSpPr>
                <a:grpSpLocks/>
              </p:cNvGrpSpPr>
              <p:nvPr/>
            </p:nvGrpSpPr>
            <p:grpSpPr bwMode="auto">
              <a:xfrm>
                <a:off x="0" y="0"/>
                <a:ext cx="1893" cy="403"/>
                <a:chOff x="0" y="0"/>
                <a:chExt cx="1893" cy="403"/>
              </a:xfrm>
            </p:grpSpPr>
            <p:sp>
              <p:nvSpPr>
                <p:cNvPr id="144399" name="Rectangle 15"/>
                <p:cNvSpPr>
                  <a:spLocks noChangeArrowheads="1"/>
                </p:cNvSpPr>
                <p:nvPr/>
              </p:nvSpPr>
              <p:spPr bwMode="auto">
                <a:xfrm>
                  <a:off x="0" y="0"/>
                  <a:ext cx="1893" cy="403"/>
                </a:xfrm>
                <a:prstGeom prst="rect">
                  <a:avLst/>
                </a:prstGeom>
                <a:solidFill>
                  <a:srgbClr val="000000"/>
                </a:solidFill>
                <a:ln w="9525">
                  <a:noFill/>
                  <a:miter lim="800000"/>
                  <a:headEnd/>
                  <a:tailEnd/>
                </a:ln>
                <a:effectLst/>
              </p:spPr>
              <p:txBody>
                <a:bodyPr/>
                <a:lstStyle/>
                <a:p>
                  <a:endParaRPr lang="en-US"/>
                </a:p>
              </p:txBody>
            </p:sp>
            <p:grpSp>
              <p:nvGrpSpPr>
                <p:cNvPr id="144398" name="Group 14"/>
                <p:cNvGrpSpPr>
                  <a:grpSpLocks/>
                </p:cNvGrpSpPr>
                <p:nvPr/>
              </p:nvGrpSpPr>
              <p:grpSpPr bwMode="auto">
                <a:xfrm>
                  <a:off x="0" y="0"/>
                  <a:ext cx="1893" cy="403"/>
                  <a:chOff x="0" y="0"/>
                  <a:chExt cx="1893" cy="403"/>
                </a:xfrm>
              </p:grpSpPr>
              <p:sp>
                <p:nvSpPr>
                  <p:cNvPr id="144387" name="Rectangle 3"/>
                  <p:cNvSpPr>
                    <a:spLocks noChangeArrowheads="1"/>
                  </p:cNvSpPr>
                  <p:nvPr/>
                </p:nvSpPr>
                <p:spPr bwMode="auto">
                  <a:xfrm>
                    <a:off x="43" y="0"/>
                    <a:ext cx="1807" cy="403"/>
                  </a:xfrm>
                  <a:prstGeom prst="rect">
                    <a:avLst/>
                  </a:prstGeom>
                  <a:solidFill>
                    <a:srgbClr val="000000"/>
                  </a:solidFill>
                  <a:ln w="9525">
                    <a:noFill/>
                    <a:miter lim="800000"/>
                    <a:headEnd/>
                    <a:tailEnd/>
                  </a:ln>
                  <a:effectLst/>
                </p:spPr>
                <p:txBody>
                  <a:bodyPr/>
                  <a:lstStyle/>
                  <a:p>
                    <a:r>
                      <a:rPr lang="en-US" sz="1200" b="1">
                        <a:solidFill>
                          <a:srgbClr val="FFFFFF"/>
                        </a:solidFill>
                        <a:cs typeface="Times New Roman" pitchFamily="18" charset="0"/>
                      </a:rPr>
                      <a:t>Declaration Format</a:t>
                    </a:r>
                    <a:endParaRPr lang="en-US" sz="1200">
                      <a:cs typeface="Times New Roman" pitchFamily="18" charset="0"/>
                    </a:endParaRPr>
                  </a:p>
                  <a:p>
                    <a:pPr eaLnBrk="0" hangingPunct="0"/>
                    <a:endParaRPr lang="en-US"/>
                  </a:p>
                </p:txBody>
              </p:sp>
              <p:sp>
                <p:nvSpPr>
                  <p:cNvPr id="144397" name="Rectangle 13"/>
                  <p:cNvSpPr>
                    <a:spLocks noChangeArrowheads="1"/>
                  </p:cNvSpPr>
                  <p:nvPr/>
                </p:nvSpPr>
                <p:spPr bwMode="auto">
                  <a:xfrm>
                    <a:off x="0" y="0"/>
                    <a:ext cx="1893" cy="403"/>
                  </a:xfrm>
                  <a:prstGeom prst="rect">
                    <a:avLst/>
                  </a:prstGeom>
                  <a:noFill/>
                  <a:ln w="7">
                    <a:solidFill>
                      <a:srgbClr val="A0A0A0"/>
                    </a:solidFill>
                    <a:miter lim="800000"/>
                    <a:headEnd/>
                    <a:tailEnd/>
                  </a:ln>
                  <a:effectLst/>
                </p:spPr>
                <p:txBody>
                  <a:bodyPr/>
                  <a:lstStyle/>
                  <a:p>
                    <a:endParaRPr lang="en-US"/>
                  </a:p>
                </p:txBody>
              </p:sp>
            </p:grpSp>
          </p:grpSp>
          <p:grpSp>
            <p:nvGrpSpPr>
              <p:cNvPr id="144404" name="Group 20"/>
              <p:cNvGrpSpPr>
                <a:grpSpLocks/>
              </p:cNvGrpSpPr>
              <p:nvPr/>
            </p:nvGrpSpPr>
            <p:grpSpPr bwMode="auto">
              <a:xfrm>
                <a:off x="1893" y="0"/>
                <a:ext cx="1821" cy="403"/>
                <a:chOff x="1893" y="0"/>
                <a:chExt cx="1821" cy="403"/>
              </a:xfrm>
            </p:grpSpPr>
            <p:sp>
              <p:nvSpPr>
                <p:cNvPr id="144403" name="Rectangle 19"/>
                <p:cNvSpPr>
                  <a:spLocks noChangeArrowheads="1"/>
                </p:cNvSpPr>
                <p:nvPr/>
              </p:nvSpPr>
              <p:spPr bwMode="auto">
                <a:xfrm>
                  <a:off x="1893" y="0"/>
                  <a:ext cx="1821" cy="403"/>
                </a:xfrm>
                <a:prstGeom prst="rect">
                  <a:avLst/>
                </a:prstGeom>
                <a:solidFill>
                  <a:srgbClr val="000000"/>
                </a:solidFill>
                <a:ln w="9525">
                  <a:noFill/>
                  <a:miter lim="800000"/>
                  <a:headEnd/>
                  <a:tailEnd/>
                </a:ln>
                <a:effectLst/>
              </p:spPr>
              <p:txBody>
                <a:bodyPr/>
                <a:lstStyle/>
                <a:p>
                  <a:endParaRPr lang="en-US"/>
                </a:p>
              </p:txBody>
            </p:sp>
            <p:grpSp>
              <p:nvGrpSpPr>
                <p:cNvPr id="144402" name="Group 18"/>
                <p:cNvGrpSpPr>
                  <a:grpSpLocks/>
                </p:cNvGrpSpPr>
                <p:nvPr/>
              </p:nvGrpSpPr>
              <p:grpSpPr bwMode="auto">
                <a:xfrm>
                  <a:off x="1893" y="0"/>
                  <a:ext cx="1821" cy="403"/>
                  <a:chOff x="1893" y="0"/>
                  <a:chExt cx="1821" cy="403"/>
                </a:xfrm>
              </p:grpSpPr>
              <p:sp>
                <p:nvSpPr>
                  <p:cNvPr id="144388" name="Rectangle 4"/>
                  <p:cNvSpPr>
                    <a:spLocks noChangeArrowheads="1"/>
                  </p:cNvSpPr>
                  <p:nvPr/>
                </p:nvSpPr>
                <p:spPr bwMode="auto">
                  <a:xfrm>
                    <a:off x="1936" y="0"/>
                    <a:ext cx="1735" cy="403"/>
                  </a:xfrm>
                  <a:prstGeom prst="rect">
                    <a:avLst/>
                  </a:prstGeom>
                  <a:solidFill>
                    <a:srgbClr val="000000"/>
                  </a:solidFill>
                  <a:ln w="9525">
                    <a:noFill/>
                    <a:miter lim="800000"/>
                    <a:headEnd/>
                    <a:tailEnd/>
                  </a:ln>
                  <a:effectLst/>
                </p:spPr>
                <p:txBody>
                  <a:bodyPr/>
                  <a:lstStyle/>
                  <a:p>
                    <a:r>
                      <a:rPr lang="en-US" sz="1200" b="1">
                        <a:solidFill>
                          <a:srgbClr val="FFFFFF"/>
                        </a:solidFill>
                        <a:cs typeface="Times New Roman" pitchFamily="18" charset="0"/>
                      </a:rPr>
                      <a:t>Description</a:t>
                    </a:r>
                    <a:endParaRPr lang="en-US" sz="1200">
                      <a:cs typeface="Times New Roman" pitchFamily="18" charset="0"/>
                    </a:endParaRPr>
                  </a:p>
                  <a:p>
                    <a:pPr eaLnBrk="0" hangingPunct="0"/>
                    <a:endParaRPr lang="en-US"/>
                  </a:p>
                </p:txBody>
              </p:sp>
              <p:sp>
                <p:nvSpPr>
                  <p:cNvPr id="144401" name="Rectangle 17"/>
                  <p:cNvSpPr>
                    <a:spLocks noChangeArrowheads="1"/>
                  </p:cNvSpPr>
                  <p:nvPr/>
                </p:nvSpPr>
                <p:spPr bwMode="auto">
                  <a:xfrm>
                    <a:off x="1893" y="0"/>
                    <a:ext cx="1821" cy="403"/>
                  </a:xfrm>
                  <a:prstGeom prst="rect">
                    <a:avLst/>
                  </a:prstGeom>
                  <a:noFill/>
                  <a:ln w="7">
                    <a:solidFill>
                      <a:srgbClr val="A0A0A0"/>
                    </a:solidFill>
                    <a:miter lim="800000"/>
                    <a:headEnd/>
                    <a:tailEnd/>
                  </a:ln>
                  <a:effectLst/>
                </p:spPr>
                <p:txBody>
                  <a:bodyPr/>
                  <a:lstStyle/>
                  <a:p>
                    <a:endParaRPr lang="en-US"/>
                  </a:p>
                </p:txBody>
              </p:sp>
            </p:grpSp>
          </p:grpSp>
          <p:grpSp>
            <p:nvGrpSpPr>
              <p:cNvPr id="144406" name="Group 22"/>
              <p:cNvGrpSpPr>
                <a:grpSpLocks/>
              </p:cNvGrpSpPr>
              <p:nvPr/>
            </p:nvGrpSpPr>
            <p:grpSpPr bwMode="auto">
              <a:xfrm>
                <a:off x="0" y="403"/>
                <a:ext cx="1893" cy="518"/>
                <a:chOff x="0" y="403"/>
                <a:chExt cx="1893" cy="518"/>
              </a:xfrm>
            </p:grpSpPr>
            <p:sp>
              <p:nvSpPr>
                <p:cNvPr id="144389" name="Rectangle 5"/>
                <p:cNvSpPr>
                  <a:spLocks noChangeArrowheads="1"/>
                </p:cNvSpPr>
                <p:nvPr/>
              </p:nvSpPr>
              <p:spPr bwMode="auto">
                <a:xfrm>
                  <a:off x="43" y="403"/>
                  <a:ext cx="1807" cy="518"/>
                </a:xfrm>
                <a:prstGeom prst="rect">
                  <a:avLst/>
                </a:prstGeom>
                <a:noFill/>
                <a:ln w="9525">
                  <a:noFill/>
                  <a:miter lim="800000"/>
                  <a:headEnd/>
                  <a:tailEnd/>
                </a:ln>
                <a:effectLst/>
              </p:spPr>
              <p:txBody>
                <a:bodyPr/>
                <a:lstStyle/>
                <a:p>
                  <a:r>
                    <a:rPr lang="en-US" sz="1100">
                      <a:latin typeface="Courier New" pitchFamily="49" charset="0"/>
                      <a:cs typeface="Courier New" pitchFamily="49" charset="0"/>
                    </a:rPr>
                    <a:t>vector&lt;float&gt; amounts;</a:t>
                  </a:r>
                  <a:endParaRPr lang="en-US" sz="1200">
                    <a:cs typeface="Times New Roman" pitchFamily="18" charset="0"/>
                  </a:endParaRPr>
                </a:p>
                <a:p>
                  <a:pPr eaLnBrk="0" hangingPunct="0"/>
                  <a:endParaRPr lang="en-US"/>
                </a:p>
              </p:txBody>
            </p:sp>
            <p:sp>
              <p:nvSpPr>
                <p:cNvPr id="144405" name="Rectangle 21"/>
                <p:cNvSpPr>
                  <a:spLocks noChangeArrowheads="1"/>
                </p:cNvSpPr>
                <p:nvPr/>
              </p:nvSpPr>
              <p:spPr bwMode="auto">
                <a:xfrm>
                  <a:off x="0" y="403"/>
                  <a:ext cx="1893" cy="518"/>
                </a:xfrm>
                <a:prstGeom prst="rect">
                  <a:avLst/>
                </a:prstGeom>
                <a:noFill/>
                <a:ln w="7">
                  <a:solidFill>
                    <a:srgbClr val="A0A0A0"/>
                  </a:solidFill>
                  <a:miter lim="800000"/>
                  <a:headEnd/>
                  <a:tailEnd/>
                </a:ln>
                <a:effectLst/>
              </p:spPr>
              <p:txBody>
                <a:bodyPr/>
                <a:lstStyle/>
                <a:p>
                  <a:endParaRPr lang="en-US"/>
                </a:p>
              </p:txBody>
            </p:sp>
          </p:grpSp>
          <p:grpSp>
            <p:nvGrpSpPr>
              <p:cNvPr id="144408" name="Group 24"/>
              <p:cNvGrpSpPr>
                <a:grpSpLocks/>
              </p:cNvGrpSpPr>
              <p:nvPr/>
            </p:nvGrpSpPr>
            <p:grpSpPr bwMode="auto">
              <a:xfrm>
                <a:off x="1893" y="403"/>
                <a:ext cx="1821" cy="518"/>
                <a:chOff x="1893" y="403"/>
                <a:chExt cx="1821" cy="518"/>
              </a:xfrm>
            </p:grpSpPr>
            <p:sp>
              <p:nvSpPr>
                <p:cNvPr id="144390" name="Rectangle 6"/>
                <p:cNvSpPr>
                  <a:spLocks noChangeArrowheads="1"/>
                </p:cNvSpPr>
                <p:nvPr/>
              </p:nvSpPr>
              <p:spPr bwMode="auto">
                <a:xfrm>
                  <a:off x="1936" y="403"/>
                  <a:ext cx="1735" cy="518"/>
                </a:xfrm>
                <a:prstGeom prst="rect">
                  <a:avLst/>
                </a:prstGeom>
                <a:noFill/>
                <a:ln w="9525">
                  <a:noFill/>
                  <a:miter lim="800000"/>
                  <a:headEnd/>
                  <a:tailEnd/>
                </a:ln>
                <a:effectLst/>
              </p:spPr>
              <p:txBody>
                <a:bodyPr/>
                <a:lstStyle/>
                <a:p>
                  <a:r>
                    <a:rPr lang="en-US" sz="1200">
                      <a:cs typeface="Times New Roman" pitchFamily="18" charset="0"/>
                    </a:rPr>
                    <a:t>Declares </a:t>
                  </a:r>
                  <a:r>
                    <a:rPr lang="en-US" sz="1200">
                      <a:latin typeface="Courier New" pitchFamily="49" charset="0"/>
                      <a:cs typeface="Courier New" pitchFamily="49" charset="0"/>
                    </a:rPr>
                    <a:t>amounts</a:t>
                  </a:r>
                  <a:r>
                    <a:rPr lang="en-US" sz="1200">
                      <a:cs typeface="Times New Roman" pitchFamily="18" charset="0"/>
                    </a:rPr>
                    <a:t> as an empty </a:t>
                  </a:r>
                  <a:r>
                    <a:rPr lang="en-US" sz="1200">
                      <a:latin typeface="Courier New" pitchFamily="49" charset="0"/>
                      <a:cs typeface="Courier New" pitchFamily="49" charset="0"/>
                    </a:rPr>
                    <a:t>vector</a:t>
                  </a:r>
                  <a:r>
                    <a:rPr lang="en-US" sz="1200">
                      <a:cs typeface="Times New Roman" pitchFamily="18" charset="0"/>
                    </a:rPr>
                    <a:t> of </a:t>
                  </a:r>
                  <a:r>
                    <a:rPr lang="en-US" sz="1200">
                      <a:latin typeface="Courier New" pitchFamily="49" charset="0"/>
                      <a:cs typeface="Courier New" pitchFamily="49" charset="0"/>
                    </a:rPr>
                    <a:t>float</a:t>
                  </a:r>
                  <a:r>
                    <a:rPr lang="en-US" sz="1200">
                      <a:cs typeface="Times New Roman" pitchFamily="18" charset="0"/>
                    </a:rPr>
                    <a:t>s.</a:t>
                  </a:r>
                </a:p>
                <a:p>
                  <a:pPr eaLnBrk="0" hangingPunct="0"/>
                  <a:endParaRPr lang="en-US"/>
                </a:p>
              </p:txBody>
            </p:sp>
            <p:sp>
              <p:nvSpPr>
                <p:cNvPr id="144407" name="Rectangle 23"/>
                <p:cNvSpPr>
                  <a:spLocks noChangeArrowheads="1"/>
                </p:cNvSpPr>
                <p:nvPr/>
              </p:nvSpPr>
              <p:spPr bwMode="auto">
                <a:xfrm>
                  <a:off x="1893" y="403"/>
                  <a:ext cx="1821" cy="518"/>
                </a:xfrm>
                <a:prstGeom prst="rect">
                  <a:avLst/>
                </a:prstGeom>
                <a:noFill/>
                <a:ln w="7">
                  <a:solidFill>
                    <a:srgbClr val="A0A0A0"/>
                  </a:solidFill>
                  <a:miter lim="800000"/>
                  <a:headEnd/>
                  <a:tailEnd/>
                </a:ln>
                <a:effectLst/>
              </p:spPr>
              <p:txBody>
                <a:bodyPr/>
                <a:lstStyle/>
                <a:p>
                  <a:endParaRPr lang="en-US"/>
                </a:p>
              </p:txBody>
            </p:sp>
          </p:grpSp>
          <p:grpSp>
            <p:nvGrpSpPr>
              <p:cNvPr id="144410" name="Group 26"/>
              <p:cNvGrpSpPr>
                <a:grpSpLocks/>
              </p:cNvGrpSpPr>
              <p:nvPr/>
            </p:nvGrpSpPr>
            <p:grpSpPr bwMode="auto">
              <a:xfrm>
                <a:off x="0" y="921"/>
                <a:ext cx="1893" cy="518"/>
                <a:chOff x="0" y="921"/>
                <a:chExt cx="1893" cy="518"/>
              </a:xfrm>
            </p:grpSpPr>
            <p:sp>
              <p:nvSpPr>
                <p:cNvPr id="144391" name="Rectangle 7"/>
                <p:cNvSpPr>
                  <a:spLocks noChangeArrowheads="1"/>
                </p:cNvSpPr>
                <p:nvPr/>
              </p:nvSpPr>
              <p:spPr bwMode="auto">
                <a:xfrm>
                  <a:off x="43" y="921"/>
                  <a:ext cx="1807" cy="518"/>
                </a:xfrm>
                <a:prstGeom prst="rect">
                  <a:avLst/>
                </a:prstGeom>
                <a:noFill/>
                <a:ln w="9525">
                  <a:noFill/>
                  <a:miter lim="800000"/>
                  <a:headEnd/>
                  <a:tailEnd/>
                </a:ln>
                <a:effectLst/>
              </p:spPr>
              <p:txBody>
                <a:bodyPr/>
                <a:lstStyle/>
                <a:p>
                  <a:r>
                    <a:rPr lang="en-US" sz="1100">
                      <a:latin typeface="Courier New" pitchFamily="49" charset="0"/>
                      <a:cs typeface="Courier New" pitchFamily="49" charset="0"/>
                    </a:rPr>
                    <a:t>vector&lt;int&gt; scores(15);</a:t>
                  </a:r>
                  <a:endParaRPr lang="en-US" sz="1200">
                    <a:cs typeface="Times New Roman" pitchFamily="18" charset="0"/>
                  </a:endParaRPr>
                </a:p>
                <a:p>
                  <a:pPr eaLnBrk="0" hangingPunct="0"/>
                  <a:endParaRPr lang="en-US"/>
                </a:p>
              </p:txBody>
            </p:sp>
            <p:sp>
              <p:nvSpPr>
                <p:cNvPr id="144409" name="Rectangle 25"/>
                <p:cNvSpPr>
                  <a:spLocks noChangeArrowheads="1"/>
                </p:cNvSpPr>
                <p:nvPr/>
              </p:nvSpPr>
              <p:spPr bwMode="auto">
                <a:xfrm>
                  <a:off x="0" y="921"/>
                  <a:ext cx="1893" cy="518"/>
                </a:xfrm>
                <a:prstGeom prst="rect">
                  <a:avLst/>
                </a:prstGeom>
                <a:noFill/>
                <a:ln w="7">
                  <a:solidFill>
                    <a:srgbClr val="A0A0A0"/>
                  </a:solidFill>
                  <a:miter lim="800000"/>
                  <a:headEnd/>
                  <a:tailEnd/>
                </a:ln>
                <a:effectLst/>
              </p:spPr>
              <p:txBody>
                <a:bodyPr/>
                <a:lstStyle/>
                <a:p>
                  <a:endParaRPr lang="en-US"/>
                </a:p>
              </p:txBody>
            </p:sp>
          </p:grpSp>
          <p:grpSp>
            <p:nvGrpSpPr>
              <p:cNvPr id="144412" name="Group 28"/>
              <p:cNvGrpSpPr>
                <a:grpSpLocks/>
              </p:cNvGrpSpPr>
              <p:nvPr/>
            </p:nvGrpSpPr>
            <p:grpSpPr bwMode="auto">
              <a:xfrm>
                <a:off x="1893" y="921"/>
                <a:ext cx="1821" cy="518"/>
                <a:chOff x="1893" y="921"/>
                <a:chExt cx="1821" cy="518"/>
              </a:xfrm>
            </p:grpSpPr>
            <p:sp>
              <p:nvSpPr>
                <p:cNvPr id="144392" name="Rectangle 8"/>
                <p:cNvSpPr>
                  <a:spLocks noChangeArrowheads="1"/>
                </p:cNvSpPr>
                <p:nvPr/>
              </p:nvSpPr>
              <p:spPr bwMode="auto">
                <a:xfrm>
                  <a:off x="1936" y="921"/>
                  <a:ext cx="1735" cy="518"/>
                </a:xfrm>
                <a:prstGeom prst="rect">
                  <a:avLst/>
                </a:prstGeom>
                <a:noFill/>
                <a:ln w="9525">
                  <a:noFill/>
                  <a:miter lim="800000"/>
                  <a:headEnd/>
                  <a:tailEnd/>
                </a:ln>
                <a:effectLst/>
              </p:spPr>
              <p:txBody>
                <a:bodyPr/>
                <a:lstStyle/>
                <a:p>
                  <a:r>
                    <a:rPr lang="en-US" sz="1200">
                      <a:cs typeface="Times New Roman" pitchFamily="18" charset="0"/>
                    </a:rPr>
                    <a:t>Declares </a:t>
                  </a:r>
                  <a:r>
                    <a:rPr lang="en-US" sz="1200">
                      <a:latin typeface="Courier New" pitchFamily="49" charset="0"/>
                      <a:cs typeface="Courier New" pitchFamily="49" charset="0"/>
                    </a:rPr>
                    <a:t>scores</a:t>
                  </a:r>
                  <a:r>
                    <a:rPr lang="en-US" sz="1200">
                      <a:cs typeface="Times New Roman" pitchFamily="18" charset="0"/>
                    </a:rPr>
                    <a:t> as a </a:t>
                  </a:r>
                  <a:r>
                    <a:rPr lang="en-US" sz="1200">
                      <a:latin typeface="Courier New" pitchFamily="49" charset="0"/>
                      <a:cs typeface="Courier New" pitchFamily="49" charset="0"/>
                    </a:rPr>
                    <a:t>vector</a:t>
                  </a:r>
                  <a:r>
                    <a:rPr lang="en-US" sz="1200">
                      <a:cs typeface="Times New Roman" pitchFamily="18" charset="0"/>
                    </a:rPr>
                    <a:t> of 15 </a:t>
                  </a:r>
                  <a:r>
                    <a:rPr lang="en-US" sz="1200">
                      <a:latin typeface="Courier New" pitchFamily="49" charset="0"/>
                      <a:cs typeface="Courier New" pitchFamily="49" charset="0"/>
                    </a:rPr>
                    <a:t>int</a:t>
                  </a:r>
                  <a:r>
                    <a:rPr lang="en-US" sz="1200">
                      <a:cs typeface="Times New Roman" pitchFamily="18" charset="0"/>
                    </a:rPr>
                    <a:t>s.</a:t>
                  </a:r>
                </a:p>
                <a:p>
                  <a:pPr eaLnBrk="0" hangingPunct="0"/>
                  <a:endParaRPr lang="en-US"/>
                </a:p>
              </p:txBody>
            </p:sp>
            <p:sp>
              <p:nvSpPr>
                <p:cNvPr id="144411" name="Rectangle 27"/>
                <p:cNvSpPr>
                  <a:spLocks noChangeArrowheads="1"/>
                </p:cNvSpPr>
                <p:nvPr/>
              </p:nvSpPr>
              <p:spPr bwMode="auto">
                <a:xfrm>
                  <a:off x="1893" y="921"/>
                  <a:ext cx="1821" cy="518"/>
                </a:xfrm>
                <a:prstGeom prst="rect">
                  <a:avLst/>
                </a:prstGeom>
                <a:noFill/>
                <a:ln w="7">
                  <a:solidFill>
                    <a:srgbClr val="A0A0A0"/>
                  </a:solidFill>
                  <a:miter lim="800000"/>
                  <a:headEnd/>
                  <a:tailEnd/>
                </a:ln>
                <a:effectLst/>
              </p:spPr>
              <p:txBody>
                <a:bodyPr/>
                <a:lstStyle/>
                <a:p>
                  <a:endParaRPr lang="en-US"/>
                </a:p>
              </p:txBody>
            </p:sp>
          </p:grpSp>
          <p:grpSp>
            <p:nvGrpSpPr>
              <p:cNvPr id="144414" name="Group 30"/>
              <p:cNvGrpSpPr>
                <a:grpSpLocks/>
              </p:cNvGrpSpPr>
              <p:nvPr/>
            </p:nvGrpSpPr>
            <p:grpSpPr bwMode="auto">
              <a:xfrm>
                <a:off x="0" y="1439"/>
                <a:ext cx="1893" cy="633"/>
                <a:chOff x="0" y="1439"/>
                <a:chExt cx="1893" cy="633"/>
              </a:xfrm>
            </p:grpSpPr>
            <p:sp>
              <p:nvSpPr>
                <p:cNvPr id="144393" name="Rectangle 9"/>
                <p:cNvSpPr>
                  <a:spLocks noChangeArrowheads="1"/>
                </p:cNvSpPr>
                <p:nvPr/>
              </p:nvSpPr>
              <p:spPr bwMode="auto">
                <a:xfrm>
                  <a:off x="43" y="1439"/>
                  <a:ext cx="1807" cy="633"/>
                </a:xfrm>
                <a:prstGeom prst="rect">
                  <a:avLst/>
                </a:prstGeom>
                <a:noFill/>
                <a:ln w="9525">
                  <a:noFill/>
                  <a:miter lim="800000"/>
                  <a:headEnd/>
                  <a:tailEnd/>
                </a:ln>
                <a:effectLst/>
              </p:spPr>
              <p:txBody>
                <a:bodyPr/>
                <a:lstStyle/>
                <a:p>
                  <a:r>
                    <a:rPr lang="en-US" sz="1100">
                      <a:latin typeface="Courier New" pitchFamily="49" charset="0"/>
                      <a:cs typeface="Courier New" pitchFamily="49" charset="0"/>
                    </a:rPr>
                    <a:t>vector&lt;char&gt; letters(25, 'A');</a:t>
                  </a:r>
                  <a:endParaRPr lang="en-US" sz="1200">
                    <a:cs typeface="Times New Roman" pitchFamily="18" charset="0"/>
                  </a:endParaRPr>
                </a:p>
                <a:p>
                  <a:pPr eaLnBrk="0" hangingPunct="0"/>
                  <a:endParaRPr lang="en-US"/>
                </a:p>
              </p:txBody>
            </p:sp>
            <p:sp>
              <p:nvSpPr>
                <p:cNvPr id="144413" name="Rectangle 29"/>
                <p:cNvSpPr>
                  <a:spLocks noChangeArrowheads="1"/>
                </p:cNvSpPr>
                <p:nvPr/>
              </p:nvSpPr>
              <p:spPr bwMode="auto">
                <a:xfrm>
                  <a:off x="0" y="1439"/>
                  <a:ext cx="1893" cy="633"/>
                </a:xfrm>
                <a:prstGeom prst="rect">
                  <a:avLst/>
                </a:prstGeom>
                <a:noFill/>
                <a:ln w="7">
                  <a:solidFill>
                    <a:srgbClr val="A0A0A0"/>
                  </a:solidFill>
                  <a:miter lim="800000"/>
                  <a:headEnd/>
                  <a:tailEnd/>
                </a:ln>
                <a:effectLst/>
              </p:spPr>
              <p:txBody>
                <a:bodyPr/>
                <a:lstStyle/>
                <a:p>
                  <a:endParaRPr lang="en-US"/>
                </a:p>
              </p:txBody>
            </p:sp>
          </p:grpSp>
          <p:grpSp>
            <p:nvGrpSpPr>
              <p:cNvPr id="144416" name="Group 32"/>
              <p:cNvGrpSpPr>
                <a:grpSpLocks/>
              </p:cNvGrpSpPr>
              <p:nvPr/>
            </p:nvGrpSpPr>
            <p:grpSpPr bwMode="auto">
              <a:xfrm>
                <a:off x="1893" y="1439"/>
                <a:ext cx="1821" cy="633"/>
                <a:chOff x="1893" y="1439"/>
                <a:chExt cx="1821" cy="633"/>
              </a:xfrm>
            </p:grpSpPr>
            <p:sp>
              <p:nvSpPr>
                <p:cNvPr id="144394" name="Rectangle 10"/>
                <p:cNvSpPr>
                  <a:spLocks noChangeArrowheads="1"/>
                </p:cNvSpPr>
                <p:nvPr/>
              </p:nvSpPr>
              <p:spPr bwMode="auto">
                <a:xfrm>
                  <a:off x="1936" y="1439"/>
                  <a:ext cx="1735" cy="633"/>
                </a:xfrm>
                <a:prstGeom prst="rect">
                  <a:avLst/>
                </a:prstGeom>
                <a:noFill/>
                <a:ln w="9525">
                  <a:noFill/>
                  <a:miter lim="800000"/>
                  <a:headEnd/>
                  <a:tailEnd/>
                </a:ln>
                <a:effectLst/>
              </p:spPr>
              <p:txBody>
                <a:bodyPr/>
                <a:lstStyle/>
                <a:p>
                  <a:r>
                    <a:rPr lang="en-US" sz="1200">
                      <a:cs typeface="Times New Roman" pitchFamily="18" charset="0"/>
                    </a:rPr>
                    <a:t>Declares </a:t>
                  </a:r>
                  <a:r>
                    <a:rPr lang="en-US" sz="1200">
                      <a:latin typeface="Courier New" pitchFamily="49" charset="0"/>
                      <a:cs typeface="Courier New" pitchFamily="49" charset="0"/>
                    </a:rPr>
                    <a:t>letters</a:t>
                  </a:r>
                  <a:r>
                    <a:rPr lang="en-US" sz="1200">
                      <a:cs typeface="Times New Roman" pitchFamily="18" charset="0"/>
                    </a:rPr>
                    <a:t> as a </a:t>
                  </a:r>
                  <a:r>
                    <a:rPr lang="en-US" sz="1200">
                      <a:latin typeface="Courier New" pitchFamily="49" charset="0"/>
                      <a:cs typeface="Courier New" pitchFamily="49" charset="0"/>
                    </a:rPr>
                    <a:t>vector</a:t>
                  </a:r>
                  <a:r>
                    <a:rPr lang="en-US" sz="1200">
                      <a:cs typeface="Times New Roman" pitchFamily="18" charset="0"/>
                    </a:rPr>
                    <a:t> of 25 characters. Each element is initialized with 'A'.</a:t>
                  </a:r>
                </a:p>
                <a:p>
                  <a:pPr eaLnBrk="0" hangingPunct="0"/>
                  <a:endParaRPr lang="en-US"/>
                </a:p>
              </p:txBody>
            </p:sp>
            <p:sp>
              <p:nvSpPr>
                <p:cNvPr id="144415" name="Rectangle 31"/>
                <p:cNvSpPr>
                  <a:spLocks noChangeArrowheads="1"/>
                </p:cNvSpPr>
                <p:nvPr/>
              </p:nvSpPr>
              <p:spPr bwMode="auto">
                <a:xfrm>
                  <a:off x="1893" y="1439"/>
                  <a:ext cx="1821" cy="633"/>
                </a:xfrm>
                <a:prstGeom prst="rect">
                  <a:avLst/>
                </a:prstGeom>
                <a:noFill/>
                <a:ln w="7">
                  <a:solidFill>
                    <a:srgbClr val="A0A0A0"/>
                  </a:solidFill>
                  <a:miter lim="800000"/>
                  <a:headEnd/>
                  <a:tailEnd/>
                </a:ln>
                <a:effectLst/>
              </p:spPr>
              <p:txBody>
                <a:bodyPr/>
                <a:lstStyle/>
                <a:p>
                  <a:endParaRPr lang="en-US"/>
                </a:p>
              </p:txBody>
            </p:sp>
          </p:grpSp>
          <p:grpSp>
            <p:nvGrpSpPr>
              <p:cNvPr id="144418" name="Group 34"/>
              <p:cNvGrpSpPr>
                <a:grpSpLocks/>
              </p:cNvGrpSpPr>
              <p:nvPr/>
            </p:nvGrpSpPr>
            <p:grpSpPr bwMode="auto">
              <a:xfrm>
                <a:off x="0" y="2072"/>
                <a:ext cx="1893" cy="748"/>
                <a:chOff x="0" y="2072"/>
                <a:chExt cx="1893" cy="748"/>
              </a:xfrm>
            </p:grpSpPr>
            <p:sp>
              <p:nvSpPr>
                <p:cNvPr id="144395" name="Rectangle 11"/>
                <p:cNvSpPr>
                  <a:spLocks noChangeArrowheads="1"/>
                </p:cNvSpPr>
                <p:nvPr/>
              </p:nvSpPr>
              <p:spPr bwMode="auto">
                <a:xfrm>
                  <a:off x="43" y="2072"/>
                  <a:ext cx="1807" cy="748"/>
                </a:xfrm>
                <a:prstGeom prst="rect">
                  <a:avLst/>
                </a:prstGeom>
                <a:noFill/>
                <a:ln w="9525">
                  <a:noFill/>
                  <a:miter lim="800000"/>
                  <a:headEnd/>
                  <a:tailEnd/>
                </a:ln>
                <a:effectLst/>
              </p:spPr>
              <p:txBody>
                <a:bodyPr/>
                <a:lstStyle/>
                <a:p>
                  <a:r>
                    <a:rPr lang="en-US" sz="1100">
                      <a:latin typeface="Courier New" pitchFamily="49" charset="0"/>
                      <a:cs typeface="Courier New" pitchFamily="49" charset="0"/>
                    </a:rPr>
                    <a:t>vector&lt;double&gt; values2(values1);</a:t>
                  </a:r>
                  <a:endParaRPr lang="en-US" sz="1200">
                    <a:cs typeface="Times New Roman" pitchFamily="18" charset="0"/>
                  </a:endParaRPr>
                </a:p>
                <a:p>
                  <a:pPr eaLnBrk="0" hangingPunct="0"/>
                  <a:endParaRPr lang="en-US"/>
                </a:p>
              </p:txBody>
            </p:sp>
            <p:sp>
              <p:nvSpPr>
                <p:cNvPr id="144417" name="Rectangle 33"/>
                <p:cNvSpPr>
                  <a:spLocks noChangeArrowheads="1"/>
                </p:cNvSpPr>
                <p:nvPr/>
              </p:nvSpPr>
              <p:spPr bwMode="auto">
                <a:xfrm>
                  <a:off x="0" y="2072"/>
                  <a:ext cx="1893" cy="748"/>
                </a:xfrm>
                <a:prstGeom prst="rect">
                  <a:avLst/>
                </a:prstGeom>
                <a:noFill/>
                <a:ln w="7">
                  <a:solidFill>
                    <a:srgbClr val="A0A0A0"/>
                  </a:solidFill>
                  <a:miter lim="800000"/>
                  <a:headEnd/>
                  <a:tailEnd/>
                </a:ln>
                <a:effectLst/>
              </p:spPr>
              <p:txBody>
                <a:bodyPr/>
                <a:lstStyle/>
                <a:p>
                  <a:endParaRPr lang="en-US"/>
                </a:p>
              </p:txBody>
            </p:sp>
          </p:grpSp>
          <p:grpSp>
            <p:nvGrpSpPr>
              <p:cNvPr id="144420" name="Group 36"/>
              <p:cNvGrpSpPr>
                <a:grpSpLocks/>
              </p:cNvGrpSpPr>
              <p:nvPr/>
            </p:nvGrpSpPr>
            <p:grpSpPr bwMode="auto">
              <a:xfrm>
                <a:off x="1893" y="2072"/>
                <a:ext cx="1821" cy="748"/>
                <a:chOff x="1893" y="2072"/>
                <a:chExt cx="1821" cy="748"/>
              </a:xfrm>
            </p:grpSpPr>
            <p:sp>
              <p:nvSpPr>
                <p:cNvPr id="144396" name="Rectangle 12"/>
                <p:cNvSpPr>
                  <a:spLocks noChangeArrowheads="1"/>
                </p:cNvSpPr>
                <p:nvPr/>
              </p:nvSpPr>
              <p:spPr bwMode="auto">
                <a:xfrm>
                  <a:off x="1936" y="2072"/>
                  <a:ext cx="1735" cy="748"/>
                </a:xfrm>
                <a:prstGeom prst="rect">
                  <a:avLst/>
                </a:prstGeom>
                <a:noFill/>
                <a:ln w="9525">
                  <a:noFill/>
                  <a:miter lim="800000"/>
                  <a:headEnd/>
                  <a:tailEnd/>
                </a:ln>
                <a:effectLst/>
              </p:spPr>
              <p:txBody>
                <a:bodyPr/>
                <a:lstStyle/>
                <a:p>
                  <a:r>
                    <a:rPr lang="en-US" sz="1200">
                      <a:cs typeface="Times New Roman" pitchFamily="18" charset="0"/>
                    </a:rPr>
                    <a:t>Declares </a:t>
                  </a:r>
                  <a:r>
                    <a:rPr lang="en-US" sz="1200">
                      <a:latin typeface="Courier New" pitchFamily="49" charset="0"/>
                      <a:cs typeface="Courier New" pitchFamily="49" charset="0"/>
                    </a:rPr>
                    <a:t>values2</a:t>
                  </a:r>
                  <a:r>
                    <a:rPr lang="en-US" sz="1200">
                      <a:cs typeface="Times New Roman" pitchFamily="18" charset="0"/>
                    </a:rPr>
                    <a:t> as a </a:t>
                  </a:r>
                  <a:r>
                    <a:rPr lang="en-US" sz="1200">
                      <a:latin typeface="Courier New" pitchFamily="49" charset="0"/>
                      <a:cs typeface="Courier New" pitchFamily="49" charset="0"/>
                    </a:rPr>
                    <a:t>vector</a:t>
                  </a:r>
                  <a:r>
                    <a:rPr lang="en-US" sz="1200">
                      <a:cs typeface="Times New Roman" pitchFamily="18" charset="0"/>
                    </a:rPr>
                    <a:t> of </a:t>
                  </a:r>
                  <a:r>
                    <a:rPr lang="en-US" sz="1200">
                      <a:latin typeface="Courier New" pitchFamily="49" charset="0"/>
                      <a:cs typeface="Courier New" pitchFamily="49" charset="0"/>
                    </a:rPr>
                    <a:t>double</a:t>
                  </a:r>
                  <a:r>
                    <a:rPr lang="en-US" sz="1200">
                      <a:cs typeface="Times New Roman" pitchFamily="18" charset="0"/>
                    </a:rPr>
                    <a:t>s. All the elements of </a:t>
                  </a:r>
                  <a:r>
                    <a:rPr lang="en-US" sz="1200">
                      <a:latin typeface="Courier New" pitchFamily="49" charset="0"/>
                      <a:cs typeface="Courier New" pitchFamily="49" charset="0"/>
                    </a:rPr>
                    <a:t>values1</a:t>
                  </a:r>
                  <a:r>
                    <a:rPr lang="en-US" sz="1200">
                      <a:cs typeface="Times New Roman" pitchFamily="18" charset="0"/>
                    </a:rPr>
                    <a:t>, which also a </a:t>
                  </a:r>
                  <a:r>
                    <a:rPr lang="en-US" sz="1200">
                      <a:latin typeface="Courier New" pitchFamily="49" charset="0"/>
                      <a:cs typeface="Courier New" pitchFamily="49" charset="0"/>
                    </a:rPr>
                    <a:t>vector</a:t>
                  </a:r>
                  <a:r>
                    <a:rPr lang="en-US" sz="1200">
                      <a:cs typeface="Times New Roman" pitchFamily="18" charset="0"/>
                    </a:rPr>
                    <a:t> of </a:t>
                  </a:r>
                  <a:r>
                    <a:rPr lang="en-US" sz="1200">
                      <a:latin typeface="Courier New" pitchFamily="49" charset="0"/>
                      <a:cs typeface="Courier New" pitchFamily="49" charset="0"/>
                    </a:rPr>
                    <a:t>doubles</a:t>
                  </a:r>
                  <a:r>
                    <a:rPr lang="en-US" sz="1200">
                      <a:cs typeface="Times New Roman" pitchFamily="18" charset="0"/>
                    </a:rPr>
                    <a:t>, are copied to </a:t>
                  </a:r>
                  <a:r>
                    <a:rPr lang="en-US" sz="1200">
                      <a:latin typeface="Courier New" pitchFamily="49" charset="0"/>
                      <a:cs typeface="Courier New" pitchFamily="49" charset="0"/>
                    </a:rPr>
                    <a:t>value2</a:t>
                  </a:r>
                  <a:r>
                    <a:rPr lang="en-US" sz="1200">
                      <a:cs typeface="Times New Roman" pitchFamily="18" charset="0"/>
                    </a:rPr>
                    <a:t>.</a:t>
                  </a:r>
                </a:p>
                <a:p>
                  <a:pPr eaLnBrk="0" hangingPunct="0"/>
                  <a:endParaRPr lang="en-US"/>
                </a:p>
              </p:txBody>
            </p:sp>
            <p:sp>
              <p:nvSpPr>
                <p:cNvPr id="144419" name="Rectangle 35"/>
                <p:cNvSpPr>
                  <a:spLocks noChangeArrowheads="1"/>
                </p:cNvSpPr>
                <p:nvPr/>
              </p:nvSpPr>
              <p:spPr bwMode="auto">
                <a:xfrm>
                  <a:off x="1893" y="2072"/>
                  <a:ext cx="1821" cy="748"/>
                </a:xfrm>
                <a:prstGeom prst="rect">
                  <a:avLst/>
                </a:prstGeom>
                <a:noFill/>
                <a:ln w="7">
                  <a:solidFill>
                    <a:srgbClr val="A0A0A0"/>
                  </a:solidFill>
                  <a:miter lim="800000"/>
                  <a:headEnd/>
                  <a:tailEnd/>
                </a:ln>
                <a:effectLst/>
              </p:spPr>
              <p:txBody>
                <a:bodyPr/>
                <a:lstStyle/>
                <a:p>
                  <a:endParaRPr lang="en-US"/>
                </a:p>
              </p:txBody>
            </p:sp>
          </p:grpSp>
        </p:grpSp>
        <p:sp>
          <p:nvSpPr>
            <p:cNvPr id="144422" name="Rectangle 38"/>
            <p:cNvSpPr>
              <a:spLocks noChangeArrowheads="1"/>
            </p:cNvSpPr>
            <p:nvPr/>
          </p:nvSpPr>
          <p:spPr bwMode="auto">
            <a:xfrm>
              <a:off x="-3" y="-3"/>
              <a:ext cx="3720" cy="2826"/>
            </a:xfrm>
            <a:prstGeom prst="rect">
              <a:avLst/>
            </a:prstGeom>
            <a:noFill/>
            <a:ln w="9525">
              <a:solidFill>
                <a:srgbClr val="A0A0A0"/>
              </a:solidFill>
              <a:miter lim="800000"/>
              <a:headEnd/>
              <a:tailEnd/>
            </a:ln>
            <a:effectLst/>
          </p:spPr>
          <p:txBody>
            <a:bodyPr/>
            <a:lstStyle/>
            <a:p>
              <a:endParaRPr lang="en-US"/>
            </a:p>
          </p:txBody>
        </p:sp>
      </p:gr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1203</Words>
  <Application>Microsoft Office PowerPoint</Application>
  <PresentationFormat>On-screen Show (4:3)</PresentationFormat>
  <Paragraphs>182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Times New Roman</vt:lpstr>
      <vt:lpstr>Arial</vt:lpstr>
      <vt:lpstr>Courier New</vt:lpstr>
      <vt:lpstr>Default Design</vt:lpstr>
      <vt:lpstr>7.14 Introduction to the STL vector</vt:lpstr>
      <vt:lpstr>7.14 Introduction to the STL vector</vt:lpstr>
      <vt:lpstr>7.14 Introduction to the STL vector</vt:lpstr>
      <vt:lpstr>7.14 Introduction to the STL vector</vt:lpstr>
      <vt:lpstr>Declaring a vector</vt:lpstr>
      <vt:lpstr>Declaring a vector</vt:lpstr>
      <vt:lpstr>Declaring a vector</vt:lpstr>
      <vt:lpstr>Declaring a vector</vt:lpstr>
      <vt:lpstr>Other examples of vector Declarations</vt:lpstr>
      <vt:lpstr>Storing and Retrieving Values in a vector</vt:lpstr>
      <vt:lpstr>Program 7-23</vt:lpstr>
      <vt:lpstr>Program 7-23 (continued)</vt:lpstr>
      <vt:lpstr>Program 7-23 (continued)</vt:lpstr>
      <vt:lpstr>Using the push_back Member Function</vt:lpstr>
      <vt:lpstr>Program 7-24</vt:lpstr>
      <vt:lpstr>Program 7-24 (continued)</vt:lpstr>
      <vt:lpstr>Determining the Size of a vector</vt:lpstr>
      <vt:lpstr>Determining the Size of a vector</vt:lpstr>
      <vt:lpstr>Program 7-25</vt:lpstr>
      <vt:lpstr>Program 7-25 (continued)</vt:lpstr>
      <vt:lpstr>Program 7-25 (continued)</vt:lpstr>
      <vt:lpstr>Removing Elements from a vector</vt:lpstr>
      <vt:lpstr>Program 7-26</vt:lpstr>
      <vt:lpstr>Program 7-26 (continued)</vt:lpstr>
      <vt:lpstr>Clearing a vector</vt:lpstr>
      <vt:lpstr>Program 7-27</vt:lpstr>
      <vt:lpstr>Program 7-27 (continued)</vt:lpstr>
      <vt:lpstr>Detecting an Empty vector</vt:lpstr>
      <vt:lpstr>Program 7-28</vt:lpstr>
      <vt:lpstr>Program 7-28 (continued)</vt:lpstr>
      <vt:lpstr>Program 7-28 (continued)</vt:lpstr>
      <vt:lpstr>Program 7-28 (continued)</vt:lpstr>
      <vt:lpstr>Summary of vector Member Functions</vt:lpstr>
      <vt:lpstr>Summary of vector Member Functions</vt:lpstr>
      <vt:lpstr>Summary of vector Member Functions</vt:lpstr>
      <vt:lpstr>Summary of vector Member Functions</vt:lpstr>
    </vt:vector>
  </TitlesOfParts>
  <Company>DeVry Institute of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 Arrays</dc:title>
  <dc:creator>Catherine Wyman</dc:creator>
  <cp:lastModifiedBy>Windows User</cp:lastModifiedBy>
  <cp:revision>62</cp:revision>
  <cp:lastPrinted>2000-01-24T05:38:49Z</cp:lastPrinted>
  <dcterms:created xsi:type="dcterms:W3CDTF">1999-12-19T04:37:42Z</dcterms:created>
  <dcterms:modified xsi:type="dcterms:W3CDTF">2017-09-25T07:19:29Z</dcterms:modified>
</cp:coreProperties>
</file>