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67" r:id="rId4"/>
    <p:sldId id="268" r:id="rId5"/>
    <p:sldId id="269" r:id="rId6"/>
    <p:sldId id="270" r:id="rId7"/>
    <p:sldId id="271" r:id="rId8"/>
    <p:sldId id="272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66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5560"/>
    <a:srgbClr val="7AB9DF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83" autoAdjust="0"/>
    <p:restoredTop sz="94660"/>
  </p:normalViewPr>
  <p:slideViewPr>
    <p:cSldViewPr snapToGrid="0">
      <p:cViewPr varScale="1">
        <p:scale>
          <a:sx n="78" d="100"/>
          <a:sy n="78" d="100"/>
        </p:scale>
        <p:origin x="67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01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968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575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59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90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4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10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68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96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43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31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49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blog.goodaudience.com/a3c-what-it-is-what-i-built-6b91fe5ec09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goodaudience.com/a3c-what-it-is-what-i-built-6b91fe5ec09c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goodaudience.com/a3c-what-it-is-what-i-built-6b91fe5ec09c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log.goodaudience.com/a3c-what-it-is-what-i-built-6b91fe5ec09c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aidev.co.kr/game/50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://aidev.co.kr/game/50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://aidev.co.kr/game/501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://aidev.co.kr/game/501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://aidev.co.kr/game/501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://aidev.co.kr/game/50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://aidev.co.kr/game/501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://aidev.co.kr/game/501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INCL5cd_w0&amp;feature=youtu.be" TargetMode="External"/><Relationship Id="rId2" Type="http://schemas.openxmlformats.org/officeDocument/2006/relationships/hyperlink" Target="https://www.youtube.com/watch?v=GksldGWvHr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G92TF4xYQcU&amp;feature=youtu.be" TargetMode="External"/><Relationship Id="rId4" Type="http://schemas.openxmlformats.org/officeDocument/2006/relationships/hyperlink" Target="https://www.youtube.com/watch?v=Gl4tVw8jamY&amp;feature=youtu.be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f1lWwALT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f1lWwALTv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f1lWwALTv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460123" y="1011604"/>
            <a:ext cx="3344779" cy="3344779"/>
            <a:chOff x="4369564" y="1893159"/>
            <a:chExt cx="3344779" cy="3344779"/>
          </a:xfrm>
        </p:grpSpPr>
        <p:sp>
          <p:nvSpPr>
            <p:cNvPr id="5" name="직사각형 4"/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다양한</a:t>
              </a:r>
              <a:endPara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경로 분석 방법 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73432" y="4810914"/>
            <a:ext cx="5518159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600" kern="0" dirty="0">
              <a:solidFill>
                <a:srgbClr val="515560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600" b="1" kern="0" dirty="0">
                <a:solidFill>
                  <a:srgbClr val="515560"/>
                </a:solidFill>
              </a:rPr>
              <a:t>2014104023 </a:t>
            </a:r>
            <a:r>
              <a:rPr lang="ko-KR" altLang="en-US" sz="1600" b="1" kern="0" dirty="0">
                <a:solidFill>
                  <a:srgbClr val="515560"/>
                </a:solidFill>
              </a:rPr>
              <a:t>권준형</a:t>
            </a:r>
          </a:p>
        </p:txBody>
      </p:sp>
    </p:spTree>
    <p:extLst>
      <p:ext uri="{BB962C8B-B14F-4D97-AF65-F5344CB8AC3E}">
        <p14:creationId xmlns:p14="http://schemas.microsoft.com/office/powerpoint/2010/main" val="1501242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36918" y="73068"/>
            <a:ext cx="5518159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7AB9DF"/>
                </a:solidFill>
              </a:rPr>
              <a:t>4. A3C</a:t>
            </a:r>
            <a:endParaRPr lang="ko-KR" altLang="en-US" sz="3200" kern="0" dirty="0">
              <a:solidFill>
                <a:srgbClr val="515560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605491" y="921820"/>
            <a:ext cx="10981018" cy="5215244"/>
            <a:chOff x="4369564" y="1893159"/>
            <a:chExt cx="3344779" cy="3344779"/>
          </a:xfrm>
        </p:grpSpPr>
        <p:sp>
          <p:nvSpPr>
            <p:cNvPr id="25" name="직사각형 24"/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63239D-A9AD-4171-9A93-1B347E44ADAB}"/>
              </a:ext>
            </a:extLst>
          </p:cNvPr>
          <p:cNvSpPr/>
          <p:nvPr/>
        </p:nvSpPr>
        <p:spPr>
          <a:xfrm>
            <a:off x="4345859" y="5761378"/>
            <a:ext cx="7846142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600" kern="0" dirty="0">
              <a:solidFill>
                <a:srgbClr val="515560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600" b="1" kern="0" dirty="0">
                <a:solidFill>
                  <a:srgbClr val="515560"/>
                </a:solidFill>
              </a:rPr>
              <a:t>출처 </a:t>
            </a:r>
            <a:r>
              <a:rPr lang="en-US" altLang="ko-KR" sz="1600" b="1" kern="0" dirty="0">
                <a:solidFill>
                  <a:srgbClr val="515560"/>
                </a:solidFill>
              </a:rPr>
              <a:t>:</a:t>
            </a:r>
            <a:r>
              <a:rPr lang="en-US" altLang="ko-KR" sz="1600" dirty="0">
                <a:hlinkClick r:id="rId2"/>
              </a:rPr>
              <a:t>https://blog.goodaudience.com/a3c-what-it-is-what-i-built-6b91fe5ec09c</a:t>
            </a:r>
            <a:endParaRPr lang="ko-KR" altLang="en-US" sz="1600" b="1" kern="0" dirty="0">
              <a:solidFill>
                <a:srgbClr val="51556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13FDDC-7D56-436F-8997-C61BF72C6E11}"/>
              </a:ext>
            </a:extLst>
          </p:cNvPr>
          <p:cNvSpPr/>
          <p:nvPr/>
        </p:nvSpPr>
        <p:spPr>
          <a:xfrm>
            <a:off x="1878476" y="1354814"/>
            <a:ext cx="8435041" cy="927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50000"/>
              </a:lnSpc>
              <a:buAutoNum type="arabicPeriod"/>
            </a:pPr>
            <a:r>
              <a:rPr lang="en-US" altLang="ko-KR" sz="2400" b="1" dirty="0" err="1">
                <a:solidFill>
                  <a:srgbClr val="7AB9DF"/>
                </a:solidFill>
              </a:rPr>
              <a:t>Asychronous</a:t>
            </a:r>
            <a:endParaRPr lang="en-US" altLang="ko-KR" sz="2400" b="1" dirty="0">
              <a:solidFill>
                <a:srgbClr val="7AB9DF"/>
              </a:solidFill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400" b="1" dirty="0"/>
          </a:p>
        </p:txBody>
      </p:sp>
      <p:pic>
        <p:nvPicPr>
          <p:cNvPr id="3" name="그림 2" descr="장난감이(가) 표시된 사진&#10;&#10;자동 생성된 설명">
            <a:extLst>
              <a:ext uri="{FF2B5EF4-FFF2-40B4-BE49-F238E27FC236}">
                <a16:creationId xmlns:a16="http://schemas.microsoft.com/office/drawing/2014/main" id="{53278C2D-C241-495E-A9C5-1E5641D71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802" y="1843409"/>
            <a:ext cx="7036449" cy="27372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2BA910-2242-434B-8C40-8A0B5FCA0B9A}"/>
              </a:ext>
            </a:extLst>
          </p:cNvPr>
          <p:cNvSpPr txBox="1"/>
          <p:nvPr/>
        </p:nvSpPr>
        <p:spPr>
          <a:xfrm>
            <a:off x="2768088" y="4801665"/>
            <a:ext cx="7223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여러 개의 </a:t>
            </a:r>
            <a:r>
              <a:rPr lang="en-US" altLang="ko-KR" dirty="0"/>
              <a:t>agent</a:t>
            </a:r>
            <a:r>
              <a:rPr lang="ko-KR" altLang="en-US" dirty="0"/>
              <a:t>가 하나의 문제를 학습하며 획득한 정보를 공유함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4962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36918" y="73068"/>
            <a:ext cx="5518159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7AB9DF"/>
                </a:solidFill>
              </a:rPr>
              <a:t>4. A3C</a:t>
            </a:r>
            <a:endParaRPr lang="ko-KR" altLang="en-US" sz="3200" kern="0" dirty="0">
              <a:solidFill>
                <a:srgbClr val="515560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605491" y="921820"/>
            <a:ext cx="10981018" cy="5215244"/>
            <a:chOff x="4369564" y="1893159"/>
            <a:chExt cx="3344779" cy="3344779"/>
          </a:xfrm>
        </p:grpSpPr>
        <p:sp>
          <p:nvSpPr>
            <p:cNvPr id="25" name="직사각형 24"/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13FDDC-7D56-436F-8997-C61BF72C6E11}"/>
              </a:ext>
            </a:extLst>
          </p:cNvPr>
          <p:cNvSpPr/>
          <p:nvPr/>
        </p:nvSpPr>
        <p:spPr>
          <a:xfrm>
            <a:off x="1878476" y="1354814"/>
            <a:ext cx="8435041" cy="927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rgbClr val="7AB9DF"/>
                </a:solidFill>
              </a:rPr>
              <a:t>2. Advantage</a:t>
            </a: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2BA910-2242-434B-8C40-8A0B5FCA0B9A}"/>
              </a:ext>
            </a:extLst>
          </p:cNvPr>
          <p:cNvSpPr txBox="1"/>
          <p:nvPr/>
        </p:nvSpPr>
        <p:spPr>
          <a:xfrm>
            <a:off x="2882906" y="3330401"/>
            <a:ext cx="7223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068DD7-5C87-429A-959C-C487C2A8BBBD}"/>
              </a:ext>
            </a:extLst>
          </p:cNvPr>
          <p:cNvSpPr/>
          <p:nvPr/>
        </p:nvSpPr>
        <p:spPr>
          <a:xfrm>
            <a:off x="3567562" y="2658652"/>
            <a:ext cx="6051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medium-content-title-font"/>
              </a:rPr>
              <a:t>Advantage = Q(s, a) — V(s)</a:t>
            </a:r>
            <a:endParaRPr lang="ko-KR" altLang="en-US" sz="3600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4F632BDD-3444-4AAD-8340-185EAB34A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2970" y="4367390"/>
            <a:ext cx="68603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+mn-lt"/>
                <a:ea typeface="PT Serif"/>
              </a:rPr>
              <a:t>Advantage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+mn-lt"/>
                <a:ea typeface="PT Serif"/>
              </a:rPr>
              <a:t> 는 예상했던 것(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+mn-lt"/>
                <a:ea typeface="PT Serif"/>
              </a:rPr>
              <a:t>V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+mn-lt"/>
                <a:ea typeface="PT Serif"/>
              </a:rPr>
              <a:t>(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+mn-lt"/>
                <a:ea typeface="PT Serif"/>
              </a:rPr>
              <a:t>s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+mn-lt"/>
                <a:ea typeface="PT Serif"/>
              </a:rPr>
              <a:t>)보다 얼마나 더 좋은 값인지를 판단하는 값으로, 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+mn-lt"/>
                <a:ea typeface="MathJax_Math-italic"/>
              </a:rPr>
              <a:t>Q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+mn-lt"/>
                <a:ea typeface="MathJax_Main"/>
              </a:rPr>
              <a:t>(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+mn-lt"/>
                <a:ea typeface="MathJax_Math-italic"/>
              </a:rPr>
              <a:t>s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+mn-lt"/>
                <a:ea typeface="MathJax_Main"/>
              </a:rPr>
              <a:t>,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+mn-lt"/>
                <a:ea typeface="MathJax_Math-italic"/>
              </a:rPr>
              <a:t>a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+mn-lt"/>
                <a:ea typeface="MathJax_Main"/>
              </a:rPr>
              <a:t>)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+mn-lt"/>
                <a:ea typeface="PT Serif"/>
              </a:rPr>
              <a:t> 에서 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+mn-lt"/>
                <a:ea typeface="MathJax_Math-italic"/>
              </a:rPr>
              <a:t>V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+mn-lt"/>
                <a:ea typeface="MathJax_Main"/>
              </a:rPr>
              <a:t>(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+mn-lt"/>
                <a:ea typeface="MathJax_Math-italic"/>
              </a:rPr>
              <a:t>s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+mn-lt"/>
                <a:ea typeface="MathJax_Main"/>
              </a:rPr>
              <a:t>)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+mn-lt"/>
                <a:ea typeface="PT Serif"/>
              </a:rPr>
              <a:t>를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+mn-lt"/>
                <a:ea typeface="PT Serif"/>
              </a:rPr>
              <a:t>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+mn-lt"/>
                <a:ea typeface="PT Serif"/>
              </a:rPr>
              <a:t>빼준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+mn-lt"/>
                <a:ea typeface="PT Serif"/>
              </a:rPr>
              <a:t> 값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BD8297-6E61-429F-8675-9F987840195A}"/>
              </a:ext>
            </a:extLst>
          </p:cNvPr>
          <p:cNvSpPr/>
          <p:nvPr/>
        </p:nvSpPr>
        <p:spPr>
          <a:xfrm>
            <a:off x="4345859" y="5761378"/>
            <a:ext cx="7846142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600" kern="0" dirty="0">
              <a:solidFill>
                <a:srgbClr val="515560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600" b="1" kern="0" dirty="0">
                <a:solidFill>
                  <a:srgbClr val="515560"/>
                </a:solidFill>
              </a:rPr>
              <a:t>출처 </a:t>
            </a:r>
            <a:r>
              <a:rPr lang="en-US" altLang="ko-KR" sz="1600" b="1" kern="0" dirty="0">
                <a:solidFill>
                  <a:srgbClr val="515560"/>
                </a:solidFill>
              </a:rPr>
              <a:t>:</a:t>
            </a:r>
            <a:r>
              <a:rPr lang="en-US" altLang="ko-KR" sz="1600" dirty="0">
                <a:hlinkClick r:id="rId2"/>
              </a:rPr>
              <a:t>https://blog.goodaudience.com/a3c-what-it-is-what-i-built-6b91fe5ec09c</a:t>
            </a:r>
            <a:endParaRPr lang="ko-KR" altLang="en-US" sz="1600" b="1" kern="0" dirty="0">
              <a:solidFill>
                <a:srgbClr val="5155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374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36918" y="73068"/>
            <a:ext cx="5518159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7AB9DF"/>
                </a:solidFill>
              </a:rPr>
              <a:t>4. A3C</a:t>
            </a:r>
            <a:endParaRPr lang="ko-KR" altLang="en-US" sz="3200" kern="0" dirty="0">
              <a:solidFill>
                <a:srgbClr val="515560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605491" y="921820"/>
            <a:ext cx="10981018" cy="5215244"/>
            <a:chOff x="4369564" y="1893159"/>
            <a:chExt cx="3344779" cy="3344779"/>
          </a:xfrm>
        </p:grpSpPr>
        <p:sp>
          <p:nvSpPr>
            <p:cNvPr id="25" name="직사각형 24"/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13FDDC-7D56-436F-8997-C61BF72C6E11}"/>
              </a:ext>
            </a:extLst>
          </p:cNvPr>
          <p:cNvSpPr/>
          <p:nvPr/>
        </p:nvSpPr>
        <p:spPr>
          <a:xfrm>
            <a:off x="1878476" y="1354814"/>
            <a:ext cx="843504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rgbClr val="7AB9DF"/>
                </a:solidFill>
              </a:rPr>
              <a:t>3. Actor - Critic</a:t>
            </a:r>
            <a:endParaRPr lang="en-US" altLang="ko-KR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2BA910-2242-434B-8C40-8A0B5FCA0B9A}"/>
              </a:ext>
            </a:extLst>
          </p:cNvPr>
          <p:cNvSpPr txBox="1"/>
          <p:nvPr/>
        </p:nvSpPr>
        <p:spPr>
          <a:xfrm>
            <a:off x="2882906" y="3330401"/>
            <a:ext cx="7223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 descr="시계이(가) 표시된 사진&#10;&#10;자동 생성된 설명">
            <a:extLst>
              <a:ext uri="{FF2B5EF4-FFF2-40B4-BE49-F238E27FC236}">
                <a16:creationId xmlns:a16="http://schemas.microsoft.com/office/drawing/2014/main" id="{8956154A-F82A-4C0B-9FB0-0331EC8CC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906" y="1975586"/>
            <a:ext cx="7070597" cy="310770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562A221-4C90-464C-9492-AD272F603A81}"/>
              </a:ext>
            </a:extLst>
          </p:cNvPr>
          <p:cNvSpPr/>
          <p:nvPr/>
        </p:nvSpPr>
        <p:spPr>
          <a:xfrm>
            <a:off x="4345859" y="5761378"/>
            <a:ext cx="7846142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600" kern="0" dirty="0">
              <a:solidFill>
                <a:srgbClr val="515560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600" b="1" kern="0" dirty="0">
                <a:solidFill>
                  <a:srgbClr val="515560"/>
                </a:solidFill>
              </a:rPr>
              <a:t>출처 </a:t>
            </a:r>
            <a:r>
              <a:rPr lang="en-US" altLang="ko-KR" sz="1600" b="1" kern="0" dirty="0">
                <a:solidFill>
                  <a:srgbClr val="515560"/>
                </a:solidFill>
              </a:rPr>
              <a:t>:</a:t>
            </a:r>
            <a:r>
              <a:rPr lang="en-US" altLang="ko-KR" sz="1600" dirty="0">
                <a:hlinkClick r:id="rId3"/>
              </a:rPr>
              <a:t>https://blog.goodaudience.com/a3c-what-it-is-what-i-built-6b91fe5ec09c</a:t>
            </a:r>
            <a:endParaRPr lang="ko-KR" altLang="en-US" sz="1600" b="1" kern="0" dirty="0">
              <a:solidFill>
                <a:srgbClr val="5155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9A085C-649E-4A3E-A1BA-EB8C5A876FCA}"/>
              </a:ext>
            </a:extLst>
          </p:cNvPr>
          <p:cNvSpPr txBox="1"/>
          <p:nvPr/>
        </p:nvSpPr>
        <p:spPr>
          <a:xfrm>
            <a:off x="2625213" y="4984955"/>
            <a:ext cx="7688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 결과를 두 가지로 구분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1)</a:t>
            </a:r>
            <a:r>
              <a:rPr lang="ko-KR" altLang="en-US" dirty="0"/>
              <a:t>서로 다른 행동에 대한 </a:t>
            </a:r>
            <a:r>
              <a:rPr lang="en-US" altLang="ko-KR" dirty="0"/>
              <a:t>Q-value(Actor) 2) </a:t>
            </a:r>
            <a:r>
              <a:rPr lang="ko-KR" altLang="en-US" dirty="0"/>
              <a:t>각 상태에서의 가치</a:t>
            </a:r>
            <a:r>
              <a:rPr lang="en-US" altLang="ko-KR" dirty="0"/>
              <a:t>.(Critic)</a:t>
            </a:r>
          </a:p>
        </p:txBody>
      </p:sp>
    </p:spTree>
    <p:extLst>
      <p:ext uri="{BB962C8B-B14F-4D97-AF65-F5344CB8AC3E}">
        <p14:creationId xmlns:p14="http://schemas.microsoft.com/office/powerpoint/2010/main" val="3868989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36918" y="73068"/>
            <a:ext cx="5518159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7AB9DF"/>
                </a:solidFill>
              </a:rPr>
              <a:t>4. A3C</a:t>
            </a:r>
            <a:endParaRPr lang="ko-KR" altLang="en-US" sz="3200" kern="0" dirty="0">
              <a:solidFill>
                <a:srgbClr val="515560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605491" y="921820"/>
            <a:ext cx="10981018" cy="5215244"/>
            <a:chOff x="4369564" y="1893159"/>
            <a:chExt cx="3344779" cy="3344779"/>
          </a:xfrm>
        </p:grpSpPr>
        <p:sp>
          <p:nvSpPr>
            <p:cNvPr id="25" name="직사각형 24"/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B2BA910-2242-434B-8C40-8A0B5FCA0B9A}"/>
              </a:ext>
            </a:extLst>
          </p:cNvPr>
          <p:cNvSpPr txBox="1"/>
          <p:nvPr/>
        </p:nvSpPr>
        <p:spPr>
          <a:xfrm>
            <a:off x="2882906" y="3330401"/>
            <a:ext cx="7223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562A221-4C90-464C-9492-AD272F603A81}"/>
              </a:ext>
            </a:extLst>
          </p:cNvPr>
          <p:cNvSpPr/>
          <p:nvPr/>
        </p:nvSpPr>
        <p:spPr>
          <a:xfrm>
            <a:off x="4345859" y="5761378"/>
            <a:ext cx="7846142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600" kern="0" dirty="0">
              <a:solidFill>
                <a:srgbClr val="515560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600" b="1" kern="0" dirty="0">
                <a:solidFill>
                  <a:srgbClr val="515560"/>
                </a:solidFill>
              </a:rPr>
              <a:t>출처 </a:t>
            </a:r>
            <a:r>
              <a:rPr lang="en-US" altLang="ko-KR" sz="1600" b="1" kern="0" dirty="0">
                <a:solidFill>
                  <a:srgbClr val="515560"/>
                </a:solidFill>
              </a:rPr>
              <a:t>:</a:t>
            </a:r>
            <a:r>
              <a:rPr lang="en-US" altLang="ko-KR" sz="1600" dirty="0">
                <a:hlinkClick r:id="rId2"/>
              </a:rPr>
              <a:t>https://blog.goodaudience.com/a3c-what-it-is-what-i-built-6b91fe5ec09c</a:t>
            </a:r>
            <a:endParaRPr lang="ko-KR" altLang="en-US" sz="1600" b="1" kern="0" dirty="0">
              <a:solidFill>
                <a:srgbClr val="51556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C3C4CC-0946-4F44-A958-B17AD0CAE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542" y="1460905"/>
            <a:ext cx="7118555" cy="409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91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36918" y="73068"/>
            <a:ext cx="5518159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7AB9DF"/>
                </a:solidFill>
              </a:rPr>
              <a:t>5. A* </a:t>
            </a:r>
            <a:r>
              <a:rPr lang="ko-KR" altLang="en-US" sz="3200" b="1" i="1" kern="0" dirty="0">
                <a:solidFill>
                  <a:srgbClr val="7AB9DF"/>
                </a:solidFill>
              </a:rPr>
              <a:t>알고리즘</a:t>
            </a:r>
            <a:endParaRPr lang="ko-KR" altLang="en-US" sz="3200" kern="0" dirty="0">
              <a:solidFill>
                <a:srgbClr val="515560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605491" y="921820"/>
            <a:ext cx="10981018" cy="5215244"/>
            <a:chOff x="4369564" y="1893159"/>
            <a:chExt cx="3344779" cy="3344779"/>
          </a:xfrm>
        </p:grpSpPr>
        <p:sp>
          <p:nvSpPr>
            <p:cNvPr id="25" name="직사각형 24"/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63239D-A9AD-4171-9A93-1B347E44ADAB}"/>
              </a:ext>
            </a:extLst>
          </p:cNvPr>
          <p:cNvSpPr/>
          <p:nvPr/>
        </p:nvSpPr>
        <p:spPr>
          <a:xfrm>
            <a:off x="6673841" y="5761378"/>
            <a:ext cx="5518159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600" kern="0" dirty="0">
              <a:solidFill>
                <a:srgbClr val="515560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600" b="1" kern="0" dirty="0">
                <a:solidFill>
                  <a:srgbClr val="515560"/>
                </a:solidFill>
              </a:rPr>
              <a:t>출처 </a:t>
            </a:r>
            <a:r>
              <a:rPr lang="en-US" altLang="ko-KR" sz="1600" b="1" kern="0" dirty="0">
                <a:solidFill>
                  <a:srgbClr val="515560"/>
                </a:solidFill>
              </a:rPr>
              <a:t>: </a:t>
            </a:r>
            <a:r>
              <a:rPr lang="en-US" altLang="ko-KR" sz="1600" dirty="0">
                <a:hlinkClick r:id="rId2"/>
              </a:rPr>
              <a:t>http://aidev.co.kr/game/501</a:t>
            </a:r>
            <a:endParaRPr lang="ko-KR" altLang="en-US" sz="1600" b="1" kern="0" dirty="0">
              <a:solidFill>
                <a:srgbClr val="51556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13FDDC-7D56-436F-8997-C61BF72C6E11}"/>
              </a:ext>
            </a:extLst>
          </p:cNvPr>
          <p:cNvSpPr/>
          <p:nvPr/>
        </p:nvSpPr>
        <p:spPr>
          <a:xfrm>
            <a:off x="1878476" y="1631163"/>
            <a:ext cx="8435041" cy="3097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rgbClr val="7AB9DF"/>
                </a:solidFill>
              </a:rPr>
              <a:t>1. A* </a:t>
            </a:r>
            <a:r>
              <a:rPr lang="ko-KR" altLang="en-US" sz="2400" b="1" dirty="0">
                <a:solidFill>
                  <a:srgbClr val="7AB9DF"/>
                </a:solidFill>
              </a:rPr>
              <a:t>알고리즘이란</a:t>
            </a:r>
            <a:r>
              <a:rPr lang="en-US" altLang="ko-KR" sz="2400" b="1" dirty="0">
                <a:solidFill>
                  <a:srgbClr val="7AB9DF"/>
                </a:solidFill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/>
              <a:t>현재 유닛이 차지하고 있는 위치에서 직접 이동할 수 있는 인접한 위치로 구성되어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주변의 길을 조사하면서 가장 유망한 상태를 찾아냄</a:t>
            </a:r>
            <a:r>
              <a:rPr lang="en-US" altLang="ko-KR" sz="1400" b="1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/>
              <a:t>여러 장애물이 있는 </a:t>
            </a:r>
            <a:r>
              <a:rPr lang="ko-KR" altLang="en-US" sz="1400" b="1" dirty="0" err="1"/>
              <a:t>맵상에서</a:t>
            </a:r>
            <a:r>
              <a:rPr lang="ko-KR" altLang="en-US" sz="1400" b="1" dirty="0"/>
              <a:t> 목표위치까지의 경로를 구하는 데 효과적으로 사용</a:t>
            </a:r>
            <a:r>
              <a:rPr lang="en-US" altLang="ko-KR" sz="1400" b="1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/>
              <a:t>실제로 </a:t>
            </a:r>
            <a:r>
              <a:rPr lang="en-US" altLang="ko-KR" sz="1400" b="1" dirty="0"/>
              <a:t>2D</a:t>
            </a:r>
            <a:r>
              <a:rPr lang="ko-KR" altLang="en-US" sz="1400" b="1" dirty="0"/>
              <a:t>세계에서의 최단 경로 찾기에서는 가장 많이 사용됨</a:t>
            </a:r>
            <a:r>
              <a:rPr lang="en-US" altLang="ko-KR" sz="1400" b="1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rgbClr val="7AB9DF"/>
                </a:solidFill>
              </a:rPr>
              <a:t>2. A*</a:t>
            </a:r>
            <a:r>
              <a:rPr lang="ko-KR" altLang="en-US" sz="2400" b="1" dirty="0">
                <a:solidFill>
                  <a:srgbClr val="7AB9DF"/>
                </a:solidFill>
              </a:rPr>
              <a:t>의 의의</a:t>
            </a:r>
            <a:r>
              <a:rPr lang="en-US" altLang="ko-KR" sz="2400" b="1" dirty="0">
                <a:solidFill>
                  <a:srgbClr val="7AB9DF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/>
              <a:t>1. </a:t>
            </a:r>
            <a:r>
              <a:rPr lang="ko-KR" altLang="en-US" sz="1400" b="1" dirty="0"/>
              <a:t>계산하는 속도가 매우 빨라서 입력을 받고 바로 최단 거리를 찾는 것이 가능</a:t>
            </a:r>
            <a:r>
              <a:rPr lang="en-US" altLang="ko-KR" sz="1400" b="1" dirty="0"/>
              <a:t>. 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다양한 소스 파일이 인터넷에 존재해서 코딩 하기에 수월함</a:t>
            </a:r>
            <a:r>
              <a:rPr lang="en-US" altLang="ko-KR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8535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36918" y="73068"/>
            <a:ext cx="5518159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7AB9DF"/>
                </a:solidFill>
              </a:rPr>
              <a:t>5. A* </a:t>
            </a:r>
            <a:r>
              <a:rPr lang="ko-KR" altLang="en-US" sz="3200" b="1" i="1" kern="0" dirty="0">
                <a:solidFill>
                  <a:srgbClr val="7AB9DF"/>
                </a:solidFill>
              </a:rPr>
              <a:t>알고리즘</a:t>
            </a:r>
            <a:endParaRPr lang="ko-KR" altLang="en-US" sz="3200" kern="0" dirty="0">
              <a:solidFill>
                <a:srgbClr val="515560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605491" y="921820"/>
            <a:ext cx="10981018" cy="5215244"/>
            <a:chOff x="4369564" y="1893159"/>
            <a:chExt cx="3344779" cy="3344779"/>
          </a:xfrm>
        </p:grpSpPr>
        <p:sp>
          <p:nvSpPr>
            <p:cNvPr id="25" name="직사각형 24"/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63239D-A9AD-4171-9A93-1B347E44ADAB}"/>
              </a:ext>
            </a:extLst>
          </p:cNvPr>
          <p:cNvSpPr/>
          <p:nvPr/>
        </p:nvSpPr>
        <p:spPr>
          <a:xfrm>
            <a:off x="6673841" y="5761378"/>
            <a:ext cx="5518159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600" kern="0" dirty="0">
              <a:solidFill>
                <a:srgbClr val="515560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600" b="1" kern="0" dirty="0">
                <a:solidFill>
                  <a:srgbClr val="515560"/>
                </a:solidFill>
              </a:rPr>
              <a:t>출처 </a:t>
            </a:r>
            <a:r>
              <a:rPr lang="en-US" altLang="ko-KR" sz="1600" b="1" kern="0" dirty="0">
                <a:solidFill>
                  <a:srgbClr val="515560"/>
                </a:solidFill>
              </a:rPr>
              <a:t>: </a:t>
            </a:r>
            <a:r>
              <a:rPr lang="en-US" altLang="ko-KR" sz="1600" dirty="0">
                <a:hlinkClick r:id="rId2"/>
              </a:rPr>
              <a:t>http://aidev.co.kr/game/501</a:t>
            </a:r>
            <a:endParaRPr lang="ko-KR" altLang="en-US" sz="1600" b="1" kern="0" dirty="0">
              <a:solidFill>
                <a:srgbClr val="515560"/>
              </a:solidFill>
            </a:endParaRPr>
          </a:p>
        </p:txBody>
      </p:sp>
      <p:pic>
        <p:nvPicPr>
          <p:cNvPr id="3" name="그림 2" descr="빨간색, 하얀색이(가) 표시된 사진&#10;&#10;자동 생성된 설명">
            <a:extLst>
              <a:ext uri="{FF2B5EF4-FFF2-40B4-BE49-F238E27FC236}">
                <a16:creationId xmlns:a16="http://schemas.microsoft.com/office/drawing/2014/main" id="{38F4EC9C-0E98-407D-9404-FC3AE95C2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475" y="1374298"/>
            <a:ext cx="5399043" cy="431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84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36918" y="73068"/>
            <a:ext cx="5518159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7AB9DF"/>
                </a:solidFill>
              </a:rPr>
              <a:t>5. A* </a:t>
            </a:r>
            <a:r>
              <a:rPr lang="ko-KR" altLang="en-US" sz="3200" b="1" i="1" kern="0" dirty="0">
                <a:solidFill>
                  <a:srgbClr val="7AB9DF"/>
                </a:solidFill>
              </a:rPr>
              <a:t>알고리즘</a:t>
            </a:r>
            <a:endParaRPr lang="ko-KR" altLang="en-US" sz="3200" kern="0" dirty="0">
              <a:solidFill>
                <a:srgbClr val="515560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605491" y="921820"/>
            <a:ext cx="10981018" cy="5215244"/>
            <a:chOff x="4369564" y="1893159"/>
            <a:chExt cx="3344779" cy="3344779"/>
          </a:xfrm>
        </p:grpSpPr>
        <p:sp>
          <p:nvSpPr>
            <p:cNvPr id="25" name="직사각형 24"/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63239D-A9AD-4171-9A93-1B347E44ADAB}"/>
              </a:ext>
            </a:extLst>
          </p:cNvPr>
          <p:cNvSpPr/>
          <p:nvPr/>
        </p:nvSpPr>
        <p:spPr>
          <a:xfrm>
            <a:off x="6673841" y="5761378"/>
            <a:ext cx="5518159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600" kern="0" dirty="0">
              <a:solidFill>
                <a:srgbClr val="515560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600" b="1" kern="0" dirty="0">
                <a:solidFill>
                  <a:srgbClr val="515560"/>
                </a:solidFill>
              </a:rPr>
              <a:t>출처 </a:t>
            </a:r>
            <a:r>
              <a:rPr lang="en-US" altLang="ko-KR" sz="1600" b="1" kern="0" dirty="0">
                <a:solidFill>
                  <a:srgbClr val="515560"/>
                </a:solidFill>
              </a:rPr>
              <a:t>: </a:t>
            </a:r>
            <a:r>
              <a:rPr lang="en-US" altLang="ko-KR" sz="1600" dirty="0">
                <a:hlinkClick r:id="rId2"/>
              </a:rPr>
              <a:t>http://aidev.co.kr/game/501</a:t>
            </a:r>
            <a:endParaRPr lang="ko-KR" altLang="en-US" sz="1600" b="1" kern="0" dirty="0">
              <a:solidFill>
                <a:srgbClr val="515560"/>
              </a:solidFill>
            </a:endParaRPr>
          </a:p>
        </p:txBody>
      </p:sp>
      <p:pic>
        <p:nvPicPr>
          <p:cNvPr id="4" name="그림 3" descr="빨간색이(가) 표시된 사진&#10;&#10;자동 생성된 설명">
            <a:extLst>
              <a:ext uri="{FF2B5EF4-FFF2-40B4-BE49-F238E27FC236}">
                <a16:creationId xmlns:a16="http://schemas.microsoft.com/office/drawing/2014/main" id="{B1397AAD-7CD2-4E1B-8F00-9C10C6E0B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903" y="1435536"/>
            <a:ext cx="5282188" cy="418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18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36918" y="73068"/>
            <a:ext cx="5518159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7AB9DF"/>
                </a:solidFill>
              </a:rPr>
              <a:t>5. A* </a:t>
            </a:r>
            <a:r>
              <a:rPr lang="ko-KR" altLang="en-US" sz="3200" b="1" i="1" kern="0" dirty="0">
                <a:solidFill>
                  <a:srgbClr val="7AB9DF"/>
                </a:solidFill>
              </a:rPr>
              <a:t>알고리즘</a:t>
            </a:r>
            <a:endParaRPr lang="ko-KR" altLang="en-US" sz="3200" kern="0" dirty="0">
              <a:solidFill>
                <a:srgbClr val="515560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605491" y="921820"/>
            <a:ext cx="10981018" cy="5215244"/>
            <a:chOff x="4369564" y="1893159"/>
            <a:chExt cx="3344779" cy="3344779"/>
          </a:xfrm>
        </p:grpSpPr>
        <p:sp>
          <p:nvSpPr>
            <p:cNvPr id="25" name="직사각형 24"/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63239D-A9AD-4171-9A93-1B347E44ADAB}"/>
              </a:ext>
            </a:extLst>
          </p:cNvPr>
          <p:cNvSpPr/>
          <p:nvPr/>
        </p:nvSpPr>
        <p:spPr>
          <a:xfrm>
            <a:off x="6673841" y="5761378"/>
            <a:ext cx="5518159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600" kern="0" dirty="0">
              <a:solidFill>
                <a:srgbClr val="515560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600" b="1" kern="0" dirty="0">
                <a:solidFill>
                  <a:srgbClr val="515560"/>
                </a:solidFill>
              </a:rPr>
              <a:t>출처 </a:t>
            </a:r>
            <a:r>
              <a:rPr lang="en-US" altLang="ko-KR" sz="1600" b="1" kern="0" dirty="0">
                <a:solidFill>
                  <a:srgbClr val="515560"/>
                </a:solidFill>
              </a:rPr>
              <a:t>: </a:t>
            </a:r>
            <a:r>
              <a:rPr lang="en-US" altLang="ko-KR" sz="1600" dirty="0">
                <a:hlinkClick r:id="rId2"/>
              </a:rPr>
              <a:t>http://aidev.co.kr/game/501</a:t>
            </a:r>
            <a:endParaRPr lang="ko-KR" altLang="en-US" sz="1600" b="1" kern="0" dirty="0">
              <a:solidFill>
                <a:srgbClr val="51556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F6986B-871B-4668-B874-BD3D713D5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381" y="1357753"/>
            <a:ext cx="5337231" cy="429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91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36918" y="73068"/>
            <a:ext cx="5518159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7AB9DF"/>
                </a:solidFill>
              </a:rPr>
              <a:t>5. A* </a:t>
            </a:r>
            <a:r>
              <a:rPr lang="ko-KR" altLang="en-US" sz="3200" b="1" i="1" kern="0" dirty="0">
                <a:solidFill>
                  <a:srgbClr val="7AB9DF"/>
                </a:solidFill>
              </a:rPr>
              <a:t>알고리즘</a:t>
            </a:r>
            <a:endParaRPr lang="ko-KR" altLang="en-US" sz="3200" kern="0" dirty="0">
              <a:solidFill>
                <a:srgbClr val="515560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605491" y="921820"/>
            <a:ext cx="10981018" cy="5215244"/>
            <a:chOff x="4369564" y="1893159"/>
            <a:chExt cx="3344779" cy="3344779"/>
          </a:xfrm>
        </p:grpSpPr>
        <p:sp>
          <p:nvSpPr>
            <p:cNvPr id="25" name="직사각형 24"/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63239D-A9AD-4171-9A93-1B347E44ADAB}"/>
              </a:ext>
            </a:extLst>
          </p:cNvPr>
          <p:cNvSpPr/>
          <p:nvPr/>
        </p:nvSpPr>
        <p:spPr>
          <a:xfrm>
            <a:off x="6673841" y="5761378"/>
            <a:ext cx="5518159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600" kern="0" dirty="0">
              <a:solidFill>
                <a:srgbClr val="515560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600" b="1" kern="0" dirty="0">
                <a:solidFill>
                  <a:srgbClr val="515560"/>
                </a:solidFill>
              </a:rPr>
              <a:t>출처 </a:t>
            </a:r>
            <a:r>
              <a:rPr lang="en-US" altLang="ko-KR" sz="1600" b="1" kern="0" dirty="0">
                <a:solidFill>
                  <a:srgbClr val="515560"/>
                </a:solidFill>
              </a:rPr>
              <a:t>: </a:t>
            </a:r>
            <a:r>
              <a:rPr lang="en-US" altLang="ko-KR" sz="1600" dirty="0">
                <a:hlinkClick r:id="rId2"/>
              </a:rPr>
              <a:t>http://aidev.co.kr/game/501</a:t>
            </a:r>
            <a:endParaRPr lang="ko-KR" altLang="en-US" sz="1600" b="1" kern="0" dirty="0">
              <a:solidFill>
                <a:srgbClr val="51556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D19FAC-8518-4D3E-8D4D-26DAA9F30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913" y="1473038"/>
            <a:ext cx="5102174" cy="408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00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36918" y="73068"/>
            <a:ext cx="5518159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7AB9DF"/>
                </a:solidFill>
              </a:rPr>
              <a:t>5. A* </a:t>
            </a:r>
            <a:r>
              <a:rPr lang="ko-KR" altLang="en-US" sz="3200" b="1" i="1" kern="0" dirty="0">
                <a:solidFill>
                  <a:srgbClr val="7AB9DF"/>
                </a:solidFill>
              </a:rPr>
              <a:t>알고리즘</a:t>
            </a:r>
            <a:endParaRPr lang="ko-KR" altLang="en-US" sz="3200" kern="0" dirty="0">
              <a:solidFill>
                <a:srgbClr val="515560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605491" y="921820"/>
            <a:ext cx="10981018" cy="5215244"/>
            <a:chOff x="4369564" y="1893159"/>
            <a:chExt cx="3344779" cy="3344779"/>
          </a:xfrm>
        </p:grpSpPr>
        <p:sp>
          <p:nvSpPr>
            <p:cNvPr id="25" name="직사각형 24"/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63239D-A9AD-4171-9A93-1B347E44ADAB}"/>
              </a:ext>
            </a:extLst>
          </p:cNvPr>
          <p:cNvSpPr/>
          <p:nvPr/>
        </p:nvSpPr>
        <p:spPr>
          <a:xfrm>
            <a:off x="6673841" y="5761378"/>
            <a:ext cx="5518159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600" kern="0" dirty="0">
              <a:solidFill>
                <a:srgbClr val="515560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600" b="1" kern="0" dirty="0">
                <a:solidFill>
                  <a:srgbClr val="515560"/>
                </a:solidFill>
              </a:rPr>
              <a:t>출처 </a:t>
            </a:r>
            <a:r>
              <a:rPr lang="en-US" altLang="ko-KR" sz="1600" b="1" kern="0" dirty="0">
                <a:solidFill>
                  <a:srgbClr val="515560"/>
                </a:solidFill>
              </a:rPr>
              <a:t>: </a:t>
            </a:r>
            <a:r>
              <a:rPr lang="en-US" altLang="ko-KR" sz="1600" dirty="0">
                <a:hlinkClick r:id="rId2"/>
              </a:rPr>
              <a:t>http://aidev.co.kr/game/501</a:t>
            </a:r>
            <a:endParaRPr lang="ko-KR" altLang="en-US" sz="1600" b="1" kern="0" dirty="0">
              <a:solidFill>
                <a:srgbClr val="51556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2E40DA-F7EF-4B65-880E-8CAFBC1D8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32" y="1400347"/>
            <a:ext cx="5059730" cy="425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8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005302" y="-14907"/>
            <a:ext cx="5518159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7AB9DF"/>
                </a:solidFill>
              </a:rPr>
              <a:t>1. DQN</a:t>
            </a:r>
            <a:endParaRPr lang="ko-KR" altLang="en-US" sz="3200" kern="0" dirty="0">
              <a:solidFill>
                <a:srgbClr val="515560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605491" y="921821"/>
            <a:ext cx="10981018" cy="5215244"/>
            <a:chOff x="4369564" y="1893159"/>
            <a:chExt cx="3344779" cy="3344779"/>
          </a:xfrm>
        </p:grpSpPr>
        <p:sp>
          <p:nvSpPr>
            <p:cNvPr id="25" name="직사각형 24"/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1783568" y="1718563"/>
            <a:ext cx="8435041" cy="3420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en-US" altLang="ko-KR" sz="2400" b="1" dirty="0">
                <a:solidFill>
                  <a:srgbClr val="7AB9DF"/>
                </a:solidFill>
              </a:rPr>
              <a:t>DQN</a:t>
            </a:r>
            <a:r>
              <a:rPr lang="ko-KR" altLang="en-US" sz="2400" b="1" dirty="0">
                <a:solidFill>
                  <a:srgbClr val="7AB9DF"/>
                </a:solidFill>
              </a:rPr>
              <a:t>이란</a:t>
            </a:r>
            <a:r>
              <a:rPr lang="en-US" altLang="ko-KR" sz="2400" b="1" dirty="0">
                <a:solidFill>
                  <a:srgbClr val="7AB9DF"/>
                </a:solidFill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</a:rPr>
              <a:t>기존의 강화학습</a:t>
            </a:r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</a:rPr>
              <a:t>예</a:t>
            </a:r>
            <a:r>
              <a:rPr lang="en-US" altLang="ko-KR" sz="1400" b="1" dirty="0">
                <a:solidFill>
                  <a:srgbClr val="FF0000"/>
                </a:solidFill>
              </a:rPr>
              <a:t>: Q-LEARNING)</a:t>
            </a:r>
            <a:r>
              <a:rPr lang="ko-KR" altLang="en-US" sz="1400" b="1" dirty="0">
                <a:solidFill>
                  <a:srgbClr val="FF0000"/>
                </a:solidFill>
              </a:rPr>
              <a:t>에 </a:t>
            </a:r>
            <a:r>
              <a:rPr lang="ko-KR" altLang="en-US" sz="1400" b="1" dirty="0" err="1">
                <a:solidFill>
                  <a:srgbClr val="FF0000"/>
                </a:solidFill>
              </a:rPr>
              <a:t>딥러닝을</a:t>
            </a:r>
            <a:r>
              <a:rPr lang="ko-KR" altLang="en-US" sz="1400" b="1" dirty="0">
                <a:solidFill>
                  <a:srgbClr val="FF0000"/>
                </a:solidFill>
              </a:rPr>
              <a:t> 적용</a:t>
            </a:r>
            <a:r>
              <a:rPr lang="ko-KR" altLang="en-US" sz="1400" b="1" dirty="0"/>
              <a:t>한 것</a:t>
            </a:r>
            <a:r>
              <a:rPr lang="en-US" altLang="ko-KR" sz="1400" b="1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/>
              <a:t>입력과 출력은 </a:t>
            </a:r>
            <a:r>
              <a:rPr lang="ko-KR" altLang="en-US" sz="1400" b="1" dirty="0" err="1"/>
              <a:t>딥러닝의</a:t>
            </a:r>
            <a:r>
              <a:rPr lang="ko-KR" altLang="en-US" sz="1400" b="1" dirty="0"/>
              <a:t> 원리를 이용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신경망의 결합 가중치 계산에는 </a:t>
            </a:r>
            <a:r>
              <a:rPr lang="en-US" altLang="ko-KR" sz="1400" b="1" dirty="0"/>
              <a:t>Q</a:t>
            </a:r>
            <a:r>
              <a:rPr lang="ko-KR" altLang="en-US" sz="1400" b="1" dirty="0"/>
              <a:t>러닝을 이용</a:t>
            </a:r>
            <a:r>
              <a:rPr lang="en-US" altLang="ko-KR" sz="1400" b="1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rgbClr val="7AB9DF"/>
                </a:solidFill>
              </a:rPr>
              <a:t>2. DQN</a:t>
            </a:r>
            <a:r>
              <a:rPr lang="ko-KR" altLang="en-US" sz="2400" b="1" dirty="0">
                <a:solidFill>
                  <a:srgbClr val="7AB9DF"/>
                </a:solidFill>
              </a:rPr>
              <a:t>을 사용하는 이유</a:t>
            </a:r>
            <a:r>
              <a:rPr lang="en-US" altLang="ko-KR" sz="2400" b="1" dirty="0">
                <a:solidFill>
                  <a:srgbClr val="7AB9DF"/>
                </a:solidFill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/>
              <a:t>Q</a:t>
            </a:r>
            <a:r>
              <a:rPr lang="ko-KR" altLang="en-US" sz="1400" b="1" dirty="0"/>
              <a:t>러닝의 문제점은 상태변수의 종류가 늘어나면 표의 행수가 크게 늘어나서 </a:t>
            </a:r>
            <a:endParaRPr lang="en-US" altLang="ko-KR" sz="1400" b="1" dirty="0"/>
          </a:p>
          <a:p>
            <a:pPr algn="ctr">
              <a:lnSpc>
                <a:spcPct val="150000"/>
              </a:lnSpc>
            </a:pPr>
            <a:r>
              <a:rPr lang="ko-KR" altLang="en-US" sz="1400" b="1" dirty="0"/>
              <a:t>제대로 된 학습을 위해서는 에피소드의 수가 매우 많이 필요 </a:t>
            </a:r>
            <a:r>
              <a:rPr lang="en-US" altLang="ko-KR" sz="1400" b="1" dirty="0"/>
              <a:t>-&gt; </a:t>
            </a:r>
            <a:r>
              <a:rPr lang="ko-KR" altLang="en-US" sz="1400" b="1" dirty="0"/>
              <a:t>학습시키기가 어려움</a:t>
            </a:r>
            <a:r>
              <a:rPr lang="en-US" altLang="ko-KR" sz="1400" b="1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/>
              <a:t>(</a:t>
            </a:r>
            <a:r>
              <a:rPr lang="ko-KR" altLang="en-US" sz="1400" b="1" dirty="0"/>
              <a:t>시간과 메모리 용량이 많이 소비</a:t>
            </a:r>
            <a:r>
              <a:rPr lang="en-US" altLang="ko-KR" sz="1400" b="1" dirty="0"/>
              <a:t>.)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/>
              <a:t>이 때 </a:t>
            </a:r>
            <a:r>
              <a:rPr lang="ko-KR" altLang="en-US" sz="1400" b="1" dirty="0">
                <a:solidFill>
                  <a:srgbClr val="FF0000"/>
                </a:solidFill>
              </a:rPr>
              <a:t>행동 가치 함수를 표 형태로 나타내는 대신 층 수가 많은 신경망으로 바꾸어서 나타냄</a:t>
            </a:r>
            <a:r>
              <a:rPr lang="en-US" altLang="ko-KR" sz="1400" b="1" dirty="0">
                <a:solidFill>
                  <a:srgbClr val="FF0000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/>
              <a:t>다양한 입력을 동시에 받아서 원하는 수의 출력을 내는 것이 가능</a:t>
            </a:r>
            <a:r>
              <a:rPr lang="en-US" altLang="ko-KR" sz="1400" b="1" dirty="0"/>
              <a:t>.</a:t>
            </a:r>
            <a:r>
              <a:rPr lang="ko-KR" altLang="en-US" sz="1400" b="1" dirty="0"/>
              <a:t> 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8404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36918" y="73068"/>
            <a:ext cx="5518159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7AB9DF"/>
                </a:solidFill>
              </a:rPr>
              <a:t>5. A* </a:t>
            </a:r>
            <a:r>
              <a:rPr lang="ko-KR" altLang="en-US" sz="3200" b="1" i="1" kern="0" dirty="0">
                <a:solidFill>
                  <a:srgbClr val="7AB9DF"/>
                </a:solidFill>
              </a:rPr>
              <a:t>알고리즘</a:t>
            </a:r>
            <a:endParaRPr lang="ko-KR" altLang="en-US" sz="3200" kern="0" dirty="0">
              <a:solidFill>
                <a:srgbClr val="515560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605491" y="921820"/>
            <a:ext cx="10981018" cy="5215244"/>
            <a:chOff x="4369564" y="1893159"/>
            <a:chExt cx="3344779" cy="3344779"/>
          </a:xfrm>
        </p:grpSpPr>
        <p:sp>
          <p:nvSpPr>
            <p:cNvPr id="25" name="직사각형 24"/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63239D-A9AD-4171-9A93-1B347E44ADAB}"/>
              </a:ext>
            </a:extLst>
          </p:cNvPr>
          <p:cNvSpPr/>
          <p:nvPr/>
        </p:nvSpPr>
        <p:spPr>
          <a:xfrm>
            <a:off x="6673841" y="5761378"/>
            <a:ext cx="5518159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600" kern="0" dirty="0">
              <a:solidFill>
                <a:srgbClr val="515560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600" b="1" kern="0" dirty="0">
                <a:solidFill>
                  <a:srgbClr val="515560"/>
                </a:solidFill>
              </a:rPr>
              <a:t>출처 </a:t>
            </a:r>
            <a:r>
              <a:rPr lang="en-US" altLang="ko-KR" sz="1600" b="1" kern="0" dirty="0">
                <a:solidFill>
                  <a:srgbClr val="515560"/>
                </a:solidFill>
              </a:rPr>
              <a:t>: </a:t>
            </a:r>
            <a:r>
              <a:rPr lang="en-US" altLang="ko-KR" sz="1600" dirty="0">
                <a:hlinkClick r:id="rId2"/>
              </a:rPr>
              <a:t>http://aidev.co.kr/game/501</a:t>
            </a:r>
            <a:endParaRPr lang="ko-KR" altLang="en-US" sz="1600" b="1" kern="0" dirty="0">
              <a:solidFill>
                <a:srgbClr val="51556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0B539C-116B-4461-A60F-B05A49755A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561" y="1429669"/>
            <a:ext cx="5152872" cy="427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43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36918" y="73068"/>
            <a:ext cx="5518159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7AB9DF"/>
                </a:solidFill>
              </a:rPr>
              <a:t>5. A* </a:t>
            </a:r>
            <a:r>
              <a:rPr lang="ko-KR" altLang="en-US" sz="3200" b="1" i="1" kern="0" dirty="0">
                <a:solidFill>
                  <a:srgbClr val="7AB9DF"/>
                </a:solidFill>
              </a:rPr>
              <a:t>알고리즘</a:t>
            </a:r>
            <a:endParaRPr lang="ko-KR" altLang="en-US" sz="3200" kern="0" dirty="0">
              <a:solidFill>
                <a:srgbClr val="515560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605491" y="921820"/>
            <a:ext cx="10981018" cy="5215244"/>
            <a:chOff x="4369564" y="1893159"/>
            <a:chExt cx="3344779" cy="3344779"/>
          </a:xfrm>
        </p:grpSpPr>
        <p:sp>
          <p:nvSpPr>
            <p:cNvPr id="25" name="직사각형 24"/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63239D-A9AD-4171-9A93-1B347E44ADAB}"/>
              </a:ext>
            </a:extLst>
          </p:cNvPr>
          <p:cNvSpPr/>
          <p:nvPr/>
        </p:nvSpPr>
        <p:spPr>
          <a:xfrm>
            <a:off x="6673841" y="5761378"/>
            <a:ext cx="5518159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600" kern="0" dirty="0">
              <a:solidFill>
                <a:srgbClr val="515560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600" b="1" kern="0" dirty="0">
                <a:solidFill>
                  <a:srgbClr val="515560"/>
                </a:solidFill>
              </a:rPr>
              <a:t>출처 </a:t>
            </a:r>
            <a:r>
              <a:rPr lang="en-US" altLang="ko-KR" sz="1600" b="1" kern="0" dirty="0">
                <a:solidFill>
                  <a:srgbClr val="515560"/>
                </a:solidFill>
              </a:rPr>
              <a:t>: </a:t>
            </a:r>
            <a:r>
              <a:rPr lang="en-US" altLang="ko-KR" sz="1600" dirty="0">
                <a:hlinkClick r:id="rId2"/>
              </a:rPr>
              <a:t>http://aidev.co.kr/game/501</a:t>
            </a:r>
            <a:endParaRPr lang="ko-KR" altLang="en-US" sz="1600" b="1" kern="0" dirty="0">
              <a:solidFill>
                <a:srgbClr val="51556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0B539C-116B-4461-A60F-B05A49755A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561" y="1429669"/>
            <a:ext cx="5152872" cy="427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81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36918" y="73068"/>
            <a:ext cx="5518159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7AB9DF"/>
                </a:solidFill>
              </a:rPr>
              <a:t>5. A* </a:t>
            </a:r>
            <a:r>
              <a:rPr lang="ko-KR" altLang="en-US" sz="3200" b="1" i="1" kern="0" dirty="0">
                <a:solidFill>
                  <a:srgbClr val="7AB9DF"/>
                </a:solidFill>
              </a:rPr>
              <a:t>알고리즘</a:t>
            </a:r>
            <a:endParaRPr lang="ko-KR" altLang="en-US" sz="3200" kern="0" dirty="0">
              <a:solidFill>
                <a:srgbClr val="515560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605491" y="921820"/>
            <a:ext cx="10981018" cy="5215244"/>
            <a:chOff x="4369564" y="1893159"/>
            <a:chExt cx="3344779" cy="3344779"/>
          </a:xfrm>
        </p:grpSpPr>
        <p:sp>
          <p:nvSpPr>
            <p:cNvPr id="25" name="직사각형 24"/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E70DA32-8A6B-4E87-B2BC-5CBE4401D933}"/>
              </a:ext>
            </a:extLst>
          </p:cNvPr>
          <p:cNvSpPr txBox="1"/>
          <p:nvPr/>
        </p:nvSpPr>
        <p:spPr>
          <a:xfrm>
            <a:off x="3336918" y="1590177"/>
            <a:ext cx="59091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A*</a:t>
            </a:r>
            <a:r>
              <a:rPr lang="ko-KR" altLang="en-US" dirty="0"/>
              <a:t>알고리즘의 속도</a:t>
            </a:r>
            <a:r>
              <a:rPr lang="en-US" altLang="ko-KR" dirty="0"/>
              <a:t>:</a:t>
            </a:r>
          </a:p>
          <a:p>
            <a:r>
              <a:rPr lang="en-US" altLang="ko-KR" dirty="0">
                <a:hlinkClick r:id="rId2"/>
              </a:rPr>
              <a:t>https://www.youtube.com/watch?v=GksldGWvHrk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Djikstra</a:t>
            </a:r>
            <a:r>
              <a:rPr lang="ko-KR" altLang="en-US" dirty="0"/>
              <a:t>와 </a:t>
            </a:r>
            <a:r>
              <a:rPr lang="en-US" altLang="ko-KR" dirty="0"/>
              <a:t>A* </a:t>
            </a:r>
            <a:r>
              <a:rPr lang="ko-KR" altLang="en-US" dirty="0"/>
              <a:t>알고리즘의 속도 차이</a:t>
            </a:r>
            <a:r>
              <a:rPr lang="en-US" altLang="ko-KR" dirty="0"/>
              <a:t>:</a:t>
            </a:r>
          </a:p>
          <a:p>
            <a:r>
              <a:rPr lang="en-US" altLang="ko-KR" dirty="0">
                <a:hlinkClick r:id="rId3"/>
              </a:rPr>
              <a:t>https://www.youtube.com/watch?v=DINCL5cd_w0&amp;feature=youtu.be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A*</a:t>
            </a:r>
            <a:r>
              <a:rPr lang="ko-KR" altLang="en-US" dirty="0"/>
              <a:t>와 </a:t>
            </a:r>
            <a:r>
              <a:rPr lang="en-US" altLang="ko-KR" dirty="0"/>
              <a:t>BFS, DFS </a:t>
            </a:r>
            <a:r>
              <a:rPr lang="ko-KR" altLang="en-US" dirty="0"/>
              <a:t>알고리즘의 속도 차이</a:t>
            </a:r>
            <a:r>
              <a:rPr lang="en-US" altLang="ko-KR" dirty="0"/>
              <a:t>:</a:t>
            </a:r>
          </a:p>
          <a:p>
            <a:r>
              <a:rPr lang="en-US" altLang="ko-KR" dirty="0">
                <a:hlinkClick r:id="rId4"/>
              </a:rPr>
              <a:t>https://www.youtube.com/watch?v=Gl4tVw8jamY&amp;feature=youtu.be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A* </a:t>
            </a:r>
            <a:r>
              <a:rPr lang="ko-KR" altLang="en-US" dirty="0"/>
              <a:t>강화학습 알고리즘 속도</a:t>
            </a:r>
            <a:r>
              <a:rPr lang="en-US" altLang="ko-KR" dirty="0"/>
              <a:t>:</a:t>
            </a:r>
          </a:p>
          <a:p>
            <a:r>
              <a:rPr lang="en-US" altLang="ko-KR" dirty="0">
                <a:hlinkClick r:id="rId5"/>
              </a:rPr>
              <a:t>https://www.youtube.com/watch?v=G92TF4xYQcU&amp;feature=youtu.be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9150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460123" y="1756610"/>
            <a:ext cx="3344779" cy="3344779"/>
            <a:chOff x="4369564" y="1893159"/>
            <a:chExt cx="3344779" cy="3344779"/>
          </a:xfrm>
        </p:grpSpPr>
        <p:sp>
          <p:nvSpPr>
            <p:cNvPr id="5" name="직사각형 4"/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감사합니다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6937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36918" y="-14907"/>
            <a:ext cx="5518159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7AB9DF"/>
                </a:solidFill>
              </a:rPr>
              <a:t>1. DQN</a:t>
            </a:r>
            <a:endParaRPr lang="ko-KR" altLang="en-US" sz="3200" kern="0" dirty="0">
              <a:solidFill>
                <a:srgbClr val="515560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605491" y="921821"/>
            <a:ext cx="10981018" cy="5215244"/>
            <a:chOff x="4369564" y="1893159"/>
            <a:chExt cx="3344779" cy="3344779"/>
          </a:xfrm>
        </p:grpSpPr>
        <p:sp>
          <p:nvSpPr>
            <p:cNvPr id="25" name="직사각형 24"/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349F9AC6-B7F3-4E85-8951-2F12570025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118" y="1437070"/>
            <a:ext cx="6379760" cy="418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54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005302" y="-14907"/>
            <a:ext cx="5518159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7AB9DF"/>
                </a:solidFill>
              </a:rPr>
              <a:t>1. DQN</a:t>
            </a:r>
            <a:endParaRPr lang="ko-KR" altLang="en-US" sz="3200" kern="0" dirty="0">
              <a:solidFill>
                <a:srgbClr val="515560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605491" y="921821"/>
            <a:ext cx="10981018" cy="5215244"/>
            <a:chOff x="4369564" y="1893159"/>
            <a:chExt cx="3344779" cy="3344779"/>
          </a:xfrm>
        </p:grpSpPr>
        <p:sp>
          <p:nvSpPr>
            <p:cNvPr id="25" name="직사각형 24"/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16B725-27A1-4651-B589-8E58A48C7F5E}"/>
              </a:ext>
            </a:extLst>
          </p:cNvPr>
          <p:cNvSpPr/>
          <p:nvPr/>
        </p:nvSpPr>
        <p:spPr>
          <a:xfrm>
            <a:off x="1685244" y="1804242"/>
            <a:ext cx="8435041" cy="3836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rgbClr val="7AB9DF"/>
                </a:solidFill>
              </a:rPr>
              <a:t>본 과제에서 </a:t>
            </a:r>
            <a:r>
              <a:rPr lang="en-US" altLang="ko-KR" sz="2400" b="1" dirty="0">
                <a:solidFill>
                  <a:srgbClr val="7AB9DF"/>
                </a:solidFill>
              </a:rPr>
              <a:t>DQN</a:t>
            </a:r>
            <a:r>
              <a:rPr lang="ko-KR" altLang="en-US" sz="2400" b="1" dirty="0">
                <a:solidFill>
                  <a:srgbClr val="7AB9DF"/>
                </a:solidFill>
              </a:rPr>
              <a:t>을 사용해야 하는 이유</a:t>
            </a:r>
            <a:r>
              <a:rPr lang="en-US" altLang="ko-KR" sz="2400" b="1" dirty="0">
                <a:solidFill>
                  <a:srgbClr val="7AB9DF"/>
                </a:solidFill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/>
              <a:t>1. </a:t>
            </a:r>
            <a:r>
              <a:rPr lang="ko-KR" altLang="en-US" sz="1600" b="1" dirty="0"/>
              <a:t>큐러닝의 경우 주어진 환경에서의 경로 탐색만 가능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하지만 우리가 수행하는 과제의 경우에는</a:t>
            </a:r>
            <a:r>
              <a:rPr lang="en-US" altLang="ko-KR" sz="1600" b="1" dirty="0"/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환경이 계속해서 랜덤하게 바뀌기 </a:t>
            </a:r>
            <a:r>
              <a:rPr lang="ko-KR" altLang="en-US" sz="1600" b="1" dirty="0"/>
              <a:t>때문에 큐러닝으로는 한계가 존재</a:t>
            </a:r>
            <a:r>
              <a:rPr lang="en-US" altLang="ko-KR" sz="1600" b="1" dirty="0"/>
              <a:t>. 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대여한 도서에 </a:t>
            </a:r>
            <a:r>
              <a:rPr lang="ko-KR" altLang="en-US" sz="1600" b="1" dirty="0">
                <a:solidFill>
                  <a:srgbClr val="FF0000"/>
                </a:solidFill>
              </a:rPr>
              <a:t>과제에 활용할 수 있는 코드가 나와 있어서 </a:t>
            </a:r>
            <a:r>
              <a:rPr lang="ko-KR" altLang="en-US" sz="1600" b="1" dirty="0"/>
              <a:t>코딩 시 수월할 것이라 예상</a:t>
            </a:r>
            <a:r>
              <a:rPr lang="en-US" altLang="ko-KR" sz="1600" b="1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/>
              <a:t>3. </a:t>
            </a:r>
            <a:r>
              <a:rPr lang="ko-KR" altLang="en-US" sz="1600" b="1" dirty="0"/>
              <a:t>유튜브나 구글에 </a:t>
            </a:r>
            <a:r>
              <a:rPr lang="en-US" altLang="ko-KR" sz="1600" b="1" dirty="0"/>
              <a:t>DQN </a:t>
            </a:r>
            <a:r>
              <a:rPr lang="en-US" altLang="ko-KR" sz="1600" b="1" dirty="0" err="1"/>
              <a:t>gridworld</a:t>
            </a:r>
            <a:r>
              <a:rPr lang="ko-KR" altLang="en-US" sz="1600" b="1" dirty="0"/>
              <a:t>라는 검색어를 입력하면 </a:t>
            </a:r>
            <a:r>
              <a:rPr lang="ko-KR" altLang="en-US" sz="1600" b="1" dirty="0">
                <a:solidFill>
                  <a:srgbClr val="FF0000"/>
                </a:solidFill>
              </a:rPr>
              <a:t>다양한 자료가 존재</a:t>
            </a:r>
            <a:r>
              <a:rPr lang="ko-KR" altLang="en-US" sz="1600" b="1" dirty="0"/>
              <a:t>해서 도움을 얻기가 수월함</a:t>
            </a:r>
            <a:r>
              <a:rPr lang="en-US" altLang="ko-KR" sz="1600" b="1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/>
              <a:t>4. DQN</a:t>
            </a:r>
            <a:r>
              <a:rPr lang="ko-KR" altLang="en-US" sz="1600" b="1" dirty="0"/>
              <a:t>의 상위 개념인 </a:t>
            </a:r>
            <a:r>
              <a:rPr lang="en-US" altLang="ko-KR" sz="1600" b="1" dirty="0">
                <a:solidFill>
                  <a:srgbClr val="FF0000"/>
                </a:solidFill>
              </a:rPr>
              <a:t>DDQN(Double –DQN)</a:t>
            </a:r>
            <a:r>
              <a:rPr lang="ko-KR" altLang="en-US" sz="1600" b="1" dirty="0">
                <a:solidFill>
                  <a:srgbClr val="FF0000"/>
                </a:solidFill>
              </a:rPr>
              <a:t>과 </a:t>
            </a:r>
            <a:r>
              <a:rPr lang="en-US" altLang="ko-KR" sz="1600" b="1" dirty="0">
                <a:solidFill>
                  <a:srgbClr val="FF0000"/>
                </a:solidFill>
              </a:rPr>
              <a:t>Dueling Network</a:t>
            </a:r>
            <a:r>
              <a:rPr lang="ko-KR" altLang="en-US" sz="1600" b="1" dirty="0"/>
              <a:t>를 약간의 코드 수정을 통해 구현할 수 있음</a:t>
            </a:r>
            <a:r>
              <a:rPr lang="en-US" altLang="ko-KR" sz="16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 algn="ctr"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663979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005302" y="-14907"/>
            <a:ext cx="5518159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7AB9DF"/>
                </a:solidFill>
              </a:rPr>
              <a:t>1. DQN</a:t>
            </a:r>
            <a:endParaRPr lang="ko-KR" altLang="en-US" sz="3200" kern="0" dirty="0">
              <a:solidFill>
                <a:srgbClr val="515560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605491" y="921820"/>
            <a:ext cx="10981018" cy="5215244"/>
            <a:chOff x="4369564" y="1893159"/>
            <a:chExt cx="3344779" cy="3344779"/>
          </a:xfrm>
        </p:grpSpPr>
        <p:sp>
          <p:nvSpPr>
            <p:cNvPr id="25" name="직사각형 24"/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13426F27-0996-4C2D-A380-8416EA063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525" y="1394599"/>
            <a:ext cx="6920921" cy="42696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763239D-A9AD-4171-9A93-1B347E44ADAB}"/>
              </a:ext>
            </a:extLst>
          </p:cNvPr>
          <p:cNvSpPr/>
          <p:nvPr/>
        </p:nvSpPr>
        <p:spPr>
          <a:xfrm>
            <a:off x="6673841" y="5761378"/>
            <a:ext cx="5518159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600" kern="0" dirty="0">
              <a:solidFill>
                <a:srgbClr val="515560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600" b="1" kern="0" dirty="0">
                <a:solidFill>
                  <a:srgbClr val="515560"/>
                </a:solidFill>
              </a:rPr>
              <a:t>출처 </a:t>
            </a:r>
            <a:r>
              <a:rPr lang="en-US" altLang="ko-KR" sz="1600" b="1" kern="0" dirty="0">
                <a:solidFill>
                  <a:srgbClr val="515560"/>
                </a:solidFill>
              </a:rPr>
              <a:t>: </a:t>
            </a:r>
            <a:r>
              <a:rPr lang="en-US" altLang="ko-KR" sz="1600" dirty="0">
                <a:hlinkClick r:id="rId3"/>
              </a:rPr>
              <a:t>https://www.youtube.com/watch?v=uf1lWwALTvg</a:t>
            </a:r>
            <a:endParaRPr lang="ko-KR" altLang="en-US" sz="1600" b="1" kern="0" dirty="0">
              <a:solidFill>
                <a:srgbClr val="5155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683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005302" y="-14907"/>
            <a:ext cx="5518159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7AB9DF"/>
                </a:solidFill>
              </a:rPr>
              <a:t>2. DDQN</a:t>
            </a:r>
            <a:endParaRPr lang="ko-KR" altLang="en-US" sz="3200" kern="0" dirty="0">
              <a:solidFill>
                <a:srgbClr val="515560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605491" y="921820"/>
            <a:ext cx="10981018" cy="5215244"/>
            <a:chOff x="4369564" y="1893159"/>
            <a:chExt cx="3344779" cy="3344779"/>
          </a:xfrm>
        </p:grpSpPr>
        <p:sp>
          <p:nvSpPr>
            <p:cNvPr id="25" name="직사각형 24"/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63239D-A9AD-4171-9A93-1B347E44ADAB}"/>
              </a:ext>
            </a:extLst>
          </p:cNvPr>
          <p:cNvSpPr/>
          <p:nvPr/>
        </p:nvSpPr>
        <p:spPr>
          <a:xfrm>
            <a:off x="6673841" y="5761378"/>
            <a:ext cx="5518159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600" kern="0" dirty="0">
              <a:solidFill>
                <a:srgbClr val="515560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600" b="1" kern="0" dirty="0">
                <a:solidFill>
                  <a:srgbClr val="515560"/>
                </a:solidFill>
              </a:rPr>
              <a:t>출처 </a:t>
            </a:r>
            <a:r>
              <a:rPr lang="en-US" altLang="ko-KR" sz="1600" b="1" kern="0" dirty="0">
                <a:solidFill>
                  <a:srgbClr val="515560"/>
                </a:solidFill>
              </a:rPr>
              <a:t>: </a:t>
            </a:r>
            <a:r>
              <a:rPr lang="en-US" altLang="ko-KR" sz="1600" dirty="0">
                <a:hlinkClick r:id="rId2"/>
              </a:rPr>
              <a:t>https://www.youtube.com/watch?v=uf1lWwALTvg</a:t>
            </a:r>
            <a:endParaRPr lang="ko-KR" altLang="en-US" sz="1600" b="1" kern="0" dirty="0">
              <a:solidFill>
                <a:srgbClr val="51556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13FDDC-7D56-436F-8997-C61BF72C6E11}"/>
              </a:ext>
            </a:extLst>
          </p:cNvPr>
          <p:cNvSpPr/>
          <p:nvPr/>
        </p:nvSpPr>
        <p:spPr>
          <a:xfrm>
            <a:off x="1724573" y="1309914"/>
            <a:ext cx="8435041" cy="4470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en-US" altLang="ko-KR" sz="2400" b="1" dirty="0">
                <a:solidFill>
                  <a:srgbClr val="7AB9DF"/>
                </a:solidFill>
              </a:rPr>
              <a:t>DDQN</a:t>
            </a:r>
            <a:r>
              <a:rPr lang="ko-KR" altLang="en-US" sz="2400" b="1" dirty="0">
                <a:solidFill>
                  <a:srgbClr val="7AB9DF"/>
                </a:solidFill>
              </a:rPr>
              <a:t>이란</a:t>
            </a:r>
            <a:r>
              <a:rPr lang="en-US" altLang="ko-KR" sz="2400" b="1" dirty="0">
                <a:solidFill>
                  <a:srgbClr val="7AB9DF"/>
                </a:solidFill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/>
              <a:t>Double </a:t>
            </a:r>
            <a:r>
              <a:rPr lang="ko-KR" altLang="en-US" sz="1400" b="1" dirty="0" err="1"/>
              <a:t>큐러닝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+ DQN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rgbClr val="7AB9DF"/>
                </a:solidFill>
              </a:rPr>
              <a:t>2. DDQN</a:t>
            </a:r>
            <a:r>
              <a:rPr lang="ko-KR" altLang="en-US" sz="2400" b="1" dirty="0">
                <a:solidFill>
                  <a:srgbClr val="7AB9DF"/>
                </a:solidFill>
              </a:rPr>
              <a:t>을 사용하는 이유</a:t>
            </a:r>
            <a:r>
              <a:rPr lang="en-US" altLang="ko-KR" sz="2400" b="1" dirty="0">
                <a:solidFill>
                  <a:srgbClr val="7AB9DF"/>
                </a:solidFill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/>
              <a:t>1. Q</a:t>
            </a:r>
            <a:r>
              <a:rPr lang="ko-KR" altLang="en-US" sz="1400" b="1" dirty="0"/>
              <a:t>러닝과 </a:t>
            </a:r>
            <a:r>
              <a:rPr lang="en-US" altLang="ko-KR" sz="1400" b="1" dirty="0"/>
              <a:t>DQN</a:t>
            </a:r>
            <a:r>
              <a:rPr lang="ko-KR" altLang="en-US" sz="1400" b="1" dirty="0"/>
              <a:t>에서는 행동가치 함수를 학습하는 데 다시 행동가치 함수를 사용해야 해서</a:t>
            </a:r>
            <a:endParaRPr lang="en-US" altLang="ko-KR" sz="1400" b="1" dirty="0"/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</a:rPr>
              <a:t>학습이 불안정해지기 쉬움</a:t>
            </a:r>
            <a:r>
              <a:rPr lang="en-US" altLang="ko-KR" sz="1400" b="1" dirty="0"/>
              <a:t>. -&gt; </a:t>
            </a:r>
            <a:r>
              <a:rPr lang="ko-KR" altLang="en-US" sz="1400" b="1" dirty="0">
                <a:solidFill>
                  <a:srgbClr val="FF0000"/>
                </a:solidFill>
              </a:rPr>
              <a:t>두 개의 신경망을 사용해 행동가치 함수를 수정</a:t>
            </a:r>
            <a:r>
              <a:rPr lang="en-US" altLang="ko-KR" sz="1400" b="1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/>
              <a:t>2. Target</a:t>
            </a:r>
            <a:r>
              <a:rPr lang="ko-KR" altLang="en-US" sz="1400" b="1" dirty="0"/>
              <a:t>을 계산할 때 다음 </a:t>
            </a:r>
            <a:r>
              <a:rPr lang="en-US" altLang="ko-KR" sz="1400" b="1" dirty="0"/>
              <a:t>state</a:t>
            </a:r>
            <a:r>
              <a:rPr lang="ko-KR" altLang="en-US" sz="1400" b="1" dirty="0"/>
              <a:t>의 최댓값을 뽑는 과정을 </a:t>
            </a:r>
            <a:endParaRPr lang="en-US" altLang="ko-KR" sz="1400" b="1" dirty="0"/>
          </a:p>
          <a:p>
            <a:pPr algn="ctr">
              <a:lnSpc>
                <a:spcPct val="150000"/>
              </a:lnSpc>
            </a:pPr>
            <a:r>
              <a:rPr lang="en-US" altLang="ko-KR" sz="1400" b="1" dirty="0"/>
              <a:t>1) </a:t>
            </a:r>
            <a:r>
              <a:rPr lang="ko-KR" altLang="en-US" sz="1400" b="1" dirty="0">
                <a:solidFill>
                  <a:srgbClr val="FF0000"/>
                </a:solidFill>
              </a:rPr>
              <a:t>가장 값이 높은 액션을 뽑는 과정</a:t>
            </a:r>
            <a:r>
              <a:rPr lang="ko-KR" altLang="en-US" sz="1400" b="1" dirty="0"/>
              <a:t>과</a:t>
            </a:r>
            <a:endParaRPr lang="en-US" altLang="ko-KR" sz="1400" b="1" dirty="0"/>
          </a:p>
          <a:p>
            <a:pPr algn="ctr">
              <a:lnSpc>
                <a:spcPct val="150000"/>
              </a:lnSpc>
            </a:pPr>
            <a:r>
              <a:rPr lang="en-US" altLang="ko-KR" sz="1400" b="1" dirty="0"/>
              <a:t>2) </a:t>
            </a:r>
            <a:r>
              <a:rPr lang="ko-KR" altLang="en-US" sz="1400" b="1" dirty="0">
                <a:solidFill>
                  <a:srgbClr val="FF0000"/>
                </a:solidFill>
              </a:rPr>
              <a:t>해당 액션의 값을 추정하는 과정</a:t>
            </a:r>
            <a:r>
              <a:rPr lang="ko-KR" altLang="en-US" sz="1400" b="1" dirty="0"/>
              <a:t>으로 분리하여 </a:t>
            </a:r>
            <a:endParaRPr lang="en-US" altLang="ko-KR" sz="1400" b="1" dirty="0"/>
          </a:p>
          <a:p>
            <a:pPr algn="ctr">
              <a:lnSpc>
                <a:spcPct val="150000"/>
              </a:lnSpc>
            </a:pPr>
            <a:r>
              <a:rPr lang="ko-KR" altLang="en-US" sz="1400" b="1" dirty="0"/>
              <a:t>이를 </a:t>
            </a:r>
            <a:r>
              <a:rPr lang="ko-KR" altLang="en-US" sz="1400" b="1" dirty="0">
                <a:solidFill>
                  <a:srgbClr val="FF0000"/>
                </a:solidFill>
              </a:rPr>
              <a:t>각각 다른 네트워크</a:t>
            </a:r>
            <a:r>
              <a:rPr lang="ko-KR" altLang="en-US" sz="1400" b="1" dirty="0"/>
              <a:t>에 맡겨서 견고함을 높임</a:t>
            </a:r>
            <a:r>
              <a:rPr lang="en-US" altLang="ko-KR" sz="1400" b="1" dirty="0"/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400" b="1" dirty="0"/>
          </a:p>
          <a:p>
            <a:pPr algn="ctr">
              <a:lnSpc>
                <a:spcPct val="150000"/>
              </a:lnSpc>
            </a:pPr>
            <a:r>
              <a:rPr lang="ko-KR" altLang="en-US" sz="1400" b="1" dirty="0"/>
              <a:t>결론적으로 </a:t>
            </a:r>
            <a:r>
              <a:rPr lang="en-US" altLang="ko-KR" sz="1400" b="1" dirty="0">
                <a:solidFill>
                  <a:srgbClr val="FF0000"/>
                </a:solidFill>
              </a:rPr>
              <a:t>DDQN</a:t>
            </a:r>
            <a:r>
              <a:rPr lang="ko-KR" altLang="en-US" sz="1400" b="1" dirty="0">
                <a:solidFill>
                  <a:srgbClr val="FF0000"/>
                </a:solidFill>
              </a:rPr>
              <a:t>은 노이즈에 강함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.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732536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005302" y="-14907"/>
            <a:ext cx="5518159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7AB9DF"/>
                </a:solidFill>
              </a:rPr>
              <a:t>2. DDQN</a:t>
            </a:r>
            <a:endParaRPr lang="ko-KR" altLang="en-US" sz="3200" kern="0" dirty="0">
              <a:solidFill>
                <a:srgbClr val="515560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605491" y="921820"/>
            <a:ext cx="10981018" cy="5215244"/>
            <a:chOff x="4369564" y="1893159"/>
            <a:chExt cx="3344779" cy="3344779"/>
          </a:xfrm>
        </p:grpSpPr>
        <p:sp>
          <p:nvSpPr>
            <p:cNvPr id="25" name="직사각형 24"/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EABD87F-8DDA-4775-A7B3-BBD6E4681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647" y="1460605"/>
            <a:ext cx="5076814" cy="413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86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36918" y="73068"/>
            <a:ext cx="5518159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7AB9DF"/>
                </a:solidFill>
              </a:rPr>
              <a:t>3. Dueling network</a:t>
            </a:r>
            <a:r>
              <a:rPr lang="ko-KR" altLang="en-US" sz="3200" b="1" i="1" kern="0" dirty="0">
                <a:solidFill>
                  <a:srgbClr val="7AB9DF"/>
                </a:solidFill>
              </a:rPr>
              <a:t>와 </a:t>
            </a:r>
            <a:r>
              <a:rPr lang="en-US" altLang="ko-KR" sz="3200" b="1" i="1" kern="0" dirty="0">
                <a:solidFill>
                  <a:srgbClr val="7AB9DF"/>
                </a:solidFill>
              </a:rPr>
              <a:t>PER</a:t>
            </a:r>
            <a:endParaRPr lang="ko-KR" altLang="en-US" sz="3200" kern="0" dirty="0">
              <a:solidFill>
                <a:srgbClr val="515560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605491" y="921820"/>
            <a:ext cx="10981018" cy="5215244"/>
            <a:chOff x="4369564" y="1893159"/>
            <a:chExt cx="3344779" cy="3344779"/>
          </a:xfrm>
        </p:grpSpPr>
        <p:sp>
          <p:nvSpPr>
            <p:cNvPr id="25" name="직사각형 24"/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13FDDC-7D56-436F-8997-C61BF72C6E11}"/>
              </a:ext>
            </a:extLst>
          </p:cNvPr>
          <p:cNvSpPr/>
          <p:nvPr/>
        </p:nvSpPr>
        <p:spPr>
          <a:xfrm>
            <a:off x="1878476" y="1880146"/>
            <a:ext cx="8435041" cy="3097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en-US" altLang="ko-KR" sz="2400" b="1" dirty="0" err="1">
                <a:solidFill>
                  <a:srgbClr val="7AB9DF"/>
                </a:solidFill>
              </a:rPr>
              <a:t>Duelling</a:t>
            </a:r>
            <a:r>
              <a:rPr lang="en-US" altLang="ko-KR" sz="2400" b="1" dirty="0">
                <a:solidFill>
                  <a:srgbClr val="7AB9DF"/>
                </a:solidFill>
              </a:rPr>
              <a:t> Network</a:t>
            </a:r>
            <a:r>
              <a:rPr lang="ko-KR" altLang="en-US" sz="2400" b="1" dirty="0">
                <a:solidFill>
                  <a:srgbClr val="7AB9DF"/>
                </a:solidFill>
              </a:rPr>
              <a:t>란</a:t>
            </a:r>
            <a:r>
              <a:rPr lang="en-US" altLang="ko-KR" sz="2400" b="1" dirty="0">
                <a:solidFill>
                  <a:srgbClr val="7AB9DF"/>
                </a:solidFill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/>
              <a:t>행동가치 함수의 </a:t>
            </a:r>
            <a:r>
              <a:rPr lang="ko-KR" altLang="en-US" sz="1400" b="1" dirty="0" err="1">
                <a:solidFill>
                  <a:srgbClr val="FF0000"/>
                </a:solidFill>
              </a:rPr>
              <a:t>출력층</a:t>
            </a:r>
            <a:r>
              <a:rPr lang="ko-KR" altLang="en-US" sz="1400" b="1" dirty="0">
                <a:solidFill>
                  <a:srgbClr val="FF0000"/>
                </a:solidFill>
              </a:rPr>
              <a:t> 앞에 상태가치와 어드밴티지 함수를 출력하는 층을 배치</a:t>
            </a:r>
            <a:r>
              <a:rPr lang="ko-KR" altLang="en-US" sz="1400" b="1" dirty="0"/>
              <a:t>하는 기법</a:t>
            </a:r>
            <a:r>
              <a:rPr lang="en-US" altLang="ko-KR" sz="1400" b="1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/>
              <a:t>행동에 의존하지 않고도 상태만으로 결정되는 상태가치 </a:t>
            </a:r>
            <a:r>
              <a:rPr lang="en-US" altLang="ko-KR" sz="1400" b="1" dirty="0"/>
              <a:t>V(s)</a:t>
            </a:r>
            <a:r>
              <a:rPr lang="ko-KR" altLang="en-US" sz="1400" b="1" dirty="0"/>
              <a:t>를 학습 가능</a:t>
            </a:r>
            <a:r>
              <a:rPr lang="en-US" altLang="ko-KR" sz="1400" b="1" dirty="0"/>
              <a:t>. -&gt; </a:t>
            </a:r>
            <a:r>
              <a:rPr lang="ko-KR" altLang="en-US" sz="1400" b="1" dirty="0"/>
              <a:t>성능이 향상</a:t>
            </a:r>
            <a:r>
              <a:rPr lang="en-US" altLang="ko-KR" sz="1400" b="1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rgbClr val="7AB9DF"/>
                </a:solidFill>
              </a:rPr>
              <a:t>2. PER(Prioritized</a:t>
            </a:r>
            <a:r>
              <a:rPr lang="ko-KR" altLang="en-US" sz="2400" b="1" dirty="0">
                <a:solidFill>
                  <a:srgbClr val="7AB9DF"/>
                </a:solidFill>
              </a:rPr>
              <a:t> </a:t>
            </a:r>
            <a:r>
              <a:rPr lang="en-US" altLang="ko-KR" sz="2400" b="1" dirty="0">
                <a:solidFill>
                  <a:srgbClr val="7AB9DF"/>
                </a:solidFill>
              </a:rPr>
              <a:t>Experience</a:t>
            </a:r>
            <a:r>
              <a:rPr lang="ko-KR" altLang="en-US" sz="2400" b="1" dirty="0">
                <a:solidFill>
                  <a:srgbClr val="7AB9DF"/>
                </a:solidFill>
              </a:rPr>
              <a:t> </a:t>
            </a:r>
            <a:r>
              <a:rPr lang="en-US" altLang="ko-KR" sz="2400" b="1" dirty="0">
                <a:solidFill>
                  <a:srgbClr val="7AB9DF"/>
                </a:solidFill>
              </a:rPr>
              <a:t>replay</a:t>
            </a:r>
            <a:r>
              <a:rPr lang="ko-KR" altLang="en-US" sz="2400" b="1" dirty="0">
                <a:solidFill>
                  <a:srgbClr val="7AB9DF"/>
                </a:solidFill>
              </a:rPr>
              <a:t>란</a:t>
            </a:r>
            <a:r>
              <a:rPr lang="en-US" altLang="ko-KR" sz="2400" b="1" dirty="0">
                <a:solidFill>
                  <a:srgbClr val="7AB9DF"/>
                </a:solidFill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/>
              <a:t>DQN</a:t>
            </a:r>
            <a:r>
              <a:rPr lang="ko-KR" altLang="en-US" sz="1400" b="1" dirty="0"/>
              <a:t>에서는 결합 가중치를 학습하는 데 사용하는 </a:t>
            </a:r>
            <a:r>
              <a:rPr lang="en-US" altLang="ko-KR" sz="1400" b="1" dirty="0"/>
              <a:t>transition</a:t>
            </a:r>
            <a:r>
              <a:rPr lang="ko-KR" altLang="en-US" sz="1400" b="1" dirty="0"/>
              <a:t>을 무작위로 추출하는 데</a:t>
            </a:r>
            <a:endParaRPr lang="en-US" altLang="ko-KR" sz="1400" b="1" dirty="0"/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PER</a:t>
            </a:r>
            <a:r>
              <a:rPr lang="ko-KR" altLang="en-US" sz="1400" b="1" dirty="0">
                <a:solidFill>
                  <a:srgbClr val="FF0000"/>
                </a:solidFill>
              </a:rPr>
              <a:t>은 우선순위를 매겨서 추출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이 우선순위의 기준은 정답 신호와의 차이를 토대로 </a:t>
            </a:r>
            <a:r>
              <a:rPr lang="ko-KR" altLang="en-US" sz="1400" b="1" dirty="0" err="1"/>
              <a:t>매겨짐</a:t>
            </a:r>
            <a:r>
              <a:rPr lang="en-US" altLang="ko-KR" sz="1400" b="1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/>
              <a:t>정답 신호와의 차이가 크다면 학습이 덜된 것이고 작다면 학습이 된 것이므로 </a:t>
            </a:r>
            <a:r>
              <a:rPr lang="en-US" altLang="ko-KR" sz="1400" b="1" dirty="0"/>
              <a:t>REPLAY</a:t>
            </a:r>
            <a:r>
              <a:rPr lang="ko-KR" altLang="en-US" sz="1400" b="1" dirty="0"/>
              <a:t>시에 추출될 가능성이 낮아짐</a:t>
            </a:r>
            <a:r>
              <a:rPr lang="en-US" altLang="ko-KR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9149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36918" y="73068"/>
            <a:ext cx="5518159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7AB9DF"/>
                </a:solidFill>
              </a:rPr>
              <a:t>4. A3C</a:t>
            </a:r>
            <a:endParaRPr lang="ko-KR" altLang="en-US" sz="3200" kern="0" dirty="0">
              <a:solidFill>
                <a:srgbClr val="515560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605491" y="921820"/>
            <a:ext cx="10981018" cy="5215244"/>
            <a:chOff x="4369564" y="1893159"/>
            <a:chExt cx="3344779" cy="3344779"/>
          </a:xfrm>
        </p:grpSpPr>
        <p:sp>
          <p:nvSpPr>
            <p:cNvPr id="25" name="직사각형 24"/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63239D-A9AD-4171-9A93-1B347E44ADAB}"/>
              </a:ext>
            </a:extLst>
          </p:cNvPr>
          <p:cNvSpPr/>
          <p:nvPr/>
        </p:nvSpPr>
        <p:spPr>
          <a:xfrm>
            <a:off x="6673841" y="5761378"/>
            <a:ext cx="5518159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600" kern="0" dirty="0">
              <a:solidFill>
                <a:srgbClr val="515560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600" b="1" kern="0" dirty="0">
                <a:solidFill>
                  <a:srgbClr val="515560"/>
                </a:solidFill>
              </a:rPr>
              <a:t>출처 </a:t>
            </a:r>
            <a:r>
              <a:rPr lang="en-US" altLang="ko-KR" sz="1600" b="1" kern="0" dirty="0">
                <a:solidFill>
                  <a:srgbClr val="515560"/>
                </a:solidFill>
              </a:rPr>
              <a:t>: </a:t>
            </a:r>
            <a:r>
              <a:rPr lang="en-US" altLang="ko-KR" sz="1600" dirty="0">
                <a:hlinkClick r:id="rId2"/>
              </a:rPr>
              <a:t>https://www.youtube.com/watch?v=uf1lWwALTvg</a:t>
            </a:r>
            <a:endParaRPr lang="ko-KR" altLang="en-US" sz="1600" b="1" kern="0" dirty="0">
              <a:solidFill>
                <a:srgbClr val="51556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13FDDC-7D56-436F-8997-C61BF72C6E11}"/>
              </a:ext>
            </a:extLst>
          </p:cNvPr>
          <p:cNvSpPr/>
          <p:nvPr/>
        </p:nvSpPr>
        <p:spPr>
          <a:xfrm>
            <a:off x="1878476" y="1631163"/>
            <a:ext cx="8435041" cy="3420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rgbClr val="7AB9DF"/>
                </a:solidFill>
              </a:rPr>
              <a:t>1. A3C</a:t>
            </a:r>
            <a:r>
              <a:rPr lang="ko-KR" altLang="en-US" sz="2400" b="1" dirty="0">
                <a:solidFill>
                  <a:srgbClr val="7AB9DF"/>
                </a:solidFill>
              </a:rPr>
              <a:t>란</a:t>
            </a:r>
            <a:r>
              <a:rPr lang="en-US" altLang="ko-KR" sz="2400" b="1" dirty="0">
                <a:solidFill>
                  <a:srgbClr val="7AB9DF"/>
                </a:solidFill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/>
              <a:t>A</a:t>
            </a:r>
            <a:r>
              <a:rPr lang="ko-KR" altLang="en-US" sz="1400" b="1" dirty="0"/>
              <a:t>로 시작하는 단어의 각 특징을 잘 융합한 알고리즘</a:t>
            </a:r>
            <a:r>
              <a:rPr lang="en-US" altLang="ko-KR" sz="1400" b="1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/>
              <a:t>Asynchronous(</a:t>
            </a:r>
            <a:r>
              <a:rPr lang="ko-KR" altLang="en-US" sz="1400" b="1" dirty="0"/>
              <a:t>비동기</a:t>
            </a:r>
            <a:r>
              <a:rPr lang="en-US" altLang="ko-KR" sz="1400" b="1" dirty="0"/>
              <a:t>), Advantage, Actor-critic 3</a:t>
            </a:r>
            <a:r>
              <a:rPr lang="ko-KR" altLang="en-US" sz="1400" b="1" dirty="0"/>
              <a:t>가지를 활용한 알고리즘을 의미</a:t>
            </a:r>
            <a:r>
              <a:rPr lang="en-US" altLang="ko-KR" sz="1400" b="1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rgbClr val="7AB9DF"/>
                </a:solidFill>
              </a:rPr>
              <a:t>2. A3C</a:t>
            </a:r>
            <a:r>
              <a:rPr lang="ko-KR" altLang="en-US" sz="2400" b="1" dirty="0">
                <a:solidFill>
                  <a:srgbClr val="7AB9DF"/>
                </a:solidFill>
              </a:rPr>
              <a:t>의 의의</a:t>
            </a: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sz="1400" b="1" dirty="0"/>
              <a:t>실세계에 강화학습을 적용하기가 쉬움</a:t>
            </a:r>
            <a:r>
              <a:rPr lang="en-US" altLang="ko-KR" sz="1400" b="1" dirty="0"/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/>
              <a:t>시뮬레이션이 아니라 로봇 등에 심층강화학습을 적용할 시 여러 대의 로봇을 사용해 학습 시간을 줄이는 것이 가능</a:t>
            </a:r>
            <a:r>
              <a:rPr lang="en-US" altLang="ko-KR" sz="1400" b="1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에이전트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예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로봇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가 여러 개 있기 때문에 독립적인 자료가 발생</a:t>
            </a:r>
            <a:r>
              <a:rPr lang="en-US" altLang="ko-KR" sz="1400" b="1" dirty="0"/>
              <a:t>. -&gt; Experience replay</a:t>
            </a:r>
            <a:r>
              <a:rPr lang="ko-KR" altLang="en-US" sz="1400" b="1" dirty="0"/>
              <a:t>를 사용하지 않아도 괜찮음</a:t>
            </a:r>
            <a:r>
              <a:rPr lang="en-US" altLang="ko-KR" sz="1400" b="1" dirty="0"/>
              <a:t>. -&gt; RNN</a:t>
            </a:r>
            <a:r>
              <a:rPr lang="ko-KR" altLang="en-US" sz="1400" b="1" dirty="0"/>
              <a:t>이나 </a:t>
            </a:r>
            <a:r>
              <a:rPr lang="en-US" altLang="ko-KR" sz="1400" b="1" dirty="0"/>
              <a:t>CNN </a:t>
            </a:r>
            <a:r>
              <a:rPr lang="ko-KR" altLang="en-US" sz="1400" b="1" dirty="0"/>
              <a:t>등등의 여러 알고리즘을 사용할 수 있음</a:t>
            </a:r>
            <a:r>
              <a:rPr lang="en-US" altLang="ko-KR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242648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998</Words>
  <Application>Microsoft Office PowerPoint</Application>
  <PresentationFormat>와이드스크린</PresentationFormat>
  <Paragraphs>122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medium-content-title-font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junehyung kwon</cp:lastModifiedBy>
  <cp:revision>40</cp:revision>
  <dcterms:created xsi:type="dcterms:W3CDTF">2019-09-27T04:14:09Z</dcterms:created>
  <dcterms:modified xsi:type="dcterms:W3CDTF">2020-02-17T04:58:07Z</dcterms:modified>
</cp:coreProperties>
</file>