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5" r:id="rId5"/>
    <p:sldId id="275" r:id="rId6"/>
    <p:sldId id="260" r:id="rId7"/>
    <p:sldId id="277" r:id="rId8"/>
    <p:sldId id="272" r:id="rId9"/>
    <p:sldId id="274" r:id="rId10"/>
    <p:sldId id="266" r:id="rId11"/>
    <p:sldId id="267" r:id="rId12"/>
    <p:sldId id="269" r:id="rId13"/>
    <p:sldId id="273" r:id="rId14"/>
    <p:sldId id="276" r:id="rId15"/>
    <p:sldId id="261" r:id="rId16"/>
    <p:sldId id="262" r:id="rId17"/>
    <p:sldId id="263" r:id="rId18"/>
    <p:sldId id="26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9EF"/>
    <a:srgbClr val="FEF5DA"/>
    <a:srgbClr val="FBFE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0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5C17-E542-4614-9B25-9FCD0E137E10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657A-7BE3-4EFE-8A8C-307E0D62AA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49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5C17-E542-4614-9B25-9FCD0E137E10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657A-7BE3-4EFE-8A8C-307E0D62AA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09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an dir="u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5C17-E542-4614-9B25-9FCD0E137E10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657A-7BE3-4EFE-8A8C-307E0D62AA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4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5C17-E542-4614-9B25-9FCD0E137E10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657A-7BE3-4EFE-8A8C-307E0D62AA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40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5C17-E542-4614-9B25-9FCD0E137E10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657A-7BE3-4EFE-8A8C-307E0D62AA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68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5C17-E542-4614-9B25-9FCD0E137E10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657A-7BE3-4EFE-8A8C-307E0D62AA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51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5C17-E542-4614-9B25-9FCD0E137E10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657A-7BE3-4EFE-8A8C-307E0D62AA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713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5C17-E542-4614-9B25-9FCD0E137E10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657A-7BE3-4EFE-8A8C-307E0D62AA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8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5C17-E542-4614-9B25-9FCD0E137E10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657A-7BE3-4EFE-8A8C-307E0D62AA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37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5C17-E542-4614-9B25-9FCD0E137E10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657A-7BE3-4EFE-8A8C-307E0D62AA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14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5C17-E542-4614-9B25-9FCD0E137E10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657A-7BE3-4EFE-8A8C-307E0D62AA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54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F5C17-E542-4614-9B25-9FCD0E137E10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D657A-7BE3-4EFE-8A8C-307E0D62AA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856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pan dir="u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712679"/>
            <a:ext cx="9144000" cy="1132523"/>
          </a:xfrm>
        </p:spPr>
        <p:txBody>
          <a:bodyPr/>
          <a:lstStyle/>
          <a:p>
            <a:r>
              <a:rPr lang="en-US" altLang="ko-KR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UI</a:t>
            </a:r>
            <a:r>
              <a:rPr lang="ko-KR" altLang="en-US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테스트 결과보고서</a:t>
            </a:r>
            <a:endParaRPr lang="ko-KR" altLang="en-US" dirty="0"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52538" y="2209347"/>
            <a:ext cx="6086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반려동물의 생애를 기록하는 </a:t>
            </a:r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" panose="020B0600000101010101" pitchFamily="34" charset="-127"/>
                <a:ea typeface="나눔스퀘어OTF" panose="020B0600000101010101" pitchFamily="34" charset="-127"/>
              </a:rPr>
              <a:t>PET’S LIFE CARE</a:t>
            </a:r>
            <a:endParaRPr lang="ko-KR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972226" y="6195260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서 효 민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422400" y="327466"/>
            <a:ext cx="10769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0" y="6437982"/>
            <a:ext cx="10769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11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387" y="1206985"/>
            <a:ext cx="6307184" cy="737550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b="12207"/>
          <a:stretch/>
        </p:blipFill>
        <p:spPr>
          <a:xfrm>
            <a:off x="1595159" y="1206985"/>
            <a:ext cx="6307184" cy="8060863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1422400" y="327466"/>
            <a:ext cx="10769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8807" y="188091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화면 설계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94299" y="683765"/>
            <a:ext cx="1601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메인</a:t>
            </a:r>
            <a:r>
              <a:rPr lang="en-US" altLang="ko-KR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(</a:t>
            </a:r>
            <a:r>
              <a:rPr lang="ko-KR" altLang="en-US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홈</a:t>
            </a:r>
            <a:r>
              <a:rPr lang="en-US" altLang="ko-KR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)</a:t>
            </a:r>
            <a:endParaRPr lang="ko-KR" altLang="en-US" sz="1100" dirty="0"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/>
          <a:srcRect l="2229" t="1555" r="1617"/>
          <a:stretch/>
        </p:blipFill>
        <p:spPr>
          <a:xfrm>
            <a:off x="7957115" y="442452"/>
            <a:ext cx="3723905" cy="635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64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94299" y="683765"/>
            <a:ext cx="1659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커뮤니티</a:t>
            </a:r>
            <a:endParaRPr lang="ko-KR" altLang="en-US" sz="1100" dirty="0"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422400" y="327466"/>
            <a:ext cx="10769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8807" y="188091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화면 설계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8370"/>
          <a:stretch/>
        </p:blipFill>
        <p:spPr>
          <a:xfrm>
            <a:off x="1117601" y="1206985"/>
            <a:ext cx="4644687" cy="617180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85590" y="683765"/>
            <a:ext cx="1659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다이어리</a:t>
            </a:r>
            <a:endParaRPr lang="ko-KR" altLang="en-US" sz="1100" dirty="0"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668" y="1206985"/>
            <a:ext cx="4719906" cy="531184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8170" y="1754341"/>
            <a:ext cx="3366213" cy="534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800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1422400" y="327466"/>
            <a:ext cx="10769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8807" y="188091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화면 설계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4299" y="683765"/>
            <a:ext cx="2028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개인페이지</a:t>
            </a:r>
            <a:endParaRPr lang="ko-KR" altLang="en-US" sz="1100" dirty="0"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387" y="1206985"/>
            <a:ext cx="6307184" cy="737550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6460" y="2386623"/>
            <a:ext cx="4330069" cy="426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21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94299" y="683765"/>
            <a:ext cx="1659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회원가입</a:t>
            </a:r>
            <a:endParaRPr lang="ko-KR" altLang="en-US" sz="1100" dirty="0"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422400" y="327466"/>
            <a:ext cx="10769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8807" y="188091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화면 설계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85590" y="683765"/>
            <a:ext cx="1290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로그인</a:t>
            </a:r>
            <a:endParaRPr lang="ko-KR" altLang="en-US" sz="1100" dirty="0"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32381" t="12196" r="32338" b="33022"/>
          <a:stretch/>
        </p:blipFill>
        <p:spPr>
          <a:xfrm>
            <a:off x="1531191" y="1186073"/>
            <a:ext cx="3908323" cy="535366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32474" t="12046" r="32645" b="33109"/>
          <a:stretch/>
        </p:blipFill>
        <p:spPr>
          <a:xfrm>
            <a:off x="7032341" y="1179863"/>
            <a:ext cx="3864076" cy="535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30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03157" y="2759069"/>
            <a:ext cx="51619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사용성 테스트</a:t>
            </a:r>
            <a:endParaRPr lang="ko-KR" altLang="en-US" sz="2800" dirty="0"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422400" y="327466"/>
            <a:ext cx="10769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0" y="6437982"/>
            <a:ext cx="10769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35997" y="2318765"/>
            <a:ext cx="47673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smtClean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사용자들이 편리하게 이용 할 수 있도록 지속적인 업데이트를 하고 있는지</a:t>
            </a:r>
            <a:r>
              <a:rPr lang="en-US" altLang="ko-KR" dirty="0" smtClean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, </a:t>
            </a:r>
            <a:r>
              <a:rPr lang="ko-KR" altLang="en-US" dirty="0" smtClean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제작자의 입장에서 발견 못한 오류나 보안 할 점이 있는지 확인</a:t>
            </a:r>
            <a:r>
              <a:rPr lang="en-US" altLang="ko-KR" dirty="0" smtClean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, </a:t>
            </a:r>
            <a:r>
              <a:rPr lang="ko-KR" altLang="en-US" dirty="0" smtClean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검토 하고자 테스트를 진행</a:t>
            </a:r>
            <a:endParaRPr lang="en-US" altLang="ko-KR" dirty="0" smtClean="0"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37805" y="2896494"/>
            <a:ext cx="357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300" dirty="0" smtClean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2024.08.26~2024.08.28</a:t>
            </a:r>
            <a:endParaRPr lang="ko-KR" altLang="en-US" spc="300" dirty="0"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2307771" y="327466"/>
            <a:ext cx="9884229" cy="142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58807" y="188091"/>
            <a:ext cx="1954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테스트 목적과 </a:t>
            </a:r>
            <a:r>
              <a:rPr lang="ko-KR" altLang="en-US" sz="1400" dirty="0" err="1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시행일자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307771" y="1212074"/>
            <a:ext cx="7207984" cy="523220"/>
            <a:chOff x="1811937" y="1104676"/>
            <a:chExt cx="7207984" cy="523220"/>
          </a:xfrm>
        </p:grpSpPr>
        <p:sp>
          <p:nvSpPr>
            <p:cNvPr id="8" name="TextBox 7"/>
            <p:cNvSpPr txBox="1"/>
            <p:nvPr/>
          </p:nvSpPr>
          <p:spPr>
            <a:xfrm>
              <a:off x="1811937" y="1104676"/>
              <a:ext cx="21387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 smtClean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rPr>
                <a:t>테스트 목적</a:t>
              </a:r>
              <a:endParaRPr lang="ko-KR" altLang="en-US" sz="1100" dirty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249885" y="1104676"/>
              <a:ext cx="17700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 smtClean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rPr>
                <a:t>시행 일자</a:t>
              </a:r>
              <a:endParaRPr lang="ko-KR" altLang="en-US" sz="1100" dirty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5021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10350" y="647378"/>
            <a:ext cx="3834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사용성 결함 유형 분류</a:t>
            </a:r>
            <a:endParaRPr lang="ko-KR" altLang="en-US" sz="1100" dirty="0"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0350" y="3701362"/>
            <a:ext cx="3834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테스트 결과 유형 분류</a:t>
            </a:r>
            <a:endParaRPr lang="ko-KR" altLang="en-US" sz="1100" dirty="0"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422400" y="327466"/>
            <a:ext cx="10769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8807" y="188091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유형 분류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1474173" y="1168988"/>
            <a:ext cx="1986496" cy="2335850"/>
            <a:chOff x="1474173" y="1117462"/>
            <a:chExt cx="1986496" cy="2335850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1474173" y="1117462"/>
              <a:ext cx="1986496" cy="2335850"/>
            </a:xfrm>
            <a:prstGeom prst="round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214788" y="1344954"/>
              <a:ext cx="505267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dirty="0" smtClean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rPr>
                <a:t>A</a:t>
              </a:r>
              <a:endParaRPr lang="ko-KR" altLang="en-US" sz="3200" dirty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926247" y="1935568"/>
              <a:ext cx="108234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결함 없음</a:t>
              </a:r>
              <a:endPara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862127" y="2309928"/>
              <a:ext cx="1210588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latin typeface="나눔바른고딕OTF UltraLight" panose="00000300000000000000" pitchFamily="50" charset="-127"/>
                  <a:ea typeface="나눔바른고딕OTF UltraLight" panose="00000300000000000000" pitchFamily="50" charset="-127"/>
                </a:rPr>
                <a:t>사용자가</a:t>
              </a:r>
              <a:endParaRPr lang="en-US" altLang="ko-KR" dirty="0" smtClean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endParaRPr>
            </a:p>
            <a:p>
              <a:pPr algn="ctr"/>
              <a:r>
                <a:rPr lang="ko-KR" altLang="en-US" dirty="0" smtClean="0">
                  <a:latin typeface="나눔바른고딕OTF UltraLight" panose="00000300000000000000" pitchFamily="50" charset="-127"/>
                  <a:ea typeface="나눔바른고딕OTF UltraLight" panose="00000300000000000000" pitchFamily="50" charset="-127"/>
                </a:rPr>
                <a:t>이용하는데</a:t>
              </a:r>
              <a:endParaRPr lang="en-US" altLang="ko-KR" dirty="0" smtClean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endParaRPr>
            </a:p>
            <a:p>
              <a:pPr algn="ctr"/>
              <a:r>
                <a:rPr lang="ko-KR" altLang="en-US" dirty="0" smtClean="0">
                  <a:latin typeface="나눔바른고딕OTF UltraLight" panose="00000300000000000000" pitchFamily="50" charset="-127"/>
                  <a:ea typeface="나눔바른고딕OTF UltraLight" panose="00000300000000000000" pitchFamily="50" charset="-127"/>
                </a:rPr>
                <a:t>결함 없음</a:t>
              </a:r>
              <a:endParaRPr lang="ko-KR" altLang="en-US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3821138" y="1168988"/>
            <a:ext cx="1986496" cy="2335850"/>
            <a:chOff x="1474173" y="1117462"/>
            <a:chExt cx="1986496" cy="2335850"/>
          </a:xfrm>
        </p:grpSpPr>
        <p:sp>
          <p:nvSpPr>
            <p:cNvPr id="46" name="모서리가 둥근 직사각형 45"/>
            <p:cNvSpPr/>
            <p:nvPr/>
          </p:nvSpPr>
          <p:spPr>
            <a:xfrm>
              <a:off x="1474173" y="1117462"/>
              <a:ext cx="1986496" cy="2335850"/>
            </a:xfrm>
            <a:prstGeom prst="round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26009" y="1344954"/>
              <a:ext cx="482824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rPr>
                <a:t>B</a:t>
              </a:r>
              <a:endParaRPr lang="ko-KR" altLang="en-US" sz="3200" dirty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926247" y="1935568"/>
              <a:ext cx="108234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단순 결함</a:t>
              </a:r>
              <a:endPara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529504" y="2309625"/>
              <a:ext cx="1875834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나눔바른고딕OTF UltraLight" panose="00000300000000000000" pitchFamily="50" charset="-127"/>
                  <a:ea typeface="나눔바른고딕OTF UltraLight" panose="00000300000000000000" pitchFamily="50" charset="-127"/>
                </a:rPr>
                <a:t>사용자가</a:t>
              </a:r>
              <a:r>
                <a:rPr lang="en-US" altLang="ko-KR" sz="1600" dirty="0">
                  <a:latin typeface="나눔바른고딕OTF UltraLight" panose="00000300000000000000" pitchFamily="50" charset="-127"/>
                  <a:ea typeface="나눔바른고딕OTF UltraLight" panose="00000300000000000000" pitchFamily="50" charset="-127"/>
                </a:rPr>
                <a:t> </a:t>
              </a:r>
              <a:r>
                <a:rPr lang="ko-KR" altLang="en-US" sz="1600" dirty="0" smtClean="0">
                  <a:latin typeface="나눔바른고딕OTF UltraLight" panose="00000300000000000000" pitchFamily="50" charset="-127"/>
                  <a:ea typeface="나눔바른고딕OTF UltraLight" panose="00000300000000000000" pitchFamily="50" charset="-127"/>
                </a:rPr>
                <a:t>이용하는데</a:t>
              </a:r>
              <a:endParaRPr lang="en-US" altLang="ko-KR" sz="1600" dirty="0" smtClean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endParaRPr>
            </a:p>
            <a:p>
              <a:pPr algn="ctr"/>
              <a:r>
                <a:rPr lang="ko-KR" altLang="en-US" sz="1600" dirty="0" smtClean="0">
                  <a:latin typeface="나눔바른고딕OTF UltraLight" panose="00000300000000000000" pitchFamily="50" charset="-127"/>
                  <a:ea typeface="나눔바른고딕OTF UltraLight" panose="00000300000000000000" pitchFamily="50" charset="-127"/>
                </a:rPr>
                <a:t>어려움은 없으나</a:t>
              </a:r>
              <a:r>
                <a:rPr lang="en-US" altLang="ko-KR" sz="1600" dirty="0" smtClean="0">
                  <a:latin typeface="나눔바른고딕OTF UltraLight" panose="00000300000000000000" pitchFamily="50" charset="-127"/>
                  <a:ea typeface="나눔바른고딕OTF UltraLight" panose="00000300000000000000" pitchFamily="50" charset="-127"/>
                </a:rPr>
                <a:t>,</a:t>
              </a:r>
            </a:p>
            <a:p>
              <a:pPr algn="ctr"/>
              <a:r>
                <a:rPr lang="ko-KR" altLang="en-US" sz="1600" dirty="0" smtClean="0">
                  <a:latin typeface="나눔바른고딕OTF UltraLight" panose="00000300000000000000" pitchFamily="50" charset="-127"/>
                  <a:ea typeface="나눔바른고딕OTF UltraLight" panose="00000300000000000000" pitchFamily="50" charset="-127"/>
                </a:rPr>
                <a:t>편의를 위해</a:t>
              </a:r>
              <a:endParaRPr lang="en-US" altLang="ko-KR" sz="1600" dirty="0" smtClean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endParaRPr>
            </a:p>
            <a:p>
              <a:pPr algn="ctr"/>
              <a:r>
                <a:rPr lang="ko-KR" altLang="en-US" sz="1600" dirty="0" smtClean="0">
                  <a:latin typeface="나눔바른고딕OTF UltraLight" panose="00000300000000000000" pitchFamily="50" charset="-127"/>
                  <a:ea typeface="나눔바른고딕OTF UltraLight" panose="00000300000000000000" pitchFamily="50" charset="-127"/>
                </a:rPr>
                <a:t>개선하면 좋음</a:t>
              </a:r>
              <a:endParaRPr lang="ko-KR" altLang="en-US" sz="1600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6168103" y="1168988"/>
            <a:ext cx="1986496" cy="2335850"/>
            <a:chOff x="1474173" y="1117462"/>
            <a:chExt cx="1986496" cy="2335850"/>
          </a:xfrm>
        </p:grpSpPr>
        <p:sp>
          <p:nvSpPr>
            <p:cNvPr id="56" name="모서리가 둥근 직사각형 55"/>
            <p:cNvSpPr/>
            <p:nvPr/>
          </p:nvSpPr>
          <p:spPr>
            <a:xfrm>
              <a:off x="1474173" y="1117462"/>
              <a:ext cx="1986496" cy="2335850"/>
            </a:xfrm>
            <a:prstGeom prst="round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242039" y="1344954"/>
              <a:ext cx="450764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3200" dirty="0" smtClean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rPr>
                <a:t>C</a:t>
              </a:r>
              <a:endParaRPr lang="ko-KR" altLang="en-US" sz="3200" dirty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031244" y="1935568"/>
              <a:ext cx="87235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경</a:t>
              </a:r>
              <a:r>
                <a:rPr lang="ko-KR" altLang="en-US" dirty="0" smtClean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 결함</a:t>
              </a:r>
              <a:endPara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620875" y="2309625"/>
              <a:ext cx="1693092" cy="107721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나눔바른고딕OTF UltraLight" panose="00000300000000000000" pitchFamily="50" charset="-127"/>
                  <a:ea typeface="나눔바른고딕OTF UltraLight" panose="00000300000000000000" pitchFamily="50" charset="-127"/>
                </a:rPr>
                <a:t>사용자가</a:t>
              </a:r>
              <a:endParaRPr lang="en-US" altLang="ko-KR" sz="1600" dirty="0" smtClean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endParaRPr>
            </a:p>
            <a:p>
              <a:pPr algn="ctr"/>
              <a:r>
                <a:rPr lang="ko-KR" altLang="en-US" sz="1600" dirty="0" smtClean="0">
                  <a:latin typeface="나눔바른고딕OTF UltraLight" panose="00000300000000000000" pitchFamily="50" charset="-127"/>
                  <a:ea typeface="나눔바른고딕OTF UltraLight" panose="00000300000000000000" pitchFamily="50" charset="-127"/>
                </a:rPr>
                <a:t>이용하는데</a:t>
              </a:r>
              <a:endParaRPr lang="en-US" altLang="ko-KR" sz="1600" dirty="0" smtClean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endParaRPr>
            </a:p>
            <a:p>
              <a:pPr algn="ctr"/>
              <a:r>
                <a:rPr lang="ko-KR" altLang="en-US" sz="1600" dirty="0" smtClean="0">
                  <a:latin typeface="나눔바른고딕OTF UltraLight" panose="00000300000000000000" pitchFamily="50" charset="-127"/>
                  <a:ea typeface="나눔바른고딕OTF UltraLight" panose="00000300000000000000" pitchFamily="50" charset="-127"/>
                </a:rPr>
                <a:t>편의성이</a:t>
              </a:r>
              <a:r>
                <a:rPr lang="en-US" altLang="ko-KR" sz="1600" dirty="0">
                  <a:latin typeface="나눔바른고딕OTF UltraLight" panose="00000300000000000000" pitchFamily="50" charset="-127"/>
                  <a:ea typeface="나눔바른고딕OTF UltraLight" panose="00000300000000000000" pitchFamily="50" charset="-127"/>
                </a:rPr>
                <a:t> </a:t>
              </a:r>
              <a:r>
                <a:rPr lang="ko-KR" altLang="en-US" sz="1600" dirty="0" smtClean="0">
                  <a:latin typeface="나눔바른고딕OTF UltraLight" panose="00000300000000000000" pitchFamily="50" charset="-127"/>
                  <a:ea typeface="나눔바른고딕OTF UltraLight" panose="00000300000000000000" pitchFamily="50" charset="-127"/>
                </a:rPr>
                <a:t>좋지않아</a:t>
              </a:r>
              <a:endParaRPr lang="en-US" altLang="ko-KR" sz="1600" dirty="0" smtClean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endParaRPr>
            </a:p>
            <a:p>
              <a:pPr algn="ctr"/>
              <a:r>
                <a:rPr lang="ko-KR" altLang="en-US" sz="1600" dirty="0" smtClean="0">
                  <a:latin typeface="나눔바른고딕OTF UltraLight" panose="00000300000000000000" pitchFamily="50" charset="-127"/>
                  <a:ea typeface="나눔바른고딕OTF UltraLight" panose="00000300000000000000" pitchFamily="50" charset="-127"/>
                </a:rPr>
                <a:t>수정이 필요함</a:t>
              </a:r>
              <a:endParaRPr lang="ko-KR" altLang="en-US" sz="1600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8515069" y="1168988"/>
            <a:ext cx="1986496" cy="2335850"/>
            <a:chOff x="1474173" y="1117462"/>
            <a:chExt cx="1986496" cy="2335850"/>
          </a:xfrm>
        </p:grpSpPr>
        <p:sp>
          <p:nvSpPr>
            <p:cNvPr id="66" name="모서리가 둥근 직사각형 65"/>
            <p:cNvSpPr/>
            <p:nvPr/>
          </p:nvSpPr>
          <p:spPr>
            <a:xfrm>
              <a:off x="1474173" y="1117462"/>
              <a:ext cx="1986496" cy="2335850"/>
            </a:xfrm>
            <a:prstGeom prst="round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239634" y="1344954"/>
              <a:ext cx="455574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rPr>
                <a:t>F</a:t>
              </a:r>
              <a:endParaRPr lang="ko-KR" altLang="en-US" sz="3200" dirty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165095" y="1935568"/>
              <a:ext cx="6046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결함</a:t>
              </a:r>
              <a:endPara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506260" y="2309625"/>
              <a:ext cx="1922322" cy="107721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나눔바른고딕OTF UltraLight" panose="00000300000000000000" pitchFamily="50" charset="-127"/>
                  <a:ea typeface="나눔바른고딕OTF UltraLight" panose="00000300000000000000" pitchFamily="50" charset="-127"/>
                </a:rPr>
                <a:t>요구사항의 오류</a:t>
              </a:r>
              <a:endParaRPr lang="en-US" altLang="ko-KR" sz="1600" dirty="0" smtClean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endParaRPr>
            </a:p>
            <a:p>
              <a:pPr algn="ctr"/>
              <a:r>
                <a:rPr lang="ko-KR" altLang="en-US" sz="1600" dirty="0" smtClean="0">
                  <a:latin typeface="나눔바른고딕OTF UltraLight" panose="00000300000000000000" pitchFamily="50" charset="-127"/>
                  <a:ea typeface="나눔바른고딕OTF UltraLight" panose="00000300000000000000" pitchFamily="50" charset="-127"/>
                </a:rPr>
                <a:t>또는</a:t>
              </a:r>
              <a:endParaRPr lang="en-US" altLang="ko-KR" sz="1600" dirty="0" smtClean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endParaRPr>
            </a:p>
            <a:p>
              <a:pPr algn="ctr"/>
              <a:r>
                <a:rPr lang="ko-KR" altLang="en-US" sz="1600" dirty="0" smtClean="0">
                  <a:latin typeface="나눔바른고딕OTF UltraLight" panose="00000300000000000000" pitchFamily="50" charset="-127"/>
                  <a:ea typeface="나눔바른고딕OTF UltraLight" panose="00000300000000000000" pitchFamily="50" charset="-127"/>
                </a:rPr>
                <a:t>해당 기능의 정상적인</a:t>
              </a:r>
              <a:endParaRPr lang="en-US" altLang="ko-KR" sz="1600" dirty="0" smtClean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endParaRPr>
            </a:p>
            <a:p>
              <a:pPr algn="ctr"/>
              <a:r>
                <a:rPr lang="ko-KR" altLang="en-US" sz="1600" dirty="0" smtClean="0">
                  <a:latin typeface="나눔바른고딕OTF UltraLight" panose="00000300000000000000" pitchFamily="50" charset="-127"/>
                  <a:ea typeface="나눔바른고딕OTF UltraLight" panose="00000300000000000000" pitchFamily="50" charset="-127"/>
                </a:rPr>
                <a:t>실행 불가</a:t>
              </a:r>
              <a:endParaRPr lang="ko-KR" altLang="en-US" sz="1600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1474173" y="4224582"/>
            <a:ext cx="1986496" cy="2335850"/>
            <a:chOff x="1474173" y="1117462"/>
            <a:chExt cx="1986496" cy="2335850"/>
          </a:xfrm>
        </p:grpSpPr>
        <p:sp>
          <p:nvSpPr>
            <p:cNvPr id="71" name="모서리가 둥근 직사각형 70"/>
            <p:cNvSpPr/>
            <p:nvPr/>
          </p:nvSpPr>
          <p:spPr>
            <a:xfrm>
              <a:off x="1474173" y="1117462"/>
              <a:ext cx="1986496" cy="2335850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217192" y="1344954"/>
              <a:ext cx="500457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dirty="0" smtClean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rPr>
                <a:t>Y</a:t>
              </a:r>
              <a:endParaRPr lang="ko-KR" altLang="en-US" sz="3200" dirty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165096" y="1935568"/>
              <a:ext cx="6046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적합</a:t>
              </a:r>
              <a:endPara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803618" y="2309928"/>
              <a:ext cx="1327608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나눔바른고딕OTF UltraLight" panose="00000300000000000000" pitchFamily="50" charset="-127"/>
                  <a:ea typeface="나눔바른고딕OTF UltraLight" panose="00000300000000000000" pitchFamily="50" charset="-127"/>
                </a:rPr>
                <a:t>테스트 결과가</a:t>
              </a:r>
              <a:endParaRPr lang="en-US" altLang="ko-KR" sz="1600" dirty="0" smtClean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endParaRPr>
            </a:p>
            <a:p>
              <a:pPr algn="ctr"/>
              <a:r>
                <a:rPr lang="ko-KR" altLang="en-US" sz="1600" dirty="0" smtClean="0">
                  <a:latin typeface="나눔바른고딕OTF UltraLight" panose="00000300000000000000" pitchFamily="50" charset="-127"/>
                  <a:ea typeface="나눔바른고딕OTF UltraLight" panose="00000300000000000000" pitchFamily="50" charset="-127"/>
                </a:rPr>
                <a:t>정상인 경우</a:t>
              </a:r>
              <a:endParaRPr lang="en-US" altLang="ko-KR" sz="1600" dirty="0" smtClean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3818434" y="4224582"/>
            <a:ext cx="1986496" cy="2335850"/>
            <a:chOff x="1474173" y="1117462"/>
            <a:chExt cx="1986496" cy="2335850"/>
          </a:xfrm>
        </p:grpSpPr>
        <p:sp>
          <p:nvSpPr>
            <p:cNvPr id="76" name="모서리가 둥근 직사각형 75"/>
            <p:cNvSpPr/>
            <p:nvPr/>
          </p:nvSpPr>
          <p:spPr>
            <a:xfrm>
              <a:off x="1474173" y="1117462"/>
              <a:ext cx="1986496" cy="2335850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243642" y="1344954"/>
              <a:ext cx="447558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dirty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rPr>
                <a:t>S</a:t>
              </a:r>
              <a:endParaRPr lang="ko-KR" altLang="en-US" sz="3200" dirty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926249" y="1935568"/>
              <a:ext cx="108234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수정 보완</a:t>
              </a:r>
              <a:endPara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597633" y="2309928"/>
              <a:ext cx="1739579" cy="86177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나눔바른고딕OTF UltraLight" panose="00000300000000000000" pitchFamily="50" charset="-127"/>
                  <a:ea typeface="나눔바른고딕OTF UltraLight" panose="00000300000000000000" pitchFamily="50" charset="-127"/>
                </a:rPr>
                <a:t>테스트 결과</a:t>
              </a:r>
              <a:r>
                <a:rPr lang="en-US" altLang="ko-KR" sz="1600" dirty="0" smtClean="0">
                  <a:latin typeface="나눔바른고딕OTF UltraLight" panose="00000300000000000000" pitchFamily="50" charset="-127"/>
                  <a:ea typeface="나눔바른고딕OTF UltraLight" panose="00000300000000000000" pitchFamily="50" charset="-127"/>
                </a:rPr>
                <a:t>,</a:t>
              </a:r>
            </a:p>
            <a:p>
              <a:pPr algn="ctr"/>
              <a:r>
                <a:rPr lang="ko-KR" altLang="en-US" sz="1600" dirty="0" smtClean="0">
                  <a:latin typeface="나눔바른고딕OTF UltraLight" panose="00000300000000000000" pitchFamily="50" charset="-127"/>
                  <a:ea typeface="나눔바른고딕OTF UltraLight" panose="00000300000000000000" pitchFamily="50" charset="-127"/>
                </a:rPr>
                <a:t>기능에 수정 보완이</a:t>
              </a:r>
              <a:endParaRPr lang="en-US" altLang="ko-KR" sz="1600" dirty="0" smtClean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endParaRPr>
            </a:p>
            <a:p>
              <a:pPr algn="ctr"/>
              <a:r>
                <a:rPr lang="ko-KR" altLang="en-US" sz="1600" dirty="0" smtClean="0">
                  <a:latin typeface="나눔바른고딕OTF UltraLight" panose="00000300000000000000" pitchFamily="50" charset="-127"/>
                  <a:ea typeface="나눔바른고딕OTF UltraLight" panose="00000300000000000000" pitchFamily="50" charset="-127"/>
                </a:rPr>
                <a:t>필요</a:t>
              </a:r>
              <a:endParaRPr lang="en-US" altLang="ko-KR" sz="1600" dirty="0" smtClean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endParaRP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6162694" y="4224582"/>
            <a:ext cx="1986496" cy="2335850"/>
            <a:chOff x="1474173" y="1117462"/>
            <a:chExt cx="1986496" cy="2335850"/>
          </a:xfrm>
        </p:grpSpPr>
        <p:sp>
          <p:nvSpPr>
            <p:cNvPr id="84" name="모서리가 둥근 직사각형 83"/>
            <p:cNvSpPr/>
            <p:nvPr/>
          </p:nvSpPr>
          <p:spPr>
            <a:xfrm>
              <a:off x="1474173" y="1117462"/>
              <a:ext cx="1986496" cy="2335850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226009" y="1344954"/>
              <a:ext cx="482824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dirty="0" smtClean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rPr>
                <a:t>P</a:t>
              </a:r>
              <a:endParaRPr lang="ko-KR" altLang="en-US" sz="3200" dirty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165097" y="1935568"/>
              <a:ext cx="6046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수용</a:t>
              </a:r>
              <a:endPara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567174" y="2309928"/>
              <a:ext cx="1800493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나눔바른고딕OTF UltraLight" panose="00000300000000000000" pitchFamily="50" charset="-127"/>
                  <a:ea typeface="나눔바른고딕OTF UltraLight" panose="00000300000000000000" pitchFamily="50" charset="-127"/>
                </a:rPr>
                <a:t>테스트 결과</a:t>
              </a:r>
              <a:r>
                <a:rPr lang="en-US" altLang="ko-KR" sz="1600" dirty="0" smtClean="0">
                  <a:latin typeface="나눔바른고딕OTF UltraLight" panose="00000300000000000000" pitchFamily="50" charset="-127"/>
                  <a:ea typeface="나눔바른고딕OTF UltraLight" panose="00000300000000000000" pitchFamily="50" charset="-127"/>
                </a:rPr>
                <a:t>, </a:t>
              </a:r>
              <a:r>
                <a:rPr lang="ko-KR" altLang="en-US" sz="1600" dirty="0" smtClean="0">
                  <a:latin typeface="나눔바른고딕OTF UltraLight" panose="00000300000000000000" pitchFamily="50" charset="-127"/>
                  <a:ea typeface="나눔바른고딕OTF UltraLight" panose="00000300000000000000" pitchFamily="50" charset="-127"/>
                </a:rPr>
                <a:t>기능에</a:t>
              </a:r>
              <a:endParaRPr lang="en-US" altLang="ko-KR" sz="1600" dirty="0" smtClean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endParaRPr>
            </a:p>
            <a:p>
              <a:pPr algn="ctr"/>
              <a:r>
                <a:rPr lang="ko-KR" altLang="en-US" sz="1600" dirty="0" smtClean="0">
                  <a:latin typeface="나눔바른고딕OTF UltraLight" panose="00000300000000000000" pitchFamily="50" charset="-127"/>
                  <a:ea typeface="나눔바른고딕OTF UltraLight" panose="00000300000000000000" pitchFamily="50" charset="-127"/>
                </a:rPr>
                <a:t>경 결함이</a:t>
              </a:r>
              <a:r>
                <a:rPr lang="en-US" altLang="ko-KR" sz="1600" dirty="0">
                  <a:latin typeface="나눔바른고딕OTF UltraLight" panose="00000300000000000000" pitchFamily="50" charset="-127"/>
                  <a:ea typeface="나눔바른고딕OTF UltraLight" panose="00000300000000000000" pitchFamily="50" charset="-127"/>
                </a:rPr>
                <a:t> </a:t>
              </a:r>
              <a:r>
                <a:rPr lang="ko-KR" altLang="en-US" sz="1600" dirty="0" smtClean="0">
                  <a:latin typeface="나눔바른고딕OTF UltraLight" panose="00000300000000000000" pitchFamily="50" charset="-127"/>
                  <a:ea typeface="나눔바른고딕OTF UltraLight" panose="00000300000000000000" pitchFamily="50" charset="-127"/>
                </a:rPr>
                <a:t>있으나</a:t>
              </a:r>
              <a:endParaRPr lang="en-US" altLang="ko-KR" sz="1600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endParaRPr>
            </a:p>
            <a:p>
              <a:pPr algn="ctr"/>
              <a:r>
                <a:rPr lang="ko-KR" altLang="en-US" sz="1600" dirty="0" smtClean="0">
                  <a:latin typeface="나눔바른고딕OTF UltraLight" panose="00000300000000000000" pitchFamily="50" charset="-127"/>
                  <a:ea typeface="나눔바른고딕OTF UltraLight" panose="00000300000000000000" pitchFamily="50" charset="-127"/>
                </a:rPr>
                <a:t>수정보완하지 않고</a:t>
              </a:r>
              <a:endParaRPr lang="en-US" altLang="ko-KR" sz="1600" dirty="0" smtClean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endParaRPr>
            </a:p>
            <a:p>
              <a:pPr algn="ctr"/>
              <a:r>
                <a:rPr lang="ko-KR" altLang="en-US" sz="1600" dirty="0" smtClean="0">
                  <a:latin typeface="나눔바른고딕OTF UltraLight" panose="00000300000000000000" pitchFamily="50" charset="-127"/>
                  <a:ea typeface="나눔바른고딕OTF UltraLight" panose="00000300000000000000" pitchFamily="50" charset="-127"/>
                </a:rPr>
                <a:t>수용함</a:t>
              </a:r>
              <a:endParaRPr lang="en-US" altLang="ko-KR" sz="1600" dirty="0" smtClean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907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002808"/>
              </p:ext>
            </p:extLst>
          </p:nvPr>
        </p:nvGraphicFramePr>
        <p:xfrm>
          <a:off x="910350" y="1234260"/>
          <a:ext cx="10416411" cy="522553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602360">
                  <a:extLst>
                    <a:ext uri="{9D8B030D-6E8A-4147-A177-3AD203B41FA5}">
                      <a16:colId xmlns:a16="http://schemas.microsoft.com/office/drawing/2014/main" val="2842800618"/>
                    </a:ext>
                  </a:extLst>
                </a:gridCol>
                <a:gridCol w="952004">
                  <a:extLst>
                    <a:ext uri="{9D8B030D-6E8A-4147-A177-3AD203B41FA5}">
                      <a16:colId xmlns:a16="http://schemas.microsoft.com/office/drawing/2014/main" val="814097440"/>
                    </a:ext>
                  </a:extLst>
                </a:gridCol>
                <a:gridCol w="862047">
                  <a:extLst>
                    <a:ext uri="{9D8B030D-6E8A-4147-A177-3AD203B41FA5}">
                      <a16:colId xmlns:a16="http://schemas.microsoft.com/office/drawing/2014/main" val="557326364"/>
                    </a:ext>
                  </a:extLst>
                </a:gridCol>
              </a:tblGrid>
              <a:tr h="5806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테스트 항목</a:t>
                      </a:r>
                      <a:endParaRPr lang="ko-KR" altLang="en-US" sz="1800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marL="115761" marR="115761" marT="57881" marB="5788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결함</a:t>
                      </a:r>
                      <a:endParaRPr lang="ko-KR" altLang="en-US" sz="1800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marL="115761" marR="115761" marT="57881" marB="5788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결과</a:t>
                      </a:r>
                      <a:endParaRPr lang="ko-KR" altLang="en-US" sz="1800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marL="115761" marR="115761" marT="57881" marB="57881" anchor="ctr"/>
                </a:tc>
                <a:extLst>
                  <a:ext uri="{0D108BD9-81ED-4DB2-BD59-A6C34878D82A}">
                    <a16:rowId xmlns:a16="http://schemas.microsoft.com/office/drawing/2014/main" val="1675321520"/>
                  </a:ext>
                </a:extLst>
              </a:tr>
              <a:tr h="5806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상단 로고를 클릭하면 첫 화면으로 이동하는가</a:t>
                      </a:r>
                      <a:r>
                        <a:rPr lang="en-US" altLang="ko-KR" sz="1800" dirty="0" smtClean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? </a:t>
                      </a:r>
                      <a:endParaRPr lang="ko-KR" altLang="en-US" sz="1800" dirty="0">
                        <a:latin typeface="나눔스퀘어OTF Light" panose="020B0600000101010101" pitchFamily="34" charset="-127"/>
                        <a:ea typeface="나눔스퀘어OTF Light" panose="020B0600000101010101" pitchFamily="34" charset="-127"/>
                      </a:endParaRPr>
                    </a:p>
                  </a:txBody>
                  <a:tcPr marL="115761" marR="115761" marT="57881" marB="5788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A</a:t>
                      </a:r>
                      <a:endParaRPr lang="ko-KR" altLang="en-US" sz="1800" dirty="0">
                        <a:latin typeface="나눔스퀘어OTF Light" panose="020B0600000101010101" pitchFamily="34" charset="-127"/>
                        <a:ea typeface="나눔스퀘어OTF Light" panose="020B0600000101010101" pitchFamily="34" charset="-127"/>
                      </a:endParaRPr>
                    </a:p>
                  </a:txBody>
                  <a:tcPr marL="115761" marR="115761" marT="57881" marB="5788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Y</a:t>
                      </a:r>
                      <a:endParaRPr lang="ko-KR" altLang="en-US" sz="1800" dirty="0">
                        <a:latin typeface="나눔스퀘어OTF Light" panose="020B0600000101010101" pitchFamily="34" charset="-127"/>
                        <a:ea typeface="나눔스퀘어OTF Light" panose="020B0600000101010101" pitchFamily="34" charset="-127"/>
                      </a:endParaRPr>
                    </a:p>
                  </a:txBody>
                  <a:tcPr marL="115761" marR="115761" marT="57881" marB="57881" anchor="ctr"/>
                </a:tc>
                <a:extLst>
                  <a:ext uri="{0D108BD9-81ED-4DB2-BD59-A6C34878D82A}">
                    <a16:rowId xmlns:a16="http://schemas.microsoft.com/office/drawing/2014/main" val="2322284383"/>
                  </a:ext>
                </a:extLst>
              </a:tr>
              <a:tr h="5806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화면 스크롤 시 컨텐츠는 정상적으로 보여지는가</a:t>
                      </a:r>
                      <a:endParaRPr lang="ko-KR" altLang="en-US" sz="1800" dirty="0">
                        <a:latin typeface="나눔스퀘어OTF Light" panose="020B0600000101010101" pitchFamily="34" charset="-127"/>
                        <a:ea typeface="나눔스퀘어OTF Light" panose="020B0600000101010101" pitchFamily="34" charset="-127"/>
                      </a:endParaRPr>
                    </a:p>
                  </a:txBody>
                  <a:tcPr marL="115761" marR="115761" marT="57881" marB="5788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B</a:t>
                      </a:r>
                      <a:endParaRPr lang="ko-KR" altLang="en-US" sz="1800" dirty="0">
                        <a:latin typeface="나눔스퀘어OTF Light" panose="020B0600000101010101" pitchFamily="34" charset="-127"/>
                        <a:ea typeface="나눔스퀘어OTF Light" panose="020B0600000101010101" pitchFamily="34" charset="-127"/>
                      </a:endParaRPr>
                    </a:p>
                  </a:txBody>
                  <a:tcPr marL="115761" marR="115761" marT="57881" marB="5788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Y</a:t>
                      </a:r>
                      <a:endParaRPr lang="ko-KR" altLang="en-US" sz="1800" dirty="0">
                        <a:latin typeface="나눔스퀘어OTF Light" panose="020B0600000101010101" pitchFamily="34" charset="-127"/>
                        <a:ea typeface="나눔스퀘어OTF Light" panose="020B0600000101010101" pitchFamily="34" charset="-127"/>
                      </a:endParaRPr>
                    </a:p>
                  </a:txBody>
                  <a:tcPr marL="115761" marR="115761" marT="57881" marB="57881" anchor="ctr"/>
                </a:tc>
                <a:extLst>
                  <a:ext uri="{0D108BD9-81ED-4DB2-BD59-A6C34878D82A}">
                    <a16:rowId xmlns:a16="http://schemas.microsoft.com/office/drawing/2014/main" val="717466059"/>
                  </a:ext>
                </a:extLst>
              </a:tr>
              <a:tr h="5806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브라우저 탭에 타이틀이 표시되는가</a:t>
                      </a:r>
                      <a:endParaRPr lang="ko-KR" altLang="en-US" sz="1800" dirty="0">
                        <a:latin typeface="나눔스퀘어OTF Light" panose="020B0600000101010101" pitchFamily="34" charset="-127"/>
                        <a:ea typeface="나눔스퀘어OTF Light" panose="020B0600000101010101" pitchFamily="34" charset="-127"/>
                      </a:endParaRPr>
                    </a:p>
                  </a:txBody>
                  <a:tcPr marL="115761" marR="115761" marT="57881" marB="5788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A</a:t>
                      </a:r>
                      <a:endParaRPr lang="ko-KR" altLang="en-US" sz="1800" dirty="0">
                        <a:latin typeface="나눔스퀘어OTF Light" panose="020B0600000101010101" pitchFamily="34" charset="-127"/>
                        <a:ea typeface="나눔스퀘어OTF Light" panose="020B0600000101010101" pitchFamily="34" charset="-127"/>
                      </a:endParaRPr>
                    </a:p>
                  </a:txBody>
                  <a:tcPr marL="115761" marR="115761" marT="57881" marB="5788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Y</a:t>
                      </a:r>
                      <a:endParaRPr lang="ko-KR" altLang="en-US" sz="1800" dirty="0">
                        <a:latin typeface="나눔스퀘어OTF Light" panose="020B0600000101010101" pitchFamily="34" charset="-127"/>
                        <a:ea typeface="나눔스퀘어OTF Light" panose="020B0600000101010101" pitchFamily="34" charset="-127"/>
                      </a:endParaRPr>
                    </a:p>
                  </a:txBody>
                  <a:tcPr marL="115761" marR="115761" marT="57881" marB="57881" anchor="ctr"/>
                </a:tc>
                <a:extLst>
                  <a:ext uri="{0D108BD9-81ED-4DB2-BD59-A6C34878D82A}">
                    <a16:rowId xmlns:a16="http://schemas.microsoft.com/office/drawing/2014/main" val="825146749"/>
                  </a:ext>
                </a:extLst>
              </a:tr>
              <a:tr h="5806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적절한 아이콘과 글씨체를 사용하였는가</a:t>
                      </a:r>
                      <a:endParaRPr lang="ko-KR" altLang="en-US" sz="1800" dirty="0">
                        <a:latin typeface="나눔스퀘어OTF Light" panose="020B0600000101010101" pitchFamily="34" charset="-127"/>
                        <a:ea typeface="나눔스퀘어OTF Light" panose="020B0600000101010101" pitchFamily="34" charset="-127"/>
                      </a:endParaRPr>
                    </a:p>
                  </a:txBody>
                  <a:tcPr marL="115761" marR="115761" marT="57881" marB="5788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A</a:t>
                      </a:r>
                      <a:endParaRPr lang="ko-KR" altLang="en-US" sz="1800" dirty="0">
                        <a:latin typeface="나눔스퀘어OTF Light" panose="020B0600000101010101" pitchFamily="34" charset="-127"/>
                        <a:ea typeface="나눔스퀘어OTF Light" panose="020B0600000101010101" pitchFamily="34" charset="-127"/>
                      </a:endParaRPr>
                    </a:p>
                  </a:txBody>
                  <a:tcPr marL="115761" marR="115761" marT="57881" marB="5788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Y</a:t>
                      </a:r>
                      <a:endParaRPr lang="ko-KR" altLang="en-US" sz="1800" dirty="0">
                        <a:latin typeface="나눔스퀘어OTF Light" panose="020B0600000101010101" pitchFamily="34" charset="-127"/>
                        <a:ea typeface="나눔스퀘어OTF Light" panose="020B0600000101010101" pitchFamily="34" charset="-127"/>
                      </a:endParaRPr>
                    </a:p>
                  </a:txBody>
                  <a:tcPr marL="115761" marR="115761" marT="57881" marB="57881" anchor="ctr"/>
                </a:tc>
                <a:extLst>
                  <a:ext uri="{0D108BD9-81ED-4DB2-BD59-A6C34878D82A}">
                    <a16:rowId xmlns:a16="http://schemas.microsoft.com/office/drawing/2014/main" val="2258032762"/>
                  </a:ext>
                </a:extLst>
              </a:tr>
              <a:tr h="5806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모든 이미지는 대체 텍스트를 사용했는가</a:t>
                      </a:r>
                      <a:endParaRPr lang="ko-KR" altLang="en-US" sz="1800" dirty="0">
                        <a:latin typeface="나눔스퀘어OTF Light" panose="020B0600000101010101" pitchFamily="34" charset="-127"/>
                        <a:ea typeface="나눔스퀘어OTF Light" panose="020B0600000101010101" pitchFamily="34" charset="-127"/>
                      </a:endParaRPr>
                    </a:p>
                  </a:txBody>
                  <a:tcPr marL="115761" marR="115761" marT="57881" marB="5788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B</a:t>
                      </a:r>
                      <a:endParaRPr lang="ko-KR" altLang="en-US" sz="1800" dirty="0">
                        <a:latin typeface="나눔스퀘어OTF Light" panose="020B0600000101010101" pitchFamily="34" charset="-127"/>
                        <a:ea typeface="나눔스퀘어OTF Light" panose="020B0600000101010101" pitchFamily="34" charset="-127"/>
                      </a:endParaRPr>
                    </a:p>
                  </a:txBody>
                  <a:tcPr marL="115761" marR="115761" marT="57881" marB="5788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Y</a:t>
                      </a:r>
                      <a:endParaRPr lang="ko-KR" altLang="en-US" sz="1800" dirty="0">
                        <a:latin typeface="나눔스퀘어OTF Light" panose="020B0600000101010101" pitchFamily="34" charset="-127"/>
                        <a:ea typeface="나눔스퀘어OTF Light" panose="020B0600000101010101" pitchFamily="34" charset="-127"/>
                      </a:endParaRPr>
                    </a:p>
                  </a:txBody>
                  <a:tcPr marL="115761" marR="115761" marT="57881" marB="57881" anchor="ctr"/>
                </a:tc>
                <a:extLst>
                  <a:ext uri="{0D108BD9-81ED-4DB2-BD59-A6C34878D82A}">
                    <a16:rowId xmlns:a16="http://schemas.microsoft.com/office/drawing/2014/main" val="3520301478"/>
                  </a:ext>
                </a:extLst>
              </a:tr>
              <a:tr h="5806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다양한 기기에 무리없이 대응하는가</a:t>
                      </a:r>
                      <a:endParaRPr lang="ko-KR" altLang="en-US" sz="1800" dirty="0">
                        <a:latin typeface="나눔스퀘어OTF Light" panose="020B0600000101010101" pitchFamily="34" charset="-127"/>
                        <a:ea typeface="나눔스퀘어OTF Light" panose="020B0600000101010101" pitchFamily="34" charset="-127"/>
                      </a:endParaRPr>
                    </a:p>
                  </a:txBody>
                  <a:tcPr marL="115761" marR="115761" marT="57881" marB="5788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C</a:t>
                      </a:r>
                      <a:endParaRPr lang="ko-KR" altLang="en-US" sz="1800" dirty="0">
                        <a:latin typeface="나눔스퀘어OTF Light" panose="020B0600000101010101" pitchFamily="34" charset="-127"/>
                        <a:ea typeface="나눔스퀘어OTF Light" panose="020B0600000101010101" pitchFamily="34" charset="-127"/>
                      </a:endParaRPr>
                    </a:p>
                  </a:txBody>
                  <a:tcPr marL="115761" marR="115761" marT="57881" marB="5788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P</a:t>
                      </a:r>
                      <a:endParaRPr lang="ko-KR" altLang="en-US" sz="1800" dirty="0">
                        <a:latin typeface="나눔스퀘어OTF Light" panose="020B0600000101010101" pitchFamily="34" charset="-127"/>
                        <a:ea typeface="나눔스퀘어OTF Light" panose="020B0600000101010101" pitchFamily="34" charset="-127"/>
                      </a:endParaRPr>
                    </a:p>
                  </a:txBody>
                  <a:tcPr marL="115761" marR="115761" marT="57881" marB="57881" anchor="ctr"/>
                </a:tc>
                <a:extLst>
                  <a:ext uri="{0D108BD9-81ED-4DB2-BD59-A6C34878D82A}">
                    <a16:rowId xmlns:a16="http://schemas.microsoft.com/office/drawing/2014/main" val="3966619720"/>
                  </a:ext>
                </a:extLst>
              </a:tr>
              <a:tr h="580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HTML </a:t>
                      </a:r>
                      <a:r>
                        <a:rPr lang="ko-KR" altLang="en-US" sz="1800" dirty="0" smtClean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마크 업 검증을 통과했는가 </a:t>
                      </a:r>
                      <a:endParaRPr lang="ko-KR" altLang="en-US" sz="1800" dirty="0">
                        <a:latin typeface="나눔스퀘어OTF Light" panose="020B0600000101010101" pitchFamily="34" charset="-127"/>
                        <a:ea typeface="나눔스퀘어OTF Light" panose="020B0600000101010101" pitchFamily="34" charset="-127"/>
                      </a:endParaRPr>
                    </a:p>
                  </a:txBody>
                  <a:tcPr marL="115761" marR="115761" marT="57881" marB="5788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A</a:t>
                      </a:r>
                      <a:endParaRPr lang="ko-KR" altLang="en-US" sz="1800" dirty="0">
                        <a:latin typeface="나눔스퀘어OTF Light" panose="020B0600000101010101" pitchFamily="34" charset="-127"/>
                        <a:ea typeface="나눔스퀘어OTF Light" panose="020B0600000101010101" pitchFamily="34" charset="-127"/>
                      </a:endParaRPr>
                    </a:p>
                  </a:txBody>
                  <a:tcPr marL="115761" marR="115761" marT="57881" marB="5788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Y</a:t>
                      </a:r>
                      <a:endParaRPr lang="ko-KR" altLang="en-US" sz="1800" dirty="0">
                        <a:latin typeface="나눔스퀘어OTF Light" panose="020B0600000101010101" pitchFamily="34" charset="-127"/>
                        <a:ea typeface="나눔스퀘어OTF Light" panose="020B0600000101010101" pitchFamily="34" charset="-127"/>
                      </a:endParaRPr>
                    </a:p>
                  </a:txBody>
                  <a:tcPr marL="115761" marR="115761" marT="57881" marB="57881" anchor="ctr"/>
                </a:tc>
                <a:extLst>
                  <a:ext uri="{0D108BD9-81ED-4DB2-BD59-A6C34878D82A}">
                    <a16:rowId xmlns:a16="http://schemas.microsoft.com/office/drawing/2014/main" val="3835043164"/>
                  </a:ext>
                </a:extLst>
              </a:tr>
              <a:tr h="580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CSS </a:t>
                      </a:r>
                      <a:r>
                        <a:rPr lang="ko-KR" altLang="en-US" sz="1800" dirty="0" smtClean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마크 업 검증을 통과했는가</a:t>
                      </a:r>
                      <a:endParaRPr lang="ko-KR" altLang="en-US" sz="1800" dirty="0">
                        <a:latin typeface="나눔스퀘어OTF Light" panose="020B0600000101010101" pitchFamily="34" charset="-127"/>
                        <a:ea typeface="나눔스퀘어OTF Light" panose="020B0600000101010101" pitchFamily="34" charset="-127"/>
                      </a:endParaRPr>
                    </a:p>
                  </a:txBody>
                  <a:tcPr marL="115761" marR="115761" marT="57881" marB="5788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A</a:t>
                      </a:r>
                      <a:endParaRPr lang="ko-KR" altLang="en-US" sz="1800" dirty="0">
                        <a:latin typeface="나눔스퀘어OTF Light" panose="020B0600000101010101" pitchFamily="34" charset="-127"/>
                        <a:ea typeface="나눔스퀘어OTF Light" panose="020B0600000101010101" pitchFamily="34" charset="-127"/>
                      </a:endParaRPr>
                    </a:p>
                  </a:txBody>
                  <a:tcPr marL="115761" marR="115761" marT="57881" marB="5788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Y</a:t>
                      </a:r>
                      <a:endParaRPr lang="ko-KR" altLang="en-US" sz="1800" dirty="0">
                        <a:latin typeface="나눔스퀘어OTF Light" panose="020B0600000101010101" pitchFamily="34" charset="-127"/>
                        <a:ea typeface="나눔스퀘어OTF Light" panose="020B0600000101010101" pitchFamily="34" charset="-127"/>
                      </a:endParaRPr>
                    </a:p>
                  </a:txBody>
                  <a:tcPr marL="115761" marR="115761" marT="57881" marB="57881" anchor="ctr"/>
                </a:tc>
                <a:extLst>
                  <a:ext uri="{0D108BD9-81ED-4DB2-BD59-A6C34878D82A}">
                    <a16:rowId xmlns:a16="http://schemas.microsoft.com/office/drawing/2014/main" val="3928223244"/>
                  </a:ext>
                </a:extLst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>
            <a:off x="1422400" y="327466"/>
            <a:ext cx="10769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8807" y="188091"/>
            <a:ext cx="1210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사용성 테스트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0350" y="647378"/>
            <a:ext cx="2507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사용성 테스트</a:t>
            </a:r>
            <a:endParaRPr lang="ko-KR" altLang="en-US" sz="1100" dirty="0"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419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22400" y="327466"/>
            <a:ext cx="10769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0" y="6437982"/>
            <a:ext cx="10769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93671" y="5422319"/>
            <a:ext cx="47163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Thank you</a:t>
            </a:r>
            <a:endParaRPr lang="ko-KR" altLang="en-US" sz="2800" dirty="0"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315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03157" y="2759069"/>
            <a:ext cx="25635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index</a:t>
            </a:r>
            <a:endParaRPr lang="ko-KR" altLang="en-US" sz="2800" dirty="0"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34425" y="1374074"/>
            <a:ext cx="359746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사이트 소개</a:t>
            </a:r>
            <a:r>
              <a:rPr lang="en-US" altLang="ko-KR" sz="24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240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디자인 </a:t>
            </a:r>
            <a:r>
              <a:rPr lang="ko-KR" altLang="en-US" sz="240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소개</a:t>
            </a:r>
            <a:endParaRPr lang="en-US" altLang="ko-KR" sz="2400" dirty="0" smtClean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화면 설계</a:t>
            </a:r>
            <a:endParaRPr lang="en-US" altLang="ko-KR" sz="2400" dirty="0" smtClean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테스트 목적과 </a:t>
            </a:r>
            <a:r>
              <a:rPr lang="ko-KR" altLang="en-US" sz="2400" dirty="0" err="1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시행일자</a:t>
            </a:r>
            <a:endParaRPr lang="en-US" altLang="ko-KR" sz="2400" dirty="0" smtClean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사용성 테스트 </a:t>
            </a:r>
            <a:r>
              <a:rPr lang="ko-KR" altLang="en-US" sz="2400" dirty="0" err="1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유형분류</a:t>
            </a:r>
            <a:endParaRPr lang="en-US" altLang="ko-KR" sz="2400" dirty="0" smtClean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사용성 테스트</a:t>
            </a:r>
            <a:endParaRPr lang="en-US" altLang="ko-KR" sz="2400" dirty="0" smtClean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39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07659" y="1616899"/>
            <a:ext cx="4905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반려동물의 하루를 기록하고 관리하는데 초점을 둔 사이트입니다</a:t>
            </a:r>
            <a:r>
              <a:rPr lang="en-US" altLang="ko-KR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반려동물의 케어가 필요할 때 쓸 수 있는 정보 위주로 기록이 가능합니다</a:t>
            </a:r>
            <a:r>
              <a:rPr lang="en-US" altLang="ko-KR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단순 기록 뿐 아니라 커뮤니티를 통해 유용한 정보를 공유할 수 있도록 했습니다</a:t>
            </a:r>
            <a:r>
              <a:rPr lang="en-US" altLang="ko-KR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81" y="602361"/>
            <a:ext cx="6203298" cy="903037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212532" y="754466"/>
            <a:ext cx="2138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사이트 소개</a:t>
            </a:r>
            <a:endParaRPr lang="ko-KR" altLang="en-US" sz="1100" dirty="0"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8807" y="188091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사이트 소개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422400" y="327466"/>
            <a:ext cx="10769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80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81" y="602358"/>
            <a:ext cx="6203298" cy="903037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212532" y="754463"/>
            <a:ext cx="2138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디자인 소개</a:t>
            </a:r>
            <a:endParaRPr lang="ko-KR" altLang="en-US" sz="1100" dirty="0"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07657" y="1616896"/>
            <a:ext cx="49058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따뜻한 계열의 색을 </a:t>
            </a:r>
            <a:r>
              <a:rPr lang="ko-KR" altLang="en-US" dirty="0" err="1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메인으로</a:t>
            </a:r>
            <a:r>
              <a:rPr lang="ko-KR" altLang="en-US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하여 안락한 느낌이 들게 했습니다</a:t>
            </a:r>
            <a:r>
              <a:rPr lang="en-US" altLang="ko-KR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폰트는 로고와 어느정도 어울릴 수 있도록 둥근 느낌을 주는 폰트로 설정했습니다</a:t>
            </a:r>
            <a:r>
              <a:rPr lang="en-US" altLang="ko-KR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색을 통해서 컨텐츠를 분리함으로 눈에 잘 들어오게 했습니다</a:t>
            </a:r>
            <a:r>
              <a:rPr lang="en-US" altLang="ko-KR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</a:t>
            </a:r>
            <a:endParaRPr lang="en-US" altLang="ko-KR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7397069" y="4743037"/>
            <a:ext cx="3782208" cy="1354816"/>
            <a:chOff x="7485560" y="4554352"/>
            <a:chExt cx="3782208" cy="1354816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23226" y="4564626"/>
              <a:ext cx="1344542" cy="1344542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5560" y="4554352"/>
              <a:ext cx="1344542" cy="1344542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7326" y="4561725"/>
              <a:ext cx="1344542" cy="1344542"/>
            </a:xfrm>
            <a:prstGeom prst="rect">
              <a:avLst/>
            </a:prstGeom>
          </p:spPr>
        </p:pic>
      </p:grpSp>
      <p:sp>
        <p:nvSpPr>
          <p:cNvPr id="20" name="TextBox 19"/>
          <p:cNvSpPr txBox="1"/>
          <p:nvPr/>
        </p:nvSpPr>
        <p:spPr>
          <a:xfrm>
            <a:off x="158807" y="188091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디자인 소개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422400" y="327466"/>
            <a:ext cx="10769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58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03157" y="2759069"/>
            <a:ext cx="35814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화면 설계</a:t>
            </a:r>
            <a:endParaRPr lang="ko-KR" altLang="en-US" sz="2800" dirty="0"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422400" y="327466"/>
            <a:ext cx="10769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0" y="6437982"/>
            <a:ext cx="10769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75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8807" y="188091"/>
            <a:ext cx="1322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화면 설계</a:t>
            </a:r>
            <a:r>
              <a:rPr lang="en-US" altLang="ko-KR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</a:t>
            </a:r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이동</a:t>
            </a:r>
            <a:r>
              <a:rPr lang="en-US" altLang="ko-KR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16" name="직선 연결선 15"/>
          <p:cNvCxnSpPr>
            <a:stCxn id="13" idx="3"/>
          </p:cNvCxnSpPr>
          <p:nvPr/>
        </p:nvCxnSpPr>
        <p:spPr>
          <a:xfrm flipV="1">
            <a:off x="1481605" y="327466"/>
            <a:ext cx="10710395" cy="14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750948" y="1451805"/>
            <a:ext cx="10908177" cy="13450302"/>
            <a:chOff x="750948" y="758631"/>
            <a:chExt cx="10908177" cy="13450302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85440" y="1658838"/>
              <a:ext cx="8621120" cy="12550095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2072736" y="1748223"/>
              <a:ext cx="1521082" cy="506994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593818" y="1748223"/>
              <a:ext cx="615328" cy="506994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/>
            <p:cNvCxnSpPr>
              <a:stCxn id="8" idx="1"/>
            </p:cNvCxnSpPr>
            <p:nvPr/>
          </p:nvCxnSpPr>
          <p:spPr>
            <a:xfrm flipH="1">
              <a:off x="1320802" y="2001720"/>
              <a:ext cx="751934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50948" y="758631"/>
              <a:ext cx="11977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smtClean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rPr>
                <a:t>메인</a:t>
              </a:r>
              <a:r>
                <a:rPr lang="en-US" altLang="ko-KR" sz="2000" b="1" dirty="0" smtClean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rPr>
                <a:t>(</a:t>
              </a:r>
              <a:r>
                <a:rPr lang="ko-KR" altLang="en-US" sz="2000" b="1" dirty="0" smtClean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rPr>
                <a:t>홈</a:t>
              </a:r>
              <a:r>
                <a:rPr lang="en-US" altLang="ko-KR" sz="2000" b="1" dirty="0" smtClean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rPr>
                <a:t>)</a:t>
              </a:r>
              <a:endParaRPr lang="ko-KR" altLang="en-US" sz="1000" dirty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 flipV="1">
              <a:off x="1349830" y="1236013"/>
              <a:ext cx="0" cy="794735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4242564" y="1748223"/>
              <a:ext cx="615328" cy="506994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833277" y="758631"/>
              <a:ext cx="12362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smtClean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rPr>
                <a:t>커뮤니티</a:t>
              </a:r>
              <a:endParaRPr lang="ko-KR" altLang="en-US" sz="1000" dirty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267197" y="758631"/>
              <a:ext cx="12362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smtClean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rPr>
                <a:t>다이어리</a:t>
              </a:r>
              <a:endParaRPr lang="ko-KR" altLang="en-US" sz="1000" dirty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159997" y="758631"/>
              <a:ext cx="14991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mtClean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rPr>
                <a:t>개인페이지</a:t>
              </a:r>
              <a:endParaRPr lang="ko-KR" altLang="en-US" sz="1000" dirty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972667" y="758631"/>
              <a:ext cx="9733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mtClean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rPr>
                <a:t>로그인</a:t>
              </a:r>
              <a:endParaRPr lang="ko-KR" altLang="en-US" sz="1000" dirty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522445" y="758631"/>
              <a:ext cx="12362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smtClean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rPr>
                <a:t>회원가입</a:t>
              </a:r>
              <a:endParaRPr lang="ko-KR" altLang="en-US" sz="1000" dirty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9779763" y="1748223"/>
              <a:ext cx="510870" cy="506994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9405661" y="1750784"/>
              <a:ext cx="374102" cy="506994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9012666" y="1749936"/>
              <a:ext cx="374102" cy="506994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endCxn id="32" idx="3"/>
            </p:cNvCxnSpPr>
            <p:nvPr/>
          </p:nvCxnSpPr>
          <p:spPr>
            <a:xfrm flipH="1">
              <a:off x="10290633" y="2001720"/>
              <a:ext cx="682170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flipV="1">
              <a:off x="10943774" y="1158741"/>
              <a:ext cx="0" cy="872007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>
              <a:stCxn id="33" idx="0"/>
            </p:cNvCxnSpPr>
            <p:nvPr/>
          </p:nvCxnSpPr>
          <p:spPr>
            <a:xfrm flipV="1">
              <a:off x="9592712" y="1170314"/>
              <a:ext cx="0" cy="58047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>
              <a:stCxn id="34" idx="1"/>
            </p:cNvCxnSpPr>
            <p:nvPr/>
          </p:nvCxnSpPr>
          <p:spPr>
            <a:xfrm flipH="1">
              <a:off x="8207123" y="2003433"/>
              <a:ext cx="805543" cy="351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flipV="1">
              <a:off x="8207122" y="1158741"/>
              <a:ext cx="0" cy="872007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 flipV="1">
              <a:off x="3794254" y="1167753"/>
              <a:ext cx="0" cy="58047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flipV="1">
              <a:off x="4715911" y="1158741"/>
              <a:ext cx="0" cy="58047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794299" y="683765"/>
            <a:ext cx="2940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화면 설계 </a:t>
            </a:r>
            <a:r>
              <a:rPr lang="en-US" altLang="ko-KR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- </a:t>
            </a:r>
            <a:r>
              <a:rPr lang="ko-KR" altLang="en-US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이동</a:t>
            </a:r>
            <a:endParaRPr lang="ko-KR" altLang="en-US" sz="1100" dirty="0"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295139" y="5393416"/>
            <a:ext cx="1601721" cy="52322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메인</a:t>
            </a:r>
            <a:r>
              <a:rPr lang="en-US" altLang="ko-KR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(</a:t>
            </a:r>
            <a:r>
              <a:rPr lang="ko-KR" altLang="en-US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홈</a:t>
            </a:r>
            <a:r>
              <a:rPr lang="en-US" altLang="ko-KR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)</a:t>
            </a:r>
            <a:endParaRPr lang="ko-KR" altLang="en-US" sz="1100" dirty="0"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647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8807" y="188091"/>
            <a:ext cx="1322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화면 설계</a:t>
            </a:r>
            <a:r>
              <a:rPr lang="en-US" altLang="ko-KR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</a:t>
            </a:r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이동</a:t>
            </a:r>
            <a:r>
              <a:rPr lang="en-US" altLang="ko-KR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16" name="직선 연결선 15"/>
          <p:cNvCxnSpPr>
            <a:stCxn id="13" idx="3"/>
          </p:cNvCxnSpPr>
          <p:nvPr/>
        </p:nvCxnSpPr>
        <p:spPr>
          <a:xfrm flipV="1">
            <a:off x="1481605" y="327466"/>
            <a:ext cx="10710395" cy="14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94299" y="683765"/>
            <a:ext cx="2940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화면 설계 </a:t>
            </a:r>
            <a:r>
              <a:rPr lang="en-US" altLang="ko-KR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- </a:t>
            </a:r>
            <a:r>
              <a:rPr lang="ko-KR" altLang="en-US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이동</a:t>
            </a:r>
            <a:endParaRPr lang="ko-KR" altLang="en-US" sz="1100" dirty="0"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295139" y="5393416"/>
            <a:ext cx="1601721" cy="52322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메인</a:t>
            </a:r>
            <a:r>
              <a:rPr lang="en-US" altLang="ko-KR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(</a:t>
            </a:r>
            <a:r>
              <a:rPr lang="ko-KR" altLang="en-US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홈</a:t>
            </a:r>
            <a:r>
              <a:rPr lang="en-US" altLang="ko-KR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)</a:t>
            </a:r>
            <a:endParaRPr lang="ko-KR" altLang="en-US" sz="1100" dirty="0"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141" t="41279" r="1255"/>
          <a:stretch/>
        </p:blipFill>
        <p:spPr>
          <a:xfrm>
            <a:off x="1785440" y="2352012"/>
            <a:ext cx="8621119" cy="363632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525613" y="5139919"/>
            <a:ext cx="615328" cy="50699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>
            <a:stCxn id="10" idx="1"/>
          </p:cNvCxnSpPr>
          <p:nvPr/>
        </p:nvCxnSpPr>
        <p:spPr>
          <a:xfrm flipH="1">
            <a:off x="1481605" y="5393416"/>
            <a:ext cx="104400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26504" y="4170174"/>
            <a:ext cx="1197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메인</a:t>
            </a:r>
            <a:r>
              <a:rPr lang="en-US" altLang="ko-KR" sz="20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(</a:t>
            </a:r>
            <a:r>
              <a:rPr lang="ko-KR" altLang="en-US" sz="20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홈</a:t>
            </a:r>
            <a:r>
              <a:rPr lang="en-US" altLang="ko-KR" sz="20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)</a:t>
            </a:r>
            <a:endParaRPr lang="ko-KR" altLang="en-US" sz="1000" dirty="0"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1510633" y="4627709"/>
            <a:ext cx="0" cy="794735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3232626" y="5138633"/>
            <a:ext cx="615328" cy="50699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922172" y="4166010"/>
            <a:ext cx="1236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커뮤니티</a:t>
            </a:r>
            <a:endParaRPr lang="ko-KR" altLang="en-US" sz="1000" dirty="0"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59763" y="4160984"/>
            <a:ext cx="1236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다이어리</a:t>
            </a:r>
            <a:endParaRPr lang="ko-KR" altLang="en-US" sz="1000" dirty="0"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483167" y="4160984"/>
            <a:ext cx="1499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개인페이지</a:t>
            </a:r>
            <a:endParaRPr lang="ko-KR" altLang="en-US" sz="1000" dirty="0"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 flipV="1">
            <a:off x="3573705" y="4570284"/>
            <a:ext cx="0" cy="58047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V="1">
            <a:off x="5505026" y="4530380"/>
            <a:ext cx="0" cy="58047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5189587" y="5138633"/>
            <a:ext cx="615328" cy="50699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6857804" y="5138633"/>
            <a:ext cx="615328" cy="50699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 flipV="1">
            <a:off x="7165468" y="4530380"/>
            <a:ext cx="0" cy="58047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314902" y="1701401"/>
            <a:ext cx="3562194" cy="52322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800" b="1" dirty="0" err="1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하단영역</a:t>
            </a:r>
            <a:r>
              <a:rPr lang="en-US" altLang="ko-KR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(FOOTER)</a:t>
            </a:r>
            <a:endParaRPr lang="ko-KR" altLang="en-US" sz="1100" dirty="0"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638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8807" y="188091"/>
            <a:ext cx="1322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화면 설계</a:t>
            </a:r>
            <a:r>
              <a:rPr lang="en-US" altLang="ko-KR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</a:t>
            </a:r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이동</a:t>
            </a:r>
            <a:r>
              <a:rPr lang="en-US" altLang="ko-KR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16" name="직선 연결선 15"/>
          <p:cNvCxnSpPr>
            <a:stCxn id="13" idx="3"/>
          </p:cNvCxnSpPr>
          <p:nvPr/>
        </p:nvCxnSpPr>
        <p:spPr>
          <a:xfrm flipV="1">
            <a:off x="1481605" y="327466"/>
            <a:ext cx="10710395" cy="14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1481605" y="1394882"/>
            <a:ext cx="8724333" cy="5912707"/>
            <a:chOff x="1598742" y="604743"/>
            <a:chExt cx="8724333" cy="5912707"/>
          </a:xfrm>
        </p:grpSpPr>
        <p:grpSp>
          <p:nvGrpSpPr>
            <p:cNvPr id="4" name="그룹 3"/>
            <p:cNvGrpSpPr/>
            <p:nvPr/>
          </p:nvGrpSpPr>
          <p:grpSpPr>
            <a:xfrm>
              <a:off x="1598742" y="604743"/>
              <a:ext cx="4204953" cy="5912707"/>
              <a:chOff x="843999" y="604743"/>
              <a:chExt cx="4204953" cy="5912707"/>
            </a:xfrm>
          </p:grpSpPr>
          <p:pic>
            <p:nvPicPr>
              <p:cNvPr id="35" name="그림 3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3999" y="1158741"/>
                <a:ext cx="4204953" cy="5358709"/>
              </a:xfrm>
              <a:prstGeom prst="rect">
                <a:avLst/>
              </a:prstGeom>
            </p:spPr>
          </p:pic>
          <p:sp>
            <p:nvSpPr>
              <p:cNvPr id="10" name="직사각형 9"/>
              <p:cNvSpPr/>
              <p:nvPr/>
            </p:nvSpPr>
            <p:spPr>
              <a:xfrm>
                <a:off x="2794824" y="1253240"/>
                <a:ext cx="1680492" cy="1606074"/>
              </a:xfrm>
              <a:prstGeom prst="rect">
                <a:avLst/>
              </a:prstGeom>
              <a:noFill/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060021" y="604743"/>
                <a:ext cx="12362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b="1" dirty="0" smtClean="0">
                    <a:latin typeface="여기어때 잘난체 고딕" panose="00000500000000000000" pitchFamily="50" charset="-127"/>
                    <a:ea typeface="여기어때 잘난체 고딕" panose="00000500000000000000" pitchFamily="50" charset="-127"/>
                  </a:rPr>
                  <a:t>커뮤니티</a:t>
                </a:r>
                <a:endParaRPr lang="ko-KR" altLang="en-US" sz="1000" dirty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endParaRPr>
              </a:p>
            </p:txBody>
          </p:sp>
          <p:cxnSp>
            <p:nvCxnSpPr>
              <p:cNvPr id="49" name="직선 연결선 48"/>
              <p:cNvCxnSpPr/>
              <p:nvPr/>
            </p:nvCxnSpPr>
            <p:spPr>
              <a:xfrm flipV="1">
                <a:off x="3678139" y="963005"/>
                <a:ext cx="0" cy="290235"/>
              </a:xfrm>
              <a:prstGeom prst="line">
                <a:avLst/>
              </a:prstGeom>
              <a:ln w="571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3060021" y="2126035"/>
                <a:ext cx="123623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b="1" dirty="0" smtClean="0">
                    <a:latin typeface="여기어때 잘난체 고딕" panose="00000500000000000000" pitchFamily="50" charset="-127"/>
                    <a:ea typeface="여기어때 잘난체 고딕" panose="00000500000000000000" pitchFamily="50" charset="-127"/>
                  </a:rPr>
                  <a:t>커뮤니티</a:t>
                </a:r>
                <a:endParaRPr lang="en-US" altLang="ko-KR" sz="2000" b="1" dirty="0" smtClean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endParaRPr>
              </a:p>
              <a:p>
                <a:r>
                  <a:rPr lang="ko-KR" altLang="en-US" sz="2000" b="1" dirty="0" smtClean="0">
                    <a:latin typeface="여기어때 잘난체 고딕" panose="00000500000000000000" pitchFamily="50" charset="-127"/>
                    <a:ea typeface="여기어때 잘난체 고딕" panose="00000500000000000000" pitchFamily="50" charset="-127"/>
                  </a:rPr>
                  <a:t>베스트</a:t>
                </a:r>
                <a:endParaRPr lang="ko-KR" altLang="en-US" sz="1000" dirty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endParaRP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6113374" y="604743"/>
              <a:ext cx="4209701" cy="5476743"/>
              <a:chOff x="6999777" y="604743"/>
              <a:chExt cx="4209701" cy="5476743"/>
            </a:xfrm>
          </p:grpSpPr>
          <p:pic>
            <p:nvPicPr>
              <p:cNvPr id="38" name="그림 3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99777" y="1158741"/>
                <a:ext cx="4209701" cy="4922745"/>
              </a:xfrm>
              <a:prstGeom prst="rect">
                <a:avLst/>
              </a:prstGeom>
            </p:spPr>
          </p:pic>
          <p:sp>
            <p:nvSpPr>
              <p:cNvPr id="29" name="TextBox 28"/>
              <p:cNvSpPr txBox="1"/>
              <p:nvPr/>
            </p:nvSpPr>
            <p:spPr>
              <a:xfrm>
                <a:off x="7453847" y="604743"/>
                <a:ext cx="12362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b="1" dirty="0" smtClean="0">
                    <a:latin typeface="여기어때 잘난체 고딕" panose="00000500000000000000" pitchFamily="50" charset="-127"/>
                    <a:ea typeface="여기어때 잘난체 고딕" panose="00000500000000000000" pitchFamily="50" charset="-127"/>
                  </a:rPr>
                  <a:t>다이어리</a:t>
                </a:r>
                <a:endParaRPr lang="ko-KR" altLang="en-US" sz="1000" dirty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7522445" y="3439885"/>
                <a:ext cx="1099040" cy="1103085"/>
              </a:xfrm>
              <a:prstGeom prst="rect">
                <a:avLst/>
              </a:prstGeom>
              <a:noFill/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7" name="직선 연결선 46"/>
              <p:cNvCxnSpPr>
                <a:endCxn id="29" idx="2"/>
              </p:cNvCxnSpPr>
              <p:nvPr/>
            </p:nvCxnSpPr>
            <p:spPr>
              <a:xfrm flipV="1">
                <a:off x="8064001" y="1004853"/>
                <a:ext cx="7964" cy="2435033"/>
              </a:xfrm>
              <a:prstGeom prst="line">
                <a:avLst/>
              </a:prstGeom>
              <a:ln w="571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7445883" y="3638040"/>
                <a:ext cx="123623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b="1" dirty="0" smtClean="0">
                    <a:latin typeface="여기어때 잘난체 고딕" panose="00000500000000000000" pitchFamily="50" charset="-127"/>
                    <a:ea typeface="여기어때 잘난체 고딕" panose="00000500000000000000" pitchFamily="50" charset="-127"/>
                  </a:rPr>
                  <a:t>나의</a:t>
                </a:r>
                <a:endParaRPr lang="en-US" altLang="ko-KR" sz="2000" b="1" dirty="0" smtClean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endParaRPr>
              </a:p>
              <a:p>
                <a:r>
                  <a:rPr lang="ko-KR" altLang="en-US" sz="2000" b="1" dirty="0" smtClean="0">
                    <a:latin typeface="여기어때 잘난체 고딕" panose="00000500000000000000" pitchFamily="50" charset="-127"/>
                    <a:ea typeface="여기어때 잘난체 고딕" panose="00000500000000000000" pitchFamily="50" charset="-127"/>
                  </a:rPr>
                  <a:t>반려동물</a:t>
                </a:r>
                <a:endParaRPr lang="ko-KR" altLang="en-US" sz="1000" dirty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endParaRPr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794299" y="683765"/>
            <a:ext cx="2940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화면 설계 </a:t>
            </a:r>
            <a:r>
              <a:rPr lang="en-US" altLang="ko-KR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- </a:t>
            </a:r>
            <a:r>
              <a:rPr lang="ko-KR" altLang="en-US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이동</a:t>
            </a:r>
            <a:endParaRPr lang="ko-KR" altLang="en-US" sz="1100" dirty="0"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83220" y="5540900"/>
            <a:ext cx="1601721" cy="52322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메인</a:t>
            </a:r>
            <a:r>
              <a:rPr lang="en-US" altLang="ko-KR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(</a:t>
            </a:r>
            <a:r>
              <a:rPr lang="ko-KR" altLang="en-US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홈</a:t>
            </a:r>
            <a:r>
              <a:rPr lang="en-US" altLang="ko-KR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)</a:t>
            </a:r>
            <a:endParaRPr lang="ko-KR" altLang="en-US" sz="1100" dirty="0"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87027" y="5540900"/>
            <a:ext cx="2028119" cy="52322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800" b="1" dirty="0" err="1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개인페이지</a:t>
            </a:r>
            <a:endParaRPr lang="ko-KR" altLang="en-US" sz="1100" dirty="0"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02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/>
          <a:srcRect l="32474" t="12046" r="32645" b="33109"/>
          <a:stretch/>
        </p:blipFill>
        <p:spPr>
          <a:xfrm>
            <a:off x="6001724" y="1060053"/>
            <a:ext cx="4203471" cy="5759996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/>
          <a:srcRect l="32381" t="12196" r="32338" b="33022"/>
          <a:stretch/>
        </p:blipFill>
        <p:spPr>
          <a:xfrm>
            <a:off x="1481601" y="1060053"/>
            <a:ext cx="4204958" cy="575999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8807" y="188091"/>
            <a:ext cx="1322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화면 설계</a:t>
            </a:r>
            <a:r>
              <a:rPr lang="en-US" altLang="ko-KR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</a:t>
            </a:r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이동</a:t>
            </a:r>
            <a:r>
              <a:rPr lang="en-US" altLang="ko-KR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16" name="직선 연결선 15"/>
          <p:cNvCxnSpPr>
            <a:stCxn id="13" idx="3"/>
          </p:cNvCxnSpPr>
          <p:nvPr/>
        </p:nvCxnSpPr>
        <p:spPr>
          <a:xfrm flipV="1">
            <a:off x="1481605" y="327466"/>
            <a:ext cx="10710395" cy="14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94299" y="683765"/>
            <a:ext cx="2940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화면 설계 </a:t>
            </a:r>
            <a:r>
              <a:rPr lang="en-US" altLang="ko-KR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- </a:t>
            </a:r>
            <a:r>
              <a:rPr lang="ko-KR" altLang="en-US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이동</a:t>
            </a:r>
            <a:endParaRPr lang="ko-KR" altLang="en-US" sz="1100" dirty="0"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83220" y="1508871"/>
            <a:ext cx="1659429" cy="52322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회원가입</a:t>
            </a:r>
            <a:endParaRPr lang="ko-KR" altLang="en-US" sz="1100" dirty="0"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58091" y="1508871"/>
            <a:ext cx="1290738" cy="52322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800" b="1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로그인</a:t>
            </a:r>
            <a:endParaRPr lang="ko-KR" altLang="en-US" sz="1100" dirty="0"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743834" y="6017341"/>
            <a:ext cx="1680492" cy="73506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985198" y="5326996"/>
            <a:ext cx="1197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메인</a:t>
            </a:r>
            <a:r>
              <a:rPr lang="en-US" altLang="ko-KR" sz="20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(</a:t>
            </a:r>
            <a:r>
              <a:rPr lang="ko-KR" altLang="en-US" sz="20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홈</a:t>
            </a:r>
            <a:r>
              <a:rPr lang="en-US" altLang="ko-KR" sz="20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)</a:t>
            </a:r>
            <a:endParaRPr lang="ko-KR" altLang="en-US" sz="1000" dirty="0"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3590004" y="5727106"/>
            <a:ext cx="0" cy="290235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7320750" y="4440068"/>
            <a:ext cx="1680492" cy="73506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7551065" y="5493094"/>
            <a:ext cx="1197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메인</a:t>
            </a:r>
            <a:r>
              <a:rPr lang="en-US" altLang="ko-KR" sz="20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(</a:t>
            </a:r>
            <a:r>
              <a:rPr lang="ko-KR" altLang="en-US" sz="20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홈</a:t>
            </a:r>
            <a:r>
              <a:rPr lang="en-US" altLang="ko-KR" sz="20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)</a:t>
            </a:r>
            <a:endParaRPr lang="ko-KR" altLang="en-US" sz="1000" dirty="0"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 flipV="1">
            <a:off x="8155871" y="5202858"/>
            <a:ext cx="0" cy="290235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126507" y="3904894"/>
            <a:ext cx="849116" cy="43442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4569487" y="1755059"/>
            <a:ext cx="1270874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840361" y="1755059"/>
            <a:ext cx="0" cy="235974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5840361" y="4114800"/>
            <a:ext cx="1286146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63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382</Words>
  <Application>Microsoft Office PowerPoint</Application>
  <PresentationFormat>와이드스크린</PresentationFormat>
  <Paragraphs>140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8" baseType="lpstr">
      <vt:lpstr>나눔바른고딕OTF UltraLight</vt:lpstr>
      <vt:lpstr>나눔스퀘어OTF</vt:lpstr>
      <vt:lpstr>나눔스퀘어OTF Bold</vt:lpstr>
      <vt:lpstr>나눔스퀘어OTF Light</vt:lpstr>
      <vt:lpstr>나눔스퀘어OTF_ac</vt:lpstr>
      <vt:lpstr>맑은 고딕</vt:lpstr>
      <vt:lpstr>여기어때 잘난체 고딕</vt:lpstr>
      <vt:lpstr>Arial</vt:lpstr>
      <vt:lpstr>Wingdings</vt:lpstr>
      <vt:lpstr>Office 테마</vt:lpstr>
      <vt:lpstr>UI테스트 결과보고서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UI테스트 결과보고서</dc:title>
  <dc:creator>LINE</dc:creator>
  <cp:lastModifiedBy>LINE</cp:lastModifiedBy>
  <cp:revision>86</cp:revision>
  <dcterms:created xsi:type="dcterms:W3CDTF">2024-08-26T08:45:19Z</dcterms:created>
  <dcterms:modified xsi:type="dcterms:W3CDTF">2024-08-29T02:11:54Z</dcterms:modified>
</cp:coreProperties>
</file>