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59" r:id="rId5"/>
    <p:sldId id="269" r:id="rId6"/>
    <p:sldId id="270" r:id="rId7"/>
    <p:sldId id="272" r:id="rId8"/>
    <p:sldId id="271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8" r:id="rId17"/>
    <p:sldId id="260" r:id="rId18"/>
    <p:sldId id="283" r:id="rId19"/>
    <p:sldId id="284" r:id="rId20"/>
    <p:sldId id="285" r:id="rId21"/>
    <p:sldId id="287" r:id="rId22"/>
    <p:sldId id="261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BEA"/>
    <a:srgbClr val="F36035"/>
    <a:srgbClr val="C0A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7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4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6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5B29-5321-603A-40BF-F4976D4AB86D}"/>
              </a:ext>
            </a:extLst>
          </p:cNvPr>
          <p:cNvSpPr/>
          <p:nvPr/>
        </p:nvSpPr>
        <p:spPr>
          <a:xfrm>
            <a:off x="214037" y="203200"/>
            <a:ext cx="11690902" cy="6451600"/>
          </a:xfrm>
          <a:prstGeom prst="rect">
            <a:avLst/>
          </a:prstGeom>
          <a:solidFill>
            <a:srgbClr val="F2EBE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2" algn="ctr">
              <a:defRPr/>
            </a:pPr>
            <a:r>
              <a:rPr lang="en-US" altLang="ko-KR" sz="4800" b="1" i="1" kern="0" dirty="0">
                <a:ln w="15875">
                  <a:noFill/>
                </a:ln>
                <a:solidFill>
                  <a:srgbClr val="F3603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2017</a:t>
            </a:r>
            <a:r>
              <a:rPr lang="ko-KR" altLang="en-US" sz="4800" b="1" i="1" kern="0" dirty="0">
                <a:ln w="15875">
                  <a:noFill/>
                </a:ln>
                <a:solidFill>
                  <a:srgbClr val="F3603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년 하반기 게임 출시 분석</a:t>
            </a:r>
            <a:endParaRPr lang="en-US" altLang="ko-KR" sz="4800" b="1" i="1" kern="0" dirty="0">
              <a:ln w="15875">
                <a:noFill/>
              </a:ln>
              <a:solidFill>
                <a:srgbClr val="F36035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8900" lvl="2" algn="ctr">
              <a:defRPr/>
            </a:pPr>
            <a:r>
              <a:rPr lang="en-US" altLang="ko-KR" kern="0" dirty="0">
                <a:solidFill>
                  <a:srgbClr val="F36035"/>
                </a:solidFill>
              </a:rPr>
              <a:t>AIB 17</a:t>
            </a:r>
            <a:r>
              <a:rPr lang="ko-KR" altLang="en-US" kern="0" dirty="0">
                <a:solidFill>
                  <a:srgbClr val="F36035"/>
                </a:solidFill>
              </a:rPr>
              <a:t>기</a:t>
            </a:r>
            <a:r>
              <a:rPr lang="en-US" altLang="ko-KR" kern="0" dirty="0">
                <a:solidFill>
                  <a:srgbClr val="F36035"/>
                </a:solidFill>
              </a:rPr>
              <a:t> </a:t>
            </a:r>
            <a:r>
              <a:rPr lang="ko-KR" altLang="en-US" kern="0" dirty="0" err="1">
                <a:solidFill>
                  <a:srgbClr val="F36035"/>
                </a:solidFill>
              </a:rPr>
              <a:t>유하민</a:t>
            </a:r>
            <a:endParaRPr lang="ko-KR" altLang="en-US" sz="4800" dirty="0">
              <a:solidFill>
                <a:srgbClr val="F3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2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연도별 게임 트렌드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954630" y="5257344"/>
            <a:ext cx="1028274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상관계수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비례하는 지를 나타내는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 계수가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에 가까울 수록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상아색에 가까울 수록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유사하다는 것을 의미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일본은 제외한 모든 지역에서 높은 유사성을 띔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D52D44-E04B-091A-D5C9-DEF9CED37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9" y="988400"/>
            <a:ext cx="11692800" cy="56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6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2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연도별 게임 트렌드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954630" y="5257344"/>
            <a:ext cx="1028274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상관계수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비례하는 지를 나타내는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 계수가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에 가까울 수록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상아색에 가까울 수록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유사하다는 것을 의미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일본은 제외한 모든 지역에서 높은 유사성을 띔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D52D44-E04B-091A-D5C9-DEF9CED37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036" y="988400"/>
            <a:ext cx="11692800" cy="56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2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연도별 게임 트렌드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954630" y="5257344"/>
            <a:ext cx="1028274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상관계수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비례하는 지를 나타내는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 계수가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에 가까울 수록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상아색에 가까울 수록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유사하다는 것을 의미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일본은 제외한 모든 지역에서 높은 유사성을 띔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D52D44-E04B-091A-D5C9-DEF9CED37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139" y="988400"/>
            <a:ext cx="11692800" cy="56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2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연도별 게임 트렌드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954630" y="5257344"/>
            <a:ext cx="1028274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상관계수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비례하는 지를 나타내는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 계수가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에 가까울 수록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상아색에 가까울 수록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유사하다는 것을 의미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일본은 제외한 모든 지역에서 높은 유사성을 띔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D52D44-E04B-091A-D5C9-DEF9CED37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139" y="988400"/>
            <a:ext cx="11692800" cy="56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2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연도별 게임 트렌드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954630" y="5257344"/>
            <a:ext cx="1028274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상관계수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비례하는 지를 나타내는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 계수가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에 가까울 수록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상아색에 가까울 수록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유사하다는 것을 의미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일본은 제외한 모든 지역에서 높은 유사성을 띔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D52D44-E04B-091A-D5C9-DEF9CED37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036" y="988400"/>
            <a:ext cx="11692800" cy="56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2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연도별 게임 트렌드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954630" y="5257344"/>
            <a:ext cx="1028274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상관계수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비례하는 지를 나타내는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 계수가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에 가까울 수록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상아색에 가까울 수록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유사하다는 것을 의미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일본은 제외한 모든 지역에서 높은 유사성을 띔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D52D44-E04B-091A-D5C9-DEF9CED37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139" y="988400"/>
            <a:ext cx="11692800" cy="56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2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인사이트 도출 </a:t>
              </a:r>
              <a:r>
                <a:rPr lang="ko-KR" altLang="en-US" sz="18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인기있는 게임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팔각형 14">
            <a:extLst>
              <a:ext uri="{FF2B5EF4-FFF2-40B4-BE49-F238E27FC236}">
                <a16:creationId xmlns:a16="http://schemas.microsoft.com/office/drawing/2014/main" id="{DD726A6B-E49B-6B2A-DC59-376976CCB3FA}"/>
              </a:ext>
            </a:extLst>
          </p:cNvPr>
          <p:cNvSpPr/>
          <p:nvPr/>
        </p:nvSpPr>
        <p:spPr>
          <a:xfrm rot="16200000">
            <a:off x="554792" y="130891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7CA3ED-ED1E-B0A6-85FB-E9B0F0E521FB}"/>
              </a:ext>
            </a:extLst>
          </p:cNvPr>
          <p:cNvSpPr/>
          <p:nvPr/>
        </p:nvSpPr>
        <p:spPr>
          <a:xfrm>
            <a:off x="619860" y="146356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0B9C7-BE90-3924-ED8F-39BCED718794}"/>
              </a:ext>
            </a:extLst>
          </p:cNvPr>
          <p:cNvSpPr/>
          <p:nvPr/>
        </p:nvSpPr>
        <p:spPr>
          <a:xfrm>
            <a:off x="1382396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타겟 시장 선택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747D34-656E-5A82-A073-816357F366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01" y="2151384"/>
            <a:ext cx="5846400" cy="450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0433D3-361D-EE07-ECC4-5F24FA05890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9897" y="4206578"/>
            <a:ext cx="2923200" cy="244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BF368F-9073-DD0F-65C7-162CDBF58C7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0810" y="1880558"/>
            <a:ext cx="2923200" cy="2318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05D6E1-2207-50AB-46F1-F0A67304111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3097" y="4201274"/>
            <a:ext cx="2923200" cy="244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86BFE3-244B-2156-9272-7AA4CA373D8D}"/>
              </a:ext>
            </a:extLst>
          </p:cNvPr>
          <p:cNvSpPr/>
          <p:nvPr/>
        </p:nvSpPr>
        <p:spPr>
          <a:xfrm>
            <a:off x="3200248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36035"/>
                </a:solidFill>
              </a:rPr>
              <a:t>북미를 타겟으로 개발</a:t>
            </a:r>
            <a:r>
              <a:rPr lang="en-US" altLang="ko-KR" sz="2000" b="1" dirty="0">
                <a:solidFill>
                  <a:srgbClr val="F36035"/>
                </a:solidFill>
              </a:rPr>
              <a:t>.</a:t>
            </a:r>
            <a:r>
              <a:rPr lang="ko-KR" altLang="en-US" sz="2000" b="1" dirty="0">
                <a:solidFill>
                  <a:srgbClr val="F36035"/>
                </a:solidFill>
              </a:rPr>
              <a:t> 선호도가 유사한 다른 지역 시장도 확보</a:t>
            </a:r>
            <a:endParaRPr lang="en-US" altLang="ko-KR" sz="2000" b="1" dirty="0">
              <a:solidFill>
                <a:srgbClr val="F3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인사이트 도출 </a:t>
              </a:r>
              <a:r>
                <a:rPr lang="ko-KR" altLang="en-US" sz="18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인기있는 게임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팔각형 14">
            <a:extLst>
              <a:ext uri="{FF2B5EF4-FFF2-40B4-BE49-F238E27FC236}">
                <a16:creationId xmlns:a16="http://schemas.microsoft.com/office/drawing/2014/main" id="{DD726A6B-E49B-6B2A-DC59-376976CCB3FA}"/>
              </a:ext>
            </a:extLst>
          </p:cNvPr>
          <p:cNvSpPr/>
          <p:nvPr/>
        </p:nvSpPr>
        <p:spPr>
          <a:xfrm rot="16200000">
            <a:off x="554792" y="130891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7CA3ED-ED1E-B0A6-85FB-E9B0F0E521FB}"/>
              </a:ext>
            </a:extLst>
          </p:cNvPr>
          <p:cNvSpPr/>
          <p:nvPr/>
        </p:nvSpPr>
        <p:spPr>
          <a:xfrm>
            <a:off x="619860" y="146356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0B9C7-BE90-3924-ED8F-39BCED718794}"/>
              </a:ext>
            </a:extLst>
          </p:cNvPr>
          <p:cNvSpPr/>
          <p:nvPr/>
        </p:nvSpPr>
        <p:spPr>
          <a:xfrm>
            <a:off x="1382396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장르 선정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6787065-7BE6-A9E9-0270-1D6D142D7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6" y="2151385"/>
            <a:ext cx="5844067" cy="45034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C8BF0E-467E-D6E2-EBD0-DEE9B2C5E0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103" y="2151384"/>
            <a:ext cx="5842800" cy="45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인사이트 도출 </a:t>
              </a:r>
              <a:r>
                <a:rPr lang="ko-KR" altLang="en-US" sz="18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인기있는 게임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팔각형 14">
            <a:extLst>
              <a:ext uri="{FF2B5EF4-FFF2-40B4-BE49-F238E27FC236}">
                <a16:creationId xmlns:a16="http://schemas.microsoft.com/office/drawing/2014/main" id="{DD726A6B-E49B-6B2A-DC59-376976CCB3FA}"/>
              </a:ext>
            </a:extLst>
          </p:cNvPr>
          <p:cNvSpPr/>
          <p:nvPr/>
        </p:nvSpPr>
        <p:spPr>
          <a:xfrm rot="16200000">
            <a:off x="554792" y="130891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7CA3ED-ED1E-B0A6-85FB-E9B0F0E521FB}"/>
              </a:ext>
            </a:extLst>
          </p:cNvPr>
          <p:cNvSpPr/>
          <p:nvPr/>
        </p:nvSpPr>
        <p:spPr>
          <a:xfrm>
            <a:off x="619860" y="146356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0B9C7-BE90-3924-ED8F-39BCED718794}"/>
              </a:ext>
            </a:extLst>
          </p:cNvPr>
          <p:cNvSpPr/>
          <p:nvPr/>
        </p:nvSpPr>
        <p:spPr>
          <a:xfrm>
            <a:off x="1382396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장르 선정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EEB567-DC4C-8893-BE25-28DE2118E78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8" y="2151200"/>
            <a:ext cx="5846400" cy="450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742B5C-E26C-0176-1DF9-C4F5D1293DD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539" y="2151200"/>
            <a:ext cx="5846400" cy="45036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3CEDE-E9FA-DF39-1384-91FF76B23D96}"/>
              </a:ext>
            </a:extLst>
          </p:cNvPr>
          <p:cNvSpPr/>
          <p:nvPr/>
        </p:nvSpPr>
        <p:spPr>
          <a:xfrm>
            <a:off x="4002505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36035"/>
                </a:solidFill>
              </a:rPr>
              <a:t>스포츠 </a:t>
            </a:r>
            <a:r>
              <a:rPr lang="en-US" altLang="ko-KR" sz="2000" b="1" dirty="0">
                <a:solidFill>
                  <a:srgbClr val="F36035"/>
                </a:solidFill>
              </a:rPr>
              <a:t>or </a:t>
            </a:r>
            <a:r>
              <a:rPr lang="ko-KR" altLang="en-US" sz="2000" b="1" dirty="0">
                <a:solidFill>
                  <a:srgbClr val="F36035"/>
                </a:solidFill>
              </a:rPr>
              <a:t>슈팅 게임을 선택하는 것이 유리함</a:t>
            </a:r>
            <a:endParaRPr lang="en-US" altLang="ko-KR" sz="2000" b="1" dirty="0">
              <a:solidFill>
                <a:srgbClr val="F3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인사이트 도출 </a:t>
              </a:r>
              <a:r>
                <a:rPr lang="ko-KR" altLang="en-US" sz="18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인기있는 게임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팔각형 14">
            <a:extLst>
              <a:ext uri="{FF2B5EF4-FFF2-40B4-BE49-F238E27FC236}">
                <a16:creationId xmlns:a16="http://schemas.microsoft.com/office/drawing/2014/main" id="{DD726A6B-E49B-6B2A-DC59-376976CCB3FA}"/>
              </a:ext>
            </a:extLst>
          </p:cNvPr>
          <p:cNvSpPr/>
          <p:nvPr/>
        </p:nvSpPr>
        <p:spPr>
          <a:xfrm rot="16200000">
            <a:off x="554792" y="130891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7CA3ED-ED1E-B0A6-85FB-E9B0F0E521FB}"/>
              </a:ext>
            </a:extLst>
          </p:cNvPr>
          <p:cNvSpPr/>
          <p:nvPr/>
        </p:nvSpPr>
        <p:spPr>
          <a:xfrm>
            <a:off x="619860" y="146356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0B9C7-BE90-3924-ED8F-39BCED718794}"/>
              </a:ext>
            </a:extLst>
          </p:cNvPr>
          <p:cNvSpPr/>
          <p:nvPr/>
        </p:nvSpPr>
        <p:spPr>
          <a:xfrm>
            <a:off x="1382396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연간 트렌드 분석 결과 해석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7A85F-BEB0-0105-D899-AFEA329AC2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9" y="2151200"/>
            <a:ext cx="5846400" cy="450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18543D-842F-708D-C81F-3F57AFBB743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539" y="2151200"/>
            <a:ext cx="5846400" cy="45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5B29-5321-603A-40BF-F4976D4AB86D}"/>
              </a:ext>
            </a:extLst>
          </p:cNvPr>
          <p:cNvSpPr/>
          <p:nvPr/>
        </p:nvSpPr>
        <p:spPr>
          <a:xfrm>
            <a:off x="214036" y="199225"/>
            <a:ext cx="11690902" cy="6451600"/>
          </a:xfrm>
          <a:prstGeom prst="rect">
            <a:avLst/>
          </a:prstGeom>
          <a:solidFill>
            <a:srgbClr val="F2EBE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4EF1A-E40E-7260-5A79-22F2F34959E6}"/>
              </a:ext>
            </a:extLst>
          </p:cNvPr>
          <p:cNvSpPr/>
          <p:nvPr/>
        </p:nvSpPr>
        <p:spPr>
          <a:xfrm>
            <a:off x="214037" y="203199"/>
            <a:ext cx="11690902" cy="654051"/>
          </a:xfrm>
          <a:prstGeom prst="rect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발표 순서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5E396-A05D-2394-BBE9-4DCFBAECC0E5}"/>
              </a:ext>
            </a:extLst>
          </p:cNvPr>
          <p:cNvSpPr/>
          <p:nvPr/>
        </p:nvSpPr>
        <p:spPr>
          <a:xfrm>
            <a:off x="214036" y="203199"/>
            <a:ext cx="36000" cy="6540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팔각형 1">
            <a:extLst>
              <a:ext uri="{FF2B5EF4-FFF2-40B4-BE49-F238E27FC236}">
                <a16:creationId xmlns:a16="http://schemas.microsoft.com/office/drawing/2014/main" id="{DF03FF95-56BB-200C-9E62-C4D279193397}"/>
              </a:ext>
            </a:extLst>
          </p:cNvPr>
          <p:cNvSpPr/>
          <p:nvPr/>
        </p:nvSpPr>
        <p:spPr>
          <a:xfrm rot="16200000">
            <a:off x="1381154" y="2216520"/>
            <a:ext cx="1776907" cy="1696302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CDA82F-04CE-10A3-84DE-8D4459637AD3}"/>
              </a:ext>
            </a:extLst>
          </p:cNvPr>
          <p:cNvSpPr/>
          <p:nvPr/>
        </p:nvSpPr>
        <p:spPr>
          <a:xfrm>
            <a:off x="4084934" y="3079042"/>
            <a:ext cx="1548000" cy="345983"/>
          </a:xfrm>
          <a:prstGeom prst="rect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0D73B051-0E62-D84E-AD12-FE446091B7D8}"/>
              </a:ext>
            </a:extLst>
          </p:cNvPr>
          <p:cNvSpPr/>
          <p:nvPr/>
        </p:nvSpPr>
        <p:spPr>
          <a:xfrm flipV="1">
            <a:off x="1495607" y="3425026"/>
            <a:ext cx="1548000" cy="468000"/>
          </a:xfrm>
          <a:prstGeom prst="trapezoid">
            <a:avLst>
              <a:gd name="adj" fmla="val 100062"/>
            </a:avLst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2E2CB7-0777-507F-970F-56CA69AC2482}"/>
              </a:ext>
            </a:extLst>
          </p:cNvPr>
          <p:cNvSpPr/>
          <p:nvPr/>
        </p:nvSpPr>
        <p:spPr>
          <a:xfrm>
            <a:off x="1536743" y="2760369"/>
            <a:ext cx="1465729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EDBFA-7590-6161-B751-2FB4A8ABFDCA}"/>
              </a:ext>
            </a:extLst>
          </p:cNvPr>
          <p:cNvSpPr/>
          <p:nvPr/>
        </p:nvSpPr>
        <p:spPr>
          <a:xfrm>
            <a:off x="1159475" y="4394705"/>
            <a:ext cx="222026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문제 상황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배경 설정 및 분석의 목적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DA1F2-C416-9253-299C-7071F786D9FF}"/>
              </a:ext>
            </a:extLst>
          </p:cNvPr>
          <p:cNvSpPr/>
          <p:nvPr/>
        </p:nvSpPr>
        <p:spPr>
          <a:xfrm>
            <a:off x="3803794" y="4394704"/>
            <a:ext cx="2220264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내용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지역별 게임 선호도 분석</a:t>
            </a:r>
            <a:endParaRPr lang="en-US" altLang="ko-KR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연간 게임 트렌드 분석</a:t>
            </a:r>
            <a:endParaRPr lang="en-US" altLang="ko-KR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인기 있는 게임 분석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1F23A-DF26-D4F4-573C-1E1E922FFCD1}"/>
              </a:ext>
            </a:extLst>
          </p:cNvPr>
          <p:cNvSpPr/>
          <p:nvPr/>
        </p:nvSpPr>
        <p:spPr>
          <a:xfrm>
            <a:off x="6487214" y="4394703"/>
            <a:ext cx="222026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인사이트 도출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게임 세부 사항 제시</a:t>
            </a:r>
            <a:endParaRPr lang="en-US" altLang="ko-KR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팔각형 14">
            <a:extLst>
              <a:ext uri="{FF2B5EF4-FFF2-40B4-BE49-F238E27FC236}">
                <a16:creationId xmlns:a16="http://schemas.microsoft.com/office/drawing/2014/main" id="{CBB6C68D-953D-55F2-42D8-20F169BCFDA3}"/>
              </a:ext>
            </a:extLst>
          </p:cNvPr>
          <p:cNvSpPr/>
          <p:nvPr/>
        </p:nvSpPr>
        <p:spPr>
          <a:xfrm rot="16200000">
            <a:off x="3970481" y="2216520"/>
            <a:ext cx="1776907" cy="1696302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C31CF8-C8E4-F514-A9AC-FC1ADD9B1A10}"/>
              </a:ext>
            </a:extLst>
          </p:cNvPr>
          <p:cNvSpPr/>
          <p:nvPr/>
        </p:nvSpPr>
        <p:spPr>
          <a:xfrm>
            <a:off x="6761128" y="2758927"/>
            <a:ext cx="1548000" cy="670073"/>
          </a:xfrm>
          <a:prstGeom prst="rect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6A6A1B85-6554-3AE2-6323-E3EB45DFC31E}"/>
              </a:ext>
            </a:extLst>
          </p:cNvPr>
          <p:cNvSpPr/>
          <p:nvPr/>
        </p:nvSpPr>
        <p:spPr>
          <a:xfrm flipV="1">
            <a:off x="4084934" y="3425026"/>
            <a:ext cx="1548000" cy="468000"/>
          </a:xfrm>
          <a:prstGeom prst="trapezoid">
            <a:avLst>
              <a:gd name="adj" fmla="val 100062"/>
            </a:avLst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팔각형 18">
            <a:extLst>
              <a:ext uri="{FF2B5EF4-FFF2-40B4-BE49-F238E27FC236}">
                <a16:creationId xmlns:a16="http://schemas.microsoft.com/office/drawing/2014/main" id="{FDBD82AF-3E99-A987-7F3F-3798EE34CA6B}"/>
              </a:ext>
            </a:extLst>
          </p:cNvPr>
          <p:cNvSpPr/>
          <p:nvPr/>
        </p:nvSpPr>
        <p:spPr>
          <a:xfrm rot="16200000">
            <a:off x="6642212" y="2216520"/>
            <a:ext cx="1776907" cy="1696302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33DABC72-06BE-A66E-A0CD-C8C43F578616}"/>
              </a:ext>
            </a:extLst>
          </p:cNvPr>
          <p:cNvSpPr/>
          <p:nvPr/>
        </p:nvSpPr>
        <p:spPr>
          <a:xfrm flipV="1">
            <a:off x="6756665" y="3425026"/>
            <a:ext cx="1548000" cy="468000"/>
          </a:xfrm>
          <a:prstGeom prst="trapezoid">
            <a:avLst>
              <a:gd name="adj" fmla="val 100062"/>
            </a:avLst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707C54-1F41-6979-3C9C-0CA5E723E5FB}"/>
              </a:ext>
            </a:extLst>
          </p:cNvPr>
          <p:cNvSpPr/>
          <p:nvPr/>
        </p:nvSpPr>
        <p:spPr>
          <a:xfrm>
            <a:off x="9074243" y="4394703"/>
            <a:ext cx="222026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분석에 대한 평가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E7E132-3EC5-7C06-5DAB-7212C6BFDDA8}"/>
              </a:ext>
            </a:extLst>
          </p:cNvPr>
          <p:cNvSpPr/>
          <p:nvPr/>
        </p:nvSpPr>
        <p:spPr>
          <a:xfrm>
            <a:off x="9348157" y="2758927"/>
            <a:ext cx="1548000" cy="670073"/>
          </a:xfrm>
          <a:prstGeom prst="rect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팔각형 23">
            <a:extLst>
              <a:ext uri="{FF2B5EF4-FFF2-40B4-BE49-F238E27FC236}">
                <a16:creationId xmlns:a16="http://schemas.microsoft.com/office/drawing/2014/main" id="{663C69AB-3448-601B-CEE6-8EAFB62F5DD9}"/>
              </a:ext>
            </a:extLst>
          </p:cNvPr>
          <p:cNvSpPr/>
          <p:nvPr/>
        </p:nvSpPr>
        <p:spPr>
          <a:xfrm rot="16200000">
            <a:off x="9229241" y="2216520"/>
            <a:ext cx="1776907" cy="1696302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AD828E38-F1A2-B212-5467-2400FE04AD36}"/>
              </a:ext>
            </a:extLst>
          </p:cNvPr>
          <p:cNvSpPr/>
          <p:nvPr/>
        </p:nvSpPr>
        <p:spPr>
          <a:xfrm flipV="1">
            <a:off x="9343694" y="3425026"/>
            <a:ext cx="1548000" cy="468000"/>
          </a:xfrm>
          <a:prstGeom prst="trapezoid">
            <a:avLst>
              <a:gd name="adj" fmla="val 100062"/>
            </a:avLst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BD128136-4B3D-BE7D-DA96-D9BC10965CDC}"/>
              </a:ext>
            </a:extLst>
          </p:cNvPr>
          <p:cNvSpPr/>
          <p:nvPr/>
        </p:nvSpPr>
        <p:spPr>
          <a:xfrm rot="10800000" flipV="1">
            <a:off x="9343694" y="2293028"/>
            <a:ext cx="1548000" cy="468000"/>
          </a:xfrm>
          <a:prstGeom prst="trapezoid">
            <a:avLst>
              <a:gd name="adj" fmla="val 100062"/>
            </a:avLst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E3380F-0967-8DB3-3A6A-DE4C721D1983}"/>
              </a:ext>
            </a:extLst>
          </p:cNvPr>
          <p:cNvSpPr/>
          <p:nvPr/>
        </p:nvSpPr>
        <p:spPr>
          <a:xfrm>
            <a:off x="4121607" y="2760369"/>
            <a:ext cx="1465729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045BD5-7267-24E2-9B71-39384FFB39ED}"/>
              </a:ext>
            </a:extLst>
          </p:cNvPr>
          <p:cNvSpPr/>
          <p:nvPr/>
        </p:nvSpPr>
        <p:spPr>
          <a:xfrm>
            <a:off x="6800740" y="2760369"/>
            <a:ext cx="1465729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D45DB5-3ADC-F600-AA2C-647BD2AB4B3A}"/>
              </a:ext>
            </a:extLst>
          </p:cNvPr>
          <p:cNvSpPr/>
          <p:nvPr/>
        </p:nvSpPr>
        <p:spPr>
          <a:xfrm>
            <a:off x="9384829" y="2760369"/>
            <a:ext cx="1465729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0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인사이트 도출 </a:t>
              </a:r>
              <a:r>
                <a:rPr lang="ko-KR" altLang="en-US" sz="18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인기있는 게임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팔각형 14">
            <a:extLst>
              <a:ext uri="{FF2B5EF4-FFF2-40B4-BE49-F238E27FC236}">
                <a16:creationId xmlns:a16="http://schemas.microsoft.com/office/drawing/2014/main" id="{DD726A6B-E49B-6B2A-DC59-376976CCB3FA}"/>
              </a:ext>
            </a:extLst>
          </p:cNvPr>
          <p:cNvSpPr/>
          <p:nvPr/>
        </p:nvSpPr>
        <p:spPr>
          <a:xfrm rot="16200000">
            <a:off x="554792" y="130891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7CA3ED-ED1E-B0A6-85FB-E9B0F0E521FB}"/>
              </a:ext>
            </a:extLst>
          </p:cNvPr>
          <p:cNvSpPr/>
          <p:nvPr/>
        </p:nvSpPr>
        <p:spPr>
          <a:xfrm>
            <a:off x="619860" y="146356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0B9C7-BE90-3924-ED8F-39BCED718794}"/>
              </a:ext>
            </a:extLst>
          </p:cNvPr>
          <p:cNvSpPr/>
          <p:nvPr/>
        </p:nvSpPr>
        <p:spPr>
          <a:xfrm>
            <a:off x="1382396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연간 트렌드 분석 결과 해석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7A85F-BEB0-0105-D899-AFEA329AC2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2421" y="2035177"/>
            <a:ext cx="3216447" cy="3629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18543D-842F-708D-C81F-3F57AFBB743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9062" y="2035177"/>
            <a:ext cx="5371376" cy="36311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72675A-3934-ECE5-E5F1-FEF926C3626D}"/>
              </a:ext>
            </a:extLst>
          </p:cNvPr>
          <p:cNvSpPr/>
          <p:nvPr/>
        </p:nvSpPr>
        <p:spPr>
          <a:xfrm>
            <a:off x="1111955" y="5788715"/>
            <a:ext cx="36173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2007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29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아이폰 출시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17C35-BAC5-E649-4714-61CA36671442}"/>
              </a:ext>
            </a:extLst>
          </p:cNvPr>
          <p:cNvSpPr/>
          <p:nvPr/>
        </p:nvSpPr>
        <p:spPr>
          <a:xfrm>
            <a:off x="6556061" y="5788715"/>
            <a:ext cx="36173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2009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27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롤 출시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인사이트 도출 </a:t>
              </a:r>
              <a:r>
                <a:rPr lang="ko-KR" altLang="en-US" sz="18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인기있는 게임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팔각형 14">
            <a:extLst>
              <a:ext uri="{FF2B5EF4-FFF2-40B4-BE49-F238E27FC236}">
                <a16:creationId xmlns:a16="http://schemas.microsoft.com/office/drawing/2014/main" id="{DD726A6B-E49B-6B2A-DC59-376976CCB3FA}"/>
              </a:ext>
            </a:extLst>
          </p:cNvPr>
          <p:cNvSpPr/>
          <p:nvPr/>
        </p:nvSpPr>
        <p:spPr>
          <a:xfrm rot="16200000">
            <a:off x="554792" y="130891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7CA3ED-ED1E-B0A6-85FB-E9B0F0E521FB}"/>
              </a:ext>
            </a:extLst>
          </p:cNvPr>
          <p:cNvSpPr/>
          <p:nvPr/>
        </p:nvSpPr>
        <p:spPr>
          <a:xfrm>
            <a:off x="619860" y="146356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0B9C7-BE90-3924-ED8F-39BCED718794}"/>
              </a:ext>
            </a:extLst>
          </p:cNvPr>
          <p:cNvSpPr/>
          <p:nvPr/>
        </p:nvSpPr>
        <p:spPr>
          <a:xfrm>
            <a:off x="1382396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연간 트렌드 분석 결과 해석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7A85F-BEB0-0105-D899-AFEA329AC2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9" y="2151200"/>
            <a:ext cx="5846400" cy="450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18543D-842F-708D-C81F-3F57AFBB743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539" y="2151200"/>
            <a:ext cx="5846400" cy="45036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94E611-3E4D-BABD-807F-D08AF5CA7563}"/>
              </a:ext>
            </a:extLst>
          </p:cNvPr>
          <p:cNvSpPr/>
          <p:nvPr/>
        </p:nvSpPr>
        <p:spPr>
          <a:xfrm>
            <a:off x="5913546" y="14163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F36035"/>
                </a:solidFill>
              </a:rPr>
              <a:t>PC</a:t>
            </a:r>
            <a:r>
              <a:rPr lang="ko-KR" altLang="en-US" sz="2000" b="1" dirty="0">
                <a:solidFill>
                  <a:srgbClr val="F36035"/>
                </a:solidFill>
              </a:rPr>
              <a:t>와 콘솔을 타겟으로 개발 하는 것이 유리</a:t>
            </a:r>
            <a:endParaRPr lang="en-US" altLang="ko-KR" sz="2000" b="1" dirty="0">
              <a:solidFill>
                <a:srgbClr val="F3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원호 14">
            <a:extLst>
              <a:ext uri="{FF2B5EF4-FFF2-40B4-BE49-F238E27FC236}">
                <a16:creationId xmlns:a16="http://schemas.microsoft.com/office/drawing/2014/main" id="{531B24A8-F029-F792-8737-3CFDD8F2A4A1}"/>
              </a:ext>
            </a:extLst>
          </p:cNvPr>
          <p:cNvSpPr/>
          <p:nvPr/>
        </p:nvSpPr>
        <p:spPr>
          <a:xfrm>
            <a:off x="5469033" y="1556204"/>
            <a:ext cx="1780542" cy="1780542"/>
          </a:xfrm>
          <a:prstGeom prst="arc">
            <a:avLst>
              <a:gd name="adj1" fmla="val 16200000"/>
              <a:gd name="adj2" fmla="val 5365828"/>
            </a:avLst>
          </a:prstGeom>
          <a:ln w="53975" cap="rnd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80DDD-1B72-2C94-4C47-10D12111DB1E}"/>
              </a:ext>
            </a:extLst>
          </p:cNvPr>
          <p:cNvSpPr txBox="1"/>
          <p:nvPr/>
        </p:nvSpPr>
        <p:spPr>
          <a:xfrm>
            <a:off x="5775454" y="2113621"/>
            <a:ext cx="1261778" cy="68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D7B581-3984-3B17-6739-DEA427C7092F}"/>
              </a:ext>
            </a:extLst>
          </p:cNvPr>
          <p:cNvSpPr/>
          <p:nvPr/>
        </p:nvSpPr>
        <p:spPr>
          <a:xfrm>
            <a:off x="4467317" y="3973759"/>
            <a:ext cx="3282588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스포츠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슈팅 게임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게임의 평균 출고량이 높다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지역별 평균 출고량이 높다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자유형 24">
            <a:extLst>
              <a:ext uri="{FF2B5EF4-FFF2-40B4-BE49-F238E27FC236}">
                <a16:creationId xmlns:a16="http://schemas.microsoft.com/office/drawing/2014/main" id="{524CE63D-B617-958F-1BC1-C5DAF1AC8598}"/>
              </a:ext>
            </a:extLst>
          </p:cNvPr>
          <p:cNvSpPr/>
          <p:nvPr/>
        </p:nvSpPr>
        <p:spPr>
          <a:xfrm>
            <a:off x="4572192" y="2403362"/>
            <a:ext cx="1078110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0AEC9BC2-3609-B376-F114-71CE32B2150A}"/>
              </a:ext>
            </a:extLst>
          </p:cNvPr>
          <p:cNvSpPr/>
          <p:nvPr/>
        </p:nvSpPr>
        <p:spPr>
          <a:xfrm>
            <a:off x="2392197" y="1556204"/>
            <a:ext cx="1780542" cy="1780542"/>
          </a:xfrm>
          <a:prstGeom prst="arc">
            <a:avLst>
              <a:gd name="adj1" fmla="val 16200000"/>
              <a:gd name="adj2" fmla="val 21589673"/>
            </a:avLst>
          </a:prstGeom>
          <a:ln w="53975" cap="rnd">
            <a:solidFill>
              <a:srgbClr val="F360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CD1B4-94A3-8141-3854-3383E99AAE21}"/>
              </a:ext>
            </a:extLst>
          </p:cNvPr>
          <p:cNvSpPr txBox="1"/>
          <p:nvPr/>
        </p:nvSpPr>
        <p:spPr>
          <a:xfrm>
            <a:off x="2707245" y="2113621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38B53F-1113-812F-9F64-372B355FE716}"/>
              </a:ext>
            </a:extLst>
          </p:cNvPr>
          <p:cNvSpPr/>
          <p:nvPr/>
        </p:nvSpPr>
        <p:spPr>
          <a:xfrm>
            <a:off x="1140313" y="3973759"/>
            <a:ext cx="3282588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북미를 타겟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 시장 규모가 크다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다른 시장과 선호도 유사성이 높아 시장 확장이 가능하다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자유형 28">
            <a:extLst>
              <a:ext uri="{FF2B5EF4-FFF2-40B4-BE49-F238E27FC236}">
                <a16:creationId xmlns:a16="http://schemas.microsoft.com/office/drawing/2014/main" id="{E3B76A9A-2DD0-ABDD-456C-0CEC53DDBA0B}"/>
              </a:ext>
            </a:extLst>
          </p:cNvPr>
          <p:cNvSpPr/>
          <p:nvPr/>
        </p:nvSpPr>
        <p:spPr>
          <a:xfrm>
            <a:off x="1245188" y="2403362"/>
            <a:ext cx="1331673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8C5A72A-1315-9A7D-765F-50BA232FDCBA}"/>
              </a:ext>
            </a:extLst>
          </p:cNvPr>
          <p:cNvSpPr/>
          <p:nvPr/>
        </p:nvSpPr>
        <p:spPr>
          <a:xfrm>
            <a:off x="8998335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F360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BB3F6-FD29-6A88-F1D3-712E671F5778}"/>
              </a:ext>
            </a:extLst>
          </p:cNvPr>
          <p:cNvSpPr txBox="1"/>
          <p:nvPr/>
        </p:nvSpPr>
        <p:spPr>
          <a:xfrm>
            <a:off x="9186498" y="2110213"/>
            <a:ext cx="16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플랫폼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FC9AC8-A183-FD62-0E8D-4C4EA8DAC4E5}"/>
              </a:ext>
            </a:extLst>
          </p:cNvPr>
          <p:cNvSpPr/>
          <p:nvPr/>
        </p:nvSpPr>
        <p:spPr>
          <a:xfrm>
            <a:off x="7694693" y="3973759"/>
            <a:ext cx="3282588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PC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콘솔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스마트폰 확대로 인해 휴대용 기기 선호도가 낮아짐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자유형 36">
            <a:extLst>
              <a:ext uri="{FF2B5EF4-FFF2-40B4-BE49-F238E27FC236}">
                <a16:creationId xmlns:a16="http://schemas.microsoft.com/office/drawing/2014/main" id="{79439259-A4BB-AD48-F815-A2B062451ED5}"/>
              </a:ext>
            </a:extLst>
          </p:cNvPr>
          <p:cNvSpPr/>
          <p:nvPr/>
        </p:nvSpPr>
        <p:spPr>
          <a:xfrm>
            <a:off x="7799568" y="2403362"/>
            <a:ext cx="1386930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37">
            <a:extLst>
              <a:ext uri="{FF2B5EF4-FFF2-40B4-BE49-F238E27FC236}">
                <a16:creationId xmlns:a16="http://schemas.microsoft.com/office/drawing/2014/main" id="{13201062-F606-EBC9-EBF8-2E1AFB172A59}"/>
              </a:ext>
            </a:extLst>
          </p:cNvPr>
          <p:cNvSpPr/>
          <p:nvPr/>
        </p:nvSpPr>
        <p:spPr>
          <a:xfrm>
            <a:off x="1533389" y="5541502"/>
            <a:ext cx="9518298" cy="821713"/>
          </a:xfrm>
          <a:prstGeom prst="roundRect">
            <a:avLst>
              <a:gd name="adj" fmla="val 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분석내용을 보완해야 할 점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스마트폰 게임 시장에 대한 분석이 부족하다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부분 유료화를 적용한 게임 시장에 대한 부석이 부족하다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20241E1-4DA0-9820-8646-2AB25543FBD5}"/>
              </a:ext>
            </a:extLst>
          </p:cNvPr>
          <p:cNvGrpSpPr/>
          <p:nvPr/>
        </p:nvGrpSpPr>
        <p:grpSpPr>
          <a:xfrm>
            <a:off x="1140313" y="5541502"/>
            <a:ext cx="393076" cy="821713"/>
            <a:chOff x="2540000" y="5224869"/>
            <a:chExt cx="393076" cy="8217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D0B806-8F3F-BA12-61B5-30E80FC976A6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39">
              <a:extLst>
                <a:ext uri="{FF2B5EF4-FFF2-40B4-BE49-F238E27FC236}">
                  <a16:creationId xmlns:a16="http://schemas.microsoft.com/office/drawing/2014/main" id="{3DF1673E-A675-8777-83F5-2F334B900059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40">
              <a:extLst>
                <a:ext uri="{FF2B5EF4-FFF2-40B4-BE49-F238E27FC236}">
                  <a16:creationId xmlns:a16="http://schemas.microsoft.com/office/drawing/2014/main" id="{2AB1087B-3A19-39C2-D13A-9FAFBF6E93DE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64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360290-C84E-2E24-6C74-BA2353EA52B6}"/>
              </a:ext>
            </a:extLst>
          </p:cNvPr>
          <p:cNvSpPr/>
          <p:nvPr/>
        </p:nvSpPr>
        <p:spPr>
          <a:xfrm>
            <a:off x="0" y="0"/>
            <a:ext cx="11690902" cy="6451600"/>
          </a:xfrm>
          <a:prstGeom prst="rect">
            <a:avLst/>
          </a:prstGeom>
          <a:solidFill>
            <a:srgbClr val="F2EBEA">
              <a:alpha val="51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14019" y="1963888"/>
            <a:ext cx="2712746" cy="2712746"/>
          </a:xfrm>
          <a:prstGeom prst="ellipse">
            <a:avLst/>
          </a:prstGeom>
          <a:solidFill>
            <a:srgbClr val="C0A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75379" y="1963888"/>
            <a:ext cx="2712746" cy="2712746"/>
          </a:xfrm>
          <a:prstGeom prst="ellipse">
            <a:avLst/>
          </a:prstGeom>
          <a:solidFill>
            <a:srgbClr val="F2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739" y="1963888"/>
            <a:ext cx="2712746" cy="2712746"/>
          </a:xfrm>
          <a:prstGeom prst="ellipse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8312" y="1963888"/>
            <a:ext cx="7906879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9E823-B5C2-3190-90C7-270537D97AF9}"/>
              </a:ext>
            </a:extLst>
          </p:cNvPr>
          <p:cNvSpPr/>
          <p:nvPr/>
        </p:nvSpPr>
        <p:spPr>
          <a:xfrm>
            <a:off x="2178312" y="3313715"/>
            <a:ext cx="790687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발표자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AIB 17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유하민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4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5B29-5321-603A-40BF-F4976D4AB86D}"/>
              </a:ext>
            </a:extLst>
          </p:cNvPr>
          <p:cNvSpPr/>
          <p:nvPr/>
        </p:nvSpPr>
        <p:spPr>
          <a:xfrm>
            <a:off x="214036" y="203199"/>
            <a:ext cx="11690902" cy="6451600"/>
          </a:xfrm>
          <a:prstGeom prst="rect">
            <a:avLst/>
          </a:prstGeom>
          <a:solidFill>
            <a:srgbClr val="F2EBE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4EF1A-E40E-7260-5A79-22F2F34959E6}"/>
              </a:ext>
            </a:extLst>
          </p:cNvPr>
          <p:cNvSpPr/>
          <p:nvPr/>
        </p:nvSpPr>
        <p:spPr>
          <a:xfrm>
            <a:off x="214037" y="203199"/>
            <a:ext cx="11690902" cy="654051"/>
          </a:xfrm>
          <a:prstGeom prst="rect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문제 상황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5E396-A05D-2394-BBE9-4DCFBAECC0E5}"/>
              </a:ext>
            </a:extLst>
          </p:cNvPr>
          <p:cNvSpPr/>
          <p:nvPr/>
        </p:nvSpPr>
        <p:spPr>
          <a:xfrm>
            <a:off x="214036" y="203199"/>
            <a:ext cx="36000" cy="6540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팔각형 1">
            <a:extLst>
              <a:ext uri="{FF2B5EF4-FFF2-40B4-BE49-F238E27FC236}">
                <a16:creationId xmlns:a16="http://schemas.microsoft.com/office/drawing/2014/main" id="{DF03FF95-56BB-200C-9E62-C4D279193397}"/>
              </a:ext>
            </a:extLst>
          </p:cNvPr>
          <p:cNvSpPr/>
          <p:nvPr/>
        </p:nvSpPr>
        <p:spPr>
          <a:xfrm rot="16200000">
            <a:off x="1142620" y="1449955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2E2CB7-0777-507F-970F-56CA69AC2482}"/>
              </a:ext>
            </a:extLst>
          </p:cNvPr>
          <p:cNvSpPr/>
          <p:nvPr/>
        </p:nvSpPr>
        <p:spPr>
          <a:xfrm>
            <a:off x="1207688" y="1604603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EDBFA-7590-6161-B751-2FB4A8ABFDCA}"/>
              </a:ext>
            </a:extLst>
          </p:cNvPr>
          <p:cNvSpPr/>
          <p:nvPr/>
        </p:nvSpPr>
        <p:spPr>
          <a:xfrm>
            <a:off x="1970224" y="1557411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배경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2017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년도 상반기에 진행하는 게임 신작 프로젝트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팔각형 17">
            <a:extLst>
              <a:ext uri="{FF2B5EF4-FFF2-40B4-BE49-F238E27FC236}">
                <a16:creationId xmlns:a16="http://schemas.microsoft.com/office/drawing/2014/main" id="{80EBAB21-B79F-8499-519F-93C9747C3992}"/>
              </a:ext>
            </a:extLst>
          </p:cNvPr>
          <p:cNvSpPr/>
          <p:nvPr/>
        </p:nvSpPr>
        <p:spPr>
          <a:xfrm rot="16200000">
            <a:off x="1142620" y="2369093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C22D73-C757-C59C-D7F6-E6606BBA2F13}"/>
              </a:ext>
            </a:extLst>
          </p:cNvPr>
          <p:cNvSpPr/>
          <p:nvPr/>
        </p:nvSpPr>
        <p:spPr>
          <a:xfrm>
            <a:off x="1207688" y="2523741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팔각형 35">
            <a:extLst>
              <a:ext uri="{FF2B5EF4-FFF2-40B4-BE49-F238E27FC236}">
                <a16:creationId xmlns:a16="http://schemas.microsoft.com/office/drawing/2014/main" id="{5E94AB73-6EBE-E125-BF5D-E19CA3A4FE51}"/>
              </a:ext>
            </a:extLst>
          </p:cNvPr>
          <p:cNvSpPr/>
          <p:nvPr/>
        </p:nvSpPr>
        <p:spPr>
          <a:xfrm rot="16200000">
            <a:off x="1142620" y="328371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912925-5872-F26A-40B6-FCEDF349CA24}"/>
              </a:ext>
            </a:extLst>
          </p:cNvPr>
          <p:cNvSpPr/>
          <p:nvPr/>
        </p:nvSpPr>
        <p:spPr>
          <a:xfrm>
            <a:off x="1207688" y="343836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팔각형 37">
            <a:extLst>
              <a:ext uri="{FF2B5EF4-FFF2-40B4-BE49-F238E27FC236}">
                <a16:creationId xmlns:a16="http://schemas.microsoft.com/office/drawing/2014/main" id="{578A9A3C-A1D6-D666-19D0-CF664F4EBE4D}"/>
              </a:ext>
            </a:extLst>
          </p:cNvPr>
          <p:cNvSpPr/>
          <p:nvPr/>
        </p:nvSpPr>
        <p:spPr>
          <a:xfrm rot="16200000">
            <a:off x="1142620" y="4198334"/>
            <a:ext cx="743117" cy="709407"/>
          </a:xfrm>
          <a:prstGeom prst="octagon">
            <a:avLst>
              <a:gd name="adj" fmla="val 30654"/>
            </a:avLst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15A6A2-CD46-3C84-C676-59E9746B495E}"/>
              </a:ext>
            </a:extLst>
          </p:cNvPr>
          <p:cNvSpPr/>
          <p:nvPr/>
        </p:nvSpPr>
        <p:spPr>
          <a:xfrm>
            <a:off x="1207688" y="4352982"/>
            <a:ext cx="612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93AE86-60EC-3807-AB0F-20F96F49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68865"/>
              </p:ext>
            </p:extLst>
          </p:nvPr>
        </p:nvGraphicFramePr>
        <p:xfrm>
          <a:off x="3569379" y="2176217"/>
          <a:ext cx="4980216" cy="25768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90108">
                  <a:extLst>
                    <a:ext uri="{9D8B030D-6E8A-4147-A177-3AD203B41FA5}">
                      <a16:colId xmlns:a16="http://schemas.microsoft.com/office/drawing/2014/main" val="3604426491"/>
                    </a:ext>
                  </a:extLst>
                </a:gridCol>
                <a:gridCol w="2490108">
                  <a:extLst>
                    <a:ext uri="{9D8B030D-6E8A-4147-A177-3AD203B41FA5}">
                      <a16:colId xmlns:a16="http://schemas.microsoft.com/office/drawing/2014/main" val="4223927680"/>
                    </a:ext>
                  </a:extLst>
                </a:gridCol>
              </a:tblGrid>
              <a:tr h="42947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err="1">
                          <a:effectLst/>
                        </a:rPr>
                        <a:t>게임수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21767"/>
                  </a:ext>
                </a:extLst>
              </a:tr>
              <a:tr h="429479"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2020.0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82564"/>
                  </a:ext>
                </a:extLst>
              </a:tr>
              <a:tr h="429479"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2017.0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471059"/>
                  </a:ext>
                </a:extLst>
              </a:tr>
              <a:tr h="429479"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2016.0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337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354837"/>
                  </a:ext>
                </a:extLst>
              </a:tr>
              <a:tr h="429479"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2015.0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559787"/>
                  </a:ext>
                </a:extLst>
              </a:tr>
              <a:tr h="429479"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2014.0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578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538937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B5DDD1-A850-84F6-9009-0389F72FAD17}"/>
              </a:ext>
            </a:extLst>
          </p:cNvPr>
          <p:cNvSpPr/>
          <p:nvPr/>
        </p:nvSpPr>
        <p:spPr>
          <a:xfrm>
            <a:off x="1970224" y="2476549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분석의 목적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2017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하반기에 게임을 출시하기 위해 시장을 분석한다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222508-5F29-4CE3-0C88-0B905EBEF025}"/>
              </a:ext>
            </a:extLst>
          </p:cNvPr>
          <p:cNvSpPr/>
          <p:nvPr/>
        </p:nvSpPr>
        <p:spPr>
          <a:xfrm>
            <a:off x="1970224" y="430579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분석을 통한 게임 설계로 가장 경쟁력 있는 게임을 개발한다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745E50-09E1-05E5-3B67-0D6D5669C3BA}"/>
              </a:ext>
            </a:extLst>
          </p:cNvPr>
          <p:cNvSpPr/>
          <p:nvPr/>
        </p:nvSpPr>
        <p:spPr>
          <a:xfrm>
            <a:off x="1970224" y="3391170"/>
            <a:ext cx="90623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대상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이전까지 출시된 게임의 지역별 출고량과 장르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플랫폼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2" grpId="0"/>
      <p:bldP spid="18" grpId="0" animBg="1"/>
      <p:bldP spid="21" grpId="0"/>
      <p:bldP spid="36" grpId="0" animBg="1"/>
      <p:bldP spid="37" grpId="0"/>
      <p:bldP spid="38" grpId="0" animBg="1"/>
      <p:bldP spid="39" grpId="0"/>
      <p:bldP spid="45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1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지역에 따른 게임 선호도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13888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F0DC9-585B-3DC5-AF7D-3A2F7C8051F3}"/>
              </a:ext>
            </a:extLst>
          </p:cNvPr>
          <p:cNvSpPr/>
          <p:nvPr/>
        </p:nvSpPr>
        <p:spPr>
          <a:xfrm>
            <a:off x="48305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7879B-B703-DE81-B493-C76ACC068B05}"/>
              </a:ext>
            </a:extLst>
          </p:cNvPr>
          <p:cNvSpPr/>
          <p:nvPr/>
        </p:nvSpPr>
        <p:spPr>
          <a:xfrm>
            <a:off x="82722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819C85-40FF-DE97-B054-9185B9CB0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6" y="987879"/>
            <a:ext cx="11690903" cy="56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1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지역에 따른 게임 선호도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13888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F0DC9-585B-3DC5-AF7D-3A2F7C8051F3}"/>
              </a:ext>
            </a:extLst>
          </p:cNvPr>
          <p:cNvSpPr/>
          <p:nvPr/>
        </p:nvSpPr>
        <p:spPr>
          <a:xfrm>
            <a:off x="48305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7879B-B703-DE81-B493-C76ACC068B05}"/>
              </a:ext>
            </a:extLst>
          </p:cNvPr>
          <p:cNvSpPr/>
          <p:nvPr/>
        </p:nvSpPr>
        <p:spPr>
          <a:xfrm>
            <a:off x="82722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123D7-3B31-B992-C224-15AF2E54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6" y="979714"/>
            <a:ext cx="11690902" cy="5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1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지역에 따른 게임 선호도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13888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F0DC9-585B-3DC5-AF7D-3A2F7C8051F3}"/>
              </a:ext>
            </a:extLst>
          </p:cNvPr>
          <p:cNvSpPr/>
          <p:nvPr/>
        </p:nvSpPr>
        <p:spPr>
          <a:xfrm>
            <a:off x="48305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7879B-B703-DE81-B493-C76ACC068B05}"/>
              </a:ext>
            </a:extLst>
          </p:cNvPr>
          <p:cNvSpPr/>
          <p:nvPr/>
        </p:nvSpPr>
        <p:spPr>
          <a:xfrm>
            <a:off x="82722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2AEBDA-CA70-E202-50CD-A967BB5B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6" y="987878"/>
            <a:ext cx="11690902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1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지역에 따른 게임 선호도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13888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F0DC9-585B-3DC5-AF7D-3A2F7C8051F3}"/>
              </a:ext>
            </a:extLst>
          </p:cNvPr>
          <p:cNvSpPr/>
          <p:nvPr/>
        </p:nvSpPr>
        <p:spPr>
          <a:xfrm>
            <a:off x="48305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7879B-B703-DE81-B493-C76ACC068B05}"/>
              </a:ext>
            </a:extLst>
          </p:cNvPr>
          <p:cNvSpPr/>
          <p:nvPr/>
        </p:nvSpPr>
        <p:spPr>
          <a:xfrm>
            <a:off x="8272200" y="454997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2BDE7D-6045-61E7-CC4C-621134F21ED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8" y="987878"/>
            <a:ext cx="11692800" cy="56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5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1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지역에 따른 게임 선호도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1388800" y="4549978"/>
            <a:ext cx="2530999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지역별 장르의 총 출고량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북미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유럽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기타 지역은 액션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스포츠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슈팅 게임 순으로 선호도가 높다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일본은 롤플레잉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액션 슈팅 게임 순으로 선호도가 높다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F0DC9-585B-3DC5-AF7D-3A2F7C8051F3}"/>
              </a:ext>
            </a:extLst>
          </p:cNvPr>
          <p:cNvSpPr/>
          <p:nvPr/>
        </p:nvSpPr>
        <p:spPr>
          <a:xfrm>
            <a:off x="4830500" y="4549978"/>
            <a:ext cx="2530999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장르별 출시 게임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지역에서 장르별 출시 게임의 수 분포는 같다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7879B-B703-DE81-B493-C76ACC068B05}"/>
              </a:ext>
            </a:extLst>
          </p:cNvPr>
          <p:cNvSpPr/>
          <p:nvPr/>
        </p:nvSpPr>
        <p:spPr>
          <a:xfrm>
            <a:off x="8272200" y="4549978"/>
            <a:ext cx="2530999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장르별 평균 출고량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북미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유럽 기타 지역은 스포츠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슈팅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액션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레이싱 순으로 높게 나타난다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일본은 롤플레잉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스포츠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전략 순으로 높게 나타난다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2BAA29-F0A2-DE61-CBBB-4F119295A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29" y="1715576"/>
            <a:ext cx="2733140" cy="2552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96D164-37D0-FD2D-8120-C225E895305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88" y="1715876"/>
            <a:ext cx="2732400" cy="25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DC3EF1-D529-D69B-5681-58593726A40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71" y="1715876"/>
            <a:ext cx="2732400" cy="25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0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 내용</a:t>
              </a:r>
              <a:r>
                <a:rPr lang="en-US" altLang="ko-KR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 1 </a:t>
              </a:r>
              <a:r>
                <a:rPr lang="ko-KR" altLang="en-US" sz="16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지역에 따른 게임 선호도 분석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954630" y="5257344"/>
            <a:ext cx="1028274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상관계수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비례하는 지를 나타내는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상관 계수가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에 가까울 수록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상아색에 가까울 수록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두 특성이 유사하다는 것을 의미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일본은 제외한 모든 지역에서 높은 유사성을 띔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2BAA29-F0A2-DE61-CBBB-4F119295A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405" y="1715719"/>
            <a:ext cx="3684548" cy="31971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96D164-37D0-FD2D-8120-C225E895305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2800" y="1715876"/>
            <a:ext cx="3686400" cy="319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DC3EF1-D529-D69B-5681-58593726A40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9047" y="1715576"/>
            <a:ext cx="3686400" cy="31968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31F9FA-C883-DC4F-AA5B-0EC526502B63}"/>
              </a:ext>
            </a:extLst>
          </p:cNvPr>
          <p:cNvSpPr/>
          <p:nvPr/>
        </p:nvSpPr>
        <p:spPr>
          <a:xfrm>
            <a:off x="4793988" y="1082223"/>
            <a:ext cx="25309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장르별 출시된 게임 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90995-AFF4-49F2-8030-3B36CFAF6DAA}"/>
              </a:ext>
            </a:extLst>
          </p:cNvPr>
          <p:cNvSpPr/>
          <p:nvPr/>
        </p:nvSpPr>
        <p:spPr>
          <a:xfrm>
            <a:off x="1085179" y="1082223"/>
            <a:ext cx="25309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장르별 총 출고량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661823-3230-0550-1C3D-ACDAB3DC447F}"/>
              </a:ext>
            </a:extLst>
          </p:cNvPr>
          <p:cNvSpPr/>
          <p:nvPr/>
        </p:nvSpPr>
        <p:spPr>
          <a:xfrm>
            <a:off x="8575822" y="1082223"/>
            <a:ext cx="25309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장르별 평균 출고량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92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849</Words>
  <Application>Microsoft Office PowerPoint</Application>
  <PresentationFormat>와이드스크린</PresentationFormat>
  <Paragraphs>159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유 하민</cp:lastModifiedBy>
  <cp:revision>6</cp:revision>
  <dcterms:created xsi:type="dcterms:W3CDTF">2022-12-14T04:51:52Z</dcterms:created>
  <dcterms:modified xsi:type="dcterms:W3CDTF">2023-01-04T06:58:25Z</dcterms:modified>
</cp:coreProperties>
</file>