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82" r:id="rId6"/>
    <p:sldId id="283" r:id="rId7"/>
    <p:sldId id="262" r:id="rId8"/>
    <p:sldId id="264" r:id="rId9"/>
    <p:sldId id="265" r:id="rId10"/>
    <p:sldId id="266" r:id="rId11"/>
    <p:sldId id="267" r:id="rId12"/>
    <p:sldId id="281" r:id="rId13"/>
    <p:sldId id="286" r:id="rId14"/>
    <p:sldId id="285" r:id="rId15"/>
    <p:sldId id="287" r:id="rId16"/>
    <p:sldId id="290" r:id="rId17"/>
    <p:sldId id="288" r:id="rId18"/>
    <p:sldId id="289" r:id="rId19"/>
    <p:sldId id="280" r:id="rId20"/>
  </p:sldIdLst>
  <p:sldSz cx="12192000" cy="6858000"/>
  <p:notesSz cx="6858000" cy="9144000"/>
  <p:embeddedFontLst>
    <p:embeddedFont>
      <p:font typeface="Tahoma" panose="020B060403050404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DkWZQy4EaOm8e78zi9a5EB8K0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339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4d9245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e84d9245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694786" y="239065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694786" y="3215174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81916" y="485110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19889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3931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New Technologies are emerging from the so-called non-database software vendors to manage vast amounts of data generated on the web.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Big Data storage systems involving large clusters of distributed computers 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 smtClean="0">
                <a:solidFill>
                  <a:schemeClr val="tx1"/>
                </a:solidFill>
              </a:rPr>
              <a:t>NoSQL </a:t>
            </a:r>
            <a:r>
              <a:rPr lang="en-US" sz="2000" dirty="0">
                <a:solidFill>
                  <a:schemeClr val="tx1"/>
                </a:solidFill>
              </a:rPr>
              <a:t>(Not Only SQL) systems 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A large amount of data now resides on the “cloud” which means it is in huge data centers using thousands of machines.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400" dirty="0">
              <a:solidFill>
                <a:srgbClr val="2E75B5"/>
              </a:solidFill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Recent Developments 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8" name="Google Shape;198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393114" y="1499576"/>
            <a:ext cx="10960686" cy="467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Businesses: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</a:rPr>
              <a:t>     	Banking, Insurance, Retail, Transportation, Manufacturing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Service Industries: 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</a:rPr>
              <a:t>		Financial, Real-estate, Legal, Electronic Commerce, Healthcare, 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Social Networks, Environmental and Scientific Applications, Medicine and Genetics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More recently: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6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Education : Resources for content and Delivery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Personalized Applications: 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 sz="2000" dirty="0">
                <a:solidFill>
                  <a:schemeClr val="tx1"/>
                </a:solidFill>
              </a:rPr>
              <a:t>	Based on smart mobile devices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Impact of Databases and Database Technology</a:t>
            </a:r>
            <a:endParaRPr sz="234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7" name="Google Shape;207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Popular DBMSs</a:t>
            </a:r>
            <a:endParaRPr sz="234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7" name="Google Shape;207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97" y="1798864"/>
            <a:ext cx="65849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8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Database system environment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fig01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83" y="1825625"/>
            <a:ext cx="503268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8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7" descr="fig01_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022" y="1511451"/>
            <a:ext cx="6709559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of a simple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C55A11"/>
              </a:buClr>
              <a:buSzPts val="2340"/>
            </a:pPr>
            <a:r>
              <a:rPr lang="en-US" sz="2300" b="1" dirty="0">
                <a:solidFill>
                  <a:srgbClr val="C55A11"/>
                </a:solidFill>
                <a:latin typeface="Calibri"/>
                <a:ea typeface="Calibri"/>
                <a:cs typeface="Calibri"/>
              </a:rPr>
              <a:t>Characteristics of the Database </a:t>
            </a:r>
            <a:r>
              <a:rPr lang="en-US" sz="23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</a:rPr>
              <a:t>Approach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3114" y="1423705"/>
            <a:ext cx="107776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Self-describing nature of a database </a:t>
            </a:r>
            <a:r>
              <a:rPr lang="en-US" sz="2000" dirty="0" smtClean="0"/>
              <a:t>system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database system contains not only the database itself but also a complete definition or description of the database structure and </a:t>
            </a:r>
            <a:r>
              <a:rPr lang="en-US" sz="1600" dirty="0" smtClean="0"/>
              <a:t>constraints (Metadata).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Insulation </a:t>
            </a:r>
            <a:r>
              <a:rPr lang="en-US" sz="2000" dirty="0"/>
              <a:t>between programs and data, and data abstraction </a:t>
            </a:r>
            <a:endParaRPr lang="en-US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structure of data files is stored in the DBMS </a:t>
            </a:r>
            <a:r>
              <a:rPr lang="en-US" sz="1600" dirty="0" smtClean="0"/>
              <a:t>catalog </a:t>
            </a:r>
            <a:r>
              <a:rPr lang="en-US" sz="1600" dirty="0"/>
              <a:t>separately from the access programs </a:t>
            </a:r>
            <a:r>
              <a:rPr lang="en-US" sz="1600" dirty="0" smtClean="0"/>
              <a:t>(program-data independence)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Support </a:t>
            </a:r>
            <a:r>
              <a:rPr lang="en-US" sz="2000" dirty="0"/>
              <a:t>of multiple views of the </a:t>
            </a:r>
            <a:r>
              <a:rPr lang="en-US" sz="2000" dirty="0" smtClean="0"/>
              <a:t>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DBMSs support different types </a:t>
            </a:r>
            <a:r>
              <a:rPr lang="en-US" sz="1600" dirty="0"/>
              <a:t>of users, each of whom may require a different perspective or view of the database. A view may be a subset of the database or it may contain virtual data that is derived from the database files but is not explicitly stored.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Sharing </a:t>
            </a:r>
            <a:r>
              <a:rPr lang="en-US" sz="2000" dirty="0"/>
              <a:t>of data and multiuser transaction </a:t>
            </a:r>
            <a:r>
              <a:rPr lang="en-US" sz="2000" dirty="0" smtClean="0"/>
              <a:t>processing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 multiuser DBMS, allows multiple users to access the database at the same time. It ensures that data changes are effected in a controlled manner so that the result of the changes are correct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Advantages of using a Database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3114" y="1423705"/>
            <a:ext cx="107776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 smtClean="0"/>
              <a:t>Controlling redundancy in data storage.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Sharing of data among multiple users.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Restricting unauthorized access to data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Providing persistent storage for program Objects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E.g., Object-oriented DBMSs make program objects persistent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Providing Storage Structures and search techniques for efficient Query Processing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Providing backup and recovery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Providing multiple interfaces to different classes of users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04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Advantages of using a Database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3114" y="1373465"/>
            <a:ext cx="107776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 smtClean="0"/>
              <a:t>Representing </a:t>
            </a:r>
            <a:r>
              <a:rPr lang="en-US" altLang="en-US" sz="2000" dirty="0"/>
              <a:t>complex relationships among data.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Enforcing integrity constraints on the database.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Drawing inferences and actions from the stored data using deductive and active rules and triggers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Potential for enforcing standards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Reduced application development time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Flexibility to change data structures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Availability of current information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Economies of scale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6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Brief history of Data management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3115" y="1178905"/>
            <a:ext cx="96853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/>
              <a:t>Hierarchical and Network </a:t>
            </a:r>
            <a:r>
              <a:rPr lang="en-US" altLang="en-US" sz="2000" dirty="0" smtClean="0"/>
              <a:t>models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Relational m</a:t>
            </a:r>
            <a:r>
              <a:rPr lang="en-US" altLang="en-US" sz="2000" dirty="0" smtClean="0"/>
              <a:t>odel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Object-oriented model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/>
              <a:t>Data on the Web and E-commerce Applications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Special functionality </a:t>
            </a:r>
            <a:r>
              <a:rPr lang="en-US" altLang="en-US" sz="2000" dirty="0" smtClean="0"/>
              <a:t>added </a:t>
            </a:r>
            <a:r>
              <a:rPr lang="en-US" altLang="en-US" sz="2000" dirty="0"/>
              <a:t>to DBMSs in the following areas: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Scientific Applications – Physics, Chemistry, Biology - Genetics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Earth and Atmospheric Sciences and Astronomy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XML (</a:t>
            </a:r>
            <a:r>
              <a:rPr lang="en-US" altLang="en-US" sz="1600" dirty="0" err="1"/>
              <a:t>eXtensible</a:t>
            </a:r>
            <a:r>
              <a:rPr lang="en-US" altLang="en-US" sz="1600" dirty="0"/>
              <a:t> Markup Language)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Image Storage and Management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Audio and Video Data Management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Data Warehousing and Data Mining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Spatial Data Management and Location Based Services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Time Series and Historical Data Management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44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48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48"/>
          <p:cNvSpPr/>
          <p:nvPr/>
        </p:nvSpPr>
        <p:spPr>
          <a:xfrm>
            <a:off x="5460537" y="4049738"/>
            <a:ext cx="58382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sureshjamadagni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@pes.edu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58" name="Google Shape;358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2" name="Google Shape;362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Text book and Slides Credit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 all PPTs of this course 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371878" y="2032799"/>
            <a:ext cx="9949167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Text Book</a:t>
            </a:r>
            <a:endParaRPr lang="en-US"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Fundamentals </a:t>
            </a: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of Database </a:t>
            </a:r>
            <a:r>
              <a:rPr lang="en-US" sz="2400" b="1" i="0" u="none" strike="noStrike" cap="none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r>
              <a:rPr lang="en-US" sz="2400" b="0" i="0" u="none" strike="noStrike" cap="none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Ramez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Elamsri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Shamkant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B </a:t>
            </a:r>
            <a:r>
              <a:rPr lang="en-US" sz="24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Navathe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, Pearson, </a:t>
            </a:r>
            <a:r>
              <a:rPr lang="en-US" sz="2400" b="0" i="0" u="none" strike="noStrike" cap="none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400" b="0" i="0" u="none" strike="noStrike" cap="none" baseline="30000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 dirty="0" smtClean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Edition, 2017. </a:t>
            </a:r>
            <a:endParaRPr lang="en-US" sz="2400" b="0" i="0" u="none" strike="noStrike" cap="none" dirty="0" smtClean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endParaRPr lang="en-US" sz="2400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Slides </a:t>
            </a:r>
            <a:r>
              <a:rPr lang="en-US" sz="2400" b="1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Credit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 all PPTs of this </a:t>
            </a: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</a:p>
          <a:p>
            <a:pPr marL="342900" lvl="0" indent="-342900">
              <a:lnSpc>
                <a:spcPct val="150000"/>
              </a:lnSpc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slides/diagrams in this course are an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combination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enhancement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of material from the </a:t>
            </a:r>
            <a:r>
              <a:rPr lang="en-US" sz="2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text book</a:t>
            </a:r>
            <a:endParaRPr sz="2400" b="0" i="0" u="none" strike="noStrike" cap="none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4d9245c8_0_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Course Logistics: Evaluation policy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e84d9245c8_0_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ge84d9245c8_0_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e84d9245c8_0_0"/>
          <p:cNvSpPr/>
          <p:nvPr/>
        </p:nvSpPr>
        <p:spPr>
          <a:xfrm>
            <a:off x="371880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29598"/>
              </p:ext>
            </p:extLst>
          </p:nvPr>
        </p:nvGraphicFramePr>
        <p:xfrm>
          <a:off x="593388" y="1564294"/>
          <a:ext cx="8852170" cy="4639196"/>
        </p:xfrm>
        <a:graphic>
          <a:graphicData uri="http://schemas.openxmlformats.org/drawingml/2006/table">
            <a:tbl>
              <a:tblPr/>
              <a:tblGrid>
                <a:gridCol w="1776453"/>
                <a:gridCol w="1505473"/>
                <a:gridCol w="2213040"/>
                <a:gridCol w="346258"/>
                <a:gridCol w="1505473"/>
                <a:gridCol w="1505473"/>
              </a:tblGrid>
              <a:tr h="60512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Name: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Management Systems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Code: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 smtClean="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UE20CS301</a:t>
                      </a:r>
                      <a:endParaRPr lang="en-US" sz="1800" b="0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1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Credits: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Hours: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1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Session Break-up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Assessment Scheme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105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Lectures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ESA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hours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ISA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quiz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work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122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Review/Assignment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 Quiz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14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CBT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 Project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14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 Project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Review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solidFill>
                            <a:srgbClr val="99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05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8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72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Hands-on sessions</a:t>
                      </a:r>
                    </a:p>
                  </a:txBody>
                  <a:tcPr marL="17322" marR="17322" marT="11548" marB="11548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60"/>
              <a:buFont typeface="Calibri"/>
              <a:buNone/>
            </a:pPr>
            <a:r>
              <a:rPr lang="en-US" sz="216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sz="216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393114" y="1478604"/>
            <a:ext cx="11084093" cy="46887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Clr>
                <a:srgbClr val="2E75B5"/>
              </a:buClr>
              <a:buSzPts val="2800"/>
            </a:pPr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  <a:endParaRPr lang="en-US" sz="2000" b="1" dirty="0">
              <a:solidFill>
                <a:schemeClr val="tx1"/>
              </a:solidFill>
            </a:endParaRPr>
          </a:p>
          <a:p>
            <a:pPr marL="800100" lvl="1">
              <a:lnSpc>
                <a:spcPct val="150000"/>
              </a:lnSpc>
              <a:spcBef>
                <a:spcPts val="0"/>
              </a:spcBef>
              <a:buClr>
                <a:srgbClr val="2E75B5"/>
              </a:buClr>
              <a:buSzPts val="2800"/>
              <a:buFontTx/>
              <a:buChar char="-"/>
            </a:pPr>
            <a:r>
              <a:rPr lang="en-US" sz="2000" dirty="0" smtClean="0"/>
              <a:t>Known </a:t>
            </a:r>
            <a:r>
              <a:rPr lang="en-US" sz="2000" dirty="0"/>
              <a:t>facts that can be recorded and that have implicit </a:t>
            </a:r>
            <a:r>
              <a:rPr lang="en-US" sz="2000" dirty="0" smtClean="0"/>
              <a:t>meaning</a:t>
            </a:r>
          </a:p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When data is processed, organized, structured or presented in a given context, so as to make it useful, it is called </a:t>
            </a:r>
            <a:r>
              <a:rPr lang="en-US" sz="2000" b="1" dirty="0">
                <a:solidFill>
                  <a:schemeClr val="tx1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/>
              <a:t>Data</a:t>
            </a:r>
            <a:r>
              <a:rPr lang="en-US" sz="2000" b="1" dirty="0"/>
              <a:t> </a:t>
            </a:r>
            <a:r>
              <a:rPr lang="en-US" sz="2000" dirty="0"/>
              <a:t>is a collection of facts, while</a:t>
            </a:r>
            <a:r>
              <a:rPr lang="en-US" sz="2000" b="1" dirty="0"/>
              <a:t> information </a:t>
            </a:r>
            <a:r>
              <a:rPr lang="en-US" sz="2000" dirty="0"/>
              <a:t>puts those facts into context. </a:t>
            </a:r>
            <a:endParaRPr lang="en-US" sz="2000" dirty="0" smtClean="0"/>
          </a:p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 smtClean="0"/>
              <a:t>While </a:t>
            </a:r>
            <a:r>
              <a:rPr lang="en-US" sz="2000" dirty="0"/>
              <a:t>data is raw and unorganized, information is organized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b="1" dirty="0"/>
              <a:t>Information</a:t>
            </a:r>
            <a:r>
              <a:rPr lang="en-US" sz="2000" dirty="0"/>
              <a:t> is utilized by humans in some significant way (such as to make decisions, forecasts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/>
              <a:t>Data doesn’t depend on information. Information depends on </a:t>
            </a:r>
            <a:r>
              <a:rPr lang="en-US" sz="2000" dirty="0" smtClean="0"/>
              <a:t>data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60"/>
              <a:buFont typeface="Calibri"/>
              <a:buNone/>
            </a:pPr>
            <a:r>
              <a:rPr lang="en-US" sz="216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sz="216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393114" y="1478604"/>
            <a:ext cx="11084093" cy="5107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Database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Clr>
                <a:srgbClr val="2E75B5"/>
              </a:buClr>
              <a:buSzPts val="2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 smtClean="0"/>
              <a:t>collection </a:t>
            </a:r>
            <a:r>
              <a:rPr lang="en-US" sz="2000" dirty="0"/>
              <a:t>of related data</a:t>
            </a:r>
            <a:endParaRPr sz="2000" dirty="0">
              <a:solidFill>
                <a:schemeClr val="tx1"/>
              </a:solidFill>
            </a:endParaRPr>
          </a:p>
          <a:p>
            <a:pPr marL="1143000" lvl="2" indent="-228600">
              <a:lnSpc>
                <a:spcPct val="150000"/>
              </a:lnSpc>
              <a:buClr>
                <a:srgbClr val="2E75B5"/>
              </a:buClr>
              <a:buSzPts val="2000"/>
            </a:pPr>
            <a:r>
              <a:rPr lang="en-US" dirty="0">
                <a:solidFill>
                  <a:schemeClr val="tx1"/>
                </a:solidFill>
              </a:rPr>
              <a:t>represents some aspect of the real </a:t>
            </a:r>
            <a:r>
              <a:rPr lang="en-US" dirty="0" smtClean="0">
                <a:solidFill>
                  <a:schemeClr val="tx1"/>
                </a:solidFill>
              </a:rPr>
              <a:t>world, </a:t>
            </a:r>
            <a:r>
              <a:rPr lang="en-US" dirty="0" smtClean="0"/>
              <a:t>sometimes </a:t>
            </a:r>
            <a:r>
              <a:rPr lang="en-US" dirty="0"/>
              <a:t>called the </a:t>
            </a:r>
            <a:r>
              <a:rPr lang="en-US" dirty="0" err="1"/>
              <a:t>miniworld</a:t>
            </a:r>
            <a:r>
              <a:rPr lang="en-US" dirty="0"/>
              <a:t> or the universe of discourse (</a:t>
            </a:r>
            <a:r>
              <a:rPr lang="en-US" dirty="0" err="1"/>
              <a:t>UoD</a:t>
            </a:r>
            <a:r>
              <a:rPr lang="en-US" dirty="0"/>
              <a:t>)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>
              <a:lnSpc>
                <a:spcPct val="150000"/>
              </a:lnSpc>
              <a:buClr>
                <a:srgbClr val="2E75B5"/>
              </a:buClr>
              <a:buSzPts val="2000"/>
            </a:pPr>
            <a:r>
              <a:rPr lang="en-US" dirty="0">
                <a:solidFill>
                  <a:schemeClr val="tx1"/>
                </a:solidFill>
              </a:rPr>
              <a:t>logically coherent collection (not a random collection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/>
              <a:t>with </a:t>
            </a:r>
            <a:r>
              <a:rPr lang="en-US" dirty="0"/>
              <a:t>some inherent meaning.</a:t>
            </a:r>
            <a:endParaRPr dirty="0">
              <a:solidFill>
                <a:schemeClr val="tx1"/>
              </a:solidFill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designed, built and populated for a specific purpose</a:t>
            </a:r>
          </a:p>
          <a:p>
            <a:pPr marL="1143000" lvl="2" indent="-228600">
              <a:lnSpc>
                <a:spcPct val="150000"/>
              </a:lnSpc>
              <a:buClr>
                <a:srgbClr val="2E75B5"/>
              </a:buClr>
              <a:buSzPts val="2000"/>
            </a:pPr>
            <a:r>
              <a:rPr lang="en-US" dirty="0"/>
              <a:t>can be of any size and complexity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38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60"/>
              <a:buFont typeface="Calibri"/>
              <a:buNone/>
            </a:pPr>
            <a:r>
              <a:rPr lang="en-US" sz="216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sz="216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694671" y="1410510"/>
            <a:ext cx="11211984" cy="5107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Database </a:t>
            </a:r>
            <a:r>
              <a:rPr lang="en-US" sz="2000" b="1" dirty="0">
                <a:solidFill>
                  <a:schemeClr val="tx1"/>
                </a:solidFill>
              </a:rPr>
              <a:t>Management System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sz="2000" dirty="0">
              <a:solidFill>
                <a:schemeClr val="tx1"/>
              </a:solidFill>
            </a:endParaRPr>
          </a:p>
          <a:p>
            <a:pPr marL="800100" lvl="1">
              <a:lnSpc>
                <a:spcPct val="150000"/>
              </a:lnSpc>
              <a:buClr>
                <a:srgbClr val="2E75B5"/>
              </a:buClr>
              <a:buSzPts val="2800"/>
              <a:buFontTx/>
              <a:buChar char="-"/>
            </a:pPr>
            <a:r>
              <a:rPr lang="en-US" sz="1800" dirty="0" smtClean="0"/>
              <a:t>General-purpose </a:t>
            </a:r>
            <a:r>
              <a:rPr lang="en-US" sz="1800" b="1" dirty="0"/>
              <a:t>software system </a:t>
            </a:r>
            <a:r>
              <a:rPr lang="en-US" sz="1800" dirty="0"/>
              <a:t>that facilitates the processes of defining, constructing, manipulating, and sharing databases among various users and </a:t>
            </a:r>
            <a:r>
              <a:rPr lang="en-US" sz="1800" dirty="0" smtClean="0"/>
              <a:t>applications</a:t>
            </a:r>
          </a:p>
          <a:p>
            <a:pPr marL="1257300" lvl="2">
              <a:lnSpc>
                <a:spcPct val="150000"/>
              </a:lnSpc>
              <a:buClr>
                <a:srgbClr val="2E75B5"/>
              </a:buClr>
              <a:buSzPts val="2800"/>
              <a:buFontTx/>
              <a:buChar char="-"/>
            </a:pPr>
            <a:r>
              <a:rPr lang="en-US" sz="1800" b="1" dirty="0"/>
              <a:t>Defining</a:t>
            </a:r>
            <a:r>
              <a:rPr lang="en-US" sz="1800" dirty="0"/>
              <a:t> a database involves specifying the data types, structures, and constraints of the data to be stored in the database. </a:t>
            </a:r>
            <a:endParaRPr lang="en-US" sz="1800" dirty="0" smtClean="0"/>
          </a:p>
          <a:p>
            <a:pPr marL="1257300" lvl="2">
              <a:lnSpc>
                <a:spcPct val="150000"/>
              </a:lnSpc>
              <a:buClr>
                <a:srgbClr val="2E75B5"/>
              </a:buClr>
              <a:buSzPts val="2800"/>
              <a:buFontTx/>
              <a:buChar char="-"/>
            </a:pPr>
            <a:r>
              <a:rPr lang="en-US" sz="1800" b="1" dirty="0" smtClean="0"/>
              <a:t>Constructing</a:t>
            </a:r>
            <a:r>
              <a:rPr lang="en-US" sz="1800" dirty="0" smtClean="0"/>
              <a:t> </a:t>
            </a:r>
            <a:r>
              <a:rPr lang="en-US" sz="1800" dirty="0"/>
              <a:t>the database is the process of storing the data on some storage medium that is controlled by the DBMS. </a:t>
            </a:r>
            <a:endParaRPr lang="en-US" sz="1800" dirty="0" smtClean="0"/>
          </a:p>
          <a:p>
            <a:pPr marL="1257300" lvl="2">
              <a:lnSpc>
                <a:spcPct val="150000"/>
              </a:lnSpc>
              <a:buClr>
                <a:srgbClr val="2E75B5"/>
              </a:buClr>
              <a:buSzPts val="2800"/>
              <a:buFontTx/>
              <a:buChar char="-"/>
            </a:pPr>
            <a:r>
              <a:rPr lang="en-US" sz="1800" b="1" dirty="0" smtClean="0"/>
              <a:t>Manipulating</a:t>
            </a:r>
            <a:r>
              <a:rPr lang="en-US" sz="1800" dirty="0" smtClean="0"/>
              <a:t> </a:t>
            </a:r>
            <a:r>
              <a:rPr lang="en-US" sz="1800" dirty="0"/>
              <a:t>a database includes functions such as querying the database to retrieve specific data, updating the </a:t>
            </a:r>
            <a:r>
              <a:rPr lang="en-US" sz="1800" dirty="0" smtClean="0"/>
              <a:t>database </a:t>
            </a:r>
            <a:r>
              <a:rPr lang="en-US" sz="1800" dirty="0"/>
              <a:t>to reflect changes in the </a:t>
            </a:r>
            <a:r>
              <a:rPr lang="en-US" sz="1800" dirty="0" err="1"/>
              <a:t>miniworld</a:t>
            </a:r>
            <a:r>
              <a:rPr lang="en-US" sz="1800" dirty="0"/>
              <a:t>, and generating reports from the data. </a:t>
            </a:r>
            <a:endParaRPr lang="en-US" sz="1800" dirty="0" smtClean="0"/>
          </a:p>
          <a:p>
            <a:pPr marL="1257300" lvl="2">
              <a:lnSpc>
                <a:spcPct val="150000"/>
              </a:lnSpc>
              <a:buClr>
                <a:srgbClr val="2E75B5"/>
              </a:buClr>
              <a:buSzPts val="2800"/>
              <a:buFontTx/>
              <a:buChar char="-"/>
            </a:pPr>
            <a:r>
              <a:rPr lang="en-US" sz="1800" b="1" dirty="0" smtClean="0"/>
              <a:t>Sharing</a:t>
            </a:r>
            <a:r>
              <a:rPr lang="en-US" sz="1800" dirty="0" smtClean="0"/>
              <a:t> </a:t>
            </a:r>
            <a:r>
              <a:rPr lang="en-US" sz="1800" dirty="0"/>
              <a:t>a database allows multiple users and programs to access the database simultaneously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8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393114" y="16699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indent="-4572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200" dirty="0">
                <a:solidFill>
                  <a:schemeClr val="tx1"/>
                </a:solidFill>
              </a:rPr>
              <a:t>Databases help us</a:t>
            </a:r>
          </a:p>
          <a:p>
            <a:pPr marL="800100" lvl="1"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Store it (file structures, disk management)</a:t>
            </a:r>
          </a:p>
          <a:p>
            <a:pPr marL="800100" lvl="1"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Understand it (data models)</a:t>
            </a:r>
          </a:p>
          <a:p>
            <a:pPr marL="800100" lvl="1"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Keep it secure (security, recovery)</a:t>
            </a:r>
          </a:p>
          <a:p>
            <a:pPr marL="800100" lvl="1">
              <a:lnSpc>
                <a:spcPct val="150000"/>
              </a:lnSpc>
              <a:buClr>
                <a:srgbClr val="2E75B5"/>
              </a:buClr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Find it and use it (query languages, concurrency control and data analysis tools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sz="22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DBMSs are a key part of most </a:t>
            </a:r>
            <a:r>
              <a:rPr lang="en-US" sz="2200" dirty="0" smtClean="0">
                <a:solidFill>
                  <a:schemeClr val="tx1"/>
                </a:solidFill>
              </a:rPr>
              <a:t>applications</a:t>
            </a:r>
            <a:endParaRPr sz="22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banking, making reservations, purchasing, borrowing, schedules, browsing online catalogues, video on demand, interactive maps and images, employee information, web servers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study databases?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393114" y="1466372"/>
            <a:ext cx="7799446" cy="367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</a:rPr>
              <a:t>Traditional Applications:</a:t>
            </a:r>
            <a:endParaRPr sz="24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Numeric and Textual Databases</a:t>
            </a:r>
            <a:endParaRPr sz="20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tx1"/>
                </a:solidFill>
              </a:rPr>
              <a:t>More Recent Applications:</a:t>
            </a:r>
            <a:endParaRPr sz="24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Multimedia Databases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Geographic Information Systems (GIS)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Warehouses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Mobile databases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Real-time and Active d</a:t>
            </a:r>
            <a:r>
              <a:rPr lang="en-US" sz="2000" dirty="0" smtClean="0">
                <a:solidFill>
                  <a:schemeClr val="tx1"/>
                </a:solidFill>
              </a:rPr>
              <a:t>atabases</a:t>
            </a: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In-memory databases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234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>
            <a:off x="0" y="1276781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0" name="Google Shape;180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708891" y="1651204"/>
            <a:ext cx="1076831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Social </a:t>
            </a:r>
            <a:r>
              <a:rPr lang="en-US" sz="2000" dirty="0" smtClean="0">
                <a:solidFill>
                  <a:schemeClr val="tx1"/>
                </a:solidFill>
              </a:rPr>
              <a:t>Media started </a:t>
            </a:r>
            <a:r>
              <a:rPr lang="en-US" sz="2000" dirty="0">
                <a:solidFill>
                  <a:schemeClr val="tx1"/>
                </a:solidFill>
              </a:rPr>
              <a:t>capturing a lot of information about people and about communications among </a:t>
            </a:r>
            <a:r>
              <a:rPr lang="en-US" sz="2000" dirty="0" smtClean="0">
                <a:solidFill>
                  <a:schemeClr val="tx1"/>
                </a:solidFill>
              </a:rPr>
              <a:t>people - posts</a:t>
            </a:r>
            <a:r>
              <a:rPr lang="en-US" sz="2000" dirty="0">
                <a:solidFill>
                  <a:schemeClr val="tx1"/>
                </a:solidFill>
              </a:rPr>
              <a:t>, tweets, photos, videos in systems such as: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</a:rPr>
              <a:t>- Facebook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</a:rPr>
              <a:t>- Twitter</a:t>
            </a:r>
            <a:endParaRPr sz="2000" dirty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Clr>
                <a:srgbClr val="2E75B5"/>
              </a:buClr>
              <a:buSzPts val="28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</a:rPr>
              <a:t>- Linked-In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All of the above constitutes data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buClr>
                <a:srgbClr val="2E75B5"/>
              </a:buClr>
              <a:buSzPts val="2800"/>
            </a:pPr>
            <a:r>
              <a:rPr lang="en-US" sz="2000" dirty="0">
                <a:solidFill>
                  <a:schemeClr val="tx1"/>
                </a:solidFill>
              </a:rPr>
              <a:t>Search Engines- Google, Bing, Yahoo : collect their own repository of web pages for </a:t>
            </a:r>
            <a:r>
              <a:rPr lang="en-US" sz="2000" dirty="0" smtClean="0">
                <a:solidFill>
                  <a:schemeClr val="tx1"/>
                </a:solidFill>
              </a:rPr>
              <a:t>searching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393114" y="713906"/>
            <a:ext cx="7733455" cy="41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340"/>
              <a:buFont typeface="Calibri"/>
              <a:buNone/>
            </a:pPr>
            <a:r>
              <a:rPr lang="en-US" sz="234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Recent Developments (1)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Database Management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9" name="Google Shape;189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3609" y="252241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1090</Words>
  <Application>Microsoft Office PowerPoint</Application>
  <PresentationFormat>Custom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Wingdings</vt:lpstr>
      <vt:lpstr>Tahoma</vt:lpstr>
      <vt:lpstr>Calibri</vt:lpstr>
      <vt:lpstr>Office Theme</vt:lpstr>
      <vt:lpstr>PowerPoint Presentation</vt:lpstr>
      <vt:lpstr>PowerPoint Presentation</vt:lpstr>
      <vt:lpstr>PowerPoint Presentation</vt:lpstr>
      <vt:lpstr>Definitions</vt:lpstr>
      <vt:lpstr>Definitions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Devi</dc:creator>
  <cp:lastModifiedBy>chirag.jamadagni@gmail.com</cp:lastModifiedBy>
  <cp:revision>34</cp:revision>
  <dcterms:created xsi:type="dcterms:W3CDTF">2020-12-21T11:17:04Z</dcterms:created>
  <dcterms:modified xsi:type="dcterms:W3CDTF">2022-08-08T15:19:22Z</dcterms:modified>
</cp:coreProperties>
</file>