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62" r:id="rId4"/>
    <p:sldId id="263" r:id="rId5"/>
    <p:sldId id="26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90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159" y="775208"/>
            <a:ext cx="106636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D8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1741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602" y="612828"/>
            <a:ext cx="9540240" cy="3239770"/>
          </a:xfrm>
          <a:prstGeom prst="rect">
            <a:avLst/>
          </a:prstGeom>
        </p:spPr>
        <p:txBody>
          <a:bodyPr vert="horz" wrap="square" lIns="0" tIns="7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35"/>
              </a:spcBef>
            </a:pPr>
            <a:r>
              <a:rPr sz="13800" dirty="0"/>
              <a:t>&lt;HTML&gt;</a:t>
            </a:r>
          </a:p>
          <a:p>
            <a:pPr marL="63233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C4210D"/>
                </a:solidFill>
              </a:rPr>
              <a:t>Hypertext Markup</a:t>
            </a:r>
            <a:r>
              <a:rPr sz="2000" spc="-120" dirty="0">
                <a:solidFill>
                  <a:srgbClr val="C4210D"/>
                </a:solidFill>
              </a:rPr>
              <a:t> </a:t>
            </a:r>
            <a:r>
              <a:rPr sz="2000" dirty="0">
                <a:solidFill>
                  <a:srgbClr val="C4210D"/>
                </a:solidFill>
              </a:rPr>
              <a:t>Language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10363200" cy="615553"/>
          </a:xfrm>
        </p:spPr>
        <p:txBody>
          <a:bodyPr/>
          <a:lstStyle/>
          <a:p>
            <a:r>
              <a:rPr lang="en-US" dirty="0"/>
              <a:t>HTML DOCTYPE Tag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667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&lt;!</a:t>
            </a:r>
            <a:r>
              <a:rPr lang="en-US" sz="2000" dirty="0">
                <a:latin typeface="Bahnschrift" panose="020B0502040204020203" pitchFamily="34" charset="0"/>
              </a:rPr>
              <a:t>DOCTYPE&gt; Tag </a:t>
            </a:r>
            <a:r>
              <a:rPr lang="as-IN" sz="2000" dirty="0">
                <a:latin typeface="Bahnschrift" panose="020B0502040204020203" pitchFamily="34" charset="0"/>
              </a:rPr>
              <a:t>হচ্ছে আপনার লেখা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ডকুমেন্টটি কি ধরনের তা ব্রাউজারকে বোঝানোর জন্য ব্যবহৃত হয়। এইচটিএমএল এর কোন ভার্সন ব্যবহার করবেন সেটার উপর ভিত্তি করেই এই ডিক্লেয়ারেশন টি দেয়া হয়। যেমন উপরের ডকুমেন্ট টি এইচটিএমএল ৫ এর একটি ডকুমেন্ট, তাই এটাকে আমরা এভাবে &lt;!</a:t>
            </a:r>
            <a:r>
              <a:rPr lang="en-US" sz="2000" dirty="0">
                <a:latin typeface="Bahnschrift" panose="020B0502040204020203" pitchFamily="34" charset="0"/>
              </a:rPr>
              <a:t>DOCTYPE html&gt; </a:t>
            </a:r>
            <a:r>
              <a:rPr lang="as-IN" sz="2000" dirty="0">
                <a:latin typeface="Bahnschrift" panose="020B0502040204020203" pitchFamily="34" charset="0"/>
              </a:rPr>
              <a:t>লিখি । এরুপ যদি এটা </a:t>
            </a:r>
            <a:r>
              <a:rPr lang="en-US" sz="2000" dirty="0">
                <a:latin typeface="Bahnschrift" panose="020B0502040204020203" pitchFamily="34" charset="0"/>
              </a:rPr>
              <a:t>XHTML </a:t>
            </a:r>
            <a:r>
              <a:rPr lang="as-IN" sz="2000" dirty="0">
                <a:latin typeface="Bahnschrift" panose="020B0502040204020203" pitchFamily="34" charset="0"/>
              </a:rPr>
              <a:t>এর ১.০ ভার্সন হতো তাহলে ডিক্লেয়ারেশনটি দিতে হতো এভাবে: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&lt;!</a:t>
            </a:r>
            <a:r>
              <a:rPr lang="en-US" sz="2000" dirty="0">
                <a:latin typeface="Bahnschrift" panose="020B0502040204020203" pitchFamily="34" charset="0"/>
              </a:rPr>
              <a:t>DOCTYPE html PUBLIC "-//W3C//DTD XHTML 1.0 Transitional//EN"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63188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Comments </a:t>
            </a:r>
            <a:r>
              <a:rPr lang="as-IN" dirty="0"/>
              <a:t>কি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হচ্ছে, একজন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কোডার বা প্রোগ্রামারের সোর্স কোডের ব্যাখ্যা বা পাদটীকা। এটাকে আমরা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ও বলতে পারি। সাধারণত: যেকোনো </a:t>
            </a:r>
            <a:r>
              <a:rPr lang="en-US" sz="2000" dirty="0">
                <a:latin typeface="Bahnschrift" panose="020B0502040204020203" pitchFamily="34" charset="0"/>
              </a:rPr>
              <a:t>Programming language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Compiler </a:t>
            </a:r>
            <a:r>
              <a:rPr lang="as-IN" sz="2000" dirty="0">
                <a:latin typeface="Bahnschrift" panose="020B0502040204020203" pitchFamily="34" charset="0"/>
              </a:rPr>
              <a:t>গুলো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কে কোড হিসাবে </a:t>
            </a:r>
            <a:r>
              <a:rPr lang="en-US" sz="2000" dirty="0">
                <a:latin typeface="Bahnschrift" panose="020B0502040204020203" pitchFamily="34" charset="0"/>
              </a:rPr>
              <a:t>execute </a:t>
            </a:r>
            <a:r>
              <a:rPr lang="as-IN" sz="2000" dirty="0">
                <a:latin typeface="Bahnschrift" panose="020B0502040204020203" pitchFamily="34" charset="0"/>
              </a:rPr>
              <a:t>না করে এটাকে (</a:t>
            </a:r>
            <a:r>
              <a:rPr lang="en-US" sz="2000" dirty="0">
                <a:latin typeface="Bahnschrift" panose="020B0502040204020203" pitchFamily="34" charset="0"/>
              </a:rPr>
              <a:t>Ignore) </a:t>
            </a:r>
            <a:r>
              <a:rPr lang="as-IN" sz="2000" dirty="0">
                <a:latin typeface="Bahnschrift" panose="020B0502040204020203" pitchFamily="34" charset="0"/>
              </a:rPr>
              <a:t>এড়িয়ে যায়। </a:t>
            </a:r>
            <a:r>
              <a:rPr lang="en-US" sz="2000" dirty="0">
                <a:latin typeface="Bahnschrift" panose="020B0502040204020203" pitchFamily="34" charset="0"/>
              </a:rPr>
              <a:t>Comments System </a:t>
            </a:r>
            <a:r>
              <a:rPr lang="as-IN" sz="2000" dirty="0">
                <a:latin typeface="Bahnschrift" panose="020B0502040204020203" pitchFamily="34" charset="0"/>
              </a:rPr>
              <a:t>দিয়ে আমরা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ছাড়াও এই মুহূর্তে ব্যবহৃত হবেনা কিন্তু ভবিষ্যতে কাজে লাগতে পারে এমন </a:t>
            </a:r>
            <a:r>
              <a:rPr lang="en-US" sz="2000" dirty="0">
                <a:latin typeface="Bahnschrift" panose="020B0502040204020203" pitchFamily="34" charset="0"/>
              </a:rPr>
              <a:t>HTML Code </a:t>
            </a:r>
            <a:r>
              <a:rPr lang="as-IN" sz="2000" dirty="0">
                <a:latin typeface="Bahnschrift" panose="020B0502040204020203" pitchFamily="34" charset="0"/>
              </a:rPr>
              <a:t>গুলোও আমরা সাময়িক সময়ের জন্য </a:t>
            </a:r>
            <a:r>
              <a:rPr lang="en-US" sz="2000" dirty="0">
                <a:latin typeface="Bahnschrift" panose="020B0502040204020203" pitchFamily="34" charset="0"/>
              </a:rPr>
              <a:t>hide </a:t>
            </a:r>
            <a:r>
              <a:rPr lang="as-IN" sz="2000" dirty="0">
                <a:latin typeface="Bahnschrift" panose="020B0502040204020203" pitchFamily="34" charset="0"/>
              </a:rPr>
              <a:t>করে রাখতে পারি।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49036" y="2895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Comment&lt;/title&gt;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&lt;!--This is a paragraph--&gt;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&lt;p&gt;Hello HTML!&lt;/p&gt;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</a:t>
            </a:r>
            <a:r>
              <a:rPr lang="en-US" dirty="0" smtClean="0">
                <a:latin typeface="Bahnschrift" panose="020B0502040204020203" pitchFamily="34" charset="0"/>
              </a:rPr>
              <a:t>&gt;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615553"/>
          </a:xfrm>
        </p:spPr>
        <p:txBody>
          <a:bodyPr/>
          <a:lstStyle/>
          <a:p>
            <a:r>
              <a:rPr lang="en-US" dirty="0"/>
              <a:t>HTML body tag Elements </a:t>
            </a:r>
            <a:r>
              <a:rPr lang="en-US" dirty="0" err="1"/>
              <a:t>কি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body </a:t>
            </a:r>
            <a:r>
              <a:rPr lang="as-IN" sz="2000" dirty="0">
                <a:latin typeface="Bahnschrift" panose="020B0502040204020203" pitchFamily="34" charset="0"/>
              </a:rPr>
              <a:t>তে কিভাবে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প্রদর্শিত হবে তা </a:t>
            </a:r>
            <a:r>
              <a:rPr lang="en-US" sz="2000" dirty="0">
                <a:latin typeface="Bahnschrift" panose="020B0502040204020203" pitchFamily="34" charset="0"/>
              </a:rPr>
              <a:t>HTML body tag Element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নির্ধারণ করা হয়। এবং এটি &lt;/</a:t>
            </a:r>
            <a:r>
              <a:rPr lang="en-US" sz="2000" dirty="0">
                <a:latin typeface="Bahnschrift" panose="020B0502040204020203" pitchFamily="34" charset="0"/>
              </a:rPr>
              <a:t>head&gt; </a:t>
            </a:r>
            <a:r>
              <a:rPr lang="as-IN" sz="2000" dirty="0">
                <a:latin typeface="Bahnschrift" panose="020B0502040204020203" pitchFamily="34" charset="0"/>
              </a:rPr>
              <a:t>ট্যাগ এর পরেই বসে। আর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&lt;</a:t>
            </a:r>
            <a:r>
              <a:rPr lang="en-US" sz="2000" dirty="0">
                <a:latin typeface="Bahnschrift" panose="020B0502040204020203" pitchFamily="34" charset="0"/>
              </a:rPr>
              <a:t>body&gt; &lt;/body&gt; </a:t>
            </a:r>
            <a:r>
              <a:rPr lang="as-IN" sz="2000" dirty="0">
                <a:latin typeface="Bahnschrift" panose="020B0502040204020203" pitchFamily="34" charset="0"/>
              </a:rPr>
              <a:t>এর মধ্যে অবস্থিত সব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ই </a:t>
            </a:r>
            <a:r>
              <a:rPr lang="en-US" sz="2000" dirty="0">
                <a:latin typeface="Bahnschrift" panose="020B0502040204020203" pitchFamily="34" charset="0"/>
              </a:rPr>
              <a:t>body tag elements </a:t>
            </a:r>
            <a:r>
              <a:rPr lang="en-US" sz="2000" dirty="0" smtClean="0">
                <a:latin typeface="Bahnschrift" panose="020B0502040204020203" pitchFamily="34" charset="0"/>
              </a:rPr>
              <a:t>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1231106"/>
          </a:xfrm>
        </p:spPr>
        <p:txBody>
          <a:bodyPr/>
          <a:lstStyle/>
          <a:p>
            <a:r>
              <a:rPr lang="en-US" b="1" dirty="0"/>
              <a:t>HTML এ body tag element </a:t>
            </a:r>
            <a:r>
              <a:rPr lang="en-US" b="1" dirty="0" err="1"/>
              <a:t>কি</a:t>
            </a:r>
            <a:r>
              <a:rPr lang="en-US" b="1" dirty="0"/>
              <a:t> </a:t>
            </a:r>
            <a:r>
              <a:rPr lang="en-US" b="1" dirty="0" err="1"/>
              <a:t>কি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4291" y="2209800"/>
            <a:ext cx="8534400" cy="332398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Heading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Paragraph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List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Link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Image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Text Formatting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Layout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Iframe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Table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Form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Block Tag Elements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0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Heading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352800"/>
            <a:ext cx="8534400" cy="153888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কোন ডকুমেন্ট বা প্যারাগ্রাফের শিরোনাম লেখার জন্য </a:t>
            </a:r>
            <a:r>
              <a:rPr lang="en-US" sz="2000" dirty="0">
                <a:latin typeface="Bahnschrift" panose="020B0502040204020203" pitchFamily="34" charset="0"/>
              </a:rPr>
              <a:t>Heading Tag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মোট ছয় ধরণের হেডিং ট্যাগ রয়েছে এগুলো হল &lt;</a:t>
            </a:r>
            <a:r>
              <a:rPr lang="en-US" sz="2000" dirty="0">
                <a:latin typeface="Bahnschrift" panose="020B0502040204020203" pitchFamily="34" charset="0"/>
              </a:rPr>
              <a:t>h1&gt; &lt;/h1&gt; , &lt;h2&gt; &lt;/h2&gt; , &lt;h3&gt; &lt;/h3&gt; , &lt;h4&gt; &lt;/h4&gt; , &lt;h5&gt; &lt;/h5&gt; </a:t>
            </a:r>
            <a:r>
              <a:rPr lang="as-IN" sz="2000" dirty="0">
                <a:latin typeface="Bahnschrift" panose="020B0502040204020203" pitchFamily="34" charset="0"/>
              </a:rPr>
              <a:t>এবং &lt;</a:t>
            </a:r>
            <a:r>
              <a:rPr lang="en-US" sz="2000" dirty="0">
                <a:latin typeface="Bahnschrift" panose="020B0502040204020203" pitchFamily="34" charset="0"/>
              </a:rPr>
              <a:t>h6&gt; &lt;/h6&gt; 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2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Heading Tag Element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3622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Heading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&lt;h1&gt;This is an example of heading 1&lt;/h1&gt;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&lt;h2&gt;This is an example of heading 2&lt;/h2&gt;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&lt;h3&gt;This is an example of heading 3&lt;/h3&gt;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&lt;h4&gt;This is an example of heading 4&lt;/h4&gt;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&lt;h5&gt;This is an example of heading 5&lt;/h5&gt;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&lt;h6&gt;This is an example of heading 6&lt;/h6&gt;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360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Paragraph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8534400" cy="123110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যে কোন ডকুমেন্ট এক বা একাধিক প্যারাগ্রাফের মাধ্যমে লেখা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প্যারাগ্রাফ তৈরির জন্য &lt;</a:t>
            </a:r>
            <a:r>
              <a:rPr lang="en-US" sz="2000" dirty="0">
                <a:latin typeface="Bahnschrift" panose="020B0502040204020203" pitchFamily="34" charset="0"/>
              </a:rPr>
              <a:t>p&gt; </a:t>
            </a:r>
            <a:r>
              <a:rPr lang="as-IN" sz="2000" dirty="0">
                <a:latin typeface="Bahnschrift" panose="020B0502040204020203" pitchFamily="34" charset="0"/>
              </a:rPr>
              <a:t>বা প্যরাগ্রাফ ট্যাগ 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p&gt;This is a paragraph.&lt;/p&gt;। </a:t>
            </a:r>
            <a:r>
              <a:rPr lang="as-IN" sz="2000" dirty="0">
                <a:latin typeface="Bahnschrift" panose="020B0502040204020203" pitchFamily="34" charset="0"/>
              </a:rPr>
              <a:t>ব্রাউজারের মাধ্যমে প্রতিটা প্যারাগ্রাফ প্রদর্শন করা হলে প্রতিটা প্যারাগ্রাফের পর একটা করে লাইন ব্রেক তৈরি হয়।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Paragraph Tag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8534400" cy="443198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Paragraph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paragraph.&lt;/p&gt;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&lt;/p&gt;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&lt;/</a:t>
            </a:r>
            <a:r>
              <a:rPr lang="en-US" dirty="0">
                <a:latin typeface="Bahnschrift" panose="020B0502040204020203" pitchFamily="34" charset="0"/>
              </a:rPr>
              <a:t>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311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dirty="0"/>
              <a:t>List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209800"/>
            <a:ext cx="11125200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আমাদের দৈনন্দিন দিনের বিভিন্ন বিষয়কে যেমন লিস্ট আকারে সাজায় রাখি। ঠিক একই ভাবে একটা ওয়েব পেজের কনটেন্ট কে সুন্দর করে সাজানো এবং এর তথ্য উপস্থাপনার অন্যতম পদ্ধতি হচ্ছে লিষ্ট 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তিন ধরণের লিষ্ট তৈরি করা যায়,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একটি </a:t>
            </a:r>
            <a:r>
              <a:rPr lang="as-IN" dirty="0">
                <a:latin typeface="Bahnschrift" panose="020B0502040204020203" pitchFamily="34" charset="0"/>
              </a:rPr>
              <a:t>হচ্ছে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দ্বিতীয়টি হচ্ছে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তৃতীয়টি হচ্ছে </a:t>
            </a:r>
            <a:r>
              <a:rPr lang="en-US" dirty="0">
                <a:latin typeface="Bahnschrift" panose="020B0502040204020203" pitchFamily="34" charset="0"/>
              </a:rPr>
              <a:t>definition List। 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 </a:t>
            </a:r>
            <a:r>
              <a:rPr lang="as-IN" dirty="0">
                <a:latin typeface="Bahnschrift" panose="020B0502040204020203" pitchFamily="34" charset="0"/>
              </a:rPr>
              <a:t>বিভিন্ন তথ্যকে পর্যায়ক্রমিকভাবে সাজিয়ে উপস্থাপন করা হয় এবং প্রতিটা লাইনের শুরুতে ক্রমিক সংখ্যা থাকে। অন্যদিকে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r>
              <a:rPr lang="as-IN" dirty="0">
                <a:latin typeface="Bahnschrift" panose="020B0502040204020203" pitchFamily="34" charset="0"/>
              </a:rPr>
              <a:t>এ প্রতিটা লাইনের সামনে ছোট বৃত্তাকার বা বর্গাকার চিহ্ন সহ অনেক ধরণের লিস্ট থাকে। 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দিয়ে বিভিন্ন বিষয়ের ডেফিনেশন কে লিস্ট আকারে সাজানো হয়।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Un-Order </a:t>
            </a:r>
            <a:r>
              <a:rPr lang="en-US" dirty="0">
                <a:latin typeface="Bahnschrift" panose="020B0502040204020203" pitchFamily="34" charset="0"/>
              </a:rPr>
              <a:t>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তৈরী করার জন্য &lt;</a:t>
            </a:r>
            <a:r>
              <a:rPr lang="en-US" dirty="0">
                <a:latin typeface="Bahnschrift" panose="020B0502040204020203" pitchFamily="34" charset="0"/>
              </a:rPr>
              <a:t>dl&gt;&lt;/dl&gt;,&lt;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এবং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 &gt;</a:t>
            </a:r>
            <a:r>
              <a:rPr lang="as-IN" dirty="0">
                <a:latin typeface="Bahnschrift" panose="020B0502040204020203" pitchFamily="34" charset="0"/>
              </a:rPr>
              <a:t>ই তিনটি ব্যবহৃত হয়।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691" y="1905000"/>
            <a:ext cx="10363200" cy="144018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>
                <a:latin typeface="AdorshoLipi" panose="02000500020000020004" pitchFamily="2" charset="0"/>
                <a:cs typeface="AdorshoLipi" panose="02000500020000020004" pitchFamily="2" charset="0"/>
              </a:rPr>
              <a:t>কি?</a:t>
            </a:r>
            <a:endParaRPr lang="en-US" dirty="0">
              <a:latin typeface="AdorshoLipi" panose="02000500020000020004" pitchFamily="2" charset="0"/>
              <a:cs typeface="AdorshoLipi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67691" y="3124200"/>
            <a:ext cx="7924800" cy="28194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কোন প্রোগ্রামিং ল্যাঙ্গুয়েজ নয়, একে </a:t>
            </a:r>
            <a:r>
              <a:rPr lang="en-US" dirty="0">
                <a:latin typeface="Arial Rounded MT Bold" panose="020F0704030504030204" pitchFamily="34" charset="0"/>
              </a:rPr>
              <a:t>Hyper Text Mark Up Language </a:t>
            </a:r>
            <a:r>
              <a:rPr lang="as-IN" dirty="0">
                <a:latin typeface="Arial Rounded MT Bold" panose="020F0704030504030204" pitchFamily="34" charset="0"/>
              </a:rPr>
              <a:t>বলা হয়।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en-US" dirty="0" smtClean="0">
                <a:latin typeface="Arial Rounded MT Bold" panose="020F0704030504030204" pitchFamily="34" charset="0"/>
              </a:rPr>
              <a:t>Language </a:t>
            </a:r>
            <a:r>
              <a:rPr lang="as-IN" dirty="0" smtClean="0">
                <a:latin typeface="Arial Rounded MT Bold" panose="020F0704030504030204" pitchFamily="34" charset="0"/>
              </a:rPr>
              <a:t>এক </a:t>
            </a:r>
            <a:r>
              <a:rPr lang="as-IN" dirty="0">
                <a:latin typeface="Arial Rounded MT Bold" panose="020F0704030504030204" pitchFamily="34" charset="0"/>
              </a:rPr>
              <a:t>সেট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ট্যাগের সমন্বয়ে গঠিত হয়। একটা ওয়েব পেজের বিভিন্ন অংশ ব্রাউজারের </a:t>
            </a:r>
            <a:r>
              <a:rPr lang="as-IN" dirty="0" smtClean="0">
                <a:latin typeface="Arial Rounded MT Bold" panose="020F0704030504030204" pitchFamily="34" charset="0"/>
              </a:rPr>
              <a:t>মাধ্যমে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as-IN" dirty="0" smtClean="0">
                <a:latin typeface="Arial Rounded MT Bold" panose="020F0704030504030204" pitchFamily="34" charset="0"/>
              </a:rPr>
              <a:t>কিভাবে </a:t>
            </a:r>
            <a:r>
              <a:rPr lang="as-IN" dirty="0">
                <a:latin typeface="Arial Rounded MT Bold" panose="020F0704030504030204" pitchFamily="34" charset="0"/>
              </a:rPr>
              <a:t>প্রদর্শিত হবে, তা </a:t>
            </a:r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এ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 সমূহ ব্যবহার করে প্রকাশ করা হয় ।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2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91932"/>
            <a:ext cx="5715000" cy="615553"/>
          </a:xfrm>
        </p:spPr>
        <p:txBody>
          <a:bodyPr/>
          <a:lstStyle/>
          <a:p>
            <a:r>
              <a:rPr lang="en-US" dirty="0"/>
              <a:t>Example of un-order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495800" y="1007485"/>
            <a:ext cx="71628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Un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&lt;h4&gt;Disc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type="disc"&gt;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&lt;h4&gt;Circle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type="circle"&gt;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&lt;h4&gt;Square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type="square"&gt;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370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04800"/>
            <a:ext cx="4800600" cy="615553"/>
          </a:xfrm>
        </p:spPr>
        <p:txBody>
          <a:bodyPr/>
          <a:lstStyle/>
          <a:p>
            <a:r>
              <a:rPr lang="en-US" dirty="0"/>
              <a:t>Example of 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000500" y="920353"/>
            <a:ext cx="85344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&lt;h3&gt;Alphabet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type="A"&gt;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type="1"&gt;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&lt;h3&gt;Roman 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type="I"&gt;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01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0" y="1066800"/>
            <a:ext cx="5715000" cy="615553"/>
          </a:xfrm>
        </p:spPr>
        <p:txBody>
          <a:bodyPr/>
          <a:lstStyle/>
          <a:p>
            <a:r>
              <a:rPr lang="en-US" dirty="0"/>
              <a:t>Example of Definition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81200" y="20574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&lt;title&gt;Definition List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&lt;dl&gt;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&gt;UK&lt;/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Kingdom&lt;/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&gt;USA&lt;/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States of America&lt;/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&lt;/dl&gt;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00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0"/>
            <a:ext cx="5105400" cy="615553"/>
          </a:xfrm>
        </p:spPr>
        <p:txBody>
          <a:bodyPr/>
          <a:lstStyle/>
          <a:p>
            <a:r>
              <a:rPr lang="en-US" dirty="0"/>
              <a:t>Link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1318022"/>
            <a:ext cx="9906000" cy="526297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এর আভিধানিক অর্থ সংযুক্ত করা। অর্থাৎ একটা ওয়েব পেজের সাথে অন্য একটা পেজকে যুক্ত করাই হল </a:t>
            </a:r>
            <a:r>
              <a:rPr lang="en-US" dirty="0" err="1">
                <a:latin typeface="Bahnschrift" panose="020B0502040204020203" pitchFamily="34" charset="0"/>
              </a:rPr>
              <a:t>LInking</a:t>
            </a:r>
            <a:r>
              <a:rPr lang="en-US" dirty="0">
                <a:latin typeface="Bahnschrift" panose="020B0502040204020203" pitchFamily="34" charset="0"/>
              </a:rPr>
              <a:t>। HTML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Linking </a:t>
            </a:r>
            <a:r>
              <a:rPr lang="as-IN" dirty="0">
                <a:latin typeface="Bahnschrift" panose="020B0502040204020203" pitchFamily="34" charset="0"/>
              </a:rPr>
              <a:t>টা করা হয় &lt;</a:t>
            </a:r>
            <a:r>
              <a:rPr lang="en-US" dirty="0">
                <a:latin typeface="Bahnschrift" panose="020B0502040204020203" pitchFamily="34" charset="0"/>
              </a:rPr>
              <a:t>a&gt; &lt;/a&gt; tag </a:t>
            </a:r>
            <a:r>
              <a:rPr lang="as-IN" dirty="0">
                <a:latin typeface="Bahnschrift" panose="020B0502040204020203" pitchFamily="34" charset="0"/>
              </a:rPr>
              <a:t>দিয়ে। আর যার সাথে লিংকআপ টা করা হবে সেটা &lt;</a:t>
            </a:r>
            <a:r>
              <a:rPr lang="en-US" dirty="0">
                <a:latin typeface="Bahnschrift" panose="020B0502040204020203" pitchFamily="34" charset="0"/>
              </a:rPr>
              <a:t>a&gt; tag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এর মধ্যে দিতে হয়। যেমন: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=”test.html” &gt; Link Text or Image or Video&lt;/a&gt; </a:t>
            </a:r>
            <a:r>
              <a:rPr lang="as-IN" dirty="0">
                <a:latin typeface="Bahnschrift" panose="020B0502040204020203" pitchFamily="34" charset="0"/>
              </a:rPr>
              <a:t>আর এই লিঙ্কিং তা তিন ধরণের হতে পারে।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Internal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en-US" dirty="0" smtClean="0">
                <a:latin typeface="Bahnschrift" panose="020B0502040204020203" pitchFamily="34" charset="0"/>
              </a:rPr>
              <a:t>Linking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চলুন উপরের তিন প্রকার লিংক সম্পর্কে জানা যাক: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 </a:t>
            </a:r>
            <a:r>
              <a:rPr lang="as-IN" dirty="0">
                <a:latin typeface="Bahnschrift" panose="020B0502040204020203" pitchFamily="34" charset="0"/>
              </a:rPr>
              <a:t>হচ্ছে সাধারণত পেজ এর মধ্যে বিভিন্ন পজিশন বা ট্যাগ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=”#middle”&gt;Go Middle&lt;/a&gt;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পেজ এর </a:t>
            </a:r>
            <a:r>
              <a:rPr lang="en-US" dirty="0">
                <a:latin typeface="Bahnschrift" panose="020B0502040204020203" pitchFamily="34" charset="0"/>
              </a:rPr>
              <a:t>middle </a:t>
            </a:r>
            <a:r>
              <a:rPr lang="as-IN" dirty="0">
                <a:latin typeface="Bahnschrift" panose="020B0502040204020203" pitchFamily="34" charset="0"/>
              </a:rPr>
              <a:t>নামক </a:t>
            </a:r>
            <a:r>
              <a:rPr lang="en-US" dirty="0">
                <a:latin typeface="Bahnschrift" panose="020B0502040204020203" pitchFamily="34" charset="0"/>
              </a:rPr>
              <a:t>id </a:t>
            </a:r>
            <a:r>
              <a:rPr lang="as-IN" dirty="0">
                <a:latin typeface="Bahnschrift" panose="020B0502040204020203" pitchFamily="34" charset="0"/>
              </a:rPr>
              <a:t>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Internal Link </a:t>
            </a:r>
            <a:r>
              <a:rPr lang="as-IN" dirty="0">
                <a:latin typeface="Bahnschrift" panose="020B0502040204020203" pitchFamily="34" charset="0"/>
              </a:rPr>
              <a:t>হচ্ছে একই সার্ভার এর এক পেজ এর সাথে অন্য পেজ এর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</a:t>
            </a:r>
            <a:r>
              <a:rPr lang="en-US" dirty="0">
                <a:latin typeface="Bahnschrift" panose="020B0502040204020203" pitchFamily="34" charset="0"/>
              </a:rPr>
              <a:t>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External Link </a:t>
            </a:r>
            <a:r>
              <a:rPr lang="as-IN" dirty="0">
                <a:latin typeface="Bahnschrift" panose="020B0502040204020203" pitchFamily="34" charset="0"/>
              </a:rPr>
              <a:t>হচ্ছে ভিন্ন কোনো সার্ভার এর যেকোনো পেজ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=”http://www.example.com/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</a:t>
            </a:r>
            <a:r>
              <a:rPr lang="en-US" dirty="0">
                <a:latin typeface="Bahnschrift" panose="020B0502040204020203" pitchFamily="34" charset="0"/>
              </a:rPr>
              <a:t>example.com 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Image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3618" y="2971800"/>
            <a:ext cx="9393382" cy="1938992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ইমেজ বা ছবি যুক্ত করার জন্য প্রয়োজনীয় ট্যাগটি হচ্ছে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। </a:t>
            </a:r>
            <a:r>
              <a:rPr lang="as-IN" dirty="0">
                <a:latin typeface="Bahnschrift" panose="020B0502040204020203" pitchFamily="34" charset="0"/>
              </a:rPr>
              <a:t>এর কোন শেষ ট্যাগ নেই। শুধুমাত্র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দিয়ে কোন কাজ হয় না, এর সাথে সবসময়ই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এট্রিবিউটটি ব্যবহার করতে হয়। যেমন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=”pic.png”&gt; , </a:t>
            </a:r>
            <a:r>
              <a:rPr lang="as-IN" dirty="0">
                <a:latin typeface="Bahnschrift" panose="020B0502040204020203" pitchFamily="34" charset="0"/>
              </a:rPr>
              <a:t>তাহলে </a:t>
            </a:r>
            <a:r>
              <a:rPr lang="en-US" dirty="0">
                <a:latin typeface="Bahnschrift" panose="020B0502040204020203" pitchFamily="34" charset="0"/>
              </a:rPr>
              <a:t>pic.png </a:t>
            </a:r>
            <a:r>
              <a:rPr lang="as-IN" dirty="0">
                <a:latin typeface="Bahnschrift" panose="020B0502040204020203" pitchFamily="34" charset="0"/>
              </a:rPr>
              <a:t>ইমেজটি প্রদর্শিত হবে।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ছাড়াও আরো আছে </a:t>
            </a:r>
            <a:r>
              <a:rPr lang="en-US" dirty="0">
                <a:latin typeface="Bahnschrift" panose="020B0502040204020203" pitchFamily="34" charset="0"/>
              </a:rPr>
              <a:t>alt attribute </a:t>
            </a:r>
            <a:r>
              <a:rPr lang="as-IN" dirty="0">
                <a:latin typeface="Bahnschrift" panose="020B0502040204020203" pitchFamily="34" charset="0"/>
              </a:rPr>
              <a:t>যা দিয়ে আপনি </a:t>
            </a:r>
            <a:r>
              <a:rPr lang="en-US" dirty="0">
                <a:latin typeface="Bahnschrift" panose="020B0502040204020203" pitchFamily="34" charset="0"/>
              </a:rPr>
              <a:t>image </a:t>
            </a:r>
            <a:r>
              <a:rPr lang="as-IN" dirty="0">
                <a:latin typeface="Bahnschrift" panose="020B0502040204020203" pitchFamily="34" charset="0"/>
              </a:rPr>
              <a:t>কোনো কারণে না পেলে অল্টারনেটিভ একটা লেখা দেখতে পারেন। এ ছাড়া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attribute </a:t>
            </a:r>
            <a:r>
              <a:rPr lang="as-IN" dirty="0">
                <a:latin typeface="Bahnschrift" panose="020B0502040204020203" pitchFamily="34" charset="0"/>
              </a:rPr>
              <a:t>দিয়ে ইমেজ এর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সেট করতে পারবেন।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image Tag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14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&lt;title&gt;Image Tag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 This is an example of image.&lt;/h3&gt;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="pic.png" alt="Sample Image" width="500" height="500"&gt;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477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2804033"/>
            <a:ext cx="4974590" cy="3180080"/>
          </a:xfrm>
          <a:prstGeom prst="rect">
            <a:avLst/>
          </a:prstGeom>
        </p:spPr>
        <p:txBody>
          <a:bodyPr vert="horz" wrap="square" lIns="0" tIns="351155" rIns="0" bIns="0" rtlCol="0">
            <a:spAutoFit/>
          </a:bodyPr>
          <a:lstStyle/>
          <a:p>
            <a:pPr marL="12700" marR="5080">
              <a:lnSpc>
                <a:spcPts val="11040"/>
              </a:lnSpc>
              <a:spcBef>
                <a:spcPts val="2765"/>
              </a:spcBef>
            </a:pPr>
            <a:r>
              <a:rPr sz="11500" spc="-5" dirty="0"/>
              <a:t>THANK  YOU</a:t>
            </a:r>
            <a:endParaRPr sz="1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27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19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75226" y="2180532"/>
            <a:ext cx="11247643" cy="402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860" y="775208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HTML</a:t>
            </a:r>
            <a:r>
              <a:rPr spc="-185" dirty="0"/>
              <a:t> </a:t>
            </a:r>
            <a:r>
              <a:rPr spc="-1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1969"/>
            <a:ext cx="7886065" cy="21717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HTML can be edited by using a professional HTML editor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like: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Adobe Dreamweaver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Microsoft Expression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CoffeeCup HTML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Editor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Notepad ++ /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Notepad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966" y="775208"/>
            <a:ext cx="699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 DOCUMENT</a:t>
            </a:r>
            <a:r>
              <a:rPr spc="-2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7067"/>
            <a:ext cx="428307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&lt;!DOCTYPE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110"/>
              </a:spcBef>
            </a:pPr>
            <a:r>
              <a:rPr sz="2200" spc="-5" dirty="0">
                <a:latin typeface="Arial"/>
                <a:cs typeface="Arial"/>
              </a:rPr>
              <a:t>&lt;body&gt;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&lt;p&gt;This is </a:t>
            </a:r>
            <a:r>
              <a:rPr sz="2200" spc="-10" dirty="0">
                <a:latin typeface="Arial"/>
                <a:cs typeface="Arial"/>
              </a:rPr>
              <a:t>my </a:t>
            </a:r>
            <a:r>
              <a:rPr sz="2200" dirty="0">
                <a:latin typeface="Arial"/>
                <a:cs typeface="Arial"/>
              </a:rPr>
              <a:t>first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paragraph.&lt;/p&gt;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&lt;/body&gt;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200" spc="-5" dirty="0">
                <a:latin typeface="Arial"/>
                <a:cs typeface="Arial"/>
              </a:rPr>
              <a:t>&lt;/html&gt;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/>
              <a:t>ট্যাগ 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0010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প্রোগ্রাম লেখার জন্য &lt;&gt; এবং দুইটা চিহ্ন এবং 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Word </a:t>
            </a:r>
            <a:r>
              <a:rPr lang="as-IN" sz="2000" dirty="0">
                <a:latin typeface="Bahnschrift" panose="020B0502040204020203" pitchFamily="34" charset="0"/>
              </a:rPr>
              <a:t>যেমন </a:t>
            </a:r>
            <a:r>
              <a:rPr lang="en-US" sz="2000" dirty="0">
                <a:latin typeface="Bahnschrift" panose="020B0502040204020203" pitchFamily="34" charset="0"/>
              </a:rPr>
              <a:t>html, head, title, body </a:t>
            </a:r>
            <a:r>
              <a:rPr lang="as-IN" sz="2000" dirty="0">
                <a:latin typeface="Bahnschrift" panose="020B0502040204020203" pitchFamily="34" charset="0"/>
              </a:rPr>
              <a:t>ইত্যাদি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&lt;&gt; বা চিহ্ন এবং এর মাঝে লেখা এক একটি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কে একত্রে ট্যাগ বলা হয়।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যেকোন শুরু ও শেষ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এবং মাঝের অংশকে সংশ্লিষ্ট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বলা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h1&gt; This is an example of element.&lt;/h1&gt; । </a:t>
            </a:r>
            <a:r>
              <a:rPr lang="as-IN" sz="2000" dirty="0">
                <a:latin typeface="Bahnschrift" panose="020B0502040204020203" pitchFamily="34" charset="0"/>
              </a:rPr>
              <a:t>এখানে &lt;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 1 শুরু এবং &lt;/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হেডার1 শেষ ট্যাগের মাঝে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 </a:t>
            </a:r>
            <a:r>
              <a:rPr lang="as-IN" sz="2000" dirty="0">
                <a:latin typeface="Bahnschrift" panose="020B0502040204020203" pitchFamily="34" charset="0"/>
              </a:rPr>
              <a:t>লেখা হয়েছে, তাই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</a:t>
            </a:r>
            <a:r>
              <a:rPr lang="as-IN" sz="2000" dirty="0">
                <a:latin typeface="Bahnschrift" panose="020B0502040204020203" pitchFamily="34" charset="0"/>
              </a:rPr>
              <a:t>হচ্ছে </a:t>
            </a:r>
            <a:r>
              <a:rPr lang="en-US" sz="2000" dirty="0">
                <a:latin typeface="Bahnschrift" panose="020B0502040204020203" pitchFamily="34" charset="0"/>
              </a:rPr>
              <a:t>h1 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। </a:t>
            </a:r>
            <a:r>
              <a:rPr lang="as-IN" sz="2000" dirty="0">
                <a:latin typeface="Bahnschrift" panose="020B0502040204020203" pitchFamily="34" charset="0"/>
              </a:rPr>
              <a:t>কিছু কিছু ট্যাগের কোন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থাকে না যেমন &lt;</a:t>
            </a:r>
            <a:r>
              <a:rPr lang="en-US" sz="2000" dirty="0" err="1">
                <a:latin typeface="Bahnschrift" panose="020B0502040204020203" pitchFamily="34" charset="0"/>
              </a:rPr>
              <a:t>br</a:t>
            </a:r>
            <a:r>
              <a:rPr lang="en-US" sz="2000" dirty="0">
                <a:latin typeface="Bahnschrift" panose="020B0502040204020203" pitchFamily="34" charset="0"/>
              </a:rPr>
              <a:t> /&gt; &lt;</a:t>
            </a:r>
            <a:r>
              <a:rPr lang="en-US" sz="2000" dirty="0" err="1">
                <a:latin typeface="Bahnschrift" panose="020B0502040204020203" pitchFamily="34" charset="0"/>
              </a:rPr>
              <a:t>img</a:t>
            </a:r>
            <a:r>
              <a:rPr lang="en-US" sz="2000" dirty="0">
                <a:latin typeface="Bahnschrift" panose="020B0502040204020203" pitchFamily="34" charset="0"/>
              </a:rPr>
              <a:t> /&gt; </a:t>
            </a:r>
            <a:r>
              <a:rPr lang="as-IN" sz="2000" dirty="0">
                <a:latin typeface="Bahnschrift" panose="020B0502040204020203" pitchFamily="34" charset="0"/>
              </a:rPr>
              <a:t>ইত্যাদি।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সাধারণতঃ যে সকল ট্যাগের শেষ ট্যাগ থাকে না তাদের ইলিমেন্টও থাকে না। এ ধরণের শুরু ট্যাগের মধ্যেই / চিহ্নটি অন্তর্ভূক্ত থাকে, এবং এর আগে একটা স্পেস দিতে হয়। আর এগুলোকে বলা হয় </a:t>
            </a:r>
            <a:r>
              <a:rPr lang="en-US" sz="2000" dirty="0">
                <a:latin typeface="Bahnschrift" panose="020B0502040204020203" pitchFamily="34" charset="0"/>
              </a:rPr>
              <a:t>HTML empty Element</a:t>
            </a:r>
          </a:p>
        </p:txBody>
      </p:sp>
    </p:spTree>
    <p:extLst>
      <p:ext uri="{BB962C8B-B14F-4D97-AF65-F5344CB8AC3E}">
        <p14:creationId xmlns:p14="http://schemas.microsoft.com/office/powerpoint/2010/main" val="119399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Attribute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763000" cy="198120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শুরু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</a:t>
            </a:r>
            <a:r>
              <a:rPr lang="as-IN" sz="2000" dirty="0">
                <a:latin typeface="Bahnschrift" panose="020B0502040204020203" pitchFamily="34" charset="0"/>
              </a:rPr>
              <a:t>কথাকে </a:t>
            </a:r>
            <a:r>
              <a:rPr lang="en-US" sz="2000" dirty="0">
                <a:latin typeface="Bahnschrift" panose="020B0502040204020203" pitchFamily="34" charset="0"/>
              </a:rPr>
              <a:t>HTML Attribute </a:t>
            </a:r>
            <a:r>
              <a:rPr lang="as-IN" sz="2000" dirty="0">
                <a:latin typeface="Bahnschrift" panose="020B0502040204020203" pitchFamily="34" charset="0"/>
              </a:rPr>
              <a:t>বলে। মূলত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</a:t>
            </a:r>
            <a:r>
              <a:rPr lang="en-US" sz="2000" dirty="0">
                <a:latin typeface="Bahnschrift" panose="020B0502040204020203" pitchFamily="34" charset="0"/>
              </a:rPr>
              <a:t>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font size=”5″  color=”red”&gt; Hello SAtech360.&lt;font/&gt; </a:t>
            </a:r>
            <a:r>
              <a:rPr lang="as-IN" sz="2000" dirty="0">
                <a:latin typeface="Bahnschrift" panose="020B0502040204020203" pitchFamily="34" charset="0"/>
              </a:rPr>
              <a:t>এখানে </a:t>
            </a:r>
            <a:r>
              <a:rPr lang="en-US" sz="2000" dirty="0">
                <a:latin typeface="Bahnschrift" panose="020B0502040204020203" pitchFamily="34" charset="0"/>
              </a:rPr>
              <a:t>size=”5″ </a:t>
            </a:r>
            <a:r>
              <a:rPr lang="as-IN" sz="2000" dirty="0">
                <a:latin typeface="Bahnschrift" panose="020B0502040204020203" pitchFamily="34" charset="0"/>
              </a:rPr>
              <a:t>অংশটি হল </a:t>
            </a:r>
            <a:r>
              <a:rPr lang="en-US" sz="2000" dirty="0">
                <a:latin typeface="Bahnschrift" panose="020B0502040204020203" pitchFamily="34" charset="0"/>
              </a:rPr>
              <a:t>font </a:t>
            </a:r>
            <a:r>
              <a:rPr lang="as-IN" sz="2000" dirty="0">
                <a:latin typeface="Bahnschrift" panose="020B0502040204020203" pitchFamily="34" charset="0"/>
              </a:rPr>
              <a:t>ট্যাগের একটি এট্রিবিউট, যা প্রকাশ করছে ইলিমেন্ট অর্থাৎ </a:t>
            </a:r>
            <a:r>
              <a:rPr lang="en-US" sz="2000" dirty="0">
                <a:latin typeface="Bahnschrift" panose="020B0502040204020203" pitchFamily="34" charset="0"/>
              </a:rPr>
              <a:t>This is a paragraph. </a:t>
            </a:r>
            <a:r>
              <a:rPr lang="as-IN" sz="2000" dirty="0">
                <a:latin typeface="Bahnschrift" panose="020B0502040204020203" pitchFamily="34" charset="0"/>
              </a:rPr>
              <a:t>লেখাটির সাইজ কেমন হবে। এবং </a:t>
            </a:r>
            <a:r>
              <a:rPr lang="en-US" sz="2000" dirty="0">
                <a:latin typeface="Bahnschrift" panose="020B0502040204020203" pitchFamily="34" charset="0"/>
              </a:rPr>
              <a:t>color=”red” </a:t>
            </a:r>
            <a:r>
              <a:rPr lang="as-IN" sz="2000" dirty="0">
                <a:latin typeface="Bahnschrift" panose="020B0502040204020203" pitchFamily="34" charset="0"/>
              </a:rPr>
              <a:t>দ্বারা প্রকাশ করছে লেখাটির রং হবে লাল।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10363200" cy="615553"/>
          </a:xfrm>
        </p:spPr>
        <p:txBody>
          <a:bodyPr/>
          <a:lstStyle/>
          <a:p>
            <a:r>
              <a:rPr lang="en-US" dirty="0"/>
              <a:t>HTML Entities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063353"/>
            <a:ext cx="8534400" cy="4616648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কিছু বিশেষ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যেমন &lt;,&gt; চিহ্ন এটি সাধারণত </a:t>
            </a:r>
            <a:r>
              <a:rPr lang="en-US" sz="2000" dirty="0">
                <a:latin typeface="Bahnschrift" panose="020B0502040204020203" pitchFamily="34" charset="0"/>
              </a:rPr>
              <a:t>HTML tag </a:t>
            </a:r>
            <a:r>
              <a:rPr lang="as-IN" sz="2000" dirty="0">
                <a:latin typeface="Bahnschrift" panose="020B0502040204020203" pitchFamily="34" charset="0"/>
              </a:rPr>
              <a:t>গুলো লেখার কাজে ব্যবহৃত হয় , তাই এগুলোর মধ্যে কিছু লিখলে </a:t>
            </a:r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সেটিকে ট্যাগ ভেবে ভুল করে বা আমাদের ইচ্ছা অনুযায়ী সঠিক ভাবে তথ্য প্রদর্শন করতে পারেনা। আবার এমন কিছু চিহ্ন যেমন © ® ™ ইত্যাদি চিহ্ন গুলি এডিটরে লেখার জন্য আপনার কীবোর্ড এ লেখার ব্যবস্থা নেই । এখন যদি এই ধরনের কোন চিহ্ন আপনি ওয়েব পেজে দেখাতে চান তাহলে এইচটিএমএল এনটাইটি ব্যবহার করে দেখাতে পারবেন।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কয়েকটি বহুল ব্যবহৃত এনটাইটি: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&amp;</a:t>
            </a:r>
            <a:r>
              <a:rPr lang="en-US" sz="2000" dirty="0">
                <a:latin typeface="Bahnschrift" panose="020B0502040204020203" pitchFamily="34" charset="0"/>
              </a:rPr>
              <a:t>copy;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reg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&amp;trade;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nbsp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&amp;dollar;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lt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gt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45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2062</Words>
  <Application>Microsoft Office PowerPoint</Application>
  <PresentationFormat>Widescreen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AdorshoLipi</vt:lpstr>
      <vt:lpstr>Arial</vt:lpstr>
      <vt:lpstr>Arial Rounded MT Bold</vt:lpstr>
      <vt:lpstr>Bahnschrift</vt:lpstr>
      <vt:lpstr>Calibri</vt:lpstr>
      <vt:lpstr>Vrinda</vt:lpstr>
      <vt:lpstr>Wingdings</vt:lpstr>
      <vt:lpstr>Office Theme</vt:lpstr>
      <vt:lpstr>&lt;HTML&gt; Hypertext Markup Language</vt:lpstr>
      <vt:lpstr>HTML কি?</vt:lpstr>
      <vt:lpstr>HTML VERSIONS</vt:lpstr>
      <vt:lpstr>HTML EDITORS</vt:lpstr>
      <vt:lpstr>HTML DOCUMENT EXAMPLE</vt:lpstr>
      <vt:lpstr>HTML ট্যাগ কি?</vt:lpstr>
      <vt:lpstr>HTML Element কি?</vt:lpstr>
      <vt:lpstr>HTML Attribute কি?</vt:lpstr>
      <vt:lpstr>HTML Entities কি?</vt:lpstr>
      <vt:lpstr>HTML DOCTYPE Tag কি?</vt:lpstr>
      <vt:lpstr>HTML Comments কি ?</vt:lpstr>
      <vt:lpstr>HTML Comments Example</vt:lpstr>
      <vt:lpstr>HTML body tag Elements কি?</vt:lpstr>
      <vt:lpstr>HTML এ body tag element কি কি? </vt:lpstr>
      <vt:lpstr>Heading Tag Element কি?</vt:lpstr>
      <vt:lpstr>Example of Heading Tag Element </vt:lpstr>
      <vt:lpstr>Paragraph Tag Element কি?</vt:lpstr>
      <vt:lpstr>Example Of Paragraph Tag Element </vt:lpstr>
      <vt:lpstr>List Tag Element কি?</vt:lpstr>
      <vt:lpstr>Example of un-order list</vt:lpstr>
      <vt:lpstr>Example of Order list</vt:lpstr>
      <vt:lpstr>Example of Definition list</vt:lpstr>
      <vt:lpstr>Link Tag Element কি?</vt:lpstr>
      <vt:lpstr>Image Tag Element কি?</vt:lpstr>
      <vt:lpstr>Example Of image Tag Element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 Hypertext Markup Language</dc:title>
  <dc:creator>MD. Salah Uddin</dc:creator>
  <cp:lastModifiedBy>sahabuddin</cp:lastModifiedBy>
  <cp:revision>9</cp:revision>
  <dcterms:created xsi:type="dcterms:W3CDTF">2020-05-26T09:19:47Z</dcterms:created>
  <dcterms:modified xsi:type="dcterms:W3CDTF">2020-05-27T16:31:41Z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2020-05-26T00:00:00Z</vt:filetime>
  </property>
</Properties>
</file>