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Mukta Mahee"/>
      <p:regular r:id="rId29"/>
      <p:bold r:id="rId30"/>
    </p:embeddedFont>
    <p:embeddedFont>
      <p:font typeface="Mukta Mahee ExtraBold"/>
      <p:bold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uktaMahe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uktaMaheeExtraBold-bold.fntdata"/><Relationship Id="rId30" Type="http://schemas.openxmlformats.org/officeDocument/2006/relationships/font" Target="fonts/MuktaMahee-bold.fntdata"/><Relationship Id="rId11" Type="http://schemas.openxmlformats.org/officeDocument/2006/relationships/slide" Target="slides/slide7.xml"/><Relationship Id="rId33" Type="http://schemas.openxmlformats.org/officeDocument/2006/relationships/font" Target="fonts/Merriweather-bold.fntdata"/><Relationship Id="rId10" Type="http://schemas.openxmlformats.org/officeDocument/2006/relationships/slide" Target="slides/slide6.xml"/><Relationship Id="rId32" Type="http://schemas.openxmlformats.org/officeDocument/2006/relationships/font" Target="fonts/Merriweather-regular.fntdata"/><Relationship Id="rId13" Type="http://schemas.openxmlformats.org/officeDocument/2006/relationships/slide" Target="slides/slide9.xml"/><Relationship Id="rId35" Type="http://schemas.openxmlformats.org/officeDocument/2006/relationships/font" Target="fonts/Merriweather-boldItalic.fntdata"/><Relationship Id="rId12" Type="http://schemas.openxmlformats.org/officeDocument/2006/relationships/slide" Target="slides/slide8.xml"/><Relationship Id="rId34" Type="http://schemas.openxmlformats.org/officeDocument/2006/relationships/font" Target="fonts/Merriweather-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a810c9f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a810c9f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介绍数据量的大小，多少record，有什么字段之类的</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8022a13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8022a13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7d5030e3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7d5030e3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User cases的要求：做了什么实际操作，返回了什么结果</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7d5030e3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7d5030e3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7d5030e3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7d5030e3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7d5030e3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7d5030e3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7d5030e3b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7d5030e3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7d5030e3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7d5030e3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7d5030e3b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7d5030e3b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ore specific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7d5030e3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7d5030e3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4152a67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152a67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7d5030e3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7d5030e3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7d5030e3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7d5030e3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7d5030e3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7d5030e3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7d5030e3b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7d5030e3b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4152a67a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4152a67a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8022a13a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8022a13a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9f745312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9f745312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7d5030e3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7d5030e3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7d5030e3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7d5030e3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ata sources 介绍数据量的大小，多少record，有什么字段之类的</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9f7453123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9f7453123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介绍数据量的大小，多少record，有什么字段之类的</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a810c9fe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a810c9fe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介绍数据量的大小，多少record，有什么字段之类的</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a810c9f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a810c9f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介绍数据量的大小，多少record，有什么字段之类的</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50" y="0"/>
            <a:ext cx="9158700" cy="29301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19575" y="3154150"/>
            <a:ext cx="6927900" cy="1584300"/>
          </a:xfrm>
          <a:prstGeom prst="rect">
            <a:avLst/>
          </a:prstGeom>
        </p:spPr>
        <p:txBody>
          <a:bodyPr anchorCtr="0" anchor="t" bIns="91425" lIns="91425" spcFirstLastPara="1" rIns="91425" wrap="square" tIns="91425"/>
          <a:lstStyle>
            <a:lvl1pPr lvl="0">
              <a:spcBef>
                <a:spcPts val="0"/>
              </a:spcBef>
              <a:spcAft>
                <a:spcPts val="0"/>
              </a:spcAft>
              <a:buSzPts val="3200"/>
              <a:buNone/>
              <a:defRPr sz="3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2" name="Google Shape;12;p2"/>
          <p:cNvSpPr txBox="1"/>
          <p:nvPr>
            <p:ph idx="1" type="subTitle"/>
          </p:nvPr>
        </p:nvSpPr>
        <p:spPr>
          <a:xfrm>
            <a:off x="419575" y="3945850"/>
            <a:ext cx="4432200" cy="7926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2"/>
          <p:cNvSpPr/>
          <p:nvPr/>
        </p:nvSpPr>
        <p:spPr>
          <a:xfrm>
            <a:off x="508000" y="2863950"/>
            <a:ext cx="1251600" cy="124800"/>
          </a:xfrm>
          <a:prstGeom prst="rect">
            <a:avLst/>
          </a:prstGeom>
          <a:solidFill>
            <a:srgbClr val="E13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11"/>
          <p:cNvSpPr/>
          <p:nvPr/>
        </p:nvSpPr>
        <p:spPr>
          <a:xfrm>
            <a:off x="4572000" y="-125"/>
            <a:ext cx="4572000" cy="51435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type="title"/>
          </p:nvPr>
        </p:nvSpPr>
        <p:spPr>
          <a:xfrm>
            <a:off x="265500" y="975500"/>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8" name="Google Shape;58;p11"/>
          <p:cNvSpPr txBox="1"/>
          <p:nvPr>
            <p:ph idx="1" type="subTitle"/>
          </p:nvPr>
        </p:nvSpPr>
        <p:spPr>
          <a:xfrm>
            <a:off x="265500" y="310492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 name="Google Shape;59;p1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1"/>
          <p:cNvSpPr/>
          <p:nvPr/>
        </p:nvSpPr>
        <p:spPr>
          <a:xfrm>
            <a:off x="1717500" y="2726173"/>
            <a:ext cx="1141200" cy="102000"/>
          </a:xfrm>
          <a:prstGeom prst="rect">
            <a:avLst/>
          </a:prstGeom>
          <a:solidFill>
            <a:srgbClr val="E13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Screen Image w/ Caption">
  <p:cSld name="CAPTION_ONLY">
    <p:spTree>
      <p:nvGrpSpPr>
        <p:cNvPr id="62" name="Shape 62"/>
        <p:cNvGrpSpPr/>
        <p:nvPr/>
      </p:nvGrpSpPr>
      <p:grpSpPr>
        <a:xfrm>
          <a:off x="0" y="0"/>
          <a:ext cx="0" cy="0"/>
          <a:chOff x="0" y="0"/>
          <a:chExt cx="0" cy="0"/>
        </a:xfrm>
      </p:grpSpPr>
      <p:sp>
        <p:nvSpPr>
          <p:cNvPr id="63" name="Google Shape;63;p12"/>
          <p:cNvSpPr/>
          <p:nvPr/>
        </p:nvSpPr>
        <p:spPr>
          <a:xfrm>
            <a:off x="0" y="4586725"/>
            <a:ext cx="9144000" cy="556800"/>
          </a:xfrm>
          <a:prstGeom prst="rect">
            <a:avLst/>
          </a:prstGeom>
          <a:solidFill>
            <a:srgbClr val="F6C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2"/>
          <p:cNvSpPr txBox="1"/>
          <p:nvPr>
            <p:ph idx="1" type="body"/>
          </p:nvPr>
        </p:nvSpPr>
        <p:spPr>
          <a:xfrm>
            <a:off x="311700" y="4594075"/>
            <a:ext cx="5998800" cy="5493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sz="1400"/>
            </a:lvl1pPr>
          </a:lstStyle>
          <a:p/>
        </p:txBody>
      </p:sp>
      <p:sp>
        <p:nvSpPr>
          <p:cNvPr id="65" name="Google Shape;65;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6" name="Shape 66"/>
        <p:cNvGrpSpPr/>
        <p:nvPr/>
      </p:nvGrpSpPr>
      <p:grpSpPr>
        <a:xfrm>
          <a:off x="0" y="0"/>
          <a:ext cx="0" cy="0"/>
          <a:chOff x="0" y="0"/>
          <a:chExt cx="0" cy="0"/>
        </a:xfrm>
      </p:grpSpPr>
      <p:sp>
        <p:nvSpPr>
          <p:cNvPr id="67" name="Google Shape;67;p13"/>
          <p:cNvSpPr/>
          <p:nvPr/>
        </p:nvSpPr>
        <p:spPr>
          <a:xfrm>
            <a:off x="-36800" y="-41850"/>
            <a:ext cx="9180900" cy="23094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Font typeface="Mukta Mahee ExtraBold"/>
              <a:buNone/>
              <a:defRPr b="0" sz="12000">
                <a:solidFill>
                  <a:srgbClr val="E13E26"/>
                </a:solidFill>
                <a:latin typeface="Mukta Mahee ExtraBold"/>
                <a:ea typeface="Mukta Mahee ExtraBold"/>
                <a:cs typeface="Mukta Mahee ExtraBold"/>
                <a:sym typeface="Mukta Mahee ExtraBold"/>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9" name="Google Shape;69;p13"/>
          <p:cNvSpPr txBox="1"/>
          <p:nvPr>
            <p:ph idx="1" type="body"/>
          </p:nvPr>
        </p:nvSpPr>
        <p:spPr>
          <a:xfrm>
            <a:off x="311700" y="2982900"/>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1" name="Shape 71"/>
        <p:cNvGrpSpPr/>
        <p:nvPr/>
      </p:nvGrpSpPr>
      <p:grpSpPr>
        <a:xfrm>
          <a:off x="0" y="0"/>
          <a:ext cx="0" cy="0"/>
          <a:chOff x="0" y="0"/>
          <a:chExt cx="0" cy="0"/>
        </a:xfrm>
      </p:grpSpPr>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clusion Slide">
  <p:cSld name="BLANK_1">
    <p:spTree>
      <p:nvGrpSpPr>
        <p:cNvPr id="73" name="Shape 73"/>
        <p:cNvGrpSpPr/>
        <p:nvPr/>
      </p:nvGrpSpPr>
      <p:grpSpPr>
        <a:xfrm>
          <a:off x="0" y="0"/>
          <a:ext cx="0" cy="0"/>
          <a:chOff x="0" y="0"/>
          <a:chExt cx="0" cy="0"/>
        </a:xfrm>
      </p:grpSpPr>
      <p:sp>
        <p:nvSpPr>
          <p:cNvPr id="74" name="Google Shape;74;p15"/>
          <p:cNvSpPr/>
          <p:nvPr/>
        </p:nvSpPr>
        <p:spPr>
          <a:xfrm>
            <a:off x="0" y="4711875"/>
            <a:ext cx="9144000" cy="433500"/>
          </a:xfrm>
          <a:prstGeom prst="rect">
            <a:avLst/>
          </a:prstGeom>
          <a:solidFill>
            <a:srgbClr val="F6C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0" y="0"/>
            <a:ext cx="9144000" cy="46161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5"/>
          <p:cNvSpPr txBox="1"/>
          <p:nvPr>
            <p:ph type="title"/>
          </p:nvPr>
        </p:nvSpPr>
        <p:spPr>
          <a:xfrm>
            <a:off x="727350" y="572425"/>
            <a:ext cx="7689300" cy="3918600"/>
          </a:xfrm>
          <a:prstGeom prst="rect">
            <a:avLst/>
          </a:prstGeom>
          <a:noFill/>
        </p:spPr>
        <p:txBody>
          <a:bodyPr anchorCtr="0" anchor="ctr" bIns="91425" lIns="91425" spcFirstLastPara="1" rIns="91425" wrap="square" tIns="91425"/>
          <a:lstStyle>
            <a:lvl1pPr lvl="0" rtl="0" algn="ctr">
              <a:spcBef>
                <a:spcPts val="0"/>
              </a:spcBef>
              <a:spcAft>
                <a:spcPts val="0"/>
              </a:spcAft>
              <a:buClr>
                <a:srgbClr val="2A2B2B"/>
              </a:buClr>
              <a:buSzPts val="4800"/>
              <a:buNone/>
              <a:defRPr sz="4800">
                <a:solidFill>
                  <a:srgbClr val="2A2B2B"/>
                </a:solidFill>
              </a:defRPr>
            </a:lvl1pPr>
            <a:lvl2pPr lvl="1" rtl="0" algn="ctr">
              <a:spcBef>
                <a:spcPts val="0"/>
              </a:spcBef>
              <a:spcAft>
                <a:spcPts val="0"/>
              </a:spcAft>
              <a:buClr>
                <a:srgbClr val="2A2B2B"/>
              </a:buClr>
              <a:buSzPts val="4800"/>
              <a:buNone/>
              <a:defRPr sz="4800">
                <a:solidFill>
                  <a:srgbClr val="2A2B2B"/>
                </a:solidFill>
              </a:defRPr>
            </a:lvl2pPr>
            <a:lvl3pPr lvl="2" rtl="0" algn="ctr">
              <a:spcBef>
                <a:spcPts val="0"/>
              </a:spcBef>
              <a:spcAft>
                <a:spcPts val="0"/>
              </a:spcAft>
              <a:buClr>
                <a:srgbClr val="2A2B2B"/>
              </a:buClr>
              <a:buSzPts val="4800"/>
              <a:buNone/>
              <a:defRPr sz="4800">
                <a:solidFill>
                  <a:srgbClr val="2A2B2B"/>
                </a:solidFill>
              </a:defRPr>
            </a:lvl3pPr>
            <a:lvl4pPr lvl="3" rtl="0" algn="ctr">
              <a:spcBef>
                <a:spcPts val="0"/>
              </a:spcBef>
              <a:spcAft>
                <a:spcPts val="0"/>
              </a:spcAft>
              <a:buClr>
                <a:srgbClr val="2A2B2B"/>
              </a:buClr>
              <a:buSzPts val="4800"/>
              <a:buNone/>
              <a:defRPr sz="4800">
                <a:solidFill>
                  <a:srgbClr val="2A2B2B"/>
                </a:solidFill>
              </a:defRPr>
            </a:lvl4pPr>
            <a:lvl5pPr lvl="4" rtl="0" algn="ctr">
              <a:spcBef>
                <a:spcPts val="0"/>
              </a:spcBef>
              <a:spcAft>
                <a:spcPts val="0"/>
              </a:spcAft>
              <a:buClr>
                <a:srgbClr val="2A2B2B"/>
              </a:buClr>
              <a:buSzPts val="4800"/>
              <a:buNone/>
              <a:defRPr sz="4800">
                <a:solidFill>
                  <a:srgbClr val="2A2B2B"/>
                </a:solidFill>
              </a:defRPr>
            </a:lvl5pPr>
            <a:lvl6pPr lvl="5" rtl="0" algn="ctr">
              <a:spcBef>
                <a:spcPts val="0"/>
              </a:spcBef>
              <a:spcAft>
                <a:spcPts val="0"/>
              </a:spcAft>
              <a:buClr>
                <a:srgbClr val="2A2B2B"/>
              </a:buClr>
              <a:buSzPts val="4800"/>
              <a:buNone/>
              <a:defRPr sz="4800">
                <a:solidFill>
                  <a:srgbClr val="2A2B2B"/>
                </a:solidFill>
              </a:defRPr>
            </a:lvl6pPr>
            <a:lvl7pPr lvl="6" rtl="0" algn="ctr">
              <a:spcBef>
                <a:spcPts val="0"/>
              </a:spcBef>
              <a:spcAft>
                <a:spcPts val="0"/>
              </a:spcAft>
              <a:buClr>
                <a:srgbClr val="2A2B2B"/>
              </a:buClr>
              <a:buSzPts val="4800"/>
              <a:buNone/>
              <a:defRPr sz="4800">
                <a:solidFill>
                  <a:srgbClr val="2A2B2B"/>
                </a:solidFill>
              </a:defRPr>
            </a:lvl7pPr>
            <a:lvl8pPr lvl="7" rtl="0" algn="ctr">
              <a:spcBef>
                <a:spcPts val="0"/>
              </a:spcBef>
              <a:spcAft>
                <a:spcPts val="0"/>
              </a:spcAft>
              <a:buClr>
                <a:srgbClr val="2A2B2B"/>
              </a:buClr>
              <a:buSzPts val="4800"/>
              <a:buNone/>
              <a:defRPr sz="4800">
                <a:solidFill>
                  <a:srgbClr val="2A2B2B"/>
                </a:solidFill>
              </a:defRPr>
            </a:lvl8pPr>
            <a:lvl9pPr lvl="8" rtl="0" algn="ctr">
              <a:spcBef>
                <a:spcPts val="0"/>
              </a:spcBef>
              <a:spcAft>
                <a:spcPts val="0"/>
              </a:spcAft>
              <a:buClr>
                <a:srgbClr val="2A2B2B"/>
              </a:buClr>
              <a:buSzPts val="4800"/>
              <a:buNone/>
              <a:defRPr sz="4800">
                <a:solidFill>
                  <a:srgbClr val="2A2B2B"/>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D7E0DE"/>
        </a:solidFill>
      </p:bgPr>
    </p:bg>
    <p:spTree>
      <p:nvGrpSpPr>
        <p:cNvPr id="15" name="Shape 15"/>
        <p:cNvGrpSpPr/>
        <p:nvPr/>
      </p:nvGrpSpPr>
      <p:grpSpPr>
        <a:xfrm>
          <a:off x="0" y="0"/>
          <a:ext cx="0" cy="0"/>
          <a:chOff x="0" y="0"/>
          <a:chExt cx="0" cy="0"/>
        </a:xfrm>
      </p:grpSpPr>
      <p:sp>
        <p:nvSpPr>
          <p:cNvPr id="16" name="Google Shape;16;p3"/>
          <p:cNvSpPr/>
          <p:nvPr/>
        </p:nvSpPr>
        <p:spPr>
          <a:xfrm>
            <a:off x="0" y="3438200"/>
            <a:ext cx="9144000" cy="1134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0" y="3813675"/>
            <a:ext cx="9144000" cy="1329900"/>
          </a:xfrm>
          <a:prstGeom prst="rect">
            <a:avLst/>
          </a:prstGeom>
          <a:solidFill>
            <a:srgbClr val="F6C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rgbClr val="2A2B2B"/>
                </a:solidFill>
                <a:latin typeface="Mukta Mahee"/>
                <a:ea typeface="Mukta Mahee"/>
                <a:cs typeface="Mukta Mahee"/>
                <a:sym typeface="Mukta Mahee"/>
              </a:defRPr>
            </a:lvl1pPr>
            <a:lvl2pPr lvl="1">
              <a:buNone/>
              <a:defRPr>
                <a:solidFill>
                  <a:srgbClr val="2A2B2B"/>
                </a:solidFill>
                <a:latin typeface="Mukta Mahee"/>
                <a:ea typeface="Mukta Mahee"/>
                <a:cs typeface="Mukta Mahee"/>
                <a:sym typeface="Mukta Mahee"/>
              </a:defRPr>
            </a:lvl2pPr>
            <a:lvl3pPr lvl="2">
              <a:buNone/>
              <a:defRPr>
                <a:solidFill>
                  <a:srgbClr val="2A2B2B"/>
                </a:solidFill>
                <a:latin typeface="Mukta Mahee"/>
                <a:ea typeface="Mukta Mahee"/>
                <a:cs typeface="Mukta Mahee"/>
                <a:sym typeface="Mukta Mahee"/>
              </a:defRPr>
            </a:lvl3pPr>
            <a:lvl4pPr lvl="3">
              <a:buNone/>
              <a:defRPr>
                <a:solidFill>
                  <a:srgbClr val="2A2B2B"/>
                </a:solidFill>
                <a:latin typeface="Mukta Mahee"/>
                <a:ea typeface="Mukta Mahee"/>
                <a:cs typeface="Mukta Mahee"/>
                <a:sym typeface="Mukta Mahee"/>
              </a:defRPr>
            </a:lvl4pPr>
            <a:lvl5pPr lvl="4">
              <a:buNone/>
              <a:defRPr>
                <a:solidFill>
                  <a:srgbClr val="2A2B2B"/>
                </a:solidFill>
                <a:latin typeface="Mukta Mahee"/>
                <a:ea typeface="Mukta Mahee"/>
                <a:cs typeface="Mukta Mahee"/>
                <a:sym typeface="Mukta Mahee"/>
              </a:defRPr>
            </a:lvl5pPr>
            <a:lvl6pPr lvl="5">
              <a:buNone/>
              <a:defRPr>
                <a:solidFill>
                  <a:srgbClr val="2A2B2B"/>
                </a:solidFill>
                <a:latin typeface="Mukta Mahee"/>
                <a:ea typeface="Mukta Mahee"/>
                <a:cs typeface="Mukta Mahee"/>
                <a:sym typeface="Mukta Mahee"/>
              </a:defRPr>
            </a:lvl6pPr>
            <a:lvl7pPr lvl="6">
              <a:buNone/>
              <a:defRPr>
                <a:solidFill>
                  <a:srgbClr val="2A2B2B"/>
                </a:solidFill>
                <a:latin typeface="Mukta Mahee"/>
                <a:ea typeface="Mukta Mahee"/>
                <a:cs typeface="Mukta Mahee"/>
                <a:sym typeface="Mukta Mahee"/>
              </a:defRPr>
            </a:lvl7pPr>
            <a:lvl8pPr lvl="7">
              <a:buNone/>
              <a:defRPr>
                <a:solidFill>
                  <a:srgbClr val="2A2B2B"/>
                </a:solidFill>
                <a:latin typeface="Mukta Mahee"/>
                <a:ea typeface="Mukta Mahee"/>
                <a:cs typeface="Mukta Mahee"/>
                <a:sym typeface="Mukta Mahee"/>
              </a:defRPr>
            </a:lvl8pPr>
            <a:lvl9pPr lvl="8">
              <a:buNone/>
              <a:defRPr>
                <a:solidFill>
                  <a:srgbClr val="2A2B2B"/>
                </a:solidFill>
                <a:latin typeface="Mukta Mahee"/>
                <a:ea typeface="Mukta Mahee"/>
                <a:cs typeface="Mukta Mahee"/>
                <a:sym typeface="Mukta Mahe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txBox="1"/>
          <p:nvPr>
            <p:ph type="title"/>
          </p:nvPr>
        </p:nvSpPr>
        <p:spPr>
          <a:xfrm>
            <a:off x="311700" y="18714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8069100" y="0"/>
            <a:ext cx="1075200" cy="51435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6CE29"/>
              </a:solidFill>
            </a:endParaRPr>
          </a:p>
        </p:txBody>
      </p:sp>
      <p:sp>
        <p:nvSpPr>
          <p:cNvPr id="22" name="Google Shape;22;p4"/>
          <p:cNvSpPr txBox="1"/>
          <p:nvPr>
            <p:ph idx="1" type="body"/>
          </p:nvPr>
        </p:nvSpPr>
        <p:spPr>
          <a:xfrm>
            <a:off x="311700" y="1100825"/>
            <a:ext cx="6984300" cy="36288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E13E26"/>
              </a:buClr>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4"/>
          <p:cNvSpPr txBox="1"/>
          <p:nvPr>
            <p:ph type="title"/>
          </p:nvPr>
        </p:nvSpPr>
        <p:spPr>
          <a:xfrm>
            <a:off x="311700" y="445025"/>
            <a:ext cx="69843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p:nvPr/>
        </p:nvSpPr>
        <p:spPr>
          <a:xfrm>
            <a:off x="9021150" y="0"/>
            <a:ext cx="123000" cy="51435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6CE2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Columns Split">
  <p:cSld name="TITLE_AND_TWO_COLUMNS_1">
    <p:spTree>
      <p:nvGrpSpPr>
        <p:cNvPr id="31" name="Shape 31"/>
        <p:cNvGrpSpPr/>
        <p:nvPr/>
      </p:nvGrpSpPr>
      <p:grpSpPr>
        <a:xfrm>
          <a:off x="0" y="0"/>
          <a:ext cx="0" cy="0"/>
          <a:chOff x="0" y="0"/>
          <a:chExt cx="0" cy="0"/>
        </a:xfrm>
      </p:grpSpPr>
      <p:sp>
        <p:nvSpPr>
          <p:cNvPr id="32" name="Google Shape;32;p6"/>
          <p:cNvSpPr/>
          <p:nvPr/>
        </p:nvSpPr>
        <p:spPr>
          <a:xfrm>
            <a:off x="4446850" y="-7350"/>
            <a:ext cx="4697100" cy="51435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311700" y="445025"/>
            <a:ext cx="39999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6"/>
          <p:cNvSpPr txBox="1"/>
          <p:nvPr>
            <p:ph idx="1" type="body"/>
          </p:nvPr>
        </p:nvSpPr>
        <p:spPr>
          <a:xfrm>
            <a:off x="311700" y="1459100"/>
            <a:ext cx="3999900" cy="33558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6"/>
          <p:cNvSpPr txBox="1"/>
          <p:nvPr>
            <p:ph idx="2" type="body"/>
          </p:nvPr>
        </p:nvSpPr>
        <p:spPr>
          <a:xfrm>
            <a:off x="4832400" y="611075"/>
            <a:ext cx="3840300" cy="4203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6"/>
          <p:cNvSpPr/>
          <p:nvPr/>
        </p:nvSpPr>
        <p:spPr>
          <a:xfrm>
            <a:off x="9021150" y="0"/>
            <a:ext cx="123000" cy="51435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6CE2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 name="Shape 38"/>
        <p:cNvGrpSpPr/>
        <p:nvPr/>
      </p:nvGrpSpPr>
      <p:grpSpPr>
        <a:xfrm>
          <a:off x="0" y="0"/>
          <a:ext cx="0" cy="0"/>
          <a:chOff x="0" y="0"/>
          <a:chExt cx="0" cy="0"/>
        </a:xfrm>
      </p:grpSpPr>
      <p:sp>
        <p:nvSpPr>
          <p:cNvPr id="39" name="Google Shape;39;p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7"/>
          <p:cNvSpPr/>
          <p:nvPr/>
        </p:nvSpPr>
        <p:spPr>
          <a:xfrm>
            <a:off x="9021150" y="0"/>
            <a:ext cx="123000" cy="51435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6CE2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Image">
  <p:cSld name="TITLE_ONLY_1">
    <p:spTree>
      <p:nvGrpSpPr>
        <p:cNvPr id="42" name="Shape 42"/>
        <p:cNvGrpSpPr/>
        <p:nvPr/>
      </p:nvGrpSpPr>
      <p:grpSpPr>
        <a:xfrm>
          <a:off x="0" y="0"/>
          <a:ext cx="0" cy="0"/>
          <a:chOff x="0" y="0"/>
          <a:chExt cx="0" cy="0"/>
        </a:xfrm>
      </p:grpSpPr>
      <p:sp>
        <p:nvSpPr>
          <p:cNvPr id="43" name="Google Shape;43;p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8"/>
          <p:cNvSpPr/>
          <p:nvPr/>
        </p:nvSpPr>
        <p:spPr>
          <a:xfrm>
            <a:off x="-7350" y="1347300"/>
            <a:ext cx="9144000" cy="38136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p:nvPr/>
        </p:nvSpPr>
        <p:spPr>
          <a:xfrm>
            <a:off x="3960925" y="0"/>
            <a:ext cx="5183100" cy="51435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6CE2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E13E26"/>
        </a:solidFill>
      </p:bgPr>
    </p:bg>
    <p:spTree>
      <p:nvGrpSpPr>
        <p:cNvPr id="51" name="Shape 51"/>
        <p:cNvGrpSpPr/>
        <p:nvPr/>
      </p:nvGrpSpPr>
      <p:grpSpPr>
        <a:xfrm>
          <a:off x="0" y="0"/>
          <a:ext cx="0" cy="0"/>
          <a:chOff x="0" y="0"/>
          <a:chExt cx="0" cy="0"/>
        </a:xfrm>
      </p:grpSpPr>
      <p:sp>
        <p:nvSpPr>
          <p:cNvPr id="52" name="Google Shape;52;p10"/>
          <p:cNvSpPr txBox="1"/>
          <p:nvPr>
            <p:ph type="title"/>
          </p:nvPr>
        </p:nvSpPr>
        <p:spPr>
          <a:xfrm>
            <a:off x="490250" y="877225"/>
            <a:ext cx="6367800" cy="4090800"/>
          </a:xfrm>
          <a:prstGeom prst="rect">
            <a:avLst/>
          </a:prstGeom>
        </p:spPr>
        <p:txBody>
          <a:bodyPr anchorCtr="0" anchor="ctr" bIns="91425" lIns="91425" spcFirstLastPara="1" rIns="91425" wrap="square" tIns="91425"/>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0"/>
          <p:cNvSpPr/>
          <p:nvPr/>
        </p:nvSpPr>
        <p:spPr>
          <a:xfrm>
            <a:off x="581600" y="1774325"/>
            <a:ext cx="1310400" cy="117900"/>
          </a:xfrm>
          <a:prstGeom prst="rect">
            <a:avLst/>
          </a:prstGeom>
          <a:solidFill>
            <a:srgbClr val="D7E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6CE2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2A2B2B"/>
              </a:buClr>
              <a:buSzPts val="2800"/>
              <a:buFont typeface="Merriweather"/>
              <a:buNone/>
              <a:defRPr b="1" sz="2800">
                <a:solidFill>
                  <a:srgbClr val="2A2B2B"/>
                </a:solidFill>
                <a:latin typeface="Merriweather"/>
                <a:ea typeface="Merriweather"/>
                <a:cs typeface="Merriweather"/>
                <a:sym typeface="Merriweath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rgbClr val="E13E26"/>
              </a:buClr>
              <a:buSzPts val="1800"/>
              <a:buFont typeface="Mukta Mahee"/>
              <a:buChar char="●"/>
              <a:defRPr sz="1800">
                <a:solidFill>
                  <a:srgbClr val="2A2B2B"/>
                </a:solidFill>
                <a:latin typeface="Mukta Mahee"/>
                <a:ea typeface="Mukta Mahee"/>
                <a:cs typeface="Mukta Mahee"/>
                <a:sym typeface="Mukta Mahee"/>
              </a:defRPr>
            </a:lvl1pPr>
            <a:lvl2pPr indent="-317500" lvl="1" marL="914400">
              <a:lnSpc>
                <a:spcPct val="115000"/>
              </a:lnSpc>
              <a:spcBef>
                <a:spcPts val="1600"/>
              </a:spcBef>
              <a:spcAft>
                <a:spcPts val="0"/>
              </a:spcAft>
              <a:buClr>
                <a:srgbClr val="2A2B2B"/>
              </a:buClr>
              <a:buSzPts val="1400"/>
              <a:buFont typeface="Mukta Mahee"/>
              <a:buChar char="○"/>
              <a:defRPr>
                <a:solidFill>
                  <a:srgbClr val="2A2B2B"/>
                </a:solidFill>
                <a:latin typeface="Mukta Mahee"/>
                <a:ea typeface="Mukta Mahee"/>
                <a:cs typeface="Mukta Mahee"/>
                <a:sym typeface="Mukta Mahee"/>
              </a:defRPr>
            </a:lvl2pPr>
            <a:lvl3pPr indent="-317500" lvl="2" marL="1371600">
              <a:lnSpc>
                <a:spcPct val="115000"/>
              </a:lnSpc>
              <a:spcBef>
                <a:spcPts val="1600"/>
              </a:spcBef>
              <a:spcAft>
                <a:spcPts val="0"/>
              </a:spcAft>
              <a:buClr>
                <a:srgbClr val="2A2B2B"/>
              </a:buClr>
              <a:buSzPts val="1400"/>
              <a:buFont typeface="Mukta Mahee"/>
              <a:buChar char="■"/>
              <a:defRPr>
                <a:solidFill>
                  <a:srgbClr val="2A2B2B"/>
                </a:solidFill>
                <a:latin typeface="Mukta Mahee"/>
                <a:ea typeface="Mukta Mahee"/>
                <a:cs typeface="Mukta Mahee"/>
                <a:sym typeface="Mukta Mahee"/>
              </a:defRPr>
            </a:lvl3pPr>
            <a:lvl4pPr indent="-317500" lvl="3" marL="1828800">
              <a:lnSpc>
                <a:spcPct val="115000"/>
              </a:lnSpc>
              <a:spcBef>
                <a:spcPts val="1600"/>
              </a:spcBef>
              <a:spcAft>
                <a:spcPts val="0"/>
              </a:spcAft>
              <a:buClr>
                <a:srgbClr val="2A2B2B"/>
              </a:buClr>
              <a:buSzPts val="1400"/>
              <a:buFont typeface="Mukta Mahee"/>
              <a:buChar char="●"/>
              <a:defRPr>
                <a:solidFill>
                  <a:srgbClr val="2A2B2B"/>
                </a:solidFill>
                <a:latin typeface="Mukta Mahee"/>
                <a:ea typeface="Mukta Mahee"/>
                <a:cs typeface="Mukta Mahee"/>
                <a:sym typeface="Mukta Mahee"/>
              </a:defRPr>
            </a:lvl4pPr>
            <a:lvl5pPr indent="-317500" lvl="4" marL="2286000">
              <a:lnSpc>
                <a:spcPct val="115000"/>
              </a:lnSpc>
              <a:spcBef>
                <a:spcPts val="1600"/>
              </a:spcBef>
              <a:spcAft>
                <a:spcPts val="0"/>
              </a:spcAft>
              <a:buClr>
                <a:srgbClr val="2A2B2B"/>
              </a:buClr>
              <a:buSzPts val="1400"/>
              <a:buFont typeface="Mukta Mahee"/>
              <a:buChar char="○"/>
              <a:defRPr>
                <a:solidFill>
                  <a:srgbClr val="2A2B2B"/>
                </a:solidFill>
                <a:latin typeface="Mukta Mahee"/>
                <a:ea typeface="Mukta Mahee"/>
                <a:cs typeface="Mukta Mahee"/>
                <a:sym typeface="Mukta Mahee"/>
              </a:defRPr>
            </a:lvl5pPr>
            <a:lvl6pPr indent="-317500" lvl="5" marL="2743200">
              <a:lnSpc>
                <a:spcPct val="115000"/>
              </a:lnSpc>
              <a:spcBef>
                <a:spcPts val="1600"/>
              </a:spcBef>
              <a:spcAft>
                <a:spcPts val="0"/>
              </a:spcAft>
              <a:buClr>
                <a:srgbClr val="2A2B2B"/>
              </a:buClr>
              <a:buSzPts val="1400"/>
              <a:buFont typeface="Mukta Mahee"/>
              <a:buChar char="■"/>
              <a:defRPr>
                <a:solidFill>
                  <a:srgbClr val="2A2B2B"/>
                </a:solidFill>
                <a:latin typeface="Mukta Mahee"/>
                <a:ea typeface="Mukta Mahee"/>
                <a:cs typeface="Mukta Mahee"/>
                <a:sym typeface="Mukta Mahee"/>
              </a:defRPr>
            </a:lvl6pPr>
            <a:lvl7pPr indent="-317500" lvl="6" marL="3200400">
              <a:lnSpc>
                <a:spcPct val="115000"/>
              </a:lnSpc>
              <a:spcBef>
                <a:spcPts val="1600"/>
              </a:spcBef>
              <a:spcAft>
                <a:spcPts val="0"/>
              </a:spcAft>
              <a:buClr>
                <a:srgbClr val="2A2B2B"/>
              </a:buClr>
              <a:buSzPts val="1400"/>
              <a:buFont typeface="Mukta Mahee"/>
              <a:buChar char="●"/>
              <a:defRPr>
                <a:solidFill>
                  <a:srgbClr val="2A2B2B"/>
                </a:solidFill>
                <a:latin typeface="Mukta Mahee"/>
                <a:ea typeface="Mukta Mahee"/>
                <a:cs typeface="Mukta Mahee"/>
                <a:sym typeface="Mukta Mahee"/>
              </a:defRPr>
            </a:lvl7pPr>
            <a:lvl8pPr indent="-317500" lvl="7" marL="3657600">
              <a:lnSpc>
                <a:spcPct val="115000"/>
              </a:lnSpc>
              <a:spcBef>
                <a:spcPts val="1600"/>
              </a:spcBef>
              <a:spcAft>
                <a:spcPts val="0"/>
              </a:spcAft>
              <a:buClr>
                <a:srgbClr val="2A2B2B"/>
              </a:buClr>
              <a:buSzPts val="1400"/>
              <a:buFont typeface="Mukta Mahee"/>
              <a:buChar char="○"/>
              <a:defRPr>
                <a:solidFill>
                  <a:srgbClr val="2A2B2B"/>
                </a:solidFill>
                <a:latin typeface="Mukta Mahee"/>
                <a:ea typeface="Mukta Mahee"/>
                <a:cs typeface="Mukta Mahee"/>
                <a:sym typeface="Mukta Mahee"/>
              </a:defRPr>
            </a:lvl8pPr>
            <a:lvl9pPr indent="-317500" lvl="8" marL="4114800">
              <a:lnSpc>
                <a:spcPct val="115000"/>
              </a:lnSpc>
              <a:spcBef>
                <a:spcPts val="1600"/>
              </a:spcBef>
              <a:spcAft>
                <a:spcPts val="1600"/>
              </a:spcAft>
              <a:buClr>
                <a:srgbClr val="2A2B2B"/>
              </a:buClr>
              <a:buSzPts val="1400"/>
              <a:buFont typeface="Mukta Mahee"/>
              <a:buChar char="■"/>
              <a:defRPr>
                <a:solidFill>
                  <a:srgbClr val="2A2B2B"/>
                </a:solidFill>
                <a:latin typeface="Mukta Mahee"/>
                <a:ea typeface="Mukta Mahee"/>
                <a:cs typeface="Mukta Mahee"/>
                <a:sym typeface="Mukta Mahe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ctrTitle"/>
          </p:nvPr>
        </p:nvSpPr>
        <p:spPr>
          <a:xfrm>
            <a:off x="1606950" y="3104975"/>
            <a:ext cx="5930100" cy="6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KKBox's Churn</a:t>
            </a:r>
            <a:r>
              <a:rPr lang="en"/>
              <a:t> </a:t>
            </a:r>
            <a:r>
              <a:rPr lang="en"/>
              <a:t>Prediction</a:t>
            </a:r>
            <a:endParaRPr/>
          </a:p>
        </p:txBody>
      </p:sp>
      <p:sp>
        <p:nvSpPr>
          <p:cNvPr id="83" name="Google Shape;83;p16"/>
          <p:cNvSpPr txBox="1"/>
          <p:nvPr>
            <p:ph idx="1" type="subTitle"/>
          </p:nvPr>
        </p:nvSpPr>
        <p:spPr>
          <a:xfrm>
            <a:off x="419575" y="4274625"/>
            <a:ext cx="50964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members : Difu Chen, Haimin Zhang, Tianrun Gao</a:t>
            </a:r>
            <a:endParaRPr/>
          </a:p>
        </p:txBody>
      </p:sp>
      <p:pic>
        <p:nvPicPr>
          <p:cNvPr id="84" name="Google Shape;84;p16"/>
          <p:cNvPicPr preferRelativeResize="0"/>
          <p:nvPr/>
        </p:nvPicPr>
        <p:blipFill>
          <a:blip r:embed="rId3">
            <a:alphaModFix/>
          </a:blip>
          <a:stretch>
            <a:fillRect/>
          </a:stretch>
        </p:blipFill>
        <p:spPr>
          <a:xfrm>
            <a:off x="152400" y="589750"/>
            <a:ext cx="8839200" cy="1767840"/>
          </a:xfrm>
          <a:prstGeom prst="rect">
            <a:avLst/>
          </a:prstGeom>
          <a:noFill/>
          <a:ln>
            <a:noFill/>
          </a:ln>
        </p:spPr>
      </p:pic>
      <p:sp>
        <p:nvSpPr>
          <p:cNvPr id="85" name="Google Shape;85;p16"/>
          <p:cNvSpPr txBox="1"/>
          <p:nvPr/>
        </p:nvSpPr>
        <p:spPr>
          <a:xfrm>
            <a:off x="419575" y="3819100"/>
            <a:ext cx="47619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A2B2B"/>
                </a:solidFill>
                <a:latin typeface="Mukta Mahee"/>
                <a:ea typeface="Mukta Mahee"/>
                <a:cs typeface="Mukta Mahee"/>
                <a:sym typeface="Mukta Mahee"/>
              </a:rPr>
              <a:t>Course Name:Big-Data Sys Engineering Using Scala</a:t>
            </a:r>
            <a:endParaRPr sz="1600">
              <a:solidFill>
                <a:srgbClr val="2A2B2B"/>
              </a:solidFill>
              <a:latin typeface="Mukta Mahee"/>
              <a:ea typeface="Mukta Mahee"/>
              <a:cs typeface="Mukta Mahee"/>
              <a:sym typeface="Mukta Mahe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142225" y="293025"/>
            <a:ext cx="7710300" cy="3739200"/>
          </a:xfrm>
          <a:prstGeom prst="rect">
            <a:avLst/>
          </a:prstGeom>
        </p:spPr>
        <p:txBody>
          <a:bodyPr anchorCtr="0" anchor="t" bIns="91425" lIns="91425" spcFirstLastPara="1" rIns="91425" wrap="square" tIns="91425">
            <a:noAutofit/>
          </a:bodyPr>
          <a:lstStyle/>
          <a:p>
            <a:pPr indent="0" lvl="0" marL="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342900" lvl="0" marL="457200" rtl="0" algn="l">
              <a:lnSpc>
                <a:spcPct val="110000"/>
              </a:lnSpc>
              <a:spcBef>
                <a:spcPts val="2400"/>
              </a:spcBef>
              <a:spcAft>
                <a:spcPts val="0"/>
              </a:spcAft>
              <a:buClr>
                <a:srgbClr val="000000"/>
              </a:buClr>
              <a:buSzPts val="1800"/>
              <a:buFont typeface="Times New Roman"/>
              <a:buChar char="●"/>
            </a:pPr>
            <a:r>
              <a:rPr lang="en" sz="1500">
                <a:solidFill>
                  <a:schemeClr val="dk1"/>
                </a:solidFill>
                <a:latin typeface="Arial"/>
                <a:ea typeface="Arial"/>
                <a:cs typeface="Arial"/>
                <a:sym typeface="Arial"/>
              </a:rPr>
              <a:t>The dataset consisted of subscriber data from 3 distinct sources: user activity logs, transactions, and member data. 3 years of historical data were included.</a:t>
            </a:r>
            <a:endParaRPr sz="1500">
              <a:solidFill>
                <a:schemeClr val="dk1"/>
              </a:solidFill>
              <a:latin typeface="Arial"/>
              <a:ea typeface="Arial"/>
              <a:cs typeface="Arial"/>
              <a:sym typeface="Arial"/>
            </a:endParaRPr>
          </a:p>
          <a:p>
            <a:pPr indent="-342900" lvl="0" marL="457200" rtl="0" algn="l">
              <a:lnSpc>
                <a:spcPct val="110000"/>
              </a:lnSpc>
              <a:spcBef>
                <a:spcPts val="0"/>
              </a:spcBef>
              <a:spcAft>
                <a:spcPts val="0"/>
              </a:spcAft>
              <a:buClr>
                <a:srgbClr val="000000"/>
              </a:buClr>
              <a:buSzPts val="1800"/>
              <a:buFont typeface="Times New Roman"/>
              <a:buChar char="●"/>
            </a:pPr>
            <a:r>
              <a:rPr lang="en" sz="1500">
                <a:solidFill>
                  <a:schemeClr val="dk1"/>
                </a:solidFill>
                <a:latin typeface="Arial"/>
                <a:ea typeface="Arial"/>
                <a:cs typeface="Arial"/>
                <a:sym typeface="Arial"/>
              </a:rPr>
              <a:t>User log data included a variety of information about subscriber activity by day</a:t>
            </a:r>
            <a:endParaRPr sz="1500">
              <a:solidFill>
                <a:schemeClr val="dk1"/>
              </a:solidFill>
              <a:latin typeface="Arial"/>
              <a:ea typeface="Arial"/>
              <a:cs typeface="Arial"/>
              <a:sym typeface="Arial"/>
            </a:endParaRPr>
          </a:p>
          <a:p>
            <a:pPr indent="-323850" lvl="0" marL="457200" rtl="0" algn="l">
              <a:lnSpc>
                <a:spcPct val="11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Transaction data covered all payment and subscription information including renewals and cancellations</a:t>
            </a:r>
            <a:endParaRPr sz="1500">
              <a:solidFill>
                <a:schemeClr val="dk1"/>
              </a:solidFill>
              <a:latin typeface="Arial"/>
              <a:ea typeface="Arial"/>
              <a:cs typeface="Arial"/>
              <a:sym typeface="Arial"/>
            </a:endParaRPr>
          </a:p>
          <a:p>
            <a:pPr indent="-323850" lvl="0" marL="457200" rtl="0" algn="l">
              <a:lnSpc>
                <a:spcPct val="11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Member data contained demographic information about each</a:t>
            </a:r>
            <a:br>
              <a:rPr lang="en" sz="1500">
                <a:solidFill>
                  <a:schemeClr val="dk1"/>
                </a:solidFill>
                <a:latin typeface="Arial"/>
                <a:ea typeface="Arial"/>
                <a:cs typeface="Arial"/>
                <a:sym typeface="Arial"/>
              </a:rPr>
            </a:br>
            <a:r>
              <a:rPr lang="en" sz="1500">
                <a:solidFill>
                  <a:schemeClr val="dk1"/>
                </a:solidFill>
                <a:latin typeface="Arial"/>
                <a:ea typeface="Arial"/>
                <a:cs typeface="Arial"/>
                <a:sym typeface="Arial"/>
              </a:rPr>
              <a:t>subscriber such as birthdate and gender</a:t>
            </a:r>
            <a:endParaRPr sz="1500">
              <a:solidFill>
                <a:schemeClr val="dk1"/>
              </a:solidFill>
              <a:latin typeface="Arial"/>
              <a:ea typeface="Arial"/>
              <a:cs typeface="Arial"/>
              <a:sym typeface="Arial"/>
            </a:endParaRPr>
          </a:p>
          <a:p>
            <a:pPr indent="0" lvl="0" marL="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0" lvl="0" marL="45720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45720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45720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2A2B2B"/>
              </a:solidFill>
              <a:highlight>
                <a:srgbClr val="FFFFFF"/>
              </a:highlight>
              <a:latin typeface="Times New Roman"/>
              <a:ea typeface="Times New Roman"/>
              <a:cs typeface="Times New Roman"/>
              <a:sym typeface="Times New Roman"/>
            </a:endParaRPr>
          </a:p>
        </p:txBody>
      </p:sp>
      <p:pic>
        <p:nvPicPr>
          <p:cNvPr id="137" name="Google Shape;137;p25"/>
          <p:cNvPicPr preferRelativeResize="0"/>
          <p:nvPr/>
        </p:nvPicPr>
        <p:blipFill>
          <a:blip r:embed="rId3">
            <a:alphaModFix/>
          </a:blip>
          <a:stretch>
            <a:fillRect/>
          </a:stretch>
        </p:blipFill>
        <p:spPr>
          <a:xfrm>
            <a:off x="152400" y="353649"/>
            <a:ext cx="8458424" cy="438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18714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Cases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1915625" y="177500"/>
            <a:ext cx="4794475" cy="496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18714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290775" y="338900"/>
            <a:ext cx="7519800" cy="46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Stage:</a:t>
            </a:r>
            <a:endParaRPr/>
          </a:p>
          <a:p>
            <a:pPr indent="-342900" lvl="0" marL="457200" rtl="0" algn="l">
              <a:spcBef>
                <a:spcPts val="1600"/>
              </a:spcBef>
              <a:spcAft>
                <a:spcPts val="0"/>
              </a:spcAft>
              <a:buSzPts val="1800"/>
              <a:buAutoNum type="arabicPeriod"/>
            </a:pPr>
            <a:r>
              <a:rPr lang="en"/>
              <a:t>Training data and preparing feature vectors</a:t>
            </a:r>
            <a:endParaRPr/>
          </a:p>
          <a:p>
            <a:pPr indent="-342900" lvl="0" marL="457200" rtl="0" algn="l">
              <a:spcBef>
                <a:spcPts val="0"/>
              </a:spcBef>
              <a:spcAft>
                <a:spcPts val="0"/>
              </a:spcAft>
              <a:buSzPts val="1800"/>
              <a:buAutoNum type="arabicPeriod"/>
            </a:pPr>
            <a:r>
              <a:rPr lang="en"/>
              <a:t>Preparing the learning algorithm and training the algorithm to prepare the predictive model</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Inference Stage:</a:t>
            </a:r>
            <a:endParaRPr/>
          </a:p>
          <a:p>
            <a:pPr indent="-342900" lvl="0" marL="457200" rtl="0" algn="l">
              <a:spcBef>
                <a:spcPts val="1600"/>
              </a:spcBef>
              <a:spcAft>
                <a:spcPts val="0"/>
              </a:spcAft>
              <a:buSzPts val="1800"/>
              <a:buAutoNum type="arabicPeriod"/>
            </a:pPr>
            <a:r>
              <a:rPr lang="en"/>
              <a:t>Testing model against new data</a:t>
            </a:r>
            <a:endParaRPr/>
          </a:p>
          <a:p>
            <a:pPr indent="-342900" lvl="0" marL="457200" rtl="0" algn="l">
              <a:spcBef>
                <a:spcPts val="0"/>
              </a:spcBef>
              <a:spcAft>
                <a:spcPts val="0"/>
              </a:spcAft>
              <a:buSzPts val="1800"/>
              <a:buAutoNum type="arabicPeriod"/>
            </a:pPr>
            <a:r>
              <a:rPr lang="en"/>
              <a:t>Evaluating the performance of the model itself</a:t>
            </a:r>
            <a:endParaRPr/>
          </a:p>
          <a:p>
            <a:pPr indent="0" lvl="0" marL="0" rtl="0" algn="l">
              <a:spcBef>
                <a:spcPts val="1600"/>
              </a:spcBef>
              <a:spcAft>
                <a:spcPts val="1600"/>
              </a:spcAft>
              <a:buNone/>
            </a:pPr>
            <a:r>
              <a:t/>
            </a:r>
            <a:endParaRPr/>
          </a:p>
        </p:txBody>
      </p:sp>
      <p:pic>
        <p:nvPicPr>
          <p:cNvPr id="158" name="Google Shape;158;p29"/>
          <p:cNvPicPr preferRelativeResize="0"/>
          <p:nvPr/>
        </p:nvPicPr>
        <p:blipFill>
          <a:blip r:embed="rId3">
            <a:alphaModFix/>
          </a:blip>
          <a:stretch>
            <a:fillRect/>
          </a:stretch>
        </p:blipFill>
        <p:spPr>
          <a:xfrm>
            <a:off x="1905000" y="2028725"/>
            <a:ext cx="4040600" cy="751819"/>
          </a:xfrm>
          <a:prstGeom prst="rect">
            <a:avLst/>
          </a:prstGeom>
          <a:noFill/>
          <a:ln>
            <a:noFill/>
          </a:ln>
        </p:spPr>
      </p:pic>
      <p:pic>
        <p:nvPicPr>
          <p:cNvPr id="159" name="Google Shape;159;p29"/>
          <p:cNvPicPr preferRelativeResize="0"/>
          <p:nvPr/>
        </p:nvPicPr>
        <p:blipFill>
          <a:blip r:embed="rId4">
            <a:alphaModFix/>
          </a:blip>
          <a:stretch>
            <a:fillRect/>
          </a:stretch>
        </p:blipFill>
        <p:spPr>
          <a:xfrm>
            <a:off x="1905000" y="4329975"/>
            <a:ext cx="4040599" cy="68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18714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Milestones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idx="1" type="body"/>
          </p:nvPr>
        </p:nvSpPr>
        <p:spPr>
          <a:xfrm>
            <a:off x="368725" y="757350"/>
            <a:ext cx="6984300" cy="36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Week 1: Preprocess the churn data and do the feature engineering</a:t>
            </a:r>
            <a:endParaRPr/>
          </a:p>
          <a:p>
            <a:pPr indent="-342900" lvl="0" marL="457200" rtl="0" algn="l">
              <a:spcBef>
                <a:spcPts val="0"/>
              </a:spcBef>
              <a:spcAft>
                <a:spcPts val="0"/>
              </a:spcAft>
              <a:buSzPts val="1800"/>
              <a:buChar char="●"/>
            </a:pPr>
            <a:r>
              <a:rPr lang="en"/>
              <a:t>Week 2&amp;3: I</a:t>
            </a:r>
            <a:r>
              <a:rPr lang="en"/>
              <a:t>mplemented the suitable machine learning algorithms to calculate the churn data for making prediction and build the system based on the ML algorithms</a:t>
            </a:r>
            <a:endParaRPr/>
          </a:p>
          <a:p>
            <a:pPr indent="-342900" lvl="0" marL="457200" rtl="0" algn="l">
              <a:spcBef>
                <a:spcPts val="0"/>
              </a:spcBef>
              <a:spcAft>
                <a:spcPts val="0"/>
              </a:spcAft>
              <a:buSzPts val="1800"/>
              <a:buChar char="●"/>
            </a:pPr>
            <a:r>
              <a:rPr lang="en"/>
              <a:t>Week 4: </a:t>
            </a:r>
            <a:r>
              <a:rPr lang="en"/>
              <a:t>Develop the website to show the predicted list for users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1529200"/>
            <a:ext cx="8520600" cy="169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Scala program </a:t>
            </a:r>
            <a:endParaRPr/>
          </a:p>
          <a:p>
            <a:pPr indent="0" lvl="0" marL="0" rtl="0" algn="ctr">
              <a:spcBef>
                <a:spcPts val="0"/>
              </a:spcBef>
              <a:spcAft>
                <a:spcPts val="0"/>
              </a:spcAft>
              <a:buNone/>
            </a:pPr>
            <a:r>
              <a:rPr lang="en"/>
              <a:t>&amp;</a:t>
            </a:r>
            <a:endParaRPr/>
          </a:p>
          <a:p>
            <a:pPr indent="0" lvl="0" marL="0" rtl="0" algn="ctr">
              <a:spcBef>
                <a:spcPts val="0"/>
              </a:spcBef>
              <a:spcAft>
                <a:spcPts val="0"/>
              </a:spcAft>
              <a:buNone/>
            </a:pPr>
            <a:r>
              <a:rPr lang="en"/>
              <a:t>Code repository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idx="1" type="body"/>
          </p:nvPr>
        </p:nvSpPr>
        <p:spPr>
          <a:xfrm>
            <a:off x="368725" y="757350"/>
            <a:ext cx="6984300" cy="2187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600">
                <a:latin typeface="Merriweather"/>
                <a:ea typeface="Merriweather"/>
                <a:cs typeface="Merriweather"/>
                <a:sym typeface="Merriweather"/>
              </a:rPr>
              <a:t>Scala program </a:t>
            </a:r>
            <a:endParaRPr/>
          </a:p>
          <a:p>
            <a:pPr indent="-342900" lvl="0" marL="457200" rtl="0" algn="l">
              <a:spcBef>
                <a:spcPts val="0"/>
              </a:spcBef>
              <a:spcAft>
                <a:spcPts val="0"/>
              </a:spcAft>
              <a:buSzPts val="1800"/>
              <a:buChar char="●"/>
            </a:pPr>
            <a:r>
              <a:rPr lang="en"/>
              <a:t>Program about preprocessing the churn data</a:t>
            </a:r>
            <a:endParaRPr/>
          </a:p>
          <a:p>
            <a:pPr indent="-342900" lvl="0" marL="457200" rtl="0" algn="l">
              <a:spcBef>
                <a:spcPts val="0"/>
              </a:spcBef>
              <a:spcAft>
                <a:spcPts val="0"/>
              </a:spcAft>
              <a:buSzPts val="1800"/>
              <a:buChar char="●"/>
            </a:pPr>
            <a:r>
              <a:rPr lang="en"/>
              <a:t>Program about</a:t>
            </a:r>
            <a:r>
              <a:rPr lang="en"/>
              <a:t> machine learning algorithms to calculate </a:t>
            </a:r>
            <a:r>
              <a:rPr lang="en"/>
              <a:t>the churn data</a:t>
            </a:r>
            <a:r>
              <a:rPr lang="en"/>
              <a:t> for detecting the </a:t>
            </a:r>
            <a:r>
              <a:rPr lang="en"/>
              <a:t>customer</a:t>
            </a:r>
            <a:r>
              <a:rPr lang="en"/>
              <a:t> churn</a:t>
            </a:r>
            <a:endParaRPr/>
          </a:p>
          <a:p>
            <a:pPr indent="-342900" lvl="0" marL="457200" rtl="0" algn="l">
              <a:spcBef>
                <a:spcPts val="0"/>
              </a:spcBef>
              <a:spcAft>
                <a:spcPts val="0"/>
              </a:spcAft>
              <a:buSzPts val="1800"/>
              <a:buChar char="●"/>
            </a:pPr>
            <a:r>
              <a:rPr lang="en"/>
              <a:t>Program about business service</a:t>
            </a:r>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idx="1" type="body"/>
          </p:nvPr>
        </p:nvSpPr>
        <p:spPr>
          <a:xfrm>
            <a:off x="739525" y="1346800"/>
            <a:ext cx="6984300" cy="2187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600">
                <a:latin typeface="Merriweather"/>
                <a:ea typeface="Merriweather"/>
                <a:cs typeface="Merriweather"/>
                <a:sym typeface="Merriweather"/>
              </a:rPr>
              <a:t>Code repository</a:t>
            </a:r>
            <a:endParaRPr/>
          </a:p>
          <a:p>
            <a:pPr indent="-342900" lvl="0" marL="457200" rtl="0" algn="l">
              <a:spcBef>
                <a:spcPts val="0"/>
              </a:spcBef>
              <a:spcAft>
                <a:spcPts val="0"/>
              </a:spcAft>
              <a:buSzPts val="1800"/>
              <a:buChar char="●"/>
            </a:pPr>
            <a:r>
              <a:rPr lang="en">
                <a:latin typeface="Arial"/>
                <a:ea typeface="Arial"/>
                <a:cs typeface="Arial"/>
                <a:sym typeface="Arial"/>
              </a:rPr>
              <a:t>https://github.com/hmaccelerate/Churn_rediction</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18714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What’s the churn?</a:t>
            </a:r>
            <a:endParaRPr/>
          </a:p>
          <a:p>
            <a:pPr indent="0" lvl="0" marL="0" rtl="0" algn="ctr">
              <a:spcBef>
                <a:spcPts val="0"/>
              </a:spcBef>
              <a:spcAft>
                <a:spcPts val="0"/>
              </a:spcAft>
              <a:buNone/>
            </a:pPr>
            <a:r>
              <a:rPr lang="en"/>
              <a:t>Why do we perform churn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18714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Acceptance criteria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idx="1" type="body"/>
          </p:nvPr>
        </p:nvSpPr>
        <p:spPr>
          <a:xfrm>
            <a:off x="549375" y="1365825"/>
            <a:ext cx="6984300" cy="2187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a:p>
          <a:p>
            <a:pPr indent="-342900" lvl="0" marL="457200" rtl="0" algn="l">
              <a:spcBef>
                <a:spcPts val="0"/>
              </a:spcBef>
              <a:spcAft>
                <a:spcPts val="0"/>
              </a:spcAft>
              <a:buSzPts val="1800"/>
              <a:buChar char="●"/>
            </a:pPr>
            <a:r>
              <a:rPr lang="en"/>
              <a:t>The precision of Churn </a:t>
            </a:r>
            <a:r>
              <a:rPr lang="en"/>
              <a:t>archives</a:t>
            </a:r>
            <a:r>
              <a:rPr lang="en"/>
              <a:t> 85%</a:t>
            </a:r>
            <a:endParaRPr/>
          </a:p>
          <a:p>
            <a:pPr indent="-342900" lvl="0" marL="457200" rtl="0" algn="l">
              <a:spcBef>
                <a:spcPts val="0"/>
              </a:spcBef>
              <a:spcAft>
                <a:spcPts val="0"/>
              </a:spcAft>
              <a:buSzPts val="1800"/>
              <a:buChar char="●"/>
            </a:pPr>
            <a:r>
              <a:rPr lang="en"/>
              <a:t>Complete </a:t>
            </a:r>
            <a:r>
              <a:rPr lang="en"/>
              <a:t>functionality</a:t>
            </a:r>
            <a:endParaRPr/>
          </a:p>
          <a:p>
            <a:pPr indent="-342900" lvl="0" marL="457200" rtl="0" algn="l">
              <a:spcBef>
                <a:spcPts val="0"/>
              </a:spcBef>
              <a:spcAft>
                <a:spcPts val="0"/>
              </a:spcAft>
              <a:buSzPts val="1800"/>
              <a:buChar char="●"/>
            </a:pPr>
            <a:r>
              <a:rPr lang="en"/>
              <a:t>Bug free</a:t>
            </a:r>
            <a:endParaRPr/>
          </a:p>
          <a:p>
            <a:pPr indent="-342900" lvl="0" marL="457200" rtl="0" algn="l">
              <a:spcBef>
                <a:spcPts val="0"/>
              </a:spcBef>
              <a:spcAft>
                <a:spcPts val="0"/>
              </a:spcAft>
              <a:buSzPts val="1800"/>
              <a:buChar char="●"/>
            </a:pPr>
            <a:r>
              <a:rPr lang="en"/>
              <a:t>No </a:t>
            </a:r>
            <a:r>
              <a:rPr lang="en"/>
              <a:t>business</a:t>
            </a:r>
            <a:r>
              <a:rPr lang="en"/>
              <a:t> </a:t>
            </a:r>
            <a:r>
              <a:rPr lang="en"/>
              <a:t>logic</a:t>
            </a:r>
            <a:r>
              <a:rPr lang="en"/>
              <a:t> error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18714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Goals of the project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txBox="1"/>
          <p:nvPr>
            <p:ph idx="1" type="body"/>
          </p:nvPr>
        </p:nvSpPr>
        <p:spPr>
          <a:xfrm>
            <a:off x="311700" y="1040075"/>
            <a:ext cx="6984300" cy="30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Provide the good user interface to have good experience</a:t>
            </a:r>
            <a:endParaRPr/>
          </a:p>
          <a:p>
            <a:pPr indent="-342900" lvl="0" marL="457200" marR="0" rtl="0" algn="l">
              <a:lnSpc>
                <a:spcPct val="115000"/>
              </a:lnSpc>
              <a:spcBef>
                <a:spcPts val="0"/>
              </a:spcBef>
              <a:spcAft>
                <a:spcPts val="0"/>
              </a:spcAft>
              <a:buClr>
                <a:srgbClr val="E13E26"/>
              </a:buClr>
              <a:buSzPts val="1800"/>
              <a:buFont typeface="Mukta Mahee"/>
              <a:buChar char="●"/>
            </a:pPr>
            <a:r>
              <a:rPr lang="en"/>
              <a:t>Build Strong program that preprocess a large amount of churn data </a:t>
            </a:r>
            <a:endParaRPr/>
          </a:p>
          <a:p>
            <a:pPr indent="-342900" lvl="0" marL="457200" marR="0" rtl="0" algn="l">
              <a:lnSpc>
                <a:spcPct val="115000"/>
              </a:lnSpc>
              <a:spcBef>
                <a:spcPts val="0"/>
              </a:spcBef>
              <a:spcAft>
                <a:spcPts val="0"/>
              </a:spcAft>
              <a:buSzPts val="1800"/>
              <a:buChar char="●"/>
            </a:pPr>
            <a:r>
              <a:rPr lang="en"/>
              <a:t>Implement Strong algorithm that have the good prediction accuracy of customer churn</a:t>
            </a:r>
            <a:endParaRPr/>
          </a:p>
          <a:p>
            <a:pPr indent="-342900" lvl="0" marL="457200" marR="0" rtl="0" algn="l">
              <a:lnSpc>
                <a:spcPct val="115000"/>
              </a:lnSpc>
              <a:spcBef>
                <a:spcPts val="0"/>
              </a:spcBef>
              <a:spcAft>
                <a:spcPts val="0"/>
              </a:spcAft>
              <a:buSzPts val="1800"/>
              <a:buChar char="●"/>
            </a:pPr>
            <a:r>
              <a:rPr lang="en"/>
              <a:t>Build system that cope with errors during execution and cope with erroneous input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727350" y="572425"/>
            <a:ext cx="7689300" cy="39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20075" y="192525"/>
            <a:ext cx="7302900" cy="29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Customer churn is the loss of client or customers(also known as customer attrition or customer defection). </a:t>
            </a:r>
            <a:endParaRPr/>
          </a:p>
          <a:p>
            <a:pPr indent="-342900" lvl="0" marL="457200" rtl="0" algn="l">
              <a:spcBef>
                <a:spcPts val="0"/>
              </a:spcBef>
              <a:spcAft>
                <a:spcPts val="0"/>
              </a:spcAft>
              <a:buSzPts val="1800"/>
              <a:buChar char="●"/>
            </a:pPr>
            <a:r>
              <a:rPr lang="en"/>
              <a:t>KKBOX is Asia’s leading music streaming service, holding the world’s most comprehensive Asia-Pop music library with over 30 million tracks.</a:t>
            </a:r>
            <a:endParaRPr/>
          </a:p>
          <a:p>
            <a:pPr indent="-342900" lvl="0" marL="457200" rtl="0" algn="l">
              <a:spcBef>
                <a:spcPts val="0"/>
              </a:spcBef>
              <a:spcAft>
                <a:spcPts val="0"/>
              </a:spcAft>
              <a:buSzPts val="1800"/>
              <a:buChar char="●"/>
            </a:pPr>
            <a:r>
              <a:rPr lang="en"/>
              <a:t>Building a model to predict whether a user will churn when their subscription to KKBox expires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96" name="Google Shape;96;p18"/>
          <p:cNvSpPr txBox="1"/>
          <p:nvPr/>
        </p:nvSpPr>
        <p:spPr>
          <a:xfrm>
            <a:off x="563925" y="348075"/>
            <a:ext cx="35586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What are we doing?</a:t>
            </a:r>
            <a:endParaRPr b="1" sz="1800"/>
          </a:p>
        </p:txBody>
      </p:sp>
      <p:sp>
        <p:nvSpPr>
          <p:cNvPr id="97" name="Google Shape;97;p18"/>
          <p:cNvSpPr txBox="1"/>
          <p:nvPr/>
        </p:nvSpPr>
        <p:spPr>
          <a:xfrm>
            <a:off x="612550" y="3109425"/>
            <a:ext cx="30627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Why are we doing this?</a:t>
            </a:r>
            <a:endParaRPr b="1" sz="1800"/>
          </a:p>
          <a:p>
            <a:pPr indent="0" lvl="0" marL="0" rtl="0" algn="l">
              <a:spcBef>
                <a:spcPts val="0"/>
              </a:spcBef>
              <a:spcAft>
                <a:spcPts val="0"/>
              </a:spcAft>
              <a:buNone/>
            </a:pPr>
            <a:r>
              <a:t/>
            </a:r>
            <a:endParaRPr b="1" sz="1800"/>
          </a:p>
        </p:txBody>
      </p:sp>
      <p:sp>
        <p:nvSpPr>
          <p:cNvPr id="98" name="Google Shape;98;p18"/>
          <p:cNvSpPr txBox="1"/>
          <p:nvPr/>
        </p:nvSpPr>
        <p:spPr>
          <a:xfrm>
            <a:off x="320075" y="3566325"/>
            <a:ext cx="7089000" cy="128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E13E26"/>
              </a:buClr>
              <a:buSzPts val="1800"/>
              <a:buFont typeface="Mukta Mahee"/>
              <a:buChar char="●"/>
            </a:pPr>
            <a:r>
              <a:rPr lang="en" sz="1800">
                <a:solidFill>
                  <a:srgbClr val="2A2B2B"/>
                </a:solidFill>
                <a:latin typeface="Mukta Mahee"/>
                <a:ea typeface="Mukta Mahee"/>
                <a:cs typeface="Mukta Mahee"/>
                <a:sym typeface="Mukta Mahee"/>
              </a:rPr>
              <a:t>Accurately predicting customer churn is critical to long-term success</a:t>
            </a:r>
            <a:endParaRPr sz="1800">
              <a:solidFill>
                <a:srgbClr val="2A2B2B"/>
              </a:solidFill>
              <a:latin typeface="Mukta Mahee"/>
              <a:ea typeface="Mukta Mahee"/>
              <a:cs typeface="Mukta Mahee"/>
              <a:sym typeface="Mukta Mahee"/>
            </a:endParaRPr>
          </a:p>
          <a:p>
            <a:pPr indent="-342900" lvl="0" marL="457200" rtl="0" algn="l">
              <a:lnSpc>
                <a:spcPct val="115000"/>
              </a:lnSpc>
              <a:spcBef>
                <a:spcPts val="0"/>
              </a:spcBef>
              <a:spcAft>
                <a:spcPts val="0"/>
              </a:spcAft>
              <a:buClr>
                <a:srgbClr val="E13E26"/>
              </a:buClr>
              <a:buSzPts val="1800"/>
              <a:buFont typeface="Mukta Mahee"/>
              <a:buChar char="●"/>
            </a:pPr>
            <a:r>
              <a:rPr lang="en" sz="1800">
                <a:solidFill>
                  <a:srgbClr val="2A2B2B"/>
                </a:solidFill>
                <a:latin typeface="Mukta Mahee"/>
                <a:ea typeface="Mukta Mahee"/>
                <a:cs typeface="Mukta Mahee"/>
                <a:sym typeface="Mukta Mahee"/>
              </a:rPr>
              <a:t>Slight improvements in accuracy can lead to dramatic improvements in profit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20075" y="651350"/>
            <a:ext cx="7497300" cy="34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A</a:t>
            </a:r>
            <a:r>
              <a:rPr lang="en"/>
              <a:t>ccurately predicting customer churn is critical to long-term success</a:t>
            </a:r>
            <a:endParaRPr/>
          </a:p>
          <a:p>
            <a:pPr indent="-342900" lvl="0" marL="457200" rtl="0" algn="l">
              <a:spcBef>
                <a:spcPts val="0"/>
              </a:spcBef>
              <a:spcAft>
                <a:spcPts val="0"/>
              </a:spcAft>
              <a:buSzPts val="1800"/>
              <a:buChar char="●"/>
            </a:pPr>
            <a:r>
              <a:rPr lang="en"/>
              <a:t>Slight improvements in accuracy can lead to dramatic improvements in profit</a:t>
            </a:r>
            <a:endParaRPr/>
          </a:p>
          <a:p>
            <a:pPr indent="0" lvl="0" marL="457200" rtl="0" algn="l">
              <a:spcBef>
                <a:spcPts val="1600"/>
              </a:spcBef>
              <a:spcAft>
                <a:spcPts val="1600"/>
              </a:spcAft>
              <a:buNone/>
            </a:pPr>
            <a:r>
              <a:t/>
            </a:r>
            <a:endParaRPr/>
          </a:p>
        </p:txBody>
      </p:sp>
      <p:sp>
        <p:nvSpPr>
          <p:cNvPr id="104" name="Google Shape;104;p19"/>
          <p:cNvSpPr txBox="1"/>
          <p:nvPr/>
        </p:nvSpPr>
        <p:spPr>
          <a:xfrm>
            <a:off x="573650" y="581425"/>
            <a:ext cx="35586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Why are we doing this?</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8714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sources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200575" y="730550"/>
            <a:ext cx="7710300" cy="37392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2400"/>
              </a:spcBef>
              <a:spcAft>
                <a:spcPts val="0"/>
              </a:spcAft>
              <a:buClr>
                <a:srgbClr val="000000"/>
              </a:buClr>
              <a:buSzPts val="1800"/>
              <a:buFont typeface="Times New Roman"/>
              <a:buChar char="●"/>
            </a:pPr>
            <a:r>
              <a:rPr lang="en" sz="1500">
                <a:solidFill>
                  <a:schemeClr val="dk1"/>
                </a:solidFill>
                <a:latin typeface="Arial"/>
                <a:ea typeface="Arial"/>
                <a:cs typeface="Arial"/>
                <a:sym typeface="Arial"/>
              </a:rPr>
              <a:t>Data source link: </a:t>
            </a:r>
            <a:r>
              <a:rPr lang="en" sz="1500">
                <a:solidFill>
                  <a:schemeClr val="dk1"/>
                </a:solidFill>
                <a:latin typeface="Arial"/>
                <a:ea typeface="Arial"/>
                <a:cs typeface="Arial"/>
                <a:sym typeface="Arial"/>
              </a:rPr>
              <a:t>https://www.kaggle.com/c/kkbox-churn-prediction-challenge</a:t>
            </a:r>
            <a:endParaRPr sz="1500">
              <a:solidFill>
                <a:schemeClr val="dk1"/>
              </a:solidFill>
              <a:latin typeface="Arial"/>
              <a:ea typeface="Arial"/>
              <a:cs typeface="Arial"/>
              <a:sym typeface="Arial"/>
            </a:endParaRPr>
          </a:p>
          <a:p>
            <a:pPr indent="-342900" lvl="0" marL="457200" rtl="0" algn="l">
              <a:lnSpc>
                <a:spcPct val="110000"/>
              </a:lnSpc>
              <a:spcBef>
                <a:spcPts val="0"/>
              </a:spcBef>
              <a:spcAft>
                <a:spcPts val="0"/>
              </a:spcAft>
              <a:buClr>
                <a:srgbClr val="000000"/>
              </a:buClr>
              <a:buSzPts val="1800"/>
              <a:buFont typeface="Times New Roman"/>
              <a:buChar char="●"/>
            </a:pPr>
            <a:r>
              <a:rPr lang="en" sz="1500">
                <a:solidFill>
                  <a:schemeClr val="dk1"/>
                </a:solidFill>
                <a:latin typeface="Arial"/>
                <a:ea typeface="Arial"/>
                <a:cs typeface="Arial"/>
                <a:sym typeface="Arial"/>
              </a:rPr>
              <a:t>KKBOX is Asia’s leading music streaming service, holding the world’s most comprehensive Asia-Pop music library with over 30 million tracks. </a:t>
            </a:r>
            <a:endParaRPr sz="1500">
              <a:solidFill>
                <a:schemeClr val="dk1"/>
              </a:solidFill>
              <a:latin typeface="Arial"/>
              <a:ea typeface="Arial"/>
              <a:cs typeface="Arial"/>
              <a:sym typeface="Arial"/>
            </a:endParaRPr>
          </a:p>
          <a:p>
            <a:pPr indent="-342900" lvl="0" marL="457200" rtl="0" algn="l">
              <a:lnSpc>
                <a:spcPct val="110000"/>
              </a:lnSpc>
              <a:spcBef>
                <a:spcPts val="0"/>
              </a:spcBef>
              <a:spcAft>
                <a:spcPts val="0"/>
              </a:spcAft>
              <a:buClr>
                <a:srgbClr val="000000"/>
              </a:buClr>
              <a:buSzPts val="1800"/>
              <a:buFont typeface="Times New Roman"/>
              <a:buChar char="●"/>
            </a:pPr>
            <a:r>
              <a:rPr lang="en" sz="1500">
                <a:solidFill>
                  <a:schemeClr val="dk1"/>
                </a:solidFill>
                <a:latin typeface="Arial"/>
                <a:ea typeface="Arial"/>
                <a:cs typeface="Arial"/>
                <a:sym typeface="Arial"/>
              </a:rPr>
              <a:t>The training and the test data are selected from users whose membership expire within a certain month. The train data consists of users whose subscription expires within the month of February 2017, and the test data is with users whose subscription expires within the month of March 2017.</a:t>
            </a:r>
            <a:endParaRPr sz="1500">
              <a:solidFill>
                <a:schemeClr val="dk1"/>
              </a:solidFill>
              <a:latin typeface="Arial"/>
              <a:ea typeface="Arial"/>
              <a:cs typeface="Arial"/>
              <a:sym typeface="Arial"/>
            </a:endParaRPr>
          </a:p>
          <a:p>
            <a:pPr indent="-323850" lvl="0" marL="457200" rtl="0" algn="l">
              <a:lnSpc>
                <a:spcPct val="11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In this dataset, KKBox has included more users behaviors than the ones in train and test datasets, in order to enable participants to explore different user behaviors outside of the train and test sets.</a:t>
            </a:r>
            <a:endParaRPr sz="1500">
              <a:solidFill>
                <a:schemeClr val="dk1"/>
              </a:solidFill>
              <a:latin typeface="Arial"/>
              <a:ea typeface="Arial"/>
              <a:cs typeface="Arial"/>
              <a:sym typeface="Arial"/>
            </a:endParaRPr>
          </a:p>
          <a:p>
            <a:pPr indent="0" lvl="0" marL="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0" lvl="0" marL="45720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45720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45720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2A2B2B"/>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142225" y="293025"/>
            <a:ext cx="7710300" cy="3739200"/>
          </a:xfrm>
          <a:prstGeom prst="rect">
            <a:avLst/>
          </a:prstGeom>
        </p:spPr>
        <p:txBody>
          <a:bodyPr anchorCtr="0" anchor="t" bIns="91425" lIns="91425" spcFirstLastPara="1" rIns="91425" wrap="square" tIns="91425">
            <a:noAutofit/>
          </a:bodyPr>
          <a:lstStyle/>
          <a:p>
            <a:pPr indent="0" lvl="0" marL="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342900" lvl="0" marL="457200" rtl="0" algn="l">
              <a:lnSpc>
                <a:spcPct val="110000"/>
              </a:lnSpc>
              <a:spcBef>
                <a:spcPts val="2400"/>
              </a:spcBef>
              <a:spcAft>
                <a:spcPts val="0"/>
              </a:spcAft>
              <a:buClr>
                <a:srgbClr val="000000"/>
              </a:buClr>
              <a:buSzPts val="1800"/>
              <a:buFont typeface="Times New Roman"/>
              <a:buChar char="●"/>
            </a:pPr>
            <a:r>
              <a:rPr lang="en" sz="1500">
                <a:solidFill>
                  <a:schemeClr val="dk1"/>
                </a:solidFill>
                <a:latin typeface="Arial"/>
                <a:ea typeface="Arial"/>
                <a:cs typeface="Arial"/>
                <a:sym typeface="Arial"/>
              </a:rPr>
              <a:t>The dataset consisted of subscriber data from 3 distinct sources: user activity logs, transactions, and member data. 3 years of historical data were included.</a:t>
            </a:r>
            <a:endParaRPr sz="1500">
              <a:solidFill>
                <a:schemeClr val="dk1"/>
              </a:solidFill>
              <a:latin typeface="Arial"/>
              <a:ea typeface="Arial"/>
              <a:cs typeface="Arial"/>
              <a:sym typeface="Arial"/>
            </a:endParaRPr>
          </a:p>
          <a:p>
            <a:pPr indent="-342900" lvl="0" marL="457200" rtl="0" algn="l">
              <a:lnSpc>
                <a:spcPct val="110000"/>
              </a:lnSpc>
              <a:spcBef>
                <a:spcPts val="0"/>
              </a:spcBef>
              <a:spcAft>
                <a:spcPts val="0"/>
              </a:spcAft>
              <a:buClr>
                <a:srgbClr val="000000"/>
              </a:buClr>
              <a:buSzPts val="1800"/>
              <a:buFont typeface="Times New Roman"/>
              <a:buChar char="●"/>
            </a:pPr>
            <a:r>
              <a:rPr lang="en" sz="1500">
                <a:solidFill>
                  <a:schemeClr val="dk1"/>
                </a:solidFill>
                <a:latin typeface="Arial"/>
                <a:ea typeface="Arial"/>
                <a:cs typeface="Arial"/>
                <a:sym typeface="Arial"/>
              </a:rPr>
              <a:t>User log data included a variety of information about subscriber activity by day</a:t>
            </a:r>
            <a:endParaRPr sz="1500">
              <a:solidFill>
                <a:schemeClr val="dk1"/>
              </a:solidFill>
              <a:latin typeface="Arial"/>
              <a:ea typeface="Arial"/>
              <a:cs typeface="Arial"/>
              <a:sym typeface="Arial"/>
            </a:endParaRPr>
          </a:p>
          <a:p>
            <a:pPr indent="-323850" lvl="0" marL="457200" rtl="0" algn="l">
              <a:lnSpc>
                <a:spcPct val="11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a:t>
            </a:r>
            <a:r>
              <a:rPr lang="en" sz="1500">
                <a:solidFill>
                  <a:schemeClr val="dk1"/>
                </a:solidFill>
                <a:latin typeface="Arial"/>
                <a:ea typeface="Arial"/>
                <a:cs typeface="Arial"/>
                <a:sym typeface="Arial"/>
              </a:rPr>
              <a:t>ransaction data covered all payment and subscription information including renewals and cancellations</a:t>
            </a:r>
            <a:endParaRPr sz="1500">
              <a:solidFill>
                <a:schemeClr val="dk1"/>
              </a:solidFill>
              <a:latin typeface="Arial"/>
              <a:ea typeface="Arial"/>
              <a:cs typeface="Arial"/>
              <a:sym typeface="Arial"/>
            </a:endParaRPr>
          </a:p>
          <a:p>
            <a:pPr indent="-323850" lvl="0" marL="457200" rtl="0" algn="l">
              <a:lnSpc>
                <a:spcPct val="11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Member data contained demographic information about each</a:t>
            </a:r>
            <a:br>
              <a:rPr lang="en" sz="1500">
                <a:solidFill>
                  <a:schemeClr val="dk1"/>
                </a:solidFill>
                <a:latin typeface="Arial"/>
                <a:ea typeface="Arial"/>
                <a:cs typeface="Arial"/>
                <a:sym typeface="Arial"/>
              </a:rPr>
            </a:br>
            <a:r>
              <a:rPr lang="en" sz="1500">
                <a:solidFill>
                  <a:schemeClr val="dk1"/>
                </a:solidFill>
                <a:latin typeface="Arial"/>
                <a:ea typeface="Arial"/>
                <a:cs typeface="Arial"/>
                <a:sym typeface="Arial"/>
              </a:rPr>
              <a:t>subscriber such as birthdate and gender</a:t>
            </a:r>
            <a:endParaRPr sz="1500">
              <a:solidFill>
                <a:schemeClr val="dk1"/>
              </a:solidFill>
              <a:latin typeface="Arial"/>
              <a:ea typeface="Arial"/>
              <a:cs typeface="Arial"/>
              <a:sym typeface="Arial"/>
            </a:endParaRPr>
          </a:p>
          <a:p>
            <a:pPr indent="0" lvl="0" marL="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0" lvl="0" marL="45720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45720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45720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2A2B2B"/>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142225" y="293025"/>
            <a:ext cx="7710300" cy="3739200"/>
          </a:xfrm>
          <a:prstGeom prst="rect">
            <a:avLst/>
          </a:prstGeom>
        </p:spPr>
        <p:txBody>
          <a:bodyPr anchorCtr="0" anchor="t" bIns="91425" lIns="91425" spcFirstLastPara="1" rIns="91425" wrap="square" tIns="91425">
            <a:noAutofit/>
          </a:bodyPr>
          <a:lstStyle/>
          <a:p>
            <a:pPr indent="0" lvl="0" marL="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342900" lvl="0" marL="457200" rtl="0" algn="l">
              <a:lnSpc>
                <a:spcPct val="110000"/>
              </a:lnSpc>
              <a:spcBef>
                <a:spcPts val="2400"/>
              </a:spcBef>
              <a:spcAft>
                <a:spcPts val="0"/>
              </a:spcAft>
              <a:buClr>
                <a:srgbClr val="000000"/>
              </a:buClr>
              <a:buSzPts val="1800"/>
              <a:buFont typeface="Times New Roman"/>
              <a:buChar char="●"/>
            </a:pPr>
            <a:r>
              <a:rPr lang="en" sz="1500">
                <a:solidFill>
                  <a:schemeClr val="dk1"/>
                </a:solidFill>
                <a:latin typeface="Arial"/>
                <a:ea typeface="Arial"/>
                <a:cs typeface="Arial"/>
                <a:sym typeface="Arial"/>
              </a:rPr>
              <a:t>The dataset consisted of subscriber data from 3 distinct sources: user activity logs, transactions, and member data. 3 years of historical data were included.</a:t>
            </a:r>
            <a:endParaRPr sz="1500">
              <a:solidFill>
                <a:schemeClr val="dk1"/>
              </a:solidFill>
              <a:latin typeface="Arial"/>
              <a:ea typeface="Arial"/>
              <a:cs typeface="Arial"/>
              <a:sym typeface="Arial"/>
            </a:endParaRPr>
          </a:p>
          <a:p>
            <a:pPr indent="-342900" lvl="0" marL="457200" rtl="0" algn="l">
              <a:lnSpc>
                <a:spcPct val="110000"/>
              </a:lnSpc>
              <a:spcBef>
                <a:spcPts val="0"/>
              </a:spcBef>
              <a:spcAft>
                <a:spcPts val="0"/>
              </a:spcAft>
              <a:buClr>
                <a:srgbClr val="000000"/>
              </a:buClr>
              <a:buSzPts val="1800"/>
              <a:buFont typeface="Times New Roman"/>
              <a:buChar char="●"/>
            </a:pPr>
            <a:r>
              <a:rPr lang="en" sz="1500">
                <a:solidFill>
                  <a:schemeClr val="dk1"/>
                </a:solidFill>
                <a:latin typeface="Arial"/>
                <a:ea typeface="Arial"/>
                <a:cs typeface="Arial"/>
                <a:sym typeface="Arial"/>
              </a:rPr>
              <a:t>User log data included a variety of information about subscriber activity by day</a:t>
            </a:r>
            <a:endParaRPr sz="1500">
              <a:solidFill>
                <a:schemeClr val="dk1"/>
              </a:solidFill>
              <a:latin typeface="Arial"/>
              <a:ea typeface="Arial"/>
              <a:cs typeface="Arial"/>
              <a:sym typeface="Arial"/>
            </a:endParaRPr>
          </a:p>
          <a:p>
            <a:pPr indent="-323850" lvl="0" marL="457200" rtl="0" algn="l">
              <a:lnSpc>
                <a:spcPct val="11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Transaction data covered all payment and subscription information including renewals and cancellations</a:t>
            </a:r>
            <a:endParaRPr sz="1500">
              <a:solidFill>
                <a:schemeClr val="dk1"/>
              </a:solidFill>
              <a:latin typeface="Arial"/>
              <a:ea typeface="Arial"/>
              <a:cs typeface="Arial"/>
              <a:sym typeface="Arial"/>
            </a:endParaRPr>
          </a:p>
          <a:p>
            <a:pPr indent="-323850" lvl="0" marL="457200" rtl="0" algn="l">
              <a:lnSpc>
                <a:spcPct val="11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Member data contained demographic information about each</a:t>
            </a:r>
            <a:br>
              <a:rPr lang="en" sz="1500">
                <a:solidFill>
                  <a:schemeClr val="dk1"/>
                </a:solidFill>
                <a:latin typeface="Arial"/>
                <a:ea typeface="Arial"/>
                <a:cs typeface="Arial"/>
                <a:sym typeface="Arial"/>
              </a:rPr>
            </a:br>
            <a:r>
              <a:rPr lang="en" sz="1500">
                <a:solidFill>
                  <a:schemeClr val="dk1"/>
                </a:solidFill>
                <a:latin typeface="Arial"/>
                <a:ea typeface="Arial"/>
                <a:cs typeface="Arial"/>
                <a:sym typeface="Arial"/>
              </a:rPr>
              <a:t>subscriber such as birthdate and gender</a:t>
            </a:r>
            <a:endParaRPr sz="1500">
              <a:solidFill>
                <a:schemeClr val="dk1"/>
              </a:solidFill>
              <a:latin typeface="Arial"/>
              <a:ea typeface="Arial"/>
              <a:cs typeface="Arial"/>
              <a:sym typeface="Arial"/>
            </a:endParaRPr>
          </a:p>
          <a:p>
            <a:pPr indent="0" lvl="0" marL="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0" lvl="0" marL="45720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45720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45720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2A2B2B"/>
              </a:solidFill>
              <a:highlight>
                <a:srgbClr val="FFFFFF"/>
              </a:highlight>
              <a:latin typeface="Times New Roman"/>
              <a:ea typeface="Times New Roman"/>
              <a:cs typeface="Times New Roman"/>
              <a:sym typeface="Times New Roman"/>
            </a:endParaRPr>
          </a:p>
        </p:txBody>
      </p:sp>
      <p:pic>
        <p:nvPicPr>
          <p:cNvPr id="125" name="Google Shape;125;p23"/>
          <p:cNvPicPr preferRelativeResize="0"/>
          <p:nvPr/>
        </p:nvPicPr>
        <p:blipFill>
          <a:blip r:embed="rId3">
            <a:alphaModFix/>
          </a:blip>
          <a:stretch>
            <a:fillRect/>
          </a:stretch>
        </p:blipFill>
        <p:spPr>
          <a:xfrm>
            <a:off x="0" y="716450"/>
            <a:ext cx="8983949" cy="377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idx="1" type="body"/>
          </p:nvPr>
        </p:nvSpPr>
        <p:spPr>
          <a:xfrm>
            <a:off x="142225" y="293025"/>
            <a:ext cx="7710300" cy="3739200"/>
          </a:xfrm>
          <a:prstGeom prst="rect">
            <a:avLst/>
          </a:prstGeom>
        </p:spPr>
        <p:txBody>
          <a:bodyPr anchorCtr="0" anchor="t" bIns="91425" lIns="91425" spcFirstLastPara="1" rIns="91425" wrap="square" tIns="91425">
            <a:noAutofit/>
          </a:bodyPr>
          <a:lstStyle/>
          <a:p>
            <a:pPr indent="0" lvl="0" marL="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342900" lvl="0" marL="457200" rtl="0" algn="l">
              <a:lnSpc>
                <a:spcPct val="110000"/>
              </a:lnSpc>
              <a:spcBef>
                <a:spcPts val="2400"/>
              </a:spcBef>
              <a:spcAft>
                <a:spcPts val="0"/>
              </a:spcAft>
              <a:buClr>
                <a:srgbClr val="000000"/>
              </a:buClr>
              <a:buSzPts val="1800"/>
              <a:buFont typeface="Times New Roman"/>
              <a:buChar char="●"/>
            </a:pPr>
            <a:r>
              <a:rPr lang="en" sz="1500">
                <a:solidFill>
                  <a:schemeClr val="dk1"/>
                </a:solidFill>
                <a:latin typeface="Arial"/>
                <a:ea typeface="Arial"/>
                <a:cs typeface="Arial"/>
                <a:sym typeface="Arial"/>
              </a:rPr>
              <a:t>The dataset consisted of subscriber data from 3 distinct sources: user activity logs, transactions, and member data. 3 years of historical data were included.</a:t>
            </a:r>
            <a:endParaRPr sz="1500">
              <a:solidFill>
                <a:schemeClr val="dk1"/>
              </a:solidFill>
              <a:latin typeface="Arial"/>
              <a:ea typeface="Arial"/>
              <a:cs typeface="Arial"/>
              <a:sym typeface="Arial"/>
            </a:endParaRPr>
          </a:p>
          <a:p>
            <a:pPr indent="-342900" lvl="0" marL="457200" rtl="0" algn="l">
              <a:lnSpc>
                <a:spcPct val="110000"/>
              </a:lnSpc>
              <a:spcBef>
                <a:spcPts val="0"/>
              </a:spcBef>
              <a:spcAft>
                <a:spcPts val="0"/>
              </a:spcAft>
              <a:buClr>
                <a:srgbClr val="000000"/>
              </a:buClr>
              <a:buSzPts val="1800"/>
              <a:buFont typeface="Times New Roman"/>
              <a:buChar char="●"/>
            </a:pPr>
            <a:r>
              <a:rPr lang="en" sz="1500">
                <a:solidFill>
                  <a:schemeClr val="dk1"/>
                </a:solidFill>
                <a:latin typeface="Arial"/>
                <a:ea typeface="Arial"/>
                <a:cs typeface="Arial"/>
                <a:sym typeface="Arial"/>
              </a:rPr>
              <a:t>User log data included a variety of information about subscriber activity by day</a:t>
            </a:r>
            <a:endParaRPr sz="1500">
              <a:solidFill>
                <a:schemeClr val="dk1"/>
              </a:solidFill>
              <a:latin typeface="Arial"/>
              <a:ea typeface="Arial"/>
              <a:cs typeface="Arial"/>
              <a:sym typeface="Arial"/>
            </a:endParaRPr>
          </a:p>
          <a:p>
            <a:pPr indent="-323850" lvl="0" marL="457200" rtl="0" algn="l">
              <a:lnSpc>
                <a:spcPct val="11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Transaction data covered all payment and subscription information including renewals and cancellations</a:t>
            </a:r>
            <a:endParaRPr sz="1500">
              <a:solidFill>
                <a:schemeClr val="dk1"/>
              </a:solidFill>
              <a:latin typeface="Arial"/>
              <a:ea typeface="Arial"/>
              <a:cs typeface="Arial"/>
              <a:sym typeface="Arial"/>
            </a:endParaRPr>
          </a:p>
          <a:p>
            <a:pPr indent="-323850" lvl="0" marL="457200" rtl="0" algn="l">
              <a:lnSpc>
                <a:spcPct val="11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Member data contained demographic information about each</a:t>
            </a:r>
            <a:br>
              <a:rPr lang="en" sz="1500">
                <a:solidFill>
                  <a:schemeClr val="dk1"/>
                </a:solidFill>
                <a:latin typeface="Arial"/>
                <a:ea typeface="Arial"/>
                <a:cs typeface="Arial"/>
                <a:sym typeface="Arial"/>
              </a:rPr>
            </a:br>
            <a:r>
              <a:rPr lang="en" sz="1500">
                <a:solidFill>
                  <a:schemeClr val="dk1"/>
                </a:solidFill>
                <a:latin typeface="Arial"/>
                <a:ea typeface="Arial"/>
                <a:cs typeface="Arial"/>
                <a:sym typeface="Arial"/>
              </a:rPr>
              <a:t>subscriber such as birthdate and gender</a:t>
            </a:r>
            <a:endParaRPr sz="1500">
              <a:solidFill>
                <a:schemeClr val="dk1"/>
              </a:solidFill>
              <a:latin typeface="Arial"/>
              <a:ea typeface="Arial"/>
              <a:cs typeface="Arial"/>
              <a:sym typeface="Arial"/>
            </a:endParaRPr>
          </a:p>
          <a:p>
            <a:pPr indent="0" lvl="0" marL="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0" lvl="0" marL="45720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45720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457200" rtl="0" algn="l">
              <a:lnSpc>
                <a:spcPct val="110000"/>
              </a:lnSpc>
              <a:spcBef>
                <a:spcPts val="2400"/>
              </a:spcBef>
              <a:spcAft>
                <a:spcPts val="0"/>
              </a:spcAft>
              <a:buNone/>
            </a:pPr>
            <a:r>
              <a:t/>
            </a:r>
            <a:endParaRPr sz="1500">
              <a:solidFill>
                <a:schemeClr val="dk1"/>
              </a:solidFill>
              <a:latin typeface="Arial"/>
              <a:ea typeface="Arial"/>
              <a:cs typeface="Arial"/>
              <a:sym typeface="Arial"/>
            </a:endParaRPr>
          </a:p>
          <a:p>
            <a:pPr indent="0" lvl="0" marL="0" rtl="0" algn="l">
              <a:lnSpc>
                <a:spcPct val="110000"/>
              </a:lnSpc>
              <a:spcBef>
                <a:spcPts val="2400"/>
              </a:spcBef>
              <a:spcAft>
                <a:spcPts val="0"/>
              </a:spcAft>
              <a:buNone/>
            </a:pPr>
            <a:r>
              <a:t/>
            </a:r>
            <a:endParaRPr>
              <a:solidFill>
                <a:srgbClr val="2A2B2B"/>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2A2B2B"/>
              </a:solidFill>
              <a:highlight>
                <a:srgbClr val="FFFFFF"/>
              </a:highlight>
              <a:latin typeface="Times New Roman"/>
              <a:ea typeface="Times New Roman"/>
              <a:cs typeface="Times New Roman"/>
              <a:sym typeface="Times New Roman"/>
            </a:endParaRPr>
          </a:p>
        </p:txBody>
      </p:sp>
      <p:pic>
        <p:nvPicPr>
          <p:cNvPr id="131" name="Google Shape;131;p24"/>
          <p:cNvPicPr preferRelativeResize="0"/>
          <p:nvPr/>
        </p:nvPicPr>
        <p:blipFill>
          <a:blip r:embed="rId3">
            <a:alphaModFix/>
          </a:blip>
          <a:stretch>
            <a:fillRect/>
          </a:stretch>
        </p:blipFill>
        <p:spPr>
          <a:xfrm>
            <a:off x="0" y="475900"/>
            <a:ext cx="8485525" cy="388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