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Mukta Mahee"/>
      <p:regular r:id="rId27"/>
      <p:bold r:id="rId28"/>
    </p:embeddedFont>
    <p:embeddedFont>
      <p:font typeface="Mukta Mahee ExtraBold"/>
      <p:bold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26377D-7333-4753-AB78-490189E80C15}">
  <a:tblStyle styleId="{2926377D-7333-4753-AB78-490189E80C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uktaMahee-bold.fntdata"/><Relationship Id="rId27" Type="http://schemas.openxmlformats.org/officeDocument/2006/relationships/font" Target="fonts/MuktaMahe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uktaMaheeExtra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9f14c3285_7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49f14c3285_7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9f14c3285_7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target value is birthday feature.</a:t>
            </a:r>
            <a:endParaRPr/>
          </a:p>
        </p:txBody>
      </p:sp>
      <p:sp>
        <p:nvSpPr>
          <p:cNvPr id="265" name="Google Shape;265;g49f14c3285_7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f14c3285_7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49f14c3285_7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9f14c3285_7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9f14c3285_7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f14c3285_6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49f14c3285_6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9f14c3285_7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49f14c3285_7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9f14c3285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49f14c3285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9f14c3285_6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49f14c3285_6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9f14c3285_8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49f14c3285_8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9f14c3285_7_2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49f14c3285_7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9f14c3285_6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49f14c3285_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9f14c328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49f14c328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9f14c328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49f14c328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9f14c328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49f14c328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f14c3285_8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49f14c3285_8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f14c3285_7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49f14c3285_7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p:nvPr/>
        </p:nvSpPr>
        <p:spPr>
          <a:xfrm>
            <a:off x="-9800" y="0"/>
            <a:ext cx="12211500" cy="39069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14"/>
          <p:cNvSpPr txBox="1"/>
          <p:nvPr>
            <p:ph type="ctrTitle"/>
          </p:nvPr>
        </p:nvSpPr>
        <p:spPr>
          <a:xfrm>
            <a:off x="559433" y="4205533"/>
            <a:ext cx="9237300" cy="2112300"/>
          </a:xfrm>
          <a:prstGeom prst="rect">
            <a:avLst/>
          </a:prstGeom>
        </p:spPr>
        <p:txBody>
          <a:bodyPr anchorCtr="0" anchor="t" bIns="121900" lIns="121900" spcFirstLastPara="1" rIns="121900" wrap="square" tIns="121900"/>
          <a:lstStyle>
            <a:lvl1pPr lvl="0" rtl="0">
              <a:spcBef>
                <a:spcPts val="0"/>
              </a:spcBef>
              <a:spcAft>
                <a:spcPts val="0"/>
              </a:spcAft>
              <a:buSzPts val="4300"/>
              <a:buNone/>
              <a:defRPr sz="4300"/>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p:txBody>
      </p:sp>
      <p:sp>
        <p:nvSpPr>
          <p:cNvPr id="91" name="Google Shape;91;p14"/>
          <p:cNvSpPr txBox="1"/>
          <p:nvPr>
            <p:ph idx="1" type="subTitle"/>
          </p:nvPr>
        </p:nvSpPr>
        <p:spPr>
          <a:xfrm>
            <a:off x="559433" y="5261133"/>
            <a:ext cx="5909700" cy="10569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2" name="Google Shape;92;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4"/>
          <p:cNvSpPr/>
          <p:nvPr/>
        </p:nvSpPr>
        <p:spPr>
          <a:xfrm>
            <a:off x="677333" y="3818600"/>
            <a:ext cx="1668900" cy="166500"/>
          </a:xfrm>
          <a:prstGeom prst="rect">
            <a:avLst/>
          </a:prstGeom>
          <a:solidFill>
            <a:srgbClr val="E13E2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D7E0DE"/>
        </a:solidFill>
      </p:bgPr>
    </p:bg>
    <p:spTree>
      <p:nvGrpSpPr>
        <p:cNvPr id="94" name="Shape 94"/>
        <p:cNvGrpSpPr/>
        <p:nvPr/>
      </p:nvGrpSpPr>
      <p:grpSpPr>
        <a:xfrm>
          <a:off x="0" y="0"/>
          <a:ext cx="0" cy="0"/>
          <a:chOff x="0" y="0"/>
          <a:chExt cx="0" cy="0"/>
        </a:xfrm>
      </p:grpSpPr>
      <p:sp>
        <p:nvSpPr>
          <p:cNvPr id="95" name="Google Shape;95;p15"/>
          <p:cNvSpPr/>
          <p:nvPr/>
        </p:nvSpPr>
        <p:spPr>
          <a:xfrm>
            <a:off x="0" y="4584267"/>
            <a:ext cx="12192000" cy="1512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15"/>
          <p:cNvSpPr/>
          <p:nvPr/>
        </p:nvSpPr>
        <p:spPr>
          <a:xfrm>
            <a:off x="0" y="5084900"/>
            <a:ext cx="12192000" cy="17733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rgbClr val="2A2B2B"/>
                </a:solidFill>
                <a:latin typeface="Mukta Mahee"/>
                <a:ea typeface="Mukta Mahee"/>
                <a:cs typeface="Mukta Mahee"/>
                <a:sym typeface="Mukta Mahee"/>
              </a:defRPr>
            </a:lvl1pPr>
            <a:lvl2pPr lvl="1" rtl="0">
              <a:buNone/>
              <a:defRPr>
                <a:solidFill>
                  <a:srgbClr val="2A2B2B"/>
                </a:solidFill>
                <a:latin typeface="Mukta Mahee"/>
                <a:ea typeface="Mukta Mahee"/>
                <a:cs typeface="Mukta Mahee"/>
                <a:sym typeface="Mukta Mahee"/>
              </a:defRPr>
            </a:lvl2pPr>
            <a:lvl3pPr lvl="2" rtl="0">
              <a:buNone/>
              <a:defRPr>
                <a:solidFill>
                  <a:srgbClr val="2A2B2B"/>
                </a:solidFill>
                <a:latin typeface="Mukta Mahee"/>
                <a:ea typeface="Mukta Mahee"/>
                <a:cs typeface="Mukta Mahee"/>
                <a:sym typeface="Mukta Mahee"/>
              </a:defRPr>
            </a:lvl3pPr>
            <a:lvl4pPr lvl="3" rtl="0">
              <a:buNone/>
              <a:defRPr>
                <a:solidFill>
                  <a:srgbClr val="2A2B2B"/>
                </a:solidFill>
                <a:latin typeface="Mukta Mahee"/>
                <a:ea typeface="Mukta Mahee"/>
                <a:cs typeface="Mukta Mahee"/>
                <a:sym typeface="Mukta Mahee"/>
              </a:defRPr>
            </a:lvl4pPr>
            <a:lvl5pPr lvl="4" rtl="0">
              <a:buNone/>
              <a:defRPr>
                <a:solidFill>
                  <a:srgbClr val="2A2B2B"/>
                </a:solidFill>
                <a:latin typeface="Mukta Mahee"/>
                <a:ea typeface="Mukta Mahee"/>
                <a:cs typeface="Mukta Mahee"/>
                <a:sym typeface="Mukta Mahee"/>
              </a:defRPr>
            </a:lvl5pPr>
            <a:lvl6pPr lvl="5" rtl="0">
              <a:buNone/>
              <a:defRPr>
                <a:solidFill>
                  <a:srgbClr val="2A2B2B"/>
                </a:solidFill>
                <a:latin typeface="Mukta Mahee"/>
                <a:ea typeface="Mukta Mahee"/>
                <a:cs typeface="Mukta Mahee"/>
                <a:sym typeface="Mukta Mahee"/>
              </a:defRPr>
            </a:lvl6pPr>
            <a:lvl7pPr lvl="6" rtl="0">
              <a:buNone/>
              <a:defRPr>
                <a:solidFill>
                  <a:srgbClr val="2A2B2B"/>
                </a:solidFill>
                <a:latin typeface="Mukta Mahee"/>
                <a:ea typeface="Mukta Mahee"/>
                <a:cs typeface="Mukta Mahee"/>
                <a:sym typeface="Mukta Mahee"/>
              </a:defRPr>
            </a:lvl7pPr>
            <a:lvl8pPr lvl="7" rtl="0">
              <a:buNone/>
              <a:defRPr>
                <a:solidFill>
                  <a:srgbClr val="2A2B2B"/>
                </a:solidFill>
                <a:latin typeface="Mukta Mahee"/>
                <a:ea typeface="Mukta Mahee"/>
                <a:cs typeface="Mukta Mahee"/>
                <a:sym typeface="Mukta Mahee"/>
              </a:defRPr>
            </a:lvl8pPr>
            <a:lvl9pPr lvl="8" rtl="0">
              <a:buNone/>
              <a:defRPr>
                <a:solidFill>
                  <a:srgbClr val="2A2B2B"/>
                </a:solidFill>
                <a:latin typeface="Mukta Mahee"/>
                <a:ea typeface="Mukta Mahee"/>
                <a:cs typeface="Mukta Mahee"/>
                <a:sym typeface="Mukta Mahee"/>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5"/>
          <p:cNvSpPr txBox="1"/>
          <p:nvPr>
            <p:ph type="title"/>
          </p:nvPr>
        </p:nvSpPr>
        <p:spPr>
          <a:xfrm>
            <a:off x="415600" y="2495267"/>
            <a:ext cx="11360700" cy="1122300"/>
          </a:xfrm>
          <a:prstGeom prst="rect">
            <a:avLst/>
          </a:prstGeom>
        </p:spPr>
        <p:txBody>
          <a:bodyPr anchorCtr="0" anchor="ctr"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9" name="Shape 99"/>
        <p:cNvGrpSpPr/>
        <p:nvPr/>
      </p:nvGrpSpPr>
      <p:grpSpPr>
        <a:xfrm>
          <a:off x="0" y="0"/>
          <a:ext cx="0" cy="0"/>
          <a:chOff x="0" y="0"/>
          <a:chExt cx="0" cy="0"/>
        </a:xfrm>
      </p:grpSpPr>
      <p:sp>
        <p:nvSpPr>
          <p:cNvPr id="100" name="Google Shape;100;p16"/>
          <p:cNvSpPr/>
          <p:nvPr/>
        </p:nvSpPr>
        <p:spPr>
          <a:xfrm>
            <a:off x="10758800" y="0"/>
            <a:ext cx="14337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
        <p:nvSpPr>
          <p:cNvPr id="101" name="Google Shape;101;p16"/>
          <p:cNvSpPr txBox="1"/>
          <p:nvPr>
            <p:ph idx="1" type="body"/>
          </p:nvPr>
        </p:nvSpPr>
        <p:spPr>
          <a:xfrm>
            <a:off x="415600" y="1467767"/>
            <a:ext cx="9312300" cy="4838400"/>
          </a:xfrm>
          <a:prstGeom prst="rect">
            <a:avLst/>
          </a:prstGeom>
        </p:spPr>
        <p:txBody>
          <a:bodyPr anchorCtr="0" anchor="t" bIns="121900" lIns="121900" spcFirstLastPara="1" rIns="121900" wrap="square" tIns="121900"/>
          <a:lstStyle>
            <a:lvl1pPr indent="-381000" lvl="0" marL="457200" rtl="0">
              <a:spcBef>
                <a:spcPts val="0"/>
              </a:spcBef>
              <a:spcAft>
                <a:spcPts val="0"/>
              </a:spcAft>
              <a:buClr>
                <a:srgbClr val="E13E26"/>
              </a:buClr>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02" name="Google Shape;102;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txBox="1"/>
          <p:nvPr>
            <p:ph type="title"/>
          </p:nvPr>
        </p:nvSpPr>
        <p:spPr>
          <a:xfrm>
            <a:off x="415600" y="593367"/>
            <a:ext cx="93123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17"/>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6" name="Google Shape;106;p17"/>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7" name="Google Shape;107;p17"/>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8" name="Google Shape;108;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7"/>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Split">
  <p:cSld name="TITLE_AND_TWO_COLUMNS_1">
    <p:spTree>
      <p:nvGrpSpPr>
        <p:cNvPr id="110" name="Shape 110"/>
        <p:cNvGrpSpPr/>
        <p:nvPr/>
      </p:nvGrpSpPr>
      <p:grpSpPr>
        <a:xfrm>
          <a:off x="0" y="0"/>
          <a:ext cx="0" cy="0"/>
          <a:chOff x="0" y="0"/>
          <a:chExt cx="0" cy="0"/>
        </a:xfrm>
      </p:grpSpPr>
      <p:sp>
        <p:nvSpPr>
          <p:cNvPr id="111" name="Google Shape;111;p18"/>
          <p:cNvSpPr/>
          <p:nvPr/>
        </p:nvSpPr>
        <p:spPr>
          <a:xfrm>
            <a:off x="5929133" y="-9800"/>
            <a:ext cx="62628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415600" y="593367"/>
            <a:ext cx="53331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3" name="Google Shape;113;p18"/>
          <p:cNvSpPr txBox="1"/>
          <p:nvPr>
            <p:ph idx="1" type="body"/>
          </p:nvPr>
        </p:nvSpPr>
        <p:spPr>
          <a:xfrm>
            <a:off x="415600" y="1945467"/>
            <a:ext cx="5333100" cy="44745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4" name="Google Shape;114;p18"/>
          <p:cNvSpPr txBox="1"/>
          <p:nvPr>
            <p:ph idx="2" type="body"/>
          </p:nvPr>
        </p:nvSpPr>
        <p:spPr>
          <a:xfrm>
            <a:off x="6443200" y="814767"/>
            <a:ext cx="5120400" cy="560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5" name="Google Shape;115;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8"/>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19"/>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9" name="Google Shape;119;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9"/>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ONLY_1">
    <p:spTree>
      <p:nvGrpSpPr>
        <p:cNvPr id="121" name="Shape 121"/>
        <p:cNvGrpSpPr/>
        <p:nvPr/>
      </p:nvGrpSpPr>
      <p:grpSpPr>
        <a:xfrm>
          <a:off x="0" y="0"/>
          <a:ext cx="0" cy="0"/>
          <a:chOff x="0" y="0"/>
          <a:chExt cx="0" cy="0"/>
        </a:xfrm>
      </p:grpSpPr>
      <p:sp>
        <p:nvSpPr>
          <p:cNvPr id="122" name="Google Shape;122;p20"/>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3" name="Google Shape;12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0"/>
          <p:cNvSpPr/>
          <p:nvPr/>
        </p:nvSpPr>
        <p:spPr>
          <a:xfrm>
            <a:off x="-9800" y="1796400"/>
            <a:ext cx="12192000" cy="50847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5" name="Shape 125"/>
        <p:cNvGrpSpPr/>
        <p:nvPr/>
      </p:nvGrpSpPr>
      <p:grpSpPr>
        <a:xfrm>
          <a:off x="0" y="0"/>
          <a:ext cx="0" cy="0"/>
          <a:chOff x="0" y="0"/>
          <a:chExt cx="0" cy="0"/>
        </a:xfrm>
      </p:grpSpPr>
      <p:sp>
        <p:nvSpPr>
          <p:cNvPr id="126" name="Google Shape;126;p21"/>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27" name="Google Shape;127;p21"/>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28" name="Google Shape;128;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1"/>
          <p:cNvSpPr/>
          <p:nvPr/>
        </p:nvSpPr>
        <p:spPr>
          <a:xfrm>
            <a:off x="5281233" y="0"/>
            <a:ext cx="69108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E13E26"/>
        </a:solidFill>
      </p:bgPr>
    </p:bg>
    <p:spTree>
      <p:nvGrpSpPr>
        <p:cNvPr id="130" name="Shape 130"/>
        <p:cNvGrpSpPr/>
        <p:nvPr/>
      </p:nvGrpSpPr>
      <p:grpSpPr>
        <a:xfrm>
          <a:off x="0" y="0"/>
          <a:ext cx="0" cy="0"/>
          <a:chOff x="0" y="0"/>
          <a:chExt cx="0" cy="0"/>
        </a:xfrm>
      </p:grpSpPr>
      <p:sp>
        <p:nvSpPr>
          <p:cNvPr id="131" name="Google Shape;131;p22"/>
          <p:cNvSpPr txBox="1"/>
          <p:nvPr>
            <p:ph type="title"/>
          </p:nvPr>
        </p:nvSpPr>
        <p:spPr>
          <a:xfrm>
            <a:off x="653667" y="1169633"/>
            <a:ext cx="8490300" cy="5454300"/>
          </a:xfrm>
          <a:prstGeom prst="rect">
            <a:avLst/>
          </a:prstGeom>
        </p:spPr>
        <p:txBody>
          <a:bodyPr anchorCtr="0" anchor="ctr" bIns="121900" lIns="121900" spcFirstLastPara="1" rIns="121900" wrap="square" tIns="121900"/>
          <a:lstStyle>
            <a:lvl1pPr lvl="0" rtl="0">
              <a:spcBef>
                <a:spcPts val="0"/>
              </a:spcBef>
              <a:spcAft>
                <a:spcPts val="0"/>
              </a:spcAft>
              <a:buClr>
                <a:srgbClr val="FFFFFF"/>
              </a:buClr>
              <a:buSzPts val="6400"/>
              <a:buNone/>
              <a:defRPr sz="6400">
                <a:solidFill>
                  <a:srgbClr val="FFFFFF"/>
                </a:solidFill>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32" name="Google Shape;132;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22"/>
          <p:cNvSpPr/>
          <p:nvPr/>
        </p:nvSpPr>
        <p:spPr>
          <a:xfrm>
            <a:off x="775467" y="2365767"/>
            <a:ext cx="1747200" cy="1572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23"/>
          <p:cNvSpPr/>
          <p:nvPr/>
        </p:nvSpPr>
        <p:spPr>
          <a:xfrm>
            <a:off x="6096000" y="-167"/>
            <a:ext cx="60960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 name="Google Shape;136;p23"/>
          <p:cNvSpPr txBox="1"/>
          <p:nvPr>
            <p:ph type="title"/>
          </p:nvPr>
        </p:nvSpPr>
        <p:spPr>
          <a:xfrm>
            <a:off x="354000" y="1300667"/>
            <a:ext cx="5393700" cy="1976400"/>
          </a:xfrm>
          <a:prstGeom prst="rect">
            <a:avLst/>
          </a:prstGeom>
        </p:spPr>
        <p:txBody>
          <a:bodyPr anchorCtr="0" anchor="b"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37" name="Google Shape;137;p23"/>
          <p:cNvSpPr txBox="1"/>
          <p:nvPr>
            <p:ph idx="1" type="subTitle"/>
          </p:nvPr>
        </p:nvSpPr>
        <p:spPr>
          <a:xfrm>
            <a:off x="354000" y="4139900"/>
            <a:ext cx="5393700" cy="16467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23"/>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39" name="Google Shape;139;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23"/>
          <p:cNvSpPr/>
          <p:nvPr/>
        </p:nvSpPr>
        <p:spPr>
          <a:xfrm>
            <a:off x="2290000" y="3634897"/>
            <a:ext cx="1521600" cy="135900"/>
          </a:xfrm>
          <a:prstGeom prst="rect">
            <a:avLst/>
          </a:prstGeom>
          <a:solidFill>
            <a:srgbClr val="E13E2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Screen Image w/ Caption">
  <p:cSld name="CAPTION_ONLY">
    <p:spTree>
      <p:nvGrpSpPr>
        <p:cNvPr id="141" name="Shape 141"/>
        <p:cNvGrpSpPr/>
        <p:nvPr/>
      </p:nvGrpSpPr>
      <p:grpSpPr>
        <a:xfrm>
          <a:off x="0" y="0"/>
          <a:ext cx="0" cy="0"/>
          <a:chOff x="0" y="0"/>
          <a:chExt cx="0" cy="0"/>
        </a:xfrm>
      </p:grpSpPr>
      <p:sp>
        <p:nvSpPr>
          <p:cNvPr id="142" name="Google Shape;142;p24"/>
          <p:cNvSpPr/>
          <p:nvPr/>
        </p:nvSpPr>
        <p:spPr>
          <a:xfrm>
            <a:off x="0" y="6115633"/>
            <a:ext cx="12192000" cy="7425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415600" y="6125433"/>
            <a:ext cx="7998300" cy="7323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2400"/>
              <a:buNone/>
              <a:defRPr sz="1900"/>
            </a:lvl1pPr>
          </a:lstStyle>
          <a:p/>
        </p:txBody>
      </p:sp>
      <p:sp>
        <p:nvSpPr>
          <p:cNvPr id="144" name="Google Shape;144;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5" name="Shape 145"/>
        <p:cNvGrpSpPr/>
        <p:nvPr/>
      </p:nvGrpSpPr>
      <p:grpSpPr>
        <a:xfrm>
          <a:off x="0" y="0"/>
          <a:ext cx="0" cy="0"/>
          <a:chOff x="0" y="0"/>
          <a:chExt cx="0" cy="0"/>
        </a:xfrm>
      </p:grpSpPr>
      <p:sp>
        <p:nvSpPr>
          <p:cNvPr id="146" name="Google Shape;146;p25"/>
          <p:cNvSpPr/>
          <p:nvPr/>
        </p:nvSpPr>
        <p:spPr>
          <a:xfrm>
            <a:off x="-49067" y="-55800"/>
            <a:ext cx="12241200" cy="30792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2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rtl="0" algn="ctr">
              <a:spcBef>
                <a:spcPts val="0"/>
              </a:spcBef>
              <a:spcAft>
                <a:spcPts val="0"/>
              </a:spcAft>
              <a:buSzPts val="16000"/>
              <a:buFont typeface="Mukta Mahee ExtraBold"/>
              <a:buNone/>
              <a:defRPr b="0" sz="16000">
                <a:solidFill>
                  <a:srgbClr val="E13E26"/>
                </a:solidFill>
                <a:latin typeface="Mukta Mahee ExtraBold"/>
                <a:ea typeface="Mukta Mahee ExtraBold"/>
                <a:cs typeface="Mukta Mahee ExtraBold"/>
                <a:sym typeface="Mukta Mahee ExtraBold"/>
              </a:defRPr>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48" name="Google Shape;148;p25"/>
          <p:cNvSpPr txBox="1"/>
          <p:nvPr>
            <p:ph idx="1" type="body"/>
          </p:nvPr>
        </p:nvSpPr>
        <p:spPr>
          <a:xfrm>
            <a:off x="415600" y="3977200"/>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49" name="Google Shape;149;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0" name="Shape 150"/>
        <p:cNvGrpSpPr/>
        <p:nvPr/>
      </p:nvGrpSpPr>
      <p:grpSpPr>
        <a:xfrm>
          <a:off x="0" y="0"/>
          <a:ext cx="0" cy="0"/>
          <a:chOff x="0" y="0"/>
          <a:chExt cx="0" cy="0"/>
        </a:xfrm>
      </p:grpSpPr>
      <p:sp>
        <p:nvSpPr>
          <p:cNvPr id="151" name="Google Shape;151;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lide">
  <p:cSld name="BLANK_1">
    <p:spTree>
      <p:nvGrpSpPr>
        <p:cNvPr id="152" name="Shape 152"/>
        <p:cNvGrpSpPr/>
        <p:nvPr/>
      </p:nvGrpSpPr>
      <p:grpSpPr>
        <a:xfrm>
          <a:off x="0" y="0"/>
          <a:ext cx="0" cy="0"/>
          <a:chOff x="0" y="0"/>
          <a:chExt cx="0" cy="0"/>
        </a:xfrm>
      </p:grpSpPr>
      <p:sp>
        <p:nvSpPr>
          <p:cNvPr id="153" name="Google Shape;153;p27"/>
          <p:cNvSpPr/>
          <p:nvPr/>
        </p:nvSpPr>
        <p:spPr>
          <a:xfrm>
            <a:off x="0" y="6282500"/>
            <a:ext cx="12192000" cy="5781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27"/>
          <p:cNvSpPr/>
          <p:nvPr/>
        </p:nvSpPr>
        <p:spPr>
          <a:xfrm>
            <a:off x="0" y="0"/>
            <a:ext cx="12192000" cy="61548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7"/>
          <p:cNvSpPr txBox="1"/>
          <p:nvPr>
            <p:ph type="title"/>
          </p:nvPr>
        </p:nvSpPr>
        <p:spPr>
          <a:xfrm>
            <a:off x="969800" y="763233"/>
            <a:ext cx="10252500" cy="5224800"/>
          </a:xfrm>
          <a:prstGeom prst="rect">
            <a:avLst/>
          </a:prstGeom>
          <a:noFill/>
        </p:spPr>
        <p:txBody>
          <a:bodyPr anchorCtr="0" anchor="ctr" bIns="121900" lIns="121900" spcFirstLastPara="1" rIns="121900" wrap="square" tIns="121900"/>
          <a:lstStyle>
            <a:lvl1pPr lvl="0" rtl="0" algn="ctr">
              <a:spcBef>
                <a:spcPts val="0"/>
              </a:spcBef>
              <a:spcAft>
                <a:spcPts val="0"/>
              </a:spcAft>
              <a:buClr>
                <a:srgbClr val="2A2B2B"/>
              </a:buClr>
              <a:buSzPts val="6400"/>
              <a:buNone/>
              <a:defRPr sz="6400">
                <a:solidFill>
                  <a:srgbClr val="2A2B2B"/>
                </a:solidFill>
              </a:defRPr>
            </a:lvl1pPr>
            <a:lvl2pPr lvl="1" rtl="0" algn="ctr">
              <a:spcBef>
                <a:spcPts val="0"/>
              </a:spcBef>
              <a:spcAft>
                <a:spcPts val="0"/>
              </a:spcAft>
              <a:buClr>
                <a:srgbClr val="2A2B2B"/>
              </a:buClr>
              <a:buSzPts val="6400"/>
              <a:buNone/>
              <a:defRPr sz="6400">
                <a:solidFill>
                  <a:srgbClr val="2A2B2B"/>
                </a:solidFill>
              </a:defRPr>
            </a:lvl2pPr>
            <a:lvl3pPr lvl="2" rtl="0" algn="ctr">
              <a:spcBef>
                <a:spcPts val="0"/>
              </a:spcBef>
              <a:spcAft>
                <a:spcPts val="0"/>
              </a:spcAft>
              <a:buClr>
                <a:srgbClr val="2A2B2B"/>
              </a:buClr>
              <a:buSzPts val="6400"/>
              <a:buNone/>
              <a:defRPr sz="6400">
                <a:solidFill>
                  <a:srgbClr val="2A2B2B"/>
                </a:solidFill>
              </a:defRPr>
            </a:lvl3pPr>
            <a:lvl4pPr lvl="3" rtl="0" algn="ctr">
              <a:spcBef>
                <a:spcPts val="0"/>
              </a:spcBef>
              <a:spcAft>
                <a:spcPts val="0"/>
              </a:spcAft>
              <a:buClr>
                <a:srgbClr val="2A2B2B"/>
              </a:buClr>
              <a:buSzPts val="6400"/>
              <a:buNone/>
              <a:defRPr sz="6400">
                <a:solidFill>
                  <a:srgbClr val="2A2B2B"/>
                </a:solidFill>
              </a:defRPr>
            </a:lvl4pPr>
            <a:lvl5pPr lvl="4" rtl="0" algn="ctr">
              <a:spcBef>
                <a:spcPts val="0"/>
              </a:spcBef>
              <a:spcAft>
                <a:spcPts val="0"/>
              </a:spcAft>
              <a:buClr>
                <a:srgbClr val="2A2B2B"/>
              </a:buClr>
              <a:buSzPts val="6400"/>
              <a:buNone/>
              <a:defRPr sz="6400">
                <a:solidFill>
                  <a:srgbClr val="2A2B2B"/>
                </a:solidFill>
              </a:defRPr>
            </a:lvl5pPr>
            <a:lvl6pPr lvl="5" rtl="0" algn="ctr">
              <a:spcBef>
                <a:spcPts val="0"/>
              </a:spcBef>
              <a:spcAft>
                <a:spcPts val="0"/>
              </a:spcAft>
              <a:buClr>
                <a:srgbClr val="2A2B2B"/>
              </a:buClr>
              <a:buSzPts val="6400"/>
              <a:buNone/>
              <a:defRPr sz="6400">
                <a:solidFill>
                  <a:srgbClr val="2A2B2B"/>
                </a:solidFill>
              </a:defRPr>
            </a:lvl6pPr>
            <a:lvl7pPr lvl="6" rtl="0" algn="ctr">
              <a:spcBef>
                <a:spcPts val="0"/>
              </a:spcBef>
              <a:spcAft>
                <a:spcPts val="0"/>
              </a:spcAft>
              <a:buClr>
                <a:srgbClr val="2A2B2B"/>
              </a:buClr>
              <a:buSzPts val="6400"/>
              <a:buNone/>
              <a:defRPr sz="6400">
                <a:solidFill>
                  <a:srgbClr val="2A2B2B"/>
                </a:solidFill>
              </a:defRPr>
            </a:lvl7pPr>
            <a:lvl8pPr lvl="7" rtl="0" algn="ctr">
              <a:spcBef>
                <a:spcPts val="0"/>
              </a:spcBef>
              <a:spcAft>
                <a:spcPts val="0"/>
              </a:spcAft>
              <a:buClr>
                <a:srgbClr val="2A2B2B"/>
              </a:buClr>
              <a:buSzPts val="6400"/>
              <a:buNone/>
              <a:defRPr sz="6400">
                <a:solidFill>
                  <a:srgbClr val="2A2B2B"/>
                </a:solidFill>
              </a:defRPr>
            </a:lvl8pPr>
            <a:lvl9pPr lvl="8" rtl="0" algn="ctr">
              <a:spcBef>
                <a:spcPts val="0"/>
              </a:spcBef>
              <a:spcAft>
                <a:spcPts val="0"/>
              </a:spcAft>
              <a:buClr>
                <a:srgbClr val="2A2B2B"/>
              </a:buClr>
              <a:buSzPts val="6400"/>
              <a:buNone/>
              <a:defRPr sz="6400">
                <a:solidFill>
                  <a:srgbClr val="2A2B2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rgbClr val="2A2B2B"/>
              </a:buClr>
              <a:buSzPts val="3700"/>
              <a:buFont typeface="Merriweather"/>
              <a:buNone/>
              <a:defRPr b="1" sz="3700">
                <a:solidFill>
                  <a:srgbClr val="2A2B2B"/>
                </a:solidFill>
                <a:latin typeface="Merriweather"/>
                <a:ea typeface="Merriweather"/>
                <a:cs typeface="Merriweather"/>
                <a:sym typeface="Merriweather"/>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rgbClr val="E13E26"/>
              </a:buClr>
              <a:buSzPts val="2400"/>
              <a:buFont typeface="Mukta Mahee"/>
              <a:buChar char="●"/>
              <a:defRPr sz="2400">
                <a:solidFill>
                  <a:srgbClr val="2A2B2B"/>
                </a:solidFill>
                <a:latin typeface="Mukta Mahee"/>
                <a:ea typeface="Mukta Mahee"/>
                <a:cs typeface="Mukta Mahee"/>
                <a:sym typeface="Mukta Mahee"/>
              </a:defRPr>
            </a:lvl1pPr>
            <a:lvl2pPr indent="-349250" lvl="1" marL="9144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2pPr>
            <a:lvl3pPr indent="-349250" lvl="2" marL="13716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3pPr>
            <a:lvl4pPr indent="-349250" lvl="3" marL="18288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4pPr>
            <a:lvl5pPr indent="-349250" lvl="4" marL="22860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5pPr>
            <a:lvl6pPr indent="-349250" lvl="5" marL="27432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6pPr>
            <a:lvl7pPr indent="-349250" lvl="6" marL="32004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7pPr>
            <a:lvl8pPr indent="-349250" lvl="7" marL="36576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8pPr>
            <a:lvl9pPr indent="-349250" lvl="8" marL="4114800" rtl="0">
              <a:lnSpc>
                <a:spcPct val="115000"/>
              </a:lnSpc>
              <a:spcBef>
                <a:spcPts val="2100"/>
              </a:spcBef>
              <a:spcAft>
                <a:spcPts val="2100"/>
              </a:spcAft>
              <a:buClr>
                <a:srgbClr val="2A2B2B"/>
              </a:buClr>
              <a:buSzPts val="1900"/>
              <a:buFont typeface="Mukta Mahee"/>
              <a:buChar char="■"/>
              <a:defRPr sz="1900">
                <a:solidFill>
                  <a:srgbClr val="2A2B2B"/>
                </a:solidFill>
                <a:latin typeface="Mukta Mahee"/>
                <a:ea typeface="Mukta Mahee"/>
                <a:cs typeface="Mukta Mahee"/>
                <a:sym typeface="Mukta Mahee"/>
              </a:defRPr>
            </a:lvl9pPr>
          </a:lstStyle>
          <a:p/>
        </p:txBody>
      </p:sp>
      <p:sp>
        <p:nvSpPr>
          <p:cNvPr id="87" name="Google Shape;87;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2" name="Google Shape;162;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
        <p:nvSpPr>
          <p:cNvPr id="163" name="Google Shape;163;p28"/>
          <p:cNvSpPr/>
          <p:nvPr/>
        </p:nvSpPr>
        <p:spPr>
          <a:xfrm>
            <a:off x="0" y="10855"/>
            <a:ext cx="12192000" cy="5247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a:solidFill>
                <a:schemeClr val="dk1"/>
              </a:solidFill>
            </a:endParaRPr>
          </a:p>
        </p:txBody>
      </p:sp>
      <p:sp>
        <p:nvSpPr>
          <p:cNvPr id="164" name="Google Shape;164;p28"/>
          <p:cNvSpPr txBox="1"/>
          <p:nvPr/>
        </p:nvSpPr>
        <p:spPr>
          <a:xfrm>
            <a:off x="663639" y="2080393"/>
            <a:ext cx="110709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Calibri"/>
                <a:ea typeface="Calibri"/>
                <a:cs typeface="Calibri"/>
                <a:sym typeface="Calibri"/>
              </a:rPr>
              <a:t>KKBox's Churn Prediction</a:t>
            </a:r>
            <a:endParaRPr b="0" i="0" sz="6600" u="none" cap="none" strike="noStrike">
              <a:solidFill>
                <a:schemeClr val="lt1"/>
              </a:solidFill>
              <a:latin typeface="Calibri"/>
              <a:ea typeface="Calibri"/>
              <a:cs typeface="Calibri"/>
              <a:sym typeface="Calibri"/>
            </a:endParaRPr>
          </a:p>
        </p:txBody>
      </p:sp>
      <p:sp>
        <p:nvSpPr>
          <p:cNvPr id="165" name="Google Shape;165;p28"/>
          <p:cNvSpPr txBox="1"/>
          <p:nvPr/>
        </p:nvSpPr>
        <p:spPr>
          <a:xfrm>
            <a:off x="117500" y="150925"/>
            <a:ext cx="10476900" cy="67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Big-Data Sys Engineering Using Scala</a:t>
            </a:r>
            <a:endParaRPr b="1" sz="2400">
              <a:solidFill>
                <a:schemeClr val="lt1"/>
              </a:solidFill>
            </a:endParaRPr>
          </a:p>
        </p:txBody>
      </p:sp>
      <p:sp>
        <p:nvSpPr>
          <p:cNvPr id="166" name="Google Shape;166;p28"/>
          <p:cNvSpPr/>
          <p:nvPr/>
        </p:nvSpPr>
        <p:spPr>
          <a:xfrm>
            <a:off x="1033536" y="5507895"/>
            <a:ext cx="6096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strike="noStrike">
                <a:solidFill>
                  <a:srgbClr val="2A2B2B"/>
                </a:solidFill>
                <a:latin typeface="Calibri"/>
                <a:ea typeface="Calibri"/>
                <a:cs typeface="Calibri"/>
                <a:sym typeface="Calibri"/>
              </a:rPr>
              <a:t>Group Members : Difu Chen</a:t>
            </a:r>
            <a:endParaRPr sz="2400">
              <a:solidFill>
                <a:srgbClr val="2A2B2B"/>
              </a:solidFill>
              <a:latin typeface="Calibri"/>
              <a:ea typeface="Calibri"/>
              <a:cs typeface="Calibri"/>
              <a:sym typeface="Calibri"/>
            </a:endParaRPr>
          </a:p>
          <a:p>
            <a:pPr indent="0" lvl="0" marL="0" marR="0" rtl="0" algn="l">
              <a:spcBef>
                <a:spcPts val="0"/>
              </a:spcBef>
              <a:spcAft>
                <a:spcPts val="0"/>
              </a:spcAft>
              <a:buNone/>
            </a:pPr>
            <a:r>
              <a:rPr lang="en-US" sz="2400">
                <a:solidFill>
                  <a:srgbClr val="2A2B2B"/>
                </a:solidFill>
                <a:latin typeface="Calibri"/>
                <a:ea typeface="Calibri"/>
                <a:cs typeface="Calibri"/>
                <a:sym typeface="Calibri"/>
              </a:rPr>
              <a:t>                                 </a:t>
            </a:r>
            <a:r>
              <a:rPr b="0" i="0" lang="en-US" sz="2400" u="none" strike="noStrike">
                <a:solidFill>
                  <a:srgbClr val="2A2B2B"/>
                </a:solidFill>
                <a:latin typeface="Calibri"/>
                <a:ea typeface="Calibri"/>
                <a:cs typeface="Calibri"/>
                <a:sym typeface="Calibri"/>
              </a:rPr>
              <a:t>Haimin Zhang</a:t>
            </a:r>
            <a:endParaRPr sz="2400">
              <a:solidFill>
                <a:srgbClr val="2A2B2B"/>
              </a:solidFill>
              <a:latin typeface="Calibri"/>
              <a:ea typeface="Calibri"/>
              <a:cs typeface="Calibri"/>
              <a:sym typeface="Calibri"/>
            </a:endParaRPr>
          </a:p>
          <a:p>
            <a:pPr indent="0" lvl="0" marL="1371600" marR="0" rtl="0" algn="l">
              <a:spcBef>
                <a:spcPts val="0"/>
              </a:spcBef>
              <a:spcAft>
                <a:spcPts val="0"/>
              </a:spcAft>
              <a:buNone/>
            </a:pPr>
            <a:r>
              <a:rPr lang="en-US" sz="2400">
                <a:solidFill>
                  <a:srgbClr val="2A2B2B"/>
                </a:solidFill>
                <a:latin typeface="Calibri"/>
                <a:ea typeface="Calibri"/>
                <a:cs typeface="Calibri"/>
                <a:sym typeface="Calibri"/>
              </a:rPr>
              <a:t>             </a:t>
            </a:r>
            <a:r>
              <a:rPr b="0" i="0" lang="en-US" sz="2400" u="none" strike="noStrike">
                <a:solidFill>
                  <a:srgbClr val="2A2B2B"/>
                </a:solidFill>
                <a:latin typeface="Calibri"/>
                <a:ea typeface="Calibri"/>
                <a:cs typeface="Calibri"/>
                <a:sym typeface="Calibri"/>
              </a:rPr>
              <a:t>Tianrun Gao</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cxnSp>
        <p:nvCxnSpPr>
          <p:cNvPr id="167" name="Google Shape;167;p28"/>
          <p:cNvCxnSpPr/>
          <p:nvPr/>
        </p:nvCxnSpPr>
        <p:spPr>
          <a:xfrm flipH="1" rot="10800000">
            <a:off x="-72300" y="721125"/>
            <a:ext cx="12272400" cy="147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7"/>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7" name="Google Shape;257;p37"/>
          <p:cNvSpPr txBox="1"/>
          <p:nvPr/>
        </p:nvSpPr>
        <p:spPr>
          <a:xfrm>
            <a:off x="272400" y="810925"/>
            <a:ext cx="11647200" cy="2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US" sz="2400">
                <a:solidFill>
                  <a:schemeClr val="dk1"/>
                </a:solidFill>
              </a:rPr>
              <a:t>                                                         </a:t>
            </a:r>
            <a:r>
              <a:rPr lang="en-US" sz="2400">
                <a:solidFill>
                  <a:srgbClr val="FF0000"/>
                </a:solidFill>
              </a:rPr>
              <a:t>Outliers</a:t>
            </a:r>
            <a:endParaRPr sz="2400">
              <a:solidFill>
                <a:srgbClr val="FF0000"/>
              </a:solidFill>
            </a:endParaRPr>
          </a:p>
        </p:txBody>
      </p:sp>
      <p:sp>
        <p:nvSpPr>
          <p:cNvPr id="258" name="Google Shape;258;p37"/>
          <p:cNvSpPr txBox="1"/>
          <p:nvPr/>
        </p:nvSpPr>
        <p:spPr>
          <a:xfrm>
            <a:off x="644850" y="5892200"/>
            <a:ext cx="109704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Tables above shows that the total number of outliers is 454866 and the total number of Normal data is 223607. We can not simply remove these outliers. So we decided to use decision tree algorithm to predict the birthday of outliers</a:t>
            </a:r>
            <a:endParaRPr sz="1800"/>
          </a:p>
        </p:txBody>
      </p:sp>
      <p:sp>
        <p:nvSpPr>
          <p:cNvPr id="259" name="Google Shape;259;p37"/>
          <p:cNvSpPr txBox="1"/>
          <p:nvPr/>
        </p:nvSpPr>
        <p:spPr>
          <a:xfrm>
            <a:off x="544800" y="3417025"/>
            <a:ext cx="11647200" cy="24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dsfd</a:t>
            </a:r>
            <a:endParaRPr/>
          </a:p>
          <a:p>
            <a:pPr indent="0" lvl="0" marL="0" rtl="0" algn="l">
              <a:spcBef>
                <a:spcPts val="0"/>
              </a:spcBef>
              <a:spcAft>
                <a:spcPts val="0"/>
              </a:spcAft>
              <a:buNone/>
            </a:pPr>
            <a:r>
              <a:rPr lang="en-US"/>
              <a:t>sdf</a:t>
            </a:r>
            <a:endParaRPr/>
          </a:p>
          <a:p>
            <a:pPr indent="0" lvl="0" marL="0" rtl="0" algn="l">
              <a:spcBef>
                <a:spcPts val="0"/>
              </a:spcBef>
              <a:spcAft>
                <a:spcPts val="0"/>
              </a:spcAft>
              <a:buNone/>
            </a:pPr>
            <a:r>
              <a:rPr lang="en-US"/>
              <a:t>sdfdsfsdf</a:t>
            </a:r>
            <a:endParaRPr/>
          </a:p>
        </p:txBody>
      </p:sp>
      <p:pic>
        <p:nvPicPr>
          <p:cNvPr id="260" name="Google Shape;260;p37"/>
          <p:cNvPicPr preferRelativeResize="0"/>
          <p:nvPr/>
        </p:nvPicPr>
        <p:blipFill>
          <a:blip r:embed="rId3">
            <a:alphaModFix/>
          </a:blip>
          <a:stretch>
            <a:fillRect/>
          </a:stretch>
        </p:blipFill>
        <p:spPr>
          <a:xfrm>
            <a:off x="459750" y="3632675"/>
            <a:ext cx="11340600" cy="1721125"/>
          </a:xfrm>
          <a:prstGeom prst="rect">
            <a:avLst/>
          </a:prstGeom>
          <a:noFill/>
          <a:ln>
            <a:noFill/>
          </a:ln>
        </p:spPr>
      </p:pic>
      <p:sp>
        <p:nvSpPr>
          <p:cNvPr id="261" name="Google Shape;261;p37"/>
          <p:cNvSpPr txBox="1"/>
          <p:nvPr/>
        </p:nvSpPr>
        <p:spPr>
          <a:xfrm>
            <a:off x="5170175" y="5413150"/>
            <a:ext cx="12153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00FF"/>
                </a:solidFill>
              </a:rPr>
              <a:t>Normal</a:t>
            </a:r>
            <a:endParaRPr sz="2400">
              <a:solidFill>
                <a:srgbClr val="0000FF"/>
              </a:solidFill>
            </a:endParaRPr>
          </a:p>
        </p:txBody>
      </p:sp>
      <p:pic>
        <p:nvPicPr>
          <p:cNvPr id="262" name="Google Shape;262;p37"/>
          <p:cNvPicPr preferRelativeResize="0"/>
          <p:nvPr/>
        </p:nvPicPr>
        <p:blipFill>
          <a:blip r:embed="rId4">
            <a:alphaModFix/>
          </a:blip>
          <a:stretch>
            <a:fillRect/>
          </a:stretch>
        </p:blipFill>
        <p:spPr>
          <a:xfrm>
            <a:off x="459750" y="1431500"/>
            <a:ext cx="11442726" cy="15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8"/>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9" name="Google Shape;269;p38"/>
          <p:cNvSpPr txBox="1"/>
          <p:nvPr/>
        </p:nvSpPr>
        <p:spPr>
          <a:xfrm>
            <a:off x="272400" y="810925"/>
            <a:ext cx="116472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rPr lang="en-US" sz="2400">
                <a:solidFill>
                  <a:schemeClr val="accent1"/>
                </a:solidFill>
              </a:rPr>
              <a:t> Decision Tree</a:t>
            </a:r>
            <a:endParaRPr sz="2400">
              <a:solidFill>
                <a:schemeClr val="dk1"/>
              </a:solidFill>
            </a:endParaRPr>
          </a:p>
          <a:p>
            <a:pPr indent="0" lvl="0" marL="0" rtl="0" algn="l">
              <a:spcBef>
                <a:spcPts val="0"/>
              </a:spcBef>
              <a:spcAft>
                <a:spcPts val="0"/>
              </a:spcAft>
              <a:buNone/>
            </a:pPr>
            <a:r>
              <a:rPr lang="en-US" sz="2400">
                <a:solidFill>
                  <a:schemeClr val="dk1"/>
                </a:solidFill>
              </a:rPr>
              <a:t>                                                         </a:t>
            </a:r>
            <a:endParaRPr sz="2400">
              <a:solidFill>
                <a:srgbClr val="FF0000"/>
              </a:solidFill>
            </a:endParaRPr>
          </a:p>
        </p:txBody>
      </p:sp>
      <p:sp>
        <p:nvSpPr>
          <p:cNvPr id="270" name="Google Shape;270;p38"/>
          <p:cNvSpPr txBox="1"/>
          <p:nvPr/>
        </p:nvSpPr>
        <p:spPr>
          <a:xfrm>
            <a:off x="469025" y="1775725"/>
            <a:ext cx="116472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Decision Trees (DTs) are a non-parametric supervised learning method used for classification and regression. The goal is to create a model that predicts the value of a target variable by learning simple decision rules inferred from the data features.</a:t>
            </a:r>
            <a:endParaRPr sz="1800"/>
          </a:p>
        </p:txBody>
      </p:sp>
      <p:pic>
        <p:nvPicPr>
          <p:cNvPr id="271" name="Google Shape;271;p38"/>
          <p:cNvPicPr preferRelativeResize="0"/>
          <p:nvPr/>
        </p:nvPicPr>
        <p:blipFill>
          <a:blip r:embed="rId3">
            <a:alphaModFix/>
          </a:blip>
          <a:stretch>
            <a:fillRect/>
          </a:stretch>
        </p:blipFill>
        <p:spPr>
          <a:xfrm>
            <a:off x="338000" y="3077275"/>
            <a:ext cx="11516001" cy="1326975"/>
          </a:xfrm>
          <a:prstGeom prst="rect">
            <a:avLst/>
          </a:prstGeom>
          <a:noFill/>
          <a:ln>
            <a:noFill/>
          </a:ln>
        </p:spPr>
      </p:pic>
      <p:pic>
        <p:nvPicPr>
          <p:cNvPr id="272" name="Google Shape;272;p38"/>
          <p:cNvPicPr preferRelativeResize="0"/>
          <p:nvPr/>
        </p:nvPicPr>
        <p:blipFill>
          <a:blip r:embed="rId4">
            <a:alphaModFix/>
          </a:blip>
          <a:stretch>
            <a:fillRect/>
          </a:stretch>
        </p:blipFill>
        <p:spPr>
          <a:xfrm>
            <a:off x="212400" y="4741000"/>
            <a:ext cx="11767200" cy="15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9"/>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39"/>
          <p:cNvSpPr txBox="1"/>
          <p:nvPr/>
        </p:nvSpPr>
        <p:spPr>
          <a:xfrm>
            <a:off x="272400" y="810925"/>
            <a:ext cx="11647200" cy="3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Transactions Part</a:t>
            </a:r>
            <a:endParaRPr sz="2400">
              <a:solidFill>
                <a:schemeClr val="dk1"/>
              </a:solidFill>
            </a:endParaRPr>
          </a:p>
          <a:p>
            <a:pPr indent="0" lvl="0" marL="0" rtl="0" algn="l">
              <a:spcBef>
                <a:spcPts val="0"/>
              </a:spcBef>
              <a:spcAft>
                <a:spcPts val="0"/>
              </a:spcAft>
              <a:buNone/>
            </a:pPr>
            <a:r>
              <a:rPr lang="en-US" sz="2000"/>
              <a:t>Based on the basic features, we are able create some new variables that extract hidden information in the data. Below is a complete break down of all the new variables that contains predictive power</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plan_list_price &amp; actual_pay feature -------&gt; is_discount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auto renew &amp; not_cancel feature-----&gt;a user is using auto-renew and is not a canceled user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not Auto renew &amp; Cancel feature-----&gt; If a user is not using auto-renew and is a canceled user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trans_count: Number of transaction that a user has on record</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280" name="Google Shape;280;p39"/>
          <p:cNvSpPr txBox="1"/>
          <p:nvPr/>
        </p:nvSpPr>
        <p:spPr>
          <a:xfrm>
            <a:off x="834350" y="5259075"/>
            <a:ext cx="10889400" cy="11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81" name="Google Shape;281;p39"/>
          <p:cNvPicPr preferRelativeResize="0"/>
          <p:nvPr/>
        </p:nvPicPr>
        <p:blipFill>
          <a:blip r:embed="rId3">
            <a:alphaModFix/>
          </a:blip>
          <a:stretch>
            <a:fillRect/>
          </a:stretch>
        </p:blipFill>
        <p:spPr>
          <a:xfrm>
            <a:off x="136200" y="4454500"/>
            <a:ext cx="11919599" cy="181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387700" y="891399"/>
            <a:ext cx="10026300" cy="558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Learning Stage:</a:t>
            </a:r>
            <a:endParaRPr/>
          </a:p>
          <a:p>
            <a:pPr indent="-457200" lvl="0" marL="609600" rtl="0" algn="l">
              <a:spcBef>
                <a:spcPts val="2100"/>
              </a:spcBef>
              <a:spcAft>
                <a:spcPts val="0"/>
              </a:spcAft>
              <a:buSzPts val="2400"/>
              <a:buAutoNum type="arabicPeriod"/>
            </a:pPr>
            <a:r>
              <a:rPr lang="en-US"/>
              <a:t>Training data and preparing feature vectors</a:t>
            </a:r>
            <a:endParaRPr/>
          </a:p>
          <a:p>
            <a:pPr indent="-457200" lvl="0" marL="609600" rtl="0" algn="l">
              <a:spcBef>
                <a:spcPts val="0"/>
              </a:spcBef>
              <a:spcAft>
                <a:spcPts val="0"/>
              </a:spcAft>
              <a:buSzPts val="2400"/>
              <a:buAutoNum type="arabicPeriod"/>
            </a:pPr>
            <a:r>
              <a:rPr lang="en-US"/>
              <a:t>Preparing the learning algorithm and training the algorithm to prepare the predictive model</a:t>
            </a:r>
            <a:endParaRPr/>
          </a:p>
          <a:p>
            <a:pPr indent="0" lvl="0" marL="0" rtl="0" algn="l">
              <a:spcBef>
                <a:spcPts val="2100"/>
              </a:spcBef>
              <a:spcAft>
                <a:spcPts val="0"/>
              </a:spcAft>
              <a:buNone/>
            </a:pPr>
            <a:r>
              <a:t/>
            </a:r>
            <a:endParaRPr/>
          </a:p>
          <a:p>
            <a:pPr indent="0" lvl="0" marL="0" rtl="0" algn="l">
              <a:spcBef>
                <a:spcPts val="2100"/>
              </a:spcBef>
              <a:spcAft>
                <a:spcPts val="0"/>
              </a:spcAft>
              <a:buNone/>
            </a:pPr>
            <a:r>
              <a:rPr lang="en-US"/>
              <a:t>Inference Stage:</a:t>
            </a:r>
            <a:endParaRPr/>
          </a:p>
          <a:p>
            <a:pPr indent="-457200" lvl="0" marL="609600" rtl="0" algn="l">
              <a:spcBef>
                <a:spcPts val="2100"/>
              </a:spcBef>
              <a:spcAft>
                <a:spcPts val="0"/>
              </a:spcAft>
              <a:buSzPts val="2400"/>
              <a:buAutoNum type="arabicPeriod"/>
            </a:pPr>
            <a:r>
              <a:rPr lang="en-US"/>
              <a:t>Testing model against new data</a:t>
            </a:r>
            <a:endParaRPr/>
          </a:p>
          <a:p>
            <a:pPr indent="-457200" lvl="0" marL="609600" rtl="0" algn="l">
              <a:spcBef>
                <a:spcPts val="0"/>
              </a:spcBef>
              <a:spcAft>
                <a:spcPts val="0"/>
              </a:spcAft>
              <a:buSzPts val="2400"/>
              <a:buAutoNum type="arabicPeriod"/>
            </a:pPr>
            <a:r>
              <a:rPr lang="en-US"/>
              <a:t>Evaluating the performance of the model itself</a:t>
            </a:r>
            <a:endParaRPr/>
          </a:p>
          <a:p>
            <a:pPr indent="0" lvl="0" marL="0" rtl="0" algn="l">
              <a:spcBef>
                <a:spcPts val="2100"/>
              </a:spcBef>
              <a:spcAft>
                <a:spcPts val="2100"/>
              </a:spcAft>
              <a:buNone/>
            </a:pPr>
            <a:r>
              <a:t/>
            </a:r>
            <a:endParaRPr/>
          </a:p>
        </p:txBody>
      </p:sp>
      <p:pic>
        <p:nvPicPr>
          <p:cNvPr id="287" name="Google Shape;287;p40"/>
          <p:cNvPicPr preferRelativeResize="0"/>
          <p:nvPr/>
        </p:nvPicPr>
        <p:blipFill>
          <a:blip r:embed="rId3">
            <a:alphaModFix/>
          </a:blip>
          <a:stretch>
            <a:fillRect/>
          </a:stretch>
        </p:blipFill>
        <p:spPr>
          <a:xfrm>
            <a:off x="3279663" y="2947975"/>
            <a:ext cx="5019675" cy="962025"/>
          </a:xfrm>
          <a:prstGeom prst="rect">
            <a:avLst/>
          </a:prstGeom>
          <a:noFill/>
          <a:ln>
            <a:noFill/>
          </a:ln>
        </p:spPr>
      </p:pic>
      <p:sp>
        <p:nvSpPr>
          <p:cNvPr id="288" name="Google Shape;288;p40"/>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40"/>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Machine Learning Algorithm</a:t>
            </a:r>
            <a:endParaRPr sz="3600">
              <a:solidFill>
                <a:schemeClr val="lt1"/>
              </a:solidFill>
              <a:latin typeface="Calibri"/>
              <a:ea typeface="Calibri"/>
              <a:cs typeface="Calibri"/>
              <a:sym typeface="Calibri"/>
            </a:endParaRPr>
          </a:p>
        </p:txBody>
      </p:sp>
      <p:pic>
        <p:nvPicPr>
          <p:cNvPr id="290" name="Google Shape;290;p40"/>
          <p:cNvPicPr preferRelativeResize="0"/>
          <p:nvPr/>
        </p:nvPicPr>
        <p:blipFill>
          <a:blip r:embed="rId4">
            <a:alphaModFix/>
          </a:blip>
          <a:stretch>
            <a:fillRect/>
          </a:stretch>
        </p:blipFill>
        <p:spPr>
          <a:xfrm>
            <a:off x="3376225" y="5629363"/>
            <a:ext cx="5029200" cy="847725"/>
          </a:xfrm>
          <a:prstGeom prst="rect">
            <a:avLst/>
          </a:prstGeom>
          <a:noFill/>
          <a:ln>
            <a:noFill/>
          </a:ln>
        </p:spPr>
      </p:pic>
      <p:sp>
        <p:nvSpPr>
          <p:cNvPr id="291" name="Google Shape;291;p40"/>
          <p:cNvSpPr/>
          <p:nvPr/>
        </p:nvSpPr>
        <p:spPr>
          <a:xfrm>
            <a:off x="10698775" y="738550"/>
            <a:ext cx="1503600" cy="611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1"/>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Machine Learning Algorithm</a:t>
            </a:r>
            <a:endParaRPr sz="3600">
              <a:solidFill>
                <a:schemeClr val="lt1"/>
              </a:solidFill>
              <a:latin typeface="Calibri"/>
              <a:ea typeface="Calibri"/>
              <a:cs typeface="Calibri"/>
              <a:sym typeface="Calibri"/>
            </a:endParaRPr>
          </a:p>
        </p:txBody>
      </p:sp>
      <p:sp>
        <p:nvSpPr>
          <p:cNvPr id="298" name="Google Shape;298;p41"/>
          <p:cNvSpPr txBox="1"/>
          <p:nvPr/>
        </p:nvSpPr>
        <p:spPr>
          <a:xfrm>
            <a:off x="434200" y="1082975"/>
            <a:ext cx="11519400" cy="53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accent1"/>
                </a:solidFill>
              </a:rPr>
              <a:t>Random Forest Classifier</a:t>
            </a:r>
            <a:endParaRPr sz="2400">
              <a:solidFill>
                <a:schemeClr val="accent1"/>
              </a:solidFill>
            </a:endParaRPr>
          </a:p>
        </p:txBody>
      </p:sp>
      <p:sp>
        <p:nvSpPr>
          <p:cNvPr id="299" name="Google Shape;299;p41"/>
          <p:cNvSpPr txBox="1"/>
          <p:nvPr/>
        </p:nvSpPr>
        <p:spPr>
          <a:xfrm>
            <a:off x="469025" y="1775725"/>
            <a:ext cx="11647200" cy="8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random forest is a meta estimator that fits a number of decision tree classifiers on various sub-samples of the dataset and uses averaging to improve the predictive accuracy and control over-fitting.</a:t>
            </a:r>
            <a:endParaRPr sz="1800"/>
          </a:p>
        </p:txBody>
      </p:sp>
      <p:pic>
        <p:nvPicPr>
          <p:cNvPr id="300" name="Google Shape;300;p41"/>
          <p:cNvPicPr preferRelativeResize="0"/>
          <p:nvPr/>
        </p:nvPicPr>
        <p:blipFill>
          <a:blip r:embed="rId3">
            <a:alphaModFix/>
          </a:blip>
          <a:stretch>
            <a:fillRect/>
          </a:stretch>
        </p:blipFill>
        <p:spPr>
          <a:xfrm>
            <a:off x="2982850" y="2628900"/>
            <a:ext cx="5638800" cy="37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42"/>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Evaluate Results</a:t>
            </a:r>
            <a:endParaRPr sz="3600">
              <a:solidFill>
                <a:schemeClr val="lt1"/>
              </a:solidFill>
              <a:latin typeface="Calibri"/>
              <a:ea typeface="Calibri"/>
              <a:cs typeface="Calibri"/>
              <a:sym typeface="Calibri"/>
            </a:endParaRPr>
          </a:p>
        </p:txBody>
      </p:sp>
      <p:sp>
        <p:nvSpPr>
          <p:cNvPr id="307" name="Google Shape;307;p42"/>
          <p:cNvSpPr txBox="1"/>
          <p:nvPr/>
        </p:nvSpPr>
        <p:spPr>
          <a:xfrm>
            <a:off x="7726450" y="4192750"/>
            <a:ext cx="4125000" cy="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US" sz="1800"/>
              <a:t>Precision:0.9070628309125287</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08" name="Google Shape;308;p42"/>
          <p:cNvPicPr preferRelativeResize="0"/>
          <p:nvPr/>
        </p:nvPicPr>
        <p:blipFill>
          <a:blip r:embed="rId3">
            <a:alphaModFix/>
          </a:blip>
          <a:stretch>
            <a:fillRect/>
          </a:stretch>
        </p:blipFill>
        <p:spPr>
          <a:xfrm>
            <a:off x="0" y="3635863"/>
            <a:ext cx="7277100" cy="1476375"/>
          </a:xfrm>
          <a:prstGeom prst="rect">
            <a:avLst/>
          </a:prstGeom>
          <a:noFill/>
          <a:ln>
            <a:noFill/>
          </a:ln>
        </p:spPr>
      </p:pic>
      <p:pic>
        <p:nvPicPr>
          <p:cNvPr id="309" name="Google Shape;309;p42"/>
          <p:cNvPicPr preferRelativeResize="0"/>
          <p:nvPr/>
        </p:nvPicPr>
        <p:blipFill>
          <a:blip r:embed="rId4">
            <a:alphaModFix/>
          </a:blip>
          <a:stretch>
            <a:fillRect/>
          </a:stretch>
        </p:blipFill>
        <p:spPr>
          <a:xfrm>
            <a:off x="0" y="715675"/>
            <a:ext cx="6755826" cy="2905125"/>
          </a:xfrm>
          <a:prstGeom prst="rect">
            <a:avLst/>
          </a:prstGeom>
          <a:noFill/>
          <a:ln>
            <a:noFill/>
          </a:ln>
        </p:spPr>
      </p:pic>
      <p:pic>
        <p:nvPicPr>
          <p:cNvPr id="310" name="Google Shape;310;p42"/>
          <p:cNvPicPr preferRelativeResize="0"/>
          <p:nvPr/>
        </p:nvPicPr>
        <p:blipFill>
          <a:blip r:embed="rId5">
            <a:alphaModFix/>
          </a:blip>
          <a:stretch>
            <a:fillRect/>
          </a:stretch>
        </p:blipFill>
        <p:spPr>
          <a:xfrm>
            <a:off x="0" y="5354038"/>
            <a:ext cx="7280653" cy="1440963"/>
          </a:xfrm>
          <a:prstGeom prst="rect">
            <a:avLst/>
          </a:prstGeom>
          <a:noFill/>
          <a:ln>
            <a:noFill/>
          </a:ln>
        </p:spPr>
      </p:pic>
      <p:sp>
        <p:nvSpPr>
          <p:cNvPr id="311" name="Google Shape;311;p42"/>
          <p:cNvSpPr txBox="1"/>
          <p:nvPr/>
        </p:nvSpPr>
        <p:spPr>
          <a:xfrm>
            <a:off x="7726450" y="5795450"/>
            <a:ext cx="37419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Recall:0.8986020617028558</a:t>
            </a:r>
            <a:endParaRPr sz="1800"/>
          </a:p>
        </p:txBody>
      </p:sp>
      <p:pic>
        <p:nvPicPr>
          <p:cNvPr id="312" name="Google Shape;312;p42"/>
          <p:cNvPicPr preferRelativeResize="0"/>
          <p:nvPr/>
        </p:nvPicPr>
        <p:blipFill>
          <a:blip r:embed="rId6">
            <a:alphaModFix/>
          </a:blip>
          <a:stretch>
            <a:fillRect/>
          </a:stretch>
        </p:blipFill>
        <p:spPr>
          <a:xfrm>
            <a:off x="7876775" y="868075"/>
            <a:ext cx="3824354" cy="31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p:nvPr/>
        </p:nvSpPr>
        <p:spPr>
          <a:xfrm>
            <a:off x="0" y="0"/>
            <a:ext cx="5780400"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Use Case</a:t>
            </a:r>
            <a:endParaRPr b="1" sz="6000">
              <a:solidFill>
                <a:schemeClr val="lt1"/>
              </a:solidFill>
              <a:latin typeface="Calibri"/>
              <a:ea typeface="Calibri"/>
              <a:cs typeface="Calibri"/>
              <a:sym typeface="Calibri"/>
            </a:endParaRPr>
          </a:p>
        </p:txBody>
      </p:sp>
      <p:pic>
        <p:nvPicPr>
          <p:cNvPr id="318" name="Google Shape;318;p43"/>
          <p:cNvPicPr preferRelativeResize="0"/>
          <p:nvPr/>
        </p:nvPicPr>
        <p:blipFill>
          <a:blip r:embed="rId3">
            <a:alphaModFix/>
          </a:blip>
          <a:stretch>
            <a:fillRect/>
          </a:stretch>
        </p:blipFill>
        <p:spPr>
          <a:xfrm>
            <a:off x="5968525" y="611850"/>
            <a:ext cx="5597410" cy="579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44"/>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User Interface</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5" name="Google Shape;325;p44"/>
          <p:cNvSpPr txBox="1"/>
          <p:nvPr/>
        </p:nvSpPr>
        <p:spPr>
          <a:xfrm>
            <a:off x="382225" y="868325"/>
            <a:ext cx="11058300" cy="528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US" sz="2400">
                <a:latin typeface="Calibri"/>
                <a:ea typeface="Calibri"/>
                <a:cs typeface="Calibri"/>
                <a:sym typeface="Calibri"/>
              </a:rPr>
              <a:t>Play 2.6</a:t>
            </a:r>
            <a:endParaRPr b="1"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Play is a high-productivity Java and Scala web application framework that integrates the components and APIs you need for modern web application development.</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Play is based on a lightweight, stateless, web-friendly architecture and features predictable and minimal resource consumption (CPU, memory, threads) for highly-scalable applications thanks to its reactive model, based on Akka Streams.</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45"/>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User Interface</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2" name="Google Shape;332;p45"/>
          <p:cNvSpPr txBox="1"/>
          <p:nvPr/>
        </p:nvSpPr>
        <p:spPr>
          <a:xfrm>
            <a:off x="382225" y="868325"/>
            <a:ext cx="11058300" cy="4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333" name="Google Shape;333;p45"/>
          <p:cNvPicPr preferRelativeResize="0"/>
          <p:nvPr/>
        </p:nvPicPr>
        <p:blipFill>
          <a:blip r:embed="rId3">
            <a:alphaModFix/>
          </a:blip>
          <a:stretch>
            <a:fillRect/>
          </a:stretch>
        </p:blipFill>
        <p:spPr>
          <a:xfrm>
            <a:off x="1379275" y="803875"/>
            <a:ext cx="9891976" cy="595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46"/>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Code repository</a:t>
            </a:r>
            <a:br>
              <a:rPr lang="en-US" sz="3600">
                <a:solidFill>
                  <a:schemeClr val="lt1"/>
                </a:solidFill>
                <a:latin typeface="Calibri"/>
                <a:ea typeface="Calibri"/>
                <a:cs typeface="Calibri"/>
                <a:sym typeface="Calibri"/>
              </a:rPr>
            </a:b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0" name="Google Shape;340;p46"/>
          <p:cNvSpPr txBox="1"/>
          <p:nvPr/>
        </p:nvSpPr>
        <p:spPr>
          <a:xfrm>
            <a:off x="382225" y="868325"/>
            <a:ext cx="11058300" cy="4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341" name="Google Shape;341;p46"/>
          <p:cNvSpPr txBox="1"/>
          <p:nvPr/>
        </p:nvSpPr>
        <p:spPr>
          <a:xfrm>
            <a:off x="2820800" y="900950"/>
            <a:ext cx="6984300" cy="4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1"/>
                </a:solidFill>
              </a:rPr>
              <a:t>https://github.com/hmaccelerate/KKBox_Churn_Prediction</a:t>
            </a:r>
            <a:endParaRPr b="1" sz="1800">
              <a:solidFill>
                <a:srgbClr val="2A2B2B"/>
              </a:solidFill>
              <a:latin typeface="Mukta Mahee"/>
              <a:ea typeface="Mukta Mahee"/>
              <a:cs typeface="Mukta Mahee"/>
              <a:sym typeface="Mukta Mahee"/>
            </a:endParaRPr>
          </a:p>
          <a:p>
            <a:pPr indent="0" lvl="0" marL="457200" rtl="0" algn="l">
              <a:lnSpc>
                <a:spcPct val="115000"/>
              </a:lnSpc>
              <a:spcBef>
                <a:spcPts val="1600"/>
              </a:spcBef>
              <a:spcAft>
                <a:spcPts val="1600"/>
              </a:spcAft>
              <a:buNone/>
            </a:pPr>
            <a:r>
              <a:t/>
            </a:r>
            <a:endParaRPr sz="1800">
              <a:solidFill>
                <a:srgbClr val="2A2B2B"/>
              </a:solidFill>
              <a:latin typeface="Mukta Mahee"/>
              <a:ea typeface="Mukta Mahee"/>
              <a:cs typeface="Mukta Mahee"/>
              <a:sym typeface="Mukta Mahee"/>
            </a:endParaRPr>
          </a:p>
        </p:txBody>
      </p:sp>
      <p:pic>
        <p:nvPicPr>
          <p:cNvPr id="342" name="Google Shape;342;p46"/>
          <p:cNvPicPr preferRelativeResize="0"/>
          <p:nvPr/>
        </p:nvPicPr>
        <p:blipFill>
          <a:blip r:embed="rId3">
            <a:alphaModFix/>
          </a:blip>
          <a:stretch>
            <a:fillRect/>
          </a:stretch>
        </p:blipFill>
        <p:spPr>
          <a:xfrm>
            <a:off x="2820802" y="1575826"/>
            <a:ext cx="6767349" cy="5039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p:nvPr/>
        </p:nvSpPr>
        <p:spPr>
          <a:xfrm>
            <a:off x="0" y="0"/>
            <a:ext cx="5780314"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9"/>
          <p:cNvSpPr txBox="1"/>
          <p:nvPr/>
        </p:nvSpPr>
        <p:spPr>
          <a:xfrm>
            <a:off x="789214" y="2721429"/>
            <a:ext cx="4201886"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Concept </a:t>
            </a:r>
            <a:endParaRPr sz="6000">
              <a:solidFill>
                <a:schemeClr val="lt1"/>
              </a:solidFill>
              <a:latin typeface="Calibri"/>
              <a:ea typeface="Calibri"/>
              <a:cs typeface="Calibri"/>
              <a:sym typeface="Calibri"/>
            </a:endParaRPr>
          </a:p>
        </p:txBody>
      </p:sp>
      <p:sp>
        <p:nvSpPr>
          <p:cNvPr id="174" name="Google Shape;174;p29"/>
          <p:cNvSpPr/>
          <p:nvPr/>
        </p:nvSpPr>
        <p:spPr>
          <a:xfrm>
            <a:off x="6191879" y="2447788"/>
            <a:ext cx="5125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What is Customer Churn?</a:t>
            </a:r>
            <a:endParaRPr b="1" sz="3600">
              <a:solidFill>
                <a:schemeClr val="dk1"/>
              </a:solidFill>
              <a:latin typeface="Calibri"/>
              <a:ea typeface="Calibri"/>
              <a:cs typeface="Calibri"/>
              <a:sym typeface="Calibri"/>
            </a:endParaRPr>
          </a:p>
        </p:txBody>
      </p:sp>
      <p:sp>
        <p:nvSpPr>
          <p:cNvPr id="175" name="Google Shape;175;p29"/>
          <p:cNvSpPr/>
          <p:nvPr/>
        </p:nvSpPr>
        <p:spPr>
          <a:xfrm>
            <a:off x="5932500" y="3209900"/>
            <a:ext cx="6259500" cy="23760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Customer churn is the loss of client or customers (also known as customer attrition or customer defection).</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For businesses, accurately predicting customer churn is critical to long-term success.</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7"/>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47"/>
          <p:cNvSpPr txBox="1"/>
          <p:nvPr/>
        </p:nvSpPr>
        <p:spPr>
          <a:xfrm>
            <a:off x="219925" y="117125"/>
            <a:ext cx="4354500" cy="75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         Conclusion</a:t>
            </a:r>
            <a:r>
              <a:rPr lang="en-US" sz="3600">
                <a:solidFill>
                  <a:schemeClr val="lt1"/>
                </a:solidFill>
                <a:latin typeface="Calibri"/>
                <a:ea typeface="Calibri"/>
                <a:cs typeface="Calibri"/>
                <a:sym typeface="Calibri"/>
              </a:rPr>
              <a:t> </a:t>
            </a:r>
            <a:endParaRPr sz="3600">
              <a:solidFill>
                <a:schemeClr val="lt1"/>
              </a:solidFill>
              <a:latin typeface="Calibri"/>
              <a:ea typeface="Calibri"/>
              <a:cs typeface="Calibri"/>
              <a:sym typeface="Calibri"/>
            </a:endParaRPr>
          </a:p>
        </p:txBody>
      </p:sp>
      <p:sp>
        <p:nvSpPr>
          <p:cNvPr id="349" name="Google Shape;349;p47"/>
          <p:cNvSpPr txBox="1"/>
          <p:nvPr/>
        </p:nvSpPr>
        <p:spPr>
          <a:xfrm>
            <a:off x="263600" y="972725"/>
            <a:ext cx="10992600" cy="44652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original estimated precision for churn prediction was 85%, but  the actual precision has been up to 90%.</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Framework has been used to design a good  interface for user  to experience.</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program is able to process the large scale of data, and the total data set of the project is almost 2GB.</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system can deal with errors and erroneous input.</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p:nvPr/>
        </p:nvSpPr>
        <p:spPr>
          <a:xfrm>
            <a:off x="0" y="0"/>
            <a:ext cx="5780314"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30"/>
          <p:cNvSpPr txBox="1"/>
          <p:nvPr/>
        </p:nvSpPr>
        <p:spPr>
          <a:xfrm>
            <a:off x="789214" y="2721429"/>
            <a:ext cx="4201886"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Calibri"/>
                <a:ea typeface="Calibri"/>
                <a:cs typeface="Calibri"/>
                <a:sym typeface="Calibri"/>
              </a:rPr>
              <a:t>Motivation</a:t>
            </a:r>
            <a:endParaRPr sz="6600">
              <a:solidFill>
                <a:schemeClr val="lt1"/>
              </a:solidFill>
              <a:latin typeface="Calibri"/>
              <a:ea typeface="Calibri"/>
              <a:cs typeface="Calibri"/>
              <a:sym typeface="Calibri"/>
            </a:endParaRPr>
          </a:p>
        </p:txBody>
      </p:sp>
      <p:sp>
        <p:nvSpPr>
          <p:cNvPr id="182" name="Google Shape;182;p30"/>
          <p:cNvSpPr/>
          <p:nvPr/>
        </p:nvSpPr>
        <p:spPr>
          <a:xfrm>
            <a:off x="6191869" y="653534"/>
            <a:ext cx="403225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What are we doing?</a:t>
            </a:r>
            <a:endParaRPr b="1" sz="3600">
              <a:solidFill>
                <a:schemeClr val="dk1"/>
              </a:solidFill>
              <a:latin typeface="Calibri"/>
              <a:ea typeface="Calibri"/>
              <a:cs typeface="Calibri"/>
              <a:sym typeface="Calibri"/>
            </a:endParaRPr>
          </a:p>
        </p:txBody>
      </p:sp>
      <p:sp>
        <p:nvSpPr>
          <p:cNvPr id="183" name="Google Shape;183;p30"/>
          <p:cNvSpPr txBox="1"/>
          <p:nvPr/>
        </p:nvSpPr>
        <p:spPr>
          <a:xfrm>
            <a:off x="6191869" y="1469985"/>
            <a:ext cx="5533285"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KKbox is a music streaming platform in Asia </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Building a model to predict whether a user will churn when their subscription to KKBox expires</a:t>
            </a:r>
            <a:endParaRPr sz="2400">
              <a:solidFill>
                <a:schemeClr val="dk1"/>
              </a:solidFill>
              <a:latin typeface="Calibri"/>
              <a:ea typeface="Calibri"/>
              <a:cs typeface="Calibri"/>
              <a:sym typeface="Calibri"/>
            </a:endParaRPr>
          </a:p>
        </p:txBody>
      </p:sp>
      <p:sp>
        <p:nvSpPr>
          <p:cNvPr id="184" name="Google Shape;184;p30"/>
          <p:cNvSpPr/>
          <p:nvPr/>
        </p:nvSpPr>
        <p:spPr>
          <a:xfrm>
            <a:off x="6191869" y="3383551"/>
            <a:ext cx="46692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Why are we doing this?</a:t>
            </a:r>
            <a:endParaRPr b="1" sz="3600">
              <a:solidFill>
                <a:schemeClr val="dk1"/>
              </a:solidFill>
              <a:latin typeface="Calibri"/>
              <a:ea typeface="Calibri"/>
              <a:cs typeface="Calibri"/>
              <a:sym typeface="Calibri"/>
            </a:endParaRPr>
          </a:p>
        </p:txBody>
      </p:sp>
      <p:sp>
        <p:nvSpPr>
          <p:cNvPr id="185" name="Google Shape;185;p30"/>
          <p:cNvSpPr/>
          <p:nvPr/>
        </p:nvSpPr>
        <p:spPr>
          <a:xfrm>
            <a:off x="6191875" y="4113225"/>
            <a:ext cx="5838900" cy="15696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Important for marketing strategy</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 explore complicated models that improves prediction accuracy</a:t>
            </a:r>
            <a:endParaRPr/>
          </a:p>
          <a:p>
            <a:pPr indent="0" lvl="0" marL="457200" marR="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nvSpPr>
        <p:spPr>
          <a:xfrm>
            <a:off x="6132025" y="891950"/>
            <a:ext cx="3863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191" name="Google Shape;191;p31"/>
          <p:cNvSpPr/>
          <p:nvPr/>
        </p:nvSpPr>
        <p:spPr>
          <a:xfrm>
            <a:off x="0" y="0"/>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31"/>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Source </a:t>
            </a:r>
            <a:endParaRPr sz="3600">
              <a:solidFill>
                <a:schemeClr val="lt1"/>
              </a:solidFill>
              <a:latin typeface="Calibri"/>
              <a:ea typeface="Calibri"/>
              <a:cs typeface="Calibri"/>
              <a:sym typeface="Calibri"/>
            </a:endParaRPr>
          </a:p>
        </p:txBody>
      </p:sp>
      <p:sp>
        <p:nvSpPr>
          <p:cNvPr id="193" name="Google Shape;193;p31"/>
          <p:cNvSpPr txBox="1"/>
          <p:nvPr/>
        </p:nvSpPr>
        <p:spPr>
          <a:xfrm>
            <a:off x="469775" y="950025"/>
            <a:ext cx="36072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u="sng">
                <a:latin typeface="Calibri"/>
                <a:ea typeface="Calibri"/>
                <a:cs typeface="Calibri"/>
                <a:sym typeface="Calibri"/>
              </a:rPr>
              <a:t>Brief Introduction</a:t>
            </a:r>
            <a:endParaRPr b="1" sz="3000" u="sng">
              <a:latin typeface="Calibri"/>
              <a:ea typeface="Calibri"/>
              <a:cs typeface="Calibri"/>
              <a:sym typeface="Calibri"/>
            </a:endParaRPr>
          </a:p>
        </p:txBody>
      </p:sp>
      <p:sp>
        <p:nvSpPr>
          <p:cNvPr id="194" name="Google Shape;194;p31"/>
          <p:cNvSpPr txBox="1"/>
          <p:nvPr/>
        </p:nvSpPr>
        <p:spPr>
          <a:xfrm>
            <a:off x="946400" y="3727675"/>
            <a:ext cx="18492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datasets</a:t>
            </a:r>
            <a:endParaRPr sz="3000"/>
          </a:p>
        </p:txBody>
      </p:sp>
      <p:sp>
        <p:nvSpPr>
          <p:cNvPr id="195" name="Google Shape;195;p31"/>
          <p:cNvSpPr txBox="1"/>
          <p:nvPr/>
        </p:nvSpPr>
        <p:spPr>
          <a:xfrm>
            <a:off x="1077450" y="1545300"/>
            <a:ext cx="90858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the datasets consist of subscriber data from three distinct sources  </a:t>
            </a:r>
            <a:endParaRPr sz="2400"/>
          </a:p>
        </p:txBody>
      </p:sp>
      <p:sp>
        <p:nvSpPr>
          <p:cNvPr id="196" name="Google Shape;196;p31"/>
          <p:cNvSpPr/>
          <p:nvPr/>
        </p:nvSpPr>
        <p:spPr>
          <a:xfrm>
            <a:off x="2690275" y="2467700"/>
            <a:ext cx="422100" cy="3279600"/>
          </a:xfrm>
          <a:prstGeom prst="leftBrace">
            <a:avLst>
              <a:gd fmla="val 8333"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a:off x="3312000" y="2467700"/>
            <a:ext cx="26142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User log data</a:t>
            </a:r>
            <a:endParaRPr sz="2400"/>
          </a:p>
        </p:txBody>
      </p:sp>
      <p:sp>
        <p:nvSpPr>
          <p:cNvPr id="198" name="Google Shape;198;p31"/>
          <p:cNvSpPr txBox="1"/>
          <p:nvPr/>
        </p:nvSpPr>
        <p:spPr>
          <a:xfrm>
            <a:off x="3312000" y="3727675"/>
            <a:ext cx="34731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Transaction</a:t>
            </a:r>
            <a:r>
              <a:rPr lang="en-US" sz="2400"/>
              <a:t> data</a:t>
            </a:r>
            <a:endParaRPr sz="2400"/>
          </a:p>
        </p:txBody>
      </p:sp>
      <p:sp>
        <p:nvSpPr>
          <p:cNvPr id="199" name="Google Shape;199;p31"/>
          <p:cNvSpPr txBox="1"/>
          <p:nvPr/>
        </p:nvSpPr>
        <p:spPr>
          <a:xfrm>
            <a:off x="3312000" y="5131300"/>
            <a:ext cx="34731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Member</a:t>
            </a:r>
            <a:r>
              <a:rPr lang="en-US" sz="2400"/>
              <a:t> data</a:t>
            </a:r>
            <a:endParaRPr sz="2400"/>
          </a:p>
        </p:txBody>
      </p:sp>
      <p:sp>
        <p:nvSpPr>
          <p:cNvPr id="200" name="Google Shape;200;p31"/>
          <p:cNvSpPr txBox="1"/>
          <p:nvPr/>
        </p:nvSpPr>
        <p:spPr>
          <a:xfrm>
            <a:off x="6521100" y="2278425"/>
            <a:ext cx="4719600" cy="11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a variety of information about subscriber activity by day</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1" name="Google Shape;201;p31"/>
          <p:cNvSpPr txBox="1"/>
          <p:nvPr/>
        </p:nvSpPr>
        <p:spPr>
          <a:xfrm>
            <a:off x="6521100" y="3586650"/>
            <a:ext cx="53874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covered </a:t>
            </a:r>
            <a:r>
              <a:rPr lang="en-US" sz="2400">
                <a:solidFill>
                  <a:schemeClr val="dk1"/>
                </a:solidFill>
                <a:latin typeface="Calibri"/>
                <a:ea typeface="Calibri"/>
                <a:cs typeface="Calibri"/>
                <a:sym typeface="Calibri"/>
              </a:rPr>
              <a:t>all payment and subscription information including renewals and cancellations</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2" name="Google Shape;202;p31"/>
          <p:cNvSpPr txBox="1"/>
          <p:nvPr/>
        </p:nvSpPr>
        <p:spPr>
          <a:xfrm>
            <a:off x="6521100" y="5029375"/>
            <a:ext cx="53874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contained demographic information about each subscriber such as birthdate and gender</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3" name="Google Shape;203;p31"/>
          <p:cNvSpPr/>
          <p:nvPr/>
        </p:nvSpPr>
        <p:spPr>
          <a:xfrm>
            <a:off x="5833950" y="2646850"/>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5833950" y="3889075"/>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a:off x="5833950" y="5292700"/>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p:nvPr/>
        </p:nvSpPr>
        <p:spPr>
          <a:xfrm>
            <a:off x="0" y="11575"/>
            <a:ext cx="12192000" cy="5772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2"/>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a:t>
            </a:r>
            <a:endParaRPr sz="3600">
              <a:solidFill>
                <a:schemeClr val="lt1"/>
              </a:solidFill>
              <a:latin typeface="Calibri"/>
              <a:ea typeface="Calibri"/>
              <a:cs typeface="Calibri"/>
              <a:sym typeface="Calibri"/>
            </a:endParaRPr>
          </a:p>
        </p:txBody>
      </p:sp>
      <p:graphicFrame>
        <p:nvGraphicFramePr>
          <p:cNvPr id="212" name="Google Shape;212;p32"/>
          <p:cNvGraphicFramePr/>
          <p:nvPr/>
        </p:nvGraphicFramePr>
        <p:xfrm>
          <a:off x="952500" y="715550"/>
          <a:ext cx="3000000" cy="3000000"/>
        </p:xfrm>
        <a:graphic>
          <a:graphicData uri="http://schemas.openxmlformats.org/drawingml/2006/table">
            <a:tbl>
              <a:tblPr>
                <a:noFill/>
                <a:tableStyleId>{2926377D-7333-4753-AB78-490189E80C15}</a:tableStyleId>
              </a:tblPr>
              <a:tblGrid>
                <a:gridCol w="1479025"/>
                <a:gridCol w="8807975"/>
              </a:tblGrid>
              <a:tr h="388975">
                <a:tc gridSpan="2">
                  <a:txBody>
                    <a:bodyPr>
                      <a:noAutofit/>
                    </a:bodyPr>
                    <a:lstStyle/>
                    <a:p>
                      <a:pPr indent="0" lvl="0" marL="0" rtl="0" algn="l">
                        <a:spcBef>
                          <a:spcPts val="0"/>
                        </a:spcBef>
                        <a:spcAft>
                          <a:spcPts val="0"/>
                        </a:spcAft>
                        <a:buNone/>
                      </a:pPr>
                      <a:r>
                        <a:rPr lang="en-US" sz="2400">
                          <a:solidFill>
                            <a:schemeClr val="lt1"/>
                          </a:solidFill>
                        </a:rPr>
                        <a:t>Training Set</a:t>
                      </a:r>
                      <a:endParaRPr sz="24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5818E"/>
                    </a:solidFill>
                  </a:tcPr>
                </a:tc>
                <a:tc hMerge="1"/>
              </a:tr>
              <a:tr h="358275">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lnT cap="flat" cmpd="sng" w="9525">
                      <a:solidFill>
                        <a:schemeClr val="lt1"/>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1800">
                          <a:solidFill>
                            <a:schemeClr val="dk1"/>
                          </a:solidFill>
                          <a:highlight>
                            <a:srgbClr val="FFFFFF"/>
                          </a:highlight>
                        </a:rPr>
                        <a:t>user id</a:t>
                      </a:r>
                      <a:endParaRPr sz="1800"/>
                    </a:p>
                  </a:txBody>
                  <a:tcPr marT="91425" marB="91425" marR="91425" marL="91425">
                    <a:lnT cap="flat" cmpd="sng" w="9525">
                      <a:solidFill>
                        <a:schemeClr val="lt1"/>
                      </a:solidFill>
                      <a:prstDash val="solid"/>
                      <a:round/>
                      <a:headEnd len="sm" w="sm" type="none"/>
                      <a:tailEnd len="sm" w="sm" type="none"/>
                    </a:lnT>
                  </a:tcPr>
                </a:tc>
              </a:tr>
              <a:tr h="895350">
                <a:tc>
                  <a:txBody>
                    <a:bodyPr>
                      <a:noAutofit/>
                    </a:bodyPr>
                    <a:lstStyle/>
                    <a:p>
                      <a:pPr indent="0" lvl="0" marL="0" rtl="0" algn="l">
                        <a:spcBef>
                          <a:spcPts val="0"/>
                        </a:spcBef>
                        <a:spcAft>
                          <a:spcPts val="0"/>
                        </a:spcAft>
                        <a:buNone/>
                      </a:pPr>
                      <a:r>
                        <a:rPr lang="en-US" sz="1800">
                          <a:solidFill>
                            <a:schemeClr val="dk1"/>
                          </a:solidFill>
                          <a:highlight>
                            <a:srgbClr val="FFFFFF"/>
                          </a:highlight>
                        </a:rPr>
                        <a:t>is_churn</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Churn is defined as whether the user did not continue the subscription within 30 days of expiration. </a:t>
                      </a:r>
                      <a:r>
                        <a:rPr lang="en-US" sz="1800">
                          <a:solidFill>
                            <a:schemeClr val="dk1"/>
                          </a:solidFill>
                          <a:highlight>
                            <a:srgbClr val="F4F4F4"/>
                          </a:highlight>
                          <a:latin typeface="Courier New"/>
                          <a:ea typeface="Courier New"/>
                          <a:cs typeface="Courier New"/>
                          <a:sym typeface="Courier New"/>
                        </a:rPr>
                        <a:t>is_churn = 1</a:t>
                      </a:r>
                      <a:r>
                        <a:rPr lang="en-US" sz="1800">
                          <a:solidFill>
                            <a:schemeClr val="dk1"/>
                          </a:solidFill>
                          <a:highlight>
                            <a:srgbClr val="FFFFFF"/>
                          </a:highlight>
                        </a:rPr>
                        <a:t> means churn,</a:t>
                      </a:r>
                      <a:r>
                        <a:rPr lang="en-US" sz="1800">
                          <a:solidFill>
                            <a:schemeClr val="dk1"/>
                          </a:solidFill>
                          <a:highlight>
                            <a:srgbClr val="F4F4F4"/>
                          </a:highlight>
                          <a:latin typeface="Courier New"/>
                          <a:ea typeface="Courier New"/>
                          <a:cs typeface="Courier New"/>
                          <a:sym typeface="Courier New"/>
                        </a:rPr>
                        <a:t>is_churn = 0</a:t>
                      </a:r>
                      <a:r>
                        <a:rPr lang="en-US" sz="1800">
                          <a:solidFill>
                            <a:schemeClr val="dk1"/>
                          </a:solidFill>
                          <a:highlight>
                            <a:srgbClr val="FFFFFF"/>
                          </a:highlight>
                        </a:rPr>
                        <a:t> means renewal.</a:t>
                      </a:r>
                      <a:endParaRPr sz="1800"/>
                    </a:p>
                  </a:txBody>
                  <a:tcPr marT="91425" marB="91425" marR="91425" marL="91425"/>
                </a:tc>
              </a:tr>
            </a:tbl>
          </a:graphicData>
        </a:graphic>
      </p:graphicFrame>
      <p:graphicFrame>
        <p:nvGraphicFramePr>
          <p:cNvPr id="213" name="Google Shape;213;p32"/>
          <p:cNvGraphicFramePr/>
          <p:nvPr/>
        </p:nvGraphicFramePr>
        <p:xfrm>
          <a:off x="952500" y="2614775"/>
          <a:ext cx="3000000" cy="3000000"/>
        </p:xfrm>
        <a:graphic>
          <a:graphicData uri="http://schemas.openxmlformats.org/drawingml/2006/table">
            <a:tbl>
              <a:tblPr>
                <a:noFill/>
                <a:tableStyleId>{2926377D-7333-4753-AB78-490189E80C15}</a:tableStyleId>
              </a:tblPr>
              <a:tblGrid>
                <a:gridCol w="3068425"/>
                <a:gridCol w="7218575"/>
              </a:tblGrid>
              <a:tr h="499225">
                <a:tc gridSpan="2">
                  <a:txBody>
                    <a:bodyPr>
                      <a:noAutofit/>
                    </a:bodyPr>
                    <a:lstStyle/>
                    <a:p>
                      <a:pPr indent="0" lvl="0" marL="0" rtl="0" algn="l">
                        <a:spcBef>
                          <a:spcPts val="0"/>
                        </a:spcBef>
                        <a:spcAft>
                          <a:spcPts val="0"/>
                        </a:spcAft>
                        <a:buClr>
                          <a:schemeClr val="dk1"/>
                        </a:buClr>
                        <a:buSzPts val="1100"/>
                        <a:buFont typeface="Arial"/>
                        <a:buNone/>
                      </a:pPr>
                      <a:r>
                        <a:rPr lang="en-US" sz="2400">
                          <a:solidFill>
                            <a:schemeClr val="lt1"/>
                          </a:solidFill>
                        </a:rPr>
                        <a:t>Transactions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payment_method_id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payment method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payment_plan_days</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length of membership plan in days</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plan_list_price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in New Taiwan Dollar (NTD)</a:t>
                      </a:r>
                      <a:endParaRPr sz="1800"/>
                    </a:p>
                  </a:txBody>
                  <a:tcPr marT="91425" marB="91425" marR="91425" marL="91425"/>
                </a:tc>
              </a:tr>
            </a:tbl>
          </a:graphicData>
        </a:graphic>
      </p:graphicFrame>
      <p:graphicFrame>
        <p:nvGraphicFramePr>
          <p:cNvPr id="214" name="Google Shape;214;p32"/>
          <p:cNvGraphicFramePr/>
          <p:nvPr/>
        </p:nvGraphicFramePr>
        <p:xfrm>
          <a:off x="952500" y="4988375"/>
          <a:ext cx="3000000" cy="3000000"/>
        </p:xfrm>
        <a:graphic>
          <a:graphicData uri="http://schemas.openxmlformats.org/drawingml/2006/table">
            <a:tbl>
              <a:tblPr>
                <a:noFill/>
                <a:tableStyleId>{2926377D-7333-4753-AB78-490189E80C15}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actual_amount_paid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in New Taiwan Dollar (NTD)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transaction_date: format</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format</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membership_expire_date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a:t>
                      </a: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is_cancel</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whether or not the user canceled the membership in this transaction</a:t>
                      </a:r>
                      <a:endParaRPr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aphicFrame>
        <p:nvGraphicFramePr>
          <p:cNvPr id="219" name="Google Shape;219;p33"/>
          <p:cNvGraphicFramePr/>
          <p:nvPr/>
        </p:nvGraphicFramePr>
        <p:xfrm>
          <a:off x="952500" y="1391700"/>
          <a:ext cx="3000000" cy="3000000"/>
        </p:xfrm>
        <a:graphic>
          <a:graphicData uri="http://schemas.openxmlformats.org/drawingml/2006/table">
            <a:tbl>
              <a:tblPr>
                <a:noFill/>
                <a:tableStyleId>{2926377D-7333-4753-AB78-490189E80C15}</a:tableStyleId>
              </a:tblPr>
              <a:tblGrid>
                <a:gridCol w="3068425"/>
                <a:gridCol w="7218575"/>
              </a:tblGrid>
              <a:tr h="499225">
                <a:tc gridSpan="2">
                  <a:txBody>
                    <a:bodyPr>
                      <a:noAutofit/>
                    </a:bodyPr>
                    <a:lstStyle/>
                    <a:p>
                      <a:pPr indent="0" lvl="0" marL="0" rtl="0" algn="l">
                        <a:spcBef>
                          <a:spcPts val="0"/>
                        </a:spcBef>
                        <a:spcAft>
                          <a:spcPts val="0"/>
                        </a:spcAft>
                        <a:buNone/>
                      </a:pPr>
                      <a:r>
                        <a:rPr lang="en-US" sz="2400">
                          <a:solidFill>
                            <a:schemeClr val="lt1"/>
                          </a:solidFill>
                        </a:rPr>
                        <a:t>User_logs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date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format</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num_25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songs played less than 25% of the song length</a:t>
                      </a:r>
                      <a:endParaRPr sz="1800"/>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num_50</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less than 50%  of the song length</a:t>
                      </a:r>
                      <a:endParaRPr sz="1800"/>
                    </a:p>
                  </a:txBody>
                  <a:tcPr marT="91425" marB="91425" marR="91425" marL="91425"/>
                </a:tc>
              </a:tr>
            </a:tbl>
          </a:graphicData>
        </a:graphic>
      </p:graphicFrame>
      <p:graphicFrame>
        <p:nvGraphicFramePr>
          <p:cNvPr id="220" name="Google Shape;220;p33"/>
          <p:cNvGraphicFramePr/>
          <p:nvPr/>
        </p:nvGraphicFramePr>
        <p:xfrm>
          <a:off x="952500" y="3772800"/>
          <a:ext cx="3000000" cy="3000000"/>
        </p:xfrm>
        <a:graphic>
          <a:graphicData uri="http://schemas.openxmlformats.org/drawingml/2006/table">
            <a:tbl>
              <a:tblPr>
                <a:noFill/>
                <a:tableStyleId>{2926377D-7333-4753-AB78-490189E80C15}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nubm_75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less than 75%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num_985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between 75% and 98.5%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num_100</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over 98.5%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num_unq</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unique songs played</a:t>
                      </a:r>
                      <a:endParaRPr sz="1800"/>
                    </a:p>
                  </a:txBody>
                  <a:tcPr marT="91425" marB="91425" marR="91425" marL="91425"/>
                </a:tc>
              </a:tr>
            </a:tbl>
          </a:graphicData>
        </a:graphic>
      </p:graphicFrame>
      <p:graphicFrame>
        <p:nvGraphicFramePr>
          <p:cNvPr id="221" name="Google Shape;221;p33"/>
          <p:cNvGraphicFramePr/>
          <p:nvPr/>
        </p:nvGraphicFramePr>
        <p:xfrm>
          <a:off x="952500" y="5609100"/>
          <a:ext cx="3000000" cy="3000000"/>
        </p:xfrm>
        <a:graphic>
          <a:graphicData uri="http://schemas.openxmlformats.org/drawingml/2006/table">
            <a:tbl>
              <a:tblPr>
                <a:noFill/>
                <a:tableStyleId>{2926377D-7333-4753-AB78-490189E80C15}</a:tableStyleId>
              </a:tblPr>
              <a:tblGrid>
                <a:gridCol w="3068425"/>
                <a:gridCol w="7218575"/>
              </a:tblGrid>
              <a:tr h="381000">
                <a:tc>
                  <a:txBody>
                    <a:bodyPr>
                      <a:noAutofit/>
                    </a:bodyPr>
                    <a:lstStyle/>
                    <a:p>
                      <a:pPr indent="0" lvl="0" marL="0" rtl="0" algn="l">
                        <a:spcBef>
                          <a:spcPts val="0"/>
                        </a:spcBef>
                        <a:spcAft>
                          <a:spcPts val="0"/>
                        </a:spcAft>
                        <a:buNone/>
                      </a:pPr>
                      <a:r>
                        <a:rPr lang="en-US" sz="1800"/>
                        <a:t>total_secs</a:t>
                      </a:r>
                      <a:endParaRPr sz="1800"/>
                    </a:p>
                  </a:txBody>
                  <a:tcPr marT="91425" marB="91425" marR="91425" marL="91425"/>
                </a:tc>
                <a:tc>
                  <a:txBody>
                    <a:bodyPr>
                      <a:noAutofit/>
                    </a:bodyPr>
                    <a:lstStyle/>
                    <a:p>
                      <a:pPr indent="0" lvl="0" marL="0" rtl="0" algn="l">
                        <a:spcBef>
                          <a:spcPts val="0"/>
                        </a:spcBef>
                        <a:spcAft>
                          <a:spcPts val="0"/>
                        </a:spcAft>
                        <a:buNone/>
                      </a:pPr>
                      <a:r>
                        <a:rPr lang="en-US" sz="1800"/>
                        <a:t>total seconds played</a:t>
                      </a:r>
                      <a:endParaRPr sz="1800"/>
                    </a:p>
                  </a:txBody>
                  <a:tcPr marT="91425" marB="91425" marR="91425" marL="91425"/>
                </a:tc>
              </a:tr>
            </a:tbl>
          </a:graphicData>
        </a:graphic>
      </p:graphicFrame>
      <p:sp>
        <p:nvSpPr>
          <p:cNvPr id="222" name="Google Shape;222;p33"/>
          <p:cNvSpPr/>
          <p:nvPr/>
        </p:nvSpPr>
        <p:spPr>
          <a:xfrm>
            <a:off x="0" y="0"/>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3"/>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2</a:t>
            </a:r>
            <a:endParaRPr sz="3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4"/>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3</a:t>
            </a:r>
            <a:endParaRPr sz="3600">
              <a:solidFill>
                <a:schemeClr val="lt1"/>
              </a:solidFill>
              <a:latin typeface="Calibri"/>
              <a:ea typeface="Calibri"/>
              <a:cs typeface="Calibri"/>
              <a:sym typeface="Calibri"/>
            </a:endParaRPr>
          </a:p>
        </p:txBody>
      </p:sp>
      <p:graphicFrame>
        <p:nvGraphicFramePr>
          <p:cNvPr id="230" name="Google Shape;230;p34"/>
          <p:cNvGraphicFramePr/>
          <p:nvPr/>
        </p:nvGraphicFramePr>
        <p:xfrm>
          <a:off x="952500" y="4626650"/>
          <a:ext cx="3000000" cy="3000000"/>
        </p:xfrm>
        <a:graphic>
          <a:graphicData uri="http://schemas.openxmlformats.org/drawingml/2006/table">
            <a:tbl>
              <a:tblPr>
                <a:noFill/>
                <a:tableStyleId>{2926377D-7333-4753-AB78-490189E80C15}</a:tableStyleId>
              </a:tblPr>
              <a:tblGrid>
                <a:gridCol w="1479025"/>
                <a:gridCol w="8807975"/>
              </a:tblGrid>
              <a:tr h="492675">
                <a:tc gridSpan="2">
                  <a:txBody>
                    <a:bodyPr>
                      <a:noAutofit/>
                    </a:bodyPr>
                    <a:lstStyle/>
                    <a:p>
                      <a:pPr indent="0" lvl="0" marL="0" rtl="0" algn="l">
                        <a:spcBef>
                          <a:spcPts val="0"/>
                        </a:spcBef>
                        <a:spcAft>
                          <a:spcPts val="0"/>
                        </a:spcAft>
                        <a:buNone/>
                      </a:pPr>
                      <a:r>
                        <a:rPr lang="en-US" sz="2400">
                          <a:solidFill>
                            <a:schemeClr val="lt1"/>
                          </a:solidFill>
                        </a:rPr>
                        <a:t>Test</a:t>
                      </a:r>
                      <a:r>
                        <a:rPr lang="en-US" sz="2400">
                          <a:solidFill>
                            <a:schemeClr val="lt1"/>
                          </a:solidFill>
                        </a:rPr>
                        <a:t> Set</a:t>
                      </a:r>
                      <a:endParaRPr sz="24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5818E"/>
                    </a:solidFill>
                  </a:tcPr>
                </a:tc>
                <a:tc hMerge="1"/>
              </a:tr>
              <a:tr h="41515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lnT cap="flat" cmpd="sng" w="9525">
                      <a:solidFill>
                        <a:schemeClr val="lt1"/>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1800">
                          <a:solidFill>
                            <a:schemeClr val="dk1"/>
                          </a:solidFill>
                          <a:highlight>
                            <a:srgbClr val="FFFFFF"/>
                          </a:highlight>
                        </a:rPr>
                        <a:t>user id</a:t>
                      </a:r>
                      <a:endParaRPr sz="1800"/>
                    </a:p>
                  </a:txBody>
                  <a:tcPr marT="91425" marB="91425" marR="91425" marL="91425">
                    <a:lnT cap="flat" cmpd="sng" w="9525">
                      <a:solidFill>
                        <a:schemeClr val="lt1"/>
                      </a:solidFill>
                      <a:prstDash val="solid"/>
                      <a:round/>
                      <a:headEnd len="sm" w="sm" type="none"/>
                      <a:tailEnd len="sm" w="sm" type="none"/>
                    </a:lnT>
                  </a:tcPr>
                </a:tc>
              </a:tr>
              <a:tr h="552525">
                <a:tc>
                  <a:txBody>
                    <a:bodyPr>
                      <a:noAutofit/>
                    </a:bodyPr>
                    <a:lstStyle/>
                    <a:p>
                      <a:pPr indent="0" lvl="0" marL="0" rtl="0" algn="l">
                        <a:spcBef>
                          <a:spcPts val="0"/>
                        </a:spcBef>
                        <a:spcAft>
                          <a:spcPts val="0"/>
                        </a:spcAft>
                        <a:buNone/>
                      </a:pPr>
                      <a:r>
                        <a:rPr lang="en-US" sz="1800">
                          <a:solidFill>
                            <a:schemeClr val="dk1"/>
                          </a:solidFill>
                          <a:highlight>
                            <a:srgbClr val="FFFFFF"/>
                          </a:highlight>
                        </a:rPr>
                        <a:t>is_churn</a:t>
                      </a:r>
                      <a:endParaRPr sz="1800"/>
                    </a:p>
                  </a:txBody>
                  <a:tcPr marT="91425" marB="91425" marR="91425" marL="91425"/>
                </a:tc>
                <a:tc>
                  <a:txBody>
                    <a:bodyPr>
                      <a:noAutofit/>
                    </a:bodyPr>
                    <a:lstStyle/>
                    <a:p>
                      <a:pPr indent="0" lvl="0" marL="0" rtl="0" algn="ctr">
                        <a:spcBef>
                          <a:spcPts val="0"/>
                        </a:spcBef>
                        <a:spcAft>
                          <a:spcPts val="0"/>
                        </a:spcAft>
                        <a:buNone/>
                      </a:pPr>
                      <a:r>
                        <a:rPr lang="en-US" sz="1800">
                          <a:solidFill>
                            <a:srgbClr val="2A2B2B"/>
                          </a:solidFill>
                          <a:highlight>
                            <a:srgbClr val="FFFFFF"/>
                          </a:highlight>
                        </a:rPr>
                        <a:t>prediction</a:t>
                      </a:r>
                      <a:r>
                        <a:rPr lang="en-US" sz="1800" u="sng">
                          <a:solidFill>
                            <a:srgbClr val="FF0000"/>
                          </a:solidFill>
                          <a:highlight>
                            <a:srgbClr val="FFFFFF"/>
                          </a:highlight>
                        </a:rPr>
                        <a:t> </a:t>
                      </a:r>
                      <a:endParaRPr sz="1800" u="sng">
                        <a:solidFill>
                          <a:srgbClr val="FF0000"/>
                        </a:solidFill>
                      </a:endParaRPr>
                    </a:p>
                  </a:txBody>
                  <a:tcPr marT="91425" marB="91425" marR="91425" marL="91425"/>
                </a:tc>
              </a:tr>
            </a:tbl>
          </a:graphicData>
        </a:graphic>
      </p:graphicFrame>
      <p:graphicFrame>
        <p:nvGraphicFramePr>
          <p:cNvPr id="231" name="Google Shape;231;p34"/>
          <p:cNvGraphicFramePr/>
          <p:nvPr/>
        </p:nvGraphicFramePr>
        <p:xfrm>
          <a:off x="952500" y="868325"/>
          <a:ext cx="3000000" cy="3000000"/>
        </p:xfrm>
        <a:graphic>
          <a:graphicData uri="http://schemas.openxmlformats.org/drawingml/2006/table">
            <a:tbl>
              <a:tblPr>
                <a:noFill/>
                <a:tableStyleId>{2926377D-7333-4753-AB78-490189E80C15}</a:tableStyleId>
              </a:tblPr>
              <a:tblGrid>
                <a:gridCol w="3068425"/>
                <a:gridCol w="7218575"/>
              </a:tblGrid>
              <a:tr h="499225">
                <a:tc gridSpan="2">
                  <a:txBody>
                    <a:bodyPr>
                      <a:noAutofit/>
                    </a:bodyPr>
                    <a:lstStyle/>
                    <a:p>
                      <a:pPr indent="0" lvl="0" marL="0" rtl="0" algn="l">
                        <a:spcBef>
                          <a:spcPts val="0"/>
                        </a:spcBef>
                        <a:spcAft>
                          <a:spcPts val="0"/>
                        </a:spcAft>
                        <a:buNone/>
                      </a:pPr>
                      <a:r>
                        <a:rPr lang="en-US" sz="2400">
                          <a:solidFill>
                            <a:schemeClr val="lt1"/>
                          </a:solidFill>
                        </a:rPr>
                        <a:t>Members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city</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city</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bd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age</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gender</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gender</a:t>
                      </a:r>
                      <a:endParaRPr sz="1800"/>
                    </a:p>
                  </a:txBody>
                  <a:tcPr marT="91425" marB="91425" marR="91425" marL="91425"/>
                </a:tc>
              </a:tr>
            </a:tbl>
          </a:graphicData>
        </a:graphic>
      </p:graphicFrame>
      <p:graphicFrame>
        <p:nvGraphicFramePr>
          <p:cNvPr id="232" name="Google Shape;232;p34"/>
          <p:cNvGraphicFramePr/>
          <p:nvPr/>
        </p:nvGraphicFramePr>
        <p:xfrm>
          <a:off x="952500" y="3249425"/>
          <a:ext cx="3000000" cy="3000000"/>
        </p:xfrm>
        <a:graphic>
          <a:graphicData uri="http://schemas.openxmlformats.org/drawingml/2006/table">
            <a:tbl>
              <a:tblPr>
                <a:noFill/>
                <a:tableStyleId>{2926377D-7333-4753-AB78-490189E80C15}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registered_visa</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registration method</a:t>
                      </a:r>
                      <a:endParaRPr sz="1800"/>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registration _init_time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expiration_date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p:nvPr/>
        </p:nvSpPr>
        <p:spPr>
          <a:xfrm>
            <a:off x="0" y="0"/>
            <a:ext cx="5780400"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Methodology</a:t>
            </a:r>
            <a:endParaRPr b="1" sz="6000">
              <a:solidFill>
                <a:schemeClr val="lt1"/>
              </a:solidFill>
              <a:latin typeface="Calibri"/>
              <a:ea typeface="Calibri"/>
              <a:cs typeface="Calibri"/>
              <a:sym typeface="Calibri"/>
            </a:endParaRPr>
          </a:p>
        </p:txBody>
      </p:sp>
      <p:sp>
        <p:nvSpPr>
          <p:cNvPr id="238" name="Google Shape;238;p35"/>
          <p:cNvSpPr txBox="1"/>
          <p:nvPr/>
        </p:nvSpPr>
        <p:spPr>
          <a:xfrm>
            <a:off x="6132025" y="891950"/>
            <a:ext cx="3863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239" name="Google Shape;239;p35"/>
          <p:cNvSpPr txBox="1"/>
          <p:nvPr/>
        </p:nvSpPr>
        <p:spPr>
          <a:xfrm>
            <a:off x="5963500" y="1938700"/>
            <a:ext cx="6723900" cy="24531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t/>
            </a:r>
            <a:endParaRPr/>
          </a:p>
        </p:txBody>
      </p:sp>
      <p:sp>
        <p:nvSpPr>
          <p:cNvPr id="240" name="Google Shape;240;p35"/>
          <p:cNvSpPr/>
          <p:nvPr/>
        </p:nvSpPr>
        <p:spPr>
          <a:xfrm>
            <a:off x="6132025" y="1660175"/>
            <a:ext cx="6555300" cy="4182300"/>
          </a:xfrm>
          <a:prstGeom prst="rect">
            <a:avLst/>
          </a:prstGeom>
          <a:noFill/>
          <a:ln>
            <a:noFill/>
          </a:ln>
        </p:spPr>
        <p:txBody>
          <a:bodyPr anchorCtr="0" anchor="t" bIns="45700" lIns="91425" spcFirstLastPara="1" rIns="91425" wrap="square" tIns="45700">
            <a:noAutofit/>
          </a:bodyPr>
          <a:lstStyle/>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Features Engineering</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Machine Learning algorithms</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Evaluation Results</a:t>
            </a:r>
            <a:endParaRPr sz="3600"/>
          </a:p>
          <a:p>
            <a:pPr indent="0" lvl="0" marL="45720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6"/>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36"/>
          <p:cNvSpPr txBox="1"/>
          <p:nvPr/>
        </p:nvSpPr>
        <p:spPr>
          <a:xfrm>
            <a:off x="272400" y="810925"/>
            <a:ext cx="11647200" cy="3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248" name="Google Shape;248;p36"/>
          <p:cNvSpPr txBox="1"/>
          <p:nvPr/>
        </p:nvSpPr>
        <p:spPr>
          <a:xfrm>
            <a:off x="1830475" y="5569675"/>
            <a:ext cx="84033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bd means birthday. Through the Max value and min value, we can find that there are a lot of outliers. These outliers must be processed for the better prediction</a:t>
            </a:r>
            <a:endParaRPr sz="1800"/>
          </a:p>
        </p:txBody>
      </p:sp>
      <p:pic>
        <p:nvPicPr>
          <p:cNvPr id="249" name="Google Shape;249;p36"/>
          <p:cNvPicPr preferRelativeResize="0"/>
          <p:nvPr/>
        </p:nvPicPr>
        <p:blipFill>
          <a:blip r:embed="rId3">
            <a:alphaModFix/>
          </a:blip>
          <a:stretch>
            <a:fillRect/>
          </a:stretch>
        </p:blipFill>
        <p:spPr>
          <a:xfrm>
            <a:off x="1484813" y="4554025"/>
            <a:ext cx="9401175" cy="542925"/>
          </a:xfrm>
          <a:prstGeom prst="rect">
            <a:avLst/>
          </a:prstGeom>
          <a:noFill/>
          <a:ln>
            <a:noFill/>
          </a:ln>
        </p:spPr>
      </p:pic>
      <p:pic>
        <p:nvPicPr>
          <p:cNvPr id="250" name="Google Shape;250;p36"/>
          <p:cNvPicPr preferRelativeResize="0"/>
          <p:nvPr/>
        </p:nvPicPr>
        <p:blipFill>
          <a:blip r:embed="rId4">
            <a:alphaModFix/>
          </a:blip>
          <a:stretch>
            <a:fillRect/>
          </a:stretch>
        </p:blipFill>
        <p:spPr>
          <a:xfrm>
            <a:off x="584713" y="1822275"/>
            <a:ext cx="11201400"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