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70" r:id="rId3"/>
    <p:sldId id="257" r:id="rId4"/>
    <p:sldId id="263" r:id="rId5"/>
    <p:sldId id="265" r:id="rId6"/>
    <p:sldId id="258" r:id="rId7"/>
    <p:sldId id="264" r:id="rId8"/>
    <p:sldId id="268" r:id="rId9"/>
    <p:sldId id="269" r:id="rId10"/>
    <p:sldId id="259" r:id="rId11"/>
    <p:sldId id="260" r:id="rId12"/>
    <p:sldId id="261" r:id="rId13"/>
    <p:sldId id="262"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693"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7B745D-4A95-4100-A2A1-61340AEF488A}"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27112659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7B745D-4A95-4100-A2A1-61340AEF488A}"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354123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C7B745D-4A95-4100-A2A1-61340AEF488A}" type="datetimeFigureOut">
              <a:rPr lang="en-GB" smtClean="0"/>
              <a:t>27/11/2019</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433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7B745D-4A95-4100-A2A1-61340AEF488A}" type="datetimeFigureOut">
              <a:rPr lang="en-GB" smtClean="0"/>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333091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C7B745D-4A95-4100-A2A1-61340AEF488A}" type="datetimeFigureOut">
              <a:rPr lang="en-GB" smtClean="0"/>
              <a:t>27/11/2019</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065BC7F-BA55-4547-8303-2EBA2ADFB3D2}" type="slidenum">
              <a:rPr lang="en-GB" smtClean="0"/>
              <a:t>‹#›</a:t>
            </a:fld>
            <a:endParaRPr lang="en-GB"/>
          </a:p>
        </p:txBody>
      </p:sp>
    </p:spTree>
    <p:extLst>
      <p:ext uri="{BB962C8B-B14F-4D97-AF65-F5344CB8AC3E}">
        <p14:creationId xmlns:p14="http://schemas.microsoft.com/office/powerpoint/2010/main" val="2328938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7B745D-4A95-4100-A2A1-61340AEF488A}" type="datetimeFigureOut">
              <a:rPr lang="en-GB" smtClean="0"/>
              <a:t>27/11/2019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9584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7B745D-4A95-4100-A2A1-61340AEF488A}" type="datetimeFigureOut">
              <a:rPr lang="en-GB" smtClean="0"/>
              <a:t>27/11/2019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56706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7B745D-4A95-4100-A2A1-61340AEF488A}" type="datetimeFigureOut">
              <a:rPr lang="en-GB" smtClean="0"/>
              <a:t>27/11/2019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355031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B745D-4A95-4100-A2A1-61340AEF488A}" type="datetimeFigureOut">
              <a:rPr lang="en-GB" smtClean="0"/>
              <a:t>27/11/2019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37871537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7B745D-4A95-4100-A2A1-61340AEF488A}" type="datetimeFigureOut">
              <a:rPr lang="en-GB" smtClean="0"/>
              <a:t>27/11/2019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19600219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7B745D-4A95-4100-A2A1-61340AEF488A}" type="datetimeFigureOut">
              <a:rPr lang="en-GB" smtClean="0"/>
              <a:t>27/11/2019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45264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C7B745D-4A95-4100-A2A1-61340AEF488A}" type="datetimeFigureOut">
              <a:rPr lang="en-GB" smtClean="0"/>
              <a:t>27/11/2019</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065BC7F-BA55-4547-8303-2EBA2ADFB3D2}" type="slidenum">
              <a:rPr lang="en-GB" smtClean="0"/>
              <a:t>‹#›</a:t>
            </a:fld>
            <a:endParaRPr lang="en-GB"/>
          </a:p>
        </p:txBody>
      </p:sp>
    </p:spTree>
    <p:extLst>
      <p:ext uri="{BB962C8B-B14F-4D97-AF65-F5344CB8AC3E}">
        <p14:creationId xmlns:p14="http://schemas.microsoft.com/office/powerpoint/2010/main" val="3497750093"/>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Arial" panose="020B0604020202020204" pitchFamily="34" charset="0"/>
                <a:cs typeface="Arial" panose="020B0604020202020204" pitchFamily="34" charset="0"/>
              </a:rPr>
              <a:t>R </a:t>
            </a:r>
            <a:r>
              <a:rPr lang="en-GB" dirty="0" smtClean="0">
                <a:latin typeface="Arial" panose="020B0604020202020204" pitchFamily="34" charset="0"/>
                <a:cs typeface="Arial" panose="020B0604020202020204" pitchFamily="34" charset="0"/>
              </a:rPr>
              <a:t>for </a:t>
            </a:r>
            <a:r>
              <a:rPr lang="en-GB" dirty="0" smtClean="0">
                <a:latin typeface="Arial" panose="020B0604020202020204" pitchFamily="34" charset="0"/>
                <a:cs typeface="Arial" panose="020B0604020202020204" pitchFamily="34" charset="0"/>
              </a:rPr>
              <a:t>the R Dashboard Enthusiast</a:t>
            </a:r>
            <a:endParaRPr lang="en-GB"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GB" dirty="0" smtClean="0">
                <a:latin typeface="Arial" panose="020B0604020202020204" pitchFamily="34" charset="0"/>
                <a:cs typeface="Arial" panose="020B0604020202020204" pitchFamily="34" charset="0"/>
              </a:rPr>
              <a:t>An introduction into creating R dashboards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2060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Arial" panose="020B0604020202020204" pitchFamily="34" charset="0"/>
                <a:cs typeface="Arial" panose="020B0604020202020204" pitchFamily="34" charset="0"/>
              </a:rPr>
              <a:t>UI and Server Interaction</a:t>
            </a:r>
            <a:endParaRPr lang="en-GB" dirty="0">
              <a:latin typeface="Arial" panose="020B0604020202020204" pitchFamily="34" charset="0"/>
              <a:cs typeface="Arial" panose="020B0604020202020204" pitchFamily="34" charset="0"/>
            </a:endParaRPr>
          </a:p>
        </p:txBody>
      </p:sp>
      <p:sp>
        <p:nvSpPr>
          <p:cNvPr id="4" name="TextBox 3"/>
          <p:cNvSpPr txBox="1"/>
          <p:nvPr/>
        </p:nvSpPr>
        <p:spPr>
          <a:xfrm>
            <a:off x="4872446" y="2024743"/>
            <a:ext cx="1685108" cy="400110"/>
          </a:xfrm>
          <a:prstGeom prst="rect">
            <a:avLst/>
          </a:prstGeom>
          <a:noFill/>
        </p:spPr>
        <p:txBody>
          <a:bodyPr wrap="square" rtlCol="0">
            <a:spAutoFit/>
          </a:bodyPr>
          <a:lstStyle/>
          <a:p>
            <a:pPr algn="ctr"/>
            <a:r>
              <a:rPr lang="en-GB" sz="2000" dirty="0" smtClean="0">
                <a:latin typeface="Arial" panose="020B0604020202020204" pitchFamily="34" charset="0"/>
                <a:cs typeface="Arial" panose="020B0604020202020204" pitchFamily="34" charset="0"/>
              </a:rPr>
              <a:t>User</a:t>
            </a:r>
            <a:endParaRPr lang="en-GB" sz="2000" dirty="0">
              <a:latin typeface="Arial" panose="020B0604020202020204" pitchFamily="34" charset="0"/>
              <a:cs typeface="Arial" panose="020B0604020202020204" pitchFamily="34" charset="0"/>
            </a:endParaRPr>
          </a:p>
        </p:txBody>
      </p:sp>
      <p:sp>
        <p:nvSpPr>
          <p:cNvPr id="5" name="TextBox 4"/>
          <p:cNvSpPr txBox="1"/>
          <p:nvPr/>
        </p:nvSpPr>
        <p:spPr>
          <a:xfrm>
            <a:off x="8910005" y="3817926"/>
            <a:ext cx="2076994" cy="400110"/>
          </a:xfrm>
          <a:prstGeom prst="rect">
            <a:avLst/>
          </a:prstGeom>
          <a:noFill/>
        </p:spPr>
        <p:txBody>
          <a:bodyPr wrap="square" rtlCol="0">
            <a:spAutoFit/>
          </a:bodyPr>
          <a:lstStyle/>
          <a:p>
            <a:pPr algn="ctr"/>
            <a:r>
              <a:rPr lang="en-GB" sz="2000" dirty="0" smtClean="0">
                <a:latin typeface="Arial" panose="020B0604020202020204" pitchFamily="34" charset="0"/>
                <a:cs typeface="Arial" panose="020B0604020202020204" pitchFamily="34" charset="0"/>
              </a:rPr>
              <a:t>User Interface</a:t>
            </a:r>
            <a:endParaRPr lang="en-GB" sz="2000" dirty="0">
              <a:latin typeface="Arial" panose="020B0604020202020204" pitchFamily="34" charset="0"/>
              <a:cs typeface="Arial" panose="020B0604020202020204" pitchFamily="34" charset="0"/>
            </a:endParaRPr>
          </a:p>
        </p:txBody>
      </p:sp>
      <p:sp>
        <p:nvSpPr>
          <p:cNvPr id="6" name="TextBox 5"/>
          <p:cNvSpPr txBox="1"/>
          <p:nvPr/>
        </p:nvSpPr>
        <p:spPr>
          <a:xfrm>
            <a:off x="4963886" y="5163401"/>
            <a:ext cx="1502228" cy="400110"/>
          </a:xfrm>
          <a:prstGeom prst="rect">
            <a:avLst/>
          </a:prstGeom>
          <a:noFill/>
        </p:spPr>
        <p:txBody>
          <a:bodyPr wrap="square" rtlCol="0">
            <a:spAutoFit/>
          </a:bodyPr>
          <a:lstStyle/>
          <a:p>
            <a:pPr algn="ctr"/>
            <a:r>
              <a:rPr lang="en-GB" sz="2000" dirty="0" smtClean="0">
                <a:latin typeface="Arial" panose="020B0604020202020204" pitchFamily="34" charset="0"/>
                <a:cs typeface="Arial" panose="020B0604020202020204" pitchFamily="34" charset="0"/>
              </a:rPr>
              <a:t>Server</a:t>
            </a:r>
            <a:endParaRPr lang="en-GB" sz="2000" dirty="0">
              <a:latin typeface="Arial" panose="020B0604020202020204" pitchFamily="34" charset="0"/>
              <a:cs typeface="Arial" panose="020B0604020202020204" pitchFamily="34" charset="0"/>
            </a:endParaRPr>
          </a:p>
        </p:txBody>
      </p:sp>
      <p:sp>
        <p:nvSpPr>
          <p:cNvPr id="7" name="TextBox 6"/>
          <p:cNvSpPr txBox="1"/>
          <p:nvPr/>
        </p:nvSpPr>
        <p:spPr>
          <a:xfrm>
            <a:off x="1358537" y="3817926"/>
            <a:ext cx="1828800" cy="400110"/>
          </a:xfrm>
          <a:prstGeom prst="rect">
            <a:avLst/>
          </a:prstGeom>
          <a:noFill/>
        </p:spPr>
        <p:txBody>
          <a:bodyPr wrap="square" rtlCol="0">
            <a:spAutoFit/>
          </a:bodyPr>
          <a:lstStyle/>
          <a:p>
            <a:pPr algn="ctr"/>
            <a:r>
              <a:rPr lang="en-GB" sz="2000" dirty="0" smtClean="0">
                <a:latin typeface="Arial" panose="020B0604020202020204" pitchFamily="34" charset="0"/>
                <a:cs typeface="Arial" panose="020B0604020202020204" pitchFamily="34" charset="0"/>
              </a:rPr>
              <a:t>User Interface</a:t>
            </a:r>
            <a:endParaRPr lang="en-GB" sz="2000" dirty="0">
              <a:latin typeface="Arial" panose="020B0604020202020204" pitchFamily="34" charset="0"/>
              <a:cs typeface="Arial" panose="020B0604020202020204" pitchFamily="34" charset="0"/>
            </a:endParaRPr>
          </a:p>
        </p:txBody>
      </p:sp>
      <p:cxnSp>
        <p:nvCxnSpPr>
          <p:cNvPr id="9" name="Curved Connector 8"/>
          <p:cNvCxnSpPr/>
          <p:nvPr/>
        </p:nvCxnSpPr>
        <p:spPr>
          <a:xfrm>
            <a:off x="6557554" y="2170219"/>
            <a:ext cx="3384000" cy="158400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5" idx="2"/>
            <a:endCxn id="6" idx="3"/>
          </p:cNvCxnSpPr>
          <p:nvPr/>
        </p:nvCxnSpPr>
        <p:spPr>
          <a:xfrm rot="5400000">
            <a:off x="7634598" y="3049552"/>
            <a:ext cx="1145420" cy="348238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1"/>
            <a:endCxn id="7" idx="2"/>
          </p:cNvCxnSpPr>
          <p:nvPr/>
        </p:nvCxnSpPr>
        <p:spPr>
          <a:xfrm rot="10800000">
            <a:off x="2272938" y="4218036"/>
            <a:ext cx="2690949" cy="114542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0"/>
            <a:endCxn id="4" idx="1"/>
          </p:cNvCxnSpPr>
          <p:nvPr/>
        </p:nvCxnSpPr>
        <p:spPr>
          <a:xfrm rot="5400000" flipH="1" flipV="1">
            <a:off x="2776127" y="1721608"/>
            <a:ext cx="1593128" cy="259950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695543" y="2024743"/>
            <a:ext cx="2271170" cy="1631216"/>
          </a:xfrm>
          <a:prstGeom prst="rect">
            <a:avLst/>
          </a:prstGeom>
          <a:noFill/>
        </p:spPr>
        <p:txBody>
          <a:bodyPr wrap="square" rtlCol="0">
            <a:spAutoFit/>
          </a:bodyPr>
          <a:lstStyle/>
          <a:p>
            <a:pPr algn="r"/>
            <a:r>
              <a:rPr lang="en-GB" sz="2000" dirty="0" smtClean="0">
                <a:latin typeface="Arial" panose="020B0604020202020204" pitchFamily="34" charset="0"/>
                <a:cs typeface="Arial" panose="020B0604020202020204" pitchFamily="34" charset="0"/>
              </a:rPr>
              <a:t>User inputs their choices into the UI via the inputs displayed on the UI</a:t>
            </a:r>
            <a:endParaRPr lang="en-GB" sz="2000" dirty="0">
              <a:latin typeface="Arial" panose="020B0604020202020204" pitchFamily="34" charset="0"/>
              <a:cs typeface="Arial" panose="020B0604020202020204" pitchFamily="34" charset="0"/>
            </a:endParaRPr>
          </a:p>
        </p:txBody>
      </p:sp>
      <p:sp>
        <p:nvSpPr>
          <p:cNvPr id="17" name="TextBox 16"/>
          <p:cNvSpPr txBox="1"/>
          <p:nvPr/>
        </p:nvSpPr>
        <p:spPr>
          <a:xfrm>
            <a:off x="8910005" y="5163401"/>
            <a:ext cx="3056708" cy="1323439"/>
          </a:xfrm>
          <a:prstGeom prst="rect">
            <a:avLst/>
          </a:prstGeom>
          <a:noFill/>
        </p:spPr>
        <p:txBody>
          <a:bodyPr wrap="square" rtlCol="0">
            <a:spAutoFit/>
          </a:bodyPr>
          <a:lstStyle/>
          <a:p>
            <a:pPr algn="r"/>
            <a:r>
              <a:rPr lang="en-GB" sz="2000" dirty="0" smtClean="0">
                <a:latin typeface="Arial" panose="020B0604020202020204" pitchFamily="34" charset="0"/>
                <a:cs typeface="Arial" panose="020B0604020202020204" pitchFamily="34" charset="0"/>
              </a:rPr>
              <a:t>UI feeds into the server the choices the user made, via </a:t>
            </a:r>
            <a:r>
              <a:rPr lang="en-GB" sz="2000" dirty="0" err="1" smtClean="0">
                <a:latin typeface="Arial" panose="020B0604020202020204" pitchFamily="34" charset="0"/>
                <a:cs typeface="Arial" panose="020B0604020202020204" pitchFamily="34" charset="0"/>
              </a:rPr>
              <a:t>input$</a:t>
            </a:r>
            <a:r>
              <a:rPr lang="en-GB" sz="2000" i="1" dirty="0" err="1" smtClean="0">
                <a:latin typeface="Arial" panose="020B0604020202020204" pitchFamily="34" charset="0"/>
                <a:cs typeface="Arial" panose="020B0604020202020204" pitchFamily="34" charset="0"/>
              </a:rPr>
              <a:t>inputname</a:t>
            </a:r>
            <a:endParaRPr lang="en-GB" sz="2000" i="1" dirty="0">
              <a:latin typeface="Arial" panose="020B0604020202020204" pitchFamily="34" charset="0"/>
              <a:cs typeface="Arial" panose="020B0604020202020204" pitchFamily="34" charset="0"/>
            </a:endParaRPr>
          </a:p>
        </p:txBody>
      </p:sp>
      <p:sp>
        <p:nvSpPr>
          <p:cNvPr id="19" name="TextBox 18"/>
          <p:cNvSpPr txBox="1"/>
          <p:nvPr/>
        </p:nvSpPr>
        <p:spPr>
          <a:xfrm>
            <a:off x="169817" y="5055326"/>
            <a:ext cx="2899954" cy="1477328"/>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Server does any data manipulation required, and creates tables, graphs etc. and returns back to the UI, </a:t>
            </a:r>
          </a:p>
          <a:p>
            <a:r>
              <a:rPr lang="en-GB" dirty="0" smtClean="0">
                <a:latin typeface="Arial" panose="020B0604020202020204" pitchFamily="34" charset="0"/>
                <a:cs typeface="Arial" panose="020B0604020202020204" pitchFamily="34" charset="0"/>
              </a:rPr>
              <a:t>Via </a:t>
            </a:r>
            <a:r>
              <a:rPr lang="en-GB" dirty="0" err="1" smtClean="0">
                <a:latin typeface="Arial" panose="020B0604020202020204" pitchFamily="34" charset="0"/>
                <a:cs typeface="Arial" panose="020B0604020202020204" pitchFamily="34" charset="0"/>
              </a:rPr>
              <a:t>output$</a:t>
            </a:r>
            <a:r>
              <a:rPr lang="en-GB" i="1" dirty="0" err="1" smtClean="0">
                <a:latin typeface="Arial" panose="020B0604020202020204" pitchFamily="34" charset="0"/>
                <a:cs typeface="Arial" panose="020B0604020202020204" pitchFamily="34" charset="0"/>
              </a:rPr>
              <a:t>outputname</a:t>
            </a:r>
            <a:endParaRPr lang="en-GB" i="1" dirty="0">
              <a:latin typeface="Arial" panose="020B0604020202020204" pitchFamily="34" charset="0"/>
              <a:cs typeface="Arial" panose="020B0604020202020204" pitchFamily="34" charset="0"/>
            </a:endParaRPr>
          </a:p>
        </p:txBody>
      </p:sp>
      <p:sp>
        <p:nvSpPr>
          <p:cNvPr id="20" name="TextBox 19"/>
          <p:cNvSpPr txBox="1"/>
          <p:nvPr/>
        </p:nvSpPr>
        <p:spPr>
          <a:xfrm>
            <a:off x="169817" y="2024743"/>
            <a:ext cx="2534194" cy="1477328"/>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UI displays the result of the output to the user, who can then choose to start the cycle again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126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Shiny Dashboard</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A library in R that allows the easy creation of a dashboard with it’s own template</a:t>
            </a:r>
          </a:p>
          <a:p>
            <a:r>
              <a:rPr lang="en-GB" dirty="0" smtClean="0">
                <a:latin typeface="Arial" panose="020B0604020202020204" pitchFamily="34" charset="0"/>
                <a:cs typeface="Arial" panose="020B0604020202020204" pitchFamily="34" charset="0"/>
              </a:rPr>
              <a:t>Has three main components:</a:t>
            </a:r>
          </a:p>
          <a:p>
            <a:pPr lvl="1"/>
            <a:r>
              <a:rPr lang="en-GB" dirty="0" smtClean="0">
                <a:latin typeface="Arial" panose="020B0604020202020204" pitchFamily="34" charset="0"/>
                <a:cs typeface="Arial" panose="020B0604020202020204" pitchFamily="34" charset="0"/>
              </a:rPr>
              <a:t>Header at the top of the dashboard</a:t>
            </a:r>
          </a:p>
          <a:p>
            <a:pPr lvl="1"/>
            <a:r>
              <a:rPr lang="en-GB" dirty="0" smtClean="0">
                <a:latin typeface="Arial" panose="020B0604020202020204" pitchFamily="34" charset="0"/>
                <a:cs typeface="Arial" panose="020B0604020202020204" pitchFamily="34" charset="0"/>
              </a:rPr>
              <a:t>Sidebar menu at the left hand side of the app, which is collapsible</a:t>
            </a:r>
          </a:p>
          <a:p>
            <a:pPr lvl="1"/>
            <a:r>
              <a:rPr lang="en-GB" dirty="0" smtClean="0">
                <a:latin typeface="Arial" panose="020B0604020202020204" pitchFamily="34" charset="0"/>
                <a:cs typeface="Arial" panose="020B0604020202020204" pitchFamily="34" charset="0"/>
              </a:rPr>
              <a:t>Body of the app on the right hand side, where most things are displayed</a:t>
            </a:r>
          </a:p>
          <a:p>
            <a:pPr lvl="1"/>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Today we will focus on the body of the app, since that is where the user interface components will go and the results of the server</a:t>
            </a:r>
            <a:endParaRPr lang="en-GB" dirty="0">
              <a:latin typeface="Arial" panose="020B0604020202020204" pitchFamily="34" charset="0"/>
              <a:cs typeface="Arial" panose="020B0604020202020204" pitchFamily="34" charset="0"/>
            </a:endParaRPr>
          </a:p>
          <a:p>
            <a:pPr lvl="1"/>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0751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Today’s Dashboard</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The demo dashboard for today will have 3 pages on it:</a:t>
            </a:r>
          </a:p>
          <a:p>
            <a:pPr lvl="1"/>
            <a:r>
              <a:rPr lang="en-GB" dirty="0" smtClean="0">
                <a:latin typeface="Arial" panose="020B0604020202020204" pitchFamily="34" charset="0"/>
                <a:cs typeface="Arial" panose="020B0604020202020204" pitchFamily="34" charset="0"/>
              </a:rPr>
              <a:t>An interactive map page</a:t>
            </a:r>
          </a:p>
          <a:p>
            <a:pPr lvl="1"/>
            <a:r>
              <a:rPr lang="en-GB" dirty="0" smtClean="0">
                <a:latin typeface="Arial" panose="020B0604020202020204" pitchFamily="34" charset="0"/>
                <a:cs typeface="Arial" panose="020B0604020202020204" pitchFamily="34" charset="0"/>
              </a:rPr>
              <a:t>A static graph page</a:t>
            </a:r>
          </a:p>
          <a:p>
            <a:pPr lvl="1"/>
            <a:r>
              <a:rPr lang="en-GB" dirty="0" smtClean="0">
                <a:latin typeface="Arial" panose="020B0604020202020204" pitchFamily="34" charset="0"/>
                <a:cs typeface="Arial" panose="020B0604020202020204" pitchFamily="34" charset="0"/>
              </a:rPr>
              <a:t>A data table page</a:t>
            </a:r>
          </a:p>
          <a:p>
            <a:pPr lvl="1"/>
            <a:endParaRPr lang="en-GB" dirty="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Templates available, we’ll be focusing today on how to create user input components and how to build outputs that react to them, and displaying these outputs on the page</a:t>
            </a:r>
          </a:p>
          <a:p>
            <a:pPr lvl="1"/>
            <a:endParaRPr lang="en-GB" dirty="0" smtClean="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43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Page 1: Interactive Map</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dirty="0" smtClean="0">
                <a:latin typeface="Arial" panose="020B0604020202020204" pitchFamily="34" charset="0"/>
                <a:cs typeface="Arial" panose="020B0604020202020204" pitchFamily="34" charset="0"/>
              </a:rPr>
              <a:t>UI Parts Needed:</a:t>
            </a:r>
          </a:p>
          <a:p>
            <a:pPr lvl="1"/>
            <a:r>
              <a:rPr lang="en-GB" dirty="0" smtClean="0">
                <a:latin typeface="Arial" panose="020B0604020202020204" pitchFamily="34" charset="0"/>
                <a:cs typeface="Arial" panose="020B0604020202020204" pitchFamily="34" charset="0"/>
              </a:rPr>
              <a:t>User Interface component for category selection (5 </a:t>
            </a:r>
            <a:r>
              <a:rPr lang="en-GB" dirty="0" err="1" smtClean="0">
                <a:latin typeface="Arial" panose="020B0604020202020204" pitchFamily="34" charset="0"/>
                <a:cs typeface="Arial" panose="020B0604020202020204" pitchFamily="34" charset="0"/>
              </a:rPr>
              <a:t>mins</a:t>
            </a:r>
            <a:r>
              <a:rPr lang="en-GB" dirty="0" smtClean="0">
                <a:latin typeface="Arial" panose="020B0604020202020204" pitchFamily="34" charset="0"/>
                <a:cs typeface="Arial" panose="020B0604020202020204" pitchFamily="34" charset="0"/>
              </a:rPr>
              <a:t> from Green/Blue Space, 11 or more </a:t>
            </a:r>
            <a:r>
              <a:rPr lang="en-GB" dirty="0" err="1" smtClean="0">
                <a:latin typeface="Arial" panose="020B0604020202020204" pitchFamily="34" charset="0"/>
                <a:cs typeface="Arial" panose="020B0604020202020204" pitchFamily="34" charset="0"/>
              </a:rPr>
              <a:t>mins</a:t>
            </a:r>
            <a:r>
              <a:rPr lang="en-GB"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etc.)</a:t>
            </a:r>
          </a:p>
          <a:p>
            <a:pPr lvl="1"/>
            <a:r>
              <a:rPr lang="en-GB" dirty="0" smtClean="0">
                <a:latin typeface="Arial" panose="020B0604020202020204" pitchFamily="34" charset="0"/>
                <a:cs typeface="Arial" panose="020B0604020202020204" pitchFamily="34" charset="0"/>
              </a:rPr>
              <a:t>User Interface Component  for year selection</a:t>
            </a:r>
          </a:p>
          <a:p>
            <a:pPr lvl="1"/>
            <a:r>
              <a:rPr lang="en-GB" dirty="0" smtClean="0">
                <a:latin typeface="Arial" panose="020B0604020202020204" pitchFamily="34" charset="0"/>
                <a:cs typeface="Arial" panose="020B0604020202020204" pitchFamily="34" charset="0"/>
              </a:rPr>
              <a:t>Area to display map</a:t>
            </a:r>
          </a:p>
          <a:p>
            <a:pPr marL="228600" lvl="1" indent="0">
              <a:buNone/>
            </a:pPr>
            <a:endParaRPr lang="en-GB" dirty="0" smtClean="0">
              <a:latin typeface="Arial" panose="020B0604020202020204" pitchFamily="34" charset="0"/>
              <a:cs typeface="Arial" panose="020B0604020202020204" pitchFamily="34" charset="0"/>
            </a:endParaRPr>
          </a:p>
          <a:p>
            <a:pPr marL="228600" lvl="1" indent="0">
              <a:buNone/>
            </a:pPr>
            <a:r>
              <a:rPr lang="en-GB" dirty="0" smtClean="0">
                <a:latin typeface="Arial" panose="020B0604020202020204" pitchFamily="34" charset="0"/>
                <a:cs typeface="Arial" panose="020B0604020202020204" pitchFamily="34" charset="0"/>
              </a:rPr>
              <a:t>Server Parts Needed:</a:t>
            </a:r>
          </a:p>
          <a:p>
            <a:pPr lvl="1"/>
            <a:r>
              <a:rPr lang="en-GB" dirty="0" smtClean="0">
                <a:latin typeface="Arial" panose="020B0604020202020204" pitchFamily="34" charset="0"/>
                <a:cs typeface="Arial" panose="020B0604020202020204" pitchFamily="34" charset="0"/>
              </a:rPr>
              <a:t>Objects which listen to the UI components which are needed for data manipulation</a:t>
            </a:r>
          </a:p>
          <a:p>
            <a:pPr lvl="1"/>
            <a:r>
              <a:rPr lang="en-GB" dirty="0" smtClean="0">
                <a:latin typeface="Arial" panose="020B0604020202020204" pitchFamily="34" charset="0"/>
                <a:cs typeface="Arial" panose="020B0604020202020204" pitchFamily="34" charset="0"/>
              </a:rPr>
              <a:t>Dynamic data frame which will be projected onto a map object</a:t>
            </a:r>
          </a:p>
          <a:p>
            <a:pPr lvl="1"/>
            <a:r>
              <a:rPr lang="en-GB" dirty="0" smtClean="0">
                <a:latin typeface="Arial" panose="020B0604020202020204" pitchFamily="34" charset="0"/>
                <a:cs typeface="Arial" panose="020B0604020202020204" pitchFamily="34" charset="0"/>
              </a:rPr>
              <a:t>Leaflet map which will be displayed on the UI</a:t>
            </a:r>
          </a:p>
          <a:p>
            <a:pPr lvl="1"/>
            <a:endParaRPr lang="en-GB" dirty="0">
              <a:latin typeface="Arial" panose="020B0604020202020204" pitchFamily="34" charset="0"/>
              <a:cs typeface="Arial" panose="020B0604020202020204" pitchFamily="34" charset="0"/>
            </a:endParaRPr>
          </a:p>
          <a:p>
            <a:pPr marL="228600" lvl="1" indent="0">
              <a:buNone/>
            </a:pPr>
            <a:endParaRPr lang="en-GB" dirty="0" smtClean="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06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Page 2: Static Graph</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UI Parts Needed:</a:t>
            </a:r>
          </a:p>
          <a:p>
            <a:pPr lvl="1"/>
            <a:r>
              <a:rPr lang="en-GB" dirty="0">
                <a:latin typeface="Arial" panose="020B0604020202020204" pitchFamily="34" charset="0"/>
                <a:cs typeface="Arial" panose="020B0604020202020204" pitchFamily="34" charset="0"/>
              </a:rPr>
              <a:t>User Interface component for </a:t>
            </a:r>
            <a:r>
              <a:rPr lang="en-GB" dirty="0" smtClean="0">
                <a:latin typeface="Arial" panose="020B0604020202020204" pitchFamily="34" charset="0"/>
                <a:cs typeface="Arial" panose="020B0604020202020204" pitchFamily="34" charset="0"/>
              </a:rPr>
              <a:t>local authority </a:t>
            </a:r>
            <a:r>
              <a:rPr lang="en-GB" dirty="0">
                <a:latin typeface="Arial" panose="020B0604020202020204" pitchFamily="34" charset="0"/>
                <a:cs typeface="Arial" panose="020B0604020202020204" pitchFamily="34" charset="0"/>
              </a:rPr>
              <a:t>selection (5 </a:t>
            </a:r>
            <a:r>
              <a:rPr lang="en-GB" dirty="0" err="1">
                <a:latin typeface="Arial" panose="020B0604020202020204" pitchFamily="34" charset="0"/>
                <a:cs typeface="Arial" panose="020B0604020202020204" pitchFamily="34" charset="0"/>
              </a:rPr>
              <a:t>mins</a:t>
            </a:r>
            <a:r>
              <a:rPr lang="en-GB" dirty="0">
                <a:latin typeface="Arial" panose="020B0604020202020204" pitchFamily="34" charset="0"/>
                <a:cs typeface="Arial" panose="020B0604020202020204" pitchFamily="34" charset="0"/>
              </a:rPr>
              <a:t> from Green/Blue Space, 11 or more </a:t>
            </a:r>
            <a:r>
              <a:rPr lang="en-GB" dirty="0" err="1">
                <a:latin typeface="Arial" panose="020B0604020202020204" pitchFamily="34" charset="0"/>
                <a:cs typeface="Arial" panose="020B0604020202020204" pitchFamily="34" charset="0"/>
              </a:rPr>
              <a:t>mins</a:t>
            </a:r>
            <a:r>
              <a:rPr lang="en-GB" dirty="0">
                <a:latin typeface="Arial" panose="020B0604020202020204" pitchFamily="34" charset="0"/>
                <a:cs typeface="Arial" panose="020B0604020202020204" pitchFamily="34" charset="0"/>
              </a:rPr>
              <a:t> etc.)</a:t>
            </a:r>
          </a:p>
          <a:p>
            <a:pPr lvl="1"/>
            <a:r>
              <a:rPr lang="en-GB" dirty="0">
                <a:latin typeface="Arial" panose="020B0604020202020204" pitchFamily="34" charset="0"/>
                <a:cs typeface="Arial" panose="020B0604020202020204" pitchFamily="34" charset="0"/>
              </a:rPr>
              <a:t>User Interface component for </a:t>
            </a:r>
            <a:r>
              <a:rPr lang="en-GB" dirty="0" smtClean="0">
                <a:latin typeface="Arial" panose="020B0604020202020204" pitchFamily="34" charset="0"/>
                <a:cs typeface="Arial" panose="020B0604020202020204" pitchFamily="34" charset="0"/>
              </a:rPr>
              <a:t>year </a:t>
            </a:r>
            <a:r>
              <a:rPr lang="en-GB" dirty="0">
                <a:latin typeface="Arial" panose="020B0604020202020204" pitchFamily="34" charset="0"/>
                <a:cs typeface="Arial" panose="020B0604020202020204" pitchFamily="34" charset="0"/>
              </a:rPr>
              <a:t>selection </a:t>
            </a:r>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Area </a:t>
            </a:r>
            <a:r>
              <a:rPr lang="en-GB" dirty="0">
                <a:latin typeface="Arial" panose="020B0604020202020204" pitchFamily="34" charset="0"/>
                <a:cs typeface="Arial" panose="020B0604020202020204" pitchFamily="34" charset="0"/>
              </a:rPr>
              <a:t>to display </a:t>
            </a:r>
            <a:r>
              <a:rPr lang="en-GB" dirty="0" smtClean="0">
                <a:latin typeface="Arial" panose="020B0604020202020204" pitchFamily="34" charset="0"/>
                <a:cs typeface="Arial" panose="020B0604020202020204" pitchFamily="34" charset="0"/>
              </a:rPr>
              <a:t>graph</a:t>
            </a:r>
            <a:endParaRPr lang="en-GB" dirty="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a:p>
            <a:pPr marL="228600" lvl="1" indent="0">
              <a:buNone/>
            </a:pPr>
            <a:r>
              <a:rPr lang="en-GB" dirty="0">
                <a:latin typeface="Arial" panose="020B0604020202020204" pitchFamily="34" charset="0"/>
                <a:cs typeface="Arial" panose="020B0604020202020204" pitchFamily="34" charset="0"/>
              </a:rPr>
              <a:t>Server Parts Needed:</a:t>
            </a:r>
          </a:p>
          <a:p>
            <a:pPr lvl="1"/>
            <a:r>
              <a:rPr lang="en-GB" dirty="0">
                <a:latin typeface="Arial" panose="020B0604020202020204" pitchFamily="34" charset="0"/>
                <a:cs typeface="Arial" panose="020B0604020202020204" pitchFamily="34" charset="0"/>
              </a:rPr>
              <a:t>Objects which listen to the UI components which are needed for data manipulation</a:t>
            </a:r>
          </a:p>
          <a:p>
            <a:pPr lvl="1"/>
            <a:r>
              <a:rPr lang="en-GB" dirty="0">
                <a:latin typeface="Arial" panose="020B0604020202020204" pitchFamily="34" charset="0"/>
                <a:cs typeface="Arial" panose="020B0604020202020204" pitchFamily="34" charset="0"/>
              </a:rPr>
              <a:t>Dynamic data frame which will be projected onto a map object</a:t>
            </a:r>
          </a:p>
          <a:p>
            <a:pPr lvl="1"/>
            <a:r>
              <a:rPr lang="en-GB" dirty="0" err="1" smtClean="0">
                <a:latin typeface="Arial" panose="020B0604020202020204" pitchFamily="34" charset="0"/>
                <a:cs typeface="Arial" panose="020B0604020202020204" pitchFamily="34" charset="0"/>
              </a:rPr>
              <a:t>ggplot</a:t>
            </a:r>
            <a:r>
              <a:rPr lang="en-GB" dirty="0" smtClean="0">
                <a:latin typeface="Arial" panose="020B0604020202020204" pitchFamily="34" charset="0"/>
                <a:cs typeface="Arial" panose="020B0604020202020204" pitchFamily="34" charset="0"/>
              </a:rPr>
              <a:t> graph which </a:t>
            </a:r>
            <a:r>
              <a:rPr lang="en-GB" dirty="0">
                <a:latin typeface="Arial" panose="020B0604020202020204" pitchFamily="34" charset="0"/>
                <a:cs typeface="Arial" panose="020B0604020202020204" pitchFamily="34" charset="0"/>
              </a:rPr>
              <a:t>will be displayed on the UI</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211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Page 3: Data Table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UI Parts Needed:</a:t>
            </a:r>
          </a:p>
          <a:p>
            <a:pPr lvl="1"/>
            <a:r>
              <a:rPr lang="en-GB" dirty="0">
                <a:latin typeface="Arial" panose="020B0604020202020204" pitchFamily="34" charset="0"/>
                <a:cs typeface="Arial" panose="020B0604020202020204" pitchFamily="34" charset="0"/>
              </a:rPr>
              <a:t>User Interface component for local authority selection (5 </a:t>
            </a:r>
            <a:r>
              <a:rPr lang="en-GB" dirty="0" err="1">
                <a:latin typeface="Arial" panose="020B0604020202020204" pitchFamily="34" charset="0"/>
                <a:cs typeface="Arial" panose="020B0604020202020204" pitchFamily="34" charset="0"/>
              </a:rPr>
              <a:t>mins</a:t>
            </a:r>
            <a:r>
              <a:rPr lang="en-GB" dirty="0">
                <a:latin typeface="Arial" panose="020B0604020202020204" pitchFamily="34" charset="0"/>
                <a:cs typeface="Arial" panose="020B0604020202020204" pitchFamily="34" charset="0"/>
              </a:rPr>
              <a:t> from Green/Blue Space, 11 or more </a:t>
            </a:r>
            <a:r>
              <a:rPr lang="en-GB" dirty="0" err="1">
                <a:latin typeface="Arial" panose="020B0604020202020204" pitchFamily="34" charset="0"/>
                <a:cs typeface="Arial" panose="020B0604020202020204" pitchFamily="34" charset="0"/>
              </a:rPr>
              <a:t>mins</a:t>
            </a:r>
            <a:r>
              <a:rPr lang="en-GB" dirty="0">
                <a:latin typeface="Arial" panose="020B0604020202020204" pitchFamily="34" charset="0"/>
                <a:cs typeface="Arial" panose="020B0604020202020204" pitchFamily="34" charset="0"/>
              </a:rPr>
              <a:t> etc.)</a:t>
            </a:r>
          </a:p>
          <a:p>
            <a:pPr lvl="1"/>
            <a:r>
              <a:rPr lang="en-GB" dirty="0">
                <a:latin typeface="Arial" panose="020B0604020202020204" pitchFamily="34" charset="0"/>
                <a:cs typeface="Arial" panose="020B0604020202020204" pitchFamily="34" charset="0"/>
              </a:rPr>
              <a:t>User Interface component for </a:t>
            </a:r>
            <a:r>
              <a:rPr lang="en-GB" dirty="0" smtClean="0">
                <a:latin typeface="Arial" panose="020B0604020202020204" pitchFamily="34" charset="0"/>
                <a:cs typeface="Arial" panose="020B0604020202020204" pitchFamily="34" charset="0"/>
              </a:rPr>
              <a:t>year selection</a:t>
            </a:r>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Area to display </a:t>
            </a:r>
            <a:r>
              <a:rPr lang="en-GB" dirty="0" smtClean="0">
                <a:latin typeface="Arial" panose="020B0604020202020204" pitchFamily="34" charset="0"/>
                <a:cs typeface="Arial" panose="020B0604020202020204" pitchFamily="34" charset="0"/>
              </a:rPr>
              <a:t>Table</a:t>
            </a:r>
            <a:endParaRPr lang="en-GB" dirty="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a:p>
            <a:pPr marL="228600" lvl="1" indent="0">
              <a:buNone/>
            </a:pPr>
            <a:r>
              <a:rPr lang="en-GB" dirty="0">
                <a:latin typeface="Arial" panose="020B0604020202020204" pitchFamily="34" charset="0"/>
                <a:cs typeface="Arial" panose="020B0604020202020204" pitchFamily="34" charset="0"/>
              </a:rPr>
              <a:t>Server Parts Needed:</a:t>
            </a:r>
          </a:p>
          <a:p>
            <a:pPr lvl="1"/>
            <a:r>
              <a:rPr lang="en-GB" dirty="0">
                <a:latin typeface="Arial" panose="020B0604020202020204" pitchFamily="34" charset="0"/>
                <a:cs typeface="Arial" panose="020B0604020202020204" pitchFamily="34" charset="0"/>
              </a:rPr>
              <a:t>Objects which listen to the UI components which are needed for data manipulation</a:t>
            </a:r>
          </a:p>
          <a:p>
            <a:pPr lvl="1"/>
            <a:r>
              <a:rPr lang="en-GB" dirty="0">
                <a:latin typeface="Arial" panose="020B0604020202020204" pitchFamily="34" charset="0"/>
                <a:cs typeface="Arial" panose="020B0604020202020204" pitchFamily="34" charset="0"/>
              </a:rPr>
              <a:t>Dynamic data frame which will be projected onto a map object</a:t>
            </a:r>
          </a:p>
          <a:p>
            <a:pPr lvl="1"/>
            <a:r>
              <a:rPr lang="en-GB" dirty="0" smtClean="0">
                <a:latin typeface="Arial" panose="020B0604020202020204" pitchFamily="34" charset="0"/>
                <a:cs typeface="Arial" panose="020B0604020202020204" pitchFamily="34" charset="0"/>
              </a:rPr>
              <a:t>DT object which </a:t>
            </a:r>
            <a:r>
              <a:rPr lang="en-GB" dirty="0">
                <a:latin typeface="Arial" panose="020B0604020202020204" pitchFamily="34" charset="0"/>
                <a:cs typeface="Arial" panose="020B0604020202020204" pitchFamily="34" charset="0"/>
              </a:rPr>
              <a:t>will be displayed on the UI</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642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App Layout</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All shiny apps need to have a user interface (UI) component and a Server component</a:t>
            </a:r>
          </a:p>
          <a:p>
            <a:r>
              <a:rPr lang="en-GB" dirty="0" smtClean="0">
                <a:latin typeface="Arial" panose="020B0604020202020204" pitchFamily="34" charset="0"/>
                <a:cs typeface="Arial" panose="020B0604020202020204" pitchFamily="34" charset="0"/>
              </a:rPr>
              <a:t>You could have these on the one R script, but things would get very messy very quickly and will take longer to search through if there’s an error in the R code</a:t>
            </a:r>
          </a:p>
          <a:p>
            <a:r>
              <a:rPr lang="en-GB" dirty="0" smtClean="0">
                <a:latin typeface="Arial" panose="020B0604020202020204" pitchFamily="34" charset="0"/>
                <a:cs typeface="Arial" panose="020B0604020202020204" pitchFamily="34" charset="0"/>
              </a:rPr>
              <a:t>So a better approach is to have two R scripts that interact with each other –</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one for the UI and the other for the Server page</a:t>
            </a:r>
          </a:p>
          <a:p>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19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User Interface - UI</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It’s what the user will see when they use an app</a:t>
            </a:r>
          </a:p>
          <a:p>
            <a:r>
              <a:rPr lang="en-GB" dirty="0" smtClean="0">
                <a:latin typeface="Arial" panose="020B0604020202020204" pitchFamily="34" charset="0"/>
                <a:cs typeface="Arial" panose="020B0604020202020204" pitchFamily="34" charset="0"/>
              </a:rPr>
              <a:t>Controls :</a:t>
            </a:r>
          </a:p>
          <a:p>
            <a:pPr lvl="1"/>
            <a:r>
              <a:rPr lang="en-GB" dirty="0" smtClean="0">
                <a:latin typeface="Arial" panose="020B0604020202020204" pitchFamily="34" charset="0"/>
                <a:cs typeface="Arial" panose="020B0604020202020204" pitchFamily="34" charset="0"/>
              </a:rPr>
              <a:t>The contents of each page</a:t>
            </a:r>
          </a:p>
          <a:p>
            <a:pPr lvl="1"/>
            <a:r>
              <a:rPr lang="en-GB" dirty="0" smtClean="0">
                <a:latin typeface="Arial" panose="020B0604020202020204" pitchFamily="34" charset="0"/>
                <a:cs typeface="Arial" panose="020B0604020202020204" pitchFamily="34" charset="0"/>
              </a:rPr>
              <a:t>The layout of each page</a:t>
            </a:r>
          </a:p>
          <a:p>
            <a:pPr lvl="1"/>
            <a:r>
              <a:rPr lang="en-GB" dirty="0" smtClean="0">
                <a:latin typeface="Arial" panose="020B0604020202020204" pitchFamily="34" charset="0"/>
                <a:cs typeface="Arial" panose="020B0604020202020204" pitchFamily="34" charset="0"/>
              </a:rPr>
              <a:t>The themes and colours for the entire app</a:t>
            </a:r>
          </a:p>
          <a:p>
            <a:pPr lvl="1"/>
            <a:r>
              <a:rPr lang="en-GB" dirty="0" smtClean="0">
                <a:latin typeface="Arial" panose="020B0604020202020204" pitchFamily="34" charset="0"/>
                <a:cs typeface="Arial" panose="020B0604020202020204" pitchFamily="34" charset="0"/>
              </a:rPr>
              <a:t>The components that users can interact with</a:t>
            </a:r>
          </a:p>
          <a:p>
            <a:pPr lvl="1"/>
            <a:r>
              <a:rPr lang="en-GB" dirty="0" smtClean="0">
                <a:latin typeface="Arial" panose="020B0604020202020204" pitchFamily="34" charset="0"/>
                <a:cs typeface="Arial" panose="020B0604020202020204" pitchFamily="34" charset="0"/>
              </a:rPr>
              <a:t>The layout of the outputs for the app</a:t>
            </a:r>
          </a:p>
          <a:p>
            <a:r>
              <a:rPr lang="en-GB" dirty="0" smtClean="0">
                <a:latin typeface="Arial" panose="020B0604020202020204" pitchFamily="34" charset="0"/>
                <a:cs typeface="Arial" panose="020B0604020202020204" pitchFamily="34" charset="0"/>
              </a:rPr>
              <a:t>When separated the UI page is ran before the Server page</a:t>
            </a:r>
          </a:p>
          <a:p>
            <a:pPr lvl="1"/>
            <a:r>
              <a:rPr lang="en-GB" dirty="0" smtClean="0">
                <a:latin typeface="Arial" panose="020B0604020202020204" pitchFamily="34" charset="0"/>
                <a:cs typeface="Arial" panose="020B0604020202020204" pitchFamily="34" charset="0"/>
              </a:rPr>
              <a:t>Should put the data here and any libraries that the server page will need</a:t>
            </a:r>
          </a:p>
          <a:p>
            <a:pPr lvl="1"/>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5097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UI Components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dirty="0" smtClean="0">
                <a:latin typeface="Arial" panose="020B0604020202020204" pitchFamily="34" charset="0"/>
                <a:cs typeface="Arial" panose="020B0604020202020204" pitchFamily="34" charset="0"/>
              </a:rPr>
              <a:t>Two varieties:</a:t>
            </a:r>
          </a:p>
          <a:p>
            <a:r>
              <a:rPr lang="en-GB" dirty="0" smtClean="0">
                <a:latin typeface="Arial" panose="020B0604020202020204" pitchFamily="34" charset="0"/>
                <a:cs typeface="Arial" panose="020B0604020202020204" pitchFamily="34" charset="0"/>
              </a:rPr>
              <a:t>Where the users are narrowing down or specifying what data they want to display on the dashboard. Examples include:</a:t>
            </a:r>
          </a:p>
          <a:p>
            <a:pPr lvl="1"/>
            <a:r>
              <a:rPr lang="en-GB" dirty="0" smtClean="0">
                <a:latin typeface="Arial" panose="020B0604020202020204" pitchFamily="34" charset="0"/>
                <a:cs typeface="Arial" panose="020B0604020202020204" pitchFamily="34" charset="0"/>
              </a:rPr>
              <a:t>Drop Down menus (</a:t>
            </a:r>
            <a:r>
              <a:rPr lang="en-GB" dirty="0" err="1" smtClean="0">
                <a:latin typeface="Arial" panose="020B0604020202020204" pitchFamily="34" charset="0"/>
                <a:cs typeface="Arial" panose="020B0604020202020204" pitchFamily="34" charset="0"/>
              </a:rPr>
              <a:t>selectizeInput</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Radio Buttons (</a:t>
            </a:r>
            <a:r>
              <a:rPr lang="en-GB" dirty="0" err="1" smtClean="0">
                <a:latin typeface="Arial" panose="020B0604020202020204" pitchFamily="34" charset="0"/>
                <a:cs typeface="Arial" panose="020B0604020202020204" pitchFamily="34" charset="0"/>
              </a:rPr>
              <a:t>radioButtons</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Sliders (</a:t>
            </a:r>
            <a:r>
              <a:rPr lang="en-GB" dirty="0" err="1" smtClean="0">
                <a:latin typeface="Arial" panose="020B0604020202020204" pitchFamily="34" charset="0"/>
                <a:cs typeface="Arial" panose="020B0604020202020204" pitchFamily="34" charset="0"/>
              </a:rPr>
              <a:t>sliderInput</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Checkboxes (</a:t>
            </a:r>
            <a:r>
              <a:rPr lang="en-GB" dirty="0" err="1" smtClean="0">
                <a:latin typeface="Arial" panose="020B0604020202020204" pitchFamily="34" charset="0"/>
                <a:cs typeface="Arial" panose="020B0604020202020204" pitchFamily="34" charset="0"/>
              </a:rPr>
              <a:t>checkboxGroupInput</a:t>
            </a:r>
            <a:r>
              <a:rPr lang="en-GB" dirty="0" smtClean="0">
                <a:latin typeface="Arial" panose="020B0604020202020204" pitchFamily="34" charset="0"/>
                <a:cs typeface="Arial" panose="020B0604020202020204" pitchFamily="34" charset="0"/>
              </a:rPr>
              <a:t> or </a:t>
            </a:r>
            <a:r>
              <a:rPr lang="en-GB" dirty="0" err="1" smtClean="0">
                <a:latin typeface="Arial" panose="020B0604020202020204" pitchFamily="34" charset="0"/>
                <a:cs typeface="Arial" panose="020B0604020202020204" pitchFamily="34" charset="0"/>
              </a:rPr>
              <a:t>checkboxInput</a:t>
            </a:r>
            <a:r>
              <a:rPr lang="en-GB" dirty="0" smtClean="0">
                <a:latin typeface="Arial" panose="020B0604020202020204" pitchFamily="34" charset="0"/>
                <a:cs typeface="Arial" panose="020B0604020202020204" pitchFamily="34" charset="0"/>
              </a:rPr>
              <a:t>)</a:t>
            </a:r>
          </a:p>
          <a:p>
            <a:r>
              <a:rPr lang="en-GB" dirty="0" smtClean="0">
                <a:latin typeface="Arial" panose="020B0604020202020204" pitchFamily="34" charset="0"/>
                <a:cs typeface="Arial" panose="020B0604020202020204" pitchFamily="34" charset="0"/>
              </a:rPr>
              <a:t>Where the users are triggering another event to happen, e.g. a submit button. Examples include:</a:t>
            </a:r>
          </a:p>
          <a:p>
            <a:pPr lvl="1"/>
            <a:r>
              <a:rPr lang="en-GB" dirty="0" smtClean="0">
                <a:latin typeface="Arial" panose="020B0604020202020204" pitchFamily="34" charset="0"/>
                <a:cs typeface="Arial" panose="020B0604020202020204" pitchFamily="34" charset="0"/>
              </a:rPr>
              <a:t>Button (</a:t>
            </a:r>
            <a:r>
              <a:rPr lang="en-GB" dirty="0" err="1" smtClean="0">
                <a:latin typeface="Arial" panose="020B0604020202020204" pitchFamily="34" charset="0"/>
                <a:cs typeface="Arial" panose="020B0604020202020204" pitchFamily="34" charset="0"/>
              </a:rPr>
              <a:t>actionButton</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or </a:t>
            </a:r>
            <a:r>
              <a:rPr lang="en-GB" dirty="0" err="1" smtClean="0">
                <a:latin typeface="Arial" panose="020B0604020202020204" pitchFamily="34" charset="0"/>
                <a:cs typeface="Arial" panose="020B0604020202020204" pitchFamily="34" charset="0"/>
              </a:rPr>
              <a:t>submitButton</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Links (</a:t>
            </a:r>
            <a:r>
              <a:rPr lang="en-GB" dirty="0" err="1" smtClean="0">
                <a:latin typeface="Arial" panose="020B0604020202020204" pitchFamily="34" charset="0"/>
                <a:cs typeface="Arial" panose="020B0604020202020204" pitchFamily="34" charset="0"/>
              </a:rPr>
              <a:t>actionLink</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3500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latin typeface="Arial" panose="020B0604020202020204" pitchFamily="34" charset="0"/>
                <a:cs typeface="Arial" panose="020B0604020202020204" pitchFamily="34" charset="0"/>
              </a:rPr>
              <a:t>Ui</a:t>
            </a:r>
            <a:r>
              <a:rPr lang="en-GB" dirty="0" smtClean="0">
                <a:latin typeface="Arial" panose="020B0604020202020204" pitchFamily="34" charset="0"/>
                <a:cs typeface="Arial" panose="020B0604020202020204" pitchFamily="34" charset="0"/>
              </a:rPr>
              <a:t> Components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All UI components will require as arguments:</a:t>
            </a:r>
          </a:p>
          <a:p>
            <a:pPr lvl="1"/>
            <a:r>
              <a:rPr lang="en-GB" dirty="0" err="1" smtClean="0">
                <a:latin typeface="Arial" panose="020B0604020202020204" pitchFamily="34" charset="0"/>
                <a:cs typeface="Arial" panose="020B0604020202020204" pitchFamily="34" charset="0"/>
              </a:rPr>
              <a:t>inputId</a:t>
            </a:r>
            <a:r>
              <a:rPr lang="en-GB" dirty="0" smtClean="0">
                <a:latin typeface="Arial" panose="020B0604020202020204" pitchFamily="34" charset="0"/>
                <a:cs typeface="Arial" panose="020B0604020202020204" pitchFamily="34" charset="0"/>
              </a:rPr>
              <a:t>: the ID of the input, this will be used on the server side to get the information stored in the input, will be attached to “input$....”. The user doesn’t see this. </a:t>
            </a:r>
          </a:p>
          <a:p>
            <a:pPr lvl="1"/>
            <a:r>
              <a:rPr lang="en-GB" dirty="0" smtClean="0">
                <a:latin typeface="Arial" panose="020B0604020202020204" pitchFamily="34" charset="0"/>
                <a:cs typeface="Arial" panose="020B0604020202020204" pitchFamily="34" charset="0"/>
              </a:rPr>
              <a:t>label: text that will be displayed before the UI component. The user sees this, so typically it’s instructions on how to use the UI component (e.g. “Click the drop down menu below”)</a:t>
            </a:r>
          </a:p>
          <a:p>
            <a:r>
              <a:rPr lang="en-GB" dirty="0" smtClean="0">
                <a:latin typeface="Arial" panose="020B0604020202020204" pitchFamily="34" charset="0"/>
                <a:cs typeface="Arial" panose="020B0604020202020204" pitchFamily="34" charset="0"/>
              </a:rPr>
              <a:t>UI components will have different argument requirements dependent on the component</a:t>
            </a:r>
          </a:p>
          <a:p>
            <a:pPr lvl="1"/>
            <a:r>
              <a:rPr lang="en-GB" dirty="0" smtClean="0">
                <a:latin typeface="Arial" panose="020B0604020202020204" pitchFamily="34" charset="0"/>
                <a:cs typeface="Arial" panose="020B0604020202020204" pitchFamily="34" charset="0"/>
              </a:rPr>
              <a:t>If in doubt, just run “?</a:t>
            </a:r>
            <a:r>
              <a:rPr lang="en-GB" i="1" dirty="0" err="1" smtClean="0">
                <a:latin typeface="Arial" panose="020B0604020202020204" pitchFamily="34" charset="0"/>
                <a:cs typeface="Arial" panose="020B0604020202020204" pitchFamily="34" charset="0"/>
              </a:rPr>
              <a:t>functionName</a:t>
            </a:r>
            <a:r>
              <a:rPr lang="en-GB" dirty="0" smtClean="0">
                <a:latin typeface="Arial" panose="020B0604020202020204" pitchFamily="34" charset="0"/>
                <a:cs typeface="Arial" panose="020B0604020202020204" pitchFamily="34" charset="0"/>
              </a:rPr>
              <a:t>” to get the full list of arguments required and what the arguments mean</a:t>
            </a:r>
          </a:p>
          <a:p>
            <a:pPr lvl="2"/>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2671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Server</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GB" dirty="0" smtClean="0">
                <a:latin typeface="Arial" panose="020B0604020202020204" pitchFamily="34" charset="0"/>
                <a:cs typeface="Arial" panose="020B0604020202020204" pitchFamily="34" charset="0"/>
              </a:rPr>
              <a:t>It’s the code that works the most with data</a:t>
            </a:r>
          </a:p>
          <a:p>
            <a:r>
              <a:rPr lang="en-GB" dirty="0" smtClean="0">
                <a:latin typeface="Arial" panose="020B0604020202020204" pitchFamily="34" charset="0"/>
                <a:cs typeface="Arial" panose="020B0604020202020204" pitchFamily="34" charset="0"/>
              </a:rPr>
              <a:t>Controls:</a:t>
            </a:r>
          </a:p>
          <a:p>
            <a:pPr lvl="1"/>
            <a:r>
              <a:rPr lang="en-GB" dirty="0" smtClean="0">
                <a:latin typeface="Arial" panose="020B0604020202020204" pitchFamily="34" charset="0"/>
                <a:cs typeface="Arial" panose="020B0604020202020204" pitchFamily="34" charset="0"/>
              </a:rPr>
              <a:t>The data that is displayed in tables, charts, maps etc. </a:t>
            </a:r>
          </a:p>
          <a:p>
            <a:pPr lvl="1"/>
            <a:r>
              <a:rPr lang="en-GB" dirty="0" smtClean="0">
                <a:latin typeface="Arial" panose="020B0604020202020204" pitchFamily="34" charset="0"/>
                <a:cs typeface="Arial" panose="020B0604020202020204" pitchFamily="34" charset="0"/>
              </a:rPr>
              <a:t>Creates the tables, charts, maps etc. that is then displayed on the UI page</a:t>
            </a:r>
          </a:p>
          <a:p>
            <a:pPr lvl="1"/>
            <a:r>
              <a:rPr lang="en-GB" dirty="0" smtClean="0">
                <a:latin typeface="Arial" panose="020B0604020202020204" pitchFamily="34" charset="0"/>
                <a:cs typeface="Arial" panose="020B0604020202020204" pitchFamily="34" charset="0"/>
              </a:rPr>
              <a:t>Responses to buttons and other components that the user interacts with</a:t>
            </a:r>
            <a:endParaRPr lang="en-GB" dirty="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Due to the extra roles that the server does, it will tend to be longer than the UI file</a:t>
            </a:r>
          </a:p>
          <a:p>
            <a:r>
              <a:rPr lang="en-GB" dirty="0" smtClean="0">
                <a:latin typeface="Arial" panose="020B0604020202020204" pitchFamily="34" charset="0"/>
                <a:cs typeface="Arial" panose="020B0604020202020204" pitchFamily="34" charset="0"/>
              </a:rPr>
              <a:t>The server requires 3 arguments:</a:t>
            </a:r>
          </a:p>
          <a:p>
            <a:pPr lvl="1"/>
            <a:r>
              <a:rPr lang="en-GB" dirty="0" smtClean="0">
                <a:latin typeface="Arial" panose="020B0604020202020204" pitchFamily="34" charset="0"/>
                <a:cs typeface="Arial" panose="020B0604020202020204" pitchFamily="34" charset="0"/>
              </a:rPr>
              <a:t>input – a list of all the input components that have been created in the UI</a:t>
            </a:r>
          </a:p>
          <a:p>
            <a:pPr lvl="1"/>
            <a:r>
              <a:rPr lang="en-GB" dirty="0" smtClean="0">
                <a:latin typeface="Arial" panose="020B0604020202020204" pitchFamily="34" charset="0"/>
                <a:cs typeface="Arial" panose="020B0604020202020204" pitchFamily="34" charset="0"/>
              </a:rPr>
              <a:t>output – a list of all the output components that have been created in the Server</a:t>
            </a:r>
          </a:p>
          <a:p>
            <a:pPr lvl="1"/>
            <a:r>
              <a:rPr lang="en-GB" dirty="0" smtClean="0">
                <a:latin typeface="Arial" panose="020B0604020202020204" pitchFamily="34" charset="0"/>
                <a:cs typeface="Arial" panose="020B0604020202020204" pitchFamily="34" charset="0"/>
              </a:rPr>
              <a:t>session – the name of the environment that R starts every time a new app is started</a:t>
            </a:r>
          </a:p>
          <a:p>
            <a:pPr lvl="1"/>
            <a:endParaRPr lang="en-GB" dirty="0" smtClean="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255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Observe vs Reactive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GB" dirty="0" smtClean="0">
                <a:latin typeface="Arial" panose="020B0604020202020204" pitchFamily="34" charset="0"/>
                <a:cs typeface="Arial" panose="020B0604020202020204" pitchFamily="34" charset="0"/>
              </a:rPr>
              <a:t>The Server page can react to inputs from the UI page, but they have to use an observe() or a reactive() to do so</a:t>
            </a:r>
          </a:p>
          <a:p>
            <a:r>
              <a:rPr lang="en-GB" dirty="0" smtClean="0">
                <a:latin typeface="Arial" panose="020B0604020202020204" pitchFamily="34" charset="0"/>
                <a:cs typeface="Arial" panose="020B0604020202020204" pitchFamily="34" charset="0"/>
              </a:rPr>
              <a:t>Observes are used when we don’t want any output to be created, we just want something to happen when components are interacted with</a:t>
            </a:r>
          </a:p>
          <a:p>
            <a:pPr lvl="1"/>
            <a:r>
              <a:rPr lang="en-GB" dirty="0">
                <a:latin typeface="Arial" panose="020B0604020202020204" pitchFamily="34" charset="0"/>
                <a:cs typeface="Arial" panose="020B0604020202020204" pitchFamily="34" charset="0"/>
              </a:rPr>
              <a:t>o</a:t>
            </a:r>
            <a:r>
              <a:rPr lang="en-GB" dirty="0" smtClean="0">
                <a:latin typeface="Arial" panose="020B0604020202020204" pitchFamily="34" charset="0"/>
                <a:cs typeface="Arial" panose="020B0604020202020204" pitchFamily="34" charset="0"/>
              </a:rPr>
              <a:t>bserve({ whatever needs to be observed})</a:t>
            </a:r>
          </a:p>
          <a:p>
            <a:pPr lvl="1"/>
            <a:r>
              <a:rPr lang="en-GB" dirty="0" smtClean="0">
                <a:latin typeface="Arial" panose="020B0604020202020204" pitchFamily="34" charset="0"/>
                <a:cs typeface="Arial" panose="020B0604020202020204" pitchFamily="34" charset="0"/>
              </a:rPr>
              <a:t>Not assigned to a variable since it can’t be called later</a:t>
            </a:r>
          </a:p>
          <a:p>
            <a:r>
              <a:rPr lang="en-GB" dirty="0" err="1" smtClean="0">
                <a:latin typeface="Arial" panose="020B0604020202020204" pitchFamily="34" charset="0"/>
                <a:cs typeface="Arial" panose="020B0604020202020204" pitchFamily="34" charset="0"/>
              </a:rPr>
              <a:t>Reactives</a:t>
            </a:r>
            <a:r>
              <a:rPr lang="en-GB" dirty="0" smtClean="0">
                <a:latin typeface="Arial" panose="020B0604020202020204" pitchFamily="34" charset="0"/>
                <a:cs typeface="Arial" panose="020B0604020202020204" pitchFamily="34" charset="0"/>
              </a:rPr>
              <a:t> are used when we do want some output and we want to use that output throughout the rest of the app</a:t>
            </a:r>
          </a:p>
          <a:p>
            <a:pPr lvl="1"/>
            <a:r>
              <a:rPr lang="en-GB" dirty="0" smtClean="0">
                <a:latin typeface="Arial" panose="020B0604020202020204" pitchFamily="34" charset="0"/>
                <a:cs typeface="Arial" panose="020B0604020202020204" pitchFamily="34" charset="0"/>
              </a:rPr>
              <a:t>E.g. </a:t>
            </a:r>
            <a:r>
              <a:rPr lang="en-GB" dirty="0" err="1" smtClean="0">
                <a:latin typeface="Arial" panose="020B0604020202020204" pitchFamily="34" charset="0"/>
                <a:cs typeface="Arial" panose="020B0604020202020204" pitchFamily="34" charset="0"/>
              </a:rPr>
              <a:t>test1</a:t>
            </a:r>
            <a:r>
              <a:rPr lang="en-GB" dirty="0" smtClean="0">
                <a:latin typeface="Arial" panose="020B0604020202020204" pitchFamily="34" charset="0"/>
                <a:cs typeface="Arial" panose="020B0604020202020204" pitchFamily="34" charset="0"/>
              </a:rPr>
              <a:t> &lt;- reactive({ whatever data </a:t>
            </a:r>
            <a:r>
              <a:rPr lang="en-GB" dirty="0" smtClean="0">
                <a:latin typeface="Arial" panose="020B0604020202020204" pitchFamily="34" charset="0"/>
                <a:cs typeface="Arial" panose="020B0604020202020204" pitchFamily="34" charset="0"/>
              </a:rPr>
              <a:t>manipulation </a:t>
            </a:r>
            <a:r>
              <a:rPr lang="en-GB" dirty="0" smtClean="0">
                <a:latin typeface="Arial" panose="020B0604020202020204" pitchFamily="34" charset="0"/>
                <a:cs typeface="Arial" panose="020B0604020202020204" pitchFamily="34" charset="0"/>
              </a:rPr>
              <a:t>needs to happen})</a:t>
            </a:r>
          </a:p>
          <a:p>
            <a:pPr lvl="1"/>
            <a:r>
              <a:rPr lang="en-GB" dirty="0" smtClean="0">
                <a:latin typeface="Arial" panose="020B0604020202020204" pitchFamily="34" charset="0"/>
                <a:cs typeface="Arial" panose="020B0604020202020204" pitchFamily="34" charset="0"/>
              </a:rPr>
              <a:t> Later in code: </a:t>
            </a:r>
            <a:r>
              <a:rPr lang="en-GB" dirty="0" err="1" smtClean="0">
                <a:latin typeface="Arial" panose="020B0604020202020204" pitchFamily="34" charset="0"/>
                <a:cs typeface="Arial" panose="020B0604020202020204" pitchFamily="34" charset="0"/>
              </a:rPr>
              <a:t>dataframe1</a:t>
            </a:r>
            <a:r>
              <a:rPr lang="en-GB" dirty="0" smtClean="0">
                <a:latin typeface="Arial" panose="020B0604020202020204" pitchFamily="34" charset="0"/>
                <a:cs typeface="Arial" panose="020B0604020202020204" pitchFamily="34" charset="0"/>
              </a:rPr>
              <a:t> &lt;- </a:t>
            </a:r>
            <a:r>
              <a:rPr lang="en-GB" dirty="0" err="1" smtClean="0">
                <a:latin typeface="Arial" panose="020B0604020202020204" pitchFamily="34" charset="0"/>
                <a:cs typeface="Arial" panose="020B0604020202020204" pitchFamily="34" charset="0"/>
              </a:rPr>
              <a:t>test1</a:t>
            </a:r>
            <a:r>
              <a:rPr lang="en-GB" dirty="0" smtClean="0">
                <a:latin typeface="Arial" panose="020B0604020202020204" pitchFamily="34" charset="0"/>
                <a:cs typeface="Arial" panose="020B0604020202020204" pitchFamily="34" charset="0"/>
              </a:rPr>
              <a:t>()</a:t>
            </a:r>
          </a:p>
          <a:p>
            <a:r>
              <a:rPr lang="en-GB" dirty="0" smtClean="0">
                <a:latin typeface="Arial" panose="020B0604020202020204" pitchFamily="34" charset="0"/>
                <a:cs typeface="Arial" panose="020B0604020202020204" pitchFamily="34" charset="0"/>
              </a:rPr>
              <a:t>Observes and </a:t>
            </a:r>
            <a:r>
              <a:rPr lang="en-GB" dirty="0" err="1" smtClean="0">
                <a:latin typeface="Arial" panose="020B0604020202020204" pitchFamily="34" charset="0"/>
                <a:cs typeface="Arial" panose="020B0604020202020204" pitchFamily="34" charset="0"/>
              </a:rPr>
              <a:t>reactives</a:t>
            </a:r>
            <a:r>
              <a:rPr lang="en-GB" dirty="0" smtClean="0">
                <a:latin typeface="Arial" panose="020B0604020202020204" pitchFamily="34" charset="0"/>
                <a:cs typeface="Arial" panose="020B0604020202020204" pitchFamily="34" charset="0"/>
              </a:rPr>
              <a:t> can be general and triggering when anything happens in the app, or can be made specific to a specific UI </a:t>
            </a:r>
            <a:r>
              <a:rPr lang="en-GB" dirty="0" smtClean="0">
                <a:latin typeface="Arial" panose="020B0604020202020204" pitchFamily="34" charset="0"/>
                <a:cs typeface="Arial" panose="020B0604020202020204" pitchFamily="34" charset="0"/>
              </a:rPr>
              <a:t>component </a:t>
            </a:r>
            <a:r>
              <a:rPr lang="en-GB" dirty="0" smtClean="0">
                <a:latin typeface="Arial" panose="020B0604020202020204" pitchFamily="34" charset="0"/>
                <a:cs typeface="Arial" panose="020B0604020202020204" pitchFamily="34" charset="0"/>
              </a:rPr>
              <a:t>being used, with either </a:t>
            </a:r>
            <a:r>
              <a:rPr lang="en-GB" dirty="0" err="1" smtClean="0">
                <a:latin typeface="Arial" panose="020B0604020202020204" pitchFamily="34" charset="0"/>
                <a:cs typeface="Arial" panose="020B0604020202020204" pitchFamily="34" charset="0"/>
              </a:rPr>
              <a:t>observeEvent</a:t>
            </a:r>
            <a:r>
              <a:rPr lang="en-GB" dirty="0" smtClean="0">
                <a:latin typeface="Arial" panose="020B0604020202020204" pitchFamily="34" charset="0"/>
                <a:cs typeface="Arial" panose="020B0604020202020204" pitchFamily="34" charset="0"/>
              </a:rPr>
              <a:t>() or </a:t>
            </a:r>
            <a:r>
              <a:rPr lang="en-GB" dirty="0" err="1" smtClean="0">
                <a:latin typeface="Arial" panose="020B0604020202020204" pitchFamily="34" charset="0"/>
                <a:cs typeface="Arial" panose="020B0604020202020204" pitchFamily="34" charset="0"/>
              </a:rPr>
              <a:t>eventReactive</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E.g. to observe a button (called </a:t>
            </a:r>
            <a:r>
              <a:rPr lang="en-GB" dirty="0" err="1" smtClean="0">
                <a:latin typeface="Arial" panose="020B0604020202020204" pitchFamily="34" charset="0"/>
                <a:cs typeface="Arial" panose="020B0604020202020204" pitchFamily="34" charset="0"/>
              </a:rPr>
              <a:t>input$button1</a:t>
            </a:r>
            <a:r>
              <a:rPr lang="en-GB" dirty="0" smtClean="0">
                <a:latin typeface="Arial" panose="020B0604020202020204" pitchFamily="34" charset="0"/>
                <a:cs typeface="Arial" panose="020B0604020202020204" pitchFamily="34" charset="0"/>
              </a:rPr>
              <a:t>) being pressed we would have</a:t>
            </a:r>
          </a:p>
          <a:p>
            <a:pPr lvl="3"/>
            <a:r>
              <a:rPr lang="en-GB" dirty="0" err="1" smtClean="0">
                <a:latin typeface="Arial" panose="020B0604020202020204" pitchFamily="34" charset="0"/>
                <a:cs typeface="Arial" panose="020B0604020202020204" pitchFamily="34" charset="0"/>
              </a:rPr>
              <a:t>observeEvent</a:t>
            </a:r>
            <a:r>
              <a:rPr lang="en-GB" dirty="0" smtClean="0">
                <a:latin typeface="Arial" panose="020B0604020202020204" pitchFamily="34" charset="0"/>
                <a:cs typeface="Arial" panose="020B0604020202020204" pitchFamily="34" charset="0"/>
              </a:rPr>
              <a:t>(</a:t>
            </a:r>
            <a:r>
              <a:rPr lang="en-GB" dirty="0" err="1" smtClean="0">
                <a:latin typeface="Arial" panose="020B0604020202020204" pitchFamily="34" charset="0"/>
                <a:cs typeface="Arial" panose="020B0604020202020204" pitchFamily="34" charset="0"/>
              </a:rPr>
              <a:t>input$button1</a:t>
            </a:r>
            <a:r>
              <a:rPr lang="en-GB" dirty="0" smtClean="0">
                <a:latin typeface="Arial" panose="020B0604020202020204" pitchFamily="34" charset="0"/>
                <a:cs typeface="Arial" panose="020B0604020202020204" pitchFamily="34" charset="0"/>
              </a:rPr>
              <a:t>, { whatever you want to happen when button is pressed })</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5689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Server Rendering</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When making something to be displayed on the UI page you need to render…() it and assign it to an output$... Item in the Server Page</a:t>
            </a:r>
          </a:p>
          <a:p>
            <a:r>
              <a:rPr lang="en-GB" dirty="0" smtClean="0">
                <a:latin typeface="Arial" panose="020B0604020202020204" pitchFamily="34" charset="0"/>
                <a:cs typeface="Arial" panose="020B0604020202020204" pitchFamily="34" charset="0"/>
              </a:rPr>
              <a:t>For example, when making a plot you would</a:t>
            </a:r>
          </a:p>
          <a:p>
            <a:pPr lvl="1"/>
            <a:r>
              <a:rPr lang="en-GB" dirty="0" err="1" smtClean="0">
                <a:latin typeface="Arial" panose="020B0604020202020204" pitchFamily="34" charset="0"/>
                <a:cs typeface="Arial" panose="020B0604020202020204" pitchFamily="34" charset="0"/>
              </a:rPr>
              <a:t>output$graph1</a:t>
            </a:r>
            <a:r>
              <a:rPr lang="en-GB" dirty="0" smtClean="0">
                <a:latin typeface="Arial" panose="020B0604020202020204" pitchFamily="34" charset="0"/>
                <a:cs typeface="Arial" panose="020B0604020202020204" pitchFamily="34" charset="0"/>
              </a:rPr>
              <a:t> &lt;- </a:t>
            </a:r>
            <a:r>
              <a:rPr lang="en-GB" dirty="0" err="1" smtClean="0">
                <a:latin typeface="Arial" panose="020B0604020202020204" pitchFamily="34" charset="0"/>
                <a:cs typeface="Arial" panose="020B0604020202020204" pitchFamily="34" charset="0"/>
              </a:rPr>
              <a:t>renderPlot</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Where the name of this output is “</a:t>
            </a:r>
            <a:r>
              <a:rPr lang="en-GB" dirty="0" err="1" smtClean="0">
                <a:latin typeface="Arial" panose="020B0604020202020204" pitchFamily="34" charset="0"/>
                <a:cs typeface="Arial" panose="020B0604020202020204" pitchFamily="34" charset="0"/>
              </a:rPr>
              <a:t>graph1</a:t>
            </a:r>
            <a:r>
              <a:rPr lang="en-GB" dirty="0" smtClean="0">
                <a:latin typeface="Arial" panose="020B0604020202020204" pitchFamily="34" charset="0"/>
                <a:cs typeface="Arial" panose="020B0604020202020204" pitchFamily="34" charset="0"/>
              </a:rPr>
              <a:t>” and the last line of the “</a:t>
            </a:r>
            <a:r>
              <a:rPr lang="en-GB" dirty="0" err="1" smtClean="0">
                <a:latin typeface="Arial" panose="020B0604020202020204" pitchFamily="34" charset="0"/>
                <a:cs typeface="Arial" panose="020B0604020202020204" pitchFamily="34" charset="0"/>
              </a:rPr>
              <a:t>renderPlot</a:t>
            </a:r>
            <a:r>
              <a:rPr lang="en-GB" dirty="0" smtClean="0">
                <a:latin typeface="Arial" panose="020B0604020202020204" pitchFamily="34" charset="0"/>
                <a:cs typeface="Arial" panose="020B0604020202020204" pitchFamily="34" charset="0"/>
              </a:rPr>
              <a:t>” function would be the finished graph</a:t>
            </a:r>
          </a:p>
          <a:p>
            <a:r>
              <a:rPr lang="en-GB" dirty="0" smtClean="0">
                <a:latin typeface="Arial" panose="020B0604020202020204" pitchFamily="34" charset="0"/>
                <a:cs typeface="Arial" panose="020B0604020202020204" pitchFamily="34" charset="0"/>
              </a:rPr>
              <a:t>The type of render depends on the type of output you are trying to create</a:t>
            </a:r>
          </a:p>
          <a:p>
            <a:pPr lvl="1"/>
            <a:r>
              <a:rPr lang="en-GB" dirty="0" smtClean="0">
                <a:latin typeface="Arial" panose="020B0604020202020204" pitchFamily="34" charset="0"/>
                <a:cs typeface="Arial" panose="020B0604020202020204" pitchFamily="34" charset="0"/>
              </a:rPr>
              <a:t>Examples include </a:t>
            </a:r>
            <a:r>
              <a:rPr lang="en-GB" dirty="0" err="1" smtClean="0">
                <a:latin typeface="Arial" panose="020B0604020202020204" pitchFamily="34" charset="0"/>
                <a:cs typeface="Arial" panose="020B0604020202020204" pitchFamily="34" charset="0"/>
              </a:rPr>
              <a:t>renderPlot</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renderImage</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renderText</a:t>
            </a:r>
            <a:r>
              <a:rPr lang="en-GB" dirty="0" smtClean="0">
                <a:latin typeface="Arial" panose="020B0604020202020204" pitchFamily="34" charset="0"/>
                <a:cs typeface="Arial" panose="020B0604020202020204" pitchFamily="34" charset="0"/>
              </a:rPr>
              <a:t>()….</a:t>
            </a:r>
          </a:p>
          <a:p>
            <a:endParaRPr lang="en-GB" dirty="0" smtClean="0">
              <a:latin typeface="Arial" panose="020B0604020202020204" pitchFamily="34" charset="0"/>
              <a:cs typeface="Arial" panose="020B0604020202020204" pitchFamily="34" charset="0"/>
            </a:endParaRPr>
          </a:p>
          <a:p>
            <a:pPr marL="228600" lvl="1" indent="0">
              <a:buNone/>
            </a:pPr>
            <a:endParaRPr lang="en-GB" dirty="0" smtClean="0">
              <a:latin typeface="Arial" panose="020B0604020202020204" pitchFamily="34" charset="0"/>
              <a:cs typeface="Arial" panose="020B0604020202020204" pitchFamily="34" charset="0"/>
            </a:endParaRPr>
          </a:p>
          <a:p>
            <a:pPr marL="228600" lvl="1" indent="0">
              <a:buNone/>
            </a:pPr>
            <a:endParaRPr lang="en-GB" dirty="0" smtClean="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a:p>
            <a:pPr marL="228600" lvl="1" indent="0">
              <a:buNone/>
            </a:pPr>
            <a:endParaRPr lang="en-GB" dirty="0" smtClean="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3081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UI Page – Displaying Outputs</a:t>
            </a:r>
            <a:endParaRPr lang="en-GB"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r>
              <a:rPr lang="en-GB" dirty="0" smtClean="0">
                <a:latin typeface="Arial" panose="020B0604020202020204" pitchFamily="34" charset="0"/>
                <a:cs typeface="Arial" panose="020B0604020202020204" pitchFamily="34" charset="0"/>
              </a:rPr>
              <a:t>After rendering the desired output that you want to display on the UI page, you need to call it on the UI Page</a:t>
            </a:r>
          </a:p>
          <a:p>
            <a:r>
              <a:rPr lang="en-GB" dirty="0" smtClean="0">
                <a:latin typeface="Arial" panose="020B0604020202020204" pitchFamily="34" charset="0"/>
                <a:cs typeface="Arial" panose="020B0604020202020204" pitchFamily="34" charset="0"/>
              </a:rPr>
              <a:t>This is done with the …Output() function on the UI Page</a:t>
            </a:r>
          </a:p>
          <a:p>
            <a:pPr lvl="1"/>
            <a:r>
              <a:rPr lang="en-GB" dirty="0" smtClean="0">
                <a:latin typeface="Arial" panose="020B0604020202020204" pitchFamily="34" charset="0"/>
                <a:cs typeface="Arial" panose="020B0604020202020204" pitchFamily="34" charset="0"/>
              </a:rPr>
              <a:t>The only argument that the function requires is the name of the output that was created during the render….() function</a:t>
            </a:r>
          </a:p>
          <a:p>
            <a:pPr lvl="1"/>
            <a:r>
              <a:rPr lang="en-GB" dirty="0" smtClean="0">
                <a:latin typeface="Arial" panose="020B0604020202020204" pitchFamily="34" charset="0"/>
                <a:cs typeface="Arial" panose="020B0604020202020204" pitchFamily="34" charset="0"/>
              </a:rPr>
              <a:t>E.g. if you made a graph like </a:t>
            </a:r>
            <a:r>
              <a:rPr lang="en-GB" dirty="0" err="1" smtClean="0">
                <a:latin typeface="Arial" panose="020B0604020202020204" pitchFamily="34" charset="0"/>
                <a:cs typeface="Arial" panose="020B0604020202020204" pitchFamily="34" charset="0"/>
              </a:rPr>
              <a:t>output$graph1</a:t>
            </a:r>
            <a:r>
              <a:rPr lang="en-GB"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&lt;- </a:t>
            </a:r>
            <a:r>
              <a:rPr lang="en-GB" dirty="0" err="1">
                <a:latin typeface="Arial" panose="020B0604020202020204" pitchFamily="34" charset="0"/>
                <a:cs typeface="Arial" panose="020B0604020202020204" pitchFamily="34" charset="0"/>
              </a:rPr>
              <a:t>renderPlot</a:t>
            </a:r>
            <a:r>
              <a:rPr lang="en-GB" dirty="0">
                <a:latin typeface="Arial" panose="020B0604020202020204" pitchFamily="34" charset="0"/>
                <a:cs typeface="Arial" panose="020B0604020202020204" pitchFamily="34" charset="0"/>
              </a:rPr>
              <a:t>({…}), </a:t>
            </a:r>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Then </a:t>
            </a:r>
            <a:r>
              <a:rPr lang="en-GB" dirty="0">
                <a:latin typeface="Arial" panose="020B0604020202020204" pitchFamily="34" charset="0"/>
                <a:cs typeface="Arial" panose="020B0604020202020204" pitchFamily="34" charset="0"/>
              </a:rPr>
              <a:t>the output on the UI page would be </a:t>
            </a:r>
            <a:r>
              <a:rPr lang="en-GB" dirty="0" err="1">
                <a:latin typeface="Arial" panose="020B0604020202020204" pitchFamily="34" charset="0"/>
                <a:cs typeface="Arial" panose="020B0604020202020204" pitchFamily="34" charset="0"/>
              </a:rPr>
              <a:t>plotOutput</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graph1</a:t>
            </a:r>
            <a:r>
              <a:rPr lang="en-GB" dirty="0" smtClean="0">
                <a:latin typeface="Arial" panose="020B0604020202020204" pitchFamily="34" charset="0"/>
                <a:cs typeface="Arial" panose="020B0604020202020204" pitchFamily="34" charset="0"/>
              </a:rPr>
              <a:t>”)</a:t>
            </a:r>
          </a:p>
          <a:p>
            <a:r>
              <a:rPr lang="en-GB" dirty="0" smtClean="0">
                <a:latin typeface="Arial" panose="020B0604020202020204" pitchFamily="34" charset="0"/>
                <a:cs typeface="Arial" panose="020B0604020202020204" pitchFamily="34" charset="0"/>
              </a:rPr>
              <a:t>This function is paired according to the type of render…() that was used</a:t>
            </a:r>
            <a:endParaRPr lang="en-GB"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88631414"/>
              </p:ext>
            </p:extLst>
          </p:nvPr>
        </p:nvGraphicFramePr>
        <p:xfrm>
          <a:off x="2030959" y="4953304"/>
          <a:ext cx="8127999" cy="148336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275238718"/>
                    </a:ext>
                  </a:extLst>
                </a:gridCol>
                <a:gridCol w="2709333">
                  <a:extLst>
                    <a:ext uri="{9D8B030D-6E8A-4147-A177-3AD203B41FA5}">
                      <a16:colId xmlns:a16="http://schemas.microsoft.com/office/drawing/2014/main" val="1764898882"/>
                    </a:ext>
                  </a:extLst>
                </a:gridCol>
                <a:gridCol w="2709333">
                  <a:extLst>
                    <a:ext uri="{9D8B030D-6E8A-4147-A177-3AD203B41FA5}">
                      <a16:colId xmlns:a16="http://schemas.microsoft.com/office/drawing/2014/main" val="1165943255"/>
                    </a:ext>
                  </a:extLst>
                </a:gridCol>
              </a:tblGrid>
              <a:tr h="370840">
                <a:tc>
                  <a:txBody>
                    <a:bodyPr/>
                    <a:lstStyle/>
                    <a:p>
                      <a:r>
                        <a:rPr lang="en-GB" dirty="0" smtClean="0">
                          <a:latin typeface="Arial" panose="020B0604020202020204" pitchFamily="34" charset="0"/>
                          <a:cs typeface="Arial" panose="020B0604020202020204" pitchFamily="34" charset="0"/>
                        </a:rPr>
                        <a:t>Server</a:t>
                      </a:r>
                      <a:r>
                        <a:rPr lang="en-GB" baseline="0" dirty="0" smtClean="0">
                          <a:latin typeface="Arial" panose="020B0604020202020204" pitchFamily="34" charset="0"/>
                          <a:cs typeface="Arial" panose="020B0604020202020204" pitchFamily="34" charset="0"/>
                        </a:rPr>
                        <a:t> Component</a:t>
                      </a:r>
                      <a:endParaRPr lang="en-GB" dirty="0">
                        <a:latin typeface="Arial" panose="020B0604020202020204" pitchFamily="34" charset="0"/>
                        <a:cs typeface="Arial" panose="020B0604020202020204" pitchFamily="34" charset="0"/>
                      </a:endParaRPr>
                    </a:p>
                  </a:txBody>
                  <a:tcPr/>
                </a:tc>
                <a:tc>
                  <a:txBody>
                    <a:bodyPr/>
                    <a:lstStyle/>
                    <a:p>
                      <a:r>
                        <a:rPr lang="en-GB" dirty="0" smtClean="0">
                          <a:latin typeface="Arial" panose="020B0604020202020204" pitchFamily="34" charset="0"/>
                          <a:cs typeface="Arial" panose="020B0604020202020204" pitchFamily="34" charset="0"/>
                        </a:rPr>
                        <a:t>Render Type</a:t>
                      </a:r>
                      <a:endParaRPr lang="en-GB" dirty="0">
                        <a:latin typeface="Arial" panose="020B0604020202020204" pitchFamily="34" charset="0"/>
                        <a:cs typeface="Arial" panose="020B0604020202020204" pitchFamily="34" charset="0"/>
                      </a:endParaRPr>
                    </a:p>
                  </a:txBody>
                  <a:tcPr/>
                </a:tc>
                <a:tc>
                  <a:txBody>
                    <a:bodyPr/>
                    <a:lstStyle/>
                    <a:p>
                      <a:r>
                        <a:rPr lang="en-GB" dirty="0" smtClean="0">
                          <a:latin typeface="Arial" panose="020B0604020202020204" pitchFamily="34" charset="0"/>
                          <a:cs typeface="Arial" panose="020B0604020202020204" pitchFamily="34" charset="0"/>
                        </a:rPr>
                        <a:t>Output Type</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02840114"/>
                  </a:ext>
                </a:extLst>
              </a:tr>
              <a:tr h="370840">
                <a:tc>
                  <a:txBody>
                    <a:bodyPr/>
                    <a:lstStyle/>
                    <a:p>
                      <a:r>
                        <a:rPr lang="en-GB" dirty="0" smtClean="0">
                          <a:latin typeface="Arial" panose="020B0604020202020204" pitchFamily="34" charset="0"/>
                          <a:cs typeface="Arial" panose="020B0604020202020204" pitchFamily="34" charset="0"/>
                        </a:rPr>
                        <a:t>Interactive Map</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renderLeaflet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leafletOutput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471530"/>
                  </a:ext>
                </a:extLst>
              </a:tr>
              <a:tr h="370840">
                <a:tc>
                  <a:txBody>
                    <a:bodyPr/>
                    <a:lstStyle/>
                    <a:p>
                      <a:r>
                        <a:rPr lang="en-GB" dirty="0" smtClean="0">
                          <a:latin typeface="Arial" panose="020B0604020202020204" pitchFamily="34" charset="0"/>
                          <a:cs typeface="Arial" panose="020B0604020202020204" pitchFamily="34" charset="0"/>
                        </a:rPr>
                        <a:t>Static</a:t>
                      </a:r>
                      <a:r>
                        <a:rPr lang="en-GB" baseline="0" dirty="0" smtClean="0">
                          <a:latin typeface="Arial" panose="020B0604020202020204" pitchFamily="34" charset="0"/>
                          <a:cs typeface="Arial" panose="020B0604020202020204" pitchFamily="34" charset="0"/>
                        </a:rPr>
                        <a:t> plot</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renderPlot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plotOutput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30487134"/>
                  </a:ext>
                </a:extLst>
              </a:tr>
              <a:tr h="370840">
                <a:tc>
                  <a:txBody>
                    <a:bodyPr/>
                    <a:lstStyle/>
                    <a:p>
                      <a:r>
                        <a:rPr lang="en-GB" dirty="0" smtClean="0">
                          <a:latin typeface="Arial" panose="020B0604020202020204" pitchFamily="34" charset="0"/>
                          <a:cs typeface="Arial" panose="020B0604020202020204" pitchFamily="34" charset="0"/>
                        </a:rPr>
                        <a:t>Data Table</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renderDT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DTOutput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099074"/>
                  </a:ext>
                </a:extLst>
              </a:tr>
            </a:tbl>
          </a:graphicData>
        </a:graphic>
      </p:graphicFrame>
    </p:spTree>
    <p:extLst>
      <p:ext uri="{BB962C8B-B14F-4D97-AF65-F5344CB8AC3E}">
        <p14:creationId xmlns:p14="http://schemas.microsoft.com/office/powerpoint/2010/main" val="3227559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239</TotalTime>
  <Words>1338</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Wingdings</vt:lpstr>
      <vt:lpstr>Banded</vt:lpstr>
      <vt:lpstr>R for the R Dashboard Enthusiast</vt:lpstr>
      <vt:lpstr>App Layout</vt:lpstr>
      <vt:lpstr>User Interface - UI</vt:lpstr>
      <vt:lpstr>UI Components</vt:lpstr>
      <vt:lpstr>Ui Components</vt:lpstr>
      <vt:lpstr>Server</vt:lpstr>
      <vt:lpstr>Observe vs Reactive</vt:lpstr>
      <vt:lpstr>Server Rendering</vt:lpstr>
      <vt:lpstr>UI Page – Displaying Outputs</vt:lpstr>
      <vt:lpstr>UI and Server Interaction</vt:lpstr>
      <vt:lpstr>Shiny Dashboard</vt:lpstr>
      <vt:lpstr>Today’s Dashboard</vt:lpstr>
      <vt:lpstr>Page 1: Interactive Map</vt:lpstr>
      <vt:lpstr>Page 2: Static Graph</vt:lpstr>
      <vt:lpstr>Page 3: Data Table</vt:lpstr>
    </vt:vector>
  </TitlesOfParts>
  <Company>Scottish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the R Dashboard Enthusiast</dc:title>
  <dc:creator>Macgregor H (Helen)</dc:creator>
  <cp:lastModifiedBy>Macgregor H (Helen)</cp:lastModifiedBy>
  <cp:revision>21</cp:revision>
  <dcterms:created xsi:type="dcterms:W3CDTF">2019-11-26T13:37:44Z</dcterms:created>
  <dcterms:modified xsi:type="dcterms:W3CDTF">2019-11-27T13:33:18Z</dcterms:modified>
</cp:coreProperties>
</file>