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298" r:id="rId19"/>
    <p:sldId id="315" r:id="rId20"/>
    <p:sldId id="316" r:id="rId21"/>
    <p:sldId id="317" r:id="rId22"/>
    <p:sldId id="318" r:id="rId23"/>
    <p:sldId id="300" r:id="rId24"/>
    <p:sldId id="301" r:id="rId25"/>
    <p:sldId id="302" r:id="rId26"/>
    <p:sldId id="273" r:id="rId27"/>
    <p:sldId id="304" r:id="rId28"/>
    <p:sldId id="319" r:id="rId29"/>
    <p:sldId id="320" r:id="rId30"/>
    <p:sldId id="303" r:id="rId31"/>
    <p:sldId id="305" r:id="rId32"/>
    <p:sldId id="306" r:id="rId33"/>
    <p:sldId id="307" r:id="rId34"/>
    <p:sldId id="308" r:id="rId35"/>
    <p:sldId id="309" r:id="rId36"/>
    <p:sldId id="310" r:id="rId37"/>
    <p:sldId id="311" r:id="rId38"/>
    <p:sldId id="312" r:id="rId39"/>
    <p:sldId id="313" r:id="rId40"/>
    <p:sldId id="314" r:id="rId41"/>
    <p:sldId id="337" r:id="rId42"/>
    <p:sldId id="334" r:id="rId43"/>
    <p:sldId id="343" r:id="rId44"/>
    <p:sldId id="339" r:id="rId45"/>
    <p:sldId id="340" r:id="rId46"/>
    <p:sldId id="341" r:id="rId47"/>
    <p:sldId id="344" r:id="rId48"/>
    <p:sldId id="345" r:id="rId49"/>
    <p:sldId id="346" r:id="rId50"/>
    <p:sldId id="347" r:id="rId51"/>
    <p:sldId id="348" r:id="rId52"/>
    <p:sldId id="349" r:id="rId53"/>
    <p:sldId id="350" r:id="rId54"/>
    <p:sldId id="353" r:id="rId55"/>
    <p:sldId id="352" r:id="rId56"/>
    <p:sldId id="355" r:id="rId57"/>
    <p:sldId id="342" r:id="rId58"/>
    <p:sldId id="266" r:id="rId59"/>
  </p:sldIdLst>
  <p:sldSz cx="12188825"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444" autoAdjust="0"/>
  </p:normalViewPr>
  <p:slideViewPr>
    <p:cSldViewPr snapToGrid="0" snapToObjects="1" showGuides="1">
      <p:cViewPr varScale="1">
        <p:scale>
          <a:sx n="52" d="100"/>
          <a:sy n="52" d="100"/>
        </p:scale>
        <p:origin x="682" y="41"/>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Friday, August 13,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64434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53692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58957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3776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5318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1597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590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05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5909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690120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209415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58</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s://docs.paloaltonetworks.com/prisma/prisma-cloud/prisma-cloud-admin/connect-your-cloud-platform-to-prisma-cloud/onboard-your-azure-account/microsoft-azure-apis-ingested-by-prisma-cloud.html" TargetMode="Externa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www.paloaltonetworks.com/resources/guides/prisma-cloud-enterprise-edition-licensing-guide" TargetMode="Externa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a:t>V1.2 </a:t>
            </a:r>
            <a:r>
              <a:rPr lang="en-US" dirty="0"/>
              <a:t>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42</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Pricing for Prisma SAAS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43</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585323"/>
          </a:xfrm>
          <a:prstGeom prst="rect">
            <a:avLst/>
          </a:prstGeom>
        </p:spPr>
        <p:txBody>
          <a:bodyPr wrap="square">
            <a:spAutoFit/>
          </a:bodyPr>
          <a:lstStyle/>
          <a:p>
            <a:r>
              <a:rPr lang="en-US" dirty="0"/>
              <a:t>Prisma Cloud Units can be bought in increments of 100 Units.</a:t>
            </a:r>
          </a:p>
          <a:p>
            <a:pPr algn="l"/>
            <a:r>
              <a:rPr lang="en-GB" b="0" i="0" dirty="0">
                <a:solidFill>
                  <a:srgbClr val="141414"/>
                </a:solidFill>
                <a:effectLst/>
                <a:latin typeface="HCo Decimal"/>
              </a:rPr>
              <a:t>you estimate the number of units you need to monitor and protect. Your usage data is based on the number of capacity units that you are consuming for each Prisma Cloud module every hour, and the </a:t>
            </a:r>
            <a:r>
              <a:rPr lang="en-GB" b="1" i="0" dirty="0">
                <a:solidFill>
                  <a:srgbClr val="141414"/>
                </a:solidFill>
                <a:effectLst/>
                <a:latin typeface="HCo Decimal"/>
              </a:rPr>
              <a:t>Time Range </a:t>
            </a:r>
            <a:r>
              <a:rPr lang="en-GB" b="0" i="0" dirty="0">
                <a:solidFill>
                  <a:srgbClr val="141414"/>
                </a:solidFill>
                <a:effectLst/>
                <a:latin typeface="HCo Decimal"/>
              </a:rPr>
              <a:t>is averaged for daily, weekly, monthly and quarterly usage to prevent overages based on short-term bursts.</a:t>
            </a:r>
            <a:endParaRPr lang="en-US" dirty="0"/>
          </a:p>
          <a:p>
            <a:r>
              <a:rPr lang="en-US" dirty="0"/>
              <a:t>The Visibility, Compliance &amp; Governance Module costs one credit per resource instance (e.g., Amazon EC2).</a:t>
            </a:r>
          </a:p>
          <a:p>
            <a:r>
              <a:rPr lang="en-US" dirty="0"/>
              <a:t>The Host Security Module costs one credit per Host Defender, and Container Security costs seven credits per Container Defender</a:t>
            </a:r>
          </a:p>
          <a:p>
            <a:endParaRPr lang="en-US" dirty="0"/>
          </a:p>
        </p:txBody>
      </p:sp>
    </p:spTree>
    <p:extLst>
      <p:ext uri="{BB962C8B-B14F-4D97-AF65-F5344CB8AC3E}">
        <p14:creationId xmlns:p14="http://schemas.microsoft.com/office/powerpoint/2010/main" val="14247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C83EB-BE45-429B-BE5E-515E153FA0D2}"/>
              </a:ext>
            </a:extLst>
          </p:cNvPr>
          <p:cNvSpPr>
            <a:spLocks noGrp="1"/>
          </p:cNvSpPr>
          <p:nvPr>
            <p:ph type="sldNum" sz="quarter" idx="12"/>
          </p:nvPr>
        </p:nvSpPr>
        <p:spPr/>
        <p:txBody>
          <a:bodyPr/>
          <a:lstStyle/>
          <a:p>
            <a:fld id="{D92B6165-2E63-41A3-8905-D7634EBC6D44}" type="slidenum">
              <a:rPr lang="en-IN" smtClean="0"/>
              <a:pPr/>
              <a:t>44</a:t>
            </a:fld>
            <a:endParaRPr lang="en-IN"/>
          </a:p>
        </p:txBody>
      </p:sp>
      <p:pic>
        <p:nvPicPr>
          <p:cNvPr id="4" name="Picture 3">
            <a:extLst>
              <a:ext uri="{FF2B5EF4-FFF2-40B4-BE49-F238E27FC236}">
                <a16:creationId xmlns:a16="http://schemas.microsoft.com/office/drawing/2014/main" id="{54B0DBC0-BAA8-4844-9588-BDFE0D6343E2}"/>
              </a:ext>
            </a:extLst>
          </p:cNvPr>
          <p:cNvPicPr>
            <a:picLocks noChangeAspect="1"/>
          </p:cNvPicPr>
          <p:nvPr/>
        </p:nvPicPr>
        <p:blipFill>
          <a:blip r:embed="rId2"/>
          <a:stretch>
            <a:fillRect/>
          </a:stretch>
        </p:blipFill>
        <p:spPr>
          <a:xfrm>
            <a:off x="1260475" y="909637"/>
            <a:ext cx="9667875" cy="5038725"/>
          </a:xfrm>
          <a:prstGeom prst="rect">
            <a:avLst/>
          </a:prstGeom>
        </p:spPr>
      </p:pic>
    </p:spTree>
    <p:extLst>
      <p:ext uri="{BB962C8B-B14F-4D97-AF65-F5344CB8AC3E}">
        <p14:creationId xmlns:p14="http://schemas.microsoft.com/office/powerpoint/2010/main" val="41450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F602A-C346-44F4-95C7-830A88991CA8}"/>
              </a:ext>
            </a:extLst>
          </p:cNvPr>
          <p:cNvSpPr>
            <a:spLocks noGrp="1"/>
          </p:cNvSpPr>
          <p:nvPr>
            <p:ph type="sldNum" sz="quarter" idx="12"/>
          </p:nvPr>
        </p:nvSpPr>
        <p:spPr/>
        <p:txBody>
          <a:bodyPr/>
          <a:lstStyle/>
          <a:p>
            <a:fld id="{D92B6165-2E63-41A3-8905-D7634EBC6D44}" type="slidenum">
              <a:rPr lang="en-IN" smtClean="0"/>
              <a:pPr/>
              <a:t>45</a:t>
            </a:fld>
            <a:endParaRPr lang="en-IN"/>
          </a:p>
        </p:txBody>
      </p:sp>
      <p:pic>
        <p:nvPicPr>
          <p:cNvPr id="4" name="Picture 3">
            <a:extLst>
              <a:ext uri="{FF2B5EF4-FFF2-40B4-BE49-F238E27FC236}">
                <a16:creationId xmlns:a16="http://schemas.microsoft.com/office/drawing/2014/main" id="{F62B02E0-C337-4179-BE7A-83087CCC2494}"/>
              </a:ext>
            </a:extLst>
          </p:cNvPr>
          <p:cNvPicPr>
            <a:picLocks noChangeAspect="1"/>
          </p:cNvPicPr>
          <p:nvPr/>
        </p:nvPicPr>
        <p:blipFill>
          <a:blip r:embed="rId2"/>
          <a:stretch>
            <a:fillRect/>
          </a:stretch>
        </p:blipFill>
        <p:spPr>
          <a:xfrm>
            <a:off x="1017587" y="1166812"/>
            <a:ext cx="10153650" cy="4524375"/>
          </a:xfrm>
          <a:prstGeom prst="rect">
            <a:avLst/>
          </a:prstGeom>
        </p:spPr>
      </p:pic>
    </p:spTree>
    <p:extLst>
      <p:ext uri="{BB962C8B-B14F-4D97-AF65-F5344CB8AC3E}">
        <p14:creationId xmlns:p14="http://schemas.microsoft.com/office/powerpoint/2010/main" val="184482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1A230E8-2D33-4ABF-B663-092BBD48A98F}"/>
              </a:ext>
            </a:extLst>
          </p:cNvPr>
          <p:cNvPicPr>
            <a:picLocks noChangeAspect="1"/>
          </p:cNvPicPr>
          <p:nvPr/>
        </p:nvPicPr>
        <p:blipFill>
          <a:blip r:embed="rId2"/>
          <a:stretch>
            <a:fillRect/>
          </a:stretch>
        </p:blipFill>
        <p:spPr>
          <a:xfrm>
            <a:off x="643299" y="1493854"/>
            <a:ext cx="10902226" cy="3870290"/>
          </a:xfrm>
          <a:prstGeom prst="rect">
            <a:avLst/>
          </a:prstGeom>
        </p:spPr>
      </p:pic>
      <p:sp>
        <p:nvSpPr>
          <p:cNvPr id="2" name="Slide Number Placeholder 1">
            <a:extLst>
              <a:ext uri="{FF2B5EF4-FFF2-40B4-BE49-F238E27FC236}">
                <a16:creationId xmlns:a16="http://schemas.microsoft.com/office/drawing/2014/main" id="{B9EA1C7F-800F-4BD5-AE23-013B8701EE36}"/>
              </a:ext>
            </a:extLst>
          </p:cNvPr>
          <p:cNvSpPr>
            <a:spLocks noGrp="1"/>
          </p:cNvSpPr>
          <p:nvPr>
            <p:ph type="sldNum" sz="quarter" idx="12"/>
          </p:nvPr>
        </p:nvSpPr>
        <p:spPr>
          <a:xfrm>
            <a:off x="10511272" y="6431916"/>
            <a:ext cx="953144" cy="365125"/>
          </a:xfrm>
        </p:spPr>
        <p:txBody>
          <a:bodyPr>
            <a:normAutofit/>
          </a:bodyPr>
          <a:lstStyle/>
          <a:p>
            <a:pPr>
              <a:spcAft>
                <a:spcPts val="600"/>
              </a:spcAft>
            </a:pPr>
            <a:fld id="{D92B6165-2E63-41A3-8905-D7634EBC6D44}" type="slidenum">
              <a:rPr lang="en-IN">
                <a:solidFill>
                  <a:srgbClr val="000000"/>
                </a:solidFill>
              </a:rPr>
              <a:pPr>
                <a:spcAft>
                  <a:spcPts val="600"/>
                </a:spcAft>
              </a:pPr>
              <a:t>46</a:t>
            </a:fld>
            <a:endParaRPr lang="en-IN">
              <a:solidFill>
                <a:srgbClr val="000000"/>
              </a:solidFill>
            </a:endParaRPr>
          </a:p>
        </p:txBody>
      </p:sp>
    </p:spTree>
    <p:extLst>
      <p:ext uri="{BB962C8B-B14F-4D97-AF65-F5344CB8AC3E}">
        <p14:creationId xmlns:p14="http://schemas.microsoft.com/office/powerpoint/2010/main" val="1295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Defender Types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69332"/>
          </a:xfrm>
          <a:prstGeom prst="rect">
            <a:avLst/>
          </a:prstGeom>
        </p:spPr>
        <p:txBody>
          <a:bodyPr wrap="square">
            <a:spAutoFit/>
          </a:bodyPr>
          <a:lstStyle/>
          <a:p>
            <a:r>
              <a:rPr lang="en-US" dirty="0">
                <a:solidFill>
                  <a:srgbClr val="4C4C51"/>
                </a:solidFill>
                <a:latin typeface="Segoe UI" panose="020B0502040204020203" pitchFamily="34" charset="0"/>
              </a:rPr>
              <a:t>Defender types:</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754326"/>
          </a:xfrm>
          <a:prstGeom prst="rect">
            <a:avLst/>
          </a:prstGeom>
          <a:noFill/>
        </p:spPr>
        <p:txBody>
          <a:bodyPr wrap="square">
            <a:spAutoFit/>
          </a:bodyPr>
          <a:lstStyle/>
          <a:p>
            <a:r>
              <a:rPr lang="en-GB" dirty="0"/>
              <a:t>Container Defender ( Linux , Windows)</a:t>
            </a:r>
          </a:p>
          <a:p>
            <a:r>
              <a:rPr lang="en-GB" dirty="0"/>
              <a:t>Host Defender ( Linux, Windows)</a:t>
            </a:r>
          </a:p>
          <a:p>
            <a:r>
              <a:rPr lang="en-GB" dirty="0"/>
              <a:t>Fargate Defender</a:t>
            </a:r>
          </a:p>
          <a:p>
            <a:r>
              <a:rPr lang="en-GB" dirty="0"/>
              <a:t>Serverless Defender ( Embedded inside functions)</a:t>
            </a:r>
          </a:p>
          <a:p>
            <a:r>
              <a:rPr lang="en-GB" dirty="0"/>
              <a:t>App Embedded</a:t>
            </a:r>
          </a:p>
          <a:p>
            <a:endParaRPr lang="en-IN" dirty="0"/>
          </a:p>
        </p:txBody>
      </p:sp>
    </p:spTree>
    <p:extLst>
      <p:ext uri="{BB962C8B-B14F-4D97-AF65-F5344CB8AC3E}">
        <p14:creationId xmlns:p14="http://schemas.microsoft.com/office/powerpoint/2010/main" val="340810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48</a:t>
            </a:fld>
            <a:endParaRPr lang="en-US"/>
          </a:p>
        </p:txBody>
      </p:sp>
      <p:pic>
        <p:nvPicPr>
          <p:cNvPr id="5" name="Content Placeholder 5">
            <a:extLst>
              <a:ext uri="{FF2B5EF4-FFF2-40B4-BE49-F238E27FC236}">
                <a16:creationId xmlns:a16="http://schemas.microsoft.com/office/drawing/2014/main" id="{E6CE567F-2630-4F3A-9090-F3031E613D42}"/>
              </a:ext>
            </a:extLst>
          </p:cNvPr>
          <p:cNvPicPr>
            <a:picLocks noChangeAspect="1"/>
          </p:cNvPicPr>
          <p:nvPr/>
        </p:nvPicPr>
        <p:blipFill>
          <a:blip r:embed="rId3"/>
          <a:stretch>
            <a:fillRect/>
          </a:stretch>
        </p:blipFill>
        <p:spPr>
          <a:xfrm>
            <a:off x="357808" y="950421"/>
            <a:ext cx="11211339" cy="5181601"/>
          </a:xfrm>
          <a:prstGeom prst="rect">
            <a:avLst/>
          </a:prstGeom>
        </p:spPr>
      </p:pic>
    </p:spTree>
    <p:extLst>
      <p:ext uri="{BB962C8B-B14F-4D97-AF65-F5344CB8AC3E}">
        <p14:creationId xmlns:p14="http://schemas.microsoft.com/office/powerpoint/2010/main" val="270113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49</a:t>
            </a:fld>
            <a:endParaRPr lang="en-US"/>
          </a:p>
        </p:txBody>
      </p:sp>
      <p:pic>
        <p:nvPicPr>
          <p:cNvPr id="6" name="Content Placeholder 6">
            <a:extLst>
              <a:ext uri="{FF2B5EF4-FFF2-40B4-BE49-F238E27FC236}">
                <a16:creationId xmlns:a16="http://schemas.microsoft.com/office/drawing/2014/main" id="{CAACA726-03A7-4179-A61F-0F017A485835}"/>
              </a:ext>
            </a:extLst>
          </p:cNvPr>
          <p:cNvPicPr>
            <a:picLocks noChangeAspect="1"/>
          </p:cNvPicPr>
          <p:nvPr/>
        </p:nvPicPr>
        <p:blipFill>
          <a:blip r:embed="rId3"/>
          <a:stretch>
            <a:fillRect/>
          </a:stretch>
        </p:blipFill>
        <p:spPr>
          <a:xfrm>
            <a:off x="609600" y="1001486"/>
            <a:ext cx="9665458" cy="5121017"/>
          </a:xfrm>
          <a:prstGeom prst="rect">
            <a:avLst/>
          </a:prstGeom>
        </p:spPr>
      </p:pic>
      <p:sp>
        <p:nvSpPr>
          <p:cNvPr id="2" name="TextBox 1">
            <a:extLst>
              <a:ext uri="{FF2B5EF4-FFF2-40B4-BE49-F238E27FC236}">
                <a16:creationId xmlns:a16="http://schemas.microsoft.com/office/drawing/2014/main" id="{17B50549-BDD2-440A-B0A0-A2860D4ED17A}"/>
              </a:ext>
            </a:extLst>
          </p:cNvPr>
          <p:cNvSpPr txBox="1"/>
          <p:nvPr/>
        </p:nvSpPr>
        <p:spPr>
          <a:xfrm>
            <a:off x="7568399" y="643920"/>
            <a:ext cx="2969339" cy="276999"/>
          </a:xfrm>
          <a:prstGeom prst="rect">
            <a:avLst/>
          </a:prstGeom>
          <a:noFill/>
        </p:spPr>
        <p:txBody>
          <a:bodyPr wrap="none" rtlCol="0">
            <a:spAutoFit/>
          </a:bodyPr>
          <a:lstStyle/>
          <a:p>
            <a:r>
              <a:rPr lang="en-US" sz="1200" dirty="0"/>
              <a:t>WAAS: Web Application and API security</a:t>
            </a:r>
            <a:endParaRPr lang="en-IN" sz="1200" dirty="0"/>
          </a:p>
        </p:txBody>
      </p:sp>
    </p:spTree>
    <p:extLst>
      <p:ext uri="{BB962C8B-B14F-4D97-AF65-F5344CB8AC3E}">
        <p14:creationId xmlns:p14="http://schemas.microsoft.com/office/powerpoint/2010/main" val="363375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Host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50</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246769"/>
          </a:xfrm>
          <a:prstGeom prst="rect">
            <a:avLst/>
          </a:prstGeom>
          <a:noFill/>
        </p:spPr>
        <p:txBody>
          <a:bodyPr wrap="square">
            <a:spAutoFit/>
          </a:bodyPr>
          <a:lstStyle/>
          <a:p>
            <a:r>
              <a:rPr lang="en-GB" b="0" i="0" dirty="0">
                <a:solidFill>
                  <a:srgbClr val="141414"/>
                </a:solidFill>
                <a:effectLst/>
                <a:latin typeface="HCo Decimal"/>
              </a:rPr>
              <a:t>Detection for:</a:t>
            </a:r>
          </a:p>
          <a:p>
            <a:pPr marL="1657350" lvl="3" indent="-285750">
              <a:buFont typeface="Arial" panose="020B0604020202020204" pitchFamily="34" charset="0"/>
              <a:buChar char="•"/>
            </a:pPr>
            <a:r>
              <a:rPr lang="en-GB" dirty="0">
                <a:solidFill>
                  <a:srgbClr val="141414"/>
                </a:solidFill>
                <a:latin typeface="HCo Decimal"/>
              </a:rPr>
              <a:t>M</a:t>
            </a:r>
            <a:r>
              <a:rPr lang="en-GB" b="0" i="0" dirty="0">
                <a:solidFill>
                  <a:srgbClr val="141414"/>
                </a:solidFill>
                <a:effectLst/>
                <a:latin typeface="HCo Decimal"/>
              </a:rPr>
              <a:t>alware </a:t>
            </a:r>
          </a:p>
          <a:p>
            <a:pPr marL="1657350" lvl="3" indent="-285750">
              <a:buFont typeface="Arial" panose="020B0604020202020204" pitchFamily="34" charset="0"/>
              <a:buChar char="•"/>
            </a:pPr>
            <a:r>
              <a:rPr lang="en-GB" dirty="0">
                <a:solidFill>
                  <a:srgbClr val="141414"/>
                </a:solidFill>
                <a:latin typeface="HCo Decimal"/>
              </a:rPr>
              <a:t>N</a:t>
            </a:r>
            <a:r>
              <a:rPr lang="en-GB" b="0" i="0" dirty="0">
                <a:solidFill>
                  <a:srgbClr val="141414"/>
                </a:solidFill>
                <a:effectLst/>
                <a:latin typeface="HCo Decimal"/>
              </a:rPr>
              <a:t>etwork</a:t>
            </a:r>
          </a:p>
          <a:p>
            <a:pPr marL="1657350" lvl="3" indent="-285750">
              <a:buFont typeface="Arial" panose="020B0604020202020204" pitchFamily="34" charset="0"/>
              <a:buChar char="•"/>
            </a:pPr>
            <a:r>
              <a:rPr lang="en-GB" dirty="0">
                <a:solidFill>
                  <a:srgbClr val="141414"/>
                </a:solidFill>
                <a:latin typeface="HCo Decimal"/>
              </a:rPr>
              <a:t>L</a:t>
            </a:r>
            <a:r>
              <a:rPr lang="en-GB" b="0" i="0" dirty="0">
                <a:solidFill>
                  <a:srgbClr val="141414"/>
                </a:solidFill>
                <a:effectLst/>
                <a:latin typeface="HCo Decimal"/>
              </a:rPr>
              <a:t>og inspection</a:t>
            </a:r>
          </a:p>
          <a:p>
            <a:pPr marL="1657350" lvl="3" indent="-285750">
              <a:buFont typeface="Arial" panose="020B0604020202020204" pitchFamily="34" charset="0"/>
              <a:buChar char="•"/>
            </a:pPr>
            <a:r>
              <a:rPr lang="en-GB" dirty="0">
                <a:solidFill>
                  <a:srgbClr val="141414"/>
                </a:solidFill>
                <a:latin typeface="HCo Decimal"/>
              </a:rPr>
              <a:t>F</a:t>
            </a:r>
            <a:r>
              <a:rPr lang="en-GB" b="0" i="0" dirty="0">
                <a:solidFill>
                  <a:srgbClr val="141414"/>
                </a:solidFill>
                <a:effectLst/>
                <a:latin typeface="HCo Decimal"/>
              </a:rPr>
              <a:t>ile integrity</a:t>
            </a:r>
          </a:p>
          <a:p>
            <a:pPr marL="1657350" lvl="3" indent="-285750">
              <a:buFont typeface="Arial" panose="020B0604020202020204" pitchFamily="34" charset="0"/>
              <a:buChar char="•"/>
            </a:pPr>
            <a:r>
              <a:rPr lang="en-GB" dirty="0">
                <a:solidFill>
                  <a:srgbClr val="141414"/>
                </a:solidFill>
                <a:latin typeface="HCo Decimal"/>
              </a:rPr>
              <a:t>A</a:t>
            </a:r>
            <a:r>
              <a:rPr lang="en-GB" b="0" i="0" dirty="0">
                <a:solidFill>
                  <a:srgbClr val="141414"/>
                </a:solidFill>
                <a:effectLst/>
                <a:latin typeface="HCo Decimal"/>
              </a:rPr>
              <a:t>ctivities and custom events</a:t>
            </a:r>
          </a:p>
          <a:p>
            <a:pPr lvl="3"/>
            <a:r>
              <a:rPr lang="en-GB" dirty="0">
                <a:solidFill>
                  <a:srgbClr val="141414"/>
                </a:solidFill>
                <a:latin typeface="HCo Decimal"/>
              </a:rPr>
              <a:t>H</a:t>
            </a:r>
            <a:r>
              <a:rPr lang="en-GB" b="0" i="0" dirty="0">
                <a:solidFill>
                  <a:srgbClr val="141414"/>
                </a:solidFill>
                <a:effectLst/>
                <a:latin typeface="HCo Decimal"/>
              </a:rPr>
              <a:t>ost protection has all capability. This is continuously reporting/ up-to-date context for your hosts.</a:t>
            </a:r>
          </a:p>
          <a:p>
            <a:r>
              <a:rPr lang="en-IN" sz="1400" dirty="0">
                <a:solidFill>
                  <a:srgbClr val="00B0F0"/>
                </a:solidFill>
              </a:rPr>
              <a:t>https://docs.paloaltonetworks.com/prisma/prisma-cloud/prisma-cloud-admin-compute/runtime_defense/runtime_defense_hosts.html</a:t>
            </a:r>
          </a:p>
        </p:txBody>
      </p:sp>
    </p:spTree>
    <p:extLst>
      <p:ext uri="{BB962C8B-B14F-4D97-AF65-F5344CB8AC3E}">
        <p14:creationId xmlns:p14="http://schemas.microsoft.com/office/powerpoint/2010/main" val="4052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Fargate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51</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Verification of launched processes</a:t>
            </a:r>
          </a:p>
          <a:p>
            <a:pPr marL="285750" indent="-285750">
              <a:buFont typeface="Arial" panose="020B0604020202020204" pitchFamily="34" charset="0"/>
              <a:buChar char="•"/>
            </a:pPr>
            <a:r>
              <a:rPr lang="en-US" b="0" i="0" dirty="0">
                <a:solidFill>
                  <a:srgbClr val="141414"/>
                </a:solidFill>
                <a:effectLst/>
                <a:latin typeface="HCo Decimal"/>
              </a:rPr>
              <a:t>Verification of domain name resolution, and inbound and outbound network connections.</a:t>
            </a:r>
            <a:endParaRPr lang="en-IN" sz="1400" dirty="0">
              <a:solidFill>
                <a:srgbClr val="00B0F0"/>
              </a:solidFill>
            </a:endParaRPr>
          </a:p>
        </p:txBody>
      </p:sp>
    </p:spTree>
    <p:extLst>
      <p:ext uri="{BB962C8B-B14F-4D97-AF65-F5344CB8AC3E}">
        <p14:creationId xmlns:p14="http://schemas.microsoft.com/office/powerpoint/2010/main" val="360361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Containers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52</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41414"/>
                </a:solidFill>
                <a:latin typeface="HCo Decimal"/>
              </a:rPr>
              <a:t>P</a:t>
            </a:r>
            <a:r>
              <a:rPr lang="en-US" b="0" i="0" dirty="0">
                <a:solidFill>
                  <a:srgbClr val="141414"/>
                </a:solidFill>
                <a:effectLst/>
                <a:latin typeface="HCo Decimal"/>
              </a:rPr>
              <a:t>redictive protection capabilities like determining when a container runs a process not included in the origin image or creates an unexpected network socket. </a:t>
            </a:r>
          </a:p>
          <a:p>
            <a:pPr marL="285750" indent="-285750">
              <a:buFont typeface="Arial" panose="020B0604020202020204" pitchFamily="34" charset="0"/>
              <a:buChar char="•"/>
            </a:pPr>
            <a:r>
              <a:rPr lang="en-US" b="0" i="0" dirty="0">
                <a:solidFill>
                  <a:srgbClr val="141414"/>
                </a:solidFill>
                <a:effectLst/>
                <a:latin typeface="HCo Decimal"/>
              </a:rPr>
              <a:t>Threat based protection capabilities like detecting when malware is added to a container or when a container connects to a botnet.</a:t>
            </a:r>
            <a:endParaRPr lang="en-IN" sz="1400" dirty="0">
              <a:solidFill>
                <a:srgbClr val="00B0F0"/>
              </a:solidFill>
            </a:endParaRPr>
          </a:p>
        </p:txBody>
      </p:sp>
    </p:spTree>
    <p:extLst>
      <p:ext uri="{BB962C8B-B14F-4D97-AF65-F5344CB8AC3E}">
        <p14:creationId xmlns:p14="http://schemas.microsoft.com/office/powerpoint/2010/main" val="318775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Data Security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53</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Prisma Cloud Data Security </a:t>
            </a:r>
          </a:p>
          <a:p>
            <a:pPr marL="742950" lvl="1" indent="-285750">
              <a:buFont typeface="Arial" panose="020B0604020202020204" pitchFamily="34" charset="0"/>
              <a:buChar char="•"/>
            </a:pPr>
            <a:r>
              <a:rPr lang="en-US" b="0" i="0" dirty="0">
                <a:solidFill>
                  <a:srgbClr val="141414"/>
                </a:solidFill>
                <a:effectLst/>
                <a:latin typeface="HCo Decimal"/>
              </a:rPr>
              <a:t>Supports Monitor mode only. </a:t>
            </a:r>
          </a:p>
          <a:p>
            <a:pPr marL="742950" lvl="1" indent="-285750">
              <a:buFont typeface="Arial" panose="020B0604020202020204" pitchFamily="34" charset="0"/>
              <a:buChar char="•"/>
            </a:pPr>
            <a:r>
              <a:rPr lang="en-US" dirty="0">
                <a:solidFill>
                  <a:srgbClr val="141414"/>
                </a:solidFill>
                <a:latin typeface="HCo Decimal"/>
              </a:rPr>
              <a:t>D</a:t>
            </a:r>
            <a:r>
              <a:rPr lang="en-US" b="0" i="0" dirty="0">
                <a:solidFill>
                  <a:srgbClr val="141414"/>
                </a:solidFill>
                <a:effectLst/>
                <a:latin typeface="HCo Decimal"/>
              </a:rPr>
              <a:t>o not support automatic remediation</a:t>
            </a:r>
          </a:p>
          <a:p>
            <a:pPr marL="742950" lvl="1" indent="-285750">
              <a:buFont typeface="Arial" panose="020B0604020202020204" pitchFamily="34" charset="0"/>
              <a:buChar char="•"/>
            </a:pPr>
            <a:r>
              <a:rPr lang="en-US" dirty="0">
                <a:solidFill>
                  <a:srgbClr val="141414"/>
                </a:solidFill>
                <a:latin typeface="HCo Decimal"/>
              </a:rPr>
              <a:t>Y</a:t>
            </a:r>
            <a:r>
              <a:rPr lang="en-US" b="0" i="0" dirty="0">
                <a:solidFill>
                  <a:srgbClr val="141414"/>
                </a:solidFill>
                <a:effectLst/>
                <a:latin typeface="HCo Decimal"/>
              </a:rPr>
              <a:t>ou must manually fix issues to address alerts generated from Data policies.</a:t>
            </a:r>
            <a:endParaRPr lang="en-IN" sz="1400" dirty="0">
              <a:solidFill>
                <a:srgbClr val="00B0F0"/>
              </a:solidFill>
            </a:endParaRPr>
          </a:p>
        </p:txBody>
      </p:sp>
    </p:spTree>
    <p:extLst>
      <p:ext uri="{BB962C8B-B14F-4D97-AF65-F5344CB8AC3E}">
        <p14:creationId xmlns:p14="http://schemas.microsoft.com/office/powerpoint/2010/main" val="22244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Containers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54</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41414"/>
                </a:solidFill>
                <a:latin typeface="HCo Decimal"/>
              </a:rPr>
              <a:t>P</a:t>
            </a:r>
            <a:r>
              <a:rPr lang="en-US" b="0" i="0" dirty="0">
                <a:solidFill>
                  <a:srgbClr val="141414"/>
                </a:solidFill>
                <a:effectLst/>
                <a:latin typeface="HCo Decimal"/>
              </a:rPr>
              <a:t>redictive protection capabilities like determining when a container runs a process not included in the origin image or creates an unexpected network socket. </a:t>
            </a:r>
          </a:p>
          <a:p>
            <a:pPr marL="285750" indent="-285750">
              <a:buFont typeface="Arial" panose="020B0604020202020204" pitchFamily="34" charset="0"/>
              <a:buChar char="•"/>
            </a:pPr>
            <a:r>
              <a:rPr lang="en-US" b="0" i="0" dirty="0">
                <a:solidFill>
                  <a:srgbClr val="141414"/>
                </a:solidFill>
                <a:effectLst/>
                <a:latin typeface="HCo Decimal"/>
              </a:rPr>
              <a:t>Threat based protection capabilities like detecting when malware is added to a container or when a container connects to a botnet.</a:t>
            </a:r>
            <a:endParaRPr lang="en-IN" sz="1400" dirty="0">
              <a:solidFill>
                <a:srgbClr val="00B0F0"/>
              </a:solidFill>
            </a:endParaRPr>
          </a:p>
        </p:txBody>
      </p:sp>
    </p:spTree>
    <p:extLst>
      <p:ext uri="{BB962C8B-B14F-4D97-AF65-F5344CB8AC3E}">
        <p14:creationId xmlns:p14="http://schemas.microsoft.com/office/powerpoint/2010/main" val="173755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Azure Services (using API)</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55</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062103"/>
          </a:xfrm>
          <a:prstGeom prst="rect">
            <a:avLst/>
          </a:prstGeom>
          <a:noFill/>
        </p:spPr>
        <p:txBody>
          <a:bodyPr wrap="square">
            <a:spAutoFit/>
          </a:bodyPr>
          <a:lstStyle/>
          <a:p>
            <a:pPr marL="285750" indent="-285750">
              <a:buFont typeface="Arial" panose="020B0604020202020204" pitchFamily="34" charset="0"/>
              <a:buChar char="•"/>
            </a:pPr>
            <a:r>
              <a:rPr lang="en-IN" sz="1600" dirty="0">
                <a:hlinkClick r:id="rId3"/>
              </a:rPr>
              <a:t>Microsoft Azure APIs Ingested by Prisma Cloud (paloaltonetworks.com)</a:t>
            </a:r>
            <a:endParaRPr lang="en-IN" sz="1600" dirty="0"/>
          </a:p>
          <a:p>
            <a:pPr marL="285750" indent="-285750">
              <a:buFont typeface="Arial" panose="020B0604020202020204" pitchFamily="34" charset="0"/>
              <a:buChar char="•"/>
            </a:pPr>
            <a:r>
              <a:rPr lang="en-IN" sz="1600" dirty="0"/>
              <a:t>Services covered by API Ingestion:</a:t>
            </a:r>
          </a:p>
          <a:p>
            <a:pPr marL="742950" lvl="1" indent="-285750">
              <a:buFont typeface="Arial" panose="020B0604020202020204" pitchFamily="34" charset="0"/>
              <a:buChar char="•"/>
            </a:pPr>
            <a:r>
              <a:rPr lang="en-IN" sz="1600" dirty="0">
                <a:solidFill>
                  <a:srgbClr val="00B0F0"/>
                </a:solidFill>
              </a:rPr>
              <a:t>Azure Application Gateway, Azure Active Directory,  Azure API Management, Azure Cache, Azure Compute</a:t>
            </a:r>
          </a:p>
          <a:p>
            <a:pPr marL="742950" lvl="1" indent="-285750">
              <a:buFont typeface="Arial" panose="020B0604020202020204" pitchFamily="34" charset="0"/>
              <a:buChar char="•"/>
            </a:pPr>
            <a:r>
              <a:rPr lang="en-IN" sz="1600" dirty="0">
                <a:solidFill>
                  <a:srgbClr val="00B0F0"/>
                </a:solidFill>
              </a:rPr>
              <a:t>Azure Cosmos DB, Azure Data Bricks, Azure Database for MySQL, Azure Data Factory, Azure Data Lake Analytics</a:t>
            </a:r>
          </a:p>
          <a:p>
            <a:pPr marL="742950" lvl="1" indent="-285750">
              <a:buFont typeface="Arial" panose="020B0604020202020204" pitchFamily="34" charset="0"/>
              <a:buChar char="•"/>
            </a:pPr>
            <a:r>
              <a:rPr lang="en-IN" sz="1600" dirty="0">
                <a:solidFill>
                  <a:srgbClr val="00B0F0"/>
                </a:solidFill>
              </a:rPr>
              <a:t>Azure Data Lake Storage (Gen 1), Azure Event Hubs, Azure Key Vault, Azure Load Balancer, Azure Logic Apps</a:t>
            </a:r>
          </a:p>
          <a:p>
            <a:pPr marL="742950" lvl="1" indent="-285750">
              <a:buFont typeface="Arial" panose="020B0604020202020204" pitchFamily="34" charset="0"/>
              <a:buChar char="•"/>
            </a:pPr>
            <a:r>
              <a:rPr lang="en-IN" sz="1600" dirty="0">
                <a:solidFill>
                  <a:srgbClr val="00B0F0"/>
                </a:solidFill>
              </a:rPr>
              <a:t>Azure Resource Group, Azure Resource Manager, Azure Policy, Azure Security </a:t>
            </a:r>
            <a:r>
              <a:rPr lang="en-IN" sz="1600" dirty="0" err="1">
                <a:solidFill>
                  <a:srgbClr val="00B0F0"/>
                </a:solidFill>
              </a:rPr>
              <a:t>Center</a:t>
            </a:r>
            <a:r>
              <a:rPr lang="en-IN" sz="1600" dirty="0">
                <a:solidFill>
                  <a:srgbClr val="00B0F0"/>
                </a:solidFill>
              </a:rPr>
              <a:t>, Azure Virtual Network</a:t>
            </a:r>
          </a:p>
          <a:p>
            <a:pPr marL="742950" lvl="1" indent="-285750">
              <a:buFont typeface="Arial" panose="020B0604020202020204" pitchFamily="34" charset="0"/>
              <a:buChar char="•"/>
            </a:pPr>
            <a:r>
              <a:rPr lang="en-IN" sz="1600" dirty="0">
                <a:solidFill>
                  <a:srgbClr val="00B0F0"/>
                </a:solidFill>
              </a:rPr>
              <a:t>Azure SQL Database, Azure Database for PostgreSQL, Azure Monitor, Azure Network Watcher</a:t>
            </a:r>
          </a:p>
          <a:p>
            <a:pPr marL="742950" lvl="1" indent="-285750">
              <a:buFont typeface="Arial" panose="020B0604020202020204" pitchFamily="34" charset="0"/>
              <a:buChar char="•"/>
            </a:pPr>
            <a:r>
              <a:rPr lang="en-IN" sz="1600" dirty="0">
                <a:solidFill>
                  <a:srgbClr val="00B0F0"/>
                </a:solidFill>
              </a:rPr>
              <a:t>Azure Storage, Subnets, Azure Kubernetes Service, App Service, Azure VPN Gateway</a:t>
            </a:r>
          </a:p>
        </p:txBody>
      </p:sp>
    </p:spTree>
    <p:extLst>
      <p:ext uri="{BB962C8B-B14F-4D97-AF65-F5344CB8AC3E}">
        <p14:creationId xmlns:p14="http://schemas.microsoft.com/office/powerpoint/2010/main" val="5246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a:t>
            </a:r>
            <a:r>
              <a:rPr lang="en-US" dirty="0" err="1"/>
              <a:t>Twistcli</a:t>
            </a:r>
            <a:r>
              <a:rPr lang="en-US" dirty="0"/>
              <a:t> – Build Process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56</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3477875"/>
          </a:xfrm>
          <a:prstGeom prst="rect">
            <a:avLst/>
          </a:prstGeom>
          <a:noFill/>
        </p:spPr>
        <p:txBody>
          <a:bodyPr wrap="square">
            <a:spAutoFit/>
          </a:bodyPr>
          <a:lstStyle/>
          <a:p>
            <a:pPr marL="342900" indent="-342900" algn="l">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all of the images in the registry,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images during the build and deploy process,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nd also continuously monitors any vulnerability changes in your running containers. </a:t>
            </a:r>
          </a:p>
          <a:p>
            <a:pPr marL="342900" indent="-342900">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generates a risk score for each of the vulnerabilities it find</a:t>
            </a:r>
          </a:p>
          <a:p>
            <a:pPr marL="800100" lvl="1" indent="-342900">
              <a:buFont typeface="Arial" panose="020B0604020202020204" pitchFamily="34" charset="0"/>
              <a:buChar char="•"/>
            </a:pPr>
            <a:r>
              <a:rPr lang="en-GB" sz="2000" dirty="0">
                <a:solidFill>
                  <a:srgbClr val="000000"/>
                </a:solidFill>
                <a:latin typeface="Montserrat"/>
              </a:rPr>
              <a:t>Use</a:t>
            </a:r>
            <a:r>
              <a:rPr lang="en-GB" sz="2000" b="0" i="0" dirty="0">
                <a:solidFill>
                  <a:srgbClr val="000000"/>
                </a:solidFill>
                <a:effectLst/>
                <a:latin typeface="Montserrat"/>
              </a:rPr>
              <a:t> risk metrics like CVSS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lso a whole host of other metrics as well</a:t>
            </a:r>
          </a:p>
          <a:p>
            <a:pPr lvl="2">
              <a:buFont typeface="Arial" panose="020B0604020202020204" pitchFamily="34" charset="0"/>
              <a:buChar char="•"/>
            </a:pPr>
            <a:r>
              <a:rPr lang="en-GB" sz="2000" b="0" i="0" dirty="0">
                <a:solidFill>
                  <a:srgbClr val="000000"/>
                </a:solidFill>
                <a:effectLst/>
                <a:latin typeface="Montserrat"/>
              </a:rPr>
              <a:t>Is this container connected to the internet?</a:t>
            </a:r>
          </a:p>
          <a:p>
            <a:pPr lvl="2">
              <a:buFont typeface="Arial" panose="020B0604020202020204" pitchFamily="34" charset="0"/>
              <a:buChar char="•"/>
            </a:pPr>
            <a:r>
              <a:rPr lang="en-GB" sz="2000" b="0" i="0" dirty="0">
                <a:solidFill>
                  <a:srgbClr val="000000"/>
                </a:solidFill>
                <a:effectLst/>
                <a:latin typeface="Montserrat"/>
              </a:rPr>
              <a:t>Does it have open listening ports?</a:t>
            </a:r>
          </a:p>
          <a:p>
            <a:pPr lvl="2">
              <a:buFont typeface="Arial" panose="020B0604020202020204" pitchFamily="34" charset="0"/>
              <a:buChar char="•"/>
            </a:pPr>
            <a:r>
              <a:rPr lang="en-GB" sz="2000" b="0" i="0" dirty="0">
                <a:solidFill>
                  <a:srgbClr val="000000"/>
                </a:solidFill>
                <a:effectLst/>
                <a:latin typeface="Montserrat"/>
              </a:rPr>
              <a:t>Does it have a security profile attached</a:t>
            </a:r>
          </a:p>
          <a:p>
            <a:endParaRPr lang="en-IN" sz="2000" dirty="0"/>
          </a:p>
        </p:txBody>
      </p:sp>
    </p:spTree>
    <p:extLst>
      <p:ext uri="{BB962C8B-B14F-4D97-AF65-F5344CB8AC3E}">
        <p14:creationId xmlns:p14="http://schemas.microsoft.com/office/powerpoint/2010/main" val="6912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0FDAB-4604-4E5E-9B2B-9B5EBF1594D0}"/>
              </a:ext>
            </a:extLst>
          </p:cNvPr>
          <p:cNvSpPr>
            <a:spLocks noGrp="1"/>
          </p:cNvSpPr>
          <p:nvPr>
            <p:ph type="sldNum" sz="quarter" idx="12"/>
          </p:nvPr>
        </p:nvSpPr>
        <p:spPr/>
        <p:txBody>
          <a:bodyPr/>
          <a:lstStyle/>
          <a:p>
            <a:fld id="{D92B6165-2E63-41A3-8905-D7634EBC6D44}" type="slidenum">
              <a:rPr lang="en-IN" smtClean="0"/>
              <a:pPr/>
              <a:t>57</a:t>
            </a:fld>
            <a:endParaRPr lang="en-IN"/>
          </a:p>
        </p:txBody>
      </p:sp>
      <p:sp>
        <p:nvSpPr>
          <p:cNvPr id="4" name="TextBox 3">
            <a:extLst>
              <a:ext uri="{FF2B5EF4-FFF2-40B4-BE49-F238E27FC236}">
                <a16:creationId xmlns:a16="http://schemas.microsoft.com/office/drawing/2014/main" id="{0789C305-54B6-4E77-9AB8-98E11F371D22}"/>
              </a:ext>
            </a:extLst>
          </p:cNvPr>
          <p:cNvSpPr txBox="1"/>
          <p:nvPr/>
        </p:nvSpPr>
        <p:spPr>
          <a:xfrm>
            <a:off x="2411895" y="2605566"/>
            <a:ext cx="6096000" cy="1477328"/>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Reference</a:t>
            </a:r>
            <a:r>
              <a:rPr lang="en-US" dirty="0">
                <a:solidFill>
                  <a:srgbClr val="56BCFE"/>
                </a:solidFill>
                <a:hlinkClick r:id="" action="ppaction://noaction">
                  <a:extLst>
                    <a:ext uri="{A12FA001-AC4F-418D-AE19-62706E023703}">
                      <ahyp:hlinkClr xmlns:ahyp="http://schemas.microsoft.com/office/drawing/2018/hyperlinkcolor" val="tx"/>
                    </a:ext>
                  </a:extLst>
                </a:hlinkClick>
              </a:rPr>
              <a:t>: </a:t>
            </a:r>
          </a:p>
          <a:p>
            <a:endParaRPr lang="en-US" dirty="0">
              <a:solidFill>
                <a:srgbClr val="56BCFE"/>
              </a:solidFill>
              <a:hlinkClick r:id="" action="ppaction://noaction">
                <a:extLst>
                  <a:ext uri="{A12FA001-AC4F-418D-AE19-62706E023703}">
                    <ahyp:hlinkClr xmlns:ahyp="http://schemas.microsoft.com/office/drawing/2018/hyperlinkcolor" val="tx"/>
                  </a:ext>
                </a:extLst>
              </a:hlinkClick>
            </a:endParaRPr>
          </a:p>
          <a:p>
            <a:r>
              <a:rPr lang="en-US" dirty="0">
                <a:hlinkClick r:id="rId2"/>
              </a:rPr>
              <a:t>https://www.paloaltonetworks.com/resources/guides/prisma-cloud-enterprise-edition-licensing-guide</a:t>
            </a:r>
            <a:r>
              <a:rPr lang="en-US" dirty="0"/>
              <a:t>.</a:t>
            </a:r>
          </a:p>
          <a:p>
            <a:endParaRPr lang="en-US" dirty="0"/>
          </a:p>
        </p:txBody>
      </p:sp>
    </p:spTree>
    <p:extLst>
      <p:ext uri="{BB962C8B-B14F-4D97-AF65-F5344CB8AC3E}">
        <p14:creationId xmlns:p14="http://schemas.microsoft.com/office/powerpoint/2010/main" val="40534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4075</TotalTime>
  <Words>2313</Words>
  <Application>Microsoft Office PowerPoint</Application>
  <PresentationFormat>Custom</PresentationFormat>
  <Paragraphs>367</Paragraphs>
  <Slides>58</Slides>
  <Notes>53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Amazon Ember</vt:lpstr>
      <vt:lpstr>Arial</vt:lpstr>
      <vt:lpstr>Calibri</vt:lpstr>
      <vt:lpstr>charter</vt:lpstr>
      <vt:lpstr>Decimal-Book</vt:lpstr>
      <vt:lpstr>HCo Decimal</vt:lpstr>
      <vt:lpstr>Helvetica</vt:lpstr>
      <vt:lpstr>Montserrat</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Pricing for Prisma SAAS</vt:lpstr>
      <vt:lpstr>PowerPoint Presentation</vt:lpstr>
      <vt:lpstr>PowerPoint Presentation</vt:lpstr>
      <vt:lpstr>PowerPoint Presentation</vt:lpstr>
      <vt:lpstr>Prisma- Defender Types</vt:lpstr>
      <vt:lpstr>Prisma – Defender Capability</vt:lpstr>
      <vt:lpstr>Prisma – Defender Capability</vt:lpstr>
      <vt:lpstr>Prisma- Use Case- AWS Host</vt:lpstr>
      <vt:lpstr>Prisma- Use Case- AWS Fargate</vt:lpstr>
      <vt:lpstr>Prisma- Use Case- AWS Containers</vt:lpstr>
      <vt:lpstr>Prisma- Use Case- Data Security</vt:lpstr>
      <vt:lpstr>Prisma- Use Case- AWS Containers</vt:lpstr>
      <vt:lpstr>Prisma- Use Case- Azure Services (using API)</vt:lpstr>
      <vt:lpstr>Prisma- Twistcli – Build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247</cp:revision>
  <dcterms:created xsi:type="dcterms:W3CDTF">2021-07-20T14:33:06Z</dcterms:created>
  <dcterms:modified xsi:type="dcterms:W3CDTF">2021-08-13T12:54:46Z</dcterms:modified>
</cp:coreProperties>
</file>