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handoutMasterIdLst>
    <p:handoutMasterId r:id="rId67"/>
  </p:handoutMasterIdLst>
  <p:sldIdLst>
    <p:sldId id="296" r:id="rId2"/>
    <p:sldId id="297" r:id="rId3"/>
    <p:sldId id="335" r:id="rId4"/>
    <p:sldId id="299" r:id="rId5"/>
    <p:sldId id="336" r:id="rId6"/>
    <p:sldId id="326" r:id="rId7"/>
    <p:sldId id="327" r:id="rId8"/>
    <p:sldId id="328" r:id="rId9"/>
    <p:sldId id="329" r:id="rId10"/>
    <p:sldId id="321" r:id="rId11"/>
    <p:sldId id="322" r:id="rId12"/>
    <p:sldId id="323" r:id="rId13"/>
    <p:sldId id="331" r:id="rId14"/>
    <p:sldId id="332" r:id="rId15"/>
    <p:sldId id="324" r:id="rId16"/>
    <p:sldId id="325" r:id="rId17"/>
    <p:sldId id="330" r:id="rId18"/>
    <p:sldId id="359" r:id="rId19"/>
    <p:sldId id="356" r:id="rId20"/>
    <p:sldId id="357" r:id="rId21"/>
    <p:sldId id="298" r:id="rId22"/>
    <p:sldId id="315" r:id="rId23"/>
    <p:sldId id="316" r:id="rId24"/>
    <p:sldId id="317" r:id="rId25"/>
    <p:sldId id="318" r:id="rId26"/>
    <p:sldId id="300" r:id="rId27"/>
    <p:sldId id="301" r:id="rId28"/>
    <p:sldId id="302" r:id="rId29"/>
    <p:sldId id="273" r:id="rId30"/>
    <p:sldId id="358" r:id="rId31"/>
    <p:sldId id="304" r:id="rId32"/>
    <p:sldId id="319" r:id="rId33"/>
    <p:sldId id="320" r:id="rId34"/>
    <p:sldId id="303" r:id="rId35"/>
    <p:sldId id="305" r:id="rId36"/>
    <p:sldId id="306" r:id="rId37"/>
    <p:sldId id="307" r:id="rId38"/>
    <p:sldId id="308" r:id="rId39"/>
    <p:sldId id="309" r:id="rId40"/>
    <p:sldId id="310" r:id="rId41"/>
    <p:sldId id="311" r:id="rId42"/>
    <p:sldId id="312" r:id="rId43"/>
    <p:sldId id="313" r:id="rId44"/>
    <p:sldId id="314" r:id="rId45"/>
    <p:sldId id="337" r:id="rId46"/>
    <p:sldId id="334" r:id="rId47"/>
    <p:sldId id="343" r:id="rId48"/>
    <p:sldId id="339" r:id="rId49"/>
    <p:sldId id="340" r:id="rId50"/>
    <p:sldId id="341" r:id="rId51"/>
    <p:sldId id="344" r:id="rId52"/>
    <p:sldId id="345" r:id="rId53"/>
    <p:sldId id="346" r:id="rId54"/>
    <p:sldId id="347" r:id="rId55"/>
    <p:sldId id="348" r:id="rId56"/>
    <p:sldId id="349" r:id="rId57"/>
    <p:sldId id="350" r:id="rId58"/>
    <p:sldId id="352" r:id="rId59"/>
    <p:sldId id="355" r:id="rId60"/>
    <p:sldId id="361" r:id="rId61"/>
    <p:sldId id="360" r:id="rId62"/>
    <p:sldId id="362" r:id="rId63"/>
    <p:sldId id="342" r:id="rId64"/>
    <p:sldId id="266" r:id="rId65"/>
  </p:sldIdLst>
  <p:sldSz cx="12188825" cy="6858000"/>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 Mahajan" initials="HM" lastIdx="2" clrIdx="0">
    <p:extLst>
      <p:ext uri="{19B8F6BF-5375-455C-9EA6-DF929625EA0E}">
        <p15:presenceInfo xmlns:p15="http://schemas.microsoft.com/office/powerpoint/2012/main" userId="S::hemant.mahajan@nagarro.com::1b80b0fa-147f-445f-992b-9c7507e8e3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C08F1-F618-4BC3-84C4-9B6A072528DA}" v="61" dt="2021-07-22T14:38:05.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444" autoAdjust="0"/>
  </p:normalViewPr>
  <p:slideViewPr>
    <p:cSldViewPr snapToGrid="0" snapToObjects="1" showGuides="1">
      <p:cViewPr varScale="1">
        <p:scale>
          <a:sx n="52" d="100"/>
          <a:sy n="52" d="100"/>
        </p:scale>
        <p:origin x="682" y="41"/>
      </p:cViewPr>
      <p:guideLst>
        <p:guide pos="3839"/>
        <p:guide orient="horz" pos="2160"/>
      </p:guideLst>
    </p:cSldViewPr>
  </p:slideViewPr>
  <p:outlineViewPr>
    <p:cViewPr>
      <p:scale>
        <a:sx n="33" d="100"/>
        <a:sy n="33" d="100"/>
      </p:scale>
      <p:origin x="0" y="-18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hen Hasday --CNTR" userId="d5a830dc-e4dc-420a-9dec-461488671f9c" providerId="ADAL" clId="{248C08F1-F618-4BC3-84C4-9B6A072528DA}"/>
    <pc:docChg chg="custSel addSld modSld">
      <pc:chgData name="Orhen Hasday --CNTR" userId="d5a830dc-e4dc-420a-9dec-461488671f9c" providerId="ADAL" clId="{248C08F1-F618-4BC3-84C4-9B6A072528DA}" dt="2021-07-22T14:38:16.616" v="214" actId="20577"/>
      <pc:docMkLst>
        <pc:docMk/>
      </pc:docMkLst>
      <pc:sldChg chg="addSp modSp mod">
        <pc:chgData name="Orhen Hasday --CNTR" userId="d5a830dc-e4dc-420a-9dec-461488671f9c" providerId="ADAL" clId="{248C08F1-F618-4BC3-84C4-9B6A072528DA}" dt="2021-07-20T14:37:32.677" v="41" actId="14100"/>
        <pc:sldMkLst>
          <pc:docMk/>
          <pc:sldMk cId="3567828724" sldId="273"/>
        </pc:sldMkLst>
        <pc:spChg chg="add mod">
          <ac:chgData name="Orhen Hasday --CNTR" userId="d5a830dc-e4dc-420a-9dec-461488671f9c" providerId="ADAL" clId="{248C08F1-F618-4BC3-84C4-9B6A072528DA}" dt="2021-07-20T14:37:32.677" v="41" actId="14100"/>
          <ac:spMkLst>
            <pc:docMk/>
            <pc:sldMk cId="3567828724" sldId="273"/>
            <ac:spMk id="2" creationId="{3B34818F-4EC6-495C-A0E0-30FCB7404BE7}"/>
          </ac:spMkLst>
        </pc:spChg>
        <pc:spChg chg="mod">
          <ac:chgData name="Orhen Hasday --CNTR" userId="d5a830dc-e4dc-420a-9dec-461488671f9c" providerId="ADAL" clId="{248C08F1-F618-4BC3-84C4-9B6A072528DA}" dt="2021-07-20T14:37:30.068" v="40" actId="20577"/>
          <ac:spMkLst>
            <pc:docMk/>
            <pc:sldMk cId="3567828724" sldId="273"/>
            <ac:spMk id="17410" creationId="{00000000-0000-0000-0000-000000000000}"/>
          </ac:spMkLst>
        </pc:spChg>
      </pc:sldChg>
      <pc:sldChg chg="addSp modSp add mod">
        <pc:chgData name="Orhen Hasday --CNTR" userId="d5a830dc-e4dc-420a-9dec-461488671f9c" providerId="ADAL" clId="{248C08F1-F618-4BC3-84C4-9B6A072528DA}" dt="2021-07-20T15:50:52.056" v="156" actId="404"/>
        <pc:sldMkLst>
          <pc:docMk/>
          <pc:sldMk cId="734993177" sldId="297"/>
        </pc:sldMkLst>
        <pc:spChg chg="add mod">
          <ac:chgData name="Orhen Hasday --CNTR" userId="d5a830dc-e4dc-420a-9dec-461488671f9c" providerId="ADAL" clId="{248C08F1-F618-4BC3-84C4-9B6A072528DA}" dt="2021-07-20T15:44:32.801" v="126" actId="1076"/>
          <ac:spMkLst>
            <pc:docMk/>
            <pc:sldMk cId="734993177" sldId="297"/>
            <ac:spMk id="2" creationId="{ED8B10FF-784B-463C-913E-541BFEE7096F}"/>
          </ac:spMkLst>
        </pc:spChg>
        <pc:spChg chg="add mod">
          <ac:chgData name="Orhen Hasday --CNTR" userId="d5a830dc-e4dc-420a-9dec-461488671f9c" providerId="ADAL" clId="{248C08F1-F618-4BC3-84C4-9B6A072528DA}" dt="2021-07-20T15:50:52.056" v="156" actId="404"/>
          <ac:spMkLst>
            <pc:docMk/>
            <pc:sldMk cId="734993177" sldId="297"/>
            <ac:spMk id="3" creationId="{D3A3D1A4-0972-4082-A5C9-63BD8D27D87A}"/>
          </ac:spMkLst>
        </pc:spChg>
        <pc:picChg chg="add mod">
          <ac:chgData name="Orhen Hasday --CNTR" userId="d5a830dc-e4dc-420a-9dec-461488671f9c" providerId="ADAL" clId="{248C08F1-F618-4BC3-84C4-9B6A072528DA}" dt="2021-07-20T15:40:35.161" v="117" actId="1076"/>
          <ac:picMkLst>
            <pc:docMk/>
            <pc:sldMk cId="734993177" sldId="297"/>
            <ac:picMk id="1026" creationId="{2A52EB4F-D265-45A5-8D2F-5C4FB3DA8AEA}"/>
          </ac:picMkLst>
        </pc:picChg>
        <pc:picChg chg="add mod">
          <ac:chgData name="Orhen Hasday --CNTR" userId="d5a830dc-e4dc-420a-9dec-461488671f9c" providerId="ADAL" clId="{248C08F1-F618-4BC3-84C4-9B6A072528DA}" dt="2021-07-20T15:45:17.209" v="149" actId="1076"/>
          <ac:picMkLst>
            <pc:docMk/>
            <pc:sldMk cId="734993177" sldId="297"/>
            <ac:picMk id="1028" creationId="{A3352166-82B7-46D7-AEC6-759DB809700D}"/>
          </ac:picMkLst>
        </pc:picChg>
        <pc:picChg chg="add mod">
          <ac:chgData name="Orhen Hasday --CNTR" userId="d5a830dc-e4dc-420a-9dec-461488671f9c" providerId="ADAL" clId="{248C08F1-F618-4BC3-84C4-9B6A072528DA}" dt="2021-07-20T15:44:32.801" v="126" actId="1076"/>
          <ac:picMkLst>
            <pc:docMk/>
            <pc:sldMk cId="734993177" sldId="297"/>
            <ac:picMk id="1030" creationId="{944A16FD-27DA-44B2-8779-4183DF108F9B}"/>
          </ac:picMkLst>
        </pc:picChg>
        <pc:picChg chg="add mod">
          <ac:chgData name="Orhen Hasday --CNTR" userId="d5a830dc-e4dc-420a-9dec-461488671f9c" providerId="ADAL" clId="{248C08F1-F618-4BC3-84C4-9B6A072528DA}" dt="2021-07-20T15:45:20.968" v="151" actId="1076"/>
          <ac:picMkLst>
            <pc:docMk/>
            <pc:sldMk cId="734993177" sldId="297"/>
            <ac:picMk id="1032" creationId="{7711E7FE-F9BE-4CBF-B3AB-7073DE74FE07}"/>
          </ac:picMkLst>
        </pc:picChg>
        <pc:picChg chg="add mod">
          <ac:chgData name="Orhen Hasday --CNTR" userId="d5a830dc-e4dc-420a-9dec-461488671f9c" providerId="ADAL" clId="{248C08F1-F618-4BC3-84C4-9B6A072528DA}" dt="2021-07-20T15:45:06.909" v="144" actId="1076"/>
          <ac:picMkLst>
            <pc:docMk/>
            <pc:sldMk cId="734993177" sldId="297"/>
            <ac:picMk id="1034" creationId="{998E77BE-3EC1-4B40-9129-3084421EC869}"/>
          </ac:picMkLst>
        </pc:picChg>
        <pc:picChg chg="add mod">
          <ac:chgData name="Orhen Hasday --CNTR" userId="d5a830dc-e4dc-420a-9dec-461488671f9c" providerId="ADAL" clId="{248C08F1-F618-4BC3-84C4-9B6A072528DA}" dt="2021-07-20T15:45:19.246" v="150" actId="1076"/>
          <ac:picMkLst>
            <pc:docMk/>
            <pc:sldMk cId="734993177" sldId="297"/>
            <ac:picMk id="1036" creationId="{6A5C83B4-0892-48BA-AB3D-C740417B4213}"/>
          </ac:picMkLst>
        </pc:picChg>
      </pc:sldChg>
      <pc:sldChg chg="addSp modSp add mod">
        <pc:chgData name="Orhen Hasday --CNTR" userId="d5a830dc-e4dc-420a-9dec-461488671f9c" providerId="ADAL" clId="{248C08F1-F618-4BC3-84C4-9B6A072528DA}" dt="2021-07-20T15:55:11.302" v="165" actId="20577"/>
        <pc:sldMkLst>
          <pc:docMk/>
          <pc:sldMk cId="2073121348" sldId="298"/>
        </pc:sldMkLst>
        <pc:spChg chg="mod">
          <ac:chgData name="Orhen Hasday --CNTR" userId="d5a830dc-e4dc-420a-9dec-461488671f9c" providerId="ADAL" clId="{248C08F1-F618-4BC3-84C4-9B6A072528DA}" dt="2021-07-20T15:55:11.302" v="165" actId="20577"/>
          <ac:spMkLst>
            <pc:docMk/>
            <pc:sldMk cId="2073121348" sldId="298"/>
            <ac:spMk id="17410" creationId="{00000000-0000-0000-0000-000000000000}"/>
          </ac:spMkLst>
        </pc:spChg>
        <pc:picChg chg="add mod">
          <ac:chgData name="Orhen Hasday --CNTR" userId="d5a830dc-e4dc-420a-9dec-461488671f9c" providerId="ADAL" clId="{248C08F1-F618-4BC3-84C4-9B6A072528DA}" dt="2021-07-20T15:55:07.571" v="158" actId="1076"/>
          <ac:picMkLst>
            <pc:docMk/>
            <pc:sldMk cId="2073121348" sldId="298"/>
            <ac:picMk id="2" creationId="{C2132AC3-BB53-47BC-84F7-572D04C4EB17}"/>
          </ac:picMkLst>
        </pc:picChg>
      </pc:sldChg>
      <pc:sldChg chg="addSp delSp modSp add mod">
        <pc:chgData name="Orhen Hasday --CNTR" userId="d5a830dc-e4dc-420a-9dec-461488671f9c" providerId="ADAL" clId="{248C08F1-F618-4BC3-84C4-9B6A072528DA}" dt="2021-07-22T14:38:16.616" v="214" actId="20577"/>
        <pc:sldMkLst>
          <pc:docMk/>
          <pc:sldMk cId="1539360511" sldId="299"/>
        </pc:sldMkLst>
        <pc:spChg chg="add del mod">
          <ac:chgData name="Orhen Hasday --CNTR" userId="d5a830dc-e4dc-420a-9dec-461488671f9c" providerId="ADAL" clId="{248C08F1-F618-4BC3-84C4-9B6A072528DA}" dt="2021-07-22T14:38:03.252" v="167"/>
          <ac:spMkLst>
            <pc:docMk/>
            <pc:sldMk cId="1539360511" sldId="299"/>
            <ac:spMk id="2" creationId="{AC22D804-75DA-4C4B-AE64-38AE3277D8DD}"/>
          </ac:spMkLst>
        </pc:spChg>
        <pc:spChg chg="mod">
          <ac:chgData name="Orhen Hasday --CNTR" userId="d5a830dc-e4dc-420a-9dec-461488671f9c" providerId="ADAL" clId="{248C08F1-F618-4BC3-84C4-9B6A072528DA}" dt="2021-07-22T14:38:16.616" v="214" actId="20577"/>
          <ac:spMkLst>
            <pc:docMk/>
            <pc:sldMk cId="1539360511" sldId="299"/>
            <ac:spMk id="174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69680"/>
            <a:ext cx="3657600" cy="274320"/>
          </a:xfrm>
          <a:prstGeom prst="rect">
            <a:avLst/>
          </a:prstGeom>
        </p:spPr>
        <p:txBody>
          <a:bodyPr vert="horz" lIns="91440" tIns="45720" rIns="91440" bIns="45720" rtlCol="0" anchor="b"/>
          <a:lstStyle>
            <a:lvl1pPr algn="l">
              <a:defRPr sz="1200"/>
            </a:lvl1pPr>
          </a:lstStyle>
          <a:p>
            <a:endParaRPr sz="800" dirty="0"/>
          </a:p>
        </p:txBody>
      </p:sp>
      <p:sp>
        <p:nvSpPr>
          <p:cNvPr id="5" name="Slide Number Placeholder 4"/>
          <p:cNvSpPr>
            <a:spLocks noGrp="1"/>
          </p:cNvSpPr>
          <p:nvPr>
            <p:ph type="sldNum" sz="quarter" idx="3"/>
          </p:nvPr>
        </p:nvSpPr>
        <p:spPr>
          <a:xfrm>
            <a:off x="3884613" y="8869680"/>
            <a:ext cx="2971800" cy="274320"/>
          </a:xfrm>
          <a:prstGeom prst="rect">
            <a:avLst/>
          </a:prstGeom>
        </p:spPr>
        <p:txBody>
          <a:bodyPr vert="horz" lIns="91440" tIns="45720" rIns="91440" bIns="45720" rtlCol="0" anchor="b"/>
          <a:lstStyle>
            <a:lvl1pPr algn="r">
              <a:defRPr sz="1200"/>
            </a:lvl1pPr>
          </a:lstStyle>
          <a:p>
            <a:fld id="{F3FAC63D-F643-4AC4-8FDC-9825A75701D8}" type="slidenum">
              <a:rPr sz="800"/>
              <a:t>‹#›</a:t>
            </a:fld>
            <a:endParaRPr sz="800"/>
          </a:p>
        </p:txBody>
      </p:sp>
    </p:spTree>
    <p:extLst>
      <p:ext uri="{BB962C8B-B14F-4D97-AF65-F5344CB8AC3E}">
        <p14:creationId xmlns:p14="http://schemas.microsoft.com/office/powerpoint/2010/main" val="27350664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57600" cy="274320"/>
          </a:xfrm>
          <a:prstGeom prst="rect">
            <a:avLst/>
          </a:prstGeom>
        </p:spPr>
        <p:txBody>
          <a:bodyPr vert="horz" lIns="91440" tIns="45720" rIns="91440" bIns="45720" rtlCol="0"/>
          <a:lstStyle>
            <a:lvl1pPr algn="l">
              <a:defRPr sz="800" cap="all" baseline="0">
                <a:solidFill>
                  <a:schemeClr val="tx1"/>
                </a:solidFill>
              </a:defRPr>
            </a:lvl1pPr>
          </a:lstStyle>
          <a:p>
            <a:endParaRPr dirty="0"/>
          </a:p>
        </p:txBody>
      </p:sp>
      <p:sp>
        <p:nvSpPr>
          <p:cNvPr id="3" name="Date Placeholder 2"/>
          <p:cNvSpPr>
            <a:spLocks noGrp="1"/>
          </p:cNvSpPr>
          <p:nvPr>
            <p:ph type="dt" idx="1"/>
          </p:nvPr>
        </p:nvSpPr>
        <p:spPr>
          <a:xfrm>
            <a:off x="3884613" y="0"/>
            <a:ext cx="2971800" cy="274320"/>
          </a:xfrm>
          <a:prstGeom prst="rect">
            <a:avLst/>
          </a:prstGeom>
        </p:spPr>
        <p:txBody>
          <a:bodyPr vert="horz" lIns="91440" tIns="45720" rIns="91440" bIns="45720" rtlCol="0"/>
          <a:lstStyle>
            <a:lvl1pPr algn="r">
              <a:defRPr sz="800">
                <a:solidFill>
                  <a:schemeClr val="tx1"/>
                </a:solidFill>
              </a:defRPr>
            </a:lvl1pPr>
          </a:lstStyle>
          <a:p>
            <a:fld id="{7724383D-47EA-45CB-930A-8D57FFD0FCC3}" type="datetime2">
              <a:rPr lang="en-US"/>
              <a:pPr/>
              <a:t>Thursday, August 19, 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6" name="Footer Placeholder 5"/>
          <p:cNvSpPr>
            <a:spLocks noGrp="1"/>
          </p:cNvSpPr>
          <p:nvPr>
            <p:ph type="ftr" sz="quarter" idx="4"/>
          </p:nvPr>
        </p:nvSpPr>
        <p:spPr>
          <a:xfrm>
            <a:off x="0" y="8869680"/>
            <a:ext cx="3657600" cy="274320"/>
          </a:xfrm>
          <a:prstGeom prst="rect">
            <a:avLst/>
          </a:prstGeom>
        </p:spPr>
        <p:txBody>
          <a:bodyPr vert="horz" lIns="91440" tIns="45720" rIns="91440" bIns="45720" rtlCol="0" anchor="b"/>
          <a:lstStyle>
            <a:lvl1pPr algn="l">
              <a:defRPr sz="800" cap="none" baseline="0">
                <a:solidFill>
                  <a:schemeClr val="tx1"/>
                </a:solidFill>
              </a:defRPr>
            </a:lvl1pPr>
          </a:lstStyle>
          <a:p>
            <a:endParaRPr dirty="0"/>
          </a:p>
        </p:txBody>
      </p:sp>
      <p:sp>
        <p:nvSpPr>
          <p:cNvPr id="7" name="Slide Number Placeholder 6"/>
          <p:cNvSpPr>
            <a:spLocks noGrp="1"/>
          </p:cNvSpPr>
          <p:nvPr>
            <p:ph type="sldNum" sz="quarter" idx="5"/>
          </p:nvPr>
        </p:nvSpPr>
        <p:spPr>
          <a:xfrm>
            <a:off x="3884613" y="8869680"/>
            <a:ext cx="2971800" cy="274320"/>
          </a:xfrm>
          <a:prstGeom prst="rect">
            <a:avLst/>
          </a:prstGeom>
        </p:spPr>
        <p:txBody>
          <a:bodyPr vert="horz" lIns="91440" tIns="45720" rIns="91440" bIns="45720" rtlCol="0" anchor="b"/>
          <a:lstStyle>
            <a:lvl1pPr algn="r">
              <a:defRPr sz="800">
                <a:solidFill>
                  <a:schemeClr val="tx1"/>
                </a:solidFill>
              </a:defRPr>
            </a:lvl1pPr>
          </a:lstStyle>
          <a:p>
            <a:fld id="{AA177954-F820-4125-B6DD-F07DB14523EB}" type="slidenum">
              <a:rPr/>
              <a:pPr/>
              <a:t>‹#›</a:t>
            </a:fld>
            <a:endParaRPr/>
          </a:p>
        </p:txBody>
      </p:sp>
    </p:spTree>
    <p:extLst>
      <p:ext uri="{BB962C8B-B14F-4D97-AF65-F5344CB8AC3E}">
        <p14:creationId xmlns:p14="http://schemas.microsoft.com/office/powerpoint/2010/main" val="930584224"/>
      </p:ext>
    </p:extLst>
  </p:cSld>
  <p:clrMap bg1="lt1" tx1="dk1" bg2="lt2" tx2="dk2" accent1="accent1" accent2="accent2" accent3="accent3" accent4="accent4" accent5="accent5" accent6="accent6" hlink="hlink" folHlink="folHlink"/>
  <p:hf hdr="0" dt="0"/>
  <p:notesStyle>
    <a:lvl1pPr marL="118872" indent="-118872" algn="l" defTabSz="914400" rtl="0" eaLnBrk="1" latinLnBrk="0" hangingPunct="1">
      <a:spcBef>
        <a:spcPts val="600"/>
      </a:spcBef>
      <a:buClr>
        <a:schemeClr val="accent1"/>
      </a:buClr>
      <a:buFont typeface="Wingdings" pitchFamily="2" charset="2"/>
      <a:buChar char="§"/>
      <a:defRPr sz="1200" kern="1200">
        <a:solidFill>
          <a:schemeClr val="tx1"/>
        </a:solidFill>
        <a:latin typeface="+mn-lt"/>
        <a:ea typeface="+mn-ea"/>
        <a:cs typeface="+mn-cs"/>
      </a:defRPr>
    </a:lvl1pPr>
    <a:lvl2pPr marL="23774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2pPr>
    <a:lvl3pPr marL="37490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3pPr>
    <a:lvl4pPr marL="5029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4pPr>
    <a:lvl5pPr marL="612648"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5pPr>
    <a:lvl6pPr marL="7315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6pPr>
    <a:lvl7pPr marL="850392"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7pPr>
    <a:lvl8pPr marL="96926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8pPr>
    <a:lvl9pPr marL="1088136"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1</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849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8657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26028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56454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563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9016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96369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91537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59935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44727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393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4183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235518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628657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38929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93805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87624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417738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57913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24478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535934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771477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467801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21719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5470229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031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465114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582707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0765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38554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17131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07145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065608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3642933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1922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949084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65459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644349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536922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589576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3776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86751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53183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15977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5909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0500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690120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209415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552349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5355868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215742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64</a:t>
            </a:fld>
            <a:endParaRPr lang="en-US"/>
          </a:p>
        </p:txBody>
      </p:sp>
    </p:spTree>
    <p:extLst>
      <p:ext uri="{BB962C8B-B14F-4D97-AF65-F5344CB8AC3E}">
        <p14:creationId xmlns:p14="http://schemas.microsoft.com/office/powerpoint/2010/main" val="66499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89645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1980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0023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129048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Pattern">
    <p:spTree>
      <p:nvGrpSpPr>
        <p:cNvPr id="1" name=""/>
        <p:cNvGrpSpPr/>
        <p:nvPr/>
      </p:nvGrpSpPr>
      <p:grpSpPr>
        <a:xfrm>
          <a:off x="0" y="0"/>
          <a:ext cx="0" cy="0"/>
          <a:chOff x="0" y="0"/>
          <a:chExt cx="0" cy="0"/>
        </a:xfrm>
      </p:grpSpPr>
      <p:sp>
        <p:nvSpPr>
          <p:cNvPr id="25" name="Rectangle 24"/>
          <p:cNvSpPr/>
          <p:nvPr/>
        </p:nvSpPr>
        <p:spPr>
          <a:xfrm>
            <a:off x="0" y="1146175"/>
            <a:ext cx="12188952" cy="5292725"/>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27" name="Picture 26"/>
          <p:cNvPicPr>
            <a:picLocks noChangeAspect="1"/>
          </p:cNvPicPr>
          <p:nvPr userDrawn="1"/>
        </p:nvPicPr>
        <p:blipFill rotWithShape="1">
          <a:blip r:embed="rId2" cstate="screen">
            <a:extLst>
              <a:ext uri="{28A0092B-C50C-407E-A947-70E740481C1C}">
                <a14:useLocalDpi xmlns:a14="http://schemas.microsoft.com/office/drawing/2010/main"/>
              </a:ext>
            </a:extLst>
          </a:blip>
          <a:srcRect l="-3" t="7989" r="-12" b="9760"/>
          <a:stretch/>
        </p:blipFill>
        <p:spPr>
          <a:xfrm>
            <a:off x="0" y="1144524"/>
            <a:ext cx="12188825" cy="5295320"/>
          </a:xfrm>
          <a:prstGeom prst="rect">
            <a:avLst/>
          </a:prstGeom>
        </p:spPr>
      </p:pic>
      <p:sp>
        <p:nvSpPr>
          <p:cNvPr id="53" name="Rectangle 52"/>
          <p:cNvSpPr/>
          <p:nvPr/>
        </p:nvSpPr>
        <p:spPr>
          <a:xfrm>
            <a:off x="379413" y="2197100"/>
            <a:ext cx="8229600"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solidFill>
                <a:schemeClr val="tx1"/>
              </a:solidFill>
            </a:endParaRPr>
          </a:p>
        </p:txBody>
      </p:sp>
      <p:sp>
        <p:nvSpPr>
          <p:cNvPr id="2" name="Title 1"/>
          <p:cNvSpPr>
            <a:spLocks noGrp="1"/>
          </p:cNvSpPr>
          <p:nvPr>
            <p:ph type="ctrTitle" hasCustomPrompt="1"/>
          </p:nvPr>
        </p:nvSpPr>
        <p:spPr>
          <a:xfrm>
            <a:off x="800098" y="2476500"/>
            <a:ext cx="7223760" cy="2463436"/>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baseline="0">
                <a:solidFill>
                  <a:schemeClr val="bg1"/>
                </a:solidFill>
              </a:defRPr>
            </a:lvl1pPr>
            <a:lvl2pPr marL="0" indent="0">
              <a:buFont typeface="Arial" panose="020B0604020202020204" pitchFamily="34" charset="0"/>
              <a:buChar char="​"/>
              <a:defRPr sz="1400" cap="none" baseline="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None/>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31" name="Group 30"/>
          <p:cNvGrpSpPr>
            <a:grpSpLocks noChangeAspect="1"/>
          </p:cNvGrpSpPr>
          <p:nvPr/>
        </p:nvGrpSpPr>
        <p:grpSpPr>
          <a:xfrm>
            <a:off x="10301288" y="361950"/>
            <a:ext cx="1600196" cy="631934"/>
            <a:chOff x="1423990" y="2571753"/>
            <a:chExt cx="4365624" cy="1724029"/>
          </a:xfrm>
          <a:solidFill>
            <a:schemeClr val="accent1"/>
          </a:solidFill>
        </p:grpSpPr>
        <p:sp>
          <p:nvSpPr>
            <p:cNvPr id="34" name="Freeform 3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7" name="Freeform 36"/>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8" name="Freeform 37"/>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9" name="Freeform 38"/>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0" name="Freeform 39"/>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1" name="Freeform 40"/>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2" name="Freeform 41"/>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3" name="Freeform 42"/>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4" name="Freeform 43"/>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6" name="Freeform 45"/>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9" name="Freeform 48"/>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5619752" y="3502024"/>
              <a:ext cx="169862" cy="168274"/>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1" name="Rectangle 50"/>
          <p:cNvSpPr/>
          <p:nvPr/>
        </p:nvSpPr>
        <p:spPr>
          <a:xfrm>
            <a:off x="379413" y="6438900"/>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54" name="TextBox 53"/>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p>
        </p:txBody>
      </p:sp>
    </p:spTree>
    <p:extLst>
      <p:ext uri="{BB962C8B-B14F-4D97-AF65-F5344CB8AC3E}">
        <p14:creationId xmlns:p14="http://schemas.microsoft.com/office/powerpoint/2010/main" val="85795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1" y="0"/>
            <a:ext cx="12188824" cy="6438900"/>
          </a:xfrm>
          <a:prstGeom prst="rect">
            <a:avLst/>
          </a:prstGeom>
          <a:solidFill>
            <a:srgbClr val="8B8D8E"/>
          </a:solidFill>
        </p:spPr>
        <p:txBody>
          <a:bodyPr tIns="2286000"/>
          <a:lstStyle>
            <a:lvl1pPr marL="0" indent="0" algn="ctr">
              <a:buNone/>
              <a:defRPr>
                <a:solidFill>
                  <a:srgbClr val="FFFFFF"/>
                </a:solidFill>
              </a:defRPr>
            </a:lvl1pPr>
          </a:lstStyle>
          <a:p>
            <a:r>
              <a:rPr lang="en-US"/>
              <a:t>Click icon to add picture</a:t>
            </a:r>
            <a:endParaRPr/>
          </a:p>
        </p:txBody>
      </p:sp>
      <p:sp>
        <p:nvSpPr>
          <p:cNvPr id="5" name="Slide Number Placeholder 4"/>
          <p:cNvSpPr>
            <a:spLocks noGrp="1"/>
          </p:cNvSpPr>
          <p:nvPr>
            <p:ph type="sldNum" sz="quarter" idx="20"/>
          </p:nvPr>
        </p:nvSpPr>
        <p:spPr/>
        <p:txBody>
          <a:bodyPr/>
          <a:lstStyle/>
          <a:p>
            <a:fld id="{D92B6165-2E63-41A3-8905-D7634EBC6D44}" type="slidenum">
              <a:rPr/>
              <a:pPr/>
              <a:t>‹#›</a:t>
            </a:fld>
            <a:endParaRPr/>
          </a:p>
        </p:txBody>
      </p:sp>
      <p:sp>
        <p:nvSpPr>
          <p:cNvPr id="13"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14"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5456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accent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chemeClr val="tx1"/>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373085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End Slide - White">
    <p:bg>
      <p:bgPr>
        <a:solidFill>
          <a:schemeClr val="tx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rgbClr val="4599C3"/>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2018167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57704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92091" y="274639"/>
            <a:ext cx="1415734" cy="61642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379414" y="274639"/>
            <a:ext cx="9936478" cy="6164261"/>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7388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Phot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33278"/>
            <a:ext cx="12188952" cy="5304098"/>
          </a:xfrm>
          <a:prstGeom prst="rect">
            <a:avLst/>
          </a:prstGeom>
        </p:spPr>
      </p:pic>
      <p:sp>
        <p:nvSpPr>
          <p:cNvPr id="56" name="Rectangle 55"/>
          <p:cNvSpPr/>
          <p:nvPr/>
        </p:nvSpPr>
        <p:spPr>
          <a:xfrm>
            <a:off x="379413" y="2197100"/>
            <a:ext cx="8229600" cy="4240276"/>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ctrTitle" hasCustomPrompt="1"/>
          </p:nvPr>
        </p:nvSpPr>
        <p:spPr>
          <a:xfrm>
            <a:off x="800098" y="2476500"/>
            <a:ext cx="7223760" cy="2463435"/>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i="0" baseline="0">
                <a:solidFill>
                  <a:schemeClr val="bg1"/>
                </a:solidFill>
              </a:defRPr>
            </a:lvl1pPr>
            <a:lvl2pPr marL="0" indent="0">
              <a:buFont typeface="Arial" panose="020B0604020202020204" pitchFamily="34" charset="0"/>
              <a:buChar char="​"/>
              <a:defRPr sz="140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Font typeface="Arial" panose="020B0604020202020204" pitchFamily="34" charset="0"/>
              <a:buChar char="​"/>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25" name="Group 24"/>
          <p:cNvGrpSpPr>
            <a:grpSpLocks noChangeAspect="1"/>
          </p:cNvGrpSpPr>
          <p:nvPr/>
        </p:nvGrpSpPr>
        <p:grpSpPr>
          <a:xfrm>
            <a:off x="10301288" y="361950"/>
            <a:ext cx="1600200" cy="631934"/>
            <a:chOff x="1423988" y="2571750"/>
            <a:chExt cx="4365626" cy="1724025"/>
          </a:xfrm>
          <a:solidFill>
            <a:schemeClr val="accent1"/>
          </a:solidFill>
        </p:grpSpPr>
        <p:sp>
          <p:nvSpPr>
            <p:cNvPr id="26" name="Freeform 25"/>
            <p:cNvSpPr>
              <a:spLocks/>
            </p:cNvSpPr>
            <p:nvPr/>
          </p:nvSpPr>
          <p:spPr bwMode="auto">
            <a:xfrm>
              <a:off x="2781301" y="4003675"/>
              <a:ext cx="296863" cy="214313"/>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7" name="Freeform 26"/>
            <p:cNvSpPr>
              <a:spLocks noEditPoints="1"/>
            </p:cNvSpPr>
            <p:nvPr/>
          </p:nvSpPr>
          <p:spPr bwMode="auto">
            <a:xfrm>
              <a:off x="3141663" y="4003675"/>
              <a:ext cx="168275"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8" name="Freeform 27"/>
            <p:cNvSpPr>
              <a:spLocks/>
            </p:cNvSpPr>
            <p:nvPr/>
          </p:nvSpPr>
          <p:spPr bwMode="auto">
            <a:xfrm>
              <a:off x="3389313" y="3902075"/>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9" name="Freeform 28"/>
            <p:cNvSpPr>
              <a:spLocks noEditPoints="1"/>
            </p:cNvSpPr>
            <p:nvPr/>
          </p:nvSpPr>
          <p:spPr bwMode="auto">
            <a:xfrm>
              <a:off x="3590926" y="4003675"/>
              <a:ext cx="180975"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0" name="Freeform 29"/>
            <p:cNvSpPr>
              <a:spLocks noEditPoints="1"/>
            </p:cNvSpPr>
            <p:nvPr/>
          </p:nvSpPr>
          <p:spPr bwMode="auto">
            <a:xfrm>
              <a:off x="3951288" y="4003675"/>
              <a:ext cx="184150" cy="292100"/>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1" name="Freeform 30"/>
            <p:cNvSpPr>
              <a:spLocks noEditPoints="1"/>
            </p:cNvSpPr>
            <p:nvPr/>
          </p:nvSpPr>
          <p:spPr bwMode="auto">
            <a:xfrm>
              <a:off x="4191001" y="4003675"/>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2" name="Freeform 31"/>
            <p:cNvSpPr>
              <a:spLocks/>
            </p:cNvSpPr>
            <p:nvPr/>
          </p:nvSpPr>
          <p:spPr bwMode="auto">
            <a:xfrm>
              <a:off x="4435476" y="4003675"/>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3" name="Freeform 32"/>
            <p:cNvSpPr>
              <a:spLocks/>
            </p:cNvSpPr>
            <p:nvPr/>
          </p:nvSpPr>
          <p:spPr bwMode="auto">
            <a:xfrm>
              <a:off x="4645026" y="4003675"/>
              <a:ext cx="157163"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4" name="Freeform 33"/>
            <p:cNvSpPr>
              <a:spLocks noEditPoints="1"/>
            </p:cNvSpPr>
            <p:nvPr/>
          </p:nvSpPr>
          <p:spPr bwMode="auto">
            <a:xfrm>
              <a:off x="4867276" y="3917950"/>
              <a:ext cx="47625" cy="300038"/>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4989513" y="3902075"/>
              <a:ext cx="184150"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5241926" y="3902075"/>
              <a:ext cx="41275" cy="315913"/>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76" y="4003675"/>
              <a:ext cx="180975"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1423988" y="2571750"/>
              <a:ext cx="1101725" cy="1090613"/>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1" name="Freeform 50"/>
            <p:cNvSpPr>
              <a:spLocks noEditPoints="1"/>
            </p:cNvSpPr>
            <p:nvPr/>
          </p:nvSpPr>
          <p:spPr bwMode="auto">
            <a:xfrm>
              <a:off x="2755901" y="2720975"/>
              <a:ext cx="2781300" cy="949325"/>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2" name="Freeform 51"/>
            <p:cNvSpPr>
              <a:spLocks noEditPoints="1"/>
            </p:cNvSpPr>
            <p:nvPr/>
          </p:nvSpPr>
          <p:spPr bwMode="auto">
            <a:xfrm>
              <a:off x="5619751" y="3502025"/>
              <a:ext cx="169863" cy="168275"/>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7" name="TextBox 56"/>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6A737B"/>
                </a:solidFill>
                <a:effectLst/>
                <a:uLnTx/>
                <a:uFillTx/>
                <a:latin typeface="+mn-lt"/>
                <a:ea typeface="+mn-ea"/>
                <a:cs typeface="+mn-cs"/>
              </a:rPr>
              <a:t> Applied Materials Confidential</a:t>
            </a:r>
          </a:p>
        </p:txBody>
      </p:sp>
      <p:sp>
        <p:nvSpPr>
          <p:cNvPr id="37" name="Rectangle 36"/>
          <p:cNvSpPr/>
          <p:nvPr userDrawn="1"/>
        </p:nvSpPr>
        <p:spPr>
          <a:xfrm>
            <a:off x="379413" y="6437376"/>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Tree>
    <p:extLst>
      <p:ext uri="{BB962C8B-B14F-4D97-AF65-F5344CB8AC3E}">
        <p14:creationId xmlns:p14="http://schemas.microsoft.com/office/powerpoint/2010/main" val="280629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solidFill>
                  <a:srgbClr val="6A737B"/>
                </a:solidFill>
              </a:defRPr>
            </a:lvl1pPr>
          </a:lstStyle>
          <a:p>
            <a:endParaRPr/>
          </a:p>
        </p:txBody>
      </p:sp>
      <p:sp>
        <p:nvSpPr>
          <p:cNvPr id="8" name="Footer Placeholder 7"/>
          <p:cNvSpPr>
            <a:spLocks noGrp="1"/>
          </p:cNvSpPr>
          <p:nvPr>
            <p:ph type="ftr" sz="quarter" idx="11"/>
          </p:nvPr>
        </p:nvSpPr>
        <p:spPr/>
        <p:txBody>
          <a:bodyPr/>
          <a:lstStyle>
            <a:lvl1pPr>
              <a:defRPr>
                <a:solidFill>
                  <a:srgbClr val="6A737B"/>
                </a:solidFill>
              </a:defRPr>
            </a:lvl1pPr>
          </a:lstStyle>
          <a:p>
            <a:endParaRPr/>
          </a:p>
        </p:txBody>
      </p:sp>
      <p:sp>
        <p:nvSpPr>
          <p:cNvPr id="9" name="Slide Number Placeholder 8"/>
          <p:cNvSpPr>
            <a:spLocks noGrp="1"/>
          </p:cNvSpPr>
          <p:nvPr>
            <p:ph type="sldNum" sz="quarter" idx="12"/>
          </p:nvPr>
        </p:nvSpPr>
        <p:spPr/>
        <p:txBody>
          <a:bodyPr/>
          <a:lstStyle>
            <a:lvl1pPr>
              <a:defRPr>
                <a:solidFill>
                  <a:srgbClr val="6A737B"/>
                </a:solidFill>
              </a:defRPr>
            </a:lvl1pPr>
          </a:lstStyle>
          <a:p>
            <a:fld id="{D92B6165-2E63-41A3-8905-D7634EBC6D44}" type="slidenum">
              <a:rPr/>
              <a:pPr/>
              <a:t>‹#›</a:t>
            </a:fld>
            <a:endParaRPr/>
          </a:p>
        </p:txBody>
      </p:sp>
    </p:spTree>
    <p:extLst>
      <p:ext uri="{BB962C8B-B14F-4D97-AF65-F5344CB8AC3E}">
        <p14:creationId xmlns:p14="http://schemas.microsoft.com/office/powerpoint/2010/main" val="31728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38" name="Rectangle 37"/>
          <p:cNvSpPr/>
          <p:nvPr/>
        </p:nvSpPr>
        <p:spPr>
          <a:xfrm>
            <a:off x="0" y="1"/>
            <a:ext cx="12188952" cy="643890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4" name="Picture 3"/>
          <p:cNvPicPr>
            <a:picLocks noChangeAspect="1"/>
          </p:cNvPicPr>
          <p:nvPr/>
        </p:nvPicPr>
        <p:blipFill rotWithShape="1">
          <a:blip r:embed="rId2"/>
          <a:srcRect r="-15" b="-29"/>
          <a:stretch/>
        </p:blipFill>
        <p:spPr>
          <a:xfrm>
            <a:off x="0" y="-1"/>
            <a:ext cx="12188825" cy="6439845"/>
          </a:xfrm>
          <a:prstGeom prst="rect">
            <a:avLst/>
          </a:prstGeom>
        </p:spPr>
      </p:pic>
      <p:sp>
        <p:nvSpPr>
          <p:cNvPr id="39" name="Rectangle 38"/>
          <p:cNvSpPr/>
          <p:nvPr/>
        </p:nvSpPr>
        <p:spPr>
          <a:xfrm>
            <a:off x="0" y="2197100"/>
            <a:ext cx="9752013"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title"/>
          </p:nvPr>
        </p:nvSpPr>
        <p:spPr>
          <a:xfrm>
            <a:off x="800099" y="2390775"/>
            <a:ext cx="8565574" cy="2701561"/>
          </a:xfrm>
        </p:spPr>
        <p:txBody>
          <a:bodyPr anchor="b"/>
          <a:lstStyle>
            <a:lvl1pPr algn="l">
              <a:defRPr sz="3600" b="0" cap="none" baseline="0">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800099" y="5092336"/>
            <a:ext cx="8565574" cy="1050925"/>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sp>
        <p:nvSpPr>
          <p:cNvPr id="15" name="Rectangle 14"/>
          <p:cNvSpPr/>
          <p:nvPr userDrawn="1"/>
        </p:nvSpPr>
        <p:spPr>
          <a:xfrm>
            <a:off x="0" y="2088571"/>
            <a:ext cx="7315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0"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21"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298100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27063"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274319"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48871" cy="584775"/>
          </a:xfrm>
        </p:spPr>
        <p:txBody>
          <a:bodyPr/>
          <a:lstStyle/>
          <a:p>
            <a:r>
              <a:rPr lang="en-US"/>
              <a:t>Click to edit Master title style</a:t>
            </a:r>
            <a:endParaRPr dirty="0"/>
          </a:p>
        </p:txBody>
      </p:sp>
    </p:spTree>
    <p:extLst>
      <p:ext uri="{BB962C8B-B14F-4D97-AF65-F5344CB8AC3E}">
        <p14:creationId xmlns:p14="http://schemas.microsoft.com/office/powerpoint/2010/main" val="40301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8337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27431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67160" cy="584775"/>
          </a:xfrm>
        </p:spPr>
        <p:txBody>
          <a:bodyPr/>
          <a:lstStyle/>
          <a:p>
            <a:r>
              <a:rPr lang="en-US"/>
              <a:t>Click to edit Master title style</a:t>
            </a:r>
            <a:endParaRPr dirty="0"/>
          </a:p>
        </p:txBody>
      </p:sp>
      <p:sp>
        <p:nvSpPr>
          <p:cNvPr id="8" name="Content Placeholder 3"/>
          <p:cNvSpPr>
            <a:spLocks noGrp="1"/>
          </p:cNvSpPr>
          <p:nvPr>
            <p:ph sz="half" idx="13"/>
          </p:nvPr>
        </p:nvSpPr>
        <p:spPr>
          <a:xfrm>
            <a:off x="809243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41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D92B6165-2E63-41A3-8905-D7634EBC6D44}" type="slidenum">
              <a:rPr/>
              <a:pPr/>
              <a:t>‹#›</a:t>
            </a:fld>
            <a:endParaRPr/>
          </a:p>
        </p:txBody>
      </p:sp>
      <p:sp>
        <p:nvSpPr>
          <p:cNvPr id="9" name="Title 8"/>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9641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28657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2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Box 15"/>
          <p:cNvSpPr txBox="1"/>
          <p:nvPr/>
        </p:nvSpPr>
        <p:spPr>
          <a:xfrm>
            <a:off x="502920" y="6577142"/>
            <a:ext cx="1682104" cy="164592"/>
          </a:xfrm>
          <a:prstGeom prst="rect">
            <a:avLst/>
          </a:prstGeom>
          <a:noFill/>
        </p:spPr>
        <p:txBody>
          <a:bodyPr wrap="non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endParaRPr kumimoji="0" sz="800" b="0" i="0" u="none" strike="noStrike" kern="0" cap="none" spc="0" normalizeH="0" baseline="0" dirty="0">
              <a:ln>
                <a:noFill/>
              </a:ln>
              <a:solidFill>
                <a:srgbClr val="D22630"/>
              </a:solidFill>
              <a:effectLst/>
              <a:uLnTx/>
              <a:uFillTx/>
              <a:latin typeface="+mn-lt"/>
              <a:ea typeface="+mn-ea"/>
              <a:cs typeface="+mn-cs"/>
            </a:endParaRPr>
          </a:p>
        </p:txBody>
      </p:sp>
      <p:sp>
        <p:nvSpPr>
          <p:cNvPr id="2" name="Title Placeholder 1"/>
          <p:cNvSpPr>
            <a:spLocks noGrp="1"/>
          </p:cNvSpPr>
          <p:nvPr>
            <p:ph type="title"/>
          </p:nvPr>
        </p:nvSpPr>
        <p:spPr>
          <a:xfrm>
            <a:off x="274320" y="178814"/>
            <a:ext cx="11457432" cy="584775"/>
          </a:xfrm>
          <a:prstGeom prst="rect">
            <a:avLst/>
          </a:prstGeom>
        </p:spPr>
        <p:txBody>
          <a:bodyPr vert="horz" lIns="91440" tIns="45720" rIns="91440" bIns="45720" rtlCol="0" anchor="t">
            <a:noAutofit/>
          </a:bodyPr>
          <a:lstStyle/>
          <a:p>
            <a:r>
              <a:rPr lang="en-US"/>
              <a:t>Click to edit Master title style</a:t>
            </a:r>
            <a:endParaRPr dirty="0"/>
          </a:p>
        </p:txBody>
      </p:sp>
      <p:sp>
        <p:nvSpPr>
          <p:cNvPr id="3" name="Text Placeholder 2"/>
          <p:cNvSpPr>
            <a:spLocks noGrp="1"/>
          </p:cNvSpPr>
          <p:nvPr>
            <p:ph type="body" idx="1"/>
          </p:nvPr>
        </p:nvSpPr>
        <p:spPr>
          <a:xfrm>
            <a:off x="274320" y="886123"/>
            <a:ext cx="11457432" cy="524004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5"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
        <p:nvSpPr>
          <p:cNvPr id="6"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grpSp>
        <p:nvGrpSpPr>
          <p:cNvPr id="17" name="Group 16"/>
          <p:cNvGrpSpPr/>
          <p:nvPr/>
        </p:nvGrpSpPr>
        <p:grpSpPr>
          <a:xfrm>
            <a:off x="11064240" y="6540795"/>
            <a:ext cx="785813" cy="198437"/>
            <a:chOff x="11068050" y="6488113"/>
            <a:chExt cx="785813" cy="198437"/>
          </a:xfrm>
        </p:grpSpPr>
        <p:sp>
          <p:nvSpPr>
            <p:cNvPr id="18" name="Freeform 5"/>
            <p:cNvSpPr>
              <a:spLocks noEditPoints="1"/>
            </p:cNvSpPr>
            <p:nvPr/>
          </p:nvSpPr>
          <p:spPr bwMode="auto">
            <a:xfrm>
              <a:off x="11068050" y="6488113"/>
              <a:ext cx="198438" cy="198437"/>
            </a:xfrm>
            <a:custGeom>
              <a:avLst/>
              <a:gdLst>
                <a:gd name="T0" fmla="*/ 286 w 442"/>
                <a:gd name="T1" fmla="*/ 62 h 439"/>
                <a:gd name="T2" fmla="*/ 91 w 442"/>
                <a:gd name="T3" fmla="*/ 61 h 439"/>
                <a:gd name="T4" fmla="*/ 60 w 442"/>
                <a:gd name="T5" fmla="*/ 92 h 439"/>
                <a:gd name="T6" fmla="*/ 286 w 442"/>
                <a:gd name="T7" fmla="*/ 92 h 439"/>
                <a:gd name="T8" fmla="*/ 348 w 442"/>
                <a:gd name="T9" fmla="*/ 153 h 439"/>
                <a:gd name="T10" fmla="*/ 348 w 442"/>
                <a:gd name="T11" fmla="*/ 439 h 439"/>
                <a:gd name="T12" fmla="*/ 379 w 442"/>
                <a:gd name="T13" fmla="*/ 439 h 439"/>
                <a:gd name="T14" fmla="*/ 380 w 442"/>
                <a:gd name="T15" fmla="*/ 153 h 439"/>
                <a:gd name="T16" fmla="*/ 286 w 442"/>
                <a:gd name="T17" fmla="*/ 62 h 439"/>
                <a:gd name="T18" fmla="*/ 442 w 442"/>
                <a:gd name="T19" fmla="*/ 439 h 439"/>
                <a:gd name="T20" fmla="*/ 442 w 442"/>
                <a:gd name="T21" fmla="*/ 153 h 439"/>
                <a:gd name="T22" fmla="*/ 286 w 442"/>
                <a:gd name="T23" fmla="*/ 0 h 439"/>
                <a:gd name="T24" fmla="*/ 151 w 442"/>
                <a:gd name="T25" fmla="*/ 0 h 439"/>
                <a:gd name="T26" fmla="*/ 121 w 442"/>
                <a:gd name="T27" fmla="*/ 31 h 439"/>
                <a:gd name="T28" fmla="*/ 286 w 442"/>
                <a:gd name="T29" fmla="*/ 31 h 439"/>
                <a:gd name="T30" fmla="*/ 411 w 442"/>
                <a:gd name="T31" fmla="*/ 153 h 439"/>
                <a:gd name="T32" fmla="*/ 411 w 442"/>
                <a:gd name="T33" fmla="*/ 439 h 439"/>
                <a:gd name="T34" fmla="*/ 442 w 442"/>
                <a:gd name="T35" fmla="*/ 439 h 439"/>
                <a:gd name="T36" fmla="*/ 286 w 442"/>
                <a:gd name="T37" fmla="*/ 123 h 439"/>
                <a:gd name="T38" fmla="*/ 30 w 442"/>
                <a:gd name="T39" fmla="*/ 122 h 439"/>
                <a:gd name="T40" fmla="*/ 0 w 442"/>
                <a:gd name="T41" fmla="*/ 153 h 439"/>
                <a:gd name="T42" fmla="*/ 0 w 442"/>
                <a:gd name="T43" fmla="*/ 153 h 439"/>
                <a:gd name="T44" fmla="*/ 0 w 442"/>
                <a:gd name="T45" fmla="*/ 153 h 439"/>
                <a:gd name="T46" fmla="*/ 0 w 442"/>
                <a:gd name="T47" fmla="*/ 286 h 439"/>
                <a:gd name="T48" fmla="*/ 136 w 442"/>
                <a:gd name="T49" fmla="*/ 438 h 439"/>
                <a:gd name="T50" fmla="*/ 165 w 442"/>
                <a:gd name="T51" fmla="*/ 409 h 439"/>
                <a:gd name="T52" fmla="*/ 156 w 442"/>
                <a:gd name="T53" fmla="*/ 408 h 439"/>
                <a:gd name="T54" fmla="*/ 31 w 442"/>
                <a:gd name="T55" fmla="*/ 286 h 439"/>
                <a:gd name="T56" fmla="*/ 31 w 442"/>
                <a:gd name="T57" fmla="*/ 153 h 439"/>
                <a:gd name="T58" fmla="*/ 62 w 442"/>
                <a:gd name="T59" fmla="*/ 153 h 439"/>
                <a:gd name="T60" fmla="*/ 62 w 442"/>
                <a:gd name="T61" fmla="*/ 286 h 439"/>
                <a:gd name="T62" fmla="*/ 156 w 442"/>
                <a:gd name="T63" fmla="*/ 378 h 439"/>
                <a:gd name="T64" fmla="*/ 195 w 442"/>
                <a:gd name="T65" fmla="*/ 378 h 439"/>
                <a:gd name="T66" fmla="*/ 225 w 442"/>
                <a:gd name="T67" fmla="*/ 347 h 439"/>
                <a:gd name="T68" fmla="*/ 156 w 442"/>
                <a:gd name="T69" fmla="*/ 347 h 439"/>
                <a:gd name="T70" fmla="*/ 94 w 442"/>
                <a:gd name="T71" fmla="*/ 286 h 439"/>
                <a:gd name="T72" fmla="*/ 94 w 442"/>
                <a:gd name="T73" fmla="*/ 153 h 439"/>
                <a:gd name="T74" fmla="*/ 125 w 442"/>
                <a:gd name="T75" fmla="*/ 153 h 439"/>
                <a:gd name="T76" fmla="*/ 125 w 442"/>
                <a:gd name="T77" fmla="*/ 286 h 439"/>
                <a:gd name="T78" fmla="*/ 156 w 442"/>
                <a:gd name="T79" fmla="*/ 317 h 439"/>
                <a:gd name="T80" fmla="*/ 256 w 442"/>
                <a:gd name="T81" fmla="*/ 317 h 439"/>
                <a:gd name="T82" fmla="*/ 286 w 442"/>
                <a:gd name="T83" fmla="*/ 286 h 439"/>
                <a:gd name="T84" fmla="*/ 156 w 442"/>
                <a:gd name="T85" fmla="*/ 286 h 439"/>
                <a:gd name="T86" fmla="*/ 156 w 442"/>
                <a:gd name="T87" fmla="*/ 153 h 439"/>
                <a:gd name="T88" fmla="*/ 286 w 442"/>
                <a:gd name="T89" fmla="*/ 153 h 439"/>
                <a:gd name="T90" fmla="*/ 286 w 442"/>
                <a:gd name="T91" fmla="*/ 439 h 439"/>
                <a:gd name="T92" fmla="*/ 317 w 442"/>
                <a:gd name="T93" fmla="*/ 439 h 439"/>
                <a:gd name="T94" fmla="*/ 317 w 442"/>
                <a:gd name="T95" fmla="*/ 153 h 439"/>
                <a:gd name="T96" fmla="*/ 286 w 442"/>
                <a:gd name="T97" fmla="*/ 1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2" h="439">
                  <a:moveTo>
                    <a:pt x="286" y="62"/>
                  </a:moveTo>
                  <a:cubicBezTo>
                    <a:pt x="91" y="61"/>
                    <a:pt x="91" y="61"/>
                    <a:pt x="91" y="61"/>
                  </a:cubicBezTo>
                  <a:cubicBezTo>
                    <a:pt x="60" y="92"/>
                    <a:pt x="60" y="92"/>
                    <a:pt x="60" y="92"/>
                  </a:cubicBezTo>
                  <a:cubicBezTo>
                    <a:pt x="286" y="92"/>
                    <a:pt x="286" y="92"/>
                    <a:pt x="286" y="92"/>
                  </a:cubicBezTo>
                  <a:cubicBezTo>
                    <a:pt x="320" y="92"/>
                    <a:pt x="348" y="119"/>
                    <a:pt x="348" y="153"/>
                  </a:cubicBezTo>
                  <a:cubicBezTo>
                    <a:pt x="348" y="439"/>
                    <a:pt x="348" y="439"/>
                    <a:pt x="348" y="439"/>
                  </a:cubicBezTo>
                  <a:cubicBezTo>
                    <a:pt x="379" y="439"/>
                    <a:pt x="379" y="439"/>
                    <a:pt x="379" y="439"/>
                  </a:cubicBezTo>
                  <a:cubicBezTo>
                    <a:pt x="380" y="153"/>
                    <a:pt x="380" y="153"/>
                    <a:pt x="380" y="153"/>
                  </a:cubicBezTo>
                  <a:cubicBezTo>
                    <a:pt x="380" y="103"/>
                    <a:pt x="338" y="62"/>
                    <a:pt x="286" y="62"/>
                  </a:cubicBezTo>
                  <a:close/>
                  <a:moveTo>
                    <a:pt x="442" y="439"/>
                  </a:moveTo>
                  <a:cubicBezTo>
                    <a:pt x="442" y="153"/>
                    <a:pt x="442" y="153"/>
                    <a:pt x="442" y="153"/>
                  </a:cubicBezTo>
                  <a:cubicBezTo>
                    <a:pt x="442" y="69"/>
                    <a:pt x="372" y="0"/>
                    <a:pt x="286" y="0"/>
                  </a:cubicBezTo>
                  <a:cubicBezTo>
                    <a:pt x="151" y="0"/>
                    <a:pt x="151" y="0"/>
                    <a:pt x="151" y="0"/>
                  </a:cubicBezTo>
                  <a:cubicBezTo>
                    <a:pt x="121" y="31"/>
                    <a:pt x="121" y="31"/>
                    <a:pt x="121" y="31"/>
                  </a:cubicBezTo>
                  <a:cubicBezTo>
                    <a:pt x="286" y="31"/>
                    <a:pt x="286" y="31"/>
                    <a:pt x="286" y="31"/>
                  </a:cubicBezTo>
                  <a:cubicBezTo>
                    <a:pt x="355" y="31"/>
                    <a:pt x="411" y="86"/>
                    <a:pt x="411" y="153"/>
                  </a:cubicBezTo>
                  <a:cubicBezTo>
                    <a:pt x="411" y="439"/>
                    <a:pt x="411" y="439"/>
                    <a:pt x="411" y="439"/>
                  </a:cubicBezTo>
                  <a:lnTo>
                    <a:pt x="442" y="439"/>
                  </a:lnTo>
                  <a:close/>
                  <a:moveTo>
                    <a:pt x="286" y="123"/>
                  </a:moveTo>
                  <a:cubicBezTo>
                    <a:pt x="30" y="122"/>
                    <a:pt x="30" y="122"/>
                    <a:pt x="30" y="122"/>
                  </a:cubicBezTo>
                  <a:cubicBezTo>
                    <a:pt x="0" y="153"/>
                    <a:pt x="0" y="153"/>
                    <a:pt x="0" y="153"/>
                  </a:cubicBezTo>
                  <a:cubicBezTo>
                    <a:pt x="0" y="153"/>
                    <a:pt x="0" y="153"/>
                    <a:pt x="0" y="153"/>
                  </a:cubicBezTo>
                  <a:cubicBezTo>
                    <a:pt x="0" y="153"/>
                    <a:pt x="0" y="153"/>
                    <a:pt x="0" y="153"/>
                  </a:cubicBezTo>
                  <a:cubicBezTo>
                    <a:pt x="0" y="286"/>
                    <a:pt x="0" y="286"/>
                    <a:pt x="0" y="286"/>
                  </a:cubicBezTo>
                  <a:cubicBezTo>
                    <a:pt x="0" y="364"/>
                    <a:pt x="59" y="428"/>
                    <a:pt x="136" y="438"/>
                  </a:cubicBezTo>
                  <a:cubicBezTo>
                    <a:pt x="165" y="409"/>
                    <a:pt x="165" y="409"/>
                    <a:pt x="165" y="409"/>
                  </a:cubicBezTo>
                  <a:cubicBezTo>
                    <a:pt x="156" y="408"/>
                    <a:pt x="156" y="408"/>
                    <a:pt x="156" y="408"/>
                  </a:cubicBezTo>
                  <a:cubicBezTo>
                    <a:pt x="87" y="408"/>
                    <a:pt x="31" y="354"/>
                    <a:pt x="31" y="286"/>
                  </a:cubicBezTo>
                  <a:cubicBezTo>
                    <a:pt x="31" y="153"/>
                    <a:pt x="31" y="153"/>
                    <a:pt x="31" y="153"/>
                  </a:cubicBezTo>
                  <a:cubicBezTo>
                    <a:pt x="62" y="153"/>
                    <a:pt x="62" y="153"/>
                    <a:pt x="62" y="153"/>
                  </a:cubicBezTo>
                  <a:cubicBezTo>
                    <a:pt x="62" y="286"/>
                    <a:pt x="62" y="286"/>
                    <a:pt x="62" y="286"/>
                  </a:cubicBezTo>
                  <a:cubicBezTo>
                    <a:pt x="62" y="337"/>
                    <a:pt x="104" y="378"/>
                    <a:pt x="156" y="378"/>
                  </a:cubicBezTo>
                  <a:cubicBezTo>
                    <a:pt x="195" y="378"/>
                    <a:pt x="195" y="378"/>
                    <a:pt x="195" y="378"/>
                  </a:cubicBezTo>
                  <a:cubicBezTo>
                    <a:pt x="225" y="347"/>
                    <a:pt x="225" y="347"/>
                    <a:pt x="225" y="347"/>
                  </a:cubicBezTo>
                  <a:cubicBezTo>
                    <a:pt x="156" y="347"/>
                    <a:pt x="156" y="347"/>
                    <a:pt x="156" y="347"/>
                  </a:cubicBezTo>
                  <a:cubicBezTo>
                    <a:pt x="122" y="347"/>
                    <a:pt x="94" y="320"/>
                    <a:pt x="94" y="286"/>
                  </a:cubicBezTo>
                  <a:cubicBezTo>
                    <a:pt x="94" y="153"/>
                    <a:pt x="94" y="153"/>
                    <a:pt x="94" y="153"/>
                  </a:cubicBezTo>
                  <a:cubicBezTo>
                    <a:pt x="125" y="153"/>
                    <a:pt x="125" y="153"/>
                    <a:pt x="125" y="153"/>
                  </a:cubicBezTo>
                  <a:cubicBezTo>
                    <a:pt x="125" y="286"/>
                    <a:pt x="125" y="286"/>
                    <a:pt x="125" y="286"/>
                  </a:cubicBezTo>
                  <a:cubicBezTo>
                    <a:pt x="125" y="303"/>
                    <a:pt x="139" y="317"/>
                    <a:pt x="156" y="317"/>
                  </a:cubicBezTo>
                  <a:cubicBezTo>
                    <a:pt x="256" y="317"/>
                    <a:pt x="256" y="317"/>
                    <a:pt x="256" y="317"/>
                  </a:cubicBezTo>
                  <a:cubicBezTo>
                    <a:pt x="286" y="286"/>
                    <a:pt x="286" y="286"/>
                    <a:pt x="286" y="286"/>
                  </a:cubicBezTo>
                  <a:cubicBezTo>
                    <a:pt x="156" y="286"/>
                    <a:pt x="156" y="286"/>
                    <a:pt x="156" y="286"/>
                  </a:cubicBezTo>
                  <a:cubicBezTo>
                    <a:pt x="156" y="153"/>
                    <a:pt x="156" y="153"/>
                    <a:pt x="156" y="153"/>
                  </a:cubicBezTo>
                  <a:cubicBezTo>
                    <a:pt x="286" y="153"/>
                    <a:pt x="286" y="153"/>
                    <a:pt x="286" y="153"/>
                  </a:cubicBezTo>
                  <a:cubicBezTo>
                    <a:pt x="286" y="439"/>
                    <a:pt x="286" y="439"/>
                    <a:pt x="286" y="439"/>
                  </a:cubicBezTo>
                  <a:cubicBezTo>
                    <a:pt x="317" y="439"/>
                    <a:pt x="317" y="439"/>
                    <a:pt x="317" y="439"/>
                  </a:cubicBezTo>
                  <a:cubicBezTo>
                    <a:pt x="317" y="153"/>
                    <a:pt x="317" y="153"/>
                    <a:pt x="317" y="153"/>
                  </a:cubicBezTo>
                  <a:cubicBezTo>
                    <a:pt x="317" y="136"/>
                    <a:pt x="303" y="123"/>
                    <a:pt x="286" y="123"/>
                  </a:cubicBez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6"/>
            <p:cNvSpPr>
              <a:spLocks noEditPoints="1"/>
            </p:cNvSpPr>
            <p:nvPr/>
          </p:nvSpPr>
          <p:spPr bwMode="auto">
            <a:xfrm>
              <a:off x="11307763" y="6516688"/>
              <a:ext cx="501650" cy="169862"/>
            </a:xfrm>
            <a:custGeom>
              <a:avLst/>
              <a:gdLst>
                <a:gd name="T0" fmla="*/ 899 w 1115"/>
                <a:gd name="T1" fmla="*/ 87 h 380"/>
                <a:gd name="T2" fmla="*/ 911 w 1115"/>
                <a:gd name="T3" fmla="*/ 26 h 380"/>
                <a:gd name="T4" fmla="*/ 772 w 1115"/>
                <a:gd name="T5" fmla="*/ 2 h 380"/>
                <a:gd name="T6" fmla="*/ 913 w 1115"/>
                <a:gd name="T7" fmla="*/ 193 h 380"/>
                <a:gd name="T8" fmla="*/ 130 w 1115"/>
                <a:gd name="T9" fmla="*/ 234 h 380"/>
                <a:gd name="T10" fmla="*/ 30 w 1115"/>
                <a:gd name="T11" fmla="*/ 234 h 380"/>
                <a:gd name="T12" fmla="*/ 14 w 1115"/>
                <a:gd name="T13" fmla="*/ 378 h 380"/>
                <a:gd name="T14" fmla="*/ 78 w 1115"/>
                <a:gd name="T15" fmla="*/ 340 h 380"/>
                <a:gd name="T16" fmla="*/ 128 w 1115"/>
                <a:gd name="T17" fmla="*/ 376 h 380"/>
                <a:gd name="T18" fmla="*/ 149 w 1115"/>
                <a:gd name="T19" fmla="*/ 237 h 380"/>
                <a:gd name="T20" fmla="*/ 937 w 1115"/>
                <a:gd name="T21" fmla="*/ 234 h 380"/>
                <a:gd name="T22" fmla="*/ 916 w 1115"/>
                <a:gd name="T23" fmla="*/ 378 h 380"/>
                <a:gd name="T24" fmla="*/ 991 w 1115"/>
                <a:gd name="T25" fmla="*/ 358 h 380"/>
                <a:gd name="T26" fmla="*/ 147 w 1115"/>
                <a:gd name="T27" fmla="*/ 144 h 380"/>
                <a:gd name="T28" fmla="*/ 196 w 1115"/>
                <a:gd name="T29" fmla="*/ 189 h 380"/>
                <a:gd name="T30" fmla="*/ 87 w 1115"/>
                <a:gd name="T31" fmla="*/ 2 h 380"/>
                <a:gd name="T32" fmla="*/ 99 w 1115"/>
                <a:gd name="T33" fmla="*/ 34 h 380"/>
                <a:gd name="T34" fmla="*/ 248 w 1115"/>
                <a:gd name="T35" fmla="*/ 190 h 380"/>
                <a:gd name="T36" fmla="*/ 225 w 1115"/>
                <a:gd name="T37" fmla="*/ 2 h 380"/>
                <a:gd name="T38" fmla="*/ 246 w 1115"/>
                <a:gd name="T39" fmla="*/ 193 h 380"/>
                <a:gd name="T40" fmla="*/ 248 w 1115"/>
                <a:gd name="T41" fmla="*/ 103 h 380"/>
                <a:gd name="T42" fmla="*/ 728 w 1115"/>
                <a:gd name="T43" fmla="*/ 2 h 380"/>
                <a:gd name="T44" fmla="*/ 707 w 1115"/>
                <a:gd name="T45" fmla="*/ 193 h 380"/>
                <a:gd name="T46" fmla="*/ 1059 w 1115"/>
                <a:gd name="T47" fmla="*/ 252 h 380"/>
                <a:gd name="T48" fmla="*/ 1109 w 1115"/>
                <a:gd name="T49" fmla="*/ 250 h 380"/>
                <a:gd name="T50" fmla="*/ 1093 w 1115"/>
                <a:gd name="T51" fmla="*/ 340 h 380"/>
                <a:gd name="T52" fmla="*/ 1004 w 1115"/>
                <a:gd name="T53" fmla="*/ 356 h 380"/>
                <a:gd name="T54" fmla="*/ 1012 w 1115"/>
                <a:gd name="T55" fmla="*/ 193 h 380"/>
                <a:gd name="T56" fmla="*/ 945 w 1115"/>
                <a:gd name="T57" fmla="*/ 4 h 380"/>
                <a:gd name="T58" fmla="*/ 1012 w 1115"/>
                <a:gd name="T59" fmla="*/ 26 h 380"/>
                <a:gd name="T60" fmla="*/ 252 w 1115"/>
                <a:gd name="T61" fmla="*/ 235 h 380"/>
                <a:gd name="T62" fmla="*/ 170 w 1115"/>
                <a:gd name="T63" fmla="*/ 374 h 380"/>
                <a:gd name="T64" fmla="*/ 206 w 1115"/>
                <a:gd name="T65" fmla="*/ 342 h 380"/>
                <a:gd name="T66" fmla="*/ 317 w 1115"/>
                <a:gd name="T67" fmla="*/ 378 h 380"/>
                <a:gd name="T68" fmla="*/ 215 w 1115"/>
                <a:gd name="T69" fmla="*/ 322 h 380"/>
                <a:gd name="T70" fmla="*/ 590 w 1115"/>
                <a:gd name="T71" fmla="*/ 168 h 380"/>
                <a:gd name="T72" fmla="*/ 564 w 1115"/>
                <a:gd name="T73" fmla="*/ 4 h 380"/>
                <a:gd name="T74" fmla="*/ 643 w 1115"/>
                <a:gd name="T75" fmla="*/ 321 h 380"/>
                <a:gd name="T76" fmla="*/ 563 w 1115"/>
                <a:gd name="T77" fmla="*/ 234 h 380"/>
                <a:gd name="T78" fmla="*/ 584 w 1115"/>
                <a:gd name="T79" fmla="*/ 378 h 380"/>
                <a:gd name="T80" fmla="*/ 661 w 1115"/>
                <a:gd name="T81" fmla="*/ 378 h 380"/>
                <a:gd name="T82" fmla="*/ 584 w 1115"/>
                <a:gd name="T83" fmla="*/ 254 h 380"/>
                <a:gd name="T84" fmla="*/ 451 w 1115"/>
                <a:gd name="T85" fmla="*/ 359 h 380"/>
                <a:gd name="T86" fmla="*/ 527 w 1115"/>
                <a:gd name="T87" fmla="*/ 296 h 380"/>
                <a:gd name="T88" fmla="*/ 536 w 1115"/>
                <a:gd name="T89" fmla="*/ 251 h 380"/>
                <a:gd name="T90" fmla="*/ 430 w 1115"/>
                <a:gd name="T91" fmla="*/ 237 h 380"/>
                <a:gd name="T92" fmla="*/ 537 w 1115"/>
                <a:gd name="T93" fmla="*/ 376 h 380"/>
                <a:gd name="T94" fmla="*/ 707 w 1115"/>
                <a:gd name="T95" fmla="*/ 234 h 380"/>
                <a:gd name="T96" fmla="*/ 728 w 1115"/>
                <a:gd name="T97" fmla="*/ 378 h 380"/>
                <a:gd name="T98" fmla="*/ 538 w 1115"/>
                <a:gd name="T99" fmla="*/ 64 h 380"/>
                <a:gd name="T100" fmla="*/ 393 w 1115"/>
                <a:gd name="T101" fmla="*/ 190 h 380"/>
                <a:gd name="T102" fmla="*/ 420 w 1115"/>
                <a:gd name="T103" fmla="*/ 127 h 380"/>
                <a:gd name="T104" fmla="*/ 511 w 1115"/>
                <a:gd name="T105" fmla="*/ 65 h 380"/>
                <a:gd name="T106" fmla="*/ 295 w 1115"/>
                <a:gd name="T107" fmla="*/ 237 h 380"/>
                <a:gd name="T108" fmla="*/ 341 w 1115"/>
                <a:gd name="T109" fmla="*/ 378 h 380"/>
                <a:gd name="T110" fmla="*/ 406 w 1115"/>
                <a:gd name="T111" fmla="*/ 254 h 380"/>
                <a:gd name="T112" fmla="*/ 297 w 1115"/>
                <a:gd name="T113" fmla="*/ 234 h 380"/>
                <a:gd name="T114" fmla="*/ 812 w 1115"/>
                <a:gd name="T115" fmla="*/ 235 h 380"/>
                <a:gd name="T116" fmla="*/ 770 w 1115"/>
                <a:gd name="T117" fmla="*/ 377 h 380"/>
                <a:gd name="T118" fmla="*/ 893 w 1115"/>
                <a:gd name="T119" fmla="*/ 378 h 380"/>
                <a:gd name="T120" fmla="*/ 849 w 1115"/>
                <a:gd name="T121" fmla="*/ 32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5" h="380">
                  <a:moveTo>
                    <a:pt x="798" y="168"/>
                  </a:moveTo>
                  <a:cubicBezTo>
                    <a:pt x="798" y="109"/>
                    <a:pt x="798" y="109"/>
                    <a:pt x="798" y="109"/>
                  </a:cubicBezTo>
                  <a:cubicBezTo>
                    <a:pt x="897" y="109"/>
                    <a:pt x="897" y="109"/>
                    <a:pt x="897" y="109"/>
                  </a:cubicBezTo>
                  <a:cubicBezTo>
                    <a:pt x="899" y="109"/>
                    <a:pt x="899" y="109"/>
                    <a:pt x="899" y="109"/>
                  </a:cubicBezTo>
                  <a:cubicBezTo>
                    <a:pt x="899" y="106"/>
                    <a:pt x="899" y="106"/>
                    <a:pt x="899" y="106"/>
                  </a:cubicBezTo>
                  <a:cubicBezTo>
                    <a:pt x="899" y="87"/>
                    <a:pt x="899" y="87"/>
                    <a:pt x="899" y="87"/>
                  </a:cubicBezTo>
                  <a:cubicBezTo>
                    <a:pt x="899" y="84"/>
                    <a:pt x="899" y="84"/>
                    <a:pt x="899" y="84"/>
                  </a:cubicBezTo>
                  <a:cubicBezTo>
                    <a:pt x="897" y="84"/>
                    <a:pt x="897" y="84"/>
                    <a:pt x="897" y="84"/>
                  </a:cubicBezTo>
                  <a:cubicBezTo>
                    <a:pt x="798" y="84"/>
                    <a:pt x="798" y="84"/>
                    <a:pt x="798" y="84"/>
                  </a:cubicBezTo>
                  <a:cubicBezTo>
                    <a:pt x="798" y="26"/>
                    <a:pt x="798" y="26"/>
                    <a:pt x="798" y="26"/>
                  </a:cubicBezTo>
                  <a:cubicBezTo>
                    <a:pt x="909" y="26"/>
                    <a:pt x="909" y="26"/>
                    <a:pt x="909" y="26"/>
                  </a:cubicBezTo>
                  <a:cubicBezTo>
                    <a:pt x="911" y="26"/>
                    <a:pt x="911" y="26"/>
                    <a:pt x="911" y="26"/>
                  </a:cubicBezTo>
                  <a:cubicBezTo>
                    <a:pt x="911" y="23"/>
                    <a:pt x="911" y="23"/>
                    <a:pt x="911" y="23"/>
                  </a:cubicBezTo>
                  <a:cubicBezTo>
                    <a:pt x="911" y="4"/>
                    <a:pt x="911" y="4"/>
                    <a:pt x="911" y="4"/>
                  </a:cubicBezTo>
                  <a:cubicBezTo>
                    <a:pt x="911" y="2"/>
                    <a:pt x="911" y="2"/>
                    <a:pt x="911" y="2"/>
                  </a:cubicBezTo>
                  <a:cubicBezTo>
                    <a:pt x="909" y="2"/>
                    <a:pt x="909" y="2"/>
                    <a:pt x="909" y="2"/>
                  </a:cubicBezTo>
                  <a:cubicBezTo>
                    <a:pt x="774" y="2"/>
                    <a:pt x="774" y="2"/>
                    <a:pt x="774" y="2"/>
                  </a:cubicBezTo>
                  <a:cubicBezTo>
                    <a:pt x="772" y="2"/>
                    <a:pt x="772" y="2"/>
                    <a:pt x="772" y="2"/>
                  </a:cubicBezTo>
                  <a:cubicBezTo>
                    <a:pt x="772" y="4"/>
                    <a:pt x="772" y="4"/>
                    <a:pt x="772" y="4"/>
                  </a:cubicBezTo>
                  <a:cubicBezTo>
                    <a:pt x="772" y="190"/>
                    <a:pt x="772" y="190"/>
                    <a:pt x="772" y="190"/>
                  </a:cubicBezTo>
                  <a:cubicBezTo>
                    <a:pt x="772" y="193"/>
                    <a:pt x="772" y="193"/>
                    <a:pt x="772" y="193"/>
                  </a:cubicBezTo>
                  <a:cubicBezTo>
                    <a:pt x="774" y="193"/>
                    <a:pt x="774" y="193"/>
                    <a:pt x="774" y="193"/>
                  </a:cubicBezTo>
                  <a:cubicBezTo>
                    <a:pt x="910" y="193"/>
                    <a:pt x="910" y="193"/>
                    <a:pt x="910" y="193"/>
                  </a:cubicBezTo>
                  <a:cubicBezTo>
                    <a:pt x="913" y="193"/>
                    <a:pt x="913" y="193"/>
                    <a:pt x="913" y="193"/>
                  </a:cubicBezTo>
                  <a:cubicBezTo>
                    <a:pt x="913" y="190"/>
                    <a:pt x="913" y="190"/>
                    <a:pt x="913" y="190"/>
                  </a:cubicBezTo>
                  <a:cubicBezTo>
                    <a:pt x="913" y="171"/>
                    <a:pt x="913" y="171"/>
                    <a:pt x="913" y="171"/>
                  </a:cubicBezTo>
                  <a:cubicBezTo>
                    <a:pt x="913" y="168"/>
                    <a:pt x="913" y="168"/>
                    <a:pt x="913" y="168"/>
                  </a:cubicBezTo>
                  <a:cubicBezTo>
                    <a:pt x="910" y="168"/>
                    <a:pt x="910" y="168"/>
                    <a:pt x="910" y="168"/>
                  </a:cubicBezTo>
                  <a:lnTo>
                    <a:pt x="798" y="168"/>
                  </a:lnTo>
                  <a:close/>
                  <a:moveTo>
                    <a:pt x="130" y="234"/>
                  </a:moveTo>
                  <a:cubicBezTo>
                    <a:pt x="129" y="234"/>
                    <a:pt x="129" y="234"/>
                    <a:pt x="129" y="234"/>
                  </a:cubicBezTo>
                  <a:cubicBezTo>
                    <a:pt x="128" y="235"/>
                    <a:pt x="128" y="235"/>
                    <a:pt x="128" y="235"/>
                  </a:cubicBezTo>
                  <a:cubicBezTo>
                    <a:pt x="80" y="308"/>
                    <a:pt x="80" y="308"/>
                    <a:pt x="80" y="308"/>
                  </a:cubicBezTo>
                  <a:cubicBezTo>
                    <a:pt x="32" y="235"/>
                    <a:pt x="32" y="235"/>
                    <a:pt x="32" y="235"/>
                  </a:cubicBezTo>
                  <a:cubicBezTo>
                    <a:pt x="31" y="234"/>
                    <a:pt x="31" y="234"/>
                    <a:pt x="31" y="234"/>
                  </a:cubicBezTo>
                  <a:cubicBezTo>
                    <a:pt x="30" y="234"/>
                    <a:pt x="30" y="234"/>
                    <a:pt x="30" y="234"/>
                  </a:cubicBezTo>
                  <a:cubicBezTo>
                    <a:pt x="14" y="234"/>
                    <a:pt x="14" y="234"/>
                    <a:pt x="14" y="234"/>
                  </a:cubicBezTo>
                  <a:cubicBezTo>
                    <a:pt x="11" y="234"/>
                    <a:pt x="11" y="234"/>
                    <a:pt x="11" y="234"/>
                  </a:cubicBezTo>
                  <a:cubicBezTo>
                    <a:pt x="11" y="237"/>
                    <a:pt x="11" y="237"/>
                    <a:pt x="11" y="237"/>
                  </a:cubicBezTo>
                  <a:cubicBezTo>
                    <a:pt x="11" y="376"/>
                    <a:pt x="11" y="376"/>
                    <a:pt x="11" y="376"/>
                  </a:cubicBezTo>
                  <a:cubicBezTo>
                    <a:pt x="11" y="378"/>
                    <a:pt x="11" y="378"/>
                    <a:pt x="11" y="378"/>
                  </a:cubicBezTo>
                  <a:cubicBezTo>
                    <a:pt x="14" y="378"/>
                    <a:pt x="14" y="378"/>
                    <a:pt x="14" y="378"/>
                  </a:cubicBezTo>
                  <a:cubicBezTo>
                    <a:pt x="29" y="378"/>
                    <a:pt x="29" y="378"/>
                    <a:pt x="29" y="378"/>
                  </a:cubicBezTo>
                  <a:cubicBezTo>
                    <a:pt x="32" y="378"/>
                    <a:pt x="32" y="378"/>
                    <a:pt x="32" y="378"/>
                  </a:cubicBezTo>
                  <a:cubicBezTo>
                    <a:pt x="32" y="376"/>
                    <a:pt x="32" y="376"/>
                    <a:pt x="32" y="376"/>
                  </a:cubicBezTo>
                  <a:cubicBezTo>
                    <a:pt x="32" y="272"/>
                    <a:pt x="32" y="272"/>
                    <a:pt x="32" y="272"/>
                  </a:cubicBezTo>
                  <a:cubicBezTo>
                    <a:pt x="77" y="339"/>
                    <a:pt x="77" y="339"/>
                    <a:pt x="77" y="339"/>
                  </a:cubicBezTo>
                  <a:cubicBezTo>
                    <a:pt x="78" y="340"/>
                    <a:pt x="78" y="340"/>
                    <a:pt x="78" y="340"/>
                  </a:cubicBezTo>
                  <a:cubicBezTo>
                    <a:pt x="79" y="340"/>
                    <a:pt x="79" y="340"/>
                    <a:pt x="79" y="340"/>
                  </a:cubicBezTo>
                  <a:cubicBezTo>
                    <a:pt x="80" y="340"/>
                    <a:pt x="80" y="340"/>
                    <a:pt x="80" y="340"/>
                  </a:cubicBezTo>
                  <a:cubicBezTo>
                    <a:pt x="82" y="340"/>
                    <a:pt x="82" y="340"/>
                    <a:pt x="82" y="340"/>
                  </a:cubicBezTo>
                  <a:cubicBezTo>
                    <a:pt x="82" y="339"/>
                    <a:pt x="82" y="339"/>
                    <a:pt x="82" y="339"/>
                  </a:cubicBezTo>
                  <a:cubicBezTo>
                    <a:pt x="128" y="272"/>
                    <a:pt x="128" y="272"/>
                    <a:pt x="128" y="272"/>
                  </a:cubicBezTo>
                  <a:cubicBezTo>
                    <a:pt x="128" y="376"/>
                    <a:pt x="128" y="376"/>
                    <a:pt x="128" y="376"/>
                  </a:cubicBezTo>
                  <a:cubicBezTo>
                    <a:pt x="128" y="378"/>
                    <a:pt x="128" y="378"/>
                    <a:pt x="128" y="378"/>
                  </a:cubicBezTo>
                  <a:cubicBezTo>
                    <a:pt x="131" y="378"/>
                    <a:pt x="131" y="378"/>
                    <a:pt x="131" y="378"/>
                  </a:cubicBezTo>
                  <a:cubicBezTo>
                    <a:pt x="146" y="378"/>
                    <a:pt x="146" y="378"/>
                    <a:pt x="146" y="378"/>
                  </a:cubicBezTo>
                  <a:cubicBezTo>
                    <a:pt x="149" y="378"/>
                    <a:pt x="149" y="378"/>
                    <a:pt x="149" y="378"/>
                  </a:cubicBezTo>
                  <a:cubicBezTo>
                    <a:pt x="149" y="376"/>
                    <a:pt x="149" y="376"/>
                    <a:pt x="149" y="376"/>
                  </a:cubicBezTo>
                  <a:cubicBezTo>
                    <a:pt x="149" y="237"/>
                    <a:pt x="149" y="237"/>
                    <a:pt x="149" y="237"/>
                  </a:cubicBezTo>
                  <a:cubicBezTo>
                    <a:pt x="149" y="234"/>
                    <a:pt x="149" y="234"/>
                    <a:pt x="149" y="234"/>
                  </a:cubicBezTo>
                  <a:cubicBezTo>
                    <a:pt x="146" y="234"/>
                    <a:pt x="146" y="234"/>
                    <a:pt x="146" y="234"/>
                  </a:cubicBezTo>
                  <a:lnTo>
                    <a:pt x="130" y="234"/>
                  </a:lnTo>
                  <a:close/>
                  <a:moveTo>
                    <a:pt x="937" y="358"/>
                  </a:moveTo>
                  <a:cubicBezTo>
                    <a:pt x="937" y="237"/>
                    <a:pt x="937" y="237"/>
                    <a:pt x="937" y="237"/>
                  </a:cubicBezTo>
                  <a:cubicBezTo>
                    <a:pt x="937" y="234"/>
                    <a:pt x="937" y="234"/>
                    <a:pt x="937" y="234"/>
                  </a:cubicBezTo>
                  <a:cubicBezTo>
                    <a:pt x="934" y="234"/>
                    <a:pt x="934" y="234"/>
                    <a:pt x="934" y="234"/>
                  </a:cubicBezTo>
                  <a:cubicBezTo>
                    <a:pt x="918" y="234"/>
                    <a:pt x="918" y="234"/>
                    <a:pt x="918" y="234"/>
                  </a:cubicBezTo>
                  <a:cubicBezTo>
                    <a:pt x="916" y="234"/>
                    <a:pt x="916" y="234"/>
                    <a:pt x="916" y="234"/>
                  </a:cubicBezTo>
                  <a:cubicBezTo>
                    <a:pt x="916" y="237"/>
                    <a:pt x="916" y="237"/>
                    <a:pt x="916" y="237"/>
                  </a:cubicBezTo>
                  <a:cubicBezTo>
                    <a:pt x="916" y="376"/>
                    <a:pt x="916" y="376"/>
                    <a:pt x="916" y="376"/>
                  </a:cubicBezTo>
                  <a:cubicBezTo>
                    <a:pt x="916" y="378"/>
                    <a:pt x="916" y="378"/>
                    <a:pt x="916" y="378"/>
                  </a:cubicBezTo>
                  <a:cubicBezTo>
                    <a:pt x="918" y="378"/>
                    <a:pt x="918" y="378"/>
                    <a:pt x="918" y="378"/>
                  </a:cubicBezTo>
                  <a:cubicBezTo>
                    <a:pt x="989" y="378"/>
                    <a:pt x="989" y="378"/>
                    <a:pt x="989" y="378"/>
                  </a:cubicBezTo>
                  <a:cubicBezTo>
                    <a:pt x="991" y="378"/>
                    <a:pt x="991" y="378"/>
                    <a:pt x="991" y="378"/>
                  </a:cubicBezTo>
                  <a:cubicBezTo>
                    <a:pt x="991" y="376"/>
                    <a:pt x="991" y="376"/>
                    <a:pt x="991" y="376"/>
                  </a:cubicBezTo>
                  <a:cubicBezTo>
                    <a:pt x="991" y="361"/>
                    <a:pt x="991" y="361"/>
                    <a:pt x="991" y="361"/>
                  </a:cubicBezTo>
                  <a:cubicBezTo>
                    <a:pt x="991" y="358"/>
                    <a:pt x="991" y="358"/>
                    <a:pt x="991" y="358"/>
                  </a:cubicBezTo>
                  <a:cubicBezTo>
                    <a:pt x="989" y="358"/>
                    <a:pt x="989" y="358"/>
                    <a:pt x="989" y="358"/>
                  </a:cubicBezTo>
                  <a:lnTo>
                    <a:pt x="937" y="358"/>
                  </a:lnTo>
                  <a:close/>
                  <a:moveTo>
                    <a:pt x="28" y="193"/>
                  </a:moveTo>
                  <a:cubicBezTo>
                    <a:pt x="28" y="191"/>
                    <a:pt x="28" y="191"/>
                    <a:pt x="28" y="191"/>
                  </a:cubicBezTo>
                  <a:cubicBezTo>
                    <a:pt x="50" y="144"/>
                    <a:pt x="50" y="144"/>
                    <a:pt x="50" y="144"/>
                  </a:cubicBezTo>
                  <a:cubicBezTo>
                    <a:pt x="147" y="144"/>
                    <a:pt x="147" y="144"/>
                    <a:pt x="147" y="144"/>
                  </a:cubicBezTo>
                  <a:cubicBezTo>
                    <a:pt x="168" y="191"/>
                    <a:pt x="168" y="191"/>
                    <a:pt x="168" y="191"/>
                  </a:cubicBezTo>
                  <a:cubicBezTo>
                    <a:pt x="169" y="193"/>
                    <a:pt x="169" y="193"/>
                    <a:pt x="169" y="193"/>
                  </a:cubicBezTo>
                  <a:cubicBezTo>
                    <a:pt x="171" y="193"/>
                    <a:pt x="171" y="193"/>
                    <a:pt x="171" y="193"/>
                  </a:cubicBezTo>
                  <a:cubicBezTo>
                    <a:pt x="193" y="193"/>
                    <a:pt x="193" y="193"/>
                    <a:pt x="193" y="193"/>
                  </a:cubicBezTo>
                  <a:cubicBezTo>
                    <a:pt x="198" y="193"/>
                    <a:pt x="198" y="193"/>
                    <a:pt x="198" y="193"/>
                  </a:cubicBezTo>
                  <a:cubicBezTo>
                    <a:pt x="196" y="189"/>
                    <a:pt x="196" y="189"/>
                    <a:pt x="196" y="189"/>
                  </a:cubicBezTo>
                  <a:cubicBezTo>
                    <a:pt x="111" y="2"/>
                    <a:pt x="111" y="2"/>
                    <a:pt x="111" y="2"/>
                  </a:cubicBezTo>
                  <a:cubicBezTo>
                    <a:pt x="110" y="0"/>
                    <a:pt x="110" y="0"/>
                    <a:pt x="110" y="0"/>
                  </a:cubicBezTo>
                  <a:cubicBezTo>
                    <a:pt x="109" y="0"/>
                    <a:pt x="109" y="0"/>
                    <a:pt x="109" y="0"/>
                  </a:cubicBezTo>
                  <a:cubicBezTo>
                    <a:pt x="89" y="0"/>
                    <a:pt x="89" y="0"/>
                    <a:pt x="89" y="0"/>
                  </a:cubicBezTo>
                  <a:cubicBezTo>
                    <a:pt x="87" y="0"/>
                    <a:pt x="87" y="0"/>
                    <a:pt x="87" y="0"/>
                  </a:cubicBezTo>
                  <a:cubicBezTo>
                    <a:pt x="87" y="2"/>
                    <a:pt x="87" y="2"/>
                    <a:pt x="87" y="2"/>
                  </a:cubicBezTo>
                  <a:cubicBezTo>
                    <a:pt x="2" y="189"/>
                    <a:pt x="2" y="189"/>
                    <a:pt x="2" y="189"/>
                  </a:cubicBezTo>
                  <a:cubicBezTo>
                    <a:pt x="0" y="193"/>
                    <a:pt x="0" y="193"/>
                    <a:pt x="0" y="193"/>
                  </a:cubicBezTo>
                  <a:cubicBezTo>
                    <a:pt x="4" y="193"/>
                    <a:pt x="4" y="193"/>
                    <a:pt x="4" y="193"/>
                  </a:cubicBezTo>
                  <a:cubicBezTo>
                    <a:pt x="26" y="193"/>
                    <a:pt x="26" y="193"/>
                    <a:pt x="26" y="193"/>
                  </a:cubicBezTo>
                  <a:lnTo>
                    <a:pt x="28" y="193"/>
                  </a:lnTo>
                  <a:close/>
                  <a:moveTo>
                    <a:pt x="99" y="34"/>
                  </a:moveTo>
                  <a:cubicBezTo>
                    <a:pt x="137" y="119"/>
                    <a:pt x="137" y="119"/>
                    <a:pt x="137" y="119"/>
                  </a:cubicBezTo>
                  <a:cubicBezTo>
                    <a:pt x="60" y="119"/>
                    <a:pt x="60" y="119"/>
                    <a:pt x="60" y="119"/>
                  </a:cubicBezTo>
                  <a:lnTo>
                    <a:pt x="99" y="34"/>
                  </a:lnTo>
                  <a:close/>
                  <a:moveTo>
                    <a:pt x="246" y="193"/>
                  </a:moveTo>
                  <a:cubicBezTo>
                    <a:pt x="248" y="193"/>
                    <a:pt x="248" y="193"/>
                    <a:pt x="248" y="193"/>
                  </a:cubicBezTo>
                  <a:cubicBezTo>
                    <a:pt x="248" y="190"/>
                    <a:pt x="248" y="190"/>
                    <a:pt x="248" y="190"/>
                  </a:cubicBezTo>
                  <a:cubicBezTo>
                    <a:pt x="248" y="127"/>
                    <a:pt x="248" y="127"/>
                    <a:pt x="248" y="127"/>
                  </a:cubicBezTo>
                  <a:cubicBezTo>
                    <a:pt x="291" y="127"/>
                    <a:pt x="291" y="127"/>
                    <a:pt x="291" y="127"/>
                  </a:cubicBezTo>
                  <a:cubicBezTo>
                    <a:pt x="328" y="127"/>
                    <a:pt x="366" y="108"/>
                    <a:pt x="366" y="64"/>
                  </a:cubicBezTo>
                  <a:cubicBezTo>
                    <a:pt x="366" y="63"/>
                    <a:pt x="366" y="63"/>
                    <a:pt x="366" y="63"/>
                  </a:cubicBezTo>
                  <a:cubicBezTo>
                    <a:pt x="366" y="26"/>
                    <a:pt x="338" y="2"/>
                    <a:pt x="294" y="2"/>
                  </a:cubicBezTo>
                  <a:cubicBezTo>
                    <a:pt x="225" y="2"/>
                    <a:pt x="225" y="2"/>
                    <a:pt x="225" y="2"/>
                  </a:cubicBezTo>
                  <a:cubicBezTo>
                    <a:pt x="222" y="2"/>
                    <a:pt x="222" y="2"/>
                    <a:pt x="222" y="2"/>
                  </a:cubicBezTo>
                  <a:cubicBezTo>
                    <a:pt x="222" y="4"/>
                    <a:pt x="222" y="4"/>
                    <a:pt x="222" y="4"/>
                  </a:cubicBezTo>
                  <a:cubicBezTo>
                    <a:pt x="222" y="190"/>
                    <a:pt x="222" y="190"/>
                    <a:pt x="222" y="190"/>
                  </a:cubicBezTo>
                  <a:cubicBezTo>
                    <a:pt x="222" y="193"/>
                    <a:pt x="222" y="193"/>
                    <a:pt x="222" y="193"/>
                  </a:cubicBezTo>
                  <a:cubicBezTo>
                    <a:pt x="225" y="193"/>
                    <a:pt x="225" y="193"/>
                    <a:pt x="225" y="193"/>
                  </a:cubicBezTo>
                  <a:lnTo>
                    <a:pt x="246" y="193"/>
                  </a:lnTo>
                  <a:close/>
                  <a:moveTo>
                    <a:pt x="248" y="26"/>
                  </a:moveTo>
                  <a:cubicBezTo>
                    <a:pt x="293" y="26"/>
                    <a:pt x="293" y="26"/>
                    <a:pt x="293" y="26"/>
                  </a:cubicBezTo>
                  <a:cubicBezTo>
                    <a:pt x="323" y="26"/>
                    <a:pt x="340" y="40"/>
                    <a:pt x="340" y="64"/>
                  </a:cubicBezTo>
                  <a:cubicBezTo>
                    <a:pt x="340" y="65"/>
                    <a:pt x="340" y="65"/>
                    <a:pt x="340" y="65"/>
                  </a:cubicBezTo>
                  <a:cubicBezTo>
                    <a:pt x="340" y="88"/>
                    <a:pt x="321" y="103"/>
                    <a:pt x="292" y="103"/>
                  </a:cubicBezTo>
                  <a:cubicBezTo>
                    <a:pt x="248" y="103"/>
                    <a:pt x="248" y="103"/>
                    <a:pt x="248" y="103"/>
                  </a:cubicBezTo>
                  <a:lnTo>
                    <a:pt x="248" y="26"/>
                  </a:lnTo>
                  <a:close/>
                  <a:moveTo>
                    <a:pt x="730" y="193"/>
                  </a:moveTo>
                  <a:cubicBezTo>
                    <a:pt x="730" y="190"/>
                    <a:pt x="730" y="190"/>
                    <a:pt x="730" y="190"/>
                  </a:cubicBezTo>
                  <a:cubicBezTo>
                    <a:pt x="730" y="4"/>
                    <a:pt x="730" y="4"/>
                    <a:pt x="730" y="4"/>
                  </a:cubicBezTo>
                  <a:cubicBezTo>
                    <a:pt x="730" y="2"/>
                    <a:pt x="730" y="2"/>
                    <a:pt x="730" y="2"/>
                  </a:cubicBezTo>
                  <a:cubicBezTo>
                    <a:pt x="728" y="2"/>
                    <a:pt x="728" y="2"/>
                    <a:pt x="728" y="2"/>
                  </a:cubicBezTo>
                  <a:cubicBezTo>
                    <a:pt x="707" y="2"/>
                    <a:pt x="707" y="2"/>
                    <a:pt x="707" y="2"/>
                  </a:cubicBezTo>
                  <a:cubicBezTo>
                    <a:pt x="704" y="2"/>
                    <a:pt x="704" y="2"/>
                    <a:pt x="704" y="2"/>
                  </a:cubicBezTo>
                  <a:cubicBezTo>
                    <a:pt x="704" y="4"/>
                    <a:pt x="704" y="4"/>
                    <a:pt x="704" y="4"/>
                  </a:cubicBezTo>
                  <a:cubicBezTo>
                    <a:pt x="704" y="190"/>
                    <a:pt x="704" y="190"/>
                    <a:pt x="704" y="190"/>
                  </a:cubicBezTo>
                  <a:cubicBezTo>
                    <a:pt x="704" y="193"/>
                    <a:pt x="704" y="193"/>
                    <a:pt x="704" y="193"/>
                  </a:cubicBezTo>
                  <a:cubicBezTo>
                    <a:pt x="707" y="193"/>
                    <a:pt x="707" y="193"/>
                    <a:pt x="707" y="193"/>
                  </a:cubicBezTo>
                  <a:cubicBezTo>
                    <a:pt x="728" y="193"/>
                    <a:pt x="728" y="193"/>
                    <a:pt x="728" y="193"/>
                  </a:cubicBezTo>
                  <a:lnTo>
                    <a:pt x="730" y="193"/>
                  </a:lnTo>
                  <a:close/>
                  <a:moveTo>
                    <a:pt x="1067" y="296"/>
                  </a:moveTo>
                  <a:cubicBezTo>
                    <a:pt x="1037" y="290"/>
                    <a:pt x="1032" y="283"/>
                    <a:pt x="1032" y="272"/>
                  </a:cubicBezTo>
                  <a:cubicBezTo>
                    <a:pt x="1032" y="271"/>
                    <a:pt x="1032" y="271"/>
                    <a:pt x="1032" y="271"/>
                  </a:cubicBezTo>
                  <a:cubicBezTo>
                    <a:pt x="1032" y="260"/>
                    <a:pt x="1043" y="252"/>
                    <a:pt x="1059" y="252"/>
                  </a:cubicBezTo>
                  <a:cubicBezTo>
                    <a:pt x="1073" y="252"/>
                    <a:pt x="1085" y="256"/>
                    <a:pt x="1097" y="266"/>
                  </a:cubicBezTo>
                  <a:cubicBezTo>
                    <a:pt x="1099" y="268"/>
                    <a:pt x="1099" y="268"/>
                    <a:pt x="1099" y="268"/>
                  </a:cubicBezTo>
                  <a:cubicBezTo>
                    <a:pt x="1101" y="266"/>
                    <a:pt x="1101" y="266"/>
                    <a:pt x="1101" y="266"/>
                  </a:cubicBezTo>
                  <a:cubicBezTo>
                    <a:pt x="1110" y="254"/>
                    <a:pt x="1110" y="254"/>
                    <a:pt x="1110" y="254"/>
                  </a:cubicBezTo>
                  <a:cubicBezTo>
                    <a:pt x="1111" y="252"/>
                    <a:pt x="1111" y="252"/>
                    <a:pt x="1111" y="252"/>
                  </a:cubicBezTo>
                  <a:cubicBezTo>
                    <a:pt x="1109" y="250"/>
                    <a:pt x="1109" y="250"/>
                    <a:pt x="1109" y="250"/>
                  </a:cubicBezTo>
                  <a:cubicBezTo>
                    <a:pt x="1094" y="238"/>
                    <a:pt x="1079" y="232"/>
                    <a:pt x="1059" y="232"/>
                  </a:cubicBezTo>
                  <a:cubicBezTo>
                    <a:pt x="1031" y="232"/>
                    <a:pt x="1011" y="249"/>
                    <a:pt x="1011" y="273"/>
                  </a:cubicBezTo>
                  <a:cubicBezTo>
                    <a:pt x="1011" y="273"/>
                    <a:pt x="1011" y="273"/>
                    <a:pt x="1011" y="273"/>
                  </a:cubicBezTo>
                  <a:cubicBezTo>
                    <a:pt x="1011" y="300"/>
                    <a:pt x="1030" y="309"/>
                    <a:pt x="1059" y="316"/>
                  </a:cubicBezTo>
                  <a:cubicBezTo>
                    <a:pt x="1088" y="322"/>
                    <a:pt x="1093" y="329"/>
                    <a:pt x="1093" y="340"/>
                  </a:cubicBezTo>
                  <a:cubicBezTo>
                    <a:pt x="1093" y="340"/>
                    <a:pt x="1093" y="340"/>
                    <a:pt x="1093" y="340"/>
                  </a:cubicBezTo>
                  <a:cubicBezTo>
                    <a:pt x="1093" y="352"/>
                    <a:pt x="1082" y="361"/>
                    <a:pt x="1065" y="361"/>
                  </a:cubicBezTo>
                  <a:cubicBezTo>
                    <a:pt x="1048" y="361"/>
                    <a:pt x="1034" y="355"/>
                    <a:pt x="1019" y="342"/>
                  </a:cubicBezTo>
                  <a:cubicBezTo>
                    <a:pt x="1017" y="340"/>
                    <a:pt x="1017" y="340"/>
                    <a:pt x="1017" y="340"/>
                  </a:cubicBezTo>
                  <a:cubicBezTo>
                    <a:pt x="1016" y="342"/>
                    <a:pt x="1016" y="342"/>
                    <a:pt x="1016" y="342"/>
                  </a:cubicBezTo>
                  <a:cubicBezTo>
                    <a:pt x="1006" y="354"/>
                    <a:pt x="1006" y="354"/>
                    <a:pt x="1006" y="354"/>
                  </a:cubicBezTo>
                  <a:cubicBezTo>
                    <a:pt x="1004" y="356"/>
                    <a:pt x="1004" y="356"/>
                    <a:pt x="1004" y="356"/>
                  </a:cubicBezTo>
                  <a:cubicBezTo>
                    <a:pt x="1006" y="357"/>
                    <a:pt x="1006" y="357"/>
                    <a:pt x="1006" y="357"/>
                  </a:cubicBezTo>
                  <a:cubicBezTo>
                    <a:pt x="1024" y="373"/>
                    <a:pt x="1042" y="380"/>
                    <a:pt x="1065" y="380"/>
                  </a:cubicBezTo>
                  <a:cubicBezTo>
                    <a:pt x="1094" y="380"/>
                    <a:pt x="1115" y="363"/>
                    <a:pt x="1115" y="338"/>
                  </a:cubicBezTo>
                  <a:cubicBezTo>
                    <a:pt x="1115" y="338"/>
                    <a:pt x="1115" y="338"/>
                    <a:pt x="1115" y="338"/>
                  </a:cubicBezTo>
                  <a:cubicBezTo>
                    <a:pt x="1115" y="316"/>
                    <a:pt x="1100" y="303"/>
                    <a:pt x="1067" y="296"/>
                  </a:cubicBezTo>
                  <a:close/>
                  <a:moveTo>
                    <a:pt x="1012" y="193"/>
                  </a:moveTo>
                  <a:cubicBezTo>
                    <a:pt x="1071" y="193"/>
                    <a:pt x="1113" y="153"/>
                    <a:pt x="1113" y="97"/>
                  </a:cubicBezTo>
                  <a:cubicBezTo>
                    <a:pt x="1113" y="97"/>
                    <a:pt x="1113" y="97"/>
                    <a:pt x="1113" y="97"/>
                  </a:cubicBezTo>
                  <a:cubicBezTo>
                    <a:pt x="1113" y="42"/>
                    <a:pt x="1071" y="2"/>
                    <a:pt x="1012" y="2"/>
                  </a:cubicBezTo>
                  <a:cubicBezTo>
                    <a:pt x="948" y="2"/>
                    <a:pt x="948" y="2"/>
                    <a:pt x="948" y="2"/>
                  </a:cubicBezTo>
                  <a:cubicBezTo>
                    <a:pt x="945" y="2"/>
                    <a:pt x="945" y="2"/>
                    <a:pt x="945" y="2"/>
                  </a:cubicBezTo>
                  <a:cubicBezTo>
                    <a:pt x="945" y="4"/>
                    <a:pt x="945" y="4"/>
                    <a:pt x="945" y="4"/>
                  </a:cubicBezTo>
                  <a:cubicBezTo>
                    <a:pt x="945" y="190"/>
                    <a:pt x="945" y="190"/>
                    <a:pt x="945" y="190"/>
                  </a:cubicBezTo>
                  <a:cubicBezTo>
                    <a:pt x="945" y="193"/>
                    <a:pt x="945" y="193"/>
                    <a:pt x="945" y="193"/>
                  </a:cubicBezTo>
                  <a:cubicBezTo>
                    <a:pt x="948" y="193"/>
                    <a:pt x="948" y="193"/>
                    <a:pt x="948" y="193"/>
                  </a:cubicBezTo>
                  <a:lnTo>
                    <a:pt x="1012" y="193"/>
                  </a:lnTo>
                  <a:close/>
                  <a:moveTo>
                    <a:pt x="971" y="26"/>
                  </a:moveTo>
                  <a:cubicBezTo>
                    <a:pt x="1012" y="26"/>
                    <a:pt x="1012" y="26"/>
                    <a:pt x="1012" y="26"/>
                  </a:cubicBezTo>
                  <a:cubicBezTo>
                    <a:pt x="1056" y="26"/>
                    <a:pt x="1086" y="55"/>
                    <a:pt x="1086" y="97"/>
                  </a:cubicBezTo>
                  <a:cubicBezTo>
                    <a:pt x="1086" y="98"/>
                    <a:pt x="1086" y="98"/>
                    <a:pt x="1086" y="98"/>
                  </a:cubicBezTo>
                  <a:cubicBezTo>
                    <a:pt x="1086" y="139"/>
                    <a:pt x="1056" y="168"/>
                    <a:pt x="1012" y="168"/>
                  </a:cubicBezTo>
                  <a:cubicBezTo>
                    <a:pt x="971" y="168"/>
                    <a:pt x="971" y="168"/>
                    <a:pt x="971" y="168"/>
                  </a:cubicBezTo>
                  <a:lnTo>
                    <a:pt x="971" y="26"/>
                  </a:lnTo>
                  <a:close/>
                  <a:moveTo>
                    <a:pt x="252" y="235"/>
                  </a:moveTo>
                  <a:cubicBezTo>
                    <a:pt x="252" y="233"/>
                    <a:pt x="252" y="233"/>
                    <a:pt x="252" y="233"/>
                  </a:cubicBezTo>
                  <a:cubicBezTo>
                    <a:pt x="250" y="233"/>
                    <a:pt x="250" y="233"/>
                    <a:pt x="250" y="233"/>
                  </a:cubicBezTo>
                  <a:cubicBezTo>
                    <a:pt x="235" y="233"/>
                    <a:pt x="235" y="233"/>
                    <a:pt x="235" y="233"/>
                  </a:cubicBezTo>
                  <a:cubicBezTo>
                    <a:pt x="234" y="233"/>
                    <a:pt x="234" y="233"/>
                    <a:pt x="234" y="233"/>
                  </a:cubicBezTo>
                  <a:cubicBezTo>
                    <a:pt x="233" y="235"/>
                    <a:pt x="233" y="235"/>
                    <a:pt x="233" y="235"/>
                  </a:cubicBezTo>
                  <a:cubicBezTo>
                    <a:pt x="170" y="374"/>
                    <a:pt x="170" y="374"/>
                    <a:pt x="170" y="374"/>
                  </a:cubicBezTo>
                  <a:cubicBezTo>
                    <a:pt x="168" y="378"/>
                    <a:pt x="168" y="378"/>
                    <a:pt x="168" y="378"/>
                  </a:cubicBezTo>
                  <a:cubicBezTo>
                    <a:pt x="172" y="378"/>
                    <a:pt x="172" y="378"/>
                    <a:pt x="172" y="378"/>
                  </a:cubicBezTo>
                  <a:cubicBezTo>
                    <a:pt x="188" y="378"/>
                    <a:pt x="188" y="378"/>
                    <a:pt x="188" y="378"/>
                  </a:cubicBezTo>
                  <a:cubicBezTo>
                    <a:pt x="190" y="378"/>
                    <a:pt x="190" y="378"/>
                    <a:pt x="190" y="378"/>
                  </a:cubicBezTo>
                  <a:cubicBezTo>
                    <a:pt x="191" y="377"/>
                    <a:pt x="191" y="377"/>
                    <a:pt x="191" y="377"/>
                  </a:cubicBezTo>
                  <a:cubicBezTo>
                    <a:pt x="206" y="342"/>
                    <a:pt x="206" y="342"/>
                    <a:pt x="206" y="342"/>
                  </a:cubicBezTo>
                  <a:cubicBezTo>
                    <a:pt x="278" y="342"/>
                    <a:pt x="278" y="342"/>
                    <a:pt x="278" y="342"/>
                  </a:cubicBezTo>
                  <a:cubicBezTo>
                    <a:pt x="294" y="377"/>
                    <a:pt x="294" y="377"/>
                    <a:pt x="294" y="377"/>
                  </a:cubicBezTo>
                  <a:cubicBezTo>
                    <a:pt x="294" y="378"/>
                    <a:pt x="294" y="378"/>
                    <a:pt x="294" y="378"/>
                  </a:cubicBezTo>
                  <a:cubicBezTo>
                    <a:pt x="296" y="378"/>
                    <a:pt x="296" y="378"/>
                    <a:pt x="296" y="378"/>
                  </a:cubicBezTo>
                  <a:cubicBezTo>
                    <a:pt x="313" y="378"/>
                    <a:pt x="313" y="378"/>
                    <a:pt x="313" y="378"/>
                  </a:cubicBezTo>
                  <a:cubicBezTo>
                    <a:pt x="317" y="378"/>
                    <a:pt x="317" y="378"/>
                    <a:pt x="317" y="378"/>
                  </a:cubicBezTo>
                  <a:cubicBezTo>
                    <a:pt x="315" y="374"/>
                    <a:pt x="315" y="374"/>
                    <a:pt x="315" y="374"/>
                  </a:cubicBezTo>
                  <a:lnTo>
                    <a:pt x="252" y="235"/>
                  </a:lnTo>
                  <a:close/>
                  <a:moveTo>
                    <a:pt x="215" y="322"/>
                  </a:moveTo>
                  <a:cubicBezTo>
                    <a:pt x="242" y="261"/>
                    <a:pt x="242" y="261"/>
                    <a:pt x="242" y="261"/>
                  </a:cubicBezTo>
                  <a:cubicBezTo>
                    <a:pt x="270" y="322"/>
                    <a:pt x="270" y="322"/>
                    <a:pt x="270" y="322"/>
                  </a:cubicBezTo>
                  <a:lnTo>
                    <a:pt x="215" y="322"/>
                  </a:lnTo>
                  <a:close/>
                  <a:moveTo>
                    <a:pt x="674" y="193"/>
                  </a:moveTo>
                  <a:cubicBezTo>
                    <a:pt x="674" y="190"/>
                    <a:pt x="674" y="190"/>
                    <a:pt x="674" y="190"/>
                  </a:cubicBezTo>
                  <a:cubicBezTo>
                    <a:pt x="674" y="171"/>
                    <a:pt x="674" y="171"/>
                    <a:pt x="674" y="171"/>
                  </a:cubicBezTo>
                  <a:cubicBezTo>
                    <a:pt x="674" y="168"/>
                    <a:pt x="674" y="168"/>
                    <a:pt x="674" y="168"/>
                  </a:cubicBezTo>
                  <a:cubicBezTo>
                    <a:pt x="672" y="168"/>
                    <a:pt x="672" y="168"/>
                    <a:pt x="672" y="168"/>
                  </a:cubicBezTo>
                  <a:cubicBezTo>
                    <a:pt x="590" y="168"/>
                    <a:pt x="590" y="168"/>
                    <a:pt x="590" y="168"/>
                  </a:cubicBezTo>
                  <a:cubicBezTo>
                    <a:pt x="590" y="4"/>
                    <a:pt x="590" y="4"/>
                    <a:pt x="590" y="4"/>
                  </a:cubicBezTo>
                  <a:cubicBezTo>
                    <a:pt x="590" y="2"/>
                    <a:pt x="590" y="2"/>
                    <a:pt x="590" y="2"/>
                  </a:cubicBezTo>
                  <a:cubicBezTo>
                    <a:pt x="588" y="2"/>
                    <a:pt x="588" y="2"/>
                    <a:pt x="588" y="2"/>
                  </a:cubicBezTo>
                  <a:cubicBezTo>
                    <a:pt x="567" y="2"/>
                    <a:pt x="567" y="2"/>
                    <a:pt x="567" y="2"/>
                  </a:cubicBezTo>
                  <a:cubicBezTo>
                    <a:pt x="564" y="2"/>
                    <a:pt x="564" y="2"/>
                    <a:pt x="564" y="2"/>
                  </a:cubicBezTo>
                  <a:cubicBezTo>
                    <a:pt x="564" y="4"/>
                    <a:pt x="564" y="4"/>
                    <a:pt x="564" y="4"/>
                  </a:cubicBezTo>
                  <a:cubicBezTo>
                    <a:pt x="564" y="190"/>
                    <a:pt x="564" y="190"/>
                    <a:pt x="564" y="190"/>
                  </a:cubicBezTo>
                  <a:cubicBezTo>
                    <a:pt x="564" y="193"/>
                    <a:pt x="564" y="193"/>
                    <a:pt x="564" y="193"/>
                  </a:cubicBezTo>
                  <a:cubicBezTo>
                    <a:pt x="567" y="193"/>
                    <a:pt x="567" y="193"/>
                    <a:pt x="567" y="193"/>
                  </a:cubicBezTo>
                  <a:cubicBezTo>
                    <a:pt x="672" y="193"/>
                    <a:pt x="672" y="193"/>
                    <a:pt x="672" y="193"/>
                  </a:cubicBezTo>
                  <a:lnTo>
                    <a:pt x="674" y="193"/>
                  </a:lnTo>
                  <a:close/>
                  <a:moveTo>
                    <a:pt x="643" y="321"/>
                  </a:moveTo>
                  <a:cubicBezTo>
                    <a:pt x="665" y="315"/>
                    <a:pt x="678" y="300"/>
                    <a:pt x="678" y="279"/>
                  </a:cubicBezTo>
                  <a:cubicBezTo>
                    <a:pt x="678" y="278"/>
                    <a:pt x="678" y="278"/>
                    <a:pt x="678" y="278"/>
                  </a:cubicBezTo>
                  <a:cubicBezTo>
                    <a:pt x="678" y="267"/>
                    <a:pt x="674" y="256"/>
                    <a:pt x="667" y="249"/>
                  </a:cubicBezTo>
                  <a:cubicBezTo>
                    <a:pt x="657" y="240"/>
                    <a:pt x="643" y="234"/>
                    <a:pt x="625" y="234"/>
                  </a:cubicBezTo>
                  <a:cubicBezTo>
                    <a:pt x="566" y="234"/>
                    <a:pt x="566" y="234"/>
                    <a:pt x="566" y="234"/>
                  </a:cubicBezTo>
                  <a:cubicBezTo>
                    <a:pt x="563" y="234"/>
                    <a:pt x="563" y="234"/>
                    <a:pt x="563" y="234"/>
                  </a:cubicBezTo>
                  <a:cubicBezTo>
                    <a:pt x="563" y="237"/>
                    <a:pt x="563" y="237"/>
                    <a:pt x="563" y="237"/>
                  </a:cubicBezTo>
                  <a:cubicBezTo>
                    <a:pt x="563" y="376"/>
                    <a:pt x="563" y="376"/>
                    <a:pt x="563" y="376"/>
                  </a:cubicBezTo>
                  <a:cubicBezTo>
                    <a:pt x="563" y="378"/>
                    <a:pt x="563" y="378"/>
                    <a:pt x="563" y="378"/>
                  </a:cubicBezTo>
                  <a:cubicBezTo>
                    <a:pt x="566" y="378"/>
                    <a:pt x="566" y="378"/>
                    <a:pt x="566" y="378"/>
                  </a:cubicBezTo>
                  <a:cubicBezTo>
                    <a:pt x="582" y="378"/>
                    <a:pt x="582" y="378"/>
                    <a:pt x="582" y="378"/>
                  </a:cubicBezTo>
                  <a:cubicBezTo>
                    <a:pt x="584" y="378"/>
                    <a:pt x="584" y="378"/>
                    <a:pt x="584" y="378"/>
                  </a:cubicBezTo>
                  <a:cubicBezTo>
                    <a:pt x="584" y="376"/>
                    <a:pt x="584" y="376"/>
                    <a:pt x="584" y="376"/>
                  </a:cubicBezTo>
                  <a:cubicBezTo>
                    <a:pt x="584" y="324"/>
                    <a:pt x="584" y="324"/>
                    <a:pt x="584" y="324"/>
                  </a:cubicBezTo>
                  <a:cubicBezTo>
                    <a:pt x="620" y="324"/>
                    <a:pt x="620" y="324"/>
                    <a:pt x="620" y="324"/>
                  </a:cubicBezTo>
                  <a:cubicBezTo>
                    <a:pt x="659" y="377"/>
                    <a:pt x="659" y="377"/>
                    <a:pt x="659" y="377"/>
                  </a:cubicBezTo>
                  <a:cubicBezTo>
                    <a:pt x="660" y="378"/>
                    <a:pt x="660" y="378"/>
                    <a:pt x="660" y="378"/>
                  </a:cubicBezTo>
                  <a:cubicBezTo>
                    <a:pt x="661" y="378"/>
                    <a:pt x="661" y="378"/>
                    <a:pt x="661" y="378"/>
                  </a:cubicBezTo>
                  <a:cubicBezTo>
                    <a:pt x="681" y="378"/>
                    <a:pt x="681" y="378"/>
                    <a:pt x="681" y="378"/>
                  </a:cubicBezTo>
                  <a:cubicBezTo>
                    <a:pt x="686" y="378"/>
                    <a:pt x="686" y="378"/>
                    <a:pt x="686" y="378"/>
                  </a:cubicBezTo>
                  <a:cubicBezTo>
                    <a:pt x="683" y="374"/>
                    <a:pt x="683" y="374"/>
                    <a:pt x="683" y="374"/>
                  </a:cubicBezTo>
                  <a:lnTo>
                    <a:pt x="643" y="321"/>
                  </a:lnTo>
                  <a:close/>
                  <a:moveTo>
                    <a:pt x="584" y="305"/>
                  </a:moveTo>
                  <a:cubicBezTo>
                    <a:pt x="584" y="254"/>
                    <a:pt x="584" y="254"/>
                    <a:pt x="584" y="254"/>
                  </a:cubicBezTo>
                  <a:cubicBezTo>
                    <a:pt x="624" y="254"/>
                    <a:pt x="624" y="254"/>
                    <a:pt x="624" y="254"/>
                  </a:cubicBezTo>
                  <a:cubicBezTo>
                    <a:pt x="645" y="254"/>
                    <a:pt x="657" y="263"/>
                    <a:pt x="657" y="279"/>
                  </a:cubicBezTo>
                  <a:cubicBezTo>
                    <a:pt x="657" y="279"/>
                    <a:pt x="657" y="279"/>
                    <a:pt x="657" y="279"/>
                  </a:cubicBezTo>
                  <a:cubicBezTo>
                    <a:pt x="657" y="295"/>
                    <a:pt x="644" y="305"/>
                    <a:pt x="624" y="305"/>
                  </a:cubicBezTo>
                  <a:lnTo>
                    <a:pt x="584" y="305"/>
                  </a:lnTo>
                  <a:close/>
                  <a:moveTo>
                    <a:pt x="451" y="359"/>
                  </a:moveTo>
                  <a:cubicBezTo>
                    <a:pt x="451" y="315"/>
                    <a:pt x="451" y="315"/>
                    <a:pt x="451" y="315"/>
                  </a:cubicBezTo>
                  <a:cubicBezTo>
                    <a:pt x="524" y="315"/>
                    <a:pt x="524" y="315"/>
                    <a:pt x="524" y="315"/>
                  </a:cubicBezTo>
                  <a:cubicBezTo>
                    <a:pt x="527" y="315"/>
                    <a:pt x="527" y="315"/>
                    <a:pt x="527" y="315"/>
                  </a:cubicBezTo>
                  <a:cubicBezTo>
                    <a:pt x="527" y="313"/>
                    <a:pt x="527" y="313"/>
                    <a:pt x="527" y="313"/>
                  </a:cubicBezTo>
                  <a:cubicBezTo>
                    <a:pt x="527" y="299"/>
                    <a:pt x="527" y="299"/>
                    <a:pt x="527" y="299"/>
                  </a:cubicBezTo>
                  <a:cubicBezTo>
                    <a:pt x="527" y="296"/>
                    <a:pt x="527" y="296"/>
                    <a:pt x="527" y="296"/>
                  </a:cubicBezTo>
                  <a:cubicBezTo>
                    <a:pt x="524" y="296"/>
                    <a:pt x="524" y="296"/>
                    <a:pt x="524" y="296"/>
                  </a:cubicBezTo>
                  <a:cubicBezTo>
                    <a:pt x="451" y="296"/>
                    <a:pt x="451" y="296"/>
                    <a:pt x="451" y="296"/>
                  </a:cubicBezTo>
                  <a:cubicBezTo>
                    <a:pt x="451" y="254"/>
                    <a:pt x="451" y="254"/>
                    <a:pt x="451" y="254"/>
                  </a:cubicBezTo>
                  <a:cubicBezTo>
                    <a:pt x="533" y="254"/>
                    <a:pt x="533" y="254"/>
                    <a:pt x="533" y="254"/>
                  </a:cubicBezTo>
                  <a:cubicBezTo>
                    <a:pt x="536" y="254"/>
                    <a:pt x="536" y="254"/>
                    <a:pt x="536" y="254"/>
                  </a:cubicBezTo>
                  <a:cubicBezTo>
                    <a:pt x="536" y="251"/>
                    <a:pt x="536" y="251"/>
                    <a:pt x="536" y="251"/>
                  </a:cubicBezTo>
                  <a:cubicBezTo>
                    <a:pt x="536" y="237"/>
                    <a:pt x="536" y="237"/>
                    <a:pt x="536" y="237"/>
                  </a:cubicBezTo>
                  <a:cubicBezTo>
                    <a:pt x="536" y="234"/>
                    <a:pt x="536" y="234"/>
                    <a:pt x="536" y="234"/>
                  </a:cubicBezTo>
                  <a:cubicBezTo>
                    <a:pt x="533" y="234"/>
                    <a:pt x="533" y="234"/>
                    <a:pt x="533" y="234"/>
                  </a:cubicBezTo>
                  <a:cubicBezTo>
                    <a:pt x="433" y="234"/>
                    <a:pt x="433" y="234"/>
                    <a:pt x="433" y="234"/>
                  </a:cubicBezTo>
                  <a:cubicBezTo>
                    <a:pt x="430" y="234"/>
                    <a:pt x="430" y="234"/>
                    <a:pt x="430" y="234"/>
                  </a:cubicBezTo>
                  <a:cubicBezTo>
                    <a:pt x="430" y="237"/>
                    <a:pt x="430" y="237"/>
                    <a:pt x="430" y="237"/>
                  </a:cubicBezTo>
                  <a:cubicBezTo>
                    <a:pt x="430" y="376"/>
                    <a:pt x="430" y="376"/>
                    <a:pt x="430" y="376"/>
                  </a:cubicBezTo>
                  <a:cubicBezTo>
                    <a:pt x="430" y="378"/>
                    <a:pt x="430" y="378"/>
                    <a:pt x="430" y="378"/>
                  </a:cubicBezTo>
                  <a:cubicBezTo>
                    <a:pt x="433" y="378"/>
                    <a:pt x="433" y="378"/>
                    <a:pt x="433" y="378"/>
                  </a:cubicBezTo>
                  <a:cubicBezTo>
                    <a:pt x="534" y="378"/>
                    <a:pt x="534" y="378"/>
                    <a:pt x="534" y="378"/>
                  </a:cubicBezTo>
                  <a:cubicBezTo>
                    <a:pt x="537" y="378"/>
                    <a:pt x="537" y="378"/>
                    <a:pt x="537" y="378"/>
                  </a:cubicBezTo>
                  <a:cubicBezTo>
                    <a:pt x="537" y="376"/>
                    <a:pt x="537" y="376"/>
                    <a:pt x="537" y="376"/>
                  </a:cubicBezTo>
                  <a:cubicBezTo>
                    <a:pt x="537" y="361"/>
                    <a:pt x="537" y="361"/>
                    <a:pt x="537" y="361"/>
                  </a:cubicBezTo>
                  <a:cubicBezTo>
                    <a:pt x="537" y="359"/>
                    <a:pt x="537" y="359"/>
                    <a:pt x="537" y="359"/>
                  </a:cubicBezTo>
                  <a:cubicBezTo>
                    <a:pt x="534" y="359"/>
                    <a:pt x="534" y="359"/>
                    <a:pt x="534" y="359"/>
                  </a:cubicBezTo>
                  <a:lnTo>
                    <a:pt x="451" y="359"/>
                  </a:lnTo>
                  <a:close/>
                  <a:moveTo>
                    <a:pt x="710" y="234"/>
                  </a:moveTo>
                  <a:cubicBezTo>
                    <a:pt x="707" y="234"/>
                    <a:pt x="707" y="234"/>
                    <a:pt x="707" y="234"/>
                  </a:cubicBezTo>
                  <a:cubicBezTo>
                    <a:pt x="707" y="237"/>
                    <a:pt x="707" y="237"/>
                    <a:pt x="707" y="237"/>
                  </a:cubicBezTo>
                  <a:cubicBezTo>
                    <a:pt x="707" y="376"/>
                    <a:pt x="707" y="376"/>
                    <a:pt x="707" y="376"/>
                  </a:cubicBezTo>
                  <a:cubicBezTo>
                    <a:pt x="707" y="378"/>
                    <a:pt x="707" y="378"/>
                    <a:pt x="707" y="378"/>
                  </a:cubicBezTo>
                  <a:cubicBezTo>
                    <a:pt x="710" y="378"/>
                    <a:pt x="710" y="378"/>
                    <a:pt x="710" y="378"/>
                  </a:cubicBezTo>
                  <a:cubicBezTo>
                    <a:pt x="725" y="378"/>
                    <a:pt x="725" y="378"/>
                    <a:pt x="725" y="378"/>
                  </a:cubicBezTo>
                  <a:cubicBezTo>
                    <a:pt x="728" y="378"/>
                    <a:pt x="728" y="378"/>
                    <a:pt x="728" y="378"/>
                  </a:cubicBezTo>
                  <a:cubicBezTo>
                    <a:pt x="728" y="376"/>
                    <a:pt x="728" y="376"/>
                    <a:pt x="728" y="376"/>
                  </a:cubicBezTo>
                  <a:cubicBezTo>
                    <a:pt x="728" y="237"/>
                    <a:pt x="728" y="237"/>
                    <a:pt x="728" y="237"/>
                  </a:cubicBezTo>
                  <a:cubicBezTo>
                    <a:pt x="728" y="234"/>
                    <a:pt x="728" y="234"/>
                    <a:pt x="728" y="234"/>
                  </a:cubicBezTo>
                  <a:cubicBezTo>
                    <a:pt x="725" y="234"/>
                    <a:pt x="725" y="234"/>
                    <a:pt x="725" y="234"/>
                  </a:cubicBezTo>
                  <a:lnTo>
                    <a:pt x="710" y="234"/>
                  </a:lnTo>
                  <a:close/>
                  <a:moveTo>
                    <a:pt x="538" y="64"/>
                  </a:moveTo>
                  <a:cubicBezTo>
                    <a:pt x="538" y="63"/>
                    <a:pt x="538" y="63"/>
                    <a:pt x="538" y="63"/>
                  </a:cubicBezTo>
                  <a:cubicBezTo>
                    <a:pt x="538" y="26"/>
                    <a:pt x="509" y="2"/>
                    <a:pt x="466" y="2"/>
                  </a:cubicBezTo>
                  <a:cubicBezTo>
                    <a:pt x="396" y="2"/>
                    <a:pt x="396" y="2"/>
                    <a:pt x="396" y="2"/>
                  </a:cubicBezTo>
                  <a:cubicBezTo>
                    <a:pt x="393" y="2"/>
                    <a:pt x="393" y="2"/>
                    <a:pt x="393" y="2"/>
                  </a:cubicBezTo>
                  <a:cubicBezTo>
                    <a:pt x="393" y="4"/>
                    <a:pt x="393" y="4"/>
                    <a:pt x="393" y="4"/>
                  </a:cubicBezTo>
                  <a:cubicBezTo>
                    <a:pt x="393" y="190"/>
                    <a:pt x="393" y="190"/>
                    <a:pt x="393" y="190"/>
                  </a:cubicBezTo>
                  <a:cubicBezTo>
                    <a:pt x="393" y="193"/>
                    <a:pt x="393" y="193"/>
                    <a:pt x="393" y="193"/>
                  </a:cubicBezTo>
                  <a:cubicBezTo>
                    <a:pt x="396" y="193"/>
                    <a:pt x="396" y="193"/>
                    <a:pt x="396" y="193"/>
                  </a:cubicBezTo>
                  <a:cubicBezTo>
                    <a:pt x="417" y="193"/>
                    <a:pt x="417" y="193"/>
                    <a:pt x="417" y="193"/>
                  </a:cubicBezTo>
                  <a:cubicBezTo>
                    <a:pt x="420" y="193"/>
                    <a:pt x="420" y="193"/>
                    <a:pt x="420" y="193"/>
                  </a:cubicBezTo>
                  <a:cubicBezTo>
                    <a:pt x="420" y="190"/>
                    <a:pt x="420" y="190"/>
                    <a:pt x="420" y="190"/>
                  </a:cubicBezTo>
                  <a:cubicBezTo>
                    <a:pt x="420" y="127"/>
                    <a:pt x="420" y="127"/>
                    <a:pt x="420" y="127"/>
                  </a:cubicBezTo>
                  <a:cubicBezTo>
                    <a:pt x="462" y="127"/>
                    <a:pt x="462" y="127"/>
                    <a:pt x="462" y="127"/>
                  </a:cubicBezTo>
                  <a:cubicBezTo>
                    <a:pt x="500" y="127"/>
                    <a:pt x="538" y="108"/>
                    <a:pt x="538" y="64"/>
                  </a:cubicBezTo>
                  <a:close/>
                  <a:moveTo>
                    <a:pt x="420" y="26"/>
                  </a:moveTo>
                  <a:cubicBezTo>
                    <a:pt x="464" y="26"/>
                    <a:pt x="464" y="26"/>
                    <a:pt x="464" y="26"/>
                  </a:cubicBezTo>
                  <a:cubicBezTo>
                    <a:pt x="494" y="26"/>
                    <a:pt x="511" y="40"/>
                    <a:pt x="511" y="64"/>
                  </a:cubicBezTo>
                  <a:cubicBezTo>
                    <a:pt x="511" y="65"/>
                    <a:pt x="511" y="65"/>
                    <a:pt x="511" y="65"/>
                  </a:cubicBezTo>
                  <a:cubicBezTo>
                    <a:pt x="511" y="88"/>
                    <a:pt x="492" y="103"/>
                    <a:pt x="463" y="103"/>
                  </a:cubicBezTo>
                  <a:cubicBezTo>
                    <a:pt x="420" y="103"/>
                    <a:pt x="420" y="103"/>
                    <a:pt x="420" y="103"/>
                  </a:cubicBezTo>
                  <a:lnTo>
                    <a:pt x="420" y="26"/>
                  </a:lnTo>
                  <a:close/>
                  <a:moveTo>
                    <a:pt x="297" y="234"/>
                  </a:moveTo>
                  <a:cubicBezTo>
                    <a:pt x="295" y="234"/>
                    <a:pt x="295" y="234"/>
                    <a:pt x="295" y="234"/>
                  </a:cubicBezTo>
                  <a:cubicBezTo>
                    <a:pt x="295" y="237"/>
                    <a:pt x="295" y="237"/>
                    <a:pt x="295" y="237"/>
                  </a:cubicBezTo>
                  <a:cubicBezTo>
                    <a:pt x="295" y="251"/>
                    <a:pt x="295" y="251"/>
                    <a:pt x="295" y="251"/>
                  </a:cubicBezTo>
                  <a:cubicBezTo>
                    <a:pt x="295" y="254"/>
                    <a:pt x="295" y="254"/>
                    <a:pt x="295" y="254"/>
                  </a:cubicBezTo>
                  <a:cubicBezTo>
                    <a:pt x="297" y="254"/>
                    <a:pt x="297" y="254"/>
                    <a:pt x="297" y="254"/>
                  </a:cubicBezTo>
                  <a:cubicBezTo>
                    <a:pt x="341" y="254"/>
                    <a:pt x="341" y="254"/>
                    <a:pt x="341" y="254"/>
                  </a:cubicBezTo>
                  <a:cubicBezTo>
                    <a:pt x="341" y="376"/>
                    <a:pt x="341" y="376"/>
                    <a:pt x="341" y="376"/>
                  </a:cubicBezTo>
                  <a:cubicBezTo>
                    <a:pt x="341" y="378"/>
                    <a:pt x="341" y="378"/>
                    <a:pt x="341" y="378"/>
                  </a:cubicBezTo>
                  <a:cubicBezTo>
                    <a:pt x="344" y="378"/>
                    <a:pt x="344" y="378"/>
                    <a:pt x="344" y="378"/>
                  </a:cubicBezTo>
                  <a:cubicBezTo>
                    <a:pt x="360" y="378"/>
                    <a:pt x="360" y="378"/>
                    <a:pt x="360" y="378"/>
                  </a:cubicBezTo>
                  <a:cubicBezTo>
                    <a:pt x="362" y="378"/>
                    <a:pt x="362" y="378"/>
                    <a:pt x="362" y="378"/>
                  </a:cubicBezTo>
                  <a:cubicBezTo>
                    <a:pt x="362" y="376"/>
                    <a:pt x="362" y="376"/>
                    <a:pt x="362" y="376"/>
                  </a:cubicBezTo>
                  <a:cubicBezTo>
                    <a:pt x="362" y="254"/>
                    <a:pt x="362" y="254"/>
                    <a:pt x="362" y="254"/>
                  </a:cubicBezTo>
                  <a:cubicBezTo>
                    <a:pt x="406" y="254"/>
                    <a:pt x="406" y="254"/>
                    <a:pt x="406" y="254"/>
                  </a:cubicBezTo>
                  <a:cubicBezTo>
                    <a:pt x="409" y="254"/>
                    <a:pt x="409" y="254"/>
                    <a:pt x="409" y="254"/>
                  </a:cubicBezTo>
                  <a:cubicBezTo>
                    <a:pt x="409" y="251"/>
                    <a:pt x="409" y="251"/>
                    <a:pt x="409" y="251"/>
                  </a:cubicBezTo>
                  <a:cubicBezTo>
                    <a:pt x="409" y="237"/>
                    <a:pt x="409" y="237"/>
                    <a:pt x="409" y="237"/>
                  </a:cubicBezTo>
                  <a:cubicBezTo>
                    <a:pt x="409" y="234"/>
                    <a:pt x="409" y="234"/>
                    <a:pt x="409" y="234"/>
                  </a:cubicBezTo>
                  <a:cubicBezTo>
                    <a:pt x="406" y="234"/>
                    <a:pt x="406" y="234"/>
                    <a:pt x="406" y="234"/>
                  </a:cubicBezTo>
                  <a:lnTo>
                    <a:pt x="297" y="234"/>
                  </a:lnTo>
                  <a:close/>
                  <a:moveTo>
                    <a:pt x="832" y="235"/>
                  </a:moveTo>
                  <a:cubicBezTo>
                    <a:pt x="831" y="233"/>
                    <a:pt x="831" y="233"/>
                    <a:pt x="831" y="233"/>
                  </a:cubicBezTo>
                  <a:cubicBezTo>
                    <a:pt x="829" y="233"/>
                    <a:pt x="829" y="233"/>
                    <a:pt x="829" y="233"/>
                  </a:cubicBezTo>
                  <a:cubicBezTo>
                    <a:pt x="815" y="233"/>
                    <a:pt x="815" y="233"/>
                    <a:pt x="815" y="233"/>
                  </a:cubicBezTo>
                  <a:cubicBezTo>
                    <a:pt x="813" y="233"/>
                    <a:pt x="813" y="233"/>
                    <a:pt x="813" y="233"/>
                  </a:cubicBezTo>
                  <a:cubicBezTo>
                    <a:pt x="812" y="235"/>
                    <a:pt x="812" y="235"/>
                    <a:pt x="812" y="235"/>
                  </a:cubicBezTo>
                  <a:cubicBezTo>
                    <a:pt x="749" y="374"/>
                    <a:pt x="749" y="374"/>
                    <a:pt x="749" y="374"/>
                  </a:cubicBezTo>
                  <a:cubicBezTo>
                    <a:pt x="747" y="378"/>
                    <a:pt x="747" y="378"/>
                    <a:pt x="747" y="378"/>
                  </a:cubicBezTo>
                  <a:cubicBezTo>
                    <a:pt x="752" y="378"/>
                    <a:pt x="752" y="378"/>
                    <a:pt x="752" y="378"/>
                  </a:cubicBezTo>
                  <a:cubicBezTo>
                    <a:pt x="768" y="378"/>
                    <a:pt x="768" y="378"/>
                    <a:pt x="768" y="378"/>
                  </a:cubicBezTo>
                  <a:cubicBezTo>
                    <a:pt x="769" y="378"/>
                    <a:pt x="769" y="378"/>
                    <a:pt x="769" y="378"/>
                  </a:cubicBezTo>
                  <a:cubicBezTo>
                    <a:pt x="770" y="377"/>
                    <a:pt x="770" y="377"/>
                    <a:pt x="770" y="377"/>
                  </a:cubicBezTo>
                  <a:cubicBezTo>
                    <a:pt x="786" y="342"/>
                    <a:pt x="786" y="342"/>
                    <a:pt x="786" y="342"/>
                  </a:cubicBezTo>
                  <a:cubicBezTo>
                    <a:pt x="858" y="342"/>
                    <a:pt x="858" y="342"/>
                    <a:pt x="858" y="342"/>
                  </a:cubicBezTo>
                  <a:cubicBezTo>
                    <a:pt x="873" y="377"/>
                    <a:pt x="873" y="377"/>
                    <a:pt x="873" y="377"/>
                  </a:cubicBezTo>
                  <a:cubicBezTo>
                    <a:pt x="874" y="378"/>
                    <a:pt x="874" y="378"/>
                    <a:pt x="874" y="378"/>
                  </a:cubicBezTo>
                  <a:cubicBezTo>
                    <a:pt x="876" y="378"/>
                    <a:pt x="876" y="378"/>
                    <a:pt x="876" y="378"/>
                  </a:cubicBezTo>
                  <a:cubicBezTo>
                    <a:pt x="893" y="378"/>
                    <a:pt x="893" y="378"/>
                    <a:pt x="893" y="378"/>
                  </a:cubicBezTo>
                  <a:cubicBezTo>
                    <a:pt x="897" y="378"/>
                    <a:pt x="897" y="378"/>
                    <a:pt x="897" y="378"/>
                  </a:cubicBezTo>
                  <a:cubicBezTo>
                    <a:pt x="895" y="374"/>
                    <a:pt x="895" y="374"/>
                    <a:pt x="895" y="374"/>
                  </a:cubicBezTo>
                  <a:lnTo>
                    <a:pt x="832" y="235"/>
                  </a:lnTo>
                  <a:close/>
                  <a:moveTo>
                    <a:pt x="794" y="322"/>
                  </a:moveTo>
                  <a:cubicBezTo>
                    <a:pt x="822" y="261"/>
                    <a:pt x="822" y="261"/>
                    <a:pt x="822" y="261"/>
                  </a:cubicBezTo>
                  <a:cubicBezTo>
                    <a:pt x="849" y="322"/>
                    <a:pt x="849" y="322"/>
                    <a:pt x="849" y="322"/>
                  </a:cubicBezTo>
                  <a:lnTo>
                    <a:pt x="794" y="32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7"/>
            <p:cNvSpPr>
              <a:spLocks noEditPoints="1"/>
            </p:cNvSpPr>
            <p:nvPr/>
          </p:nvSpPr>
          <p:spPr bwMode="auto">
            <a:xfrm>
              <a:off x="11823700" y="6656388"/>
              <a:ext cx="30163" cy="30162"/>
            </a:xfrm>
            <a:custGeom>
              <a:avLst/>
              <a:gdLst>
                <a:gd name="T0" fmla="*/ 0 w 67"/>
                <a:gd name="T1" fmla="*/ 34 h 67"/>
                <a:gd name="T2" fmla="*/ 0 w 67"/>
                <a:gd name="T3" fmla="*/ 33 h 67"/>
                <a:gd name="T4" fmla="*/ 34 w 67"/>
                <a:gd name="T5" fmla="*/ 0 h 67"/>
                <a:gd name="T6" fmla="*/ 67 w 67"/>
                <a:gd name="T7" fmla="*/ 33 h 67"/>
                <a:gd name="T8" fmla="*/ 67 w 67"/>
                <a:gd name="T9" fmla="*/ 33 h 67"/>
                <a:gd name="T10" fmla="*/ 34 w 67"/>
                <a:gd name="T11" fmla="*/ 67 h 67"/>
                <a:gd name="T12" fmla="*/ 0 w 67"/>
                <a:gd name="T13" fmla="*/ 34 h 67"/>
                <a:gd name="T14" fmla="*/ 64 w 67"/>
                <a:gd name="T15" fmla="*/ 33 h 67"/>
                <a:gd name="T16" fmla="*/ 64 w 67"/>
                <a:gd name="T17" fmla="*/ 33 h 67"/>
                <a:gd name="T18" fmla="*/ 34 w 67"/>
                <a:gd name="T19" fmla="*/ 3 h 67"/>
                <a:gd name="T20" fmla="*/ 3 w 67"/>
                <a:gd name="T21" fmla="*/ 33 h 67"/>
                <a:gd name="T22" fmla="*/ 3 w 67"/>
                <a:gd name="T23" fmla="*/ 34 h 67"/>
                <a:gd name="T24" fmla="*/ 34 w 67"/>
                <a:gd name="T25" fmla="*/ 64 h 67"/>
                <a:gd name="T26" fmla="*/ 64 w 67"/>
                <a:gd name="T27" fmla="*/ 33 h 67"/>
                <a:gd name="T28" fmla="*/ 21 w 67"/>
                <a:gd name="T29" fmla="*/ 15 h 67"/>
                <a:gd name="T30" fmla="*/ 36 w 67"/>
                <a:gd name="T31" fmla="*/ 15 h 67"/>
                <a:gd name="T32" fmla="*/ 46 w 67"/>
                <a:gd name="T33" fmla="*/ 19 h 67"/>
                <a:gd name="T34" fmla="*/ 49 w 67"/>
                <a:gd name="T35" fmla="*/ 26 h 67"/>
                <a:gd name="T36" fmla="*/ 49 w 67"/>
                <a:gd name="T37" fmla="*/ 26 h 67"/>
                <a:gd name="T38" fmla="*/ 40 w 67"/>
                <a:gd name="T39" fmla="*/ 36 h 67"/>
                <a:gd name="T40" fmla="*/ 51 w 67"/>
                <a:gd name="T41" fmla="*/ 50 h 67"/>
                <a:gd name="T42" fmla="*/ 44 w 67"/>
                <a:gd name="T43" fmla="*/ 50 h 67"/>
                <a:gd name="T44" fmla="*/ 34 w 67"/>
                <a:gd name="T45" fmla="*/ 37 h 67"/>
                <a:gd name="T46" fmla="*/ 34 w 67"/>
                <a:gd name="T47" fmla="*/ 37 h 67"/>
                <a:gd name="T48" fmla="*/ 26 w 67"/>
                <a:gd name="T49" fmla="*/ 37 h 67"/>
                <a:gd name="T50" fmla="*/ 26 w 67"/>
                <a:gd name="T51" fmla="*/ 50 h 67"/>
                <a:gd name="T52" fmla="*/ 21 w 67"/>
                <a:gd name="T53" fmla="*/ 50 h 67"/>
                <a:gd name="T54" fmla="*/ 21 w 67"/>
                <a:gd name="T55" fmla="*/ 15 h 67"/>
                <a:gd name="T56" fmla="*/ 35 w 67"/>
                <a:gd name="T57" fmla="*/ 32 h 67"/>
                <a:gd name="T58" fmla="*/ 44 w 67"/>
                <a:gd name="T59" fmla="*/ 26 h 67"/>
                <a:gd name="T60" fmla="*/ 44 w 67"/>
                <a:gd name="T61" fmla="*/ 26 h 67"/>
                <a:gd name="T62" fmla="*/ 36 w 67"/>
                <a:gd name="T63" fmla="*/ 20 h 67"/>
                <a:gd name="T64" fmla="*/ 26 w 67"/>
                <a:gd name="T65" fmla="*/ 20 h 67"/>
                <a:gd name="T66" fmla="*/ 26 w 67"/>
                <a:gd name="T67" fmla="*/ 32 h 67"/>
                <a:gd name="T68" fmla="*/ 35 w 67"/>
                <a:gd name="T6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67">
                  <a:moveTo>
                    <a:pt x="0" y="34"/>
                  </a:moveTo>
                  <a:cubicBezTo>
                    <a:pt x="0" y="33"/>
                    <a:pt x="0" y="33"/>
                    <a:pt x="0" y="33"/>
                  </a:cubicBezTo>
                  <a:cubicBezTo>
                    <a:pt x="0" y="15"/>
                    <a:pt x="15" y="0"/>
                    <a:pt x="34" y="0"/>
                  </a:cubicBezTo>
                  <a:cubicBezTo>
                    <a:pt x="53" y="0"/>
                    <a:pt x="67" y="15"/>
                    <a:pt x="67" y="33"/>
                  </a:cubicBezTo>
                  <a:cubicBezTo>
                    <a:pt x="67" y="33"/>
                    <a:pt x="67" y="33"/>
                    <a:pt x="67" y="33"/>
                  </a:cubicBezTo>
                  <a:cubicBezTo>
                    <a:pt x="67" y="52"/>
                    <a:pt x="52" y="67"/>
                    <a:pt x="34" y="67"/>
                  </a:cubicBezTo>
                  <a:cubicBezTo>
                    <a:pt x="15" y="67"/>
                    <a:pt x="0" y="52"/>
                    <a:pt x="0" y="34"/>
                  </a:cubicBezTo>
                  <a:close/>
                  <a:moveTo>
                    <a:pt x="64" y="33"/>
                  </a:moveTo>
                  <a:cubicBezTo>
                    <a:pt x="64" y="33"/>
                    <a:pt x="64" y="33"/>
                    <a:pt x="64" y="33"/>
                  </a:cubicBezTo>
                  <a:cubicBezTo>
                    <a:pt x="64" y="17"/>
                    <a:pt x="51" y="3"/>
                    <a:pt x="34" y="3"/>
                  </a:cubicBezTo>
                  <a:cubicBezTo>
                    <a:pt x="16" y="3"/>
                    <a:pt x="3" y="17"/>
                    <a:pt x="3" y="33"/>
                  </a:cubicBezTo>
                  <a:cubicBezTo>
                    <a:pt x="3" y="34"/>
                    <a:pt x="3" y="34"/>
                    <a:pt x="3" y="34"/>
                  </a:cubicBezTo>
                  <a:cubicBezTo>
                    <a:pt x="3" y="50"/>
                    <a:pt x="16" y="64"/>
                    <a:pt x="34" y="64"/>
                  </a:cubicBezTo>
                  <a:cubicBezTo>
                    <a:pt x="51" y="64"/>
                    <a:pt x="64" y="50"/>
                    <a:pt x="64" y="33"/>
                  </a:cubicBezTo>
                  <a:close/>
                  <a:moveTo>
                    <a:pt x="21" y="15"/>
                  </a:moveTo>
                  <a:cubicBezTo>
                    <a:pt x="36" y="15"/>
                    <a:pt x="36" y="15"/>
                    <a:pt x="36" y="15"/>
                  </a:cubicBezTo>
                  <a:cubicBezTo>
                    <a:pt x="40" y="15"/>
                    <a:pt x="44" y="17"/>
                    <a:pt x="46" y="19"/>
                  </a:cubicBezTo>
                  <a:cubicBezTo>
                    <a:pt x="48" y="20"/>
                    <a:pt x="49" y="23"/>
                    <a:pt x="49" y="26"/>
                  </a:cubicBezTo>
                  <a:cubicBezTo>
                    <a:pt x="49" y="26"/>
                    <a:pt x="49" y="26"/>
                    <a:pt x="49" y="26"/>
                  </a:cubicBezTo>
                  <a:cubicBezTo>
                    <a:pt x="49" y="31"/>
                    <a:pt x="45" y="35"/>
                    <a:pt x="40" y="36"/>
                  </a:cubicBezTo>
                  <a:cubicBezTo>
                    <a:pt x="51" y="50"/>
                    <a:pt x="51" y="50"/>
                    <a:pt x="51" y="50"/>
                  </a:cubicBezTo>
                  <a:cubicBezTo>
                    <a:pt x="44" y="50"/>
                    <a:pt x="44" y="50"/>
                    <a:pt x="44" y="50"/>
                  </a:cubicBezTo>
                  <a:cubicBezTo>
                    <a:pt x="34" y="37"/>
                    <a:pt x="34" y="37"/>
                    <a:pt x="34" y="37"/>
                  </a:cubicBezTo>
                  <a:cubicBezTo>
                    <a:pt x="34" y="37"/>
                    <a:pt x="34" y="37"/>
                    <a:pt x="34" y="37"/>
                  </a:cubicBezTo>
                  <a:cubicBezTo>
                    <a:pt x="26" y="37"/>
                    <a:pt x="26" y="37"/>
                    <a:pt x="26" y="37"/>
                  </a:cubicBezTo>
                  <a:cubicBezTo>
                    <a:pt x="26" y="50"/>
                    <a:pt x="26" y="50"/>
                    <a:pt x="26" y="50"/>
                  </a:cubicBezTo>
                  <a:cubicBezTo>
                    <a:pt x="21" y="50"/>
                    <a:pt x="21" y="50"/>
                    <a:pt x="21" y="50"/>
                  </a:cubicBezTo>
                  <a:lnTo>
                    <a:pt x="21" y="15"/>
                  </a:lnTo>
                  <a:close/>
                  <a:moveTo>
                    <a:pt x="35" y="32"/>
                  </a:moveTo>
                  <a:cubicBezTo>
                    <a:pt x="40" y="32"/>
                    <a:pt x="44" y="30"/>
                    <a:pt x="44" y="26"/>
                  </a:cubicBezTo>
                  <a:cubicBezTo>
                    <a:pt x="44" y="26"/>
                    <a:pt x="44" y="26"/>
                    <a:pt x="44" y="26"/>
                  </a:cubicBezTo>
                  <a:cubicBezTo>
                    <a:pt x="44" y="22"/>
                    <a:pt x="41" y="20"/>
                    <a:pt x="36" y="20"/>
                  </a:cubicBezTo>
                  <a:cubicBezTo>
                    <a:pt x="26" y="20"/>
                    <a:pt x="26" y="20"/>
                    <a:pt x="26" y="20"/>
                  </a:cubicBezTo>
                  <a:cubicBezTo>
                    <a:pt x="26" y="32"/>
                    <a:pt x="26" y="32"/>
                    <a:pt x="26" y="32"/>
                  </a:cubicBezTo>
                  <a:lnTo>
                    <a:pt x="35" y="3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425432238"/>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50" r:id="rId3"/>
    <p:sldLayoutId id="2147483651" r:id="rId4"/>
    <p:sldLayoutId id="2147483652" r:id="rId5"/>
    <p:sldLayoutId id="2147483682" r:id="rId6"/>
    <p:sldLayoutId id="2147483654" r:id="rId7"/>
    <p:sldLayoutId id="2147483655" r:id="rId8"/>
    <p:sldLayoutId id="2147483684" r:id="rId9"/>
    <p:sldLayoutId id="2147483663" r:id="rId10"/>
    <p:sldLayoutId id="2147483662" r:id="rId11"/>
    <p:sldLayoutId id="2147483683"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56" userDrawn="1">
          <p15:clr>
            <a:srgbClr val="5ACBF0"/>
          </p15:clr>
        </p15:guide>
        <p15:guide id="3" pos="7439">
          <p15:clr>
            <a:srgbClr val="5ACBF0"/>
          </p15:clr>
        </p15:guide>
        <p15:guide id="4" pos="239">
          <p15:clr>
            <a:srgbClr val="5ACBF0"/>
          </p15:clr>
        </p15:guide>
        <p15:guide id="5" orient="horz" pos="391">
          <p15:clr>
            <a:srgbClr val="5ACBF0"/>
          </p15:clr>
        </p15:guide>
        <p15:guide id="6" orient="horz" pos="3946"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aws.amazon.com/cloudwatch/pricing/"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https://aws.amazon.com/waf/pricin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hyperlink" Target="https://query.prod.cms.rt.microsoft.com/cms/api/am/binary/RE4s2L2"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azure.microsoft.com/en-us/pricing/details/azure-defender/"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s://docs.paloaltonetworks.com/prisma/prisma-cloud/prisma-cloud-admin/connect-your-cloud-platform-to-prisma-cloud/onboard-your-azure-account/microsoft-azure-apis-ingested-by-prisma-cloud.html" TargetMode="Externa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hyperlink" Target="https://aws.amazon.com/blogs/mt/best-practices-for-organizational-units-with-aws-organizations/" TargetMode="External"/></Relationships>
</file>

<file path=ppt/slides/_rels/slide63.xml.rels><?xml version="1.0" encoding="UTF-8" standalone="yes"?>
<Relationships xmlns="http://schemas.openxmlformats.org/package/2006/relationships"><Relationship Id="rId2" Type="http://schemas.openxmlformats.org/officeDocument/2006/relationships/hyperlink" Target="https://www.paloaltonetworks.com/resources/guides/prisma-cloud-enterprise-edition-licensing-guide" TargetMode="Externa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Guard Duty </a:t>
            </a:r>
            <a:br>
              <a:rPr lang="en-US" dirty="0"/>
            </a:br>
            <a:r>
              <a:rPr lang="en-US" dirty="0"/>
              <a:t>Azure Security Center</a:t>
            </a:r>
          </a:p>
        </p:txBody>
      </p:sp>
      <p:sp>
        <p:nvSpPr>
          <p:cNvPr id="3" name="Text Placeholder 2"/>
          <p:cNvSpPr>
            <a:spLocks noGrp="1"/>
          </p:cNvSpPr>
          <p:nvPr>
            <p:ph type="body" sz="quarter" idx="17"/>
          </p:nvPr>
        </p:nvSpPr>
        <p:spPr>
          <a:xfrm>
            <a:off x="800099" y="5072063"/>
            <a:ext cx="7223760" cy="1111964"/>
          </a:xfrm>
        </p:spPr>
        <p:txBody>
          <a:bodyPr/>
          <a:lstStyle/>
          <a:p>
            <a:r>
              <a:rPr lang="en-US" dirty="0"/>
              <a:t>AWS Guard Duty &amp; Azure Security Center</a:t>
            </a:r>
          </a:p>
          <a:p>
            <a:r>
              <a:rPr lang="en-US" dirty="0"/>
              <a:t> </a:t>
            </a:r>
          </a:p>
          <a:p>
            <a:pPr lvl="2"/>
            <a:r>
              <a:rPr lang="en-US" dirty="0"/>
              <a:t>V1.1 Jul-21 </a:t>
            </a:r>
          </a:p>
        </p:txBody>
      </p:sp>
    </p:spTree>
    <p:extLst>
      <p:ext uri="{BB962C8B-B14F-4D97-AF65-F5344CB8AC3E}">
        <p14:creationId xmlns:p14="http://schemas.microsoft.com/office/powerpoint/2010/main" val="6091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Threat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10</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738902" cy="369332"/>
          </a:xfrm>
          <a:prstGeom prst="rect">
            <a:avLst/>
          </a:prstGeom>
          <a:noFill/>
        </p:spPr>
        <p:txBody>
          <a:bodyPr wrap="none" rtlCol="0">
            <a:spAutoFit/>
          </a:bodyPr>
          <a:lstStyle/>
          <a:p>
            <a:r>
              <a:rPr lang="en-US" dirty="0"/>
              <a:t>Person or Process that can exploit a vulnerability intentionally or accidently to damage, destroy an Asset</a:t>
            </a:r>
            <a:endParaRPr lang="en-IN" dirty="0"/>
          </a:p>
        </p:txBody>
      </p:sp>
    </p:spTree>
    <p:extLst>
      <p:ext uri="{BB962C8B-B14F-4D97-AF65-F5344CB8AC3E}">
        <p14:creationId xmlns:p14="http://schemas.microsoft.com/office/powerpoint/2010/main" val="12434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Vulnerability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11</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743664" cy="369332"/>
          </a:xfrm>
          <a:prstGeom prst="rect">
            <a:avLst/>
          </a:prstGeom>
          <a:noFill/>
        </p:spPr>
        <p:txBody>
          <a:bodyPr wrap="none" rtlCol="0">
            <a:spAutoFit/>
          </a:bodyPr>
          <a:lstStyle/>
          <a:p>
            <a:r>
              <a:rPr lang="en-US" dirty="0"/>
              <a:t>Weakness or gap in a security program that can be exploited by Threats to gain unauthorized access to an Asset </a:t>
            </a:r>
            <a:endParaRPr lang="en-IN" dirty="0"/>
          </a:p>
        </p:txBody>
      </p:sp>
    </p:spTree>
    <p:extLst>
      <p:ext uri="{BB962C8B-B14F-4D97-AF65-F5344CB8AC3E}">
        <p14:creationId xmlns:p14="http://schemas.microsoft.com/office/powerpoint/2010/main" val="331648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Risk</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12</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841494" cy="369332"/>
          </a:xfrm>
          <a:prstGeom prst="rect">
            <a:avLst/>
          </a:prstGeom>
          <a:noFill/>
        </p:spPr>
        <p:txBody>
          <a:bodyPr wrap="none" rtlCol="0">
            <a:spAutoFit/>
          </a:bodyPr>
          <a:lstStyle/>
          <a:p>
            <a:r>
              <a:rPr lang="en-US" dirty="0"/>
              <a:t>The potential for loss, damage and destruction of an asset as a result of Threat exploiting a Vulnerability </a:t>
            </a:r>
            <a:endParaRPr lang="en-IN" dirty="0"/>
          </a:p>
        </p:txBody>
      </p:sp>
    </p:spTree>
    <p:extLst>
      <p:ext uri="{BB962C8B-B14F-4D97-AF65-F5344CB8AC3E}">
        <p14:creationId xmlns:p14="http://schemas.microsoft.com/office/powerpoint/2010/main" val="194004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Policy-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13</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4698722" cy="2585323"/>
          </a:xfrm>
          <a:prstGeom prst="rect">
            <a:avLst/>
          </a:prstGeom>
          <a:noFill/>
        </p:spPr>
        <p:txBody>
          <a:bodyPr wrap="none" rtlCol="0">
            <a:spAutoFit/>
          </a:bodyPr>
          <a:lstStyle/>
          <a:p>
            <a:r>
              <a:rPr lang="en-US" dirty="0"/>
              <a:t>Prisma cloud has 4 types of Policy:</a:t>
            </a:r>
          </a:p>
          <a:p>
            <a:endParaRPr lang="en-US" dirty="0"/>
          </a:p>
          <a:p>
            <a:r>
              <a:rPr lang="en-US" dirty="0"/>
              <a:t>Config </a:t>
            </a:r>
          </a:p>
          <a:p>
            <a:r>
              <a:rPr lang="en-US" dirty="0"/>
              <a:t>Audit Event</a:t>
            </a:r>
          </a:p>
          <a:p>
            <a:r>
              <a:rPr lang="en-US" dirty="0"/>
              <a:t>Network </a:t>
            </a:r>
          </a:p>
          <a:p>
            <a:r>
              <a:rPr lang="en-US" dirty="0"/>
              <a:t>Anomaly</a:t>
            </a:r>
          </a:p>
          <a:p>
            <a:endParaRPr lang="en-US" dirty="0"/>
          </a:p>
          <a:p>
            <a:r>
              <a:rPr lang="en-US" dirty="0"/>
              <a:t>Policy is created in Disabled state by default</a:t>
            </a:r>
          </a:p>
          <a:p>
            <a:endParaRPr lang="en-IN" dirty="0"/>
          </a:p>
        </p:txBody>
      </p:sp>
    </p:spTree>
    <p:extLst>
      <p:ext uri="{BB962C8B-B14F-4D97-AF65-F5344CB8AC3E}">
        <p14:creationId xmlns:p14="http://schemas.microsoft.com/office/powerpoint/2010/main" val="364150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Alert State-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14</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1" y="1114425"/>
            <a:ext cx="10786898" cy="3970318"/>
          </a:xfrm>
          <a:prstGeom prst="rect">
            <a:avLst/>
          </a:prstGeom>
          <a:noFill/>
        </p:spPr>
        <p:txBody>
          <a:bodyPr wrap="square" rtlCol="0">
            <a:spAutoFit/>
          </a:bodyPr>
          <a:lstStyle/>
          <a:p>
            <a:r>
              <a:rPr lang="en-US" dirty="0"/>
              <a:t>Prisma cloud has 4 types of Alert State:</a:t>
            </a:r>
          </a:p>
          <a:p>
            <a:endParaRPr lang="en-US" dirty="0"/>
          </a:p>
          <a:p>
            <a:r>
              <a:rPr lang="en-US" dirty="0"/>
              <a:t>Open</a:t>
            </a:r>
          </a:p>
          <a:p>
            <a:r>
              <a:rPr lang="en-US" dirty="0"/>
              <a:t>Snoozed</a:t>
            </a:r>
          </a:p>
          <a:p>
            <a:r>
              <a:rPr lang="en-US" dirty="0"/>
              <a:t>Dismissed</a:t>
            </a:r>
          </a:p>
          <a:p>
            <a:r>
              <a:rPr lang="en-US" dirty="0"/>
              <a:t>Resolved</a:t>
            </a:r>
          </a:p>
          <a:p>
            <a:endParaRPr lang="en-US" dirty="0"/>
          </a:p>
          <a:p>
            <a:endParaRPr lang="en-US" dirty="0"/>
          </a:p>
          <a:p>
            <a:r>
              <a:rPr lang="en-US" dirty="0"/>
              <a:t>An alert is an event tied to one or more policies that has been incorporated into an alert rule.</a:t>
            </a:r>
          </a:p>
          <a:p>
            <a:endParaRPr lang="en-US" dirty="0"/>
          </a:p>
          <a:p>
            <a:endParaRPr lang="en-US" dirty="0"/>
          </a:p>
          <a:p>
            <a:r>
              <a:rPr lang="en-US" dirty="0"/>
              <a:t>Anomaly alerts are not based on RQL but are based on machine learning. Anomaly alerts cannot be cloned or modified directly.</a:t>
            </a:r>
          </a:p>
          <a:p>
            <a:endParaRPr lang="en-IN" dirty="0"/>
          </a:p>
        </p:txBody>
      </p:sp>
    </p:spTree>
    <p:extLst>
      <p:ext uri="{BB962C8B-B14F-4D97-AF65-F5344CB8AC3E}">
        <p14:creationId xmlns:p14="http://schemas.microsoft.com/office/powerpoint/2010/main" val="148935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39057"/>
            <a:ext cx="11457432" cy="584775"/>
          </a:xfrm>
        </p:spPr>
        <p:txBody>
          <a:bodyPr/>
          <a:lstStyle/>
          <a:p>
            <a:r>
              <a:rPr lang="en-US" dirty="0"/>
              <a:t>Shared Responsibility Model</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15</a:t>
            </a:fld>
            <a:endParaRPr lang="en-US"/>
          </a:p>
        </p:txBody>
      </p:sp>
      <p:sp>
        <p:nvSpPr>
          <p:cNvPr id="2" name="Rectangle 1">
            <a:extLst>
              <a:ext uri="{FF2B5EF4-FFF2-40B4-BE49-F238E27FC236}">
                <a16:creationId xmlns:a16="http://schemas.microsoft.com/office/drawing/2014/main" id="{D354BE2F-85C5-46E8-BC52-384280D53D7E}"/>
              </a:ext>
            </a:extLst>
          </p:cNvPr>
          <p:cNvSpPr/>
          <p:nvPr/>
        </p:nvSpPr>
        <p:spPr>
          <a:xfrm>
            <a:off x="4489173"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a:extLst>
              <a:ext uri="{FF2B5EF4-FFF2-40B4-BE49-F238E27FC236}">
                <a16:creationId xmlns:a16="http://schemas.microsoft.com/office/drawing/2014/main" id="{E9C15705-5C5E-4A2C-A7CB-5C96D28729B5}"/>
              </a:ext>
            </a:extLst>
          </p:cNvPr>
          <p:cNvSpPr/>
          <p:nvPr/>
        </p:nvSpPr>
        <p:spPr>
          <a:xfrm>
            <a:off x="5701579" y="500643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350A71B8-6E03-4CEF-8A02-74843A61E6FF}"/>
              </a:ext>
            </a:extLst>
          </p:cNvPr>
          <p:cNvSpPr/>
          <p:nvPr/>
        </p:nvSpPr>
        <p:spPr>
          <a:xfrm>
            <a:off x="5701579" y="584098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51DC91BF-ABD7-4A7D-B8A1-BC9385374463}"/>
              </a:ext>
            </a:extLst>
          </p:cNvPr>
          <p:cNvSpPr/>
          <p:nvPr/>
        </p:nvSpPr>
        <p:spPr>
          <a:xfrm>
            <a:off x="6965274" y="332945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8">
            <a:extLst>
              <a:ext uri="{FF2B5EF4-FFF2-40B4-BE49-F238E27FC236}">
                <a16:creationId xmlns:a16="http://schemas.microsoft.com/office/drawing/2014/main" id="{51BC6129-BC89-4861-A912-22E2F3A50CB4}"/>
              </a:ext>
            </a:extLst>
          </p:cNvPr>
          <p:cNvSpPr/>
          <p:nvPr/>
        </p:nvSpPr>
        <p:spPr>
          <a:xfrm>
            <a:off x="6965274" y="4993287"/>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EEBD3A9F-71F1-41D1-B264-F77871328640}"/>
              </a:ext>
            </a:extLst>
          </p:cNvPr>
          <p:cNvSpPr/>
          <p:nvPr/>
        </p:nvSpPr>
        <p:spPr>
          <a:xfrm>
            <a:off x="5701579" y="166825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A094002C-AE84-4ACD-899F-DFDC2434840E}"/>
              </a:ext>
            </a:extLst>
          </p:cNvPr>
          <p:cNvSpPr/>
          <p:nvPr/>
        </p:nvSpPr>
        <p:spPr>
          <a:xfrm>
            <a:off x="4489173" y="416546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7189599A-0B0A-468F-9278-EC9C2E8A14EE}"/>
              </a:ext>
            </a:extLst>
          </p:cNvPr>
          <p:cNvSpPr/>
          <p:nvPr/>
        </p:nvSpPr>
        <p:spPr>
          <a:xfrm>
            <a:off x="5701579" y="417189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a:extLst>
              <a:ext uri="{FF2B5EF4-FFF2-40B4-BE49-F238E27FC236}">
                <a16:creationId xmlns:a16="http://schemas.microsoft.com/office/drawing/2014/main" id="{C40A1783-24CE-4BDD-9B99-423B5767149E}"/>
              </a:ext>
            </a:extLst>
          </p:cNvPr>
          <p:cNvSpPr/>
          <p:nvPr/>
        </p:nvSpPr>
        <p:spPr>
          <a:xfrm>
            <a:off x="4489173" y="583133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a:extLst>
              <a:ext uri="{FF2B5EF4-FFF2-40B4-BE49-F238E27FC236}">
                <a16:creationId xmlns:a16="http://schemas.microsoft.com/office/drawing/2014/main" id="{E7606ED8-BC69-432A-A343-933F84F9C958}"/>
              </a:ext>
            </a:extLst>
          </p:cNvPr>
          <p:cNvSpPr/>
          <p:nvPr/>
        </p:nvSpPr>
        <p:spPr>
          <a:xfrm>
            <a:off x="6965274" y="416137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ectangle 14">
            <a:extLst>
              <a:ext uri="{FF2B5EF4-FFF2-40B4-BE49-F238E27FC236}">
                <a16:creationId xmlns:a16="http://schemas.microsoft.com/office/drawing/2014/main" id="{5025C50B-BE99-49E0-9407-EA41A164BB80}"/>
              </a:ext>
            </a:extLst>
          </p:cNvPr>
          <p:cNvSpPr/>
          <p:nvPr/>
        </p:nvSpPr>
        <p:spPr>
          <a:xfrm>
            <a:off x="5701579" y="33373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Rectangle 15">
            <a:extLst>
              <a:ext uri="{FF2B5EF4-FFF2-40B4-BE49-F238E27FC236}">
                <a16:creationId xmlns:a16="http://schemas.microsoft.com/office/drawing/2014/main" id="{DF98D577-C3E8-43E6-BA69-711481E5872A}"/>
              </a:ext>
            </a:extLst>
          </p:cNvPr>
          <p:cNvSpPr/>
          <p:nvPr/>
        </p:nvSpPr>
        <p:spPr>
          <a:xfrm>
            <a:off x="5701579" y="250280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ectangle 16">
            <a:extLst>
              <a:ext uri="{FF2B5EF4-FFF2-40B4-BE49-F238E27FC236}">
                <a16:creationId xmlns:a16="http://schemas.microsoft.com/office/drawing/2014/main" id="{C58A5323-E3A9-4D40-BEB3-52F04899E906}"/>
              </a:ext>
            </a:extLst>
          </p:cNvPr>
          <p:cNvSpPr/>
          <p:nvPr/>
        </p:nvSpPr>
        <p:spPr>
          <a:xfrm>
            <a:off x="4489173" y="333252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2DCA18E9-309F-40B0-A6A1-F1C1EA4DD61A}"/>
              </a:ext>
            </a:extLst>
          </p:cNvPr>
          <p:cNvSpPr/>
          <p:nvPr/>
        </p:nvSpPr>
        <p:spPr>
          <a:xfrm>
            <a:off x="5701579"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Rectangle 18">
            <a:extLst>
              <a:ext uri="{FF2B5EF4-FFF2-40B4-BE49-F238E27FC236}">
                <a16:creationId xmlns:a16="http://schemas.microsoft.com/office/drawing/2014/main" id="{74C6D2AD-A44F-47BC-AC20-DD9819CF7C95}"/>
              </a:ext>
            </a:extLst>
          </p:cNvPr>
          <p:cNvSpPr/>
          <p:nvPr/>
        </p:nvSpPr>
        <p:spPr>
          <a:xfrm>
            <a:off x="4489173" y="499839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BD985C4D-556C-4221-ACA0-5D0408E2C2BA}"/>
              </a:ext>
            </a:extLst>
          </p:cNvPr>
          <p:cNvSpPr/>
          <p:nvPr/>
        </p:nvSpPr>
        <p:spPr>
          <a:xfrm>
            <a:off x="4489173" y="16666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C5AE6BF0-83D1-4F49-9835-BFCF5A849D80}"/>
              </a:ext>
            </a:extLst>
          </p:cNvPr>
          <p:cNvSpPr/>
          <p:nvPr/>
        </p:nvSpPr>
        <p:spPr>
          <a:xfrm>
            <a:off x="4489173" y="249958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a:extLst>
              <a:ext uri="{FF2B5EF4-FFF2-40B4-BE49-F238E27FC236}">
                <a16:creationId xmlns:a16="http://schemas.microsoft.com/office/drawing/2014/main" id="{2AF9BBAD-F82C-4EDB-BA6A-887F08C6601C}"/>
              </a:ext>
            </a:extLst>
          </p:cNvPr>
          <p:cNvSpPr/>
          <p:nvPr/>
        </p:nvSpPr>
        <p:spPr>
          <a:xfrm>
            <a:off x="6965274" y="249754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ectangle 22">
            <a:extLst>
              <a:ext uri="{FF2B5EF4-FFF2-40B4-BE49-F238E27FC236}">
                <a16:creationId xmlns:a16="http://schemas.microsoft.com/office/drawing/2014/main" id="{6B9330D5-B821-4B85-90BE-2DE2F17221E0}"/>
              </a:ext>
            </a:extLst>
          </p:cNvPr>
          <p:cNvSpPr/>
          <p:nvPr/>
        </p:nvSpPr>
        <p:spPr>
          <a:xfrm>
            <a:off x="6965274" y="166562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ectangle 23">
            <a:extLst>
              <a:ext uri="{FF2B5EF4-FFF2-40B4-BE49-F238E27FC236}">
                <a16:creationId xmlns:a16="http://schemas.microsoft.com/office/drawing/2014/main" id="{0411EB68-061C-4EFE-9811-0FB3CFD1F34F}"/>
              </a:ext>
            </a:extLst>
          </p:cNvPr>
          <p:cNvSpPr/>
          <p:nvPr/>
        </p:nvSpPr>
        <p:spPr>
          <a:xfrm>
            <a:off x="6965274"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Rectangle 24">
            <a:extLst>
              <a:ext uri="{FF2B5EF4-FFF2-40B4-BE49-F238E27FC236}">
                <a16:creationId xmlns:a16="http://schemas.microsoft.com/office/drawing/2014/main" id="{E63F8700-FF19-446E-B64E-5723B904DC18}"/>
              </a:ext>
            </a:extLst>
          </p:cNvPr>
          <p:cNvSpPr/>
          <p:nvPr/>
        </p:nvSpPr>
        <p:spPr>
          <a:xfrm>
            <a:off x="6965274" y="5825201"/>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A2A914D5-AF3F-4374-9440-F54CCAAE1CDC}"/>
              </a:ext>
            </a:extLst>
          </p:cNvPr>
          <p:cNvSpPr txBox="1"/>
          <p:nvPr/>
        </p:nvSpPr>
        <p:spPr>
          <a:xfrm>
            <a:off x="622300" y="990600"/>
            <a:ext cx="3788281" cy="369332"/>
          </a:xfrm>
          <a:prstGeom prst="rect">
            <a:avLst/>
          </a:prstGeom>
          <a:noFill/>
        </p:spPr>
        <p:txBody>
          <a:bodyPr wrap="none" rtlCol="0">
            <a:spAutoFit/>
          </a:bodyPr>
          <a:lstStyle/>
          <a:p>
            <a:r>
              <a:rPr lang="en-US" dirty="0"/>
              <a:t>Data Classification &amp; Accountability</a:t>
            </a:r>
            <a:endParaRPr lang="en-IN" dirty="0"/>
          </a:p>
        </p:txBody>
      </p:sp>
      <p:sp>
        <p:nvSpPr>
          <p:cNvPr id="27" name="TextBox 26">
            <a:extLst>
              <a:ext uri="{FF2B5EF4-FFF2-40B4-BE49-F238E27FC236}">
                <a16:creationId xmlns:a16="http://schemas.microsoft.com/office/drawing/2014/main" id="{8ED5D4B7-65AC-4CC6-974D-1FA97730E314}"/>
              </a:ext>
            </a:extLst>
          </p:cNvPr>
          <p:cNvSpPr txBox="1"/>
          <p:nvPr/>
        </p:nvSpPr>
        <p:spPr>
          <a:xfrm>
            <a:off x="622300" y="1813560"/>
            <a:ext cx="3134191" cy="369332"/>
          </a:xfrm>
          <a:prstGeom prst="rect">
            <a:avLst/>
          </a:prstGeom>
          <a:noFill/>
        </p:spPr>
        <p:txBody>
          <a:bodyPr wrap="none" rtlCol="0">
            <a:spAutoFit/>
          </a:bodyPr>
          <a:lstStyle/>
          <a:p>
            <a:r>
              <a:rPr lang="en-US" dirty="0"/>
              <a:t>Client &amp; endpoint protection</a:t>
            </a:r>
            <a:endParaRPr lang="en-IN" dirty="0"/>
          </a:p>
        </p:txBody>
      </p:sp>
      <p:sp>
        <p:nvSpPr>
          <p:cNvPr id="28" name="TextBox 27">
            <a:extLst>
              <a:ext uri="{FF2B5EF4-FFF2-40B4-BE49-F238E27FC236}">
                <a16:creationId xmlns:a16="http://schemas.microsoft.com/office/drawing/2014/main" id="{D5666B39-FA5A-4E7D-97E5-431B4AF32EFD}"/>
              </a:ext>
            </a:extLst>
          </p:cNvPr>
          <p:cNvSpPr txBox="1"/>
          <p:nvPr/>
        </p:nvSpPr>
        <p:spPr>
          <a:xfrm>
            <a:off x="622300" y="2636520"/>
            <a:ext cx="3339376" cy="369332"/>
          </a:xfrm>
          <a:prstGeom prst="rect">
            <a:avLst/>
          </a:prstGeom>
          <a:noFill/>
        </p:spPr>
        <p:txBody>
          <a:bodyPr wrap="none" rtlCol="0">
            <a:spAutoFit/>
          </a:bodyPr>
          <a:lstStyle/>
          <a:p>
            <a:r>
              <a:rPr lang="en-US" dirty="0"/>
              <a:t>Identity &amp; access management</a:t>
            </a:r>
            <a:endParaRPr lang="en-IN" dirty="0"/>
          </a:p>
        </p:txBody>
      </p:sp>
      <p:sp>
        <p:nvSpPr>
          <p:cNvPr id="29" name="TextBox 28">
            <a:extLst>
              <a:ext uri="{FF2B5EF4-FFF2-40B4-BE49-F238E27FC236}">
                <a16:creationId xmlns:a16="http://schemas.microsoft.com/office/drawing/2014/main" id="{2441D262-6325-4843-9096-DC2224489BEB}"/>
              </a:ext>
            </a:extLst>
          </p:cNvPr>
          <p:cNvSpPr txBox="1"/>
          <p:nvPr/>
        </p:nvSpPr>
        <p:spPr>
          <a:xfrm>
            <a:off x="622300" y="3459480"/>
            <a:ext cx="2723823" cy="369332"/>
          </a:xfrm>
          <a:prstGeom prst="rect">
            <a:avLst/>
          </a:prstGeom>
          <a:noFill/>
        </p:spPr>
        <p:txBody>
          <a:bodyPr wrap="none" rtlCol="0">
            <a:spAutoFit/>
          </a:bodyPr>
          <a:lstStyle/>
          <a:p>
            <a:r>
              <a:rPr lang="en-US" dirty="0"/>
              <a:t>Application level controls</a:t>
            </a:r>
            <a:endParaRPr lang="en-IN" dirty="0"/>
          </a:p>
        </p:txBody>
      </p:sp>
      <p:sp>
        <p:nvSpPr>
          <p:cNvPr id="30" name="TextBox 29">
            <a:extLst>
              <a:ext uri="{FF2B5EF4-FFF2-40B4-BE49-F238E27FC236}">
                <a16:creationId xmlns:a16="http://schemas.microsoft.com/office/drawing/2014/main" id="{85454478-346B-44E5-9A9A-1AD08D5F1DEB}"/>
              </a:ext>
            </a:extLst>
          </p:cNvPr>
          <p:cNvSpPr txBox="1"/>
          <p:nvPr/>
        </p:nvSpPr>
        <p:spPr>
          <a:xfrm>
            <a:off x="622300" y="4282440"/>
            <a:ext cx="1903085" cy="369332"/>
          </a:xfrm>
          <a:prstGeom prst="rect">
            <a:avLst/>
          </a:prstGeom>
          <a:noFill/>
        </p:spPr>
        <p:txBody>
          <a:bodyPr wrap="none" rtlCol="0">
            <a:spAutoFit/>
          </a:bodyPr>
          <a:lstStyle/>
          <a:p>
            <a:r>
              <a:rPr lang="en-US" dirty="0"/>
              <a:t>Network controls</a:t>
            </a:r>
            <a:endParaRPr lang="en-IN" dirty="0"/>
          </a:p>
        </p:txBody>
      </p:sp>
      <p:sp>
        <p:nvSpPr>
          <p:cNvPr id="31" name="TextBox 30">
            <a:extLst>
              <a:ext uri="{FF2B5EF4-FFF2-40B4-BE49-F238E27FC236}">
                <a16:creationId xmlns:a16="http://schemas.microsoft.com/office/drawing/2014/main" id="{0F998DE5-94ED-4B81-9788-17E789001ED1}"/>
              </a:ext>
            </a:extLst>
          </p:cNvPr>
          <p:cNvSpPr txBox="1"/>
          <p:nvPr/>
        </p:nvSpPr>
        <p:spPr>
          <a:xfrm>
            <a:off x="622300" y="5105400"/>
            <a:ext cx="2069797" cy="369332"/>
          </a:xfrm>
          <a:prstGeom prst="rect">
            <a:avLst/>
          </a:prstGeom>
          <a:noFill/>
        </p:spPr>
        <p:txBody>
          <a:bodyPr wrap="none" rtlCol="0">
            <a:spAutoFit/>
          </a:bodyPr>
          <a:lstStyle/>
          <a:p>
            <a:r>
              <a:rPr lang="en-US" dirty="0"/>
              <a:t>Host infrastructure</a:t>
            </a:r>
            <a:endParaRPr lang="en-IN" dirty="0"/>
          </a:p>
        </p:txBody>
      </p:sp>
      <p:sp>
        <p:nvSpPr>
          <p:cNvPr id="32" name="TextBox 31">
            <a:extLst>
              <a:ext uri="{FF2B5EF4-FFF2-40B4-BE49-F238E27FC236}">
                <a16:creationId xmlns:a16="http://schemas.microsoft.com/office/drawing/2014/main" id="{AC21ACA6-E3E6-41BA-85B5-AC336B1C38A8}"/>
              </a:ext>
            </a:extLst>
          </p:cNvPr>
          <p:cNvSpPr txBox="1"/>
          <p:nvPr/>
        </p:nvSpPr>
        <p:spPr>
          <a:xfrm>
            <a:off x="622300" y="5928360"/>
            <a:ext cx="1903085" cy="369332"/>
          </a:xfrm>
          <a:prstGeom prst="rect">
            <a:avLst/>
          </a:prstGeom>
          <a:noFill/>
        </p:spPr>
        <p:txBody>
          <a:bodyPr wrap="none" rtlCol="0">
            <a:spAutoFit/>
          </a:bodyPr>
          <a:lstStyle/>
          <a:p>
            <a:r>
              <a:rPr lang="en-US" dirty="0"/>
              <a:t>Physical security</a:t>
            </a:r>
            <a:endParaRPr lang="en-IN" dirty="0"/>
          </a:p>
        </p:txBody>
      </p:sp>
    </p:spTree>
    <p:extLst>
      <p:ext uri="{BB962C8B-B14F-4D97-AF65-F5344CB8AC3E}">
        <p14:creationId xmlns:p14="http://schemas.microsoft.com/office/powerpoint/2010/main" val="244328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Antimalware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16</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966931" cy="369332"/>
          </a:xfrm>
          <a:prstGeom prst="rect">
            <a:avLst/>
          </a:prstGeom>
          <a:noFill/>
        </p:spPr>
        <p:txBody>
          <a:bodyPr wrap="none" rtlCol="0">
            <a:spAutoFit/>
          </a:bodyPr>
          <a:lstStyle/>
          <a:p>
            <a:r>
              <a:rPr lang="en-US" dirty="0"/>
              <a:t>The pot</a:t>
            </a:r>
            <a:endParaRPr lang="en-IN" dirty="0"/>
          </a:p>
        </p:txBody>
      </p:sp>
    </p:spTree>
    <p:extLst>
      <p:ext uri="{BB962C8B-B14F-4D97-AF65-F5344CB8AC3E}">
        <p14:creationId xmlns:p14="http://schemas.microsoft.com/office/powerpoint/2010/main" val="428216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17</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4801314"/>
          </a:xfrm>
          <a:prstGeom prst="rect">
            <a:avLst/>
          </a:prstGeom>
          <a:noFill/>
        </p:spPr>
        <p:txBody>
          <a:bodyPr wrap="square" rtlCol="0">
            <a:spAutoFit/>
          </a:bodyPr>
          <a:lstStyle/>
          <a:p>
            <a:r>
              <a:rPr lang="en-US" dirty="0"/>
              <a:t>AWS Security Hub gives you a comprehensive view of your security alerts and security posture across your AWS accounts.</a:t>
            </a:r>
          </a:p>
          <a:p>
            <a:endParaRPr lang="en-US" dirty="0"/>
          </a:p>
          <a:p>
            <a:r>
              <a:rPr lang="en-US" dirty="0"/>
              <a:t>With Security Hub, you now have a single place that aggregates, organizes, and prioritizes your security alerts, or findings, from multiple AWS services, such as Amazon </a:t>
            </a:r>
            <a:r>
              <a:rPr lang="en-US" dirty="0" err="1"/>
              <a:t>GuardDuty</a:t>
            </a:r>
            <a:r>
              <a:rPr lang="en-US" dirty="0"/>
              <a:t>, Amazon Inspector, Amazon Macie, AWS Identity and Access Management (IAM) Access Analyzer, AWS Systems Manager, and AWS Firewall Manager, as well as from AWS Partner Network (APN) solutions.</a:t>
            </a:r>
          </a:p>
          <a:p>
            <a:endParaRPr lang="en-US" dirty="0"/>
          </a:p>
          <a:p>
            <a:r>
              <a:rPr lang="en-US" dirty="0"/>
              <a:t>AWS Security Hub continuously monitors your environment using automated security checks based on the AWS best practices and industry standards that your organization follows.</a:t>
            </a:r>
          </a:p>
          <a:p>
            <a:endParaRPr lang="en-US" dirty="0"/>
          </a:p>
          <a:p>
            <a:r>
              <a:rPr lang="en-US" dirty="0"/>
              <a:t>You can also take action on these security findings by investigating them in Amazon Detective or by using Amazon CloudWatch Event rules to send the findings to ticketing, chat, Security Information and Event Management (SIEM), Security Orchestration Automation and Response (SOAR), and incident management tools or to custom remediation playbooks. Get started with AWS Security Hub in just a few clicks in the Management Console and once enabled, Security Hub will begin aggregating and prioritizing findings and conducting security checks.</a:t>
            </a:r>
            <a:endParaRPr lang="en-IN" dirty="0"/>
          </a:p>
        </p:txBody>
      </p:sp>
    </p:spTree>
    <p:extLst>
      <p:ext uri="{BB962C8B-B14F-4D97-AF65-F5344CB8AC3E}">
        <p14:creationId xmlns:p14="http://schemas.microsoft.com/office/powerpoint/2010/main" val="55587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 –Use cases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18</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Amazon </a:t>
            </a:r>
            <a:r>
              <a:rPr lang="en-US" dirty="0" err="1"/>
              <a:t>GuardDuty</a:t>
            </a:r>
            <a:r>
              <a:rPr lang="en-US"/>
              <a:t> Integrations</a:t>
            </a:r>
            <a:endParaRPr lang="en-US" dirty="0"/>
          </a:p>
          <a:p>
            <a:pPr marL="285750" indent="-285750">
              <a:buFont typeface="Arial" panose="020B0604020202020204" pitchFamily="34" charset="0"/>
              <a:buChar char="•"/>
            </a:pPr>
            <a:r>
              <a:rPr lang="en-US" dirty="0"/>
              <a:t>Amazon Inspector for out bound integration, </a:t>
            </a:r>
          </a:p>
          <a:p>
            <a:pPr marL="285750" indent="-285750">
              <a:buFont typeface="Arial" panose="020B0604020202020204" pitchFamily="34" charset="0"/>
              <a:buChar char="•"/>
            </a:pPr>
            <a:r>
              <a:rPr lang="en-US" dirty="0"/>
              <a:t>Amazon Macie In bound Integration</a:t>
            </a:r>
          </a:p>
          <a:p>
            <a:pPr marL="285750" indent="-285750">
              <a:buFont typeface="Arial" panose="020B0604020202020204" pitchFamily="34" charset="0"/>
              <a:buChar char="•"/>
            </a:pPr>
            <a:r>
              <a:rPr lang="en-US" dirty="0"/>
              <a:t> AWS Identity and Access Management (IAM) Access Analyzer Inbound Integration</a:t>
            </a:r>
          </a:p>
          <a:p>
            <a:pPr marL="285750" indent="-285750">
              <a:buFont typeface="Arial" panose="020B0604020202020204" pitchFamily="34" charset="0"/>
              <a:buChar char="•"/>
            </a:pPr>
            <a:r>
              <a:rPr lang="en-US" dirty="0"/>
              <a:t>AWS Systems Manager integration, </a:t>
            </a:r>
          </a:p>
          <a:p>
            <a:pPr marL="285750" indent="-285750">
              <a:buFont typeface="Arial" panose="020B0604020202020204" pitchFamily="34" charset="0"/>
              <a:buChar char="•"/>
            </a:pPr>
            <a:r>
              <a:rPr lang="en-US" dirty="0"/>
              <a:t>AWS Firewall Manager integration</a:t>
            </a:r>
            <a:endParaRPr lang="en-IN" dirty="0"/>
          </a:p>
        </p:txBody>
      </p:sp>
    </p:spTree>
    <p:extLst>
      <p:ext uri="{BB962C8B-B14F-4D97-AF65-F5344CB8AC3E}">
        <p14:creationId xmlns:p14="http://schemas.microsoft.com/office/powerpoint/2010/main" val="131980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a:t>
            </a:r>
            <a:r>
              <a:rPr lang="en-US" dirty="0" err="1"/>
              <a:t>GuardDuty</a:t>
            </a:r>
            <a:r>
              <a:rPr lang="en-US" dirty="0"/>
              <a:t> – Use case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19</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Monitor and protect their AWS accounts, workloads, and data stored in Amazon S3</a:t>
            </a:r>
          </a:p>
          <a:p>
            <a:pPr marL="285750" indent="-285750">
              <a:buFont typeface="Arial" panose="020B0604020202020204" pitchFamily="34" charset="0"/>
              <a:buChar char="•"/>
            </a:pPr>
            <a:r>
              <a:rPr lang="en-IN" dirty="0"/>
              <a:t>AWS CloudTrail Management Events (AWS user and API activity ), AWS CloudTrail S3 Data Events ( S3 activity), Amazon VPC Flow Logs, and DNS Logs.</a:t>
            </a:r>
          </a:p>
          <a:p>
            <a:pPr marL="285750" indent="-285750">
              <a:buFont typeface="Arial" panose="020B0604020202020204" pitchFamily="34" charset="0"/>
              <a:buChar char="•"/>
            </a:pPr>
            <a:r>
              <a:rPr lang="en-IN" dirty="0"/>
              <a:t>Account compromise. Example include:</a:t>
            </a:r>
          </a:p>
          <a:p>
            <a:pPr marL="742950" lvl="1" indent="-285750">
              <a:buFont typeface="Arial" panose="020B0604020202020204" pitchFamily="34" charset="0"/>
              <a:buChar char="•"/>
            </a:pPr>
            <a:r>
              <a:rPr lang="en-US" dirty="0"/>
              <a:t>Access of AWS resources from an unusual geo-location at an atypical time of day. </a:t>
            </a:r>
          </a:p>
          <a:p>
            <a:pPr marL="742950" lvl="1" indent="-285750">
              <a:buFont typeface="Arial" panose="020B0604020202020204" pitchFamily="34" charset="0"/>
              <a:buChar char="•"/>
            </a:pPr>
            <a:r>
              <a:rPr lang="en-US" dirty="0"/>
              <a:t>Checks for unusual API calls, such as attempts to obscure account activity by disabling CloudTrail logging or </a:t>
            </a:r>
          </a:p>
          <a:p>
            <a:pPr marL="742950" lvl="1" indent="-285750">
              <a:buFont typeface="Arial" panose="020B0604020202020204" pitchFamily="34" charset="0"/>
              <a:buChar char="•"/>
            </a:pPr>
            <a:r>
              <a:rPr lang="en-US" dirty="0"/>
              <a:t>Taking snapshots of a database from a malicious IP address.</a:t>
            </a:r>
            <a:r>
              <a:rPr lang="en-IN" dirty="0"/>
              <a:t> </a:t>
            </a:r>
          </a:p>
          <a:p>
            <a:pPr marL="285750" indent="-285750">
              <a:buFont typeface="Arial" panose="020B0604020202020204" pitchFamily="34" charset="0"/>
              <a:buChar char="•"/>
            </a:pPr>
            <a:r>
              <a:rPr lang="en-IN" dirty="0"/>
              <a:t>Instance compromise. Example include:</a:t>
            </a:r>
          </a:p>
          <a:p>
            <a:pPr marL="742950" lvl="1" indent="-285750">
              <a:buFont typeface="Arial" panose="020B0604020202020204" pitchFamily="34" charset="0"/>
              <a:buChar char="•"/>
            </a:pPr>
            <a:r>
              <a:rPr lang="en-US" dirty="0"/>
              <a:t>Cryptocurrency mining, </a:t>
            </a:r>
          </a:p>
          <a:p>
            <a:pPr marL="742950" lvl="1" indent="-285750">
              <a:buFont typeface="Arial" panose="020B0604020202020204" pitchFamily="34" charset="0"/>
              <a:buChar char="•"/>
            </a:pPr>
            <a:r>
              <a:rPr lang="en-US" dirty="0"/>
              <a:t>Backdoor command and control (C&amp;C) activity, </a:t>
            </a:r>
          </a:p>
          <a:p>
            <a:pPr marL="742950" lvl="1" indent="-285750">
              <a:buFont typeface="Arial" panose="020B0604020202020204" pitchFamily="34" charset="0"/>
              <a:buChar char="•"/>
            </a:pPr>
            <a:r>
              <a:rPr lang="en-US" dirty="0"/>
              <a:t>Malware using domain generation algorithms (DGA), </a:t>
            </a:r>
          </a:p>
          <a:p>
            <a:pPr marL="742950" lvl="1" indent="-285750">
              <a:buFont typeface="Arial" panose="020B0604020202020204" pitchFamily="34" charset="0"/>
              <a:buChar char="•"/>
            </a:pPr>
            <a:r>
              <a:rPr lang="en-US" dirty="0"/>
              <a:t>Outbound denial of service activity, unusually high volume of network traffic, unusual network protocols, outbound instance communication with a known malicious IP, temporary Amazon EC2 credentials used by an external IP address, and </a:t>
            </a:r>
          </a:p>
          <a:p>
            <a:pPr marL="742950" lvl="1" indent="-285750">
              <a:buFont typeface="Arial" panose="020B0604020202020204" pitchFamily="34" charset="0"/>
              <a:buChar char="•"/>
            </a:pPr>
            <a:r>
              <a:rPr lang="en-US" dirty="0"/>
              <a:t>Data exfiltration using DNS.</a:t>
            </a:r>
            <a:endParaRPr lang="en-IN" dirty="0"/>
          </a:p>
        </p:txBody>
      </p:sp>
    </p:spTree>
    <p:extLst>
      <p:ext uri="{BB962C8B-B14F-4D97-AF65-F5344CB8AC3E}">
        <p14:creationId xmlns:p14="http://schemas.microsoft.com/office/powerpoint/2010/main" val="201437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a:t>
            </a:fld>
            <a:endParaRPr lang="en-US"/>
          </a:p>
        </p:txBody>
      </p:sp>
      <p:pic>
        <p:nvPicPr>
          <p:cNvPr id="1026" name="Picture 2" descr="VPC Endpoints - Gateway vs Interface, VPC Peering and VPC Flow Logs - AWS  Certification Cheat Sheet – in28minutes Cloud">
            <a:extLst>
              <a:ext uri="{FF2B5EF4-FFF2-40B4-BE49-F238E27FC236}">
                <a16:creationId xmlns:a16="http://schemas.microsoft.com/office/drawing/2014/main" id="{2A52EB4F-D265-45A5-8D2F-5C4FB3DA8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9" y="1316110"/>
            <a:ext cx="19335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nt your Elastigroup-based web applications with Route53 - News &amp;amp; Product  Updates from Spot by NetApp">
            <a:extLst>
              <a:ext uri="{FF2B5EF4-FFF2-40B4-BE49-F238E27FC236}">
                <a16:creationId xmlns:a16="http://schemas.microsoft.com/office/drawing/2014/main" id="{944A16FD-27DA-44B2-8779-4183DF108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993" y="1372243"/>
            <a:ext cx="1714500" cy="1186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8B10FF-784B-463C-913E-541BFEE7096F}"/>
              </a:ext>
            </a:extLst>
          </p:cNvPr>
          <p:cNvSpPr txBox="1"/>
          <p:nvPr/>
        </p:nvSpPr>
        <p:spPr>
          <a:xfrm>
            <a:off x="4785033" y="2756528"/>
            <a:ext cx="1933575" cy="369332"/>
          </a:xfrm>
          <a:prstGeom prst="rect">
            <a:avLst/>
          </a:prstGeom>
          <a:noFill/>
        </p:spPr>
        <p:txBody>
          <a:bodyPr wrap="square" rtlCol="0">
            <a:spAutoFit/>
          </a:bodyPr>
          <a:lstStyle/>
          <a:p>
            <a:r>
              <a:rPr lang="en-US" dirty="0">
                <a:solidFill>
                  <a:schemeClr val="tx2"/>
                </a:solidFill>
              </a:rPr>
              <a:t>AWS DNS logs </a:t>
            </a:r>
          </a:p>
        </p:txBody>
      </p:sp>
      <p:pic>
        <p:nvPicPr>
          <p:cNvPr id="1032" name="Picture 8" descr="Securing AWS S3 uploads using presigned URLs | by Aidan Hallett | Medium">
            <a:extLst>
              <a:ext uri="{FF2B5EF4-FFF2-40B4-BE49-F238E27FC236}">
                <a16:creationId xmlns:a16="http://schemas.microsoft.com/office/drawing/2014/main" id="{7711E7FE-F9BE-4CBF-B3AB-7073DE74F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2885" y="890647"/>
            <a:ext cx="931177" cy="6983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WS IAM Exploitation - Security Risk Advisors">
            <a:extLst>
              <a:ext uri="{FF2B5EF4-FFF2-40B4-BE49-F238E27FC236}">
                <a16:creationId xmlns:a16="http://schemas.microsoft.com/office/drawing/2014/main" id="{6A5C83B4-0892-48BA-AB3D-C740417B42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233" y="872385"/>
            <a:ext cx="1714501" cy="964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 (AWS) EC2 Instance: Benefits &amp;amp; How it Works?">
            <a:extLst>
              <a:ext uri="{FF2B5EF4-FFF2-40B4-BE49-F238E27FC236}">
                <a16:creationId xmlns:a16="http://schemas.microsoft.com/office/drawing/2014/main" id="{998E77BE-3EC1-4B40-9129-3084421EC8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935" y="287610"/>
            <a:ext cx="1609826" cy="102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CloudTrail - Coralogix">
            <a:extLst>
              <a:ext uri="{FF2B5EF4-FFF2-40B4-BE49-F238E27FC236}">
                <a16:creationId xmlns:a16="http://schemas.microsoft.com/office/drawing/2014/main" id="{A3352166-82B7-46D7-AEC6-759DB8097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3348" y="1212527"/>
            <a:ext cx="3429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3A3D1A4-0972-4082-A5C9-63BD8D27D87A}"/>
              </a:ext>
            </a:extLst>
          </p:cNvPr>
          <p:cNvSpPr/>
          <p:nvPr/>
        </p:nvSpPr>
        <p:spPr>
          <a:xfrm>
            <a:off x="101528" y="5616283"/>
            <a:ext cx="8544348" cy="307777"/>
          </a:xfrm>
          <a:prstGeom prst="rect">
            <a:avLst/>
          </a:prstGeom>
        </p:spPr>
        <p:txBody>
          <a:bodyPr wrap="square">
            <a:spAutoFit/>
          </a:bodyPr>
          <a:lstStyle/>
          <a:p>
            <a:r>
              <a:rPr lang="en-US" sz="1400" dirty="0"/>
              <a:t>https://docs.aws.amazon.com/guardduty/latest/ug/guardduty_data-sources.html</a:t>
            </a:r>
          </a:p>
        </p:txBody>
      </p:sp>
    </p:spTree>
    <p:extLst>
      <p:ext uri="{BB962C8B-B14F-4D97-AF65-F5344CB8AC3E}">
        <p14:creationId xmlns:p14="http://schemas.microsoft.com/office/powerpoint/2010/main" val="73499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a:t>
            </a:r>
            <a:r>
              <a:rPr lang="en-US" dirty="0" err="1"/>
              <a:t>GuardDuty</a:t>
            </a:r>
            <a:r>
              <a:rPr lang="en-US" dirty="0"/>
              <a:t> – Use case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20</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3693319"/>
          </a:xfrm>
          <a:prstGeom prst="rect">
            <a:avLst/>
          </a:prstGeom>
          <a:noFill/>
        </p:spPr>
        <p:txBody>
          <a:bodyPr wrap="square" rtlCol="0">
            <a:spAutoFit/>
          </a:bodyPr>
          <a:lstStyle/>
          <a:p>
            <a:pPr marL="285750" indent="-285750">
              <a:buFont typeface="Arial" panose="020B0604020202020204" pitchFamily="34" charset="0"/>
              <a:buChar char="•"/>
            </a:pPr>
            <a:r>
              <a:rPr lang="en-IN" dirty="0"/>
              <a:t>Malicious reconnaissance. Example include:</a:t>
            </a:r>
          </a:p>
          <a:p>
            <a:pPr marL="742950" lvl="1" indent="-285750">
              <a:buFont typeface="Arial" panose="020B0604020202020204" pitchFamily="34" charset="0"/>
              <a:buChar char="•"/>
            </a:pPr>
            <a:r>
              <a:rPr lang="en-US" dirty="0"/>
              <a:t>API calls from an unusual geolocation or anonymizing proxy, </a:t>
            </a:r>
          </a:p>
          <a:p>
            <a:pPr marL="742950" lvl="1" indent="-285750">
              <a:buFont typeface="Arial" panose="020B0604020202020204" pitchFamily="34" charset="0"/>
              <a:buChar char="•"/>
            </a:pPr>
            <a:r>
              <a:rPr lang="en-US" dirty="0"/>
              <a:t>Attempts to disable AWS CloudTrail logging, Changes that weaken the account password policy</a:t>
            </a:r>
          </a:p>
          <a:p>
            <a:pPr marL="742950" lvl="1" indent="-285750">
              <a:buFont typeface="Arial" panose="020B0604020202020204" pitchFamily="34" charset="0"/>
              <a:buChar char="•"/>
            </a:pPr>
            <a:r>
              <a:rPr lang="en-US" dirty="0"/>
              <a:t>Unusual instance or infrastructure launches, </a:t>
            </a:r>
          </a:p>
          <a:p>
            <a:pPr marL="742950" lvl="1" indent="-285750">
              <a:buFont typeface="Arial" panose="020B0604020202020204" pitchFamily="34" charset="0"/>
              <a:buChar char="•"/>
            </a:pPr>
            <a:r>
              <a:rPr lang="en-US" dirty="0"/>
              <a:t>Infrastructure deployments in an unusual region, and </a:t>
            </a:r>
          </a:p>
          <a:p>
            <a:pPr marL="742950" lvl="1" indent="-285750">
              <a:buFont typeface="Arial" panose="020B0604020202020204" pitchFamily="34" charset="0"/>
              <a:buChar char="•"/>
            </a:pPr>
            <a:r>
              <a:rPr lang="en-US" dirty="0"/>
              <a:t>API calls from known malicious IP addresses.</a:t>
            </a:r>
            <a:r>
              <a:rPr lang="en-IN" dirty="0"/>
              <a:t> </a:t>
            </a:r>
          </a:p>
          <a:p>
            <a:pPr marL="285750" indent="-285750">
              <a:buFont typeface="Arial" panose="020B0604020202020204" pitchFamily="34" charset="0"/>
              <a:buChar char="•"/>
            </a:pPr>
            <a:r>
              <a:rPr lang="en-IN" dirty="0"/>
              <a:t>Bucket compromise. Example include:</a:t>
            </a:r>
          </a:p>
          <a:p>
            <a:pPr marL="742950" lvl="1" indent="-285750">
              <a:buFont typeface="Arial" panose="020B0604020202020204" pitchFamily="34" charset="0"/>
              <a:buChar char="•"/>
            </a:pPr>
            <a:r>
              <a:rPr lang="en-US" dirty="0"/>
              <a:t>Suspicious data access patterns indicating credential misuse, </a:t>
            </a:r>
          </a:p>
          <a:p>
            <a:pPr marL="742950" lvl="1" indent="-285750">
              <a:buFont typeface="Arial" panose="020B0604020202020204" pitchFamily="34" charset="0"/>
              <a:buChar char="•"/>
            </a:pPr>
            <a:r>
              <a:rPr lang="en-US" dirty="0"/>
              <a:t>Unusual S3 API activity from a remote host, </a:t>
            </a:r>
          </a:p>
          <a:p>
            <a:pPr marL="742950" lvl="1" indent="-285750">
              <a:buFont typeface="Arial" panose="020B0604020202020204" pitchFamily="34" charset="0"/>
              <a:buChar char="•"/>
            </a:pPr>
            <a:r>
              <a:rPr lang="en-US" dirty="0"/>
              <a:t>Unauthorized S3 access from known malicious IP addresses, and </a:t>
            </a:r>
          </a:p>
          <a:p>
            <a:pPr marL="742950" lvl="1" indent="-285750">
              <a:buFont typeface="Arial" panose="020B0604020202020204" pitchFamily="34" charset="0"/>
              <a:buChar char="•"/>
            </a:pPr>
            <a:r>
              <a:rPr lang="en-US" dirty="0"/>
              <a:t>API calls to retrieve data in S3 buckets from user that had no prior history of accessing the bucket or invoked from an unusual location. </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343601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21</a:t>
            </a:fld>
            <a:endParaRPr lang="en-US"/>
          </a:p>
        </p:txBody>
      </p:sp>
      <p:pic>
        <p:nvPicPr>
          <p:cNvPr id="2" name="Picture 1">
            <a:extLst>
              <a:ext uri="{FF2B5EF4-FFF2-40B4-BE49-F238E27FC236}">
                <a16:creationId xmlns:a16="http://schemas.microsoft.com/office/drawing/2014/main" id="{C2132AC3-BB53-47BC-84F7-572D04C4EB17}"/>
              </a:ext>
            </a:extLst>
          </p:cNvPr>
          <p:cNvPicPr>
            <a:picLocks noChangeAspect="1"/>
          </p:cNvPicPr>
          <p:nvPr/>
        </p:nvPicPr>
        <p:blipFill>
          <a:blip r:embed="rId3"/>
          <a:stretch>
            <a:fillRect/>
          </a:stretch>
        </p:blipFill>
        <p:spPr>
          <a:xfrm>
            <a:off x="552450" y="1665013"/>
            <a:ext cx="9498778" cy="4553354"/>
          </a:xfrm>
          <a:prstGeom prst="rect">
            <a:avLst/>
          </a:prstGeom>
        </p:spPr>
      </p:pic>
      <p:sp>
        <p:nvSpPr>
          <p:cNvPr id="3" name="TextBox 2">
            <a:extLst>
              <a:ext uri="{FF2B5EF4-FFF2-40B4-BE49-F238E27FC236}">
                <a16:creationId xmlns:a16="http://schemas.microsoft.com/office/drawing/2014/main" id="{0D0C6F2D-210B-4666-8AAD-C9732F521482}"/>
              </a:ext>
            </a:extLst>
          </p:cNvPr>
          <p:cNvSpPr txBox="1"/>
          <p:nvPr/>
        </p:nvSpPr>
        <p:spPr>
          <a:xfrm>
            <a:off x="742950" y="1114425"/>
            <a:ext cx="4232890" cy="369332"/>
          </a:xfrm>
          <a:prstGeom prst="rect">
            <a:avLst/>
          </a:prstGeom>
          <a:noFill/>
        </p:spPr>
        <p:txBody>
          <a:bodyPr wrap="none" rtlCol="0">
            <a:spAutoFit/>
          </a:bodyPr>
          <a:lstStyle/>
          <a:p>
            <a:r>
              <a:rPr lang="en-US" dirty="0"/>
              <a:t>Price in each region would be different. </a:t>
            </a:r>
            <a:endParaRPr lang="en-IN" dirty="0"/>
          </a:p>
        </p:txBody>
      </p:sp>
    </p:spTree>
    <p:extLst>
      <p:ext uri="{BB962C8B-B14F-4D97-AF65-F5344CB8AC3E}">
        <p14:creationId xmlns:p14="http://schemas.microsoft.com/office/powerpoint/2010/main" val="207312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22</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738664"/>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p:txBody>
      </p:sp>
      <p:pic>
        <p:nvPicPr>
          <p:cNvPr id="3" name="Picture 2" descr="Graphical user interface, text, application, email&#10;&#10;Description automatically generated">
            <a:extLst>
              <a:ext uri="{FF2B5EF4-FFF2-40B4-BE49-F238E27FC236}">
                <a16:creationId xmlns:a16="http://schemas.microsoft.com/office/drawing/2014/main" id="{832507E6-AAF9-4FEB-BB34-BA30EDB3BC51}"/>
              </a:ext>
            </a:extLst>
          </p:cNvPr>
          <p:cNvPicPr>
            <a:picLocks noChangeAspect="1"/>
          </p:cNvPicPr>
          <p:nvPr/>
        </p:nvPicPr>
        <p:blipFill>
          <a:blip r:embed="rId3"/>
          <a:stretch>
            <a:fillRect/>
          </a:stretch>
        </p:blipFill>
        <p:spPr>
          <a:xfrm>
            <a:off x="1048183" y="1972581"/>
            <a:ext cx="10073409" cy="4855936"/>
          </a:xfrm>
          <a:prstGeom prst="rect">
            <a:avLst/>
          </a:prstGeom>
        </p:spPr>
      </p:pic>
    </p:spTree>
    <p:extLst>
      <p:ext uri="{BB962C8B-B14F-4D97-AF65-F5344CB8AC3E}">
        <p14:creationId xmlns:p14="http://schemas.microsoft.com/office/powerpoint/2010/main" val="45487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23</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914400"/>
            <a:ext cx="8658225" cy="1015663"/>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a:p>
            <a:pPr marL="742950" lvl="1" indent="-285750">
              <a:buFont typeface="Arial" panose="020B0604020202020204" pitchFamily="34" charset="0"/>
              <a:buChar char="•"/>
            </a:pPr>
            <a:r>
              <a:rPr lang="en-IN" dirty="0"/>
              <a:t>Billing at the end of the month</a:t>
            </a:r>
          </a:p>
        </p:txBody>
      </p:sp>
      <p:sp>
        <p:nvSpPr>
          <p:cNvPr id="7" name="TextBox 6">
            <a:extLst>
              <a:ext uri="{FF2B5EF4-FFF2-40B4-BE49-F238E27FC236}">
                <a16:creationId xmlns:a16="http://schemas.microsoft.com/office/drawing/2014/main" id="{9C547F67-BB20-4E9C-8897-622A9A2A39BC}"/>
              </a:ext>
            </a:extLst>
          </p:cNvPr>
          <p:cNvSpPr txBox="1"/>
          <p:nvPr/>
        </p:nvSpPr>
        <p:spPr>
          <a:xfrm>
            <a:off x="5105400" y="1238935"/>
            <a:ext cx="7734300" cy="369332"/>
          </a:xfrm>
          <a:prstGeom prst="rect">
            <a:avLst/>
          </a:prstGeom>
          <a:noFill/>
        </p:spPr>
        <p:txBody>
          <a:bodyPr wrap="square">
            <a:spAutoFit/>
          </a:bodyPr>
          <a:lstStyle/>
          <a:p>
            <a:r>
              <a:rPr lang="en-US" dirty="0">
                <a:hlinkClick r:id="rId3"/>
              </a:rPr>
              <a:t>Amazon CloudWatch Pricing – Amazon Web Services (AWS)</a:t>
            </a:r>
            <a:endParaRPr lang="en-IN" dirty="0"/>
          </a:p>
        </p:txBody>
      </p:sp>
      <p:sp>
        <p:nvSpPr>
          <p:cNvPr id="9" name="TextBox 8">
            <a:extLst>
              <a:ext uri="{FF2B5EF4-FFF2-40B4-BE49-F238E27FC236}">
                <a16:creationId xmlns:a16="http://schemas.microsoft.com/office/drawing/2014/main" id="{866C2872-2557-4A28-AF45-B25F0B932570}"/>
              </a:ext>
            </a:extLst>
          </p:cNvPr>
          <p:cNvSpPr txBox="1"/>
          <p:nvPr/>
        </p:nvSpPr>
        <p:spPr>
          <a:xfrm>
            <a:off x="609600" y="2254598"/>
            <a:ext cx="11304905" cy="1295739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6191F"/>
                </a:solidFill>
                <a:effectLst/>
                <a:latin typeface="Amazon Ember"/>
              </a:rPr>
              <a:t>Metrics</a:t>
            </a:r>
          </a:p>
          <a:p>
            <a:pPr marL="742950" lvl="1" indent="-285750">
              <a:buFont typeface="Arial" panose="020B0604020202020204" pitchFamily="34" charset="0"/>
              <a:buChar char="•"/>
            </a:pPr>
            <a:r>
              <a:rPr lang="en-US" sz="1400" b="0" i="0" dirty="0">
                <a:solidFill>
                  <a:srgbClr val="16191F"/>
                </a:solidFill>
                <a:effectLst/>
                <a:latin typeface="Amazon Ember"/>
              </a:rPr>
              <a:t>Number of Metrics (includes detailed and custom metrics)</a:t>
            </a:r>
          </a:p>
          <a:p>
            <a:pPr marL="285750" indent="-285750">
              <a:buFont typeface="Arial" panose="020B0604020202020204" pitchFamily="34" charset="0"/>
              <a:buChar char="•"/>
            </a:pPr>
            <a:r>
              <a:rPr lang="en-US" dirty="0">
                <a:solidFill>
                  <a:srgbClr val="16191F"/>
                </a:solidFill>
                <a:latin typeface="Amazon Ember"/>
              </a:rPr>
              <a:t>APIs</a:t>
            </a:r>
          </a:p>
          <a:p>
            <a:pPr marL="742950" lvl="1" indent="-285750">
              <a:buFont typeface="Arial" panose="020B0604020202020204" pitchFamily="34" charset="0"/>
              <a:buChar char="•"/>
            </a:pPr>
            <a:r>
              <a:rPr lang="en-US" sz="1400" dirty="0" err="1">
                <a:solidFill>
                  <a:srgbClr val="16191F"/>
                </a:solidFill>
                <a:latin typeface="Amazon Ember"/>
              </a:rPr>
              <a:t>GetMetricData</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err="1">
                <a:solidFill>
                  <a:srgbClr val="16191F"/>
                </a:solidFill>
                <a:latin typeface="Amazon Ember"/>
              </a:rPr>
              <a:t>GetMetricWidgetImage</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a:solidFill>
                  <a:srgbClr val="16191F"/>
                </a:solidFill>
                <a:latin typeface="Amazon Ember"/>
              </a:rPr>
              <a:t>Number of other API requests</a:t>
            </a:r>
          </a:p>
          <a:p>
            <a:pPr marL="1200150" lvl="2" indent="-285750">
              <a:buFont typeface="Arial" panose="020B0604020202020204" pitchFamily="34" charset="0"/>
              <a:buChar char="•"/>
            </a:pPr>
            <a:r>
              <a:rPr lang="en-US" sz="1200" b="0" i="0" dirty="0" err="1">
                <a:solidFill>
                  <a:srgbClr val="16191F"/>
                </a:solidFill>
                <a:effectLst/>
                <a:latin typeface="Amazon Ember"/>
              </a:rPr>
              <a:t>GetMetricStatistics</a:t>
            </a:r>
            <a:r>
              <a:rPr lang="en-US" sz="1200" b="0" i="0" dirty="0">
                <a:solidFill>
                  <a:srgbClr val="16191F"/>
                </a:solidFill>
                <a:effectLst/>
                <a:latin typeface="Amazon Ember"/>
              </a:rPr>
              <a:t>, </a:t>
            </a:r>
            <a:r>
              <a:rPr lang="en-US" sz="1200" b="0" i="0" dirty="0" err="1">
                <a:solidFill>
                  <a:srgbClr val="16191F"/>
                </a:solidFill>
                <a:effectLst/>
                <a:latin typeface="Amazon Ember"/>
              </a:rPr>
              <a:t>ListMetrics</a:t>
            </a:r>
            <a:r>
              <a:rPr lang="en-US" sz="1200" b="0" i="0" dirty="0">
                <a:solidFill>
                  <a:srgbClr val="16191F"/>
                </a:solidFill>
                <a:effectLst/>
                <a:latin typeface="Amazon Ember"/>
              </a:rPr>
              <a:t>, </a:t>
            </a:r>
            <a:r>
              <a:rPr lang="en-US" sz="1200" b="0" i="0" dirty="0" err="1">
                <a:solidFill>
                  <a:srgbClr val="16191F"/>
                </a:solidFill>
                <a:effectLst/>
                <a:latin typeface="Amazon Ember"/>
              </a:rPr>
              <a:t>PutMetricData</a:t>
            </a:r>
            <a:r>
              <a:rPr lang="en-US" sz="1200" b="0" i="0" dirty="0">
                <a:solidFill>
                  <a:srgbClr val="16191F"/>
                </a:solidFill>
                <a:effectLst/>
                <a:latin typeface="Amazon Ember"/>
              </a:rPr>
              <a:t>, </a:t>
            </a:r>
            <a:r>
              <a:rPr lang="en-US" sz="1200" b="0" i="0" dirty="0" err="1">
                <a:solidFill>
                  <a:srgbClr val="16191F"/>
                </a:solidFill>
                <a:effectLst/>
                <a:latin typeface="Amazon Ember"/>
              </a:rPr>
              <a:t>GetDashboard</a:t>
            </a:r>
            <a:r>
              <a:rPr lang="en-US" sz="1200" b="0" i="0" dirty="0">
                <a:solidFill>
                  <a:srgbClr val="16191F"/>
                </a:solidFill>
                <a:effectLst/>
                <a:latin typeface="Amazon Ember"/>
              </a:rPr>
              <a:t>, </a:t>
            </a:r>
            <a:r>
              <a:rPr lang="en-US" sz="1200" b="0" i="0" dirty="0" err="1">
                <a:solidFill>
                  <a:srgbClr val="16191F"/>
                </a:solidFill>
                <a:effectLst/>
                <a:latin typeface="Amazon Ember"/>
              </a:rPr>
              <a:t>ListDashboards</a:t>
            </a:r>
            <a:r>
              <a:rPr lang="en-US" sz="1200" b="0" i="0" dirty="0">
                <a:solidFill>
                  <a:srgbClr val="16191F"/>
                </a:solidFill>
                <a:effectLst/>
                <a:latin typeface="Amazon Ember"/>
              </a:rPr>
              <a:t>, </a:t>
            </a:r>
            <a:r>
              <a:rPr lang="en-US" sz="1200" b="0" i="0" dirty="0" err="1">
                <a:solidFill>
                  <a:srgbClr val="16191F"/>
                </a:solidFill>
                <a:effectLst/>
                <a:latin typeface="Amazon Ember"/>
              </a:rPr>
              <a:t>PutDashboard</a:t>
            </a:r>
            <a:r>
              <a:rPr lang="en-US" sz="1200" b="0" i="0" dirty="0">
                <a:solidFill>
                  <a:srgbClr val="16191F"/>
                </a:solidFill>
                <a:effectLst/>
                <a:latin typeface="Amazon Ember"/>
              </a:rPr>
              <a:t> and </a:t>
            </a:r>
            <a:r>
              <a:rPr lang="en-US" sz="1200" b="0" i="0" dirty="0" err="1">
                <a:solidFill>
                  <a:srgbClr val="16191F"/>
                </a:solidFill>
                <a:effectLst/>
                <a:latin typeface="Amazon Ember"/>
              </a:rPr>
              <a:t>DeleteDashboards</a:t>
            </a:r>
            <a:r>
              <a:rPr lang="en-US" sz="1200" b="0" i="0" dirty="0">
                <a:solidFill>
                  <a:srgbClr val="16191F"/>
                </a:solidFill>
                <a:effectLst/>
                <a:latin typeface="Amazon Ember"/>
              </a:rPr>
              <a:t> requests are the other request types which are billed at the same price.</a:t>
            </a:r>
          </a:p>
          <a:p>
            <a:pPr marL="285750" indent="-285750">
              <a:buFont typeface="Arial" panose="020B0604020202020204" pitchFamily="34" charset="0"/>
              <a:buChar char="•"/>
            </a:pPr>
            <a:r>
              <a:rPr lang="en-US" b="0" i="0" dirty="0">
                <a:solidFill>
                  <a:srgbClr val="16191F"/>
                </a:solidFill>
                <a:effectLst/>
                <a:latin typeface="Amazon Ember"/>
              </a:rPr>
              <a:t>Logs</a:t>
            </a:r>
          </a:p>
          <a:p>
            <a:pPr marL="742950" lvl="1" indent="-285750">
              <a:buFont typeface="Arial" panose="020B0604020202020204" pitchFamily="34" charset="0"/>
              <a:buChar char="•"/>
            </a:pPr>
            <a:r>
              <a:rPr lang="en-US" b="0" i="0" dirty="0">
                <a:solidFill>
                  <a:srgbClr val="16191F"/>
                </a:solidFill>
                <a:effectLst/>
                <a:latin typeface="Amazon Ember"/>
              </a:rPr>
              <a:t>Standard Logs: Data Ingested  in GB</a:t>
            </a:r>
          </a:p>
          <a:p>
            <a:pPr marL="742950" lvl="1" indent="-285750">
              <a:buFont typeface="Arial" panose="020B0604020202020204" pitchFamily="34" charset="0"/>
              <a:buChar char="•"/>
            </a:pPr>
            <a:r>
              <a:rPr lang="en-US" b="0" i="0" dirty="0">
                <a:solidFill>
                  <a:srgbClr val="16191F"/>
                </a:solidFill>
                <a:effectLst/>
                <a:latin typeface="Amazon Ember"/>
              </a:rPr>
              <a:t>Vended Logs: Data Ingested</a:t>
            </a:r>
          </a:p>
          <a:p>
            <a:pPr marL="742950" lvl="1" indent="-285750">
              <a:buFont typeface="Arial" panose="020B0604020202020204" pitchFamily="34" charset="0"/>
              <a:buChar char="•"/>
            </a:pPr>
            <a:r>
              <a:rPr lang="en-US" b="0" i="0" dirty="0">
                <a:solidFill>
                  <a:srgbClr val="16191F"/>
                </a:solidFill>
                <a:effectLst/>
                <a:latin typeface="Amazon Ember"/>
              </a:rPr>
              <a:t>VPC and Route53 logs qualify for Vended Logs pricing.</a:t>
            </a:r>
          </a:p>
          <a:p>
            <a:pPr marL="742950" lvl="1" indent="-285750">
              <a:buFont typeface="Arial" panose="020B0604020202020204" pitchFamily="34" charset="0"/>
              <a:buChar char="•"/>
            </a:pPr>
            <a:r>
              <a:rPr lang="en-US" b="0" i="0" dirty="0">
                <a:solidFill>
                  <a:srgbClr val="16191F"/>
                </a:solidFill>
                <a:effectLst/>
                <a:latin typeface="Amazon Ember"/>
              </a:rPr>
              <a:t>Log Storage/Archival (Standard and Vended Logs)</a:t>
            </a:r>
          </a:p>
          <a:p>
            <a:r>
              <a:rPr lang="en-US" b="0" i="0" dirty="0">
                <a:solidFill>
                  <a:srgbClr val="16191F"/>
                </a:solidFill>
                <a:effectLst/>
                <a:latin typeface="Amazon Ember"/>
              </a:rPr>
              <a:t>		Log volume archived is estimated to be 15% of Log volume ingested (due to compression). 			Storage/Archival costs are estimated assuming customer choses a retention period of one (1) 			month. Default retention setting is ‘never expire’. ( assuming 1 month retention)</a:t>
            </a:r>
          </a:p>
          <a:p>
            <a:pPr marL="742950" lvl="1" indent="-285750">
              <a:buFont typeface="Arial" panose="020B0604020202020204" pitchFamily="34" charset="0"/>
              <a:buChar char="•"/>
            </a:pPr>
            <a:r>
              <a:rPr lang="en-US" b="0" i="0" dirty="0">
                <a:solidFill>
                  <a:srgbClr val="16191F"/>
                </a:solidFill>
                <a:effectLst/>
                <a:latin typeface="Amazon Ember"/>
              </a:rPr>
              <a:t>Logs Delivered to S3: Data Ingested</a:t>
            </a:r>
          </a:p>
          <a:p>
            <a:pPr marL="1200150" lvl="2" indent="-285750">
              <a:buFont typeface="Arial" panose="020B0604020202020204" pitchFamily="34" charset="0"/>
              <a:buChar char="•"/>
            </a:pPr>
            <a:r>
              <a:rPr lang="en-US" b="0" i="0" dirty="0">
                <a:solidFill>
                  <a:srgbClr val="16191F"/>
                </a:solidFill>
                <a:effectLst/>
                <a:latin typeface="Amazon Ember"/>
              </a:rPr>
              <a:t>VPC flow logs and Global Accelerator flow logs also qualify for this pricing.</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Logs Insights Queries (</a:t>
            </a:r>
            <a:r>
              <a:rPr lang="en-US" b="0" i="0" dirty="0" err="1">
                <a:solidFill>
                  <a:srgbClr val="16191F"/>
                </a:solidFill>
                <a:effectLst/>
                <a:latin typeface="Amazon Ember"/>
              </a:rPr>
              <a:t>Analyse</a:t>
            </a:r>
            <a:r>
              <a:rPr lang="en-US" b="0" i="0" dirty="0">
                <a:solidFill>
                  <a:srgbClr val="16191F"/>
                </a:solidFill>
                <a:effectLst/>
                <a:latin typeface="Amazon Ember"/>
              </a:rPr>
              <a:t> Log Data)</a:t>
            </a:r>
          </a:p>
          <a:p>
            <a:pPr marL="742950" lvl="1" indent="-285750">
              <a:buFont typeface="Arial" panose="020B0604020202020204" pitchFamily="34" charset="0"/>
              <a:buChar char="•"/>
            </a:pPr>
            <a:r>
              <a:rPr lang="en-US" b="0" i="0" dirty="0">
                <a:solidFill>
                  <a:srgbClr val="16191F"/>
                </a:solidFill>
                <a:effectLst/>
                <a:latin typeface="Amazon Ember"/>
              </a:rPr>
              <a:t>Expected Logs Data scanned</a:t>
            </a:r>
          </a:p>
          <a:p>
            <a:pPr marL="285750" indent="-285750">
              <a:buFont typeface="Arial" panose="020B0604020202020204" pitchFamily="34" charset="0"/>
              <a:buChar char="•"/>
            </a:pPr>
            <a:r>
              <a:rPr lang="en-US" b="0" i="0" dirty="0">
                <a:solidFill>
                  <a:srgbClr val="16191F"/>
                </a:solidFill>
                <a:effectLst/>
                <a:latin typeface="Amazon Ember"/>
              </a:rPr>
              <a:t>Events</a:t>
            </a:r>
          </a:p>
          <a:p>
            <a:pPr marL="742950" lvl="1" indent="-285750">
              <a:buFont typeface="Arial" panose="020B0604020202020204" pitchFamily="34" charset="0"/>
              <a:buChar char="•"/>
            </a:pPr>
            <a:r>
              <a:rPr lang="en-US" b="0" i="0" dirty="0">
                <a:solidFill>
                  <a:srgbClr val="16191F"/>
                </a:solidFill>
                <a:effectLst/>
                <a:latin typeface="Amazon Ember"/>
              </a:rPr>
              <a:t>Number of Custom/Cross-account events</a:t>
            </a:r>
          </a:p>
          <a:p>
            <a:pPr marL="285750" indent="-285750">
              <a:buFont typeface="Arial" panose="020B0604020202020204" pitchFamily="34" charset="0"/>
              <a:buChar char="•"/>
            </a:pPr>
            <a:r>
              <a:rPr lang="en-US" b="0" i="0" dirty="0">
                <a:solidFill>
                  <a:srgbClr val="16191F"/>
                </a:solidFill>
                <a:effectLst/>
                <a:latin typeface="Amazon Ember"/>
              </a:rPr>
              <a:t>Dashboards and Alarms</a:t>
            </a:r>
          </a:p>
          <a:p>
            <a:pPr marL="742950" lvl="1" indent="-285750">
              <a:buFont typeface="Arial" panose="020B0604020202020204" pitchFamily="34" charset="0"/>
              <a:buChar char="•"/>
            </a:pPr>
            <a:r>
              <a:rPr lang="en-US" b="0" i="0" dirty="0">
                <a:solidFill>
                  <a:srgbClr val="16191F"/>
                </a:solidFill>
                <a:effectLst/>
                <a:latin typeface="Amazon Ember"/>
              </a:rPr>
              <a:t>Number of Dashboard</a:t>
            </a:r>
          </a:p>
          <a:p>
            <a:pPr marL="742950" lvl="1" indent="-285750">
              <a:buFont typeface="Arial" panose="020B0604020202020204" pitchFamily="34" charset="0"/>
              <a:buChar char="•"/>
            </a:pPr>
            <a:r>
              <a:rPr lang="en-US" b="0" i="0" dirty="0">
                <a:solidFill>
                  <a:srgbClr val="16191F"/>
                </a:solidFill>
                <a:effectLst/>
                <a:latin typeface="Amazon Ember"/>
              </a:rPr>
              <a:t>Number of Standard Resolution Alarm Metrics</a:t>
            </a:r>
          </a:p>
          <a:p>
            <a:pPr marL="742950" lvl="1" indent="-285750">
              <a:buFont typeface="Arial" panose="020B0604020202020204" pitchFamily="34" charset="0"/>
              <a:buChar char="•"/>
            </a:pPr>
            <a:r>
              <a:rPr lang="en-US" b="0" i="0" dirty="0">
                <a:solidFill>
                  <a:srgbClr val="16191F"/>
                </a:solidFill>
                <a:effectLst/>
                <a:latin typeface="Amazon Ember"/>
              </a:rPr>
              <a:t>Standard Resolution Alarms (60 seconds).</a:t>
            </a:r>
          </a:p>
          <a:p>
            <a:pPr marL="742950" lvl="1" indent="-285750">
              <a:buFont typeface="Arial" panose="020B0604020202020204" pitchFamily="34" charset="0"/>
              <a:buChar char="•"/>
            </a:pPr>
            <a:r>
              <a:rPr lang="en-US" b="0" i="0" dirty="0">
                <a:solidFill>
                  <a:srgbClr val="16191F"/>
                </a:solidFill>
                <a:effectLst/>
                <a:latin typeface="Amazon Ember"/>
              </a:rPr>
              <a:t>Number of High Resolution Alarm Metrics</a:t>
            </a:r>
          </a:p>
          <a:p>
            <a:pPr marL="1200150" lvl="2" indent="-285750">
              <a:buFont typeface="Arial" panose="020B0604020202020204" pitchFamily="34" charset="0"/>
              <a:buChar char="•"/>
            </a:pPr>
            <a:r>
              <a:rPr lang="en-US" b="0" i="0" dirty="0">
                <a:solidFill>
                  <a:srgbClr val="16191F"/>
                </a:solidFill>
                <a:effectLst/>
                <a:latin typeface="Amazon Ember"/>
              </a:rPr>
              <a:t>High Resolution Alarm (10 seconds).</a:t>
            </a:r>
          </a:p>
          <a:p>
            <a:pPr marL="742950" lvl="1" indent="-285750">
              <a:buFont typeface="Arial" panose="020B0604020202020204" pitchFamily="34" charset="0"/>
              <a:buChar char="•"/>
            </a:pPr>
            <a:r>
              <a:rPr lang="en-US" b="0" i="0" dirty="0">
                <a:solidFill>
                  <a:srgbClr val="16191F"/>
                </a:solidFill>
                <a:effectLst/>
                <a:latin typeface="Amazon Ember"/>
              </a:rPr>
              <a:t>Number of composite alarms</a:t>
            </a:r>
          </a:p>
          <a:p>
            <a:pPr marL="1200150" lvl="2" indent="-285750">
              <a:buFont typeface="Arial" panose="020B0604020202020204" pitchFamily="34" charset="0"/>
              <a:buChar char="•"/>
            </a:pPr>
            <a:r>
              <a:rPr lang="en-US" b="0" i="0" dirty="0">
                <a:solidFill>
                  <a:srgbClr val="16191F"/>
                </a:solidFill>
                <a:effectLst/>
                <a:latin typeface="Amazon Ember"/>
              </a:rPr>
              <a:t>Composite alarms can combine any type of CloudWatch alarm. Metric alarms are billed based on the number of metrics per alarm, while composite alarms are billed per alarm unit.</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Canaries</a:t>
            </a:r>
          </a:p>
          <a:p>
            <a:pPr marL="742950" lvl="1" indent="-285750">
              <a:buFont typeface="Arial" panose="020B0604020202020204" pitchFamily="34" charset="0"/>
              <a:buChar char="•"/>
            </a:pPr>
            <a:r>
              <a:rPr lang="en-US" b="0" i="0" dirty="0">
                <a:solidFill>
                  <a:srgbClr val="16191F"/>
                </a:solidFill>
                <a:effectLst/>
                <a:latin typeface="Amazon Ember"/>
              </a:rPr>
              <a:t>Number of Canary runs</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CloudWatch Logs</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CloudWatch</a:t>
            </a:r>
          </a:p>
          <a:p>
            <a:pPr marL="742950" lvl="1" indent="-285750">
              <a:buFont typeface="Arial" panose="020B0604020202020204" pitchFamily="34" charset="0"/>
              <a:buChar char="•"/>
            </a:pPr>
            <a:r>
              <a:rPr lang="en-US" b="0" i="0" dirty="0">
                <a:solidFill>
                  <a:srgbClr val="16191F"/>
                </a:solidFill>
                <a:effectLst/>
                <a:latin typeface="Amazon Ember"/>
              </a:rPr>
              <a:t>Total number of matched log events for CloudWatch</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DynamoDB</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DynamoDB</a:t>
            </a:r>
          </a:p>
          <a:p>
            <a:pPr marL="742950" lvl="1" indent="-285750">
              <a:buFont typeface="Arial" panose="020B0604020202020204" pitchFamily="34" charset="0"/>
              <a:buChar char="•"/>
            </a:pPr>
            <a:r>
              <a:rPr lang="en-US" b="0" i="0" dirty="0">
                <a:solidFill>
                  <a:srgbClr val="16191F"/>
                </a:solidFill>
                <a:effectLst/>
                <a:latin typeface="Amazon Ember"/>
              </a:rPr>
              <a:t>Total number of events for DynamoDB</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Lambda Insights</a:t>
            </a:r>
          </a:p>
          <a:p>
            <a:pPr marL="742950" lvl="1" indent="-285750">
              <a:buFont typeface="Arial" panose="020B0604020202020204" pitchFamily="34" charset="0"/>
              <a:buChar char="•"/>
            </a:pPr>
            <a:r>
              <a:rPr lang="en-US" b="0" i="0" dirty="0">
                <a:solidFill>
                  <a:srgbClr val="16191F"/>
                </a:solidFill>
                <a:effectLst/>
                <a:latin typeface="Amazon Ember"/>
              </a:rPr>
              <a:t>Number of Lambda functions</a:t>
            </a:r>
          </a:p>
          <a:p>
            <a:pPr marL="742950" lvl="1" indent="-285750">
              <a:buFont typeface="Arial" panose="020B0604020202020204" pitchFamily="34" charset="0"/>
              <a:buChar char="•"/>
            </a:pPr>
            <a:r>
              <a:rPr lang="en-US" b="0" i="0" dirty="0">
                <a:solidFill>
                  <a:srgbClr val="16191F"/>
                </a:solidFill>
                <a:effectLst/>
                <a:latin typeface="Amazon Ember"/>
              </a:rPr>
              <a:t>Number of requests per function</a:t>
            </a:r>
          </a:p>
        </p:txBody>
      </p:sp>
      <p:sp>
        <p:nvSpPr>
          <p:cNvPr id="8" name="Rectangle 1">
            <a:extLst>
              <a:ext uri="{FF2B5EF4-FFF2-40B4-BE49-F238E27FC236}">
                <a16:creationId xmlns:a16="http://schemas.microsoft.com/office/drawing/2014/main" id="{8DC2E741-79FB-4F4E-8A19-3A5BDC00A966}"/>
              </a:ext>
            </a:extLst>
          </p:cNvPr>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0D5C62EF-2E9D-4F86-9AC3-C9725E32971C}"/>
              </a:ext>
            </a:extLst>
          </p:cNvPr>
          <p:cNvSpPr>
            <a:spLocks noChangeArrowheads="1"/>
          </p:cNvSpPr>
          <p:nvPr/>
        </p:nvSpPr>
        <p:spPr bwMode="auto">
          <a:xfrm>
            <a:off x="152400" y="1524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32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24</a:t>
            </a:fld>
            <a:endParaRPr lang="en-US"/>
          </a:p>
        </p:txBody>
      </p:sp>
    </p:spTree>
    <p:extLst>
      <p:ext uri="{BB962C8B-B14F-4D97-AF65-F5344CB8AC3E}">
        <p14:creationId xmlns:p14="http://schemas.microsoft.com/office/powerpoint/2010/main" val="50082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25</a:t>
            </a:fld>
            <a:endParaRPr lang="en-US"/>
          </a:p>
        </p:txBody>
      </p:sp>
    </p:spTree>
    <p:extLst>
      <p:ext uri="{BB962C8B-B14F-4D97-AF65-F5344CB8AC3E}">
        <p14:creationId xmlns:p14="http://schemas.microsoft.com/office/powerpoint/2010/main" val="20430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26</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1015663"/>
          </a:xfrm>
          <a:prstGeom prst="rect">
            <a:avLst/>
          </a:prstGeom>
          <a:noFill/>
        </p:spPr>
        <p:txBody>
          <a:bodyPr wrap="square">
            <a:spAutoFit/>
          </a:bodyPr>
          <a:lstStyle/>
          <a:p>
            <a:r>
              <a:rPr lang="en-IN" sz="2400" dirty="0"/>
              <a:t>2 pricing dimensions for Security Hub: </a:t>
            </a:r>
          </a:p>
          <a:p>
            <a:pPr marL="742950" lvl="1" indent="-285750">
              <a:buFont typeface="Arial" panose="020B0604020202020204" pitchFamily="34" charset="0"/>
              <a:buChar char="•"/>
            </a:pPr>
            <a:r>
              <a:rPr lang="en-IN" dirty="0"/>
              <a:t>Number of security checks per account/region/month </a:t>
            </a:r>
          </a:p>
          <a:p>
            <a:pPr marL="742950" lvl="1" indent="-285750">
              <a:buFont typeface="Arial" panose="020B0604020202020204" pitchFamily="34" charset="0"/>
              <a:buChar char="•"/>
            </a:pPr>
            <a:endParaRPr lang="en-IN" dirty="0"/>
          </a:p>
        </p:txBody>
      </p:sp>
      <p:graphicFrame>
        <p:nvGraphicFramePr>
          <p:cNvPr id="5" name="Table 4">
            <a:extLst>
              <a:ext uri="{FF2B5EF4-FFF2-40B4-BE49-F238E27FC236}">
                <a16:creationId xmlns:a16="http://schemas.microsoft.com/office/drawing/2014/main" id="{8F04BFF0-7524-47A9-8DC1-A7C8DC8D97A2}"/>
              </a:ext>
            </a:extLst>
          </p:cNvPr>
          <p:cNvGraphicFramePr>
            <a:graphicFrameLocks noGrp="1"/>
          </p:cNvGraphicFramePr>
          <p:nvPr>
            <p:extLst>
              <p:ext uri="{D42A27DB-BD31-4B8C-83A1-F6EECF244321}">
                <p14:modId xmlns:p14="http://schemas.microsoft.com/office/powerpoint/2010/main" val="2881213514"/>
              </p:ext>
            </p:extLst>
          </p:nvPr>
        </p:nvGraphicFramePr>
        <p:xfrm>
          <a:off x="3811643" y="2303464"/>
          <a:ext cx="4856107" cy="961494"/>
        </p:xfrm>
        <a:graphic>
          <a:graphicData uri="http://schemas.openxmlformats.org/drawingml/2006/table">
            <a:tbl>
              <a:tblPr>
                <a:tableStyleId>{5C22544A-7EE6-4342-B048-85BDC9FD1C3A}</a:tableStyleId>
              </a:tblPr>
              <a:tblGrid>
                <a:gridCol w="2695550">
                  <a:extLst>
                    <a:ext uri="{9D8B030D-6E8A-4147-A177-3AD203B41FA5}">
                      <a16:colId xmlns:a16="http://schemas.microsoft.com/office/drawing/2014/main" val="106845154"/>
                    </a:ext>
                  </a:extLst>
                </a:gridCol>
                <a:gridCol w="2160557">
                  <a:extLst>
                    <a:ext uri="{9D8B030D-6E8A-4147-A177-3AD203B41FA5}">
                      <a16:colId xmlns:a16="http://schemas.microsoft.com/office/drawing/2014/main" val="514734906"/>
                    </a:ext>
                  </a:extLst>
                </a:gridCol>
              </a:tblGrid>
              <a:tr h="274109">
                <a:tc>
                  <a:txBody>
                    <a:bodyPr/>
                    <a:lstStyle/>
                    <a:p>
                      <a:pPr algn="l" fontAlgn="b"/>
                      <a:r>
                        <a:rPr lang="en-IN" sz="2000" u="none" strike="noStrike" dirty="0">
                          <a:effectLst/>
                        </a:rPr>
                        <a:t>First 100,000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$0.001 </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5132958"/>
                  </a:ext>
                </a:extLst>
              </a:tr>
              <a:tr h="274109">
                <a:tc>
                  <a:txBody>
                    <a:bodyPr/>
                    <a:lstStyle/>
                    <a:p>
                      <a:pPr algn="l" fontAlgn="b"/>
                      <a:r>
                        <a:rPr lang="en-IN" sz="2000" u="none" strike="noStrike" dirty="0">
                          <a:effectLst/>
                        </a:rPr>
                        <a:t>Next 400,000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$0.0008</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9979975"/>
                  </a:ext>
                </a:extLst>
              </a:tr>
              <a:tr h="339194">
                <a:tc>
                  <a:txBody>
                    <a:bodyPr/>
                    <a:lstStyle/>
                    <a:p>
                      <a:pPr algn="l" fontAlgn="b"/>
                      <a:r>
                        <a:rPr lang="en-IN" sz="2000" u="none" strike="noStrike" dirty="0">
                          <a:effectLst/>
                        </a:rPr>
                        <a:t>Above 500,000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$0.0005</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832657"/>
                  </a:ext>
                </a:extLst>
              </a:tr>
            </a:tbl>
          </a:graphicData>
        </a:graphic>
      </p:graphicFrame>
      <p:sp>
        <p:nvSpPr>
          <p:cNvPr id="8" name="TextBox 7">
            <a:extLst>
              <a:ext uri="{FF2B5EF4-FFF2-40B4-BE49-F238E27FC236}">
                <a16:creationId xmlns:a16="http://schemas.microsoft.com/office/drawing/2014/main" id="{8AE959A3-443A-4FC4-A110-ABB877CAFEB1}"/>
              </a:ext>
            </a:extLst>
          </p:cNvPr>
          <p:cNvSpPr txBox="1"/>
          <p:nvPr/>
        </p:nvSpPr>
        <p:spPr>
          <a:xfrm>
            <a:off x="638175" y="3638550"/>
            <a:ext cx="8658225" cy="646331"/>
          </a:xfrm>
          <a:prstGeom prst="rect">
            <a:avLst/>
          </a:prstGeom>
          <a:noFill/>
        </p:spPr>
        <p:txBody>
          <a:bodyPr wrap="square">
            <a:spAutoFit/>
          </a:bodyPr>
          <a:lstStyle/>
          <a:p>
            <a:pPr marL="742950" lvl="1" indent="-285750">
              <a:buFont typeface="Arial" panose="020B0604020202020204" pitchFamily="34" charset="0"/>
              <a:buChar char="•"/>
            </a:pPr>
            <a:r>
              <a:rPr lang="en-IN" dirty="0"/>
              <a:t>Number of finding ingestion events per account/region/month</a:t>
            </a:r>
          </a:p>
          <a:p>
            <a:pPr marL="742950" lvl="1" indent="-285750">
              <a:buFont typeface="Arial" panose="020B0604020202020204" pitchFamily="34" charset="0"/>
              <a:buChar char="•"/>
            </a:pPr>
            <a:endParaRPr lang="en-IN" dirty="0"/>
          </a:p>
        </p:txBody>
      </p:sp>
      <p:graphicFrame>
        <p:nvGraphicFramePr>
          <p:cNvPr id="7" name="Table 6">
            <a:extLst>
              <a:ext uri="{FF2B5EF4-FFF2-40B4-BE49-F238E27FC236}">
                <a16:creationId xmlns:a16="http://schemas.microsoft.com/office/drawing/2014/main" id="{B29E847C-3AD0-45A5-8208-8BC74FDC93B1}"/>
              </a:ext>
            </a:extLst>
          </p:cNvPr>
          <p:cNvGraphicFramePr>
            <a:graphicFrameLocks noGrp="1"/>
          </p:cNvGraphicFramePr>
          <p:nvPr>
            <p:extLst>
              <p:ext uri="{D42A27DB-BD31-4B8C-83A1-F6EECF244321}">
                <p14:modId xmlns:p14="http://schemas.microsoft.com/office/powerpoint/2010/main" val="407984937"/>
              </p:ext>
            </p:extLst>
          </p:nvPr>
        </p:nvGraphicFramePr>
        <p:xfrm>
          <a:off x="3856292" y="4033838"/>
          <a:ext cx="4811458" cy="646330"/>
        </p:xfrm>
        <a:graphic>
          <a:graphicData uri="http://schemas.openxmlformats.org/drawingml/2006/table">
            <a:tbl>
              <a:tblPr>
                <a:tableStyleId>{5C22544A-7EE6-4342-B048-85BDC9FD1C3A}</a:tableStyleId>
              </a:tblPr>
              <a:tblGrid>
                <a:gridCol w="2820733">
                  <a:extLst>
                    <a:ext uri="{9D8B030D-6E8A-4147-A177-3AD203B41FA5}">
                      <a16:colId xmlns:a16="http://schemas.microsoft.com/office/drawing/2014/main" val="1572868476"/>
                    </a:ext>
                  </a:extLst>
                </a:gridCol>
                <a:gridCol w="1990725">
                  <a:extLst>
                    <a:ext uri="{9D8B030D-6E8A-4147-A177-3AD203B41FA5}">
                      <a16:colId xmlns:a16="http://schemas.microsoft.com/office/drawing/2014/main" val="2694905237"/>
                    </a:ext>
                  </a:extLst>
                </a:gridCol>
              </a:tblGrid>
              <a:tr h="323165">
                <a:tc>
                  <a:txBody>
                    <a:bodyPr/>
                    <a:lstStyle/>
                    <a:p>
                      <a:pPr algn="l" fontAlgn="b"/>
                      <a:r>
                        <a:rPr lang="en-IN" sz="2000" u="none" strike="noStrike" dirty="0">
                          <a:effectLst/>
                        </a:rPr>
                        <a:t>Perpetual Tier of 10000</a:t>
                      </a:r>
                      <a:endParaRPr lang="en-IN" sz="2000" b="0" i="0" u="none" strike="noStrike" dirty="0">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a:effectLst/>
                        </a:rPr>
                        <a:t>Free</a:t>
                      </a:r>
                      <a:endParaRPr lang="en-IN" sz="2000" b="0" i="0" u="none" strike="noStrike">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520416680"/>
                  </a:ext>
                </a:extLst>
              </a:tr>
              <a:tr h="323165">
                <a:tc>
                  <a:txBody>
                    <a:bodyPr/>
                    <a:lstStyle/>
                    <a:p>
                      <a:pPr algn="l" fontAlgn="b"/>
                      <a:r>
                        <a:rPr lang="en-IN" sz="2000" u="none" strike="noStrike">
                          <a:effectLst/>
                        </a:rPr>
                        <a:t>After the first 10,000</a:t>
                      </a:r>
                      <a:endParaRPr lang="en-IN" sz="2000" b="0" i="0" u="none" strike="noStrike">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dirty="0">
                          <a:effectLst/>
                        </a:rPr>
                        <a:t>$0.00003</a:t>
                      </a:r>
                      <a:endParaRPr lang="en-IN" sz="2000" b="0" i="0" u="none" strike="noStrike" dirty="0">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3294604676"/>
                  </a:ext>
                </a:extLst>
              </a:tr>
            </a:tbl>
          </a:graphicData>
        </a:graphic>
      </p:graphicFrame>
      <p:sp>
        <p:nvSpPr>
          <p:cNvPr id="11" name="TextBox 10">
            <a:extLst>
              <a:ext uri="{FF2B5EF4-FFF2-40B4-BE49-F238E27FC236}">
                <a16:creationId xmlns:a16="http://schemas.microsoft.com/office/drawing/2014/main" id="{03A094CD-E154-4249-9EA4-1E2FE4871B39}"/>
              </a:ext>
            </a:extLst>
          </p:cNvPr>
          <p:cNvSpPr txBox="1"/>
          <p:nvPr/>
        </p:nvSpPr>
        <p:spPr>
          <a:xfrm>
            <a:off x="696282" y="5439460"/>
            <a:ext cx="10799436" cy="369332"/>
          </a:xfrm>
          <a:prstGeom prst="rect">
            <a:avLst/>
          </a:prstGeom>
          <a:noFill/>
        </p:spPr>
        <p:txBody>
          <a:bodyPr wrap="square">
            <a:spAutoFit/>
          </a:bodyPr>
          <a:lstStyle/>
          <a:p>
            <a:r>
              <a:rPr lang="en-IN" dirty="0"/>
              <a:t>Customers are not charged for finding ingestion events generated by Security Hub’s security checks</a:t>
            </a:r>
          </a:p>
        </p:txBody>
      </p:sp>
    </p:spTree>
    <p:extLst>
      <p:ext uri="{BB962C8B-B14F-4D97-AF65-F5344CB8AC3E}">
        <p14:creationId xmlns:p14="http://schemas.microsoft.com/office/powerpoint/2010/main" val="343073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WAF (cost)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27</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FDD8B029-8B2D-4774-8D23-240376BAF1C3}"/>
              </a:ext>
            </a:extLst>
          </p:cNvPr>
          <p:cNvPicPr>
            <a:picLocks noChangeAspect="1"/>
          </p:cNvPicPr>
          <p:nvPr/>
        </p:nvPicPr>
        <p:blipFill>
          <a:blip r:embed="rId3"/>
          <a:stretch>
            <a:fillRect/>
          </a:stretch>
        </p:blipFill>
        <p:spPr>
          <a:xfrm>
            <a:off x="554037" y="858473"/>
            <a:ext cx="11080750" cy="5255352"/>
          </a:xfrm>
          <a:prstGeom prst="rect">
            <a:avLst/>
          </a:prstGeom>
        </p:spPr>
      </p:pic>
      <p:sp>
        <p:nvSpPr>
          <p:cNvPr id="8" name="TextBox 7">
            <a:extLst>
              <a:ext uri="{FF2B5EF4-FFF2-40B4-BE49-F238E27FC236}">
                <a16:creationId xmlns:a16="http://schemas.microsoft.com/office/drawing/2014/main" id="{AE80DACD-21F9-46AE-8F3D-B32CA034F46D}"/>
              </a:ext>
            </a:extLst>
          </p:cNvPr>
          <p:cNvSpPr txBox="1"/>
          <p:nvPr/>
        </p:nvSpPr>
        <p:spPr>
          <a:xfrm>
            <a:off x="3486150" y="6139934"/>
            <a:ext cx="6096000" cy="369332"/>
          </a:xfrm>
          <a:prstGeom prst="rect">
            <a:avLst/>
          </a:prstGeom>
          <a:noFill/>
        </p:spPr>
        <p:txBody>
          <a:bodyPr wrap="square">
            <a:spAutoFit/>
          </a:bodyPr>
          <a:lstStyle/>
          <a:p>
            <a:r>
              <a:rPr lang="en-US" dirty="0">
                <a:hlinkClick r:id="rId4"/>
              </a:rPr>
              <a:t>Pricing - AWS WAF - Amazon Web Services (AWS)</a:t>
            </a:r>
            <a:endParaRPr lang="en-IN" dirty="0"/>
          </a:p>
        </p:txBody>
      </p:sp>
    </p:spTree>
    <p:extLst>
      <p:ext uri="{BB962C8B-B14F-4D97-AF65-F5344CB8AC3E}">
        <p14:creationId xmlns:p14="http://schemas.microsoft.com/office/powerpoint/2010/main" val="359792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Shield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28</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5BB1F0D0-224A-4E03-BA7F-0A5CA29852CD}"/>
              </a:ext>
            </a:extLst>
          </p:cNvPr>
          <p:cNvPicPr>
            <a:picLocks noChangeAspect="1"/>
          </p:cNvPicPr>
          <p:nvPr/>
        </p:nvPicPr>
        <p:blipFill>
          <a:blip r:embed="rId3"/>
          <a:stretch>
            <a:fillRect/>
          </a:stretch>
        </p:blipFill>
        <p:spPr>
          <a:xfrm>
            <a:off x="-596912" y="901617"/>
            <a:ext cx="13168225" cy="3286363"/>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E49CA983-9D10-47C5-BE56-93419C11E5B8}"/>
              </a:ext>
            </a:extLst>
          </p:cNvPr>
          <p:cNvPicPr>
            <a:picLocks noChangeAspect="1"/>
          </p:cNvPicPr>
          <p:nvPr/>
        </p:nvPicPr>
        <p:blipFill>
          <a:blip r:embed="rId4"/>
          <a:stretch>
            <a:fillRect/>
          </a:stretch>
        </p:blipFill>
        <p:spPr>
          <a:xfrm>
            <a:off x="554037" y="4103084"/>
            <a:ext cx="11080750" cy="2811949"/>
          </a:xfrm>
          <a:prstGeom prst="rect">
            <a:avLst/>
          </a:prstGeom>
        </p:spPr>
      </p:pic>
    </p:spTree>
    <p:extLst>
      <p:ext uri="{BB962C8B-B14F-4D97-AF65-F5344CB8AC3E}">
        <p14:creationId xmlns:p14="http://schemas.microsoft.com/office/powerpoint/2010/main" val="134275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29</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415846" cy="923330"/>
          </a:xfrm>
          <a:prstGeom prst="rect">
            <a:avLst/>
          </a:prstGeom>
        </p:spPr>
        <p:txBody>
          <a:bodyPr wrap="square">
            <a:spAutoFit/>
          </a:bodyPr>
          <a:lstStyle/>
          <a:p>
            <a:r>
              <a:rPr lang="en-US" dirty="0">
                <a:hlinkClick r:id="rId3"/>
              </a:rPr>
              <a:t>https://query.prod.cms.rt.microsoft.com/cms/api/am/binary/RE4s2L2</a:t>
            </a:r>
            <a:endParaRPr lang="en-US" dirty="0"/>
          </a:p>
          <a:p>
            <a:r>
              <a:rPr lang="en-US" b="0" i="0" dirty="0">
                <a:solidFill>
                  <a:srgbClr val="171717"/>
                </a:solidFill>
                <a:effectLst/>
                <a:latin typeface="Segoe UI" panose="020B0502040204020203" pitchFamily="34" charset="0"/>
              </a:rPr>
              <a:t>Azure Security Center provides unified security management and advanced threat protection across hybrid cloud workloads (both azure based, inhouse resources).</a:t>
            </a:r>
            <a:endParaRPr lang="en-US" dirty="0"/>
          </a:p>
        </p:txBody>
      </p:sp>
      <p:pic>
        <p:nvPicPr>
          <p:cNvPr id="1026" name="Picture 2" descr="thumbnail image 1 of blog post titled &#10; &#10; &#10;  &#10; &#10; &#10; &#10;    &#10;  &#10;   &#10;    &#10;      &#10;       What's the difference between Azure Security Center, Azure Defender and Azure Sentinel?&#10;       &#10;      &#10;     &#10;   &#10;  &#10; &#10;   &#10; &#10; &#10; &#10; &#10; &#10;">
            <a:extLst>
              <a:ext uri="{FF2B5EF4-FFF2-40B4-BE49-F238E27FC236}">
                <a16:creationId xmlns:a16="http://schemas.microsoft.com/office/drawing/2014/main" id="{A604E736-391E-45A9-B1F6-12DB19D1E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196" y="1857967"/>
            <a:ext cx="8650432" cy="448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2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Cybersecurity Cycle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a:t>
            </a:fld>
            <a:endParaRPr lang="en-US"/>
          </a:p>
        </p:txBody>
      </p:sp>
      <p:pic>
        <p:nvPicPr>
          <p:cNvPr id="3" name="Picture 2" descr="Graphical user interface, application, Word&#10;&#10;Description automatically generated">
            <a:extLst>
              <a:ext uri="{FF2B5EF4-FFF2-40B4-BE49-F238E27FC236}">
                <a16:creationId xmlns:a16="http://schemas.microsoft.com/office/drawing/2014/main" id="{371CBA7E-A565-44DA-BA4B-575D0CCAE63B}"/>
              </a:ext>
            </a:extLst>
          </p:cNvPr>
          <p:cNvPicPr>
            <a:picLocks noChangeAspect="1"/>
          </p:cNvPicPr>
          <p:nvPr/>
        </p:nvPicPr>
        <p:blipFill>
          <a:blip r:embed="rId3"/>
          <a:stretch>
            <a:fillRect/>
          </a:stretch>
        </p:blipFill>
        <p:spPr>
          <a:xfrm>
            <a:off x="446087" y="1814512"/>
            <a:ext cx="11296650" cy="3771641"/>
          </a:xfrm>
          <a:prstGeom prst="rect">
            <a:avLst/>
          </a:prstGeom>
        </p:spPr>
      </p:pic>
      <p:sp>
        <p:nvSpPr>
          <p:cNvPr id="7" name="TextBox 6">
            <a:extLst>
              <a:ext uri="{FF2B5EF4-FFF2-40B4-BE49-F238E27FC236}">
                <a16:creationId xmlns:a16="http://schemas.microsoft.com/office/drawing/2014/main" id="{334567DD-2949-4EE1-807E-297FD87C1BE9}"/>
              </a:ext>
            </a:extLst>
          </p:cNvPr>
          <p:cNvSpPr txBox="1"/>
          <p:nvPr/>
        </p:nvSpPr>
        <p:spPr>
          <a:xfrm>
            <a:off x="3046615" y="5812963"/>
            <a:ext cx="6093228" cy="369332"/>
          </a:xfrm>
          <a:prstGeom prst="rect">
            <a:avLst/>
          </a:prstGeom>
          <a:noFill/>
        </p:spPr>
        <p:txBody>
          <a:bodyPr wrap="square">
            <a:spAutoFit/>
          </a:bodyPr>
          <a:lstStyle/>
          <a:p>
            <a:r>
              <a:rPr lang="en-US" dirty="0">
                <a:solidFill>
                  <a:srgbClr val="292929"/>
                </a:solidFill>
                <a:latin typeface="charter"/>
              </a:rPr>
              <a:t>T</a:t>
            </a:r>
            <a:r>
              <a:rPr lang="en-US" b="0" i="0" dirty="0">
                <a:solidFill>
                  <a:srgbClr val="292929"/>
                </a:solidFill>
                <a:effectLst/>
                <a:latin typeface="charter"/>
              </a:rPr>
              <a:t>ypical Security Operations Center (SOC)</a:t>
            </a:r>
            <a:endParaRPr lang="en-IN" dirty="0"/>
          </a:p>
        </p:txBody>
      </p:sp>
    </p:spTree>
    <p:extLst>
      <p:ext uri="{BB962C8B-B14F-4D97-AF65-F5344CB8AC3E}">
        <p14:creationId xmlns:p14="http://schemas.microsoft.com/office/powerpoint/2010/main" val="282632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 – Use Case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30</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2031325"/>
          </a:xfrm>
          <a:prstGeom prst="rect">
            <a:avLst/>
          </a:prstGeom>
        </p:spPr>
        <p:txBody>
          <a:bodyPr wrap="square">
            <a:spAutoFit/>
          </a:bodyPr>
          <a:lstStyle/>
          <a:p>
            <a:pPr marL="285750" indent="-285750">
              <a:buFont typeface="Arial" panose="020B0604020202020204" pitchFamily="34" charset="0"/>
              <a:buChar char="•"/>
            </a:pPr>
            <a:r>
              <a:rPr lang="en-US" dirty="0"/>
              <a:t>Strengthen security posture: </a:t>
            </a:r>
          </a:p>
          <a:p>
            <a:pPr marL="742950" lvl="1" indent="-285750">
              <a:buFont typeface="Arial" panose="020B0604020202020204" pitchFamily="34" charset="0"/>
              <a:buChar char="•"/>
            </a:pPr>
            <a:r>
              <a:rPr lang="en-US" dirty="0"/>
              <a:t>Security Center assesses environment and enables to understand the status of resources(whether they are secure)</a:t>
            </a:r>
          </a:p>
          <a:p>
            <a:pPr marL="285750" indent="-285750">
              <a:buFont typeface="Arial" panose="020B0604020202020204" pitchFamily="34" charset="0"/>
              <a:buChar char="•"/>
            </a:pPr>
            <a:r>
              <a:rPr lang="en-US" dirty="0"/>
              <a:t>Protect against threats</a:t>
            </a:r>
          </a:p>
          <a:p>
            <a:pPr marL="742950" lvl="1" indent="-285750">
              <a:buFont typeface="Arial" panose="020B0604020202020204" pitchFamily="34" charset="0"/>
              <a:buChar char="•"/>
            </a:pPr>
            <a:r>
              <a:rPr lang="en-US" dirty="0"/>
              <a:t>Security Center assesses workloads and raises threat prevention recommendations and security alerts</a:t>
            </a:r>
          </a:p>
          <a:p>
            <a:pPr marL="285750" indent="-285750">
              <a:buFont typeface="Arial" panose="020B0604020202020204" pitchFamily="34" charset="0"/>
              <a:buChar char="•"/>
            </a:pPr>
            <a:r>
              <a:rPr lang="en-US" dirty="0"/>
              <a:t>Cloud workload protection (CWP) </a:t>
            </a:r>
          </a:p>
        </p:txBody>
      </p:sp>
    </p:spTree>
    <p:extLst>
      <p:ext uri="{BB962C8B-B14F-4D97-AF65-F5344CB8AC3E}">
        <p14:creationId xmlns:p14="http://schemas.microsoft.com/office/powerpoint/2010/main" val="339924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31</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1200329"/>
          </a:xfrm>
          <a:prstGeom prst="rect">
            <a:avLst/>
          </a:prstGeom>
        </p:spPr>
        <p:txBody>
          <a:bodyPr wrap="square">
            <a:spAutoFit/>
          </a:bodyPr>
          <a:lstStyle/>
          <a:p>
            <a:r>
              <a:rPr lang="en-US" dirty="0"/>
              <a:t> Azure Defender. Is configured to add additional security alerts and advanced threat detection for certain types of resources.</a:t>
            </a:r>
          </a:p>
          <a:p>
            <a:r>
              <a:rPr lang="en-US" dirty="0"/>
              <a:t>	</a:t>
            </a:r>
            <a:r>
              <a:rPr lang="en-US" dirty="0">
                <a:solidFill>
                  <a:srgbClr val="333333"/>
                </a:solidFill>
                <a:latin typeface="SegoeUI"/>
              </a:rPr>
              <a:t>A</a:t>
            </a:r>
            <a:r>
              <a:rPr lang="en-US" b="0" i="0" dirty="0">
                <a:solidFill>
                  <a:srgbClr val="333333"/>
                </a:solidFill>
                <a:effectLst/>
                <a:latin typeface="SegoeUI"/>
              </a:rPr>
              <a:t>vailable for servers, app service, Storage, SQL, Key Vault, Resource Manager, DNS, Kubernetes and container registries</a:t>
            </a:r>
            <a:endParaRPr lang="en-US" dirty="0"/>
          </a:p>
        </p:txBody>
      </p:sp>
    </p:spTree>
    <p:extLst>
      <p:ext uri="{BB962C8B-B14F-4D97-AF65-F5344CB8AC3E}">
        <p14:creationId xmlns:p14="http://schemas.microsoft.com/office/powerpoint/2010/main" val="42299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32</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74016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33</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91899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 (cost)</a:t>
            </a:r>
            <a:br>
              <a:rPr lang="en-US"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34</a:t>
            </a:fld>
            <a:endParaRPr lang="en-US"/>
          </a:p>
        </p:txBody>
      </p:sp>
      <p:sp>
        <p:nvSpPr>
          <p:cNvPr id="7" name="TextBox 6">
            <a:extLst>
              <a:ext uri="{FF2B5EF4-FFF2-40B4-BE49-F238E27FC236}">
                <a16:creationId xmlns:a16="http://schemas.microsoft.com/office/drawing/2014/main" id="{6B006E57-11A9-4A3C-B949-1BA58691797F}"/>
              </a:ext>
            </a:extLst>
          </p:cNvPr>
          <p:cNvSpPr txBox="1"/>
          <p:nvPr/>
        </p:nvSpPr>
        <p:spPr>
          <a:xfrm>
            <a:off x="419101" y="1200835"/>
            <a:ext cx="8943974" cy="3231654"/>
          </a:xfrm>
          <a:prstGeom prst="rect">
            <a:avLst/>
          </a:prstGeom>
          <a:noFill/>
        </p:spPr>
        <p:txBody>
          <a:bodyPr wrap="square">
            <a:spAutoFit/>
          </a:bodyPr>
          <a:lstStyle/>
          <a:p>
            <a:pPr algn="l"/>
            <a:r>
              <a:rPr lang="en-US" sz="2400" dirty="0"/>
              <a:t>Azure</a:t>
            </a:r>
            <a:r>
              <a:rPr lang="en-US" b="0" i="0" dirty="0">
                <a:solidFill>
                  <a:srgbClr val="171717"/>
                </a:solidFill>
                <a:effectLst/>
                <a:latin typeface="Segoe UI" panose="020B0502040204020203" pitchFamily="34" charset="0"/>
              </a:rPr>
              <a:t> </a:t>
            </a:r>
            <a:r>
              <a:rPr lang="en-US" sz="2400" dirty="0"/>
              <a:t>Security Center has 2 offerings:</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Security Center free</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Defender</a:t>
            </a:r>
          </a:p>
          <a:p>
            <a:pPr marL="285750" indent="-285750" algn="l">
              <a:buFont typeface="Arial" panose="020B0604020202020204" pitchFamily="34" charset="0"/>
              <a:buChar char="•"/>
            </a:pPr>
            <a:endParaRPr lang="en-US" dirty="0">
              <a:solidFill>
                <a:srgbClr val="171717"/>
              </a:solidFill>
              <a:latin typeface="Segoe UI" panose="020B0502040204020203" pitchFamily="34" charset="0"/>
            </a:endParaRPr>
          </a:p>
          <a:p>
            <a:pPr algn="l"/>
            <a:r>
              <a:rPr lang="en-US" b="0" i="0" dirty="0">
                <a:solidFill>
                  <a:srgbClr val="171717"/>
                </a:solidFill>
                <a:effectLst/>
                <a:latin typeface="Segoe UI" panose="020B0502040204020203" pitchFamily="34" charset="0"/>
              </a:rPr>
              <a:t>If you enable Azure Defender for subscription, all resources would be part of Pricing.</a:t>
            </a:r>
          </a:p>
          <a:p>
            <a:pPr algn="l"/>
            <a:r>
              <a:rPr lang="en-US" dirty="0">
                <a:solidFill>
                  <a:srgbClr val="171717"/>
                </a:solidFill>
                <a:latin typeface="Segoe UI" panose="020B0502040204020203" pitchFamily="34" charset="0"/>
              </a:rPr>
              <a:t>To enable </a:t>
            </a:r>
            <a:r>
              <a:rPr lang="en-US">
                <a:solidFill>
                  <a:srgbClr val="171717"/>
                </a:solidFill>
                <a:latin typeface="Segoe UI" panose="020B0502040204020203" pitchFamily="34" charset="0"/>
              </a:rPr>
              <a:t>it for certain </a:t>
            </a:r>
            <a:r>
              <a:rPr lang="en-US" dirty="0">
                <a:solidFill>
                  <a:srgbClr val="171717"/>
                </a:solidFill>
                <a:latin typeface="Segoe UI" panose="020B0502040204020203" pitchFamily="34" charset="0"/>
              </a:rPr>
              <a:t>resources in a resource type enable it through workspace</a:t>
            </a: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across regions are almost similar with very small variation.</a:t>
            </a:r>
          </a:p>
          <a:p>
            <a:pPr algn="l"/>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is bases on Resource type:</a:t>
            </a:r>
            <a:endParaRPr lang="en-US" b="0" i="0" dirty="0">
              <a:solidFill>
                <a:srgbClr val="171717"/>
              </a:solidFill>
              <a:effectLst/>
              <a:latin typeface="Segoe UI" panose="020B0502040204020203" pitchFamily="34" charset="0"/>
            </a:endParaRP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p:txBody>
      </p:sp>
      <p:pic>
        <p:nvPicPr>
          <p:cNvPr id="6" name="Picture 5" descr="Table&#10;&#10;Description automatically generated">
            <a:extLst>
              <a:ext uri="{FF2B5EF4-FFF2-40B4-BE49-F238E27FC236}">
                <a16:creationId xmlns:a16="http://schemas.microsoft.com/office/drawing/2014/main" id="{201652DB-E540-475F-93E9-88A17B2227A5}"/>
              </a:ext>
            </a:extLst>
          </p:cNvPr>
          <p:cNvPicPr>
            <a:picLocks noChangeAspect="1"/>
          </p:cNvPicPr>
          <p:nvPr/>
        </p:nvPicPr>
        <p:blipFill>
          <a:blip r:embed="rId3"/>
          <a:stretch>
            <a:fillRect/>
          </a:stretch>
        </p:blipFill>
        <p:spPr>
          <a:xfrm>
            <a:off x="5866532" y="3669571"/>
            <a:ext cx="4750083" cy="3008238"/>
          </a:xfrm>
          <a:prstGeom prst="rect">
            <a:avLst/>
          </a:prstGeom>
        </p:spPr>
      </p:pic>
      <p:sp>
        <p:nvSpPr>
          <p:cNvPr id="11" name="TextBox 10">
            <a:extLst>
              <a:ext uri="{FF2B5EF4-FFF2-40B4-BE49-F238E27FC236}">
                <a16:creationId xmlns:a16="http://schemas.microsoft.com/office/drawing/2014/main" id="{252878C0-0DD5-49F7-8E34-2DD6E0AD70AD}"/>
              </a:ext>
            </a:extLst>
          </p:cNvPr>
          <p:cNvSpPr txBox="1"/>
          <p:nvPr/>
        </p:nvSpPr>
        <p:spPr>
          <a:xfrm>
            <a:off x="8741944" y="1942036"/>
            <a:ext cx="3128212" cy="276999"/>
          </a:xfrm>
          <a:prstGeom prst="rect">
            <a:avLst/>
          </a:prstGeom>
          <a:noFill/>
        </p:spPr>
        <p:txBody>
          <a:bodyPr wrap="square">
            <a:spAutoFit/>
          </a:bodyPr>
          <a:lstStyle/>
          <a:p>
            <a:r>
              <a:rPr lang="en-IN" sz="1200" dirty="0">
                <a:hlinkClick r:id="rId4"/>
              </a:rPr>
              <a:t>Pricing—Azure Defender | Microsoft Azure</a:t>
            </a:r>
            <a:endParaRPr lang="en-IN" sz="1200" dirty="0"/>
          </a:p>
        </p:txBody>
      </p:sp>
      <p:pic>
        <p:nvPicPr>
          <p:cNvPr id="12" name="Picture 11" descr="A picture containing Teams&#10;&#10;Description automatically generated">
            <a:extLst>
              <a:ext uri="{FF2B5EF4-FFF2-40B4-BE49-F238E27FC236}">
                <a16:creationId xmlns:a16="http://schemas.microsoft.com/office/drawing/2014/main" id="{E295917B-C611-4903-8159-77B59541AEE9}"/>
              </a:ext>
            </a:extLst>
          </p:cNvPr>
          <p:cNvPicPr>
            <a:picLocks noChangeAspect="1"/>
          </p:cNvPicPr>
          <p:nvPr/>
        </p:nvPicPr>
        <p:blipFill>
          <a:blip r:embed="rId5"/>
          <a:stretch>
            <a:fillRect/>
          </a:stretch>
        </p:blipFill>
        <p:spPr>
          <a:xfrm>
            <a:off x="531670" y="4237696"/>
            <a:ext cx="4799075" cy="1731303"/>
          </a:xfrm>
          <a:prstGeom prst="rect">
            <a:avLst/>
          </a:prstGeom>
        </p:spPr>
      </p:pic>
    </p:spTree>
    <p:extLst>
      <p:ext uri="{BB962C8B-B14F-4D97-AF65-F5344CB8AC3E}">
        <p14:creationId xmlns:p14="http://schemas.microsoft.com/office/powerpoint/2010/main" val="42066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35</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646331"/>
          </a:xfrm>
          <a:prstGeom prst="rect">
            <a:avLst/>
          </a:prstGeom>
        </p:spPr>
        <p:txBody>
          <a:bodyPr wrap="square">
            <a:spAutoFit/>
          </a:bodyPr>
          <a:lstStyle/>
          <a:p>
            <a:r>
              <a:rPr lang="en-US" b="0" i="0" dirty="0">
                <a:solidFill>
                  <a:srgbClr val="4C4C51"/>
                </a:solidFill>
                <a:effectLst/>
                <a:latin typeface="Segoe UI" panose="020B0502040204020203" pitchFamily="34" charset="0"/>
              </a:rPr>
              <a:t>Azure Web Application Firewall protects your web applications from bot attacks and common web vulnerabilities such as SQL injection and cross-site scripting. </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477328"/>
          </a:xfrm>
          <a:prstGeom prst="rect">
            <a:avLst/>
          </a:prstGeom>
          <a:noFill/>
        </p:spPr>
        <p:txBody>
          <a:bodyPr wrap="square">
            <a:spAutoFit/>
          </a:bodyPr>
          <a:lstStyle/>
          <a:p>
            <a:r>
              <a:rPr lang="en-US" b="0" i="0" dirty="0">
                <a:solidFill>
                  <a:srgbClr val="4C4C51"/>
                </a:solidFill>
                <a:effectLst/>
                <a:latin typeface="Segoe UI" panose="020B0502040204020203" pitchFamily="34" charset="0"/>
              </a:rPr>
              <a:t>WAF pricing includes:</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fixed charges and</a:t>
            </a:r>
          </a:p>
          <a:p>
            <a:r>
              <a:rPr lang="en-US" dirty="0">
                <a:solidFill>
                  <a:srgbClr val="4C4C51"/>
                </a:solidFill>
                <a:latin typeface="Segoe UI" panose="020B0502040204020203" pitchFamily="34" charset="0"/>
              </a:rPr>
              <a:t>	R</a:t>
            </a:r>
            <a:r>
              <a:rPr lang="en-US" b="0" i="0" dirty="0">
                <a:solidFill>
                  <a:srgbClr val="4C4C51"/>
                </a:solidFill>
                <a:effectLst/>
                <a:latin typeface="Segoe UI" panose="020B0502040204020203" pitchFamily="34" charset="0"/>
              </a:rPr>
              <a:t>equest based processing charges. </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charge for each policy and </a:t>
            </a:r>
          </a:p>
          <a:p>
            <a:r>
              <a:rPr lang="en-US" dirty="0">
                <a:solidFill>
                  <a:srgbClr val="4C4C51"/>
                </a:solidFill>
                <a:latin typeface="Segoe UI" panose="020B0502040204020203" pitchFamily="34" charset="0"/>
              </a:rPr>
              <a:t>	A</a:t>
            </a:r>
            <a:r>
              <a:rPr lang="en-US" b="0" i="0" dirty="0">
                <a:solidFill>
                  <a:srgbClr val="4C4C51"/>
                </a:solidFill>
                <a:effectLst/>
                <a:latin typeface="Segoe UI" panose="020B0502040204020203" pitchFamily="34" charset="0"/>
              </a:rPr>
              <a:t>dd-on charges for Custom Rules and Managed Rulesets as configured in the policy.</a:t>
            </a:r>
            <a:endParaRPr lang="en-IN" dirty="0"/>
          </a:p>
        </p:txBody>
      </p:sp>
      <p:pic>
        <p:nvPicPr>
          <p:cNvPr id="5" name="Picture 4" descr="Graphical user interface, table&#10;&#10;Description automatically generated with medium confidence">
            <a:extLst>
              <a:ext uri="{FF2B5EF4-FFF2-40B4-BE49-F238E27FC236}">
                <a16:creationId xmlns:a16="http://schemas.microsoft.com/office/drawing/2014/main" id="{F54E55B5-A67C-4958-9A99-4B2105816E32}"/>
              </a:ext>
            </a:extLst>
          </p:cNvPr>
          <p:cNvPicPr>
            <a:picLocks noChangeAspect="1"/>
          </p:cNvPicPr>
          <p:nvPr/>
        </p:nvPicPr>
        <p:blipFill>
          <a:blip r:embed="rId3"/>
          <a:stretch>
            <a:fillRect/>
          </a:stretch>
        </p:blipFill>
        <p:spPr>
          <a:xfrm>
            <a:off x="1486089" y="3076562"/>
            <a:ext cx="7873811" cy="3752876"/>
          </a:xfrm>
          <a:prstGeom prst="rect">
            <a:avLst/>
          </a:prstGeom>
        </p:spPr>
      </p:pic>
    </p:spTree>
    <p:extLst>
      <p:ext uri="{BB962C8B-B14F-4D97-AF65-F5344CB8AC3E}">
        <p14:creationId xmlns:p14="http://schemas.microsoft.com/office/powerpoint/2010/main" val="43074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36</a:t>
            </a:fld>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7E029868-8E41-485E-A5C0-91E7F36F4E55}"/>
              </a:ext>
            </a:extLst>
          </p:cNvPr>
          <p:cNvPicPr>
            <a:picLocks noChangeAspect="1"/>
          </p:cNvPicPr>
          <p:nvPr/>
        </p:nvPicPr>
        <p:blipFill>
          <a:blip r:embed="rId3"/>
          <a:stretch>
            <a:fillRect/>
          </a:stretch>
        </p:blipFill>
        <p:spPr>
          <a:xfrm>
            <a:off x="274320" y="834490"/>
            <a:ext cx="11080750" cy="3140802"/>
          </a:xfrm>
          <a:prstGeom prst="rect">
            <a:avLst/>
          </a:prstGeom>
        </p:spPr>
      </p:pic>
    </p:spTree>
    <p:extLst>
      <p:ext uri="{BB962C8B-B14F-4D97-AF65-F5344CB8AC3E}">
        <p14:creationId xmlns:p14="http://schemas.microsoft.com/office/powerpoint/2010/main" val="347672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37</a:t>
            </a:fld>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7E2500DD-4881-49E3-B4E6-B46D2F03D2AB}"/>
              </a:ext>
            </a:extLst>
          </p:cNvPr>
          <p:cNvPicPr>
            <a:picLocks noChangeAspect="1"/>
          </p:cNvPicPr>
          <p:nvPr/>
        </p:nvPicPr>
        <p:blipFill>
          <a:blip r:embed="rId3"/>
          <a:stretch>
            <a:fillRect/>
          </a:stretch>
        </p:blipFill>
        <p:spPr>
          <a:xfrm>
            <a:off x="274320" y="905391"/>
            <a:ext cx="11080750" cy="3140802"/>
          </a:xfrm>
          <a:prstGeom prst="rect">
            <a:avLst/>
          </a:prstGeom>
        </p:spPr>
      </p:pic>
      <p:pic>
        <p:nvPicPr>
          <p:cNvPr id="3" name="Picture 2">
            <a:extLst>
              <a:ext uri="{FF2B5EF4-FFF2-40B4-BE49-F238E27FC236}">
                <a16:creationId xmlns:a16="http://schemas.microsoft.com/office/drawing/2014/main" id="{4DBD1403-EE26-40C2-A7E7-1CA68947D556}"/>
              </a:ext>
            </a:extLst>
          </p:cNvPr>
          <p:cNvPicPr>
            <a:picLocks noChangeAspect="1"/>
          </p:cNvPicPr>
          <p:nvPr/>
        </p:nvPicPr>
        <p:blipFill>
          <a:blip r:embed="rId4"/>
          <a:stretch>
            <a:fillRect/>
          </a:stretch>
        </p:blipFill>
        <p:spPr>
          <a:xfrm>
            <a:off x="554037" y="4585274"/>
            <a:ext cx="11080750" cy="1362127"/>
          </a:xfrm>
          <a:prstGeom prst="rect">
            <a:avLst/>
          </a:prstGeom>
        </p:spPr>
      </p:pic>
    </p:spTree>
    <p:extLst>
      <p:ext uri="{BB962C8B-B14F-4D97-AF65-F5344CB8AC3E}">
        <p14:creationId xmlns:p14="http://schemas.microsoft.com/office/powerpoint/2010/main" val="320986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38</a:t>
            </a:fld>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8E06CE63-E3CB-40B9-9DC5-EE52920DDC8F}"/>
              </a:ext>
            </a:extLst>
          </p:cNvPr>
          <p:cNvPicPr>
            <a:picLocks noChangeAspect="1"/>
          </p:cNvPicPr>
          <p:nvPr/>
        </p:nvPicPr>
        <p:blipFill>
          <a:blip r:embed="rId3"/>
          <a:stretch>
            <a:fillRect/>
          </a:stretch>
        </p:blipFill>
        <p:spPr>
          <a:xfrm>
            <a:off x="458787" y="996667"/>
            <a:ext cx="11080750" cy="174046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F2276E5-EF78-4A10-AB8C-43C25F183975}"/>
              </a:ext>
            </a:extLst>
          </p:cNvPr>
          <p:cNvPicPr>
            <a:picLocks noChangeAspect="1"/>
          </p:cNvPicPr>
          <p:nvPr/>
        </p:nvPicPr>
        <p:blipFill>
          <a:blip r:embed="rId4"/>
          <a:stretch>
            <a:fillRect/>
          </a:stretch>
        </p:blipFill>
        <p:spPr>
          <a:xfrm>
            <a:off x="554037" y="3716381"/>
            <a:ext cx="11080750" cy="1735539"/>
          </a:xfrm>
          <a:prstGeom prst="rect">
            <a:avLst/>
          </a:prstGeom>
        </p:spPr>
      </p:pic>
    </p:spTree>
    <p:extLst>
      <p:ext uri="{BB962C8B-B14F-4D97-AF65-F5344CB8AC3E}">
        <p14:creationId xmlns:p14="http://schemas.microsoft.com/office/powerpoint/2010/main" val="4277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39</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9CD2877C-AC1E-427F-A23D-20C721D9B188}"/>
              </a:ext>
            </a:extLst>
          </p:cNvPr>
          <p:cNvPicPr>
            <a:picLocks noChangeAspect="1"/>
          </p:cNvPicPr>
          <p:nvPr/>
        </p:nvPicPr>
        <p:blipFill>
          <a:blip r:embed="rId3"/>
          <a:stretch>
            <a:fillRect/>
          </a:stretch>
        </p:blipFill>
        <p:spPr>
          <a:xfrm>
            <a:off x="373062" y="951393"/>
            <a:ext cx="11080750" cy="4955212"/>
          </a:xfrm>
          <a:prstGeom prst="rect">
            <a:avLst/>
          </a:prstGeom>
        </p:spPr>
      </p:pic>
    </p:spTree>
    <p:extLst>
      <p:ext uri="{BB962C8B-B14F-4D97-AF65-F5344CB8AC3E}">
        <p14:creationId xmlns:p14="http://schemas.microsoft.com/office/powerpoint/2010/main" val="43365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br>
              <a:rPr lang="en-US" dirty="0"/>
            </a:br>
            <a:r>
              <a:rPr lang="en-US" dirty="0"/>
              <a:t>AWS Security Hub</a:t>
            </a:r>
            <a:br>
              <a:rPr lang="en-US" dirty="0"/>
            </a:br>
            <a:r>
              <a:rPr lang="en-US" dirty="0"/>
              <a:t>Azure Defender</a:t>
            </a:r>
            <a:br>
              <a:rPr lang="en-US" dirty="0"/>
            </a:br>
            <a:r>
              <a:rPr lang="en-US" dirty="0"/>
              <a:t>Azure Security Center</a:t>
            </a:r>
            <a:br>
              <a:rPr lang="en-US" b="0"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4</a:t>
            </a:fld>
            <a:endParaRPr lang="en-US"/>
          </a:p>
        </p:txBody>
      </p:sp>
    </p:spTree>
    <p:extLst>
      <p:ext uri="{BB962C8B-B14F-4D97-AF65-F5344CB8AC3E}">
        <p14:creationId xmlns:p14="http://schemas.microsoft.com/office/powerpoint/2010/main" val="153936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Shield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40</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949FEF7B-850A-41A8-80BB-3DCE5C25B7A7}"/>
              </a:ext>
            </a:extLst>
          </p:cNvPr>
          <p:cNvPicPr>
            <a:picLocks noChangeAspect="1"/>
          </p:cNvPicPr>
          <p:nvPr/>
        </p:nvPicPr>
        <p:blipFill>
          <a:blip r:embed="rId3"/>
          <a:stretch>
            <a:fillRect/>
          </a:stretch>
        </p:blipFill>
        <p:spPr>
          <a:xfrm>
            <a:off x="544512" y="1658741"/>
            <a:ext cx="11080750" cy="3102369"/>
          </a:xfrm>
          <a:prstGeom prst="rect">
            <a:avLst/>
          </a:prstGeom>
        </p:spPr>
      </p:pic>
    </p:spTree>
    <p:extLst>
      <p:ext uri="{BB962C8B-B14F-4D97-AF65-F5344CB8AC3E}">
        <p14:creationId xmlns:p14="http://schemas.microsoft.com/office/powerpoint/2010/main" val="43176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41</a:t>
            </a:fld>
            <a:endParaRPr lang="en-US"/>
          </a:p>
        </p:txBody>
      </p:sp>
      <p:pic>
        <p:nvPicPr>
          <p:cNvPr id="3" name="Picture 2" descr="Graphical user interface, text, application, email, Teams&#10;&#10;Description automatically generated">
            <a:extLst>
              <a:ext uri="{FF2B5EF4-FFF2-40B4-BE49-F238E27FC236}">
                <a16:creationId xmlns:a16="http://schemas.microsoft.com/office/drawing/2014/main" id="{64EFC96A-4969-4C06-A7A0-4A40CBB69994}"/>
              </a:ext>
            </a:extLst>
          </p:cNvPr>
          <p:cNvPicPr>
            <a:picLocks noChangeAspect="1"/>
          </p:cNvPicPr>
          <p:nvPr/>
        </p:nvPicPr>
        <p:blipFill>
          <a:blip r:embed="rId3"/>
          <a:stretch>
            <a:fillRect/>
          </a:stretch>
        </p:blipFill>
        <p:spPr>
          <a:xfrm>
            <a:off x="941387" y="819150"/>
            <a:ext cx="10306050" cy="5219700"/>
          </a:xfrm>
          <a:prstGeom prst="rect">
            <a:avLst/>
          </a:prstGeom>
        </p:spPr>
      </p:pic>
    </p:spTree>
    <p:extLst>
      <p:ext uri="{BB962C8B-B14F-4D97-AF65-F5344CB8AC3E}">
        <p14:creationId xmlns:p14="http://schemas.microsoft.com/office/powerpoint/2010/main" val="37386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42</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A348769-6740-4E0E-A43D-64B0670826B4}"/>
              </a:ext>
            </a:extLst>
          </p:cNvPr>
          <p:cNvPicPr>
            <a:picLocks noChangeAspect="1"/>
          </p:cNvPicPr>
          <p:nvPr/>
        </p:nvPicPr>
        <p:blipFill>
          <a:blip r:embed="rId3"/>
          <a:stretch>
            <a:fillRect/>
          </a:stretch>
        </p:blipFill>
        <p:spPr>
          <a:xfrm>
            <a:off x="554037" y="1354396"/>
            <a:ext cx="11080750" cy="4149206"/>
          </a:xfrm>
          <a:prstGeom prst="rect">
            <a:avLst/>
          </a:prstGeom>
        </p:spPr>
      </p:pic>
    </p:spTree>
    <p:extLst>
      <p:ext uri="{BB962C8B-B14F-4D97-AF65-F5344CB8AC3E}">
        <p14:creationId xmlns:p14="http://schemas.microsoft.com/office/powerpoint/2010/main" val="93426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43</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29A3372D-89BA-42F5-A197-42068872DA4D}"/>
              </a:ext>
            </a:extLst>
          </p:cNvPr>
          <p:cNvPicPr>
            <a:picLocks noChangeAspect="1"/>
          </p:cNvPicPr>
          <p:nvPr/>
        </p:nvPicPr>
        <p:blipFill>
          <a:blip r:embed="rId3"/>
          <a:stretch>
            <a:fillRect/>
          </a:stretch>
        </p:blipFill>
        <p:spPr>
          <a:xfrm>
            <a:off x="554037" y="1153743"/>
            <a:ext cx="11080750" cy="4569563"/>
          </a:xfrm>
          <a:prstGeom prst="rect">
            <a:avLst/>
          </a:prstGeom>
        </p:spPr>
      </p:pic>
    </p:spTree>
    <p:extLst>
      <p:ext uri="{BB962C8B-B14F-4D97-AF65-F5344CB8AC3E}">
        <p14:creationId xmlns:p14="http://schemas.microsoft.com/office/powerpoint/2010/main" val="415769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44</a:t>
            </a:fld>
            <a:endParaRPr lang="en-US"/>
          </a:p>
        </p:txBody>
      </p:sp>
      <p:pic>
        <p:nvPicPr>
          <p:cNvPr id="5" name="Picture 4" descr="Graphical user interface&#10;&#10;Description automatically generated">
            <a:extLst>
              <a:ext uri="{FF2B5EF4-FFF2-40B4-BE49-F238E27FC236}">
                <a16:creationId xmlns:a16="http://schemas.microsoft.com/office/drawing/2014/main" id="{897372AF-4A66-4CF9-BAA7-32CADB1BF67A}"/>
              </a:ext>
            </a:extLst>
          </p:cNvPr>
          <p:cNvPicPr>
            <a:picLocks noChangeAspect="1"/>
          </p:cNvPicPr>
          <p:nvPr/>
        </p:nvPicPr>
        <p:blipFill>
          <a:blip r:embed="rId3"/>
          <a:stretch>
            <a:fillRect/>
          </a:stretch>
        </p:blipFill>
        <p:spPr>
          <a:xfrm>
            <a:off x="554037" y="1045903"/>
            <a:ext cx="11080750" cy="4747143"/>
          </a:xfrm>
          <a:prstGeom prst="rect">
            <a:avLst/>
          </a:prstGeom>
        </p:spPr>
      </p:pic>
    </p:spTree>
    <p:extLst>
      <p:ext uri="{BB962C8B-B14F-4D97-AF65-F5344CB8AC3E}">
        <p14:creationId xmlns:p14="http://schemas.microsoft.com/office/powerpoint/2010/main" val="26209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45</a:t>
            </a:fld>
            <a:endParaRPr lang="en-US"/>
          </a:p>
        </p:txBody>
      </p:sp>
      <p:pic>
        <p:nvPicPr>
          <p:cNvPr id="1026" name="Picture 2">
            <a:extLst>
              <a:ext uri="{FF2B5EF4-FFF2-40B4-BE49-F238E27FC236}">
                <a16:creationId xmlns:a16="http://schemas.microsoft.com/office/drawing/2014/main" id="{14842A65-09B4-4A36-B887-48907035D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496" y="634475"/>
            <a:ext cx="6769835" cy="558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80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Down 18">
            <a:extLst>
              <a:ext uri="{FF2B5EF4-FFF2-40B4-BE49-F238E27FC236}">
                <a16:creationId xmlns:a16="http://schemas.microsoft.com/office/drawing/2014/main" id="{F89DC792-0AF5-4DAD-AC94-BB64B2872253}"/>
              </a:ext>
            </a:extLst>
          </p:cNvPr>
          <p:cNvSpPr/>
          <p:nvPr/>
        </p:nvSpPr>
        <p:spPr>
          <a:xfrm>
            <a:off x="3103731" y="3280319"/>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Up 19">
            <a:extLst>
              <a:ext uri="{FF2B5EF4-FFF2-40B4-BE49-F238E27FC236}">
                <a16:creationId xmlns:a16="http://schemas.microsoft.com/office/drawing/2014/main" id="{EB064ACE-A814-499C-8C42-E4E8FC25B0E3}"/>
              </a:ext>
            </a:extLst>
          </p:cNvPr>
          <p:cNvSpPr/>
          <p:nvPr/>
        </p:nvSpPr>
        <p:spPr>
          <a:xfrm>
            <a:off x="5809784" y="3238373"/>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Up 22">
            <a:extLst>
              <a:ext uri="{FF2B5EF4-FFF2-40B4-BE49-F238E27FC236}">
                <a16:creationId xmlns:a16="http://schemas.microsoft.com/office/drawing/2014/main" id="{3506E5DE-8523-4B9E-B169-A1B5425EF029}"/>
              </a:ext>
            </a:extLst>
          </p:cNvPr>
          <p:cNvSpPr/>
          <p:nvPr/>
        </p:nvSpPr>
        <p:spPr>
          <a:xfrm>
            <a:off x="10633631" y="3245091"/>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Slide Number Placeholder 1">
            <a:extLst>
              <a:ext uri="{FF2B5EF4-FFF2-40B4-BE49-F238E27FC236}">
                <a16:creationId xmlns:a16="http://schemas.microsoft.com/office/drawing/2014/main" id="{FF209613-9AA9-4840-9FC0-C041B94F655B}"/>
              </a:ext>
            </a:extLst>
          </p:cNvPr>
          <p:cNvSpPr>
            <a:spLocks noGrp="1"/>
          </p:cNvSpPr>
          <p:nvPr>
            <p:ph type="sldNum" sz="quarter" idx="12"/>
          </p:nvPr>
        </p:nvSpPr>
        <p:spPr/>
        <p:txBody>
          <a:bodyPr/>
          <a:lstStyle/>
          <a:p>
            <a:fld id="{D92B6165-2E63-41A3-8905-D7634EBC6D44}" type="slidenum">
              <a:rPr lang="en-IN" smtClean="0"/>
              <a:pPr/>
              <a:t>46</a:t>
            </a:fld>
            <a:endParaRPr lang="en-IN"/>
          </a:p>
        </p:txBody>
      </p:sp>
      <p:sp>
        <p:nvSpPr>
          <p:cNvPr id="3" name="Title 2">
            <a:extLst>
              <a:ext uri="{FF2B5EF4-FFF2-40B4-BE49-F238E27FC236}">
                <a16:creationId xmlns:a16="http://schemas.microsoft.com/office/drawing/2014/main" id="{068B56FC-2543-4C8A-B286-A7D67D88BFA5}"/>
              </a:ext>
            </a:extLst>
          </p:cNvPr>
          <p:cNvSpPr>
            <a:spLocks noGrp="1"/>
          </p:cNvSpPr>
          <p:nvPr>
            <p:ph type="title"/>
          </p:nvPr>
        </p:nvSpPr>
        <p:spPr/>
        <p:txBody>
          <a:bodyPr/>
          <a:lstStyle/>
          <a:p>
            <a:r>
              <a:rPr lang="en-US" dirty="0"/>
              <a:t>Prisma SIEM Architecture for Allied Materials</a:t>
            </a:r>
            <a:endParaRPr lang="en-IN" dirty="0"/>
          </a:p>
        </p:txBody>
      </p:sp>
      <p:sp>
        <p:nvSpPr>
          <p:cNvPr id="4" name="Rectangle 3">
            <a:extLst>
              <a:ext uri="{FF2B5EF4-FFF2-40B4-BE49-F238E27FC236}">
                <a16:creationId xmlns:a16="http://schemas.microsoft.com/office/drawing/2014/main" id="{4BDC567B-AACA-4C46-A31F-86F256F55E28}"/>
              </a:ext>
            </a:extLst>
          </p:cNvPr>
          <p:cNvSpPr/>
          <p:nvPr/>
        </p:nvSpPr>
        <p:spPr>
          <a:xfrm>
            <a:off x="735083" y="858682"/>
            <a:ext cx="3346390" cy="947186"/>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AB4031FC-AA2D-4AE4-BE75-4D797149DA0F}"/>
              </a:ext>
            </a:extLst>
          </p:cNvPr>
          <p:cNvSpPr/>
          <p:nvPr/>
        </p:nvSpPr>
        <p:spPr>
          <a:xfrm>
            <a:off x="771999"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Cloud CMDB</a:t>
            </a:r>
            <a:endParaRPr lang="en-IN" sz="1200" dirty="0">
              <a:solidFill>
                <a:schemeClr val="bg1"/>
              </a:solidFill>
            </a:endParaRPr>
          </a:p>
        </p:txBody>
      </p:sp>
      <p:sp>
        <p:nvSpPr>
          <p:cNvPr id="7" name="Rectangle: Rounded Corners 6">
            <a:extLst>
              <a:ext uri="{FF2B5EF4-FFF2-40B4-BE49-F238E27FC236}">
                <a16:creationId xmlns:a16="http://schemas.microsoft.com/office/drawing/2014/main" id="{888F4F7D-4D87-492D-AC9F-089A31DFEECF}"/>
              </a:ext>
            </a:extLst>
          </p:cNvPr>
          <p:cNvSpPr/>
          <p:nvPr/>
        </p:nvSpPr>
        <p:spPr>
          <a:xfrm>
            <a:off x="2433147"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Compliance Reporting</a:t>
            </a:r>
            <a:endParaRPr lang="en-IN" sz="1200" dirty="0">
              <a:solidFill>
                <a:schemeClr val="bg1"/>
              </a:solidFill>
            </a:endParaRPr>
          </a:p>
        </p:txBody>
      </p:sp>
      <p:sp>
        <p:nvSpPr>
          <p:cNvPr id="8" name="Rectangle: Rounded Corners 7">
            <a:extLst>
              <a:ext uri="{FF2B5EF4-FFF2-40B4-BE49-F238E27FC236}">
                <a16:creationId xmlns:a16="http://schemas.microsoft.com/office/drawing/2014/main" id="{AF710DA4-A830-4F88-BB89-A5A27399F729}"/>
              </a:ext>
            </a:extLst>
          </p:cNvPr>
          <p:cNvSpPr/>
          <p:nvPr/>
        </p:nvSpPr>
        <p:spPr>
          <a:xfrm>
            <a:off x="801463" y="1355980"/>
            <a:ext cx="1877530"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Threat Detection &amp; Response</a:t>
            </a:r>
            <a:endParaRPr lang="en-IN" sz="1200" dirty="0">
              <a:solidFill>
                <a:schemeClr val="bg1"/>
              </a:solidFill>
            </a:endParaRPr>
          </a:p>
        </p:txBody>
      </p:sp>
      <p:sp>
        <p:nvSpPr>
          <p:cNvPr id="9" name="Rectangle: Rounded Corners 8">
            <a:extLst>
              <a:ext uri="{FF2B5EF4-FFF2-40B4-BE49-F238E27FC236}">
                <a16:creationId xmlns:a16="http://schemas.microsoft.com/office/drawing/2014/main" id="{8240E15F-742A-4307-80B7-0C39FF005E51}"/>
              </a:ext>
            </a:extLst>
          </p:cNvPr>
          <p:cNvSpPr/>
          <p:nvPr/>
        </p:nvSpPr>
        <p:spPr>
          <a:xfrm>
            <a:off x="2811710" y="1372853"/>
            <a:ext cx="1216073"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 Security</a:t>
            </a:r>
            <a:endParaRPr lang="en-IN" sz="1200" dirty="0">
              <a:solidFill>
                <a:schemeClr val="bg1"/>
              </a:solidFill>
            </a:endParaRPr>
          </a:p>
        </p:txBody>
      </p:sp>
      <p:sp>
        <p:nvSpPr>
          <p:cNvPr id="10" name="Rectangle: Rounded Corners 9">
            <a:extLst>
              <a:ext uri="{FF2B5EF4-FFF2-40B4-BE49-F238E27FC236}">
                <a16:creationId xmlns:a16="http://schemas.microsoft.com/office/drawing/2014/main" id="{A3DE2F94-A883-46E0-8AC7-A65319428BDD}"/>
              </a:ext>
            </a:extLst>
          </p:cNvPr>
          <p:cNvSpPr/>
          <p:nvPr/>
        </p:nvSpPr>
        <p:spPr>
          <a:xfrm>
            <a:off x="746233" y="1855302"/>
            <a:ext cx="10873337" cy="436381"/>
          </a:xfrm>
          <a:prstGeom prst="roundRect">
            <a:avLst/>
          </a:prstGeom>
          <a:solidFill>
            <a:schemeClr val="accent5">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VISIBILITY, DETECTION, AND RESPONSE</a:t>
            </a:r>
            <a:endParaRPr lang="en-IN" dirty="0">
              <a:solidFill>
                <a:schemeClr val="bg1"/>
              </a:solidFill>
            </a:endParaRPr>
          </a:p>
        </p:txBody>
      </p:sp>
      <p:sp>
        <p:nvSpPr>
          <p:cNvPr id="11" name="Rectangle: Rounded Corners 10">
            <a:extLst>
              <a:ext uri="{FF2B5EF4-FFF2-40B4-BE49-F238E27FC236}">
                <a16:creationId xmlns:a16="http://schemas.microsoft.com/office/drawing/2014/main" id="{904E3C50-8F74-4447-91E2-13A1F869DEB6}"/>
              </a:ext>
            </a:extLst>
          </p:cNvPr>
          <p:cNvSpPr/>
          <p:nvPr/>
        </p:nvSpPr>
        <p:spPr>
          <a:xfrm>
            <a:off x="804922" y="2709010"/>
            <a:ext cx="10793131" cy="528021"/>
          </a:xfrm>
          <a:prstGeom prst="roundRect">
            <a:avLst/>
          </a:prstGeom>
          <a:solidFill>
            <a:schemeClr val="tx2">
              <a:lumMod val="25000"/>
              <a:lumOff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COLLECTION &amp; AGGREGATION</a:t>
            </a:r>
            <a:endParaRPr lang="en-IN" dirty="0">
              <a:solidFill>
                <a:schemeClr val="bg1"/>
              </a:solidFill>
            </a:endParaRPr>
          </a:p>
        </p:txBody>
      </p:sp>
      <p:grpSp>
        <p:nvGrpSpPr>
          <p:cNvPr id="25" name="Group 24">
            <a:extLst>
              <a:ext uri="{FF2B5EF4-FFF2-40B4-BE49-F238E27FC236}">
                <a16:creationId xmlns:a16="http://schemas.microsoft.com/office/drawing/2014/main" id="{FB173D46-07AA-467D-8DC3-3D874283E630}"/>
              </a:ext>
            </a:extLst>
          </p:cNvPr>
          <p:cNvGrpSpPr/>
          <p:nvPr/>
        </p:nvGrpSpPr>
        <p:grpSpPr>
          <a:xfrm>
            <a:off x="742517" y="5159807"/>
            <a:ext cx="7416000" cy="738000"/>
            <a:chOff x="742517" y="5695063"/>
            <a:chExt cx="7416000" cy="738000"/>
          </a:xfrm>
        </p:grpSpPr>
        <p:sp>
          <p:nvSpPr>
            <p:cNvPr id="12" name="Rectangle 11">
              <a:extLst>
                <a:ext uri="{FF2B5EF4-FFF2-40B4-BE49-F238E27FC236}">
                  <a16:creationId xmlns:a16="http://schemas.microsoft.com/office/drawing/2014/main" id="{AB122BCA-28C3-466B-9B01-A2C7CFFD867B}"/>
                </a:ext>
              </a:extLst>
            </p:cNvPr>
            <p:cNvSpPr/>
            <p:nvPr/>
          </p:nvSpPr>
          <p:spPr>
            <a:xfrm>
              <a:off x="742517" y="5695063"/>
              <a:ext cx="7416000" cy="738000"/>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Rounded Corners 12">
              <a:extLst>
                <a:ext uri="{FF2B5EF4-FFF2-40B4-BE49-F238E27FC236}">
                  <a16:creationId xmlns:a16="http://schemas.microsoft.com/office/drawing/2014/main" id="{9142F0D6-304B-40E6-A2BB-D4CA2582BFDD}"/>
                </a:ext>
              </a:extLst>
            </p:cNvPr>
            <p:cNvSpPr/>
            <p:nvPr/>
          </p:nvSpPr>
          <p:spPr>
            <a:xfrm>
              <a:off x="790586"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Resource Configuration</a:t>
              </a:r>
              <a:endParaRPr lang="en-IN" dirty="0">
                <a:solidFill>
                  <a:schemeClr val="bg1"/>
                </a:solidFill>
              </a:endParaRPr>
            </a:p>
          </p:txBody>
        </p:sp>
        <p:sp>
          <p:nvSpPr>
            <p:cNvPr id="14" name="Rectangle: Rounded Corners 13">
              <a:extLst>
                <a:ext uri="{FF2B5EF4-FFF2-40B4-BE49-F238E27FC236}">
                  <a16:creationId xmlns:a16="http://schemas.microsoft.com/office/drawing/2014/main" id="{727E5BD4-5EA6-47DE-945E-7F5030582ECC}"/>
                </a:ext>
              </a:extLst>
            </p:cNvPr>
            <p:cNvSpPr/>
            <p:nvPr/>
          </p:nvSpPr>
          <p:spPr>
            <a:xfrm>
              <a:off x="2462880"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Activity</a:t>
              </a:r>
              <a:endParaRPr lang="en-IN" dirty="0">
                <a:solidFill>
                  <a:schemeClr val="bg1"/>
                </a:solidFill>
              </a:endParaRPr>
            </a:p>
          </p:txBody>
        </p:sp>
        <p:sp>
          <p:nvSpPr>
            <p:cNvPr id="15" name="Rectangle: Rounded Corners 14">
              <a:extLst>
                <a:ext uri="{FF2B5EF4-FFF2-40B4-BE49-F238E27FC236}">
                  <a16:creationId xmlns:a16="http://schemas.microsoft.com/office/drawing/2014/main" id="{F46EC2B2-837D-4109-98D2-A0B3A518B314}"/>
                </a:ext>
              </a:extLst>
            </p:cNvPr>
            <p:cNvSpPr/>
            <p:nvPr/>
          </p:nvSpPr>
          <p:spPr>
            <a:xfrm>
              <a:off x="4126081" y="5754395"/>
              <a:ext cx="206528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Network Traffic</a:t>
              </a:r>
              <a:endParaRPr lang="en-IN" dirty="0">
                <a:solidFill>
                  <a:schemeClr val="bg1"/>
                </a:solidFill>
              </a:endParaRPr>
            </a:p>
          </p:txBody>
        </p:sp>
        <p:sp>
          <p:nvSpPr>
            <p:cNvPr id="16" name="Rectangle: Rounded Corners 15">
              <a:extLst>
                <a:ext uri="{FF2B5EF4-FFF2-40B4-BE49-F238E27FC236}">
                  <a16:creationId xmlns:a16="http://schemas.microsoft.com/office/drawing/2014/main" id="{E0DBBCBD-2D59-4CEC-8C0A-8425233D5392}"/>
                </a:ext>
              </a:extLst>
            </p:cNvPr>
            <p:cNvSpPr/>
            <p:nvPr/>
          </p:nvSpPr>
          <p:spPr>
            <a:xfrm>
              <a:off x="6222769" y="5754395"/>
              <a:ext cx="1898010"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Activity &amp; Vulnerabilities</a:t>
              </a:r>
              <a:endParaRPr lang="en-IN" dirty="0">
                <a:solidFill>
                  <a:schemeClr val="bg1"/>
                </a:solidFill>
              </a:endParaRPr>
            </a:p>
          </p:txBody>
        </p:sp>
      </p:grpSp>
      <p:sp>
        <p:nvSpPr>
          <p:cNvPr id="17" name="Rectangle: Rounded Corners 16">
            <a:extLst>
              <a:ext uri="{FF2B5EF4-FFF2-40B4-BE49-F238E27FC236}">
                <a16:creationId xmlns:a16="http://schemas.microsoft.com/office/drawing/2014/main" id="{D0FEF164-23D8-4357-86FC-326C597A5DCC}"/>
              </a:ext>
            </a:extLst>
          </p:cNvPr>
          <p:cNvSpPr/>
          <p:nvPr/>
        </p:nvSpPr>
        <p:spPr>
          <a:xfrm>
            <a:off x="727654" y="4110342"/>
            <a:ext cx="7371854" cy="528021"/>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18" name="Rectangle 17">
            <a:extLst>
              <a:ext uri="{FF2B5EF4-FFF2-40B4-BE49-F238E27FC236}">
                <a16:creationId xmlns:a16="http://schemas.microsoft.com/office/drawing/2014/main" id="{A1FE4430-71FD-4FC4-AB48-1BC5F425F27F}"/>
              </a:ext>
            </a:extLst>
          </p:cNvPr>
          <p:cNvSpPr/>
          <p:nvPr/>
        </p:nvSpPr>
        <p:spPr>
          <a:xfrm>
            <a:off x="709064" y="6043731"/>
            <a:ext cx="7461064" cy="528021"/>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Down 20">
            <a:extLst>
              <a:ext uri="{FF2B5EF4-FFF2-40B4-BE49-F238E27FC236}">
                <a16:creationId xmlns:a16="http://schemas.microsoft.com/office/drawing/2014/main" id="{2962E8AE-A76D-4DBF-BA31-591C0F8F34B2}"/>
              </a:ext>
            </a:extLst>
          </p:cNvPr>
          <p:cNvSpPr/>
          <p:nvPr/>
        </p:nvSpPr>
        <p:spPr>
          <a:xfrm>
            <a:off x="9493368" y="3293233"/>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Rounded Corners 21">
            <a:extLst>
              <a:ext uri="{FF2B5EF4-FFF2-40B4-BE49-F238E27FC236}">
                <a16:creationId xmlns:a16="http://schemas.microsoft.com/office/drawing/2014/main" id="{A931CEE0-0E2F-479A-835D-BFBB39BD9660}"/>
              </a:ext>
            </a:extLst>
          </p:cNvPr>
          <p:cNvSpPr/>
          <p:nvPr/>
        </p:nvSpPr>
        <p:spPr>
          <a:xfrm>
            <a:off x="8620137" y="4110342"/>
            <a:ext cx="2842168" cy="529200"/>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24" name="Rectangle: Rounded Corners 23">
            <a:extLst>
              <a:ext uri="{FF2B5EF4-FFF2-40B4-BE49-F238E27FC236}">
                <a16:creationId xmlns:a16="http://schemas.microsoft.com/office/drawing/2014/main" id="{563E99F2-8BA9-4449-AA70-13E2C06E795D}"/>
              </a:ext>
            </a:extLst>
          </p:cNvPr>
          <p:cNvSpPr/>
          <p:nvPr/>
        </p:nvSpPr>
        <p:spPr>
          <a:xfrm>
            <a:off x="8709477" y="5171730"/>
            <a:ext cx="2842168" cy="935422"/>
          </a:xfrm>
          <a:prstGeom prst="round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26" name="Picture 2" descr="Microsoft Azure | Avantiico">
            <a:extLst>
              <a:ext uri="{FF2B5EF4-FFF2-40B4-BE49-F238E27FC236}">
                <a16:creationId xmlns:a16="http://schemas.microsoft.com/office/drawing/2014/main" id="{B74920DF-9416-49DA-855C-94024EB7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96" y="6107152"/>
            <a:ext cx="1153285" cy="3310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mazon Web Services - Wikipedia">
            <a:extLst>
              <a:ext uri="{FF2B5EF4-FFF2-40B4-BE49-F238E27FC236}">
                <a16:creationId xmlns:a16="http://schemas.microsoft.com/office/drawing/2014/main" id="{4CBC060E-0D62-43FC-A542-7A10BD762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432" y="6167606"/>
            <a:ext cx="595488" cy="3563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Logo&#10;&#10;Description automatically generated with low confidence">
            <a:extLst>
              <a:ext uri="{FF2B5EF4-FFF2-40B4-BE49-F238E27FC236}">
                <a16:creationId xmlns:a16="http://schemas.microsoft.com/office/drawing/2014/main" id="{8E223181-BAD6-4B11-B174-A1E90A8CA85C}"/>
              </a:ext>
            </a:extLst>
          </p:cNvPr>
          <p:cNvPicPr>
            <a:picLocks noChangeAspect="1"/>
          </p:cNvPicPr>
          <p:nvPr/>
        </p:nvPicPr>
        <p:blipFill>
          <a:blip r:embed="rId4"/>
          <a:stretch>
            <a:fillRect/>
          </a:stretch>
        </p:blipFill>
        <p:spPr>
          <a:xfrm>
            <a:off x="8865726" y="5234348"/>
            <a:ext cx="947376" cy="805184"/>
          </a:xfrm>
          <a:prstGeom prst="rect">
            <a:avLst/>
          </a:prstGeom>
        </p:spPr>
      </p:pic>
      <p:pic>
        <p:nvPicPr>
          <p:cNvPr id="1032" name="Picture 8" descr="AWS Security, Identity and Compliance - Vector stencils library">
            <a:extLst>
              <a:ext uri="{FF2B5EF4-FFF2-40B4-BE49-F238E27FC236}">
                <a16:creationId xmlns:a16="http://schemas.microsoft.com/office/drawing/2014/main" id="{2918F403-D799-4B11-A87B-C279DE518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2912" y="5236613"/>
            <a:ext cx="906132" cy="84525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2A2954B9-4107-46D4-B3B9-CBB38683FE09}"/>
              </a:ext>
            </a:extLst>
          </p:cNvPr>
          <p:cNvSpPr/>
          <p:nvPr/>
        </p:nvSpPr>
        <p:spPr>
          <a:xfrm>
            <a:off x="8073414" y="823109"/>
            <a:ext cx="2348899"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36" name="Picture 12">
            <a:extLst>
              <a:ext uri="{FF2B5EF4-FFF2-40B4-BE49-F238E27FC236}">
                <a16:creationId xmlns:a16="http://schemas.microsoft.com/office/drawing/2014/main" id="{10D9D982-0864-4D07-9F5D-4B392E004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0444" y="1146896"/>
            <a:ext cx="1124979" cy="3028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 Microsoft Teams Logo in SVG Vector or PNG File Format - Logo.wine">
            <a:extLst>
              <a:ext uri="{FF2B5EF4-FFF2-40B4-BE49-F238E27FC236}">
                <a16:creationId xmlns:a16="http://schemas.microsoft.com/office/drawing/2014/main" id="{7F12ED64-51B7-4B09-8D36-2B219E4B7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2378" y="978577"/>
            <a:ext cx="949448" cy="6329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B4402DE1-E237-40BA-9E93-65C8E899DC48}"/>
              </a:ext>
            </a:extLst>
          </p:cNvPr>
          <p:cNvSpPr txBox="1"/>
          <p:nvPr/>
        </p:nvSpPr>
        <p:spPr>
          <a:xfrm>
            <a:off x="3466403" y="6134790"/>
            <a:ext cx="2618024" cy="246221"/>
          </a:xfrm>
          <a:prstGeom prst="rect">
            <a:avLst/>
          </a:prstGeom>
          <a:noFill/>
        </p:spPr>
        <p:txBody>
          <a:bodyPr wrap="none" rtlCol="0">
            <a:spAutoFit/>
          </a:bodyPr>
          <a:lstStyle/>
          <a:p>
            <a:r>
              <a:rPr lang="en-US" sz="1000" dirty="0">
                <a:solidFill>
                  <a:schemeClr val="tx2">
                    <a:lumMod val="50000"/>
                    <a:lumOff val="50000"/>
                  </a:schemeClr>
                </a:solidFill>
              </a:rPr>
              <a:t>VPC Logs, CloudTrail, CloudWatch, Config</a:t>
            </a:r>
            <a:endParaRPr lang="en-IN" sz="1000" dirty="0">
              <a:solidFill>
                <a:schemeClr val="tx2">
                  <a:lumMod val="50000"/>
                  <a:lumOff val="50000"/>
                </a:schemeClr>
              </a:solidFill>
            </a:endParaRPr>
          </a:p>
        </p:txBody>
      </p:sp>
      <p:sp>
        <p:nvSpPr>
          <p:cNvPr id="31" name="TextBox 30">
            <a:extLst>
              <a:ext uri="{FF2B5EF4-FFF2-40B4-BE49-F238E27FC236}">
                <a16:creationId xmlns:a16="http://schemas.microsoft.com/office/drawing/2014/main" id="{07AA2CD0-C4D8-4BBC-A934-13117F0F3DF7}"/>
              </a:ext>
            </a:extLst>
          </p:cNvPr>
          <p:cNvSpPr txBox="1"/>
          <p:nvPr/>
        </p:nvSpPr>
        <p:spPr>
          <a:xfrm>
            <a:off x="9363135" y="6088060"/>
            <a:ext cx="1505540" cy="276999"/>
          </a:xfrm>
          <a:prstGeom prst="rect">
            <a:avLst/>
          </a:prstGeom>
          <a:noFill/>
        </p:spPr>
        <p:txBody>
          <a:bodyPr wrap="none" rtlCol="0">
            <a:spAutoFit/>
          </a:bodyPr>
          <a:lstStyle/>
          <a:p>
            <a:r>
              <a:rPr lang="en-US" sz="1200" dirty="0"/>
              <a:t>Inbound Integration</a:t>
            </a:r>
            <a:endParaRPr lang="en-IN" sz="1200" dirty="0"/>
          </a:p>
        </p:txBody>
      </p:sp>
      <p:sp>
        <p:nvSpPr>
          <p:cNvPr id="39" name="TextBox 38">
            <a:extLst>
              <a:ext uri="{FF2B5EF4-FFF2-40B4-BE49-F238E27FC236}">
                <a16:creationId xmlns:a16="http://schemas.microsoft.com/office/drawing/2014/main" id="{A6D4A34B-C51C-4047-B7D3-C578B5A31E01}"/>
              </a:ext>
            </a:extLst>
          </p:cNvPr>
          <p:cNvSpPr txBox="1"/>
          <p:nvPr/>
        </p:nvSpPr>
        <p:spPr>
          <a:xfrm>
            <a:off x="6913649" y="1585348"/>
            <a:ext cx="1625766" cy="276999"/>
          </a:xfrm>
          <a:prstGeom prst="rect">
            <a:avLst/>
          </a:prstGeom>
          <a:noFill/>
        </p:spPr>
        <p:txBody>
          <a:bodyPr wrap="none" rtlCol="0">
            <a:spAutoFit/>
          </a:bodyPr>
          <a:lstStyle/>
          <a:p>
            <a:r>
              <a:rPr lang="en-US" sz="1200" dirty="0"/>
              <a:t>Outbound Integration</a:t>
            </a:r>
            <a:endParaRPr lang="en-IN" sz="1200" dirty="0"/>
          </a:p>
        </p:txBody>
      </p:sp>
      <p:sp>
        <p:nvSpPr>
          <p:cNvPr id="40" name="Rectangle: Rounded Corners 39">
            <a:extLst>
              <a:ext uri="{FF2B5EF4-FFF2-40B4-BE49-F238E27FC236}">
                <a16:creationId xmlns:a16="http://schemas.microsoft.com/office/drawing/2014/main" id="{0F49832E-F98C-46AB-BB52-827C643A991C}"/>
              </a:ext>
            </a:extLst>
          </p:cNvPr>
          <p:cNvSpPr/>
          <p:nvPr/>
        </p:nvSpPr>
        <p:spPr>
          <a:xfrm>
            <a:off x="10510004" y="825880"/>
            <a:ext cx="1205357"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1" name="TextBox 40">
            <a:extLst>
              <a:ext uri="{FF2B5EF4-FFF2-40B4-BE49-F238E27FC236}">
                <a16:creationId xmlns:a16="http://schemas.microsoft.com/office/drawing/2014/main" id="{7EE41685-C8E7-4360-84A0-BC86A5FEE7A4}"/>
              </a:ext>
            </a:extLst>
          </p:cNvPr>
          <p:cNvSpPr txBox="1"/>
          <p:nvPr/>
        </p:nvSpPr>
        <p:spPr>
          <a:xfrm>
            <a:off x="10499604" y="1596432"/>
            <a:ext cx="1293944" cy="276999"/>
          </a:xfrm>
          <a:prstGeom prst="rect">
            <a:avLst/>
          </a:prstGeom>
          <a:noFill/>
        </p:spPr>
        <p:txBody>
          <a:bodyPr wrap="none" rtlCol="0">
            <a:spAutoFit/>
          </a:bodyPr>
          <a:lstStyle/>
          <a:p>
            <a:r>
              <a:rPr lang="en-US" sz="1200" dirty="0"/>
              <a:t>Custom Reports</a:t>
            </a:r>
            <a:endParaRPr lang="en-IN" sz="1200" dirty="0"/>
          </a:p>
        </p:txBody>
      </p:sp>
      <p:pic>
        <p:nvPicPr>
          <p:cNvPr id="34" name="Picture 33" descr="Chart&#10;&#10;Description automatically generated with medium confidence">
            <a:extLst>
              <a:ext uri="{FF2B5EF4-FFF2-40B4-BE49-F238E27FC236}">
                <a16:creationId xmlns:a16="http://schemas.microsoft.com/office/drawing/2014/main" id="{4B6E0AB8-9611-4535-8BA2-CF64880A0475}"/>
              </a:ext>
            </a:extLst>
          </p:cNvPr>
          <p:cNvPicPr>
            <a:picLocks noChangeAspect="1"/>
          </p:cNvPicPr>
          <p:nvPr/>
        </p:nvPicPr>
        <p:blipFill>
          <a:blip r:embed="rId8"/>
          <a:stretch>
            <a:fillRect/>
          </a:stretch>
        </p:blipFill>
        <p:spPr>
          <a:xfrm>
            <a:off x="10753816" y="1054624"/>
            <a:ext cx="678664" cy="411877"/>
          </a:xfrm>
          <a:prstGeom prst="rect">
            <a:avLst/>
          </a:prstGeom>
        </p:spPr>
      </p:pic>
      <p:sp>
        <p:nvSpPr>
          <p:cNvPr id="45" name="Rectangle: Rounded Corners 44">
            <a:extLst>
              <a:ext uri="{FF2B5EF4-FFF2-40B4-BE49-F238E27FC236}">
                <a16:creationId xmlns:a16="http://schemas.microsoft.com/office/drawing/2014/main" id="{A1A91583-0BB9-4FFA-B0EF-BFCDFAEDD1C9}"/>
              </a:ext>
            </a:extLst>
          </p:cNvPr>
          <p:cNvSpPr/>
          <p:nvPr/>
        </p:nvSpPr>
        <p:spPr>
          <a:xfrm>
            <a:off x="783146" y="2355642"/>
            <a:ext cx="10793131" cy="298054"/>
          </a:xfrm>
          <a:prstGeom prst="round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ALERT RULES, CUSTOM POLICY</a:t>
            </a:r>
            <a:endParaRPr lang="en-IN" dirty="0">
              <a:solidFill>
                <a:schemeClr val="bg1"/>
              </a:solidFill>
            </a:endParaRPr>
          </a:p>
        </p:txBody>
      </p:sp>
      <p:sp>
        <p:nvSpPr>
          <p:cNvPr id="42" name="Rectangle: Rounded Corners 41">
            <a:extLst>
              <a:ext uri="{FF2B5EF4-FFF2-40B4-BE49-F238E27FC236}">
                <a16:creationId xmlns:a16="http://schemas.microsoft.com/office/drawing/2014/main" id="{ABE2A8C9-962B-4FB4-BFAA-0D25B581AD66}"/>
              </a:ext>
            </a:extLst>
          </p:cNvPr>
          <p:cNvSpPr/>
          <p:nvPr/>
        </p:nvSpPr>
        <p:spPr>
          <a:xfrm>
            <a:off x="5140499" y="825880"/>
            <a:ext cx="2135363"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Arrow: Up 42">
            <a:extLst>
              <a:ext uri="{FF2B5EF4-FFF2-40B4-BE49-F238E27FC236}">
                <a16:creationId xmlns:a16="http://schemas.microsoft.com/office/drawing/2014/main" id="{26BB3FC4-C9FF-4A67-B2F9-3C4A194825EA}"/>
              </a:ext>
            </a:extLst>
          </p:cNvPr>
          <p:cNvSpPr/>
          <p:nvPr/>
        </p:nvSpPr>
        <p:spPr>
          <a:xfrm>
            <a:off x="9946446" y="1452173"/>
            <a:ext cx="288000" cy="542252"/>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9" name="Picture 28">
            <a:extLst>
              <a:ext uri="{FF2B5EF4-FFF2-40B4-BE49-F238E27FC236}">
                <a16:creationId xmlns:a16="http://schemas.microsoft.com/office/drawing/2014/main" id="{FB18A5F6-2152-4605-B18B-471534F7DA8D}"/>
              </a:ext>
            </a:extLst>
          </p:cNvPr>
          <p:cNvPicPr>
            <a:picLocks noChangeAspect="1"/>
          </p:cNvPicPr>
          <p:nvPr/>
        </p:nvPicPr>
        <p:blipFill>
          <a:blip r:embed="rId9"/>
          <a:stretch>
            <a:fillRect/>
          </a:stretch>
        </p:blipFill>
        <p:spPr>
          <a:xfrm>
            <a:off x="5518157" y="1039966"/>
            <a:ext cx="450187" cy="450187"/>
          </a:xfrm>
          <a:prstGeom prst="rect">
            <a:avLst/>
          </a:prstGeom>
        </p:spPr>
      </p:pic>
      <p:pic>
        <p:nvPicPr>
          <p:cNvPr id="36" name="Picture 35" descr="Icon&#10;&#10;Description automatically generated">
            <a:extLst>
              <a:ext uri="{FF2B5EF4-FFF2-40B4-BE49-F238E27FC236}">
                <a16:creationId xmlns:a16="http://schemas.microsoft.com/office/drawing/2014/main" id="{07BB7262-80C8-4FE5-8A13-6F796C6FFDAC}"/>
              </a:ext>
            </a:extLst>
          </p:cNvPr>
          <p:cNvPicPr>
            <a:picLocks noChangeAspect="1"/>
          </p:cNvPicPr>
          <p:nvPr/>
        </p:nvPicPr>
        <p:blipFill>
          <a:blip r:embed="rId10"/>
          <a:stretch>
            <a:fillRect/>
          </a:stretch>
        </p:blipFill>
        <p:spPr>
          <a:xfrm>
            <a:off x="6453148" y="1035307"/>
            <a:ext cx="455172" cy="448152"/>
          </a:xfrm>
          <a:prstGeom prst="rect">
            <a:avLst/>
          </a:prstGeom>
        </p:spPr>
      </p:pic>
      <p:sp>
        <p:nvSpPr>
          <p:cNvPr id="37" name="Arrow: Up-Down 36">
            <a:extLst>
              <a:ext uri="{FF2B5EF4-FFF2-40B4-BE49-F238E27FC236}">
                <a16:creationId xmlns:a16="http://schemas.microsoft.com/office/drawing/2014/main" id="{5FB9F3F5-A4F1-4BD2-B3B8-465B1AB66A67}"/>
              </a:ext>
            </a:extLst>
          </p:cNvPr>
          <p:cNvSpPr/>
          <p:nvPr/>
        </p:nvSpPr>
        <p:spPr>
          <a:xfrm>
            <a:off x="6097784" y="1363080"/>
            <a:ext cx="288000" cy="626368"/>
          </a:xfrm>
          <a:prstGeom prst="up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3368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Pricing for Prisma SAAS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47</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2585323"/>
          </a:xfrm>
          <a:prstGeom prst="rect">
            <a:avLst/>
          </a:prstGeom>
        </p:spPr>
        <p:txBody>
          <a:bodyPr wrap="square">
            <a:spAutoFit/>
          </a:bodyPr>
          <a:lstStyle/>
          <a:p>
            <a:r>
              <a:rPr lang="en-US" dirty="0"/>
              <a:t>Prisma Cloud Units can be bought in increments of 100 Units.</a:t>
            </a:r>
          </a:p>
          <a:p>
            <a:pPr algn="l"/>
            <a:r>
              <a:rPr lang="en-GB" b="0" i="0" dirty="0">
                <a:solidFill>
                  <a:srgbClr val="141414"/>
                </a:solidFill>
                <a:effectLst/>
                <a:latin typeface="HCo Decimal"/>
              </a:rPr>
              <a:t>you estimate the number of units you need to monitor and protect. Your usage data is based on the number of capacity units that you are consuming for each Prisma Cloud module every hour, and the </a:t>
            </a:r>
            <a:r>
              <a:rPr lang="en-GB" b="1" i="0" dirty="0">
                <a:solidFill>
                  <a:srgbClr val="141414"/>
                </a:solidFill>
                <a:effectLst/>
                <a:latin typeface="HCo Decimal"/>
              </a:rPr>
              <a:t>Time Range </a:t>
            </a:r>
            <a:r>
              <a:rPr lang="en-GB" b="0" i="0" dirty="0">
                <a:solidFill>
                  <a:srgbClr val="141414"/>
                </a:solidFill>
                <a:effectLst/>
                <a:latin typeface="HCo Decimal"/>
              </a:rPr>
              <a:t>is averaged for daily, weekly, monthly and quarterly usage to prevent overages based on short-term bursts.</a:t>
            </a:r>
            <a:endParaRPr lang="en-US" dirty="0"/>
          </a:p>
          <a:p>
            <a:r>
              <a:rPr lang="en-US" dirty="0"/>
              <a:t>The Visibility, Compliance &amp; Governance Module costs one credit per resource instance (e.g., Amazon EC2).</a:t>
            </a:r>
          </a:p>
          <a:p>
            <a:r>
              <a:rPr lang="en-US" dirty="0"/>
              <a:t>The Host Security Module costs one credit per Host Defender, and Container Security costs seven credits per Container Defender</a:t>
            </a:r>
          </a:p>
          <a:p>
            <a:endParaRPr lang="en-US" dirty="0"/>
          </a:p>
        </p:txBody>
      </p:sp>
    </p:spTree>
    <p:extLst>
      <p:ext uri="{BB962C8B-B14F-4D97-AF65-F5344CB8AC3E}">
        <p14:creationId xmlns:p14="http://schemas.microsoft.com/office/powerpoint/2010/main" val="14247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2C83EB-BE45-429B-BE5E-515E153FA0D2}"/>
              </a:ext>
            </a:extLst>
          </p:cNvPr>
          <p:cNvSpPr>
            <a:spLocks noGrp="1"/>
          </p:cNvSpPr>
          <p:nvPr>
            <p:ph type="sldNum" sz="quarter" idx="12"/>
          </p:nvPr>
        </p:nvSpPr>
        <p:spPr/>
        <p:txBody>
          <a:bodyPr/>
          <a:lstStyle/>
          <a:p>
            <a:fld id="{D92B6165-2E63-41A3-8905-D7634EBC6D44}" type="slidenum">
              <a:rPr lang="en-IN" smtClean="0"/>
              <a:pPr/>
              <a:t>48</a:t>
            </a:fld>
            <a:endParaRPr lang="en-IN"/>
          </a:p>
        </p:txBody>
      </p:sp>
      <p:pic>
        <p:nvPicPr>
          <p:cNvPr id="4" name="Picture 3">
            <a:extLst>
              <a:ext uri="{FF2B5EF4-FFF2-40B4-BE49-F238E27FC236}">
                <a16:creationId xmlns:a16="http://schemas.microsoft.com/office/drawing/2014/main" id="{54B0DBC0-BAA8-4844-9588-BDFE0D6343E2}"/>
              </a:ext>
            </a:extLst>
          </p:cNvPr>
          <p:cNvPicPr>
            <a:picLocks noChangeAspect="1"/>
          </p:cNvPicPr>
          <p:nvPr/>
        </p:nvPicPr>
        <p:blipFill>
          <a:blip r:embed="rId2"/>
          <a:stretch>
            <a:fillRect/>
          </a:stretch>
        </p:blipFill>
        <p:spPr>
          <a:xfrm>
            <a:off x="1260475" y="909637"/>
            <a:ext cx="9667875" cy="5038725"/>
          </a:xfrm>
          <a:prstGeom prst="rect">
            <a:avLst/>
          </a:prstGeom>
        </p:spPr>
      </p:pic>
    </p:spTree>
    <p:extLst>
      <p:ext uri="{BB962C8B-B14F-4D97-AF65-F5344CB8AC3E}">
        <p14:creationId xmlns:p14="http://schemas.microsoft.com/office/powerpoint/2010/main" val="414501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4F602A-C346-44F4-95C7-830A88991CA8}"/>
              </a:ext>
            </a:extLst>
          </p:cNvPr>
          <p:cNvSpPr>
            <a:spLocks noGrp="1"/>
          </p:cNvSpPr>
          <p:nvPr>
            <p:ph type="sldNum" sz="quarter" idx="12"/>
          </p:nvPr>
        </p:nvSpPr>
        <p:spPr/>
        <p:txBody>
          <a:bodyPr/>
          <a:lstStyle/>
          <a:p>
            <a:fld id="{D92B6165-2E63-41A3-8905-D7634EBC6D44}" type="slidenum">
              <a:rPr lang="en-IN" smtClean="0"/>
              <a:pPr/>
              <a:t>49</a:t>
            </a:fld>
            <a:endParaRPr lang="en-IN"/>
          </a:p>
        </p:txBody>
      </p:sp>
      <p:pic>
        <p:nvPicPr>
          <p:cNvPr id="4" name="Picture 3">
            <a:extLst>
              <a:ext uri="{FF2B5EF4-FFF2-40B4-BE49-F238E27FC236}">
                <a16:creationId xmlns:a16="http://schemas.microsoft.com/office/drawing/2014/main" id="{F62B02E0-C337-4179-BE7A-83087CCC2494}"/>
              </a:ext>
            </a:extLst>
          </p:cNvPr>
          <p:cNvPicPr>
            <a:picLocks noChangeAspect="1"/>
          </p:cNvPicPr>
          <p:nvPr/>
        </p:nvPicPr>
        <p:blipFill>
          <a:blip r:embed="rId2"/>
          <a:stretch>
            <a:fillRect/>
          </a:stretch>
        </p:blipFill>
        <p:spPr>
          <a:xfrm>
            <a:off x="1017587" y="1166812"/>
            <a:ext cx="10153650" cy="4524375"/>
          </a:xfrm>
          <a:prstGeom prst="rect">
            <a:avLst/>
          </a:prstGeom>
        </p:spPr>
      </p:pic>
    </p:spTree>
    <p:extLst>
      <p:ext uri="{BB962C8B-B14F-4D97-AF65-F5344CB8AC3E}">
        <p14:creationId xmlns:p14="http://schemas.microsoft.com/office/powerpoint/2010/main" val="184482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Cloud Workload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a:t>
            </a:fld>
            <a:endParaRPr lang="en-US"/>
          </a:p>
        </p:txBody>
      </p:sp>
      <p:sp>
        <p:nvSpPr>
          <p:cNvPr id="5" name="TextBox 4">
            <a:extLst>
              <a:ext uri="{FF2B5EF4-FFF2-40B4-BE49-F238E27FC236}">
                <a16:creationId xmlns:a16="http://schemas.microsoft.com/office/drawing/2014/main" id="{0EC8F9EE-B5A1-4E73-BCCE-C06078EF4CA4}"/>
              </a:ext>
            </a:extLst>
          </p:cNvPr>
          <p:cNvSpPr txBox="1"/>
          <p:nvPr/>
        </p:nvSpPr>
        <p:spPr>
          <a:xfrm>
            <a:off x="313291" y="866686"/>
            <a:ext cx="11498742"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latin typeface="Decimal-Book"/>
              </a:rPr>
              <a:t>Virtual Machines</a:t>
            </a:r>
          </a:p>
          <a:p>
            <a:pPr marL="285750" indent="-285750">
              <a:buFont typeface="Arial" panose="020B0604020202020204" pitchFamily="34" charset="0"/>
              <a:buChar char="•"/>
            </a:pPr>
            <a:r>
              <a:rPr lang="en-US" b="0" i="0" dirty="0">
                <a:solidFill>
                  <a:schemeClr val="accent1"/>
                </a:solidFill>
                <a:effectLst/>
                <a:latin typeface="Decimal-Book"/>
              </a:rPr>
              <a:t>Containers</a:t>
            </a:r>
          </a:p>
          <a:p>
            <a:pPr marL="285750" indent="-285750">
              <a:buFont typeface="Arial" panose="020B0604020202020204" pitchFamily="34" charset="0"/>
              <a:buChar char="•"/>
            </a:pPr>
            <a:r>
              <a:rPr lang="en-US" dirty="0">
                <a:solidFill>
                  <a:schemeClr val="accent1"/>
                </a:solidFill>
                <a:latin typeface="Decimal-Book"/>
              </a:rPr>
              <a:t>Serverless </a:t>
            </a:r>
            <a:r>
              <a:rPr lang="en-US" b="0" i="0" dirty="0">
                <a:solidFill>
                  <a:schemeClr val="accent1"/>
                </a:solidFill>
                <a:effectLst/>
                <a:latin typeface="Decimal-Book"/>
              </a:rPr>
              <a:t>. </a:t>
            </a:r>
            <a:endParaRPr lang="en-IN" dirty="0">
              <a:solidFill>
                <a:schemeClr val="accent1"/>
              </a:solidFill>
            </a:endParaRPr>
          </a:p>
        </p:txBody>
      </p:sp>
    </p:spTree>
    <p:extLst>
      <p:ext uri="{BB962C8B-B14F-4D97-AF65-F5344CB8AC3E}">
        <p14:creationId xmlns:p14="http://schemas.microsoft.com/office/powerpoint/2010/main" val="31511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31A230E8-2D33-4ABF-B663-092BBD48A98F}"/>
              </a:ext>
            </a:extLst>
          </p:cNvPr>
          <p:cNvPicPr>
            <a:picLocks noChangeAspect="1"/>
          </p:cNvPicPr>
          <p:nvPr/>
        </p:nvPicPr>
        <p:blipFill>
          <a:blip r:embed="rId2"/>
          <a:stretch>
            <a:fillRect/>
          </a:stretch>
        </p:blipFill>
        <p:spPr>
          <a:xfrm>
            <a:off x="643299" y="1493854"/>
            <a:ext cx="10902226" cy="3870290"/>
          </a:xfrm>
          <a:prstGeom prst="rect">
            <a:avLst/>
          </a:prstGeom>
        </p:spPr>
      </p:pic>
      <p:sp>
        <p:nvSpPr>
          <p:cNvPr id="2" name="Slide Number Placeholder 1">
            <a:extLst>
              <a:ext uri="{FF2B5EF4-FFF2-40B4-BE49-F238E27FC236}">
                <a16:creationId xmlns:a16="http://schemas.microsoft.com/office/drawing/2014/main" id="{B9EA1C7F-800F-4BD5-AE23-013B8701EE36}"/>
              </a:ext>
            </a:extLst>
          </p:cNvPr>
          <p:cNvSpPr>
            <a:spLocks noGrp="1"/>
          </p:cNvSpPr>
          <p:nvPr>
            <p:ph type="sldNum" sz="quarter" idx="12"/>
          </p:nvPr>
        </p:nvSpPr>
        <p:spPr>
          <a:xfrm>
            <a:off x="10511272" y="6431916"/>
            <a:ext cx="953144" cy="365125"/>
          </a:xfrm>
        </p:spPr>
        <p:txBody>
          <a:bodyPr>
            <a:normAutofit/>
          </a:bodyPr>
          <a:lstStyle/>
          <a:p>
            <a:pPr>
              <a:spcAft>
                <a:spcPts val="600"/>
              </a:spcAft>
            </a:pPr>
            <a:fld id="{D92B6165-2E63-41A3-8905-D7634EBC6D44}" type="slidenum">
              <a:rPr lang="en-IN">
                <a:solidFill>
                  <a:srgbClr val="000000"/>
                </a:solidFill>
              </a:rPr>
              <a:pPr>
                <a:spcAft>
                  <a:spcPts val="600"/>
                </a:spcAft>
              </a:pPr>
              <a:t>50</a:t>
            </a:fld>
            <a:endParaRPr lang="en-IN">
              <a:solidFill>
                <a:srgbClr val="000000"/>
              </a:solidFill>
            </a:endParaRPr>
          </a:p>
        </p:txBody>
      </p:sp>
    </p:spTree>
    <p:extLst>
      <p:ext uri="{BB962C8B-B14F-4D97-AF65-F5344CB8AC3E}">
        <p14:creationId xmlns:p14="http://schemas.microsoft.com/office/powerpoint/2010/main" val="12957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Defender Types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51</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69332"/>
          </a:xfrm>
          <a:prstGeom prst="rect">
            <a:avLst/>
          </a:prstGeom>
        </p:spPr>
        <p:txBody>
          <a:bodyPr wrap="square">
            <a:spAutoFit/>
          </a:bodyPr>
          <a:lstStyle/>
          <a:p>
            <a:r>
              <a:rPr lang="en-US" dirty="0">
                <a:solidFill>
                  <a:srgbClr val="4C4C51"/>
                </a:solidFill>
                <a:latin typeface="Segoe UI" panose="020B0502040204020203" pitchFamily="34" charset="0"/>
              </a:rPr>
              <a:t>Defender types:</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754326"/>
          </a:xfrm>
          <a:prstGeom prst="rect">
            <a:avLst/>
          </a:prstGeom>
          <a:noFill/>
        </p:spPr>
        <p:txBody>
          <a:bodyPr wrap="square">
            <a:spAutoFit/>
          </a:bodyPr>
          <a:lstStyle/>
          <a:p>
            <a:r>
              <a:rPr lang="en-GB" dirty="0"/>
              <a:t>Container Defender ( Linux , Windows)</a:t>
            </a:r>
          </a:p>
          <a:p>
            <a:r>
              <a:rPr lang="en-GB" dirty="0"/>
              <a:t>Host Defender ( Linux, Windows)</a:t>
            </a:r>
          </a:p>
          <a:p>
            <a:r>
              <a:rPr lang="en-GB" dirty="0"/>
              <a:t>Fargate Defender</a:t>
            </a:r>
          </a:p>
          <a:p>
            <a:r>
              <a:rPr lang="en-GB" dirty="0"/>
              <a:t>Serverless Defender ( Embedded inside functions)</a:t>
            </a:r>
          </a:p>
          <a:p>
            <a:r>
              <a:rPr lang="en-GB" dirty="0"/>
              <a:t>App Embedded</a:t>
            </a:r>
          </a:p>
          <a:p>
            <a:endParaRPr lang="en-IN" dirty="0"/>
          </a:p>
        </p:txBody>
      </p:sp>
    </p:spTree>
    <p:extLst>
      <p:ext uri="{BB962C8B-B14F-4D97-AF65-F5344CB8AC3E}">
        <p14:creationId xmlns:p14="http://schemas.microsoft.com/office/powerpoint/2010/main" val="340810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 Defender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52</a:t>
            </a:fld>
            <a:endParaRPr lang="en-US"/>
          </a:p>
        </p:txBody>
      </p:sp>
      <p:pic>
        <p:nvPicPr>
          <p:cNvPr id="5" name="Content Placeholder 5">
            <a:extLst>
              <a:ext uri="{FF2B5EF4-FFF2-40B4-BE49-F238E27FC236}">
                <a16:creationId xmlns:a16="http://schemas.microsoft.com/office/drawing/2014/main" id="{E6CE567F-2630-4F3A-9090-F3031E613D42}"/>
              </a:ext>
            </a:extLst>
          </p:cNvPr>
          <p:cNvPicPr>
            <a:picLocks noChangeAspect="1"/>
          </p:cNvPicPr>
          <p:nvPr/>
        </p:nvPicPr>
        <p:blipFill>
          <a:blip r:embed="rId3"/>
          <a:stretch>
            <a:fillRect/>
          </a:stretch>
        </p:blipFill>
        <p:spPr>
          <a:xfrm>
            <a:off x="357808" y="950421"/>
            <a:ext cx="11211339" cy="5181601"/>
          </a:xfrm>
          <a:prstGeom prst="rect">
            <a:avLst/>
          </a:prstGeom>
        </p:spPr>
      </p:pic>
    </p:spTree>
    <p:extLst>
      <p:ext uri="{BB962C8B-B14F-4D97-AF65-F5344CB8AC3E}">
        <p14:creationId xmlns:p14="http://schemas.microsoft.com/office/powerpoint/2010/main" val="270113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 Defender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53</a:t>
            </a:fld>
            <a:endParaRPr lang="en-US"/>
          </a:p>
        </p:txBody>
      </p:sp>
      <p:pic>
        <p:nvPicPr>
          <p:cNvPr id="6" name="Content Placeholder 6">
            <a:extLst>
              <a:ext uri="{FF2B5EF4-FFF2-40B4-BE49-F238E27FC236}">
                <a16:creationId xmlns:a16="http://schemas.microsoft.com/office/drawing/2014/main" id="{CAACA726-03A7-4179-A61F-0F017A485835}"/>
              </a:ext>
            </a:extLst>
          </p:cNvPr>
          <p:cNvPicPr>
            <a:picLocks noChangeAspect="1"/>
          </p:cNvPicPr>
          <p:nvPr/>
        </p:nvPicPr>
        <p:blipFill>
          <a:blip r:embed="rId3"/>
          <a:stretch>
            <a:fillRect/>
          </a:stretch>
        </p:blipFill>
        <p:spPr>
          <a:xfrm>
            <a:off x="609600" y="1001486"/>
            <a:ext cx="9665458" cy="5121017"/>
          </a:xfrm>
          <a:prstGeom prst="rect">
            <a:avLst/>
          </a:prstGeom>
        </p:spPr>
      </p:pic>
      <p:sp>
        <p:nvSpPr>
          <p:cNvPr id="2" name="TextBox 1">
            <a:extLst>
              <a:ext uri="{FF2B5EF4-FFF2-40B4-BE49-F238E27FC236}">
                <a16:creationId xmlns:a16="http://schemas.microsoft.com/office/drawing/2014/main" id="{17B50549-BDD2-440A-B0A0-A2860D4ED17A}"/>
              </a:ext>
            </a:extLst>
          </p:cNvPr>
          <p:cNvSpPr txBox="1"/>
          <p:nvPr/>
        </p:nvSpPr>
        <p:spPr>
          <a:xfrm>
            <a:off x="7568399" y="643920"/>
            <a:ext cx="2969339" cy="276999"/>
          </a:xfrm>
          <a:prstGeom prst="rect">
            <a:avLst/>
          </a:prstGeom>
          <a:noFill/>
        </p:spPr>
        <p:txBody>
          <a:bodyPr wrap="none" rtlCol="0">
            <a:spAutoFit/>
          </a:bodyPr>
          <a:lstStyle/>
          <a:p>
            <a:r>
              <a:rPr lang="en-US" sz="1200" dirty="0"/>
              <a:t>WAAS: Web Application and API security</a:t>
            </a:r>
            <a:endParaRPr lang="en-IN" sz="1200" dirty="0"/>
          </a:p>
        </p:txBody>
      </p:sp>
    </p:spTree>
    <p:extLst>
      <p:ext uri="{BB962C8B-B14F-4D97-AF65-F5344CB8AC3E}">
        <p14:creationId xmlns:p14="http://schemas.microsoft.com/office/powerpoint/2010/main" val="363375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Host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54</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2246769"/>
          </a:xfrm>
          <a:prstGeom prst="rect">
            <a:avLst/>
          </a:prstGeom>
          <a:noFill/>
        </p:spPr>
        <p:txBody>
          <a:bodyPr wrap="square">
            <a:spAutoFit/>
          </a:bodyPr>
          <a:lstStyle/>
          <a:p>
            <a:r>
              <a:rPr lang="en-GB" b="0" i="0" dirty="0">
                <a:solidFill>
                  <a:srgbClr val="141414"/>
                </a:solidFill>
                <a:effectLst/>
                <a:latin typeface="HCo Decimal"/>
              </a:rPr>
              <a:t>Detection for:</a:t>
            </a:r>
          </a:p>
          <a:p>
            <a:pPr marL="1657350" lvl="3" indent="-285750">
              <a:buFont typeface="Arial" panose="020B0604020202020204" pitchFamily="34" charset="0"/>
              <a:buChar char="•"/>
            </a:pPr>
            <a:r>
              <a:rPr lang="en-GB" dirty="0">
                <a:solidFill>
                  <a:srgbClr val="141414"/>
                </a:solidFill>
                <a:latin typeface="HCo Decimal"/>
              </a:rPr>
              <a:t>M</a:t>
            </a:r>
            <a:r>
              <a:rPr lang="en-GB" b="0" i="0" dirty="0">
                <a:solidFill>
                  <a:srgbClr val="141414"/>
                </a:solidFill>
                <a:effectLst/>
                <a:latin typeface="HCo Decimal"/>
              </a:rPr>
              <a:t>alware </a:t>
            </a:r>
          </a:p>
          <a:p>
            <a:pPr marL="1657350" lvl="3" indent="-285750">
              <a:buFont typeface="Arial" panose="020B0604020202020204" pitchFamily="34" charset="0"/>
              <a:buChar char="•"/>
            </a:pPr>
            <a:r>
              <a:rPr lang="en-GB" dirty="0">
                <a:solidFill>
                  <a:srgbClr val="141414"/>
                </a:solidFill>
                <a:latin typeface="HCo Decimal"/>
              </a:rPr>
              <a:t>N</a:t>
            </a:r>
            <a:r>
              <a:rPr lang="en-GB" b="0" i="0" dirty="0">
                <a:solidFill>
                  <a:srgbClr val="141414"/>
                </a:solidFill>
                <a:effectLst/>
                <a:latin typeface="HCo Decimal"/>
              </a:rPr>
              <a:t>etwork</a:t>
            </a:r>
          </a:p>
          <a:p>
            <a:pPr marL="1657350" lvl="3" indent="-285750">
              <a:buFont typeface="Arial" panose="020B0604020202020204" pitchFamily="34" charset="0"/>
              <a:buChar char="•"/>
            </a:pPr>
            <a:r>
              <a:rPr lang="en-GB" dirty="0">
                <a:solidFill>
                  <a:srgbClr val="141414"/>
                </a:solidFill>
                <a:latin typeface="HCo Decimal"/>
              </a:rPr>
              <a:t>L</a:t>
            </a:r>
            <a:r>
              <a:rPr lang="en-GB" b="0" i="0" dirty="0">
                <a:solidFill>
                  <a:srgbClr val="141414"/>
                </a:solidFill>
                <a:effectLst/>
                <a:latin typeface="HCo Decimal"/>
              </a:rPr>
              <a:t>og inspection</a:t>
            </a:r>
          </a:p>
          <a:p>
            <a:pPr marL="1657350" lvl="3" indent="-285750">
              <a:buFont typeface="Arial" panose="020B0604020202020204" pitchFamily="34" charset="0"/>
              <a:buChar char="•"/>
            </a:pPr>
            <a:r>
              <a:rPr lang="en-GB" dirty="0">
                <a:solidFill>
                  <a:srgbClr val="141414"/>
                </a:solidFill>
                <a:latin typeface="HCo Decimal"/>
              </a:rPr>
              <a:t>F</a:t>
            </a:r>
            <a:r>
              <a:rPr lang="en-GB" b="0" i="0" dirty="0">
                <a:solidFill>
                  <a:srgbClr val="141414"/>
                </a:solidFill>
                <a:effectLst/>
                <a:latin typeface="HCo Decimal"/>
              </a:rPr>
              <a:t>ile integrity</a:t>
            </a:r>
          </a:p>
          <a:p>
            <a:pPr marL="1657350" lvl="3" indent="-285750">
              <a:buFont typeface="Arial" panose="020B0604020202020204" pitchFamily="34" charset="0"/>
              <a:buChar char="•"/>
            </a:pPr>
            <a:r>
              <a:rPr lang="en-GB" dirty="0">
                <a:solidFill>
                  <a:srgbClr val="141414"/>
                </a:solidFill>
                <a:latin typeface="HCo Decimal"/>
              </a:rPr>
              <a:t>A</a:t>
            </a:r>
            <a:r>
              <a:rPr lang="en-GB" b="0" i="0" dirty="0">
                <a:solidFill>
                  <a:srgbClr val="141414"/>
                </a:solidFill>
                <a:effectLst/>
                <a:latin typeface="HCo Decimal"/>
              </a:rPr>
              <a:t>ctivities and custom events</a:t>
            </a:r>
          </a:p>
          <a:p>
            <a:pPr lvl="3"/>
            <a:r>
              <a:rPr lang="en-GB" dirty="0">
                <a:solidFill>
                  <a:srgbClr val="141414"/>
                </a:solidFill>
                <a:latin typeface="HCo Decimal"/>
              </a:rPr>
              <a:t>H</a:t>
            </a:r>
            <a:r>
              <a:rPr lang="en-GB" b="0" i="0" dirty="0">
                <a:solidFill>
                  <a:srgbClr val="141414"/>
                </a:solidFill>
                <a:effectLst/>
                <a:latin typeface="HCo Decimal"/>
              </a:rPr>
              <a:t>ost protection has all capability. This is continuously reporting/ up-to-date context for your hosts.</a:t>
            </a:r>
          </a:p>
          <a:p>
            <a:r>
              <a:rPr lang="en-IN" sz="1400" dirty="0">
                <a:solidFill>
                  <a:srgbClr val="00B0F0"/>
                </a:solidFill>
              </a:rPr>
              <a:t>https://docs.paloaltonetworks.com/prisma/prisma-cloud/prisma-cloud-admin-compute/runtime_defense/runtime_defense_hosts.html</a:t>
            </a:r>
          </a:p>
        </p:txBody>
      </p:sp>
    </p:spTree>
    <p:extLst>
      <p:ext uri="{BB962C8B-B14F-4D97-AF65-F5344CB8AC3E}">
        <p14:creationId xmlns:p14="http://schemas.microsoft.com/office/powerpoint/2010/main" val="40527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Fargate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55</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41414"/>
                </a:solidFill>
                <a:effectLst/>
                <a:latin typeface="HCo Decimal"/>
              </a:rPr>
              <a:t>Verification of launched processes</a:t>
            </a:r>
          </a:p>
          <a:p>
            <a:pPr marL="285750" indent="-285750">
              <a:buFont typeface="Arial" panose="020B0604020202020204" pitchFamily="34" charset="0"/>
              <a:buChar char="•"/>
            </a:pPr>
            <a:r>
              <a:rPr lang="en-US" b="0" i="0" dirty="0">
                <a:solidFill>
                  <a:srgbClr val="141414"/>
                </a:solidFill>
                <a:effectLst/>
                <a:latin typeface="HCo Decimal"/>
              </a:rPr>
              <a:t>Verification of domain name resolution, and inbound and outbound network connections.</a:t>
            </a:r>
            <a:endParaRPr lang="en-IN" sz="1400" dirty="0">
              <a:solidFill>
                <a:srgbClr val="00B0F0"/>
              </a:solidFill>
            </a:endParaRPr>
          </a:p>
        </p:txBody>
      </p:sp>
    </p:spTree>
    <p:extLst>
      <p:ext uri="{BB962C8B-B14F-4D97-AF65-F5344CB8AC3E}">
        <p14:creationId xmlns:p14="http://schemas.microsoft.com/office/powerpoint/2010/main" val="360361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Containers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56</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141414"/>
                </a:solidFill>
                <a:latin typeface="HCo Decimal"/>
              </a:rPr>
              <a:t>P</a:t>
            </a:r>
            <a:r>
              <a:rPr lang="en-US" b="0" i="0" dirty="0">
                <a:solidFill>
                  <a:srgbClr val="141414"/>
                </a:solidFill>
                <a:effectLst/>
                <a:latin typeface="HCo Decimal"/>
              </a:rPr>
              <a:t>redictive protection capabilities like determining when a container runs a process not included in the origin image or creates an unexpected network socket. </a:t>
            </a:r>
          </a:p>
          <a:p>
            <a:pPr marL="285750" indent="-285750">
              <a:buFont typeface="Arial" panose="020B0604020202020204" pitchFamily="34" charset="0"/>
              <a:buChar char="•"/>
            </a:pPr>
            <a:r>
              <a:rPr lang="en-US" b="0" i="0" dirty="0">
                <a:solidFill>
                  <a:srgbClr val="141414"/>
                </a:solidFill>
                <a:effectLst/>
                <a:latin typeface="HCo Decimal"/>
              </a:rPr>
              <a:t>Threat based protection capabilities like detecting when malware is added to a container or when a container connects to a botnet.</a:t>
            </a:r>
            <a:endParaRPr lang="en-IN" sz="1400" dirty="0">
              <a:solidFill>
                <a:srgbClr val="00B0F0"/>
              </a:solidFill>
            </a:endParaRPr>
          </a:p>
        </p:txBody>
      </p:sp>
    </p:spTree>
    <p:extLst>
      <p:ext uri="{BB962C8B-B14F-4D97-AF65-F5344CB8AC3E}">
        <p14:creationId xmlns:p14="http://schemas.microsoft.com/office/powerpoint/2010/main" val="318775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Data Security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57</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41414"/>
                </a:solidFill>
                <a:effectLst/>
                <a:latin typeface="HCo Decimal"/>
              </a:rPr>
              <a:t>Prisma Cloud Data Security </a:t>
            </a:r>
          </a:p>
          <a:p>
            <a:pPr marL="742950" lvl="1" indent="-285750">
              <a:buFont typeface="Arial" panose="020B0604020202020204" pitchFamily="34" charset="0"/>
              <a:buChar char="•"/>
            </a:pPr>
            <a:r>
              <a:rPr lang="en-US" b="0" i="0" dirty="0">
                <a:solidFill>
                  <a:srgbClr val="141414"/>
                </a:solidFill>
                <a:effectLst/>
                <a:latin typeface="HCo Decimal"/>
              </a:rPr>
              <a:t>Supports Monitor mode only. </a:t>
            </a:r>
          </a:p>
          <a:p>
            <a:pPr marL="742950" lvl="1" indent="-285750">
              <a:buFont typeface="Arial" panose="020B0604020202020204" pitchFamily="34" charset="0"/>
              <a:buChar char="•"/>
            </a:pPr>
            <a:r>
              <a:rPr lang="en-US" dirty="0">
                <a:solidFill>
                  <a:srgbClr val="141414"/>
                </a:solidFill>
                <a:latin typeface="HCo Decimal"/>
              </a:rPr>
              <a:t>D</a:t>
            </a:r>
            <a:r>
              <a:rPr lang="en-US" b="0" i="0" dirty="0">
                <a:solidFill>
                  <a:srgbClr val="141414"/>
                </a:solidFill>
                <a:effectLst/>
                <a:latin typeface="HCo Decimal"/>
              </a:rPr>
              <a:t>o not support automatic remediation</a:t>
            </a:r>
          </a:p>
          <a:p>
            <a:pPr marL="742950" lvl="1" indent="-285750">
              <a:buFont typeface="Arial" panose="020B0604020202020204" pitchFamily="34" charset="0"/>
              <a:buChar char="•"/>
            </a:pPr>
            <a:r>
              <a:rPr lang="en-US" dirty="0">
                <a:solidFill>
                  <a:srgbClr val="141414"/>
                </a:solidFill>
                <a:latin typeface="HCo Decimal"/>
              </a:rPr>
              <a:t>Y</a:t>
            </a:r>
            <a:r>
              <a:rPr lang="en-US" b="0" i="0" dirty="0">
                <a:solidFill>
                  <a:srgbClr val="141414"/>
                </a:solidFill>
                <a:effectLst/>
                <a:latin typeface="HCo Decimal"/>
              </a:rPr>
              <a:t>ou must manually fix issues to address alerts generated from Data policies.</a:t>
            </a:r>
            <a:endParaRPr lang="en-IN" sz="1400" dirty="0">
              <a:solidFill>
                <a:srgbClr val="00B0F0"/>
              </a:solidFill>
            </a:endParaRPr>
          </a:p>
        </p:txBody>
      </p:sp>
    </p:spTree>
    <p:extLst>
      <p:ext uri="{BB962C8B-B14F-4D97-AF65-F5344CB8AC3E}">
        <p14:creationId xmlns:p14="http://schemas.microsoft.com/office/powerpoint/2010/main" val="22244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Azure Services (using API)</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58</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2062103"/>
          </a:xfrm>
          <a:prstGeom prst="rect">
            <a:avLst/>
          </a:prstGeom>
          <a:noFill/>
        </p:spPr>
        <p:txBody>
          <a:bodyPr wrap="square">
            <a:spAutoFit/>
          </a:bodyPr>
          <a:lstStyle/>
          <a:p>
            <a:pPr marL="285750" indent="-285750">
              <a:buFont typeface="Arial" panose="020B0604020202020204" pitchFamily="34" charset="0"/>
              <a:buChar char="•"/>
            </a:pPr>
            <a:r>
              <a:rPr lang="en-IN" sz="1600" dirty="0">
                <a:hlinkClick r:id="rId3"/>
              </a:rPr>
              <a:t>Microsoft Azure APIs Ingested by Prisma Cloud (paloaltonetworks.com)</a:t>
            </a:r>
            <a:endParaRPr lang="en-IN" sz="1600" dirty="0"/>
          </a:p>
          <a:p>
            <a:pPr marL="285750" indent="-285750">
              <a:buFont typeface="Arial" panose="020B0604020202020204" pitchFamily="34" charset="0"/>
              <a:buChar char="•"/>
            </a:pPr>
            <a:r>
              <a:rPr lang="en-IN" sz="1600" dirty="0"/>
              <a:t>Services covered by API Ingestion:</a:t>
            </a:r>
          </a:p>
          <a:p>
            <a:pPr marL="742950" lvl="1" indent="-285750">
              <a:buFont typeface="Arial" panose="020B0604020202020204" pitchFamily="34" charset="0"/>
              <a:buChar char="•"/>
            </a:pPr>
            <a:r>
              <a:rPr lang="en-IN" sz="1600" dirty="0">
                <a:solidFill>
                  <a:srgbClr val="00B0F0"/>
                </a:solidFill>
              </a:rPr>
              <a:t>Azure Application Gateway, Azure Active Directory,  Azure API Management, Azure Cache, Azure Compute</a:t>
            </a:r>
          </a:p>
          <a:p>
            <a:pPr marL="742950" lvl="1" indent="-285750">
              <a:buFont typeface="Arial" panose="020B0604020202020204" pitchFamily="34" charset="0"/>
              <a:buChar char="•"/>
            </a:pPr>
            <a:r>
              <a:rPr lang="en-IN" sz="1600" dirty="0">
                <a:solidFill>
                  <a:srgbClr val="00B0F0"/>
                </a:solidFill>
              </a:rPr>
              <a:t>Azure Cosmos DB, Azure Data Bricks, Azure Database for MySQL, Azure Data Factory, Azure Data Lake Analytics</a:t>
            </a:r>
          </a:p>
          <a:p>
            <a:pPr marL="742950" lvl="1" indent="-285750">
              <a:buFont typeface="Arial" panose="020B0604020202020204" pitchFamily="34" charset="0"/>
              <a:buChar char="•"/>
            </a:pPr>
            <a:r>
              <a:rPr lang="en-IN" sz="1600" dirty="0">
                <a:solidFill>
                  <a:srgbClr val="00B0F0"/>
                </a:solidFill>
              </a:rPr>
              <a:t>Azure Data Lake Storage (Gen 1), Azure Event Hubs, Azure Key Vault, Azure Load Balancer, Azure Logic Apps</a:t>
            </a:r>
          </a:p>
          <a:p>
            <a:pPr marL="742950" lvl="1" indent="-285750">
              <a:buFont typeface="Arial" panose="020B0604020202020204" pitchFamily="34" charset="0"/>
              <a:buChar char="•"/>
            </a:pPr>
            <a:r>
              <a:rPr lang="en-IN" sz="1600" dirty="0">
                <a:solidFill>
                  <a:srgbClr val="00B0F0"/>
                </a:solidFill>
              </a:rPr>
              <a:t>Azure Resource Group, Azure Resource Manager, Azure Policy, Azure Security </a:t>
            </a:r>
            <a:r>
              <a:rPr lang="en-IN" sz="1600" dirty="0" err="1">
                <a:solidFill>
                  <a:srgbClr val="00B0F0"/>
                </a:solidFill>
              </a:rPr>
              <a:t>Center</a:t>
            </a:r>
            <a:r>
              <a:rPr lang="en-IN" sz="1600" dirty="0">
                <a:solidFill>
                  <a:srgbClr val="00B0F0"/>
                </a:solidFill>
              </a:rPr>
              <a:t>, Azure Virtual Network</a:t>
            </a:r>
          </a:p>
          <a:p>
            <a:pPr marL="742950" lvl="1" indent="-285750">
              <a:buFont typeface="Arial" panose="020B0604020202020204" pitchFamily="34" charset="0"/>
              <a:buChar char="•"/>
            </a:pPr>
            <a:r>
              <a:rPr lang="en-IN" sz="1600" dirty="0">
                <a:solidFill>
                  <a:srgbClr val="00B0F0"/>
                </a:solidFill>
              </a:rPr>
              <a:t>Azure SQL Database, Azure Database for PostgreSQL, Azure Monitor, Azure Network Watcher</a:t>
            </a:r>
          </a:p>
          <a:p>
            <a:pPr marL="742950" lvl="1" indent="-285750">
              <a:buFont typeface="Arial" panose="020B0604020202020204" pitchFamily="34" charset="0"/>
              <a:buChar char="•"/>
            </a:pPr>
            <a:r>
              <a:rPr lang="en-IN" sz="1600" dirty="0">
                <a:solidFill>
                  <a:srgbClr val="00B0F0"/>
                </a:solidFill>
              </a:rPr>
              <a:t>Azure Storage, Subnets, Azure Kubernetes Service, App Service, Azure VPN Gateway</a:t>
            </a:r>
          </a:p>
        </p:txBody>
      </p:sp>
    </p:spTree>
    <p:extLst>
      <p:ext uri="{BB962C8B-B14F-4D97-AF65-F5344CB8AC3E}">
        <p14:creationId xmlns:p14="http://schemas.microsoft.com/office/powerpoint/2010/main" val="52469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a:t>
            </a:r>
            <a:r>
              <a:rPr lang="en-US" dirty="0" err="1"/>
              <a:t>Twistcli</a:t>
            </a:r>
            <a:r>
              <a:rPr lang="en-US" dirty="0"/>
              <a:t> – Build Process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59</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3477875"/>
          </a:xfrm>
          <a:prstGeom prst="rect">
            <a:avLst/>
          </a:prstGeom>
          <a:noFill/>
        </p:spPr>
        <p:txBody>
          <a:bodyPr wrap="square">
            <a:spAutoFit/>
          </a:bodyPr>
          <a:lstStyle/>
          <a:p>
            <a:pPr marL="342900" indent="-342900" algn="l">
              <a:buFont typeface="Arial" panose="020B0604020202020204" pitchFamily="34" charset="0"/>
              <a:buChar char="•"/>
            </a:pPr>
            <a:r>
              <a:rPr lang="en-GB" sz="2000" b="0" i="0" dirty="0" err="1">
                <a:solidFill>
                  <a:srgbClr val="000000"/>
                </a:solidFill>
                <a:effectLst/>
                <a:latin typeface="Montserrat"/>
              </a:rPr>
              <a:t>Twistlock</a:t>
            </a:r>
            <a:r>
              <a:rPr lang="en-GB" sz="2000" b="0" i="0" dirty="0">
                <a:solidFill>
                  <a:srgbClr val="000000"/>
                </a:solidFill>
                <a:effectLst/>
                <a:latin typeface="Montserrat"/>
              </a:rPr>
              <a:t>: </a:t>
            </a:r>
          </a:p>
          <a:p>
            <a:pPr marL="800100" lvl="1" indent="-342900">
              <a:buFont typeface="Arial" panose="020B0604020202020204" pitchFamily="34" charset="0"/>
              <a:buChar char="•"/>
            </a:pPr>
            <a:r>
              <a:rPr lang="en-GB" sz="2000" dirty="0">
                <a:solidFill>
                  <a:srgbClr val="000000"/>
                </a:solidFill>
                <a:latin typeface="Montserrat"/>
              </a:rPr>
              <a:t>S</a:t>
            </a:r>
            <a:r>
              <a:rPr lang="en-GB" sz="2000" b="0" i="0" dirty="0">
                <a:solidFill>
                  <a:srgbClr val="000000"/>
                </a:solidFill>
                <a:effectLst/>
                <a:latin typeface="Montserrat"/>
              </a:rPr>
              <a:t>cans all of the images in the registry, </a:t>
            </a:r>
          </a:p>
          <a:p>
            <a:pPr marL="800100" lvl="1" indent="-342900">
              <a:buFont typeface="Arial" panose="020B0604020202020204" pitchFamily="34" charset="0"/>
              <a:buChar char="•"/>
            </a:pPr>
            <a:r>
              <a:rPr lang="en-GB" sz="2000" dirty="0">
                <a:solidFill>
                  <a:srgbClr val="000000"/>
                </a:solidFill>
                <a:latin typeface="Montserrat"/>
              </a:rPr>
              <a:t>S</a:t>
            </a:r>
            <a:r>
              <a:rPr lang="en-GB" sz="2000" b="0" i="0" dirty="0">
                <a:solidFill>
                  <a:srgbClr val="000000"/>
                </a:solidFill>
                <a:effectLst/>
                <a:latin typeface="Montserrat"/>
              </a:rPr>
              <a:t>cans images during the build and deploy process, </a:t>
            </a:r>
          </a:p>
          <a:p>
            <a:pPr marL="800100" lvl="1" indent="-342900">
              <a:buFont typeface="Arial" panose="020B0604020202020204" pitchFamily="34" charset="0"/>
              <a:buChar char="•"/>
            </a:pPr>
            <a:r>
              <a:rPr lang="en-GB" sz="2000" dirty="0">
                <a:solidFill>
                  <a:srgbClr val="000000"/>
                </a:solidFill>
                <a:latin typeface="Montserrat"/>
              </a:rPr>
              <a:t>A</a:t>
            </a:r>
            <a:r>
              <a:rPr lang="en-GB" sz="2000" b="0" i="0" dirty="0">
                <a:solidFill>
                  <a:srgbClr val="000000"/>
                </a:solidFill>
                <a:effectLst/>
                <a:latin typeface="Montserrat"/>
              </a:rPr>
              <a:t>nd also continuously monitors any vulnerability changes in your running containers. </a:t>
            </a:r>
          </a:p>
          <a:p>
            <a:pPr marL="342900" indent="-342900">
              <a:buFont typeface="Arial" panose="020B0604020202020204" pitchFamily="34" charset="0"/>
              <a:buChar char="•"/>
            </a:pPr>
            <a:r>
              <a:rPr lang="en-GB" sz="2000" b="0" i="0" dirty="0" err="1">
                <a:solidFill>
                  <a:srgbClr val="000000"/>
                </a:solidFill>
                <a:effectLst/>
                <a:latin typeface="Montserrat"/>
              </a:rPr>
              <a:t>Twistlock</a:t>
            </a:r>
            <a:r>
              <a:rPr lang="en-GB" sz="2000" b="0" i="0" dirty="0">
                <a:solidFill>
                  <a:srgbClr val="000000"/>
                </a:solidFill>
                <a:effectLst/>
                <a:latin typeface="Montserrat"/>
              </a:rPr>
              <a:t> generates a risk score for each of the vulnerabilities it find</a:t>
            </a:r>
          </a:p>
          <a:p>
            <a:pPr marL="800100" lvl="1" indent="-342900">
              <a:buFont typeface="Arial" panose="020B0604020202020204" pitchFamily="34" charset="0"/>
              <a:buChar char="•"/>
            </a:pPr>
            <a:r>
              <a:rPr lang="en-GB" sz="2000" dirty="0">
                <a:solidFill>
                  <a:srgbClr val="000000"/>
                </a:solidFill>
                <a:latin typeface="Montserrat"/>
              </a:rPr>
              <a:t>Use</a:t>
            </a:r>
            <a:r>
              <a:rPr lang="en-GB" sz="2000" b="0" i="0" dirty="0">
                <a:solidFill>
                  <a:srgbClr val="000000"/>
                </a:solidFill>
                <a:effectLst/>
                <a:latin typeface="Montserrat"/>
              </a:rPr>
              <a:t> risk metrics like CVSS </a:t>
            </a:r>
          </a:p>
          <a:p>
            <a:pPr marL="800100" lvl="1" indent="-342900">
              <a:buFont typeface="Arial" panose="020B0604020202020204" pitchFamily="34" charset="0"/>
              <a:buChar char="•"/>
            </a:pPr>
            <a:r>
              <a:rPr lang="en-GB" sz="2000" dirty="0">
                <a:solidFill>
                  <a:srgbClr val="000000"/>
                </a:solidFill>
                <a:latin typeface="Montserrat"/>
              </a:rPr>
              <a:t>A</a:t>
            </a:r>
            <a:r>
              <a:rPr lang="en-GB" sz="2000" b="0" i="0" dirty="0">
                <a:solidFill>
                  <a:srgbClr val="000000"/>
                </a:solidFill>
                <a:effectLst/>
                <a:latin typeface="Montserrat"/>
              </a:rPr>
              <a:t>lso a whole host of other metrics as well</a:t>
            </a:r>
          </a:p>
          <a:p>
            <a:pPr lvl="2">
              <a:buFont typeface="Arial" panose="020B0604020202020204" pitchFamily="34" charset="0"/>
              <a:buChar char="•"/>
            </a:pPr>
            <a:r>
              <a:rPr lang="en-GB" sz="2000" b="0" i="0" dirty="0">
                <a:solidFill>
                  <a:srgbClr val="000000"/>
                </a:solidFill>
                <a:effectLst/>
                <a:latin typeface="Montserrat"/>
              </a:rPr>
              <a:t>Is this container connected to the internet?</a:t>
            </a:r>
          </a:p>
          <a:p>
            <a:pPr lvl="2">
              <a:buFont typeface="Arial" panose="020B0604020202020204" pitchFamily="34" charset="0"/>
              <a:buChar char="•"/>
            </a:pPr>
            <a:r>
              <a:rPr lang="en-GB" sz="2000" b="0" i="0" dirty="0">
                <a:solidFill>
                  <a:srgbClr val="000000"/>
                </a:solidFill>
                <a:effectLst/>
                <a:latin typeface="Montserrat"/>
              </a:rPr>
              <a:t>Does it have open listening ports?</a:t>
            </a:r>
          </a:p>
          <a:p>
            <a:pPr lvl="2">
              <a:buFont typeface="Arial" panose="020B0604020202020204" pitchFamily="34" charset="0"/>
              <a:buChar char="•"/>
            </a:pPr>
            <a:r>
              <a:rPr lang="en-GB" sz="2000" b="0" i="0" dirty="0">
                <a:solidFill>
                  <a:srgbClr val="000000"/>
                </a:solidFill>
                <a:effectLst/>
                <a:latin typeface="Montserrat"/>
              </a:rPr>
              <a:t>Does it have a security profile attached</a:t>
            </a:r>
          </a:p>
          <a:p>
            <a:endParaRPr lang="en-IN" sz="2000" dirty="0"/>
          </a:p>
        </p:txBody>
      </p:sp>
    </p:spTree>
    <p:extLst>
      <p:ext uri="{BB962C8B-B14F-4D97-AF65-F5344CB8AC3E}">
        <p14:creationId xmlns:p14="http://schemas.microsoft.com/office/powerpoint/2010/main" val="69126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6</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923330"/>
          </a:xfrm>
          <a:prstGeom prst="rect">
            <a:avLst/>
          </a:prstGeom>
          <a:noFill/>
        </p:spPr>
        <p:txBody>
          <a:bodyPr wrap="square">
            <a:spAutoFit/>
          </a:bodyPr>
          <a:lstStyle/>
          <a:p>
            <a:r>
              <a:rPr lang="en-US" b="0" i="0" dirty="0">
                <a:solidFill>
                  <a:schemeClr val="accent1"/>
                </a:solidFill>
                <a:effectLst/>
                <a:latin typeface="Decimal-Book"/>
              </a:rPr>
              <a:t>Prisma Cloud is a cloud infrastructure security solution and a Security Operations Center (SOC) tool that enables you to address risks and secure your workloads in a heterogeneous environment (hybrid and multi-cloud) from a single console. </a:t>
            </a:r>
            <a:endParaRPr lang="en-IN" dirty="0">
              <a:solidFill>
                <a:schemeClr val="accent1"/>
              </a:solidFill>
            </a:endParaRPr>
          </a:p>
        </p:txBody>
      </p:sp>
    </p:spTree>
    <p:extLst>
      <p:ext uri="{BB962C8B-B14F-4D97-AF65-F5344CB8AC3E}">
        <p14:creationId xmlns:p14="http://schemas.microsoft.com/office/powerpoint/2010/main" val="13922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Multiple accounts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60</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3477875"/>
          </a:xfrm>
          <a:prstGeom prst="rect">
            <a:avLst/>
          </a:prstGeom>
          <a:noFill/>
        </p:spPr>
        <p:txBody>
          <a:bodyPr wrap="square">
            <a:spAutoFit/>
          </a:bodyPr>
          <a:lstStyle/>
          <a:p>
            <a:pPr marL="342900" indent="-342900" algn="l">
              <a:buFont typeface="Arial" panose="020B0604020202020204" pitchFamily="34" charset="0"/>
              <a:buChar char="•"/>
            </a:pPr>
            <a:r>
              <a:rPr lang="en-GB" sz="2000" dirty="0">
                <a:solidFill>
                  <a:srgbClr val="000000"/>
                </a:solidFill>
                <a:latin typeface="Montserrat"/>
              </a:rPr>
              <a:t>Benefits</a:t>
            </a:r>
            <a:r>
              <a:rPr lang="en-GB" sz="2000" b="0" i="0" dirty="0">
                <a:solidFill>
                  <a:srgbClr val="000000"/>
                </a:solidFill>
                <a:effectLst/>
                <a:latin typeface="Montserrat"/>
              </a:rPr>
              <a:t>: </a:t>
            </a:r>
          </a:p>
          <a:p>
            <a:pPr lvl="1">
              <a:buFont typeface="Arial" panose="020B0604020202020204" pitchFamily="34" charset="0"/>
              <a:buChar char="•"/>
            </a:pPr>
            <a:r>
              <a:rPr lang="en-US" sz="2000" b="0" i="0" dirty="0">
                <a:solidFill>
                  <a:srgbClr val="333333"/>
                </a:solidFill>
                <a:effectLst/>
                <a:latin typeface="AmazonEmber"/>
              </a:rPr>
              <a:t>Rapid innovation with various requirements: Accounts can be allocated to teams, workloads, or products. Separate accounts can provide custom environments and accommodate the differing security needs for each team.</a:t>
            </a:r>
          </a:p>
          <a:p>
            <a:pPr lvl="1">
              <a:buFont typeface="Arial" panose="020B0604020202020204" pitchFamily="34" charset="0"/>
              <a:buChar char="•"/>
            </a:pPr>
            <a:r>
              <a:rPr lang="en-US" sz="2000" b="0" i="0" dirty="0">
                <a:solidFill>
                  <a:srgbClr val="333333"/>
                </a:solidFill>
                <a:effectLst/>
                <a:latin typeface="AmazonEmber"/>
              </a:rPr>
              <a:t>Simplified billing: The use of multiple accounts simplifies how you allocate AWS costs. You can use them to identify which projects or services are responsible for AWS charges.</a:t>
            </a:r>
          </a:p>
          <a:p>
            <a:pPr lvl="1">
              <a:buFont typeface="Arial" panose="020B0604020202020204" pitchFamily="34" charset="0"/>
              <a:buChar char="•"/>
            </a:pPr>
            <a:r>
              <a:rPr lang="en-US" sz="2000" b="0" i="0" dirty="0">
                <a:solidFill>
                  <a:srgbClr val="333333"/>
                </a:solidFill>
                <a:effectLst/>
                <a:latin typeface="AmazonEmber"/>
              </a:rPr>
              <a:t>Flexible security controls: You can create grouping mechanisms to ensure certain accounts meet compliance requirements, such as HIPAA or PCI DSS.</a:t>
            </a:r>
          </a:p>
          <a:p>
            <a:pPr lvl="1">
              <a:buFont typeface="Arial" panose="020B0604020202020204" pitchFamily="34" charset="0"/>
              <a:buChar char="•"/>
            </a:pPr>
            <a:r>
              <a:rPr lang="en-US" sz="2000" b="0" i="0" dirty="0">
                <a:solidFill>
                  <a:srgbClr val="333333"/>
                </a:solidFill>
                <a:effectLst/>
                <a:latin typeface="AmazonEmber"/>
              </a:rPr>
              <a:t>Easily adapt to business processes: The use of multiple accounts allows you to set up your IT infrastructure in a way that reflects the needs of your business processes or requirements.</a:t>
            </a:r>
          </a:p>
          <a:p>
            <a:endParaRPr lang="en-IN" sz="2000" dirty="0"/>
          </a:p>
        </p:txBody>
      </p:sp>
    </p:spTree>
    <p:extLst>
      <p:ext uri="{BB962C8B-B14F-4D97-AF65-F5344CB8AC3E}">
        <p14:creationId xmlns:p14="http://schemas.microsoft.com/office/powerpoint/2010/main" val="381006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Multiple accounts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61</a:t>
            </a:fld>
            <a:endParaRPr lang="en-US"/>
          </a:p>
        </p:txBody>
      </p:sp>
      <p:pic>
        <p:nvPicPr>
          <p:cNvPr id="1026" name="Picture 2" descr="AWS Landing Zone-Logicworks-2">
            <a:extLst>
              <a:ext uri="{FF2B5EF4-FFF2-40B4-BE49-F238E27FC236}">
                <a16:creationId xmlns:a16="http://schemas.microsoft.com/office/drawing/2014/main" id="{BDC732B3-605A-4102-BDD4-F373A3E01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679" y="1069362"/>
            <a:ext cx="8108458" cy="5507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98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Multiple accounts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62</a:t>
            </a:fld>
            <a:endParaRPr lang="en-US"/>
          </a:p>
        </p:txBody>
      </p:sp>
      <p:pic>
        <p:nvPicPr>
          <p:cNvPr id="2054" name="Picture 6" descr="Additional OU's: Sandbox, Workloads, Policy Staging, Suspended, Individual Business Users, Exceptions, and Deployments">
            <a:extLst>
              <a:ext uri="{FF2B5EF4-FFF2-40B4-BE49-F238E27FC236}">
                <a16:creationId xmlns:a16="http://schemas.microsoft.com/office/drawing/2014/main" id="{A146CC14-AADC-4265-A9B9-8792BF58E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44" y="1227033"/>
            <a:ext cx="10144984" cy="37467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6338DC4-3713-4B20-938F-64EF54BFD91C}"/>
              </a:ext>
            </a:extLst>
          </p:cNvPr>
          <p:cNvSpPr txBox="1"/>
          <p:nvPr/>
        </p:nvSpPr>
        <p:spPr>
          <a:xfrm>
            <a:off x="864444" y="5135088"/>
            <a:ext cx="10799436" cy="276999"/>
          </a:xfrm>
          <a:prstGeom prst="rect">
            <a:avLst/>
          </a:prstGeom>
          <a:noFill/>
        </p:spPr>
        <p:txBody>
          <a:bodyPr wrap="square">
            <a:spAutoFit/>
          </a:bodyPr>
          <a:lstStyle/>
          <a:p>
            <a:r>
              <a:rPr lang="en-US" sz="1200" dirty="0">
                <a:hlinkClick r:id="rId4"/>
              </a:rPr>
              <a:t>Best Practices for Organizational Units with AWS Organizations | AWS Management &amp; Governance Blog (amazon.com)</a:t>
            </a:r>
            <a:endParaRPr lang="en-IN" sz="1200" dirty="0"/>
          </a:p>
        </p:txBody>
      </p:sp>
    </p:spTree>
    <p:extLst>
      <p:ext uri="{BB962C8B-B14F-4D97-AF65-F5344CB8AC3E}">
        <p14:creationId xmlns:p14="http://schemas.microsoft.com/office/powerpoint/2010/main" val="220222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40FDAB-4604-4E5E-9B2B-9B5EBF1594D0}"/>
              </a:ext>
            </a:extLst>
          </p:cNvPr>
          <p:cNvSpPr>
            <a:spLocks noGrp="1"/>
          </p:cNvSpPr>
          <p:nvPr>
            <p:ph type="sldNum" sz="quarter" idx="12"/>
          </p:nvPr>
        </p:nvSpPr>
        <p:spPr/>
        <p:txBody>
          <a:bodyPr/>
          <a:lstStyle/>
          <a:p>
            <a:fld id="{D92B6165-2E63-41A3-8905-D7634EBC6D44}" type="slidenum">
              <a:rPr lang="en-IN" smtClean="0"/>
              <a:pPr/>
              <a:t>63</a:t>
            </a:fld>
            <a:endParaRPr lang="en-IN"/>
          </a:p>
        </p:txBody>
      </p:sp>
      <p:sp>
        <p:nvSpPr>
          <p:cNvPr id="4" name="TextBox 3">
            <a:extLst>
              <a:ext uri="{FF2B5EF4-FFF2-40B4-BE49-F238E27FC236}">
                <a16:creationId xmlns:a16="http://schemas.microsoft.com/office/drawing/2014/main" id="{0789C305-54B6-4E77-9AB8-98E11F371D22}"/>
              </a:ext>
            </a:extLst>
          </p:cNvPr>
          <p:cNvSpPr txBox="1"/>
          <p:nvPr/>
        </p:nvSpPr>
        <p:spPr>
          <a:xfrm>
            <a:off x="2411895" y="2605566"/>
            <a:ext cx="6096000" cy="1477328"/>
          </a:xfrm>
          <a:prstGeom prst="rect">
            <a:avLst/>
          </a:prstGeom>
          <a:noFill/>
        </p:spPr>
        <p:txBody>
          <a:bodyPr wrap="square">
            <a:spAutoFit/>
          </a:bodyPr>
          <a:lstStyle/>
          <a:p>
            <a:r>
              <a:rPr lang="en-US" dirty="0">
                <a:solidFill>
                  <a:srgbClr val="0070C0"/>
                </a:solidFill>
                <a:hlinkClick r:id="rId2">
                  <a:extLst>
                    <a:ext uri="{A12FA001-AC4F-418D-AE19-62706E023703}">
                      <ahyp:hlinkClr xmlns:ahyp="http://schemas.microsoft.com/office/drawing/2018/hyperlinkcolor" val="tx"/>
                    </a:ext>
                  </a:extLst>
                </a:hlinkClick>
              </a:rPr>
              <a:t>Reference</a:t>
            </a:r>
            <a:r>
              <a:rPr lang="en-US" dirty="0">
                <a:solidFill>
                  <a:srgbClr val="56BCFE"/>
                </a:solidFill>
                <a:hlinkClick r:id="" action="ppaction://noaction">
                  <a:extLst>
                    <a:ext uri="{A12FA001-AC4F-418D-AE19-62706E023703}">
                      <ahyp:hlinkClr xmlns:ahyp="http://schemas.microsoft.com/office/drawing/2018/hyperlinkcolor" val="tx"/>
                    </a:ext>
                  </a:extLst>
                </a:hlinkClick>
              </a:rPr>
              <a:t>: </a:t>
            </a:r>
          </a:p>
          <a:p>
            <a:endParaRPr lang="en-US" dirty="0">
              <a:solidFill>
                <a:srgbClr val="56BCFE"/>
              </a:solidFill>
              <a:hlinkClick r:id="" action="ppaction://noaction">
                <a:extLst>
                  <a:ext uri="{A12FA001-AC4F-418D-AE19-62706E023703}">
                    <ahyp:hlinkClr xmlns:ahyp="http://schemas.microsoft.com/office/drawing/2018/hyperlinkcolor" val="tx"/>
                  </a:ext>
                </a:extLst>
              </a:hlinkClick>
            </a:endParaRPr>
          </a:p>
          <a:p>
            <a:r>
              <a:rPr lang="en-US" dirty="0">
                <a:hlinkClick r:id="rId2"/>
              </a:rPr>
              <a:t>https://www.paloaltonetworks.com/resources/guides/prisma-cloud-enterprise-edition-licensing-guide</a:t>
            </a:r>
            <a:r>
              <a:rPr lang="en-US" dirty="0"/>
              <a:t>.</a:t>
            </a:r>
          </a:p>
          <a:p>
            <a:endParaRPr lang="en-US" dirty="0"/>
          </a:p>
        </p:txBody>
      </p:sp>
    </p:spTree>
    <p:extLst>
      <p:ext uri="{BB962C8B-B14F-4D97-AF65-F5344CB8AC3E}">
        <p14:creationId xmlns:p14="http://schemas.microsoft.com/office/powerpoint/2010/main" val="405342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7</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4247317"/>
          </a:xfrm>
          <a:prstGeom prst="rect">
            <a:avLst/>
          </a:prstGeom>
          <a:noFill/>
        </p:spPr>
        <p:txBody>
          <a:bodyPr wrap="square">
            <a:spAutoFit/>
          </a:bodyPr>
          <a:lstStyle/>
          <a:p>
            <a:r>
              <a:rPr lang="en-US" b="0" i="0" dirty="0">
                <a:solidFill>
                  <a:schemeClr val="accent1"/>
                </a:solidFill>
                <a:effectLst/>
                <a:latin typeface="Decimal-Book"/>
              </a:rPr>
              <a:t>Resource configurations, user activity, network traffic logs, and host activity and vulnerabilities data is ingested into Prisma Cloud though the public cloud APIs.</a:t>
            </a:r>
          </a:p>
          <a:p>
            <a:r>
              <a:rPr lang="en-US" dirty="0">
                <a:solidFill>
                  <a:schemeClr val="accent1"/>
                </a:solidFill>
                <a:latin typeface="Decimal-Book"/>
              </a:rPr>
              <a:t>Dynamically discovers resources that are deployed in the cloud and tracks historical changes to those resources for auditing and forensics purposes.  ? Q how using which id?</a:t>
            </a:r>
          </a:p>
          <a:p>
            <a:endParaRPr lang="en-US" dirty="0">
              <a:solidFill>
                <a:schemeClr val="accent1"/>
              </a:solidFill>
              <a:latin typeface="Decimal-Book"/>
            </a:endParaRPr>
          </a:p>
          <a:p>
            <a:r>
              <a:rPr lang="en-US" dirty="0">
                <a:solidFill>
                  <a:schemeClr val="accent1"/>
                </a:solidFill>
                <a:latin typeface="Decimal-Book"/>
              </a:rPr>
              <a:t>Provides visibility, detection, and response to security threats to your public cloud accounts.</a:t>
            </a:r>
          </a:p>
          <a:p>
            <a:endParaRPr lang="en-US" dirty="0">
              <a:solidFill>
                <a:schemeClr val="accent1"/>
              </a:solidFill>
              <a:latin typeface="Decimal-Book"/>
            </a:endParaRPr>
          </a:p>
          <a:p>
            <a:r>
              <a:rPr lang="en-US" dirty="0">
                <a:solidFill>
                  <a:schemeClr val="accent1"/>
                </a:solidFill>
                <a:latin typeface="Decimal-Book"/>
              </a:rPr>
              <a:t>Provide you a comprehensive cloud Configuration Management Database, the data you need for compliance reporting and to address compliance violations, threat detection and response, and data security.</a:t>
            </a:r>
          </a:p>
          <a:p>
            <a:endParaRPr lang="en-US" dirty="0">
              <a:solidFill>
                <a:schemeClr val="accent1"/>
              </a:solidFill>
              <a:latin typeface="Decimal-Book"/>
            </a:endParaRPr>
          </a:p>
          <a:p>
            <a:r>
              <a:rPr lang="en-US" dirty="0">
                <a:solidFill>
                  <a:schemeClr val="accent1"/>
                </a:solidFill>
                <a:latin typeface="Decimal-Book"/>
              </a:rPr>
              <a:t>Integrate with additional third-party applications for outbound alert notifications, such as Splunk, Jira, and many others.</a:t>
            </a:r>
          </a:p>
          <a:p>
            <a:endParaRPr lang="en-US" dirty="0">
              <a:solidFill>
                <a:schemeClr val="accent1"/>
              </a:solidFill>
              <a:latin typeface="Decimal-Book"/>
            </a:endParaRPr>
          </a:p>
          <a:p>
            <a:r>
              <a:rPr lang="en-US" dirty="0">
                <a:solidFill>
                  <a:schemeClr val="accent1"/>
                </a:solidFill>
                <a:latin typeface="Decimal-Book"/>
              </a:rPr>
              <a:t>Recommended Browser is Chrome</a:t>
            </a:r>
          </a:p>
          <a:p>
            <a:endParaRPr lang="en-US" dirty="0">
              <a:solidFill>
                <a:schemeClr val="accent1"/>
              </a:solidFill>
              <a:latin typeface="Decimal-Book"/>
            </a:endParaRPr>
          </a:p>
          <a:p>
            <a:endParaRPr lang="en-IN" dirty="0">
              <a:solidFill>
                <a:schemeClr val="accent1"/>
              </a:solidFill>
            </a:endParaRPr>
          </a:p>
        </p:txBody>
      </p:sp>
    </p:spTree>
    <p:extLst>
      <p:ext uri="{BB962C8B-B14F-4D97-AF65-F5344CB8AC3E}">
        <p14:creationId xmlns:p14="http://schemas.microsoft.com/office/powerpoint/2010/main" val="350539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Why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8</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b="0" i="0" dirty="0">
                <a:solidFill>
                  <a:schemeClr val="accent1"/>
                </a:solidFill>
                <a:effectLst/>
                <a:latin typeface="Decimal-Book"/>
              </a:rPr>
              <a:t>Health status of all clouds in single pane</a:t>
            </a:r>
          </a:p>
          <a:p>
            <a:endParaRPr lang="en-US" dirty="0">
              <a:solidFill>
                <a:schemeClr val="accent1"/>
              </a:solidFill>
              <a:latin typeface="Decimal-Book"/>
            </a:endParaRPr>
          </a:p>
          <a:p>
            <a:r>
              <a:rPr lang="en-US" dirty="0">
                <a:solidFill>
                  <a:schemeClr val="accent1"/>
                </a:solidFill>
                <a:latin typeface="Decimal-Book"/>
              </a:rPr>
              <a:t>If Compute Tab is not visible means you are not Admin</a:t>
            </a:r>
          </a:p>
          <a:p>
            <a:endParaRPr lang="en-US" dirty="0">
              <a:solidFill>
                <a:schemeClr val="accent1"/>
              </a:solidFill>
              <a:latin typeface="Decimal-Book"/>
            </a:endParaRPr>
          </a:p>
          <a:p>
            <a:r>
              <a:rPr lang="en-US" dirty="0">
                <a:solidFill>
                  <a:schemeClr val="accent1"/>
                </a:solidFill>
                <a:latin typeface="Decimal-Book"/>
              </a:rPr>
              <a:t>Role ARN include AWS Id</a:t>
            </a:r>
          </a:p>
          <a:p>
            <a:endParaRPr lang="en-US" dirty="0">
              <a:solidFill>
                <a:schemeClr val="accent1"/>
              </a:solidFill>
              <a:latin typeface="Decimal-Book"/>
            </a:endParaRPr>
          </a:p>
          <a:p>
            <a:r>
              <a:rPr lang="en-US" dirty="0">
                <a:solidFill>
                  <a:schemeClr val="accent1"/>
                </a:solidFill>
                <a:latin typeface="Decimal-Book"/>
              </a:rPr>
              <a:t>One Cloud Account can be added to Multiple Account Groups</a:t>
            </a:r>
            <a:endParaRPr lang="en-IN" dirty="0">
              <a:solidFill>
                <a:schemeClr val="accent1"/>
              </a:solidFill>
            </a:endParaRPr>
          </a:p>
        </p:txBody>
      </p:sp>
    </p:spTree>
    <p:extLst>
      <p:ext uri="{BB962C8B-B14F-4D97-AF65-F5344CB8AC3E}">
        <p14:creationId xmlns:p14="http://schemas.microsoft.com/office/powerpoint/2010/main" val="113344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Administrator Roles-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9</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dirty="0">
                <a:solidFill>
                  <a:schemeClr val="accent1"/>
                </a:solidFill>
                <a:latin typeface="Decimal-Book"/>
              </a:rPr>
              <a:t>System Admin</a:t>
            </a:r>
          </a:p>
          <a:p>
            <a:r>
              <a:rPr lang="en-US" dirty="0">
                <a:solidFill>
                  <a:schemeClr val="accent1"/>
                </a:solidFill>
                <a:latin typeface="Decimal-Book"/>
              </a:rPr>
              <a:t>Account Group Admin</a:t>
            </a:r>
          </a:p>
          <a:p>
            <a:r>
              <a:rPr lang="en-US" dirty="0">
                <a:solidFill>
                  <a:schemeClr val="accent1"/>
                </a:solidFill>
                <a:latin typeface="Decimal-Book"/>
              </a:rPr>
              <a:t>Account Group Read Only</a:t>
            </a:r>
          </a:p>
          <a:p>
            <a:r>
              <a:rPr lang="en-US" dirty="0">
                <a:solidFill>
                  <a:schemeClr val="accent1"/>
                </a:solidFill>
                <a:latin typeface="Decimal-Book"/>
              </a:rPr>
              <a:t>Cloud Provisioning Admin</a:t>
            </a:r>
          </a:p>
          <a:p>
            <a:r>
              <a:rPr lang="en-US" dirty="0">
                <a:solidFill>
                  <a:schemeClr val="accent1"/>
                </a:solidFill>
                <a:latin typeface="Decimal-Book"/>
              </a:rPr>
              <a:t>Account &amp; CP Admin</a:t>
            </a:r>
          </a:p>
          <a:p>
            <a:r>
              <a:rPr lang="en-US" dirty="0">
                <a:solidFill>
                  <a:schemeClr val="accent1"/>
                </a:solidFill>
                <a:latin typeface="Decimal-Book"/>
              </a:rPr>
              <a:t>Build &amp; Deploy Security Role</a:t>
            </a:r>
          </a:p>
          <a:p>
            <a:endParaRPr lang="en-IN" dirty="0">
              <a:solidFill>
                <a:schemeClr val="accent1"/>
              </a:solidFill>
            </a:endParaRPr>
          </a:p>
        </p:txBody>
      </p:sp>
    </p:spTree>
    <p:extLst>
      <p:ext uri="{BB962C8B-B14F-4D97-AF65-F5344CB8AC3E}">
        <p14:creationId xmlns:p14="http://schemas.microsoft.com/office/powerpoint/2010/main" val="364334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ecff2cc8de27b44b8498a86b735ae574781a1"/>
</p:tagLst>
</file>

<file path=ppt/theme/theme1.xml><?xml version="1.0" encoding="utf-8"?>
<a:theme xmlns:a="http://schemas.openxmlformats.org/drawingml/2006/main" name="Applied_16x9_White_2016">
  <a:themeElements>
    <a:clrScheme name="AMAT 2016.04">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AMAT 2017.04">
      <a:majorFont>
        <a:latin typeface="Arial"/>
        <a:ea typeface=""/>
        <a:cs typeface=""/>
      </a:majorFont>
      <a:minorFont>
        <a:latin typeface="Arial"/>
        <a:ea typeface=""/>
        <a:cs typeface=""/>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extLst>
    <a:ext uri="{05A4C25C-085E-4340-85A3-A5531E510DB2}">
      <thm15:themeFamily xmlns:thm15="http://schemas.microsoft.com/office/thememl/2012/main" name="Applied_16x9_White_O365_2020.08.potx  -  Read-Only" id="{17BCD363-1A46-45EA-A8F7-E27AC608937E}" vid="{B007EAEF-C236-437D-BCB7-A948B22C05B2}"/>
    </a:ext>
  </a:extLst>
</a:theme>
</file>

<file path=ppt/theme/theme2.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ppt/theme/theme3.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docProps/app.xml><?xml version="1.0" encoding="utf-8"?>
<Properties xmlns="http://schemas.openxmlformats.org/officeDocument/2006/extended-properties" xmlns:vt="http://schemas.openxmlformats.org/officeDocument/2006/docPropsVTypes">
  <Template>Applied_16x9_White_O365_2020.08</Template>
  <TotalTime>4130</TotalTime>
  <Words>2799</Words>
  <Application>Microsoft Office PowerPoint</Application>
  <PresentationFormat>Custom</PresentationFormat>
  <Paragraphs>417</Paragraphs>
  <Slides>64</Slides>
  <Notes>59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64</vt:i4>
      </vt:variant>
    </vt:vector>
  </HeadingPairs>
  <TitlesOfParts>
    <vt:vector size="77" baseType="lpstr">
      <vt:lpstr>Amazon Ember</vt:lpstr>
      <vt:lpstr>AmazonEmber</vt:lpstr>
      <vt:lpstr>Arial</vt:lpstr>
      <vt:lpstr>Calibri</vt:lpstr>
      <vt:lpstr>charter</vt:lpstr>
      <vt:lpstr>Decimal-Book</vt:lpstr>
      <vt:lpstr>HCo Decimal</vt:lpstr>
      <vt:lpstr>Helvetica</vt:lpstr>
      <vt:lpstr>Montserrat</vt:lpstr>
      <vt:lpstr>Segoe UI</vt:lpstr>
      <vt:lpstr>SegoeUI</vt:lpstr>
      <vt:lpstr>Wingdings</vt:lpstr>
      <vt:lpstr>Applied_16x9_White_2016</vt:lpstr>
      <vt:lpstr>AWS Guard Duty  Azure Security Center</vt:lpstr>
      <vt:lpstr>AWS Guard Duty </vt:lpstr>
      <vt:lpstr>Cybersecurity Cycle</vt:lpstr>
      <vt:lpstr>AWS Guard Duty  AWS Security Hub Azure Defender Azure Security Center </vt:lpstr>
      <vt:lpstr>Cloud Workload</vt:lpstr>
      <vt:lpstr>Prisma Cloud</vt:lpstr>
      <vt:lpstr>Prisma Cloud</vt:lpstr>
      <vt:lpstr>Why Prisma Cloud</vt:lpstr>
      <vt:lpstr>Administrator Roles- Prisma Cloud</vt:lpstr>
      <vt:lpstr>Threat</vt:lpstr>
      <vt:lpstr>Vulnerability</vt:lpstr>
      <vt:lpstr>Risk</vt:lpstr>
      <vt:lpstr>Policy- Prisma Cloud</vt:lpstr>
      <vt:lpstr>Alert State- Prisma Cloud</vt:lpstr>
      <vt:lpstr>Shared Responsibility Model</vt:lpstr>
      <vt:lpstr>Antimalware</vt:lpstr>
      <vt:lpstr>AWS Security Hub</vt:lpstr>
      <vt:lpstr>AWS Security Hub –Use cases</vt:lpstr>
      <vt:lpstr>AWS GuardDuty – Use case</vt:lpstr>
      <vt:lpstr>AWS GuardDuty – Use case</vt:lpstr>
      <vt:lpstr>AWS Guard Duty (cost) </vt:lpstr>
      <vt:lpstr>AWS CloudWatch (Cost Calculation) – Free Tier </vt:lpstr>
      <vt:lpstr>AWS CloudWatch (Cost) – Paid Tier </vt:lpstr>
      <vt:lpstr>AWS CloudTrail (Cost Calculation) – Free Tier </vt:lpstr>
      <vt:lpstr>AWS CloudTrail (Cost Calculation) – Paid Tier </vt:lpstr>
      <vt:lpstr>AWS Security Hub (cost) </vt:lpstr>
      <vt:lpstr>AWS WAF (cost)</vt:lpstr>
      <vt:lpstr>AWS Shield (cost) </vt:lpstr>
      <vt:lpstr>Azure Security Center</vt:lpstr>
      <vt:lpstr>Azure Security Center – Use Case</vt:lpstr>
      <vt:lpstr>Azure Defender</vt:lpstr>
      <vt:lpstr>Azure Defender ( Services covered)</vt:lpstr>
      <vt:lpstr>Azure Defender ( Services covered)</vt:lpstr>
      <vt:lpstr>Azure Security Center (cost) </vt:lpstr>
      <vt:lpstr>Azure WAF</vt:lpstr>
      <vt:lpstr>Configuration- AWS GuardDuty</vt:lpstr>
      <vt:lpstr>Configuration- AWS GuardDuty</vt:lpstr>
      <vt:lpstr>Configuration- AWS GuardDuty</vt:lpstr>
      <vt:lpstr>Configuration- AWS WAF</vt:lpstr>
      <vt:lpstr>Configuration- AWS Shield</vt:lpstr>
      <vt:lpstr>Configuration- AWS Security Hub</vt:lpstr>
      <vt:lpstr>Configuration- AWS Security Hub</vt:lpstr>
      <vt:lpstr>Configuration- Azure Security Center</vt:lpstr>
      <vt:lpstr>Configuration- Azure Security Centre</vt:lpstr>
      <vt:lpstr>Prisma Capability</vt:lpstr>
      <vt:lpstr>Prisma SIEM Architecture for Allied Materials</vt:lpstr>
      <vt:lpstr>Pricing for Prisma SAAS</vt:lpstr>
      <vt:lpstr>PowerPoint Presentation</vt:lpstr>
      <vt:lpstr>PowerPoint Presentation</vt:lpstr>
      <vt:lpstr>PowerPoint Presentation</vt:lpstr>
      <vt:lpstr>Prisma- Defender Types</vt:lpstr>
      <vt:lpstr>Prisma – Defender Capability</vt:lpstr>
      <vt:lpstr>Prisma – Defender Capability</vt:lpstr>
      <vt:lpstr>Prisma- Use Case- AWS Host</vt:lpstr>
      <vt:lpstr>Prisma- Use Case- AWS Fargate</vt:lpstr>
      <vt:lpstr>Prisma- Use Case- AWS Containers</vt:lpstr>
      <vt:lpstr>Prisma- Use Case- AWS Data Security</vt:lpstr>
      <vt:lpstr>Prisma- Use Case- Azure Services (using API)</vt:lpstr>
      <vt:lpstr>Prisma- Twistcli – Build Process</vt:lpstr>
      <vt:lpstr>AWS Multiple accounts </vt:lpstr>
      <vt:lpstr>AWS Multiple accounts</vt:lpstr>
      <vt:lpstr>AWS Multiple accounts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Guard Duty  Azure Security Center</dc:title>
  <dc:creator>Orhen Hasday --CNTR</dc:creator>
  <cp:lastModifiedBy>Hemant Mahajan</cp:lastModifiedBy>
  <cp:revision>264</cp:revision>
  <dcterms:created xsi:type="dcterms:W3CDTF">2021-07-20T14:33:06Z</dcterms:created>
  <dcterms:modified xsi:type="dcterms:W3CDTF">2021-08-19T17:20:53Z</dcterms:modified>
</cp:coreProperties>
</file>