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handoutMasterIdLst>
    <p:handoutMasterId r:id="rId62"/>
  </p:handoutMasterIdLst>
  <p:sldIdLst>
    <p:sldId id="296" r:id="rId2"/>
    <p:sldId id="297" r:id="rId3"/>
    <p:sldId id="335" r:id="rId4"/>
    <p:sldId id="299" r:id="rId5"/>
    <p:sldId id="336" r:id="rId6"/>
    <p:sldId id="326" r:id="rId7"/>
    <p:sldId id="327" r:id="rId8"/>
    <p:sldId id="328" r:id="rId9"/>
    <p:sldId id="329" r:id="rId10"/>
    <p:sldId id="321" r:id="rId11"/>
    <p:sldId id="322" r:id="rId12"/>
    <p:sldId id="323" r:id="rId13"/>
    <p:sldId id="331" r:id="rId14"/>
    <p:sldId id="332" r:id="rId15"/>
    <p:sldId id="324" r:id="rId16"/>
    <p:sldId id="325" r:id="rId17"/>
    <p:sldId id="330" r:id="rId18"/>
    <p:sldId id="356" r:id="rId19"/>
    <p:sldId id="357" r:id="rId20"/>
    <p:sldId id="298" r:id="rId21"/>
    <p:sldId id="315" r:id="rId22"/>
    <p:sldId id="316" r:id="rId23"/>
    <p:sldId id="317" r:id="rId24"/>
    <p:sldId id="318" r:id="rId25"/>
    <p:sldId id="300" r:id="rId26"/>
    <p:sldId id="301" r:id="rId27"/>
    <p:sldId id="302" r:id="rId28"/>
    <p:sldId id="273" r:id="rId29"/>
    <p:sldId id="304" r:id="rId30"/>
    <p:sldId id="319" r:id="rId31"/>
    <p:sldId id="320" r:id="rId32"/>
    <p:sldId id="303" r:id="rId33"/>
    <p:sldId id="305" r:id="rId34"/>
    <p:sldId id="306" r:id="rId35"/>
    <p:sldId id="307" r:id="rId36"/>
    <p:sldId id="308" r:id="rId37"/>
    <p:sldId id="309" r:id="rId38"/>
    <p:sldId id="310" r:id="rId39"/>
    <p:sldId id="311" r:id="rId40"/>
    <p:sldId id="312" r:id="rId41"/>
    <p:sldId id="313" r:id="rId42"/>
    <p:sldId id="314" r:id="rId43"/>
    <p:sldId id="337" r:id="rId44"/>
    <p:sldId id="334" r:id="rId45"/>
    <p:sldId id="343" r:id="rId46"/>
    <p:sldId id="339" r:id="rId47"/>
    <p:sldId id="340" r:id="rId48"/>
    <p:sldId id="341" r:id="rId49"/>
    <p:sldId id="344" r:id="rId50"/>
    <p:sldId id="345" r:id="rId51"/>
    <p:sldId id="346" r:id="rId52"/>
    <p:sldId id="347" r:id="rId53"/>
    <p:sldId id="348" r:id="rId54"/>
    <p:sldId id="349" r:id="rId55"/>
    <p:sldId id="350" r:id="rId56"/>
    <p:sldId id="352" r:id="rId57"/>
    <p:sldId id="355" r:id="rId58"/>
    <p:sldId id="342" r:id="rId59"/>
    <p:sldId id="266" r:id="rId60"/>
  </p:sldIdLst>
  <p:sldSz cx="12188825" cy="6858000"/>
  <p:notesSz cx="6858000" cy="91440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ant Mahajan" initials="HM" lastIdx="2" clrIdx="0">
    <p:extLst>
      <p:ext uri="{19B8F6BF-5375-455C-9EA6-DF929625EA0E}">
        <p15:presenceInfo xmlns:p15="http://schemas.microsoft.com/office/powerpoint/2012/main" userId="S::hemant.mahajan@nagarro.com::1b80b0fa-147f-445f-992b-9c7507e8e38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8C08F1-F618-4BC3-84C4-9B6A072528DA}" v="61" dt="2021-07-22T14:38:05.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4444" autoAdjust="0"/>
  </p:normalViewPr>
  <p:slideViewPr>
    <p:cSldViewPr snapToGrid="0" snapToObjects="1" showGuides="1">
      <p:cViewPr varScale="1">
        <p:scale>
          <a:sx n="52" d="100"/>
          <a:sy n="52" d="100"/>
        </p:scale>
        <p:origin x="682" y="41"/>
      </p:cViewPr>
      <p:guideLst>
        <p:guide pos="3839"/>
        <p:guide orient="horz" pos="2160"/>
      </p:guideLst>
    </p:cSldViewPr>
  </p:slideViewPr>
  <p:outlineViewPr>
    <p:cViewPr>
      <p:scale>
        <a:sx n="33" d="100"/>
        <a:sy n="33" d="100"/>
      </p:scale>
      <p:origin x="0" y="-186"/>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79" d="100"/>
          <a:sy n="79" d="100"/>
        </p:scale>
        <p:origin x="-31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7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rhen Hasday --CNTR" userId="d5a830dc-e4dc-420a-9dec-461488671f9c" providerId="ADAL" clId="{248C08F1-F618-4BC3-84C4-9B6A072528DA}"/>
    <pc:docChg chg="custSel addSld modSld">
      <pc:chgData name="Orhen Hasday --CNTR" userId="d5a830dc-e4dc-420a-9dec-461488671f9c" providerId="ADAL" clId="{248C08F1-F618-4BC3-84C4-9B6A072528DA}" dt="2021-07-22T14:38:16.616" v="214" actId="20577"/>
      <pc:docMkLst>
        <pc:docMk/>
      </pc:docMkLst>
      <pc:sldChg chg="addSp modSp mod">
        <pc:chgData name="Orhen Hasday --CNTR" userId="d5a830dc-e4dc-420a-9dec-461488671f9c" providerId="ADAL" clId="{248C08F1-F618-4BC3-84C4-9B6A072528DA}" dt="2021-07-20T14:37:32.677" v="41" actId="14100"/>
        <pc:sldMkLst>
          <pc:docMk/>
          <pc:sldMk cId="3567828724" sldId="273"/>
        </pc:sldMkLst>
        <pc:spChg chg="add mod">
          <ac:chgData name="Orhen Hasday --CNTR" userId="d5a830dc-e4dc-420a-9dec-461488671f9c" providerId="ADAL" clId="{248C08F1-F618-4BC3-84C4-9B6A072528DA}" dt="2021-07-20T14:37:32.677" v="41" actId="14100"/>
          <ac:spMkLst>
            <pc:docMk/>
            <pc:sldMk cId="3567828724" sldId="273"/>
            <ac:spMk id="2" creationId="{3B34818F-4EC6-495C-A0E0-30FCB7404BE7}"/>
          </ac:spMkLst>
        </pc:spChg>
        <pc:spChg chg="mod">
          <ac:chgData name="Orhen Hasday --CNTR" userId="d5a830dc-e4dc-420a-9dec-461488671f9c" providerId="ADAL" clId="{248C08F1-F618-4BC3-84C4-9B6A072528DA}" dt="2021-07-20T14:37:30.068" v="40" actId="20577"/>
          <ac:spMkLst>
            <pc:docMk/>
            <pc:sldMk cId="3567828724" sldId="273"/>
            <ac:spMk id="17410" creationId="{00000000-0000-0000-0000-000000000000}"/>
          </ac:spMkLst>
        </pc:spChg>
      </pc:sldChg>
      <pc:sldChg chg="addSp modSp add mod">
        <pc:chgData name="Orhen Hasday --CNTR" userId="d5a830dc-e4dc-420a-9dec-461488671f9c" providerId="ADAL" clId="{248C08F1-F618-4BC3-84C4-9B6A072528DA}" dt="2021-07-20T15:50:52.056" v="156" actId="404"/>
        <pc:sldMkLst>
          <pc:docMk/>
          <pc:sldMk cId="734993177" sldId="297"/>
        </pc:sldMkLst>
        <pc:spChg chg="add mod">
          <ac:chgData name="Orhen Hasday --CNTR" userId="d5a830dc-e4dc-420a-9dec-461488671f9c" providerId="ADAL" clId="{248C08F1-F618-4BC3-84C4-9B6A072528DA}" dt="2021-07-20T15:44:32.801" v="126" actId="1076"/>
          <ac:spMkLst>
            <pc:docMk/>
            <pc:sldMk cId="734993177" sldId="297"/>
            <ac:spMk id="2" creationId="{ED8B10FF-784B-463C-913E-541BFEE7096F}"/>
          </ac:spMkLst>
        </pc:spChg>
        <pc:spChg chg="add mod">
          <ac:chgData name="Orhen Hasday --CNTR" userId="d5a830dc-e4dc-420a-9dec-461488671f9c" providerId="ADAL" clId="{248C08F1-F618-4BC3-84C4-9B6A072528DA}" dt="2021-07-20T15:50:52.056" v="156" actId="404"/>
          <ac:spMkLst>
            <pc:docMk/>
            <pc:sldMk cId="734993177" sldId="297"/>
            <ac:spMk id="3" creationId="{D3A3D1A4-0972-4082-A5C9-63BD8D27D87A}"/>
          </ac:spMkLst>
        </pc:spChg>
        <pc:picChg chg="add mod">
          <ac:chgData name="Orhen Hasday --CNTR" userId="d5a830dc-e4dc-420a-9dec-461488671f9c" providerId="ADAL" clId="{248C08F1-F618-4BC3-84C4-9B6A072528DA}" dt="2021-07-20T15:40:35.161" v="117" actId="1076"/>
          <ac:picMkLst>
            <pc:docMk/>
            <pc:sldMk cId="734993177" sldId="297"/>
            <ac:picMk id="1026" creationId="{2A52EB4F-D265-45A5-8D2F-5C4FB3DA8AEA}"/>
          </ac:picMkLst>
        </pc:picChg>
        <pc:picChg chg="add mod">
          <ac:chgData name="Orhen Hasday --CNTR" userId="d5a830dc-e4dc-420a-9dec-461488671f9c" providerId="ADAL" clId="{248C08F1-F618-4BC3-84C4-9B6A072528DA}" dt="2021-07-20T15:45:17.209" v="149" actId="1076"/>
          <ac:picMkLst>
            <pc:docMk/>
            <pc:sldMk cId="734993177" sldId="297"/>
            <ac:picMk id="1028" creationId="{A3352166-82B7-46D7-AEC6-759DB809700D}"/>
          </ac:picMkLst>
        </pc:picChg>
        <pc:picChg chg="add mod">
          <ac:chgData name="Orhen Hasday --CNTR" userId="d5a830dc-e4dc-420a-9dec-461488671f9c" providerId="ADAL" clId="{248C08F1-F618-4BC3-84C4-9B6A072528DA}" dt="2021-07-20T15:44:32.801" v="126" actId="1076"/>
          <ac:picMkLst>
            <pc:docMk/>
            <pc:sldMk cId="734993177" sldId="297"/>
            <ac:picMk id="1030" creationId="{944A16FD-27DA-44B2-8779-4183DF108F9B}"/>
          </ac:picMkLst>
        </pc:picChg>
        <pc:picChg chg="add mod">
          <ac:chgData name="Orhen Hasday --CNTR" userId="d5a830dc-e4dc-420a-9dec-461488671f9c" providerId="ADAL" clId="{248C08F1-F618-4BC3-84C4-9B6A072528DA}" dt="2021-07-20T15:45:20.968" v="151" actId="1076"/>
          <ac:picMkLst>
            <pc:docMk/>
            <pc:sldMk cId="734993177" sldId="297"/>
            <ac:picMk id="1032" creationId="{7711E7FE-F9BE-4CBF-B3AB-7073DE74FE07}"/>
          </ac:picMkLst>
        </pc:picChg>
        <pc:picChg chg="add mod">
          <ac:chgData name="Orhen Hasday --CNTR" userId="d5a830dc-e4dc-420a-9dec-461488671f9c" providerId="ADAL" clId="{248C08F1-F618-4BC3-84C4-9B6A072528DA}" dt="2021-07-20T15:45:06.909" v="144" actId="1076"/>
          <ac:picMkLst>
            <pc:docMk/>
            <pc:sldMk cId="734993177" sldId="297"/>
            <ac:picMk id="1034" creationId="{998E77BE-3EC1-4B40-9129-3084421EC869}"/>
          </ac:picMkLst>
        </pc:picChg>
        <pc:picChg chg="add mod">
          <ac:chgData name="Orhen Hasday --CNTR" userId="d5a830dc-e4dc-420a-9dec-461488671f9c" providerId="ADAL" clId="{248C08F1-F618-4BC3-84C4-9B6A072528DA}" dt="2021-07-20T15:45:19.246" v="150" actId="1076"/>
          <ac:picMkLst>
            <pc:docMk/>
            <pc:sldMk cId="734993177" sldId="297"/>
            <ac:picMk id="1036" creationId="{6A5C83B4-0892-48BA-AB3D-C740417B4213}"/>
          </ac:picMkLst>
        </pc:picChg>
      </pc:sldChg>
      <pc:sldChg chg="addSp modSp add mod">
        <pc:chgData name="Orhen Hasday --CNTR" userId="d5a830dc-e4dc-420a-9dec-461488671f9c" providerId="ADAL" clId="{248C08F1-F618-4BC3-84C4-9B6A072528DA}" dt="2021-07-20T15:55:11.302" v="165" actId="20577"/>
        <pc:sldMkLst>
          <pc:docMk/>
          <pc:sldMk cId="2073121348" sldId="298"/>
        </pc:sldMkLst>
        <pc:spChg chg="mod">
          <ac:chgData name="Orhen Hasday --CNTR" userId="d5a830dc-e4dc-420a-9dec-461488671f9c" providerId="ADAL" clId="{248C08F1-F618-4BC3-84C4-9B6A072528DA}" dt="2021-07-20T15:55:11.302" v="165" actId="20577"/>
          <ac:spMkLst>
            <pc:docMk/>
            <pc:sldMk cId="2073121348" sldId="298"/>
            <ac:spMk id="17410" creationId="{00000000-0000-0000-0000-000000000000}"/>
          </ac:spMkLst>
        </pc:spChg>
        <pc:picChg chg="add mod">
          <ac:chgData name="Orhen Hasday --CNTR" userId="d5a830dc-e4dc-420a-9dec-461488671f9c" providerId="ADAL" clId="{248C08F1-F618-4BC3-84C4-9B6A072528DA}" dt="2021-07-20T15:55:07.571" v="158" actId="1076"/>
          <ac:picMkLst>
            <pc:docMk/>
            <pc:sldMk cId="2073121348" sldId="298"/>
            <ac:picMk id="2" creationId="{C2132AC3-BB53-47BC-84F7-572D04C4EB17}"/>
          </ac:picMkLst>
        </pc:picChg>
      </pc:sldChg>
      <pc:sldChg chg="addSp delSp modSp add mod">
        <pc:chgData name="Orhen Hasday --CNTR" userId="d5a830dc-e4dc-420a-9dec-461488671f9c" providerId="ADAL" clId="{248C08F1-F618-4BC3-84C4-9B6A072528DA}" dt="2021-07-22T14:38:16.616" v="214" actId="20577"/>
        <pc:sldMkLst>
          <pc:docMk/>
          <pc:sldMk cId="1539360511" sldId="299"/>
        </pc:sldMkLst>
        <pc:spChg chg="add del mod">
          <ac:chgData name="Orhen Hasday --CNTR" userId="d5a830dc-e4dc-420a-9dec-461488671f9c" providerId="ADAL" clId="{248C08F1-F618-4BC3-84C4-9B6A072528DA}" dt="2021-07-22T14:38:03.252" v="167"/>
          <ac:spMkLst>
            <pc:docMk/>
            <pc:sldMk cId="1539360511" sldId="299"/>
            <ac:spMk id="2" creationId="{AC22D804-75DA-4C4B-AE64-38AE3277D8DD}"/>
          </ac:spMkLst>
        </pc:spChg>
        <pc:spChg chg="mod">
          <ac:chgData name="Orhen Hasday --CNTR" userId="d5a830dc-e4dc-420a-9dec-461488671f9c" providerId="ADAL" clId="{248C08F1-F618-4BC3-84C4-9B6A072528DA}" dt="2021-07-22T14:38:16.616" v="214" actId="20577"/>
          <ac:spMkLst>
            <pc:docMk/>
            <pc:sldMk cId="1539360511" sldId="299"/>
            <ac:spMk id="1741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869680"/>
            <a:ext cx="3657600" cy="274320"/>
          </a:xfrm>
          <a:prstGeom prst="rect">
            <a:avLst/>
          </a:prstGeom>
        </p:spPr>
        <p:txBody>
          <a:bodyPr vert="horz" lIns="91440" tIns="45720" rIns="91440" bIns="45720" rtlCol="0" anchor="b"/>
          <a:lstStyle>
            <a:lvl1pPr algn="l">
              <a:defRPr sz="1200"/>
            </a:lvl1pPr>
          </a:lstStyle>
          <a:p>
            <a:endParaRPr sz="800" dirty="0"/>
          </a:p>
        </p:txBody>
      </p:sp>
      <p:sp>
        <p:nvSpPr>
          <p:cNvPr id="5" name="Slide Number Placeholder 4"/>
          <p:cNvSpPr>
            <a:spLocks noGrp="1"/>
          </p:cNvSpPr>
          <p:nvPr>
            <p:ph type="sldNum" sz="quarter" idx="3"/>
          </p:nvPr>
        </p:nvSpPr>
        <p:spPr>
          <a:xfrm>
            <a:off x="3884613" y="8869680"/>
            <a:ext cx="2971800" cy="274320"/>
          </a:xfrm>
          <a:prstGeom prst="rect">
            <a:avLst/>
          </a:prstGeom>
        </p:spPr>
        <p:txBody>
          <a:bodyPr vert="horz" lIns="91440" tIns="45720" rIns="91440" bIns="45720" rtlCol="0" anchor="b"/>
          <a:lstStyle>
            <a:lvl1pPr algn="r">
              <a:defRPr sz="1200"/>
            </a:lvl1pPr>
          </a:lstStyle>
          <a:p>
            <a:fld id="{F3FAC63D-F643-4AC4-8FDC-9825A75701D8}" type="slidenum">
              <a:rPr sz="800"/>
              <a:t>‹#›</a:t>
            </a:fld>
            <a:endParaRPr sz="800"/>
          </a:p>
        </p:txBody>
      </p:sp>
    </p:spTree>
    <p:extLst>
      <p:ext uri="{BB962C8B-B14F-4D97-AF65-F5344CB8AC3E}">
        <p14:creationId xmlns:p14="http://schemas.microsoft.com/office/powerpoint/2010/main" val="27350664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657600" cy="274320"/>
          </a:xfrm>
          <a:prstGeom prst="rect">
            <a:avLst/>
          </a:prstGeom>
        </p:spPr>
        <p:txBody>
          <a:bodyPr vert="horz" lIns="91440" tIns="45720" rIns="91440" bIns="45720" rtlCol="0"/>
          <a:lstStyle>
            <a:lvl1pPr algn="l">
              <a:defRPr sz="800" cap="all" baseline="0">
                <a:solidFill>
                  <a:schemeClr val="tx1"/>
                </a:solidFill>
              </a:defRPr>
            </a:lvl1pPr>
          </a:lstStyle>
          <a:p>
            <a:endParaRPr dirty="0"/>
          </a:p>
        </p:txBody>
      </p:sp>
      <p:sp>
        <p:nvSpPr>
          <p:cNvPr id="3" name="Date Placeholder 2"/>
          <p:cNvSpPr>
            <a:spLocks noGrp="1"/>
          </p:cNvSpPr>
          <p:nvPr>
            <p:ph type="dt" idx="1"/>
          </p:nvPr>
        </p:nvSpPr>
        <p:spPr>
          <a:xfrm>
            <a:off x="3884613" y="0"/>
            <a:ext cx="2971800" cy="274320"/>
          </a:xfrm>
          <a:prstGeom prst="rect">
            <a:avLst/>
          </a:prstGeom>
        </p:spPr>
        <p:txBody>
          <a:bodyPr vert="horz" lIns="91440" tIns="45720" rIns="91440" bIns="45720" rtlCol="0"/>
          <a:lstStyle>
            <a:lvl1pPr algn="r">
              <a:defRPr sz="800">
                <a:solidFill>
                  <a:schemeClr val="tx1"/>
                </a:solidFill>
              </a:defRPr>
            </a:lvl1pPr>
          </a:lstStyle>
          <a:p>
            <a:fld id="{7724383D-47EA-45CB-930A-8D57FFD0FCC3}" type="datetime2">
              <a:rPr lang="en-US"/>
              <a:pPr/>
              <a:t>Tuesday, August 17, 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a:p>
            <a:pPr lvl="5"/>
            <a:r>
              <a:t>Sixth</a:t>
            </a:r>
          </a:p>
          <a:p>
            <a:pPr lvl="6"/>
            <a:r>
              <a:t>Seventh</a:t>
            </a:r>
          </a:p>
          <a:p>
            <a:pPr lvl="7"/>
            <a:r>
              <a:t>Eighth</a:t>
            </a:r>
          </a:p>
          <a:p>
            <a:pPr lvl="8"/>
            <a:r>
              <a:t>Ninth</a:t>
            </a:r>
          </a:p>
        </p:txBody>
      </p:sp>
      <p:sp>
        <p:nvSpPr>
          <p:cNvPr id="6" name="Footer Placeholder 5"/>
          <p:cNvSpPr>
            <a:spLocks noGrp="1"/>
          </p:cNvSpPr>
          <p:nvPr>
            <p:ph type="ftr" sz="quarter" idx="4"/>
          </p:nvPr>
        </p:nvSpPr>
        <p:spPr>
          <a:xfrm>
            <a:off x="0" y="8869680"/>
            <a:ext cx="3657600" cy="274320"/>
          </a:xfrm>
          <a:prstGeom prst="rect">
            <a:avLst/>
          </a:prstGeom>
        </p:spPr>
        <p:txBody>
          <a:bodyPr vert="horz" lIns="91440" tIns="45720" rIns="91440" bIns="45720" rtlCol="0" anchor="b"/>
          <a:lstStyle>
            <a:lvl1pPr algn="l">
              <a:defRPr sz="800" cap="none" baseline="0">
                <a:solidFill>
                  <a:schemeClr val="tx1"/>
                </a:solidFill>
              </a:defRPr>
            </a:lvl1pPr>
          </a:lstStyle>
          <a:p>
            <a:endParaRPr dirty="0"/>
          </a:p>
        </p:txBody>
      </p:sp>
      <p:sp>
        <p:nvSpPr>
          <p:cNvPr id="7" name="Slide Number Placeholder 6"/>
          <p:cNvSpPr>
            <a:spLocks noGrp="1"/>
          </p:cNvSpPr>
          <p:nvPr>
            <p:ph type="sldNum" sz="quarter" idx="5"/>
          </p:nvPr>
        </p:nvSpPr>
        <p:spPr>
          <a:xfrm>
            <a:off x="3884613" y="8869680"/>
            <a:ext cx="2971800" cy="274320"/>
          </a:xfrm>
          <a:prstGeom prst="rect">
            <a:avLst/>
          </a:prstGeom>
        </p:spPr>
        <p:txBody>
          <a:bodyPr vert="horz" lIns="91440" tIns="45720" rIns="91440" bIns="45720" rtlCol="0" anchor="b"/>
          <a:lstStyle>
            <a:lvl1pPr algn="r">
              <a:defRPr sz="800">
                <a:solidFill>
                  <a:schemeClr val="tx1"/>
                </a:solidFill>
              </a:defRPr>
            </a:lvl1pPr>
          </a:lstStyle>
          <a:p>
            <a:fld id="{AA177954-F820-4125-B6DD-F07DB14523EB}" type="slidenum">
              <a:rPr/>
              <a:pPr/>
              <a:t>‹#›</a:t>
            </a:fld>
            <a:endParaRPr/>
          </a:p>
        </p:txBody>
      </p:sp>
    </p:spTree>
    <p:extLst>
      <p:ext uri="{BB962C8B-B14F-4D97-AF65-F5344CB8AC3E}">
        <p14:creationId xmlns:p14="http://schemas.microsoft.com/office/powerpoint/2010/main" val="930584224"/>
      </p:ext>
    </p:extLst>
  </p:cSld>
  <p:clrMap bg1="lt1" tx1="dk1" bg2="lt2" tx2="dk2" accent1="accent1" accent2="accent2" accent3="accent3" accent4="accent4" accent5="accent5" accent6="accent6" hlink="hlink" folHlink="folHlink"/>
  <p:hf hdr="0" dt="0"/>
  <p:notesStyle>
    <a:lvl1pPr marL="118872" indent="-118872" algn="l" defTabSz="914400" rtl="0" eaLnBrk="1" latinLnBrk="0" hangingPunct="1">
      <a:spcBef>
        <a:spcPts val="600"/>
      </a:spcBef>
      <a:buClr>
        <a:schemeClr val="accent1"/>
      </a:buClr>
      <a:buFont typeface="Wingdings" pitchFamily="2" charset="2"/>
      <a:buChar char="§"/>
      <a:defRPr sz="1200" kern="1200">
        <a:solidFill>
          <a:schemeClr val="tx1"/>
        </a:solidFill>
        <a:latin typeface="+mn-lt"/>
        <a:ea typeface="+mn-ea"/>
        <a:cs typeface="+mn-cs"/>
      </a:defRPr>
    </a:lvl1pPr>
    <a:lvl2pPr marL="23774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2pPr>
    <a:lvl3pPr marL="37490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3pPr>
    <a:lvl4pPr marL="502920"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4pPr>
    <a:lvl5pPr marL="612648"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5pPr>
    <a:lvl6pPr marL="731520"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6pPr>
    <a:lvl7pPr marL="850392"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7pPr>
    <a:lvl8pPr marL="96926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8pPr>
    <a:lvl9pPr marL="1088136"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AA177954-F820-4125-B6DD-F07DB14523EB}" type="slidenum">
              <a:rPr lang="en-US" smtClean="0"/>
              <a:pPr/>
              <a:t>1</a:t>
            </a:fld>
            <a:endParaRPr lang="en-US"/>
          </a:p>
        </p:txBody>
      </p:sp>
    </p:spTree>
    <p:extLst>
      <p:ext uri="{BB962C8B-B14F-4D97-AF65-F5344CB8AC3E}">
        <p14:creationId xmlns:p14="http://schemas.microsoft.com/office/powerpoint/2010/main" val="4161018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08498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18657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260280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564540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623563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690165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963693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91537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447277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41831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903930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235518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628657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238929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206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893805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387624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417738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905791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771477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924478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746780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7217198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5470229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623031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465114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2582707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007657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3855439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8071452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065608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0171315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3642933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0719221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1949084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6265459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1644349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1536922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3589576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637767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0753183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901597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8867519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2065909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900500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9690120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8209415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AA177954-F820-4125-B6DD-F07DB14523EB}" type="slidenum">
              <a:rPr lang="en-US" smtClean="0"/>
              <a:pPr/>
              <a:t>59</a:t>
            </a:fld>
            <a:endParaRPr lang="en-US"/>
          </a:p>
        </p:txBody>
      </p:sp>
    </p:spTree>
    <p:extLst>
      <p:ext uri="{BB962C8B-B14F-4D97-AF65-F5344CB8AC3E}">
        <p14:creationId xmlns:p14="http://schemas.microsoft.com/office/powerpoint/2010/main" val="664992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896457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119802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800235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129048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Pattern">
    <p:spTree>
      <p:nvGrpSpPr>
        <p:cNvPr id="1" name=""/>
        <p:cNvGrpSpPr/>
        <p:nvPr/>
      </p:nvGrpSpPr>
      <p:grpSpPr>
        <a:xfrm>
          <a:off x="0" y="0"/>
          <a:ext cx="0" cy="0"/>
          <a:chOff x="0" y="0"/>
          <a:chExt cx="0" cy="0"/>
        </a:xfrm>
      </p:grpSpPr>
      <p:sp>
        <p:nvSpPr>
          <p:cNvPr id="25" name="Rectangle 24"/>
          <p:cNvSpPr/>
          <p:nvPr/>
        </p:nvSpPr>
        <p:spPr>
          <a:xfrm>
            <a:off x="0" y="1146175"/>
            <a:ext cx="12188952" cy="5292725"/>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pic>
        <p:nvPicPr>
          <p:cNvPr id="27" name="Picture 26"/>
          <p:cNvPicPr>
            <a:picLocks noChangeAspect="1"/>
          </p:cNvPicPr>
          <p:nvPr userDrawn="1"/>
        </p:nvPicPr>
        <p:blipFill rotWithShape="1">
          <a:blip r:embed="rId2" cstate="screen">
            <a:extLst>
              <a:ext uri="{28A0092B-C50C-407E-A947-70E740481C1C}">
                <a14:useLocalDpi xmlns:a14="http://schemas.microsoft.com/office/drawing/2010/main"/>
              </a:ext>
            </a:extLst>
          </a:blip>
          <a:srcRect l="-3" t="7989" r="-12" b="9760"/>
          <a:stretch/>
        </p:blipFill>
        <p:spPr>
          <a:xfrm>
            <a:off x="0" y="1144524"/>
            <a:ext cx="12188825" cy="5295320"/>
          </a:xfrm>
          <a:prstGeom prst="rect">
            <a:avLst/>
          </a:prstGeom>
        </p:spPr>
      </p:pic>
      <p:sp>
        <p:nvSpPr>
          <p:cNvPr id="53" name="Rectangle 52"/>
          <p:cNvSpPr/>
          <p:nvPr/>
        </p:nvSpPr>
        <p:spPr>
          <a:xfrm>
            <a:off x="379413" y="2197100"/>
            <a:ext cx="8229600" cy="4241800"/>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solidFill>
                <a:schemeClr val="tx1"/>
              </a:solidFill>
            </a:endParaRPr>
          </a:p>
        </p:txBody>
      </p:sp>
      <p:sp>
        <p:nvSpPr>
          <p:cNvPr id="2" name="Title 1"/>
          <p:cNvSpPr>
            <a:spLocks noGrp="1"/>
          </p:cNvSpPr>
          <p:nvPr>
            <p:ph type="ctrTitle" hasCustomPrompt="1"/>
          </p:nvPr>
        </p:nvSpPr>
        <p:spPr>
          <a:xfrm>
            <a:off x="800098" y="2476500"/>
            <a:ext cx="7223760" cy="2463436"/>
          </a:xfrm>
        </p:spPr>
        <p:txBody>
          <a:bodyPr anchor="b"/>
          <a:lstStyle>
            <a:lvl1pPr>
              <a:defRPr sz="4000" b="0">
                <a:solidFill>
                  <a:schemeClr val="bg1"/>
                </a:solidFill>
              </a:defRPr>
            </a:lvl1pPr>
          </a:lstStyle>
          <a:p>
            <a:r>
              <a:t>Presentation Title</a:t>
            </a:r>
          </a:p>
        </p:txBody>
      </p:sp>
      <p:sp>
        <p:nvSpPr>
          <p:cNvPr id="22" name="Text Placeholder 18"/>
          <p:cNvSpPr>
            <a:spLocks noGrp="1"/>
          </p:cNvSpPr>
          <p:nvPr>
            <p:ph type="body" sz="quarter" idx="17" hasCustomPrompt="1"/>
          </p:nvPr>
        </p:nvSpPr>
        <p:spPr>
          <a:xfrm>
            <a:off x="800099" y="5072063"/>
            <a:ext cx="7223760" cy="1111964"/>
          </a:xfrm>
        </p:spPr>
        <p:txBody>
          <a:bodyPr/>
          <a:lstStyle>
            <a:lvl1pPr marL="0" indent="0">
              <a:buFont typeface="Arial" panose="020B0604020202020204" pitchFamily="34" charset="0"/>
              <a:buChar char="​"/>
              <a:defRPr sz="2000" b="0" baseline="0">
                <a:solidFill>
                  <a:schemeClr val="bg1"/>
                </a:solidFill>
              </a:defRPr>
            </a:lvl1pPr>
            <a:lvl2pPr marL="0" indent="0">
              <a:buFont typeface="Arial" panose="020B0604020202020204" pitchFamily="34" charset="0"/>
              <a:buChar char="​"/>
              <a:defRPr sz="1400" cap="none" baseline="0">
                <a:solidFill>
                  <a:schemeClr val="bg1"/>
                </a:solidFill>
              </a:defRPr>
            </a:lvl2pPr>
            <a:lvl3pPr marL="0" indent="0">
              <a:spcBef>
                <a:spcPts val="1200"/>
              </a:spcBef>
              <a:buFont typeface="Arial" panose="020B0604020202020204" pitchFamily="34" charset="0"/>
              <a:buChar char="​"/>
              <a:defRPr sz="1200" baseline="0">
                <a:solidFill>
                  <a:schemeClr val="bg1"/>
                </a:solidFill>
              </a:defRPr>
            </a:lvl3pPr>
            <a:lvl4pPr marL="0" indent="0">
              <a:spcBef>
                <a:spcPts val="1200"/>
              </a:spcBef>
              <a:buFont typeface="Arial" panose="020B0604020202020204" pitchFamily="34" charset="0"/>
              <a:buChar char="​"/>
              <a:defRPr sz="1200">
                <a:solidFill>
                  <a:schemeClr val="bg1"/>
                </a:solidFill>
              </a:defRPr>
            </a:lvl4pPr>
            <a:lvl5pPr marL="0" indent="0">
              <a:spcBef>
                <a:spcPts val="1200"/>
              </a:spcBef>
              <a:buFont typeface="Arial" panose="020B0604020202020204" pitchFamily="34" charset="0"/>
              <a:buChar char="​"/>
              <a:defRPr sz="1200">
                <a:solidFill>
                  <a:schemeClr val="bg1"/>
                </a:solidFill>
              </a:defRPr>
            </a:lvl5pPr>
            <a:lvl6pPr marL="0" indent="0">
              <a:spcBef>
                <a:spcPts val="1200"/>
              </a:spcBef>
              <a:buFont typeface="Arial" panose="020B0604020202020204" pitchFamily="34" charset="0"/>
              <a:buChar char="​"/>
              <a:defRPr sz="1200">
                <a:solidFill>
                  <a:schemeClr val="bg1"/>
                </a:solidFill>
              </a:defRPr>
            </a:lvl6pPr>
            <a:lvl7pPr marL="0" indent="0">
              <a:spcBef>
                <a:spcPts val="1200"/>
              </a:spcBef>
              <a:buFont typeface="Arial" panose="020B0604020202020204" pitchFamily="34" charset="0"/>
              <a:buChar char="​"/>
              <a:defRPr sz="1200">
                <a:solidFill>
                  <a:schemeClr val="bg1"/>
                </a:solidFill>
              </a:defRPr>
            </a:lvl7pPr>
            <a:lvl8pPr marL="0" indent="0">
              <a:spcBef>
                <a:spcPts val="1200"/>
              </a:spcBef>
              <a:buNone/>
              <a:defRPr sz="1200">
                <a:solidFill>
                  <a:schemeClr val="bg1"/>
                </a:solidFill>
              </a:defRPr>
            </a:lvl8pPr>
            <a:lvl9pPr marL="0" indent="0">
              <a:spcBef>
                <a:spcPts val="1200"/>
              </a:spcBef>
              <a:buFont typeface="Arial" panose="020B0604020202020204" pitchFamily="34" charset="0"/>
              <a:buChar char="​"/>
              <a:defRPr sz="1200">
                <a:solidFill>
                  <a:schemeClr val="bg1"/>
                </a:solidFill>
              </a:defRPr>
            </a:lvl9pPr>
          </a:lstStyle>
          <a:p>
            <a:pPr lvl="0"/>
            <a:r>
              <a:rPr dirty="0"/>
              <a:t>Presenter’s Name, Title, Company</a:t>
            </a:r>
          </a:p>
          <a:p>
            <a:pPr lvl="1"/>
            <a:r>
              <a:rPr dirty="0"/>
              <a:t>Second level</a:t>
            </a:r>
          </a:p>
          <a:p>
            <a:pPr lvl="2"/>
            <a:r>
              <a:rPr dirty="0"/>
              <a:t>Third level</a:t>
            </a:r>
          </a:p>
        </p:txBody>
      </p:sp>
      <p:grpSp>
        <p:nvGrpSpPr>
          <p:cNvPr id="31" name="Group 30"/>
          <p:cNvGrpSpPr>
            <a:grpSpLocks noChangeAspect="1"/>
          </p:cNvGrpSpPr>
          <p:nvPr/>
        </p:nvGrpSpPr>
        <p:grpSpPr>
          <a:xfrm>
            <a:off x="10301288" y="361950"/>
            <a:ext cx="1600196" cy="631934"/>
            <a:chOff x="1423990" y="2571753"/>
            <a:chExt cx="4365624" cy="1724029"/>
          </a:xfrm>
          <a:solidFill>
            <a:schemeClr val="accent1"/>
          </a:solidFill>
        </p:grpSpPr>
        <p:sp>
          <p:nvSpPr>
            <p:cNvPr id="34" name="Freeform 3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5" name="Freeform 3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6" name="Freeform 35"/>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7" name="Freeform 36"/>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8" name="Freeform 37"/>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9" name="Freeform 38"/>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0" name="Freeform 39"/>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1" name="Freeform 40"/>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2" name="Freeform 41"/>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3" name="Freeform 42"/>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4" name="Freeform 43"/>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5" name="Freeform 44"/>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6" name="Freeform 45"/>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9" name="Freeform 48"/>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0" name="Freeform 49"/>
            <p:cNvSpPr>
              <a:spLocks noEditPoints="1"/>
            </p:cNvSpPr>
            <p:nvPr/>
          </p:nvSpPr>
          <p:spPr bwMode="auto">
            <a:xfrm>
              <a:off x="5619752" y="3502024"/>
              <a:ext cx="169862" cy="168274"/>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
        <p:nvSpPr>
          <p:cNvPr id="51" name="Rectangle 50"/>
          <p:cNvSpPr/>
          <p:nvPr/>
        </p:nvSpPr>
        <p:spPr>
          <a:xfrm>
            <a:off x="379413" y="6438900"/>
            <a:ext cx="6172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54" name="TextBox 53"/>
          <p:cNvSpPr txBox="1"/>
          <p:nvPr/>
        </p:nvSpPr>
        <p:spPr>
          <a:xfrm>
            <a:off x="10263735" y="6551829"/>
            <a:ext cx="1633781" cy="215444"/>
          </a:xfrm>
          <a:prstGeom prst="rect">
            <a:avLst/>
          </a:prstGeom>
          <a:noFill/>
        </p:spPr>
        <p:txBody>
          <a:bodyPr wrap="none"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dirty="0">
                <a:ln>
                  <a:noFill/>
                </a:ln>
                <a:solidFill>
                  <a:srgbClr val="6A737B"/>
                </a:solidFill>
                <a:effectLst/>
                <a:uLnTx/>
                <a:uFillTx/>
                <a:latin typeface="+mn-lt"/>
                <a:ea typeface="+mn-ea"/>
                <a:cs typeface="+mn-cs"/>
              </a:rPr>
              <a:t> Applied Materials Confidential</a:t>
            </a:r>
          </a:p>
        </p:txBody>
      </p:sp>
    </p:spTree>
    <p:extLst>
      <p:ext uri="{BB962C8B-B14F-4D97-AF65-F5344CB8AC3E}">
        <p14:creationId xmlns:p14="http://schemas.microsoft.com/office/powerpoint/2010/main" val="85795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Bleed Photo">
    <p:spTree>
      <p:nvGrpSpPr>
        <p:cNvPr id="1" name=""/>
        <p:cNvGrpSpPr/>
        <p:nvPr/>
      </p:nvGrpSpPr>
      <p:grpSpPr>
        <a:xfrm>
          <a:off x="0" y="0"/>
          <a:ext cx="0" cy="0"/>
          <a:chOff x="0" y="0"/>
          <a:chExt cx="0" cy="0"/>
        </a:xfrm>
      </p:grpSpPr>
      <p:sp>
        <p:nvSpPr>
          <p:cNvPr id="6" name="Picture Placeholder 5"/>
          <p:cNvSpPr>
            <a:spLocks noGrp="1"/>
          </p:cNvSpPr>
          <p:nvPr>
            <p:ph type="pic" sz="quarter" idx="17"/>
          </p:nvPr>
        </p:nvSpPr>
        <p:spPr>
          <a:xfrm>
            <a:off x="1" y="0"/>
            <a:ext cx="12188824" cy="6438900"/>
          </a:xfrm>
          <a:prstGeom prst="rect">
            <a:avLst/>
          </a:prstGeom>
          <a:solidFill>
            <a:srgbClr val="8B8D8E"/>
          </a:solidFill>
        </p:spPr>
        <p:txBody>
          <a:bodyPr tIns="2286000"/>
          <a:lstStyle>
            <a:lvl1pPr marL="0" indent="0" algn="ctr">
              <a:buNone/>
              <a:defRPr>
                <a:solidFill>
                  <a:srgbClr val="FFFFFF"/>
                </a:solidFill>
              </a:defRPr>
            </a:lvl1pPr>
          </a:lstStyle>
          <a:p>
            <a:r>
              <a:rPr lang="en-US"/>
              <a:t>Click icon to add picture</a:t>
            </a:r>
            <a:endParaRPr/>
          </a:p>
        </p:txBody>
      </p:sp>
      <p:sp>
        <p:nvSpPr>
          <p:cNvPr id="5" name="Slide Number Placeholder 4"/>
          <p:cNvSpPr>
            <a:spLocks noGrp="1"/>
          </p:cNvSpPr>
          <p:nvPr>
            <p:ph type="sldNum" sz="quarter" idx="20"/>
          </p:nvPr>
        </p:nvSpPr>
        <p:spPr/>
        <p:txBody>
          <a:bodyPr/>
          <a:lstStyle/>
          <a:p>
            <a:fld id="{D92B6165-2E63-41A3-8905-D7634EBC6D44}" type="slidenum">
              <a:rPr/>
              <a:pPr/>
              <a:t>‹#›</a:t>
            </a:fld>
            <a:endParaRPr/>
          </a:p>
        </p:txBody>
      </p:sp>
      <p:sp>
        <p:nvSpPr>
          <p:cNvPr id="13"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14"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Tree>
    <p:extLst>
      <p:ext uri="{BB962C8B-B14F-4D97-AF65-F5344CB8AC3E}">
        <p14:creationId xmlns:p14="http://schemas.microsoft.com/office/powerpoint/2010/main" val="54560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End Slide">
    <p:bg>
      <p:bgPr>
        <a:solidFill>
          <a:schemeClr val="accent1"/>
        </a:solidFill>
        <a:effectLst/>
      </p:bgPr>
    </p:bg>
    <p:spTree>
      <p:nvGrpSpPr>
        <p:cNvPr id="1" name=""/>
        <p:cNvGrpSpPr/>
        <p:nvPr/>
      </p:nvGrpSpPr>
      <p:grpSpPr>
        <a:xfrm>
          <a:off x="0" y="0"/>
          <a:ext cx="0" cy="0"/>
          <a:chOff x="0" y="0"/>
          <a:chExt cx="0" cy="0"/>
        </a:xfrm>
      </p:grpSpPr>
      <p:grpSp>
        <p:nvGrpSpPr>
          <p:cNvPr id="3" name="Group 2"/>
          <p:cNvGrpSpPr>
            <a:grpSpLocks noChangeAspect="1"/>
          </p:cNvGrpSpPr>
          <p:nvPr userDrawn="1"/>
        </p:nvGrpSpPr>
        <p:grpSpPr>
          <a:xfrm>
            <a:off x="3858279" y="2491740"/>
            <a:ext cx="4692916" cy="1874520"/>
            <a:chOff x="1423990" y="2571753"/>
            <a:chExt cx="4316160" cy="1724029"/>
          </a:xfrm>
          <a:solidFill>
            <a:schemeClr val="tx1"/>
          </a:solidFill>
        </p:grpSpPr>
        <p:sp>
          <p:nvSpPr>
            <p:cNvPr id="4" name="Freeform 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 name="Freeform 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7" name="Freeform 6"/>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8" name="Freeform 7"/>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9" name="Freeform 8"/>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0" name="Freeform 9"/>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1" name="Freeform 10"/>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2" name="Freeform 11"/>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3" name="Freeform 12"/>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4" name="Freeform 13"/>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5" name="Freeform 14"/>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6" name="Freeform 15"/>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7" name="Freeform 16"/>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8" name="Freeform 17"/>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9" name="Freeform 18"/>
            <p:cNvSpPr>
              <a:spLocks noEditPoints="1"/>
            </p:cNvSpPr>
            <p:nvPr/>
          </p:nvSpPr>
          <p:spPr bwMode="auto">
            <a:xfrm>
              <a:off x="5619753" y="3551027"/>
              <a:ext cx="120397" cy="119272"/>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Tree>
    <p:extLst>
      <p:ext uri="{BB962C8B-B14F-4D97-AF65-F5344CB8AC3E}">
        <p14:creationId xmlns:p14="http://schemas.microsoft.com/office/powerpoint/2010/main" val="3730851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End Slide - White">
    <p:bg>
      <p:bgPr>
        <a:solidFill>
          <a:schemeClr val="tx1"/>
        </a:solidFill>
        <a:effectLst/>
      </p:bgPr>
    </p:bg>
    <p:spTree>
      <p:nvGrpSpPr>
        <p:cNvPr id="1" name=""/>
        <p:cNvGrpSpPr/>
        <p:nvPr/>
      </p:nvGrpSpPr>
      <p:grpSpPr>
        <a:xfrm>
          <a:off x="0" y="0"/>
          <a:ext cx="0" cy="0"/>
          <a:chOff x="0" y="0"/>
          <a:chExt cx="0" cy="0"/>
        </a:xfrm>
      </p:grpSpPr>
      <p:grpSp>
        <p:nvGrpSpPr>
          <p:cNvPr id="3" name="Group 2"/>
          <p:cNvGrpSpPr>
            <a:grpSpLocks noChangeAspect="1"/>
          </p:cNvGrpSpPr>
          <p:nvPr userDrawn="1"/>
        </p:nvGrpSpPr>
        <p:grpSpPr>
          <a:xfrm>
            <a:off x="3858279" y="2491740"/>
            <a:ext cx="4692916" cy="1874520"/>
            <a:chOff x="1423990" y="2571753"/>
            <a:chExt cx="4316160" cy="1724029"/>
          </a:xfrm>
          <a:solidFill>
            <a:srgbClr val="4599C3"/>
          </a:solidFill>
        </p:grpSpPr>
        <p:sp>
          <p:nvSpPr>
            <p:cNvPr id="4" name="Freeform 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 name="Freeform 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7" name="Freeform 6"/>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8" name="Freeform 7"/>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9" name="Freeform 8"/>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0" name="Freeform 9"/>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1" name="Freeform 10"/>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2" name="Freeform 11"/>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3" name="Freeform 12"/>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4" name="Freeform 13"/>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5" name="Freeform 14"/>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6" name="Freeform 15"/>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7" name="Freeform 16"/>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8" name="Freeform 17"/>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9" name="Freeform 18"/>
            <p:cNvSpPr>
              <a:spLocks noEditPoints="1"/>
            </p:cNvSpPr>
            <p:nvPr/>
          </p:nvSpPr>
          <p:spPr bwMode="auto">
            <a:xfrm>
              <a:off x="5619753" y="3551027"/>
              <a:ext cx="120397" cy="119272"/>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Tree>
    <p:extLst>
      <p:ext uri="{BB962C8B-B14F-4D97-AF65-F5344CB8AC3E}">
        <p14:creationId xmlns:p14="http://schemas.microsoft.com/office/powerpoint/2010/main" val="20181676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157704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92091" y="274639"/>
            <a:ext cx="1415734" cy="61642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379414" y="274639"/>
            <a:ext cx="9936478" cy="6164261"/>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173884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Phot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33278"/>
            <a:ext cx="12188952" cy="5304098"/>
          </a:xfrm>
          <a:prstGeom prst="rect">
            <a:avLst/>
          </a:prstGeom>
        </p:spPr>
      </p:pic>
      <p:sp>
        <p:nvSpPr>
          <p:cNvPr id="56" name="Rectangle 55"/>
          <p:cNvSpPr/>
          <p:nvPr/>
        </p:nvSpPr>
        <p:spPr>
          <a:xfrm>
            <a:off x="379413" y="2197100"/>
            <a:ext cx="8229600" cy="4240276"/>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 name="Title 1"/>
          <p:cNvSpPr>
            <a:spLocks noGrp="1"/>
          </p:cNvSpPr>
          <p:nvPr>
            <p:ph type="ctrTitle" hasCustomPrompt="1"/>
          </p:nvPr>
        </p:nvSpPr>
        <p:spPr>
          <a:xfrm>
            <a:off x="800098" y="2476500"/>
            <a:ext cx="7223760" cy="2463435"/>
          </a:xfrm>
        </p:spPr>
        <p:txBody>
          <a:bodyPr anchor="b"/>
          <a:lstStyle>
            <a:lvl1pPr>
              <a:defRPr sz="4000" b="0">
                <a:solidFill>
                  <a:schemeClr val="bg1"/>
                </a:solidFill>
              </a:defRPr>
            </a:lvl1pPr>
          </a:lstStyle>
          <a:p>
            <a:r>
              <a:t>Presentation Title</a:t>
            </a:r>
          </a:p>
        </p:txBody>
      </p:sp>
      <p:sp>
        <p:nvSpPr>
          <p:cNvPr id="22" name="Text Placeholder 18"/>
          <p:cNvSpPr>
            <a:spLocks noGrp="1"/>
          </p:cNvSpPr>
          <p:nvPr>
            <p:ph type="body" sz="quarter" idx="17" hasCustomPrompt="1"/>
          </p:nvPr>
        </p:nvSpPr>
        <p:spPr>
          <a:xfrm>
            <a:off x="800099" y="5072063"/>
            <a:ext cx="7223760" cy="1111964"/>
          </a:xfrm>
        </p:spPr>
        <p:txBody>
          <a:bodyPr/>
          <a:lstStyle>
            <a:lvl1pPr marL="0" indent="0">
              <a:buFont typeface="Arial" panose="020B0604020202020204" pitchFamily="34" charset="0"/>
              <a:buChar char="​"/>
              <a:defRPr sz="2000" b="0" i="0" baseline="0">
                <a:solidFill>
                  <a:schemeClr val="bg1"/>
                </a:solidFill>
              </a:defRPr>
            </a:lvl1pPr>
            <a:lvl2pPr marL="0" indent="0">
              <a:buFont typeface="Arial" panose="020B0604020202020204" pitchFamily="34" charset="0"/>
              <a:buChar char="​"/>
              <a:defRPr sz="1400">
                <a:solidFill>
                  <a:schemeClr val="bg1"/>
                </a:solidFill>
              </a:defRPr>
            </a:lvl2pPr>
            <a:lvl3pPr marL="0" indent="0">
              <a:spcBef>
                <a:spcPts val="1200"/>
              </a:spcBef>
              <a:buFont typeface="Arial" panose="020B0604020202020204" pitchFamily="34" charset="0"/>
              <a:buChar char="​"/>
              <a:defRPr sz="1200" baseline="0">
                <a:solidFill>
                  <a:schemeClr val="bg1"/>
                </a:solidFill>
              </a:defRPr>
            </a:lvl3pPr>
            <a:lvl4pPr marL="0" indent="0">
              <a:spcBef>
                <a:spcPts val="1200"/>
              </a:spcBef>
              <a:buFont typeface="Arial" panose="020B0604020202020204" pitchFamily="34" charset="0"/>
              <a:buChar char="​"/>
              <a:defRPr sz="1200">
                <a:solidFill>
                  <a:schemeClr val="bg1"/>
                </a:solidFill>
              </a:defRPr>
            </a:lvl4pPr>
            <a:lvl5pPr marL="0" indent="0">
              <a:spcBef>
                <a:spcPts val="1200"/>
              </a:spcBef>
              <a:buFont typeface="Arial" panose="020B0604020202020204" pitchFamily="34" charset="0"/>
              <a:buChar char="​"/>
              <a:defRPr sz="1200">
                <a:solidFill>
                  <a:schemeClr val="bg1"/>
                </a:solidFill>
              </a:defRPr>
            </a:lvl5pPr>
            <a:lvl6pPr marL="0" indent="0">
              <a:spcBef>
                <a:spcPts val="1200"/>
              </a:spcBef>
              <a:buFont typeface="Arial" panose="020B0604020202020204" pitchFamily="34" charset="0"/>
              <a:buChar char="​"/>
              <a:defRPr sz="1200">
                <a:solidFill>
                  <a:schemeClr val="bg1"/>
                </a:solidFill>
              </a:defRPr>
            </a:lvl6pPr>
            <a:lvl7pPr marL="0" indent="0">
              <a:spcBef>
                <a:spcPts val="1200"/>
              </a:spcBef>
              <a:buFont typeface="Arial" panose="020B0604020202020204" pitchFamily="34" charset="0"/>
              <a:buChar char="​"/>
              <a:defRPr sz="1200">
                <a:solidFill>
                  <a:schemeClr val="bg1"/>
                </a:solidFill>
              </a:defRPr>
            </a:lvl7pPr>
            <a:lvl8pPr marL="0" indent="0">
              <a:spcBef>
                <a:spcPts val="1200"/>
              </a:spcBef>
              <a:buFont typeface="Arial" panose="020B0604020202020204" pitchFamily="34" charset="0"/>
              <a:buChar char="​"/>
              <a:defRPr sz="1200">
                <a:solidFill>
                  <a:schemeClr val="bg1"/>
                </a:solidFill>
              </a:defRPr>
            </a:lvl8pPr>
            <a:lvl9pPr marL="0" indent="0">
              <a:spcBef>
                <a:spcPts val="1200"/>
              </a:spcBef>
              <a:buFont typeface="Arial" panose="020B0604020202020204" pitchFamily="34" charset="0"/>
              <a:buChar char="​"/>
              <a:defRPr sz="1200">
                <a:solidFill>
                  <a:schemeClr val="bg1"/>
                </a:solidFill>
              </a:defRPr>
            </a:lvl9pPr>
          </a:lstStyle>
          <a:p>
            <a:pPr lvl="0"/>
            <a:r>
              <a:rPr dirty="0"/>
              <a:t>Presenter’s Name, Title, Company</a:t>
            </a:r>
          </a:p>
          <a:p>
            <a:pPr lvl="1"/>
            <a:r>
              <a:rPr dirty="0"/>
              <a:t>Second level</a:t>
            </a:r>
          </a:p>
          <a:p>
            <a:pPr lvl="2"/>
            <a:r>
              <a:rPr dirty="0"/>
              <a:t>Third level</a:t>
            </a:r>
          </a:p>
        </p:txBody>
      </p:sp>
      <p:grpSp>
        <p:nvGrpSpPr>
          <p:cNvPr id="25" name="Group 24"/>
          <p:cNvGrpSpPr>
            <a:grpSpLocks noChangeAspect="1"/>
          </p:cNvGrpSpPr>
          <p:nvPr/>
        </p:nvGrpSpPr>
        <p:grpSpPr>
          <a:xfrm>
            <a:off x="10301288" y="361950"/>
            <a:ext cx="1600200" cy="631934"/>
            <a:chOff x="1423988" y="2571750"/>
            <a:chExt cx="4365626" cy="1724025"/>
          </a:xfrm>
          <a:solidFill>
            <a:schemeClr val="accent1"/>
          </a:solidFill>
        </p:grpSpPr>
        <p:sp>
          <p:nvSpPr>
            <p:cNvPr id="26" name="Freeform 25"/>
            <p:cNvSpPr>
              <a:spLocks/>
            </p:cNvSpPr>
            <p:nvPr/>
          </p:nvSpPr>
          <p:spPr bwMode="auto">
            <a:xfrm>
              <a:off x="2781301" y="4003675"/>
              <a:ext cx="296863" cy="214313"/>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7" name="Freeform 26"/>
            <p:cNvSpPr>
              <a:spLocks noEditPoints="1"/>
            </p:cNvSpPr>
            <p:nvPr/>
          </p:nvSpPr>
          <p:spPr bwMode="auto">
            <a:xfrm>
              <a:off x="3141663" y="4003675"/>
              <a:ext cx="168275"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8" name="Freeform 27"/>
            <p:cNvSpPr>
              <a:spLocks/>
            </p:cNvSpPr>
            <p:nvPr/>
          </p:nvSpPr>
          <p:spPr bwMode="auto">
            <a:xfrm>
              <a:off x="3389313" y="3902075"/>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9" name="Freeform 28"/>
            <p:cNvSpPr>
              <a:spLocks noEditPoints="1"/>
            </p:cNvSpPr>
            <p:nvPr/>
          </p:nvSpPr>
          <p:spPr bwMode="auto">
            <a:xfrm>
              <a:off x="3590926" y="4003675"/>
              <a:ext cx="180975"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0" name="Freeform 29"/>
            <p:cNvSpPr>
              <a:spLocks noEditPoints="1"/>
            </p:cNvSpPr>
            <p:nvPr/>
          </p:nvSpPr>
          <p:spPr bwMode="auto">
            <a:xfrm>
              <a:off x="3951288" y="4003675"/>
              <a:ext cx="184150" cy="292100"/>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1" name="Freeform 30"/>
            <p:cNvSpPr>
              <a:spLocks noEditPoints="1"/>
            </p:cNvSpPr>
            <p:nvPr/>
          </p:nvSpPr>
          <p:spPr bwMode="auto">
            <a:xfrm>
              <a:off x="4191001" y="4003675"/>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2" name="Freeform 31"/>
            <p:cNvSpPr>
              <a:spLocks/>
            </p:cNvSpPr>
            <p:nvPr/>
          </p:nvSpPr>
          <p:spPr bwMode="auto">
            <a:xfrm>
              <a:off x="4435476" y="4003675"/>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3" name="Freeform 32"/>
            <p:cNvSpPr>
              <a:spLocks/>
            </p:cNvSpPr>
            <p:nvPr/>
          </p:nvSpPr>
          <p:spPr bwMode="auto">
            <a:xfrm>
              <a:off x="4645026" y="4003675"/>
              <a:ext cx="157163"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4" name="Freeform 33"/>
            <p:cNvSpPr>
              <a:spLocks noEditPoints="1"/>
            </p:cNvSpPr>
            <p:nvPr/>
          </p:nvSpPr>
          <p:spPr bwMode="auto">
            <a:xfrm>
              <a:off x="4867276" y="3917950"/>
              <a:ext cx="47625" cy="300038"/>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5" name="Freeform 34"/>
            <p:cNvSpPr>
              <a:spLocks noEditPoints="1"/>
            </p:cNvSpPr>
            <p:nvPr/>
          </p:nvSpPr>
          <p:spPr bwMode="auto">
            <a:xfrm>
              <a:off x="4989513" y="3902075"/>
              <a:ext cx="184150"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6" name="Freeform 35"/>
            <p:cNvSpPr>
              <a:spLocks/>
            </p:cNvSpPr>
            <p:nvPr/>
          </p:nvSpPr>
          <p:spPr bwMode="auto">
            <a:xfrm>
              <a:off x="5241926" y="3902075"/>
              <a:ext cx="41275" cy="315913"/>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5" name="Freeform 44"/>
            <p:cNvSpPr>
              <a:spLocks noEditPoints="1"/>
            </p:cNvSpPr>
            <p:nvPr/>
          </p:nvSpPr>
          <p:spPr bwMode="auto">
            <a:xfrm>
              <a:off x="5349876" y="4003675"/>
              <a:ext cx="180975"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0" name="Freeform 49"/>
            <p:cNvSpPr>
              <a:spLocks noEditPoints="1"/>
            </p:cNvSpPr>
            <p:nvPr/>
          </p:nvSpPr>
          <p:spPr bwMode="auto">
            <a:xfrm>
              <a:off x="1423988" y="2571750"/>
              <a:ext cx="1101725" cy="1090613"/>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1" name="Freeform 50"/>
            <p:cNvSpPr>
              <a:spLocks noEditPoints="1"/>
            </p:cNvSpPr>
            <p:nvPr/>
          </p:nvSpPr>
          <p:spPr bwMode="auto">
            <a:xfrm>
              <a:off x="2755901" y="2720975"/>
              <a:ext cx="2781300" cy="949325"/>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2" name="Freeform 51"/>
            <p:cNvSpPr>
              <a:spLocks noEditPoints="1"/>
            </p:cNvSpPr>
            <p:nvPr/>
          </p:nvSpPr>
          <p:spPr bwMode="auto">
            <a:xfrm>
              <a:off x="5619751" y="3502025"/>
              <a:ext cx="169863" cy="168275"/>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
        <p:nvSpPr>
          <p:cNvPr id="57" name="TextBox 56"/>
          <p:cNvSpPr txBox="1"/>
          <p:nvPr/>
        </p:nvSpPr>
        <p:spPr>
          <a:xfrm>
            <a:off x="10263735" y="6551829"/>
            <a:ext cx="1633781" cy="215444"/>
          </a:xfrm>
          <a:prstGeom prst="rect">
            <a:avLst/>
          </a:prstGeom>
          <a:noFill/>
        </p:spPr>
        <p:txBody>
          <a:bodyPr wrap="none"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a:ln>
                  <a:noFill/>
                </a:ln>
                <a:solidFill>
                  <a:srgbClr val="6A737B"/>
                </a:solidFill>
                <a:effectLst/>
                <a:uLnTx/>
                <a:uFillTx/>
                <a:latin typeface="+mn-lt"/>
                <a:ea typeface="+mn-ea"/>
                <a:cs typeface="+mn-cs"/>
              </a:rPr>
              <a:t> Applied Materials Confidential</a:t>
            </a:r>
          </a:p>
        </p:txBody>
      </p:sp>
      <p:sp>
        <p:nvSpPr>
          <p:cNvPr id="37" name="Rectangle 36"/>
          <p:cNvSpPr/>
          <p:nvPr userDrawn="1"/>
        </p:nvSpPr>
        <p:spPr>
          <a:xfrm>
            <a:off x="379413" y="6437376"/>
            <a:ext cx="6172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Tree>
    <p:extLst>
      <p:ext uri="{BB962C8B-B14F-4D97-AF65-F5344CB8AC3E}">
        <p14:creationId xmlns:p14="http://schemas.microsoft.com/office/powerpoint/2010/main" val="280629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a:solidFill>
                  <a:srgbClr val="6A737B"/>
                </a:solidFill>
              </a:defRPr>
            </a:lvl1pPr>
          </a:lstStyle>
          <a:p>
            <a:endParaRPr/>
          </a:p>
        </p:txBody>
      </p:sp>
      <p:sp>
        <p:nvSpPr>
          <p:cNvPr id="8" name="Footer Placeholder 7"/>
          <p:cNvSpPr>
            <a:spLocks noGrp="1"/>
          </p:cNvSpPr>
          <p:nvPr>
            <p:ph type="ftr" sz="quarter" idx="11"/>
          </p:nvPr>
        </p:nvSpPr>
        <p:spPr/>
        <p:txBody>
          <a:bodyPr/>
          <a:lstStyle>
            <a:lvl1pPr>
              <a:defRPr>
                <a:solidFill>
                  <a:srgbClr val="6A737B"/>
                </a:solidFill>
              </a:defRPr>
            </a:lvl1pPr>
          </a:lstStyle>
          <a:p>
            <a:endParaRPr/>
          </a:p>
        </p:txBody>
      </p:sp>
      <p:sp>
        <p:nvSpPr>
          <p:cNvPr id="9" name="Slide Number Placeholder 8"/>
          <p:cNvSpPr>
            <a:spLocks noGrp="1"/>
          </p:cNvSpPr>
          <p:nvPr>
            <p:ph type="sldNum" sz="quarter" idx="12"/>
          </p:nvPr>
        </p:nvSpPr>
        <p:spPr/>
        <p:txBody>
          <a:bodyPr/>
          <a:lstStyle>
            <a:lvl1pPr>
              <a:defRPr>
                <a:solidFill>
                  <a:srgbClr val="6A737B"/>
                </a:solidFill>
              </a:defRPr>
            </a:lvl1pPr>
          </a:lstStyle>
          <a:p>
            <a:fld id="{D92B6165-2E63-41A3-8905-D7634EBC6D44}" type="slidenum">
              <a:rPr/>
              <a:pPr/>
              <a:t>‹#›</a:t>
            </a:fld>
            <a:endParaRPr/>
          </a:p>
        </p:txBody>
      </p:sp>
    </p:spTree>
    <p:extLst>
      <p:ext uri="{BB962C8B-B14F-4D97-AF65-F5344CB8AC3E}">
        <p14:creationId xmlns:p14="http://schemas.microsoft.com/office/powerpoint/2010/main" val="317287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p:spTree>
      <p:nvGrpSpPr>
        <p:cNvPr id="1" name=""/>
        <p:cNvGrpSpPr/>
        <p:nvPr/>
      </p:nvGrpSpPr>
      <p:grpSpPr>
        <a:xfrm>
          <a:off x="0" y="0"/>
          <a:ext cx="0" cy="0"/>
          <a:chOff x="0" y="0"/>
          <a:chExt cx="0" cy="0"/>
        </a:xfrm>
      </p:grpSpPr>
      <p:sp>
        <p:nvSpPr>
          <p:cNvPr id="38" name="Rectangle 37"/>
          <p:cNvSpPr/>
          <p:nvPr/>
        </p:nvSpPr>
        <p:spPr>
          <a:xfrm>
            <a:off x="0" y="1"/>
            <a:ext cx="12188952" cy="6438900"/>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pic>
        <p:nvPicPr>
          <p:cNvPr id="4" name="Picture 3"/>
          <p:cNvPicPr>
            <a:picLocks noChangeAspect="1"/>
          </p:cNvPicPr>
          <p:nvPr/>
        </p:nvPicPr>
        <p:blipFill rotWithShape="1">
          <a:blip r:embed="rId2"/>
          <a:srcRect r="-15" b="-29"/>
          <a:stretch/>
        </p:blipFill>
        <p:spPr>
          <a:xfrm>
            <a:off x="0" y="-1"/>
            <a:ext cx="12188825" cy="6439845"/>
          </a:xfrm>
          <a:prstGeom prst="rect">
            <a:avLst/>
          </a:prstGeom>
        </p:spPr>
      </p:pic>
      <p:sp>
        <p:nvSpPr>
          <p:cNvPr id="39" name="Rectangle 38"/>
          <p:cNvSpPr/>
          <p:nvPr/>
        </p:nvSpPr>
        <p:spPr>
          <a:xfrm>
            <a:off x="0" y="2197100"/>
            <a:ext cx="9752013" cy="4241800"/>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 name="Title 1"/>
          <p:cNvSpPr>
            <a:spLocks noGrp="1"/>
          </p:cNvSpPr>
          <p:nvPr>
            <p:ph type="title"/>
          </p:nvPr>
        </p:nvSpPr>
        <p:spPr>
          <a:xfrm>
            <a:off x="800099" y="2390775"/>
            <a:ext cx="8565574" cy="2701561"/>
          </a:xfrm>
        </p:spPr>
        <p:txBody>
          <a:bodyPr anchor="b"/>
          <a:lstStyle>
            <a:lvl1pPr algn="l">
              <a:defRPr sz="3600" b="0" cap="none" baseline="0">
                <a:solidFill>
                  <a:schemeClr val="bg1"/>
                </a:solidFill>
              </a:defRPr>
            </a:lvl1pPr>
          </a:lstStyle>
          <a:p>
            <a:r>
              <a:rPr lang="en-US"/>
              <a:t>Click to edit Master title style</a:t>
            </a:r>
            <a:endParaRPr dirty="0"/>
          </a:p>
        </p:txBody>
      </p:sp>
      <p:sp>
        <p:nvSpPr>
          <p:cNvPr id="3" name="Text Placeholder 2"/>
          <p:cNvSpPr>
            <a:spLocks noGrp="1"/>
          </p:cNvSpPr>
          <p:nvPr>
            <p:ph type="body" idx="1"/>
          </p:nvPr>
        </p:nvSpPr>
        <p:spPr>
          <a:xfrm>
            <a:off x="800099" y="5092336"/>
            <a:ext cx="8565574" cy="1050925"/>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Slide Number Placeholder 5"/>
          <p:cNvSpPr>
            <a:spLocks noGrp="1"/>
          </p:cNvSpPr>
          <p:nvPr>
            <p:ph type="sldNum" sz="quarter" idx="4"/>
          </p:nvPr>
        </p:nvSpPr>
        <p:spPr>
          <a:xfrm>
            <a:off x="274320" y="6577142"/>
            <a:ext cx="729445" cy="164592"/>
          </a:xfrm>
          <a:prstGeom prst="rect">
            <a:avLst/>
          </a:prstGeom>
        </p:spPr>
        <p:txBody>
          <a:bodyPr vert="horz" lIns="91440" tIns="45720" rIns="91440" bIns="45720" rtlCol="0" anchor="ctr"/>
          <a:lstStyle>
            <a:lvl1pPr algn="l">
              <a:defRPr sz="800">
                <a:solidFill>
                  <a:srgbClr val="6A737B"/>
                </a:solidFill>
              </a:defRPr>
            </a:lvl1pPr>
          </a:lstStyle>
          <a:p>
            <a:fld id="{D92B6165-2E63-41A3-8905-D7634EBC6D44}" type="slidenum">
              <a:rPr/>
              <a:pPr/>
              <a:t>‹#›</a:t>
            </a:fld>
            <a:endParaRPr dirty="0"/>
          </a:p>
        </p:txBody>
      </p:sp>
      <p:sp>
        <p:nvSpPr>
          <p:cNvPr id="15" name="Rectangle 14"/>
          <p:cNvSpPr/>
          <p:nvPr userDrawn="1"/>
        </p:nvSpPr>
        <p:spPr>
          <a:xfrm>
            <a:off x="0" y="2088571"/>
            <a:ext cx="7315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0"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21"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Tree>
    <p:extLst>
      <p:ext uri="{BB962C8B-B14F-4D97-AF65-F5344CB8AC3E}">
        <p14:creationId xmlns:p14="http://schemas.microsoft.com/office/powerpoint/2010/main" val="298100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227063" y="886123"/>
            <a:ext cx="5596128" cy="5240043"/>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274319" y="886123"/>
            <a:ext cx="5596128" cy="5240043"/>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D92B6165-2E63-41A3-8905-D7634EBC6D44}" type="slidenum">
              <a:rPr/>
              <a:pPr/>
              <a:t>‹#›</a:t>
            </a:fld>
            <a:endParaRPr/>
          </a:p>
        </p:txBody>
      </p:sp>
      <p:sp>
        <p:nvSpPr>
          <p:cNvPr id="11" name="Title 10"/>
          <p:cNvSpPr>
            <a:spLocks noGrp="1"/>
          </p:cNvSpPr>
          <p:nvPr>
            <p:ph type="title"/>
          </p:nvPr>
        </p:nvSpPr>
        <p:spPr>
          <a:xfrm>
            <a:off x="274319" y="178814"/>
            <a:ext cx="11548871" cy="584775"/>
          </a:xfrm>
        </p:spPr>
        <p:txBody>
          <a:bodyPr/>
          <a:lstStyle/>
          <a:p>
            <a:r>
              <a:rPr lang="en-US"/>
              <a:t>Click to edit Master title style</a:t>
            </a:r>
            <a:endParaRPr dirty="0"/>
          </a:p>
        </p:txBody>
      </p:sp>
    </p:spTree>
    <p:extLst>
      <p:ext uri="{BB962C8B-B14F-4D97-AF65-F5344CB8AC3E}">
        <p14:creationId xmlns:p14="http://schemas.microsoft.com/office/powerpoint/2010/main" val="403019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18337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 name="Content Placeholder 2"/>
          <p:cNvSpPr>
            <a:spLocks noGrp="1"/>
          </p:cNvSpPr>
          <p:nvPr>
            <p:ph sz="half" idx="1"/>
          </p:nvPr>
        </p:nvSpPr>
        <p:spPr>
          <a:xfrm>
            <a:off x="27431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D92B6165-2E63-41A3-8905-D7634EBC6D44}" type="slidenum">
              <a:rPr/>
              <a:pPr/>
              <a:t>‹#›</a:t>
            </a:fld>
            <a:endParaRPr/>
          </a:p>
        </p:txBody>
      </p:sp>
      <p:sp>
        <p:nvSpPr>
          <p:cNvPr id="11" name="Title 10"/>
          <p:cNvSpPr>
            <a:spLocks noGrp="1"/>
          </p:cNvSpPr>
          <p:nvPr>
            <p:ph type="title"/>
          </p:nvPr>
        </p:nvSpPr>
        <p:spPr>
          <a:xfrm>
            <a:off x="274319" y="178814"/>
            <a:ext cx="11567160" cy="584775"/>
          </a:xfrm>
        </p:spPr>
        <p:txBody>
          <a:bodyPr/>
          <a:lstStyle/>
          <a:p>
            <a:r>
              <a:rPr lang="en-US"/>
              <a:t>Click to edit Master title style</a:t>
            </a:r>
            <a:endParaRPr dirty="0"/>
          </a:p>
        </p:txBody>
      </p:sp>
      <p:sp>
        <p:nvSpPr>
          <p:cNvPr id="8" name="Content Placeholder 3"/>
          <p:cNvSpPr>
            <a:spLocks noGrp="1"/>
          </p:cNvSpPr>
          <p:nvPr>
            <p:ph sz="half" idx="13"/>
          </p:nvPr>
        </p:nvSpPr>
        <p:spPr>
          <a:xfrm>
            <a:off x="809243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2415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a:p>
        </p:txBody>
      </p:sp>
      <p:sp>
        <p:nvSpPr>
          <p:cNvPr id="7" name="Footer Placeholder 6"/>
          <p:cNvSpPr>
            <a:spLocks noGrp="1"/>
          </p:cNvSpPr>
          <p:nvPr>
            <p:ph type="ftr" sz="quarter" idx="11"/>
          </p:nvPr>
        </p:nvSpPr>
        <p:spPr/>
        <p:txBody>
          <a:bodyPr/>
          <a:lstStyle/>
          <a:p>
            <a:endParaRPr/>
          </a:p>
        </p:txBody>
      </p:sp>
      <p:sp>
        <p:nvSpPr>
          <p:cNvPr id="8" name="Slide Number Placeholder 7"/>
          <p:cNvSpPr>
            <a:spLocks noGrp="1"/>
          </p:cNvSpPr>
          <p:nvPr>
            <p:ph type="sldNum" sz="quarter" idx="12"/>
          </p:nvPr>
        </p:nvSpPr>
        <p:spPr/>
        <p:txBody>
          <a:bodyPr/>
          <a:lstStyle/>
          <a:p>
            <a:fld id="{D92B6165-2E63-41A3-8905-D7634EBC6D44}" type="slidenum">
              <a:rPr/>
              <a:pPr/>
              <a:t>‹#›</a:t>
            </a:fld>
            <a:endParaRPr/>
          </a:p>
        </p:txBody>
      </p:sp>
      <p:sp>
        <p:nvSpPr>
          <p:cNvPr id="9" name="Title 8"/>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96410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286573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Vide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72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TextBox 15"/>
          <p:cNvSpPr txBox="1"/>
          <p:nvPr/>
        </p:nvSpPr>
        <p:spPr>
          <a:xfrm>
            <a:off x="502920" y="6577142"/>
            <a:ext cx="1682104" cy="164592"/>
          </a:xfrm>
          <a:prstGeom prst="rect">
            <a:avLst/>
          </a:prstGeom>
          <a:noFill/>
        </p:spPr>
        <p:txBody>
          <a:bodyPr wrap="none" anchor="ct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dirty="0">
                <a:ln>
                  <a:noFill/>
                </a:ln>
                <a:solidFill>
                  <a:srgbClr val="6A737B"/>
                </a:solidFill>
                <a:effectLst/>
                <a:uLnTx/>
                <a:uFillTx/>
                <a:latin typeface="+mn-lt"/>
                <a:ea typeface="+mn-ea"/>
                <a:cs typeface="+mn-cs"/>
              </a:rPr>
              <a:t>|  Applied Materials Confidential</a:t>
            </a:r>
            <a:endParaRPr kumimoji="0" sz="800" b="0" i="0" u="none" strike="noStrike" kern="0" cap="none" spc="0" normalizeH="0" baseline="0" dirty="0">
              <a:ln>
                <a:noFill/>
              </a:ln>
              <a:solidFill>
                <a:srgbClr val="D22630"/>
              </a:solidFill>
              <a:effectLst/>
              <a:uLnTx/>
              <a:uFillTx/>
              <a:latin typeface="+mn-lt"/>
              <a:ea typeface="+mn-ea"/>
              <a:cs typeface="+mn-cs"/>
            </a:endParaRPr>
          </a:p>
        </p:txBody>
      </p:sp>
      <p:sp>
        <p:nvSpPr>
          <p:cNvPr id="2" name="Title Placeholder 1"/>
          <p:cNvSpPr>
            <a:spLocks noGrp="1"/>
          </p:cNvSpPr>
          <p:nvPr>
            <p:ph type="title"/>
          </p:nvPr>
        </p:nvSpPr>
        <p:spPr>
          <a:xfrm>
            <a:off x="274320" y="178814"/>
            <a:ext cx="11457432" cy="584775"/>
          </a:xfrm>
          <a:prstGeom prst="rect">
            <a:avLst/>
          </a:prstGeom>
        </p:spPr>
        <p:txBody>
          <a:bodyPr vert="horz" lIns="91440" tIns="45720" rIns="91440" bIns="45720" rtlCol="0" anchor="t">
            <a:noAutofit/>
          </a:bodyPr>
          <a:lstStyle/>
          <a:p>
            <a:r>
              <a:rPr lang="en-US"/>
              <a:t>Click to edit Master title style</a:t>
            </a:r>
            <a:endParaRPr dirty="0"/>
          </a:p>
        </p:txBody>
      </p:sp>
      <p:sp>
        <p:nvSpPr>
          <p:cNvPr id="3" name="Text Placeholder 2"/>
          <p:cNvSpPr>
            <a:spLocks noGrp="1"/>
          </p:cNvSpPr>
          <p:nvPr>
            <p:ph type="body" idx="1"/>
          </p:nvPr>
        </p:nvSpPr>
        <p:spPr>
          <a:xfrm>
            <a:off x="274320" y="886123"/>
            <a:ext cx="11457432" cy="524004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5"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
        <p:nvSpPr>
          <p:cNvPr id="6" name="Slide Number Placeholder 5"/>
          <p:cNvSpPr>
            <a:spLocks noGrp="1"/>
          </p:cNvSpPr>
          <p:nvPr>
            <p:ph type="sldNum" sz="quarter" idx="4"/>
          </p:nvPr>
        </p:nvSpPr>
        <p:spPr>
          <a:xfrm>
            <a:off x="274320" y="6577142"/>
            <a:ext cx="729445" cy="164592"/>
          </a:xfrm>
          <a:prstGeom prst="rect">
            <a:avLst/>
          </a:prstGeom>
        </p:spPr>
        <p:txBody>
          <a:bodyPr vert="horz" lIns="91440" tIns="45720" rIns="91440" bIns="45720" rtlCol="0" anchor="ctr"/>
          <a:lstStyle>
            <a:lvl1pPr algn="l">
              <a:defRPr sz="800">
                <a:solidFill>
                  <a:srgbClr val="6A737B"/>
                </a:solidFill>
              </a:defRPr>
            </a:lvl1pPr>
          </a:lstStyle>
          <a:p>
            <a:fld id="{D92B6165-2E63-41A3-8905-D7634EBC6D44}" type="slidenum">
              <a:rPr/>
              <a:pPr/>
              <a:t>‹#›</a:t>
            </a:fld>
            <a:endParaRPr dirty="0"/>
          </a:p>
        </p:txBody>
      </p:sp>
      <p:grpSp>
        <p:nvGrpSpPr>
          <p:cNvPr id="17" name="Group 16"/>
          <p:cNvGrpSpPr/>
          <p:nvPr/>
        </p:nvGrpSpPr>
        <p:grpSpPr>
          <a:xfrm>
            <a:off x="11064240" y="6540795"/>
            <a:ext cx="785813" cy="198437"/>
            <a:chOff x="11068050" y="6488113"/>
            <a:chExt cx="785813" cy="198437"/>
          </a:xfrm>
        </p:grpSpPr>
        <p:sp>
          <p:nvSpPr>
            <p:cNvPr id="18" name="Freeform 5"/>
            <p:cNvSpPr>
              <a:spLocks noEditPoints="1"/>
            </p:cNvSpPr>
            <p:nvPr/>
          </p:nvSpPr>
          <p:spPr bwMode="auto">
            <a:xfrm>
              <a:off x="11068050" y="6488113"/>
              <a:ext cx="198438" cy="198437"/>
            </a:xfrm>
            <a:custGeom>
              <a:avLst/>
              <a:gdLst>
                <a:gd name="T0" fmla="*/ 286 w 442"/>
                <a:gd name="T1" fmla="*/ 62 h 439"/>
                <a:gd name="T2" fmla="*/ 91 w 442"/>
                <a:gd name="T3" fmla="*/ 61 h 439"/>
                <a:gd name="T4" fmla="*/ 60 w 442"/>
                <a:gd name="T5" fmla="*/ 92 h 439"/>
                <a:gd name="T6" fmla="*/ 286 w 442"/>
                <a:gd name="T7" fmla="*/ 92 h 439"/>
                <a:gd name="T8" fmla="*/ 348 w 442"/>
                <a:gd name="T9" fmla="*/ 153 h 439"/>
                <a:gd name="T10" fmla="*/ 348 w 442"/>
                <a:gd name="T11" fmla="*/ 439 h 439"/>
                <a:gd name="T12" fmla="*/ 379 w 442"/>
                <a:gd name="T13" fmla="*/ 439 h 439"/>
                <a:gd name="T14" fmla="*/ 380 w 442"/>
                <a:gd name="T15" fmla="*/ 153 h 439"/>
                <a:gd name="T16" fmla="*/ 286 w 442"/>
                <a:gd name="T17" fmla="*/ 62 h 439"/>
                <a:gd name="T18" fmla="*/ 442 w 442"/>
                <a:gd name="T19" fmla="*/ 439 h 439"/>
                <a:gd name="T20" fmla="*/ 442 w 442"/>
                <a:gd name="T21" fmla="*/ 153 h 439"/>
                <a:gd name="T22" fmla="*/ 286 w 442"/>
                <a:gd name="T23" fmla="*/ 0 h 439"/>
                <a:gd name="T24" fmla="*/ 151 w 442"/>
                <a:gd name="T25" fmla="*/ 0 h 439"/>
                <a:gd name="T26" fmla="*/ 121 w 442"/>
                <a:gd name="T27" fmla="*/ 31 h 439"/>
                <a:gd name="T28" fmla="*/ 286 w 442"/>
                <a:gd name="T29" fmla="*/ 31 h 439"/>
                <a:gd name="T30" fmla="*/ 411 w 442"/>
                <a:gd name="T31" fmla="*/ 153 h 439"/>
                <a:gd name="T32" fmla="*/ 411 w 442"/>
                <a:gd name="T33" fmla="*/ 439 h 439"/>
                <a:gd name="T34" fmla="*/ 442 w 442"/>
                <a:gd name="T35" fmla="*/ 439 h 439"/>
                <a:gd name="T36" fmla="*/ 286 w 442"/>
                <a:gd name="T37" fmla="*/ 123 h 439"/>
                <a:gd name="T38" fmla="*/ 30 w 442"/>
                <a:gd name="T39" fmla="*/ 122 h 439"/>
                <a:gd name="T40" fmla="*/ 0 w 442"/>
                <a:gd name="T41" fmla="*/ 153 h 439"/>
                <a:gd name="T42" fmla="*/ 0 w 442"/>
                <a:gd name="T43" fmla="*/ 153 h 439"/>
                <a:gd name="T44" fmla="*/ 0 w 442"/>
                <a:gd name="T45" fmla="*/ 153 h 439"/>
                <a:gd name="T46" fmla="*/ 0 w 442"/>
                <a:gd name="T47" fmla="*/ 286 h 439"/>
                <a:gd name="T48" fmla="*/ 136 w 442"/>
                <a:gd name="T49" fmla="*/ 438 h 439"/>
                <a:gd name="T50" fmla="*/ 165 w 442"/>
                <a:gd name="T51" fmla="*/ 409 h 439"/>
                <a:gd name="T52" fmla="*/ 156 w 442"/>
                <a:gd name="T53" fmla="*/ 408 h 439"/>
                <a:gd name="T54" fmla="*/ 31 w 442"/>
                <a:gd name="T55" fmla="*/ 286 h 439"/>
                <a:gd name="T56" fmla="*/ 31 w 442"/>
                <a:gd name="T57" fmla="*/ 153 h 439"/>
                <a:gd name="T58" fmla="*/ 62 w 442"/>
                <a:gd name="T59" fmla="*/ 153 h 439"/>
                <a:gd name="T60" fmla="*/ 62 w 442"/>
                <a:gd name="T61" fmla="*/ 286 h 439"/>
                <a:gd name="T62" fmla="*/ 156 w 442"/>
                <a:gd name="T63" fmla="*/ 378 h 439"/>
                <a:gd name="T64" fmla="*/ 195 w 442"/>
                <a:gd name="T65" fmla="*/ 378 h 439"/>
                <a:gd name="T66" fmla="*/ 225 w 442"/>
                <a:gd name="T67" fmla="*/ 347 h 439"/>
                <a:gd name="T68" fmla="*/ 156 w 442"/>
                <a:gd name="T69" fmla="*/ 347 h 439"/>
                <a:gd name="T70" fmla="*/ 94 w 442"/>
                <a:gd name="T71" fmla="*/ 286 h 439"/>
                <a:gd name="T72" fmla="*/ 94 w 442"/>
                <a:gd name="T73" fmla="*/ 153 h 439"/>
                <a:gd name="T74" fmla="*/ 125 w 442"/>
                <a:gd name="T75" fmla="*/ 153 h 439"/>
                <a:gd name="T76" fmla="*/ 125 w 442"/>
                <a:gd name="T77" fmla="*/ 286 h 439"/>
                <a:gd name="T78" fmla="*/ 156 w 442"/>
                <a:gd name="T79" fmla="*/ 317 h 439"/>
                <a:gd name="T80" fmla="*/ 256 w 442"/>
                <a:gd name="T81" fmla="*/ 317 h 439"/>
                <a:gd name="T82" fmla="*/ 286 w 442"/>
                <a:gd name="T83" fmla="*/ 286 h 439"/>
                <a:gd name="T84" fmla="*/ 156 w 442"/>
                <a:gd name="T85" fmla="*/ 286 h 439"/>
                <a:gd name="T86" fmla="*/ 156 w 442"/>
                <a:gd name="T87" fmla="*/ 153 h 439"/>
                <a:gd name="T88" fmla="*/ 286 w 442"/>
                <a:gd name="T89" fmla="*/ 153 h 439"/>
                <a:gd name="T90" fmla="*/ 286 w 442"/>
                <a:gd name="T91" fmla="*/ 439 h 439"/>
                <a:gd name="T92" fmla="*/ 317 w 442"/>
                <a:gd name="T93" fmla="*/ 439 h 439"/>
                <a:gd name="T94" fmla="*/ 317 w 442"/>
                <a:gd name="T95" fmla="*/ 153 h 439"/>
                <a:gd name="T96" fmla="*/ 286 w 442"/>
                <a:gd name="T97" fmla="*/ 12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2" h="439">
                  <a:moveTo>
                    <a:pt x="286" y="62"/>
                  </a:moveTo>
                  <a:cubicBezTo>
                    <a:pt x="91" y="61"/>
                    <a:pt x="91" y="61"/>
                    <a:pt x="91" y="61"/>
                  </a:cubicBezTo>
                  <a:cubicBezTo>
                    <a:pt x="60" y="92"/>
                    <a:pt x="60" y="92"/>
                    <a:pt x="60" y="92"/>
                  </a:cubicBezTo>
                  <a:cubicBezTo>
                    <a:pt x="286" y="92"/>
                    <a:pt x="286" y="92"/>
                    <a:pt x="286" y="92"/>
                  </a:cubicBezTo>
                  <a:cubicBezTo>
                    <a:pt x="320" y="92"/>
                    <a:pt x="348" y="119"/>
                    <a:pt x="348" y="153"/>
                  </a:cubicBezTo>
                  <a:cubicBezTo>
                    <a:pt x="348" y="439"/>
                    <a:pt x="348" y="439"/>
                    <a:pt x="348" y="439"/>
                  </a:cubicBezTo>
                  <a:cubicBezTo>
                    <a:pt x="379" y="439"/>
                    <a:pt x="379" y="439"/>
                    <a:pt x="379" y="439"/>
                  </a:cubicBezTo>
                  <a:cubicBezTo>
                    <a:pt x="380" y="153"/>
                    <a:pt x="380" y="153"/>
                    <a:pt x="380" y="153"/>
                  </a:cubicBezTo>
                  <a:cubicBezTo>
                    <a:pt x="380" y="103"/>
                    <a:pt x="338" y="62"/>
                    <a:pt x="286" y="62"/>
                  </a:cubicBezTo>
                  <a:close/>
                  <a:moveTo>
                    <a:pt x="442" y="439"/>
                  </a:moveTo>
                  <a:cubicBezTo>
                    <a:pt x="442" y="153"/>
                    <a:pt x="442" y="153"/>
                    <a:pt x="442" y="153"/>
                  </a:cubicBezTo>
                  <a:cubicBezTo>
                    <a:pt x="442" y="69"/>
                    <a:pt x="372" y="0"/>
                    <a:pt x="286" y="0"/>
                  </a:cubicBezTo>
                  <a:cubicBezTo>
                    <a:pt x="151" y="0"/>
                    <a:pt x="151" y="0"/>
                    <a:pt x="151" y="0"/>
                  </a:cubicBezTo>
                  <a:cubicBezTo>
                    <a:pt x="121" y="31"/>
                    <a:pt x="121" y="31"/>
                    <a:pt x="121" y="31"/>
                  </a:cubicBezTo>
                  <a:cubicBezTo>
                    <a:pt x="286" y="31"/>
                    <a:pt x="286" y="31"/>
                    <a:pt x="286" y="31"/>
                  </a:cubicBezTo>
                  <a:cubicBezTo>
                    <a:pt x="355" y="31"/>
                    <a:pt x="411" y="86"/>
                    <a:pt x="411" y="153"/>
                  </a:cubicBezTo>
                  <a:cubicBezTo>
                    <a:pt x="411" y="439"/>
                    <a:pt x="411" y="439"/>
                    <a:pt x="411" y="439"/>
                  </a:cubicBezTo>
                  <a:lnTo>
                    <a:pt x="442" y="439"/>
                  </a:lnTo>
                  <a:close/>
                  <a:moveTo>
                    <a:pt x="286" y="123"/>
                  </a:moveTo>
                  <a:cubicBezTo>
                    <a:pt x="30" y="122"/>
                    <a:pt x="30" y="122"/>
                    <a:pt x="30" y="122"/>
                  </a:cubicBezTo>
                  <a:cubicBezTo>
                    <a:pt x="0" y="153"/>
                    <a:pt x="0" y="153"/>
                    <a:pt x="0" y="153"/>
                  </a:cubicBezTo>
                  <a:cubicBezTo>
                    <a:pt x="0" y="153"/>
                    <a:pt x="0" y="153"/>
                    <a:pt x="0" y="153"/>
                  </a:cubicBezTo>
                  <a:cubicBezTo>
                    <a:pt x="0" y="153"/>
                    <a:pt x="0" y="153"/>
                    <a:pt x="0" y="153"/>
                  </a:cubicBezTo>
                  <a:cubicBezTo>
                    <a:pt x="0" y="286"/>
                    <a:pt x="0" y="286"/>
                    <a:pt x="0" y="286"/>
                  </a:cubicBezTo>
                  <a:cubicBezTo>
                    <a:pt x="0" y="364"/>
                    <a:pt x="59" y="428"/>
                    <a:pt x="136" y="438"/>
                  </a:cubicBezTo>
                  <a:cubicBezTo>
                    <a:pt x="165" y="409"/>
                    <a:pt x="165" y="409"/>
                    <a:pt x="165" y="409"/>
                  </a:cubicBezTo>
                  <a:cubicBezTo>
                    <a:pt x="156" y="408"/>
                    <a:pt x="156" y="408"/>
                    <a:pt x="156" y="408"/>
                  </a:cubicBezTo>
                  <a:cubicBezTo>
                    <a:pt x="87" y="408"/>
                    <a:pt x="31" y="354"/>
                    <a:pt x="31" y="286"/>
                  </a:cubicBezTo>
                  <a:cubicBezTo>
                    <a:pt x="31" y="153"/>
                    <a:pt x="31" y="153"/>
                    <a:pt x="31" y="153"/>
                  </a:cubicBezTo>
                  <a:cubicBezTo>
                    <a:pt x="62" y="153"/>
                    <a:pt x="62" y="153"/>
                    <a:pt x="62" y="153"/>
                  </a:cubicBezTo>
                  <a:cubicBezTo>
                    <a:pt x="62" y="286"/>
                    <a:pt x="62" y="286"/>
                    <a:pt x="62" y="286"/>
                  </a:cubicBezTo>
                  <a:cubicBezTo>
                    <a:pt x="62" y="337"/>
                    <a:pt x="104" y="378"/>
                    <a:pt x="156" y="378"/>
                  </a:cubicBezTo>
                  <a:cubicBezTo>
                    <a:pt x="195" y="378"/>
                    <a:pt x="195" y="378"/>
                    <a:pt x="195" y="378"/>
                  </a:cubicBezTo>
                  <a:cubicBezTo>
                    <a:pt x="225" y="347"/>
                    <a:pt x="225" y="347"/>
                    <a:pt x="225" y="347"/>
                  </a:cubicBezTo>
                  <a:cubicBezTo>
                    <a:pt x="156" y="347"/>
                    <a:pt x="156" y="347"/>
                    <a:pt x="156" y="347"/>
                  </a:cubicBezTo>
                  <a:cubicBezTo>
                    <a:pt x="122" y="347"/>
                    <a:pt x="94" y="320"/>
                    <a:pt x="94" y="286"/>
                  </a:cubicBezTo>
                  <a:cubicBezTo>
                    <a:pt x="94" y="153"/>
                    <a:pt x="94" y="153"/>
                    <a:pt x="94" y="153"/>
                  </a:cubicBezTo>
                  <a:cubicBezTo>
                    <a:pt x="125" y="153"/>
                    <a:pt x="125" y="153"/>
                    <a:pt x="125" y="153"/>
                  </a:cubicBezTo>
                  <a:cubicBezTo>
                    <a:pt x="125" y="286"/>
                    <a:pt x="125" y="286"/>
                    <a:pt x="125" y="286"/>
                  </a:cubicBezTo>
                  <a:cubicBezTo>
                    <a:pt x="125" y="303"/>
                    <a:pt x="139" y="317"/>
                    <a:pt x="156" y="317"/>
                  </a:cubicBezTo>
                  <a:cubicBezTo>
                    <a:pt x="256" y="317"/>
                    <a:pt x="256" y="317"/>
                    <a:pt x="256" y="317"/>
                  </a:cubicBezTo>
                  <a:cubicBezTo>
                    <a:pt x="286" y="286"/>
                    <a:pt x="286" y="286"/>
                    <a:pt x="286" y="286"/>
                  </a:cubicBezTo>
                  <a:cubicBezTo>
                    <a:pt x="156" y="286"/>
                    <a:pt x="156" y="286"/>
                    <a:pt x="156" y="286"/>
                  </a:cubicBezTo>
                  <a:cubicBezTo>
                    <a:pt x="156" y="153"/>
                    <a:pt x="156" y="153"/>
                    <a:pt x="156" y="153"/>
                  </a:cubicBezTo>
                  <a:cubicBezTo>
                    <a:pt x="286" y="153"/>
                    <a:pt x="286" y="153"/>
                    <a:pt x="286" y="153"/>
                  </a:cubicBezTo>
                  <a:cubicBezTo>
                    <a:pt x="286" y="439"/>
                    <a:pt x="286" y="439"/>
                    <a:pt x="286" y="439"/>
                  </a:cubicBezTo>
                  <a:cubicBezTo>
                    <a:pt x="317" y="439"/>
                    <a:pt x="317" y="439"/>
                    <a:pt x="317" y="439"/>
                  </a:cubicBezTo>
                  <a:cubicBezTo>
                    <a:pt x="317" y="153"/>
                    <a:pt x="317" y="153"/>
                    <a:pt x="317" y="153"/>
                  </a:cubicBezTo>
                  <a:cubicBezTo>
                    <a:pt x="317" y="136"/>
                    <a:pt x="303" y="123"/>
                    <a:pt x="286" y="123"/>
                  </a:cubicBez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6"/>
            <p:cNvSpPr>
              <a:spLocks noEditPoints="1"/>
            </p:cNvSpPr>
            <p:nvPr/>
          </p:nvSpPr>
          <p:spPr bwMode="auto">
            <a:xfrm>
              <a:off x="11307763" y="6516688"/>
              <a:ext cx="501650" cy="169862"/>
            </a:xfrm>
            <a:custGeom>
              <a:avLst/>
              <a:gdLst>
                <a:gd name="T0" fmla="*/ 899 w 1115"/>
                <a:gd name="T1" fmla="*/ 87 h 380"/>
                <a:gd name="T2" fmla="*/ 911 w 1115"/>
                <a:gd name="T3" fmla="*/ 26 h 380"/>
                <a:gd name="T4" fmla="*/ 772 w 1115"/>
                <a:gd name="T5" fmla="*/ 2 h 380"/>
                <a:gd name="T6" fmla="*/ 913 w 1115"/>
                <a:gd name="T7" fmla="*/ 193 h 380"/>
                <a:gd name="T8" fmla="*/ 130 w 1115"/>
                <a:gd name="T9" fmla="*/ 234 h 380"/>
                <a:gd name="T10" fmla="*/ 30 w 1115"/>
                <a:gd name="T11" fmla="*/ 234 h 380"/>
                <a:gd name="T12" fmla="*/ 14 w 1115"/>
                <a:gd name="T13" fmla="*/ 378 h 380"/>
                <a:gd name="T14" fmla="*/ 78 w 1115"/>
                <a:gd name="T15" fmla="*/ 340 h 380"/>
                <a:gd name="T16" fmla="*/ 128 w 1115"/>
                <a:gd name="T17" fmla="*/ 376 h 380"/>
                <a:gd name="T18" fmla="*/ 149 w 1115"/>
                <a:gd name="T19" fmla="*/ 237 h 380"/>
                <a:gd name="T20" fmla="*/ 937 w 1115"/>
                <a:gd name="T21" fmla="*/ 234 h 380"/>
                <a:gd name="T22" fmla="*/ 916 w 1115"/>
                <a:gd name="T23" fmla="*/ 378 h 380"/>
                <a:gd name="T24" fmla="*/ 991 w 1115"/>
                <a:gd name="T25" fmla="*/ 358 h 380"/>
                <a:gd name="T26" fmla="*/ 147 w 1115"/>
                <a:gd name="T27" fmla="*/ 144 h 380"/>
                <a:gd name="T28" fmla="*/ 196 w 1115"/>
                <a:gd name="T29" fmla="*/ 189 h 380"/>
                <a:gd name="T30" fmla="*/ 87 w 1115"/>
                <a:gd name="T31" fmla="*/ 2 h 380"/>
                <a:gd name="T32" fmla="*/ 99 w 1115"/>
                <a:gd name="T33" fmla="*/ 34 h 380"/>
                <a:gd name="T34" fmla="*/ 248 w 1115"/>
                <a:gd name="T35" fmla="*/ 190 h 380"/>
                <a:gd name="T36" fmla="*/ 225 w 1115"/>
                <a:gd name="T37" fmla="*/ 2 h 380"/>
                <a:gd name="T38" fmla="*/ 246 w 1115"/>
                <a:gd name="T39" fmla="*/ 193 h 380"/>
                <a:gd name="T40" fmla="*/ 248 w 1115"/>
                <a:gd name="T41" fmla="*/ 103 h 380"/>
                <a:gd name="T42" fmla="*/ 728 w 1115"/>
                <a:gd name="T43" fmla="*/ 2 h 380"/>
                <a:gd name="T44" fmla="*/ 707 w 1115"/>
                <a:gd name="T45" fmla="*/ 193 h 380"/>
                <a:gd name="T46" fmla="*/ 1059 w 1115"/>
                <a:gd name="T47" fmla="*/ 252 h 380"/>
                <a:gd name="T48" fmla="*/ 1109 w 1115"/>
                <a:gd name="T49" fmla="*/ 250 h 380"/>
                <a:gd name="T50" fmla="*/ 1093 w 1115"/>
                <a:gd name="T51" fmla="*/ 340 h 380"/>
                <a:gd name="T52" fmla="*/ 1004 w 1115"/>
                <a:gd name="T53" fmla="*/ 356 h 380"/>
                <a:gd name="T54" fmla="*/ 1012 w 1115"/>
                <a:gd name="T55" fmla="*/ 193 h 380"/>
                <a:gd name="T56" fmla="*/ 945 w 1115"/>
                <a:gd name="T57" fmla="*/ 4 h 380"/>
                <a:gd name="T58" fmla="*/ 1012 w 1115"/>
                <a:gd name="T59" fmla="*/ 26 h 380"/>
                <a:gd name="T60" fmla="*/ 252 w 1115"/>
                <a:gd name="T61" fmla="*/ 235 h 380"/>
                <a:gd name="T62" fmla="*/ 170 w 1115"/>
                <a:gd name="T63" fmla="*/ 374 h 380"/>
                <a:gd name="T64" fmla="*/ 206 w 1115"/>
                <a:gd name="T65" fmla="*/ 342 h 380"/>
                <a:gd name="T66" fmla="*/ 317 w 1115"/>
                <a:gd name="T67" fmla="*/ 378 h 380"/>
                <a:gd name="T68" fmla="*/ 215 w 1115"/>
                <a:gd name="T69" fmla="*/ 322 h 380"/>
                <a:gd name="T70" fmla="*/ 590 w 1115"/>
                <a:gd name="T71" fmla="*/ 168 h 380"/>
                <a:gd name="T72" fmla="*/ 564 w 1115"/>
                <a:gd name="T73" fmla="*/ 4 h 380"/>
                <a:gd name="T74" fmla="*/ 643 w 1115"/>
                <a:gd name="T75" fmla="*/ 321 h 380"/>
                <a:gd name="T76" fmla="*/ 563 w 1115"/>
                <a:gd name="T77" fmla="*/ 234 h 380"/>
                <a:gd name="T78" fmla="*/ 584 w 1115"/>
                <a:gd name="T79" fmla="*/ 378 h 380"/>
                <a:gd name="T80" fmla="*/ 661 w 1115"/>
                <a:gd name="T81" fmla="*/ 378 h 380"/>
                <a:gd name="T82" fmla="*/ 584 w 1115"/>
                <a:gd name="T83" fmla="*/ 254 h 380"/>
                <a:gd name="T84" fmla="*/ 451 w 1115"/>
                <a:gd name="T85" fmla="*/ 359 h 380"/>
                <a:gd name="T86" fmla="*/ 527 w 1115"/>
                <a:gd name="T87" fmla="*/ 296 h 380"/>
                <a:gd name="T88" fmla="*/ 536 w 1115"/>
                <a:gd name="T89" fmla="*/ 251 h 380"/>
                <a:gd name="T90" fmla="*/ 430 w 1115"/>
                <a:gd name="T91" fmla="*/ 237 h 380"/>
                <a:gd name="T92" fmla="*/ 537 w 1115"/>
                <a:gd name="T93" fmla="*/ 376 h 380"/>
                <a:gd name="T94" fmla="*/ 707 w 1115"/>
                <a:gd name="T95" fmla="*/ 234 h 380"/>
                <a:gd name="T96" fmla="*/ 728 w 1115"/>
                <a:gd name="T97" fmla="*/ 378 h 380"/>
                <a:gd name="T98" fmla="*/ 538 w 1115"/>
                <a:gd name="T99" fmla="*/ 64 h 380"/>
                <a:gd name="T100" fmla="*/ 393 w 1115"/>
                <a:gd name="T101" fmla="*/ 190 h 380"/>
                <a:gd name="T102" fmla="*/ 420 w 1115"/>
                <a:gd name="T103" fmla="*/ 127 h 380"/>
                <a:gd name="T104" fmla="*/ 511 w 1115"/>
                <a:gd name="T105" fmla="*/ 65 h 380"/>
                <a:gd name="T106" fmla="*/ 295 w 1115"/>
                <a:gd name="T107" fmla="*/ 237 h 380"/>
                <a:gd name="T108" fmla="*/ 341 w 1115"/>
                <a:gd name="T109" fmla="*/ 378 h 380"/>
                <a:gd name="T110" fmla="*/ 406 w 1115"/>
                <a:gd name="T111" fmla="*/ 254 h 380"/>
                <a:gd name="T112" fmla="*/ 297 w 1115"/>
                <a:gd name="T113" fmla="*/ 234 h 380"/>
                <a:gd name="T114" fmla="*/ 812 w 1115"/>
                <a:gd name="T115" fmla="*/ 235 h 380"/>
                <a:gd name="T116" fmla="*/ 770 w 1115"/>
                <a:gd name="T117" fmla="*/ 377 h 380"/>
                <a:gd name="T118" fmla="*/ 893 w 1115"/>
                <a:gd name="T119" fmla="*/ 378 h 380"/>
                <a:gd name="T120" fmla="*/ 849 w 1115"/>
                <a:gd name="T121" fmla="*/ 32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15" h="380">
                  <a:moveTo>
                    <a:pt x="798" y="168"/>
                  </a:moveTo>
                  <a:cubicBezTo>
                    <a:pt x="798" y="109"/>
                    <a:pt x="798" y="109"/>
                    <a:pt x="798" y="109"/>
                  </a:cubicBezTo>
                  <a:cubicBezTo>
                    <a:pt x="897" y="109"/>
                    <a:pt x="897" y="109"/>
                    <a:pt x="897" y="109"/>
                  </a:cubicBezTo>
                  <a:cubicBezTo>
                    <a:pt x="899" y="109"/>
                    <a:pt x="899" y="109"/>
                    <a:pt x="899" y="109"/>
                  </a:cubicBezTo>
                  <a:cubicBezTo>
                    <a:pt x="899" y="106"/>
                    <a:pt x="899" y="106"/>
                    <a:pt x="899" y="106"/>
                  </a:cubicBezTo>
                  <a:cubicBezTo>
                    <a:pt x="899" y="87"/>
                    <a:pt x="899" y="87"/>
                    <a:pt x="899" y="87"/>
                  </a:cubicBezTo>
                  <a:cubicBezTo>
                    <a:pt x="899" y="84"/>
                    <a:pt x="899" y="84"/>
                    <a:pt x="899" y="84"/>
                  </a:cubicBezTo>
                  <a:cubicBezTo>
                    <a:pt x="897" y="84"/>
                    <a:pt x="897" y="84"/>
                    <a:pt x="897" y="84"/>
                  </a:cubicBezTo>
                  <a:cubicBezTo>
                    <a:pt x="798" y="84"/>
                    <a:pt x="798" y="84"/>
                    <a:pt x="798" y="84"/>
                  </a:cubicBezTo>
                  <a:cubicBezTo>
                    <a:pt x="798" y="26"/>
                    <a:pt x="798" y="26"/>
                    <a:pt x="798" y="26"/>
                  </a:cubicBezTo>
                  <a:cubicBezTo>
                    <a:pt x="909" y="26"/>
                    <a:pt x="909" y="26"/>
                    <a:pt x="909" y="26"/>
                  </a:cubicBezTo>
                  <a:cubicBezTo>
                    <a:pt x="911" y="26"/>
                    <a:pt x="911" y="26"/>
                    <a:pt x="911" y="26"/>
                  </a:cubicBezTo>
                  <a:cubicBezTo>
                    <a:pt x="911" y="23"/>
                    <a:pt x="911" y="23"/>
                    <a:pt x="911" y="23"/>
                  </a:cubicBezTo>
                  <a:cubicBezTo>
                    <a:pt x="911" y="4"/>
                    <a:pt x="911" y="4"/>
                    <a:pt x="911" y="4"/>
                  </a:cubicBezTo>
                  <a:cubicBezTo>
                    <a:pt x="911" y="2"/>
                    <a:pt x="911" y="2"/>
                    <a:pt x="911" y="2"/>
                  </a:cubicBezTo>
                  <a:cubicBezTo>
                    <a:pt x="909" y="2"/>
                    <a:pt x="909" y="2"/>
                    <a:pt x="909" y="2"/>
                  </a:cubicBezTo>
                  <a:cubicBezTo>
                    <a:pt x="774" y="2"/>
                    <a:pt x="774" y="2"/>
                    <a:pt x="774" y="2"/>
                  </a:cubicBezTo>
                  <a:cubicBezTo>
                    <a:pt x="772" y="2"/>
                    <a:pt x="772" y="2"/>
                    <a:pt x="772" y="2"/>
                  </a:cubicBezTo>
                  <a:cubicBezTo>
                    <a:pt x="772" y="4"/>
                    <a:pt x="772" y="4"/>
                    <a:pt x="772" y="4"/>
                  </a:cubicBezTo>
                  <a:cubicBezTo>
                    <a:pt x="772" y="190"/>
                    <a:pt x="772" y="190"/>
                    <a:pt x="772" y="190"/>
                  </a:cubicBezTo>
                  <a:cubicBezTo>
                    <a:pt x="772" y="193"/>
                    <a:pt x="772" y="193"/>
                    <a:pt x="772" y="193"/>
                  </a:cubicBezTo>
                  <a:cubicBezTo>
                    <a:pt x="774" y="193"/>
                    <a:pt x="774" y="193"/>
                    <a:pt x="774" y="193"/>
                  </a:cubicBezTo>
                  <a:cubicBezTo>
                    <a:pt x="910" y="193"/>
                    <a:pt x="910" y="193"/>
                    <a:pt x="910" y="193"/>
                  </a:cubicBezTo>
                  <a:cubicBezTo>
                    <a:pt x="913" y="193"/>
                    <a:pt x="913" y="193"/>
                    <a:pt x="913" y="193"/>
                  </a:cubicBezTo>
                  <a:cubicBezTo>
                    <a:pt x="913" y="190"/>
                    <a:pt x="913" y="190"/>
                    <a:pt x="913" y="190"/>
                  </a:cubicBezTo>
                  <a:cubicBezTo>
                    <a:pt x="913" y="171"/>
                    <a:pt x="913" y="171"/>
                    <a:pt x="913" y="171"/>
                  </a:cubicBezTo>
                  <a:cubicBezTo>
                    <a:pt x="913" y="168"/>
                    <a:pt x="913" y="168"/>
                    <a:pt x="913" y="168"/>
                  </a:cubicBezTo>
                  <a:cubicBezTo>
                    <a:pt x="910" y="168"/>
                    <a:pt x="910" y="168"/>
                    <a:pt x="910" y="168"/>
                  </a:cubicBezTo>
                  <a:lnTo>
                    <a:pt x="798" y="168"/>
                  </a:lnTo>
                  <a:close/>
                  <a:moveTo>
                    <a:pt x="130" y="234"/>
                  </a:moveTo>
                  <a:cubicBezTo>
                    <a:pt x="129" y="234"/>
                    <a:pt x="129" y="234"/>
                    <a:pt x="129" y="234"/>
                  </a:cubicBezTo>
                  <a:cubicBezTo>
                    <a:pt x="128" y="235"/>
                    <a:pt x="128" y="235"/>
                    <a:pt x="128" y="235"/>
                  </a:cubicBezTo>
                  <a:cubicBezTo>
                    <a:pt x="80" y="308"/>
                    <a:pt x="80" y="308"/>
                    <a:pt x="80" y="308"/>
                  </a:cubicBezTo>
                  <a:cubicBezTo>
                    <a:pt x="32" y="235"/>
                    <a:pt x="32" y="235"/>
                    <a:pt x="32" y="235"/>
                  </a:cubicBezTo>
                  <a:cubicBezTo>
                    <a:pt x="31" y="234"/>
                    <a:pt x="31" y="234"/>
                    <a:pt x="31" y="234"/>
                  </a:cubicBezTo>
                  <a:cubicBezTo>
                    <a:pt x="30" y="234"/>
                    <a:pt x="30" y="234"/>
                    <a:pt x="30" y="234"/>
                  </a:cubicBezTo>
                  <a:cubicBezTo>
                    <a:pt x="14" y="234"/>
                    <a:pt x="14" y="234"/>
                    <a:pt x="14" y="234"/>
                  </a:cubicBezTo>
                  <a:cubicBezTo>
                    <a:pt x="11" y="234"/>
                    <a:pt x="11" y="234"/>
                    <a:pt x="11" y="234"/>
                  </a:cubicBezTo>
                  <a:cubicBezTo>
                    <a:pt x="11" y="237"/>
                    <a:pt x="11" y="237"/>
                    <a:pt x="11" y="237"/>
                  </a:cubicBezTo>
                  <a:cubicBezTo>
                    <a:pt x="11" y="376"/>
                    <a:pt x="11" y="376"/>
                    <a:pt x="11" y="376"/>
                  </a:cubicBezTo>
                  <a:cubicBezTo>
                    <a:pt x="11" y="378"/>
                    <a:pt x="11" y="378"/>
                    <a:pt x="11" y="378"/>
                  </a:cubicBezTo>
                  <a:cubicBezTo>
                    <a:pt x="14" y="378"/>
                    <a:pt x="14" y="378"/>
                    <a:pt x="14" y="378"/>
                  </a:cubicBezTo>
                  <a:cubicBezTo>
                    <a:pt x="29" y="378"/>
                    <a:pt x="29" y="378"/>
                    <a:pt x="29" y="378"/>
                  </a:cubicBezTo>
                  <a:cubicBezTo>
                    <a:pt x="32" y="378"/>
                    <a:pt x="32" y="378"/>
                    <a:pt x="32" y="378"/>
                  </a:cubicBezTo>
                  <a:cubicBezTo>
                    <a:pt x="32" y="376"/>
                    <a:pt x="32" y="376"/>
                    <a:pt x="32" y="376"/>
                  </a:cubicBezTo>
                  <a:cubicBezTo>
                    <a:pt x="32" y="272"/>
                    <a:pt x="32" y="272"/>
                    <a:pt x="32" y="272"/>
                  </a:cubicBezTo>
                  <a:cubicBezTo>
                    <a:pt x="77" y="339"/>
                    <a:pt x="77" y="339"/>
                    <a:pt x="77" y="339"/>
                  </a:cubicBezTo>
                  <a:cubicBezTo>
                    <a:pt x="78" y="340"/>
                    <a:pt x="78" y="340"/>
                    <a:pt x="78" y="340"/>
                  </a:cubicBezTo>
                  <a:cubicBezTo>
                    <a:pt x="79" y="340"/>
                    <a:pt x="79" y="340"/>
                    <a:pt x="79" y="340"/>
                  </a:cubicBezTo>
                  <a:cubicBezTo>
                    <a:pt x="80" y="340"/>
                    <a:pt x="80" y="340"/>
                    <a:pt x="80" y="340"/>
                  </a:cubicBezTo>
                  <a:cubicBezTo>
                    <a:pt x="82" y="340"/>
                    <a:pt x="82" y="340"/>
                    <a:pt x="82" y="340"/>
                  </a:cubicBezTo>
                  <a:cubicBezTo>
                    <a:pt x="82" y="339"/>
                    <a:pt x="82" y="339"/>
                    <a:pt x="82" y="339"/>
                  </a:cubicBezTo>
                  <a:cubicBezTo>
                    <a:pt x="128" y="272"/>
                    <a:pt x="128" y="272"/>
                    <a:pt x="128" y="272"/>
                  </a:cubicBezTo>
                  <a:cubicBezTo>
                    <a:pt x="128" y="376"/>
                    <a:pt x="128" y="376"/>
                    <a:pt x="128" y="376"/>
                  </a:cubicBezTo>
                  <a:cubicBezTo>
                    <a:pt x="128" y="378"/>
                    <a:pt x="128" y="378"/>
                    <a:pt x="128" y="378"/>
                  </a:cubicBezTo>
                  <a:cubicBezTo>
                    <a:pt x="131" y="378"/>
                    <a:pt x="131" y="378"/>
                    <a:pt x="131" y="378"/>
                  </a:cubicBezTo>
                  <a:cubicBezTo>
                    <a:pt x="146" y="378"/>
                    <a:pt x="146" y="378"/>
                    <a:pt x="146" y="378"/>
                  </a:cubicBezTo>
                  <a:cubicBezTo>
                    <a:pt x="149" y="378"/>
                    <a:pt x="149" y="378"/>
                    <a:pt x="149" y="378"/>
                  </a:cubicBezTo>
                  <a:cubicBezTo>
                    <a:pt x="149" y="376"/>
                    <a:pt x="149" y="376"/>
                    <a:pt x="149" y="376"/>
                  </a:cubicBezTo>
                  <a:cubicBezTo>
                    <a:pt x="149" y="237"/>
                    <a:pt x="149" y="237"/>
                    <a:pt x="149" y="237"/>
                  </a:cubicBezTo>
                  <a:cubicBezTo>
                    <a:pt x="149" y="234"/>
                    <a:pt x="149" y="234"/>
                    <a:pt x="149" y="234"/>
                  </a:cubicBezTo>
                  <a:cubicBezTo>
                    <a:pt x="146" y="234"/>
                    <a:pt x="146" y="234"/>
                    <a:pt x="146" y="234"/>
                  </a:cubicBezTo>
                  <a:lnTo>
                    <a:pt x="130" y="234"/>
                  </a:lnTo>
                  <a:close/>
                  <a:moveTo>
                    <a:pt x="937" y="358"/>
                  </a:moveTo>
                  <a:cubicBezTo>
                    <a:pt x="937" y="237"/>
                    <a:pt x="937" y="237"/>
                    <a:pt x="937" y="237"/>
                  </a:cubicBezTo>
                  <a:cubicBezTo>
                    <a:pt x="937" y="234"/>
                    <a:pt x="937" y="234"/>
                    <a:pt x="937" y="234"/>
                  </a:cubicBezTo>
                  <a:cubicBezTo>
                    <a:pt x="934" y="234"/>
                    <a:pt x="934" y="234"/>
                    <a:pt x="934" y="234"/>
                  </a:cubicBezTo>
                  <a:cubicBezTo>
                    <a:pt x="918" y="234"/>
                    <a:pt x="918" y="234"/>
                    <a:pt x="918" y="234"/>
                  </a:cubicBezTo>
                  <a:cubicBezTo>
                    <a:pt x="916" y="234"/>
                    <a:pt x="916" y="234"/>
                    <a:pt x="916" y="234"/>
                  </a:cubicBezTo>
                  <a:cubicBezTo>
                    <a:pt x="916" y="237"/>
                    <a:pt x="916" y="237"/>
                    <a:pt x="916" y="237"/>
                  </a:cubicBezTo>
                  <a:cubicBezTo>
                    <a:pt x="916" y="376"/>
                    <a:pt x="916" y="376"/>
                    <a:pt x="916" y="376"/>
                  </a:cubicBezTo>
                  <a:cubicBezTo>
                    <a:pt x="916" y="378"/>
                    <a:pt x="916" y="378"/>
                    <a:pt x="916" y="378"/>
                  </a:cubicBezTo>
                  <a:cubicBezTo>
                    <a:pt x="918" y="378"/>
                    <a:pt x="918" y="378"/>
                    <a:pt x="918" y="378"/>
                  </a:cubicBezTo>
                  <a:cubicBezTo>
                    <a:pt x="989" y="378"/>
                    <a:pt x="989" y="378"/>
                    <a:pt x="989" y="378"/>
                  </a:cubicBezTo>
                  <a:cubicBezTo>
                    <a:pt x="991" y="378"/>
                    <a:pt x="991" y="378"/>
                    <a:pt x="991" y="378"/>
                  </a:cubicBezTo>
                  <a:cubicBezTo>
                    <a:pt x="991" y="376"/>
                    <a:pt x="991" y="376"/>
                    <a:pt x="991" y="376"/>
                  </a:cubicBezTo>
                  <a:cubicBezTo>
                    <a:pt x="991" y="361"/>
                    <a:pt x="991" y="361"/>
                    <a:pt x="991" y="361"/>
                  </a:cubicBezTo>
                  <a:cubicBezTo>
                    <a:pt x="991" y="358"/>
                    <a:pt x="991" y="358"/>
                    <a:pt x="991" y="358"/>
                  </a:cubicBezTo>
                  <a:cubicBezTo>
                    <a:pt x="989" y="358"/>
                    <a:pt x="989" y="358"/>
                    <a:pt x="989" y="358"/>
                  </a:cubicBezTo>
                  <a:lnTo>
                    <a:pt x="937" y="358"/>
                  </a:lnTo>
                  <a:close/>
                  <a:moveTo>
                    <a:pt x="28" y="193"/>
                  </a:moveTo>
                  <a:cubicBezTo>
                    <a:pt x="28" y="191"/>
                    <a:pt x="28" y="191"/>
                    <a:pt x="28" y="191"/>
                  </a:cubicBezTo>
                  <a:cubicBezTo>
                    <a:pt x="50" y="144"/>
                    <a:pt x="50" y="144"/>
                    <a:pt x="50" y="144"/>
                  </a:cubicBezTo>
                  <a:cubicBezTo>
                    <a:pt x="147" y="144"/>
                    <a:pt x="147" y="144"/>
                    <a:pt x="147" y="144"/>
                  </a:cubicBezTo>
                  <a:cubicBezTo>
                    <a:pt x="168" y="191"/>
                    <a:pt x="168" y="191"/>
                    <a:pt x="168" y="191"/>
                  </a:cubicBezTo>
                  <a:cubicBezTo>
                    <a:pt x="169" y="193"/>
                    <a:pt x="169" y="193"/>
                    <a:pt x="169" y="193"/>
                  </a:cubicBezTo>
                  <a:cubicBezTo>
                    <a:pt x="171" y="193"/>
                    <a:pt x="171" y="193"/>
                    <a:pt x="171" y="193"/>
                  </a:cubicBezTo>
                  <a:cubicBezTo>
                    <a:pt x="193" y="193"/>
                    <a:pt x="193" y="193"/>
                    <a:pt x="193" y="193"/>
                  </a:cubicBezTo>
                  <a:cubicBezTo>
                    <a:pt x="198" y="193"/>
                    <a:pt x="198" y="193"/>
                    <a:pt x="198" y="193"/>
                  </a:cubicBezTo>
                  <a:cubicBezTo>
                    <a:pt x="196" y="189"/>
                    <a:pt x="196" y="189"/>
                    <a:pt x="196" y="189"/>
                  </a:cubicBezTo>
                  <a:cubicBezTo>
                    <a:pt x="111" y="2"/>
                    <a:pt x="111" y="2"/>
                    <a:pt x="111" y="2"/>
                  </a:cubicBezTo>
                  <a:cubicBezTo>
                    <a:pt x="110" y="0"/>
                    <a:pt x="110" y="0"/>
                    <a:pt x="110" y="0"/>
                  </a:cubicBezTo>
                  <a:cubicBezTo>
                    <a:pt x="109" y="0"/>
                    <a:pt x="109" y="0"/>
                    <a:pt x="109" y="0"/>
                  </a:cubicBezTo>
                  <a:cubicBezTo>
                    <a:pt x="89" y="0"/>
                    <a:pt x="89" y="0"/>
                    <a:pt x="89" y="0"/>
                  </a:cubicBezTo>
                  <a:cubicBezTo>
                    <a:pt x="87" y="0"/>
                    <a:pt x="87" y="0"/>
                    <a:pt x="87" y="0"/>
                  </a:cubicBezTo>
                  <a:cubicBezTo>
                    <a:pt x="87" y="2"/>
                    <a:pt x="87" y="2"/>
                    <a:pt x="87" y="2"/>
                  </a:cubicBezTo>
                  <a:cubicBezTo>
                    <a:pt x="2" y="189"/>
                    <a:pt x="2" y="189"/>
                    <a:pt x="2" y="189"/>
                  </a:cubicBezTo>
                  <a:cubicBezTo>
                    <a:pt x="0" y="193"/>
                    <a:pt x="0" y="193"/>
                    <a:pt x="0" y="193"/>
                  </a:cubicBezTo>
                  <a:cubicBezTo>
                    <a:pt x="4" y="193"/>
                    <a:pt x="4" y="193"/>
                    <a:pt x="4" y="193"/>
                  </a:cubicBezTo>
                  <a:cubicBezTo>
                    <a:pt x="26" y="193"/>
                    <a:pt x="26" y="193"/>
                    <a:pt x="26" y="193"/>
                  </a:cubicBezTo>
                  <a:lnTo>
                    <a:pt x="28" y="193"/>
                  </a:lnTo>
                  <a:close/>
                  <a:moveTo>
                    <a:pt x="99" y="34"/>
                  </a:moveTo>
                  <a:cubicBezTo>
                    <a:pt x="137" y="119"/>
                    <a:pt x="137" y="119"/>
                    <a:pt x="137" y="119"/>
                  </a:cubicBezTo>
                  <a:cubicBezTo>
                    <a:pt x="60" y="119"/>
                    <a:pt x="60" y="119"/>
                    <a:pt x="60" y="119"/>
                  </a:cubicBezTo>
                  <a:lnTo>
                    <a:pt x="99" y="34"/>
                  </a:lnTo>
                  <a:close/>
                  <a:moveTo>
                    <a:pt x="246" y="193"/>
                  </a:moveTo>
                  <a:cubicBezTo>
                    <a:pt x="248" y="193"/>
                    <a:pt x="248" y="193"/>
                    <a:pt x="248" y="193"/>
                  </a:cubicBezTo>
                  <a:cubicBezTo>
                    <a:pt x="248" y="190"/>
                    <a:pt x="248" y="190"/>
                    <a:pt x="248" y="190"/>
                  </a:cubicBezTo>
                  <a:cubicBezTo>
                    <a:pt x="248" y="127"/>
                    <a:pt x="248" y="127"/>
                    <a:pt x="248" y="127"/>
                  </a:cubicBezTo>
                  <a:cubicBezTo>
                    <a:pt x="291" y="127"/>
                    <a:pt x="291" y="127"/>
                    <a:pt x="291" y="127"/>
                  </a:cubicBezTo>
                  <a:cubicBezTo>
                    <a:pt x="328" y="127"/>
                    <a:pt x="366" y="108"/>
                    <a:pt x="366" y="64"/>
                  </a:cubicBezTo>
                  <a:cubicBezTo>
                    <a:pt x="366" y="63"/>
                    <a:pt x="366" y="63"/>
                    <a:pt x="366" y="63"/>
                  </a:cubicBezTo>
                  <a:cubicBezTo>
                    <a:pt x="366" y="26"/>
                    <a:pt x="338" y="2"/>
                    <a:pt x="294" y="2"/>
                  </a:cubicBezTo>
                  <a:cubicBezTo>
                    <a:pt x="225" y="2"/>
                    <a:pt x="225" y="2"/>
                    <a:pt x="225" y="2"/>
                  </a:cubicBezTo>
                  <a:cubicBezTo>
                    <a:pt x="222" y="2"/>
                    <a:pt x="222" y="2"/>
                    <a:pt x="222" y="2"/>
                  </a:cubicBezTo>
                  <a:cubicBezTo>
                    <a:pt x="222" y="4"/>
                    <a:pt x="222" y="4"/>
                    <a:pt x="222" y="4"/>
                  </a:cubicBezTo>
                  <a:cubicBezTo>
                    <a:pt x="222" y="190"/>
                    <a:pt x="222" y="190"/>
                    <a:pt x="222" y="190"/>
                  </a:cubicBezTo>
                  <a:cubicBezTo>
                    <a:pt x="222" y="193"/>
                    <a:pt x="222" y="193"/>
                    <a:pt x="222" y="193"/>
                  </a:cubicBezTo>
                  <a:cubicBezTo>
                    <a:pt x="225" y="193"/>
                    <a:pt x="225" y="193"/>
                    <a:pt x="225" y="193"/>
                  </a:cubicBezTo>
                  <a:lnTo>
                    <a:pt x="246" y="193"/>
                  </a:lnTo>
                  <a:close/>
                  <a:moveTo>
                    <a:pt x="248" y="26"/>
                  </a:moveTo>
                  <a:cubicBezTo>
                    <a:pt x="293" y="26"/>
                    <a:pt x="293" y="26"/>
                    <a:pt x="293" y="26"/>
                  </a:cubicBezTo>
                  <a:cubicBezTo>
                    <a:pt x="323" y="26"/>
                    <a:pt x="340" y="40"/>
                    <a:pt x="340" y="64"/>
                  </a:cubicBezTo>
                  <a:cubicBezTo>
                    <a:pt x="340" y="65"/>
                    <a:pt x="340" y="65"/>
                    <a:pt x="340" y="65"/>
                  </a:cubicBezTo>
                  <a:cubicBezTo>
                    <a:pt x="340" y="88"/>
                    <a:pt x="321" y="103"/>
                    <a:pt x="292" y="103"/>
                  </a:cubicBezTo>
                  <a:cubicBezTo>
                    <a:pt x="248" y="103"/>
                    <a:pt x="248" y="103"/>
                    <a:pt x="248" y="103"/>
                  </a:cubicBezTo>
                  <a:lnTo>
                    <a:pt x="248" y="26"/>
                  </a:lnTo>
                  <a:close/>
                  <a:moveTo>
                    <a:pt x="730" y="193"/>
                  </a:moveTo>
                  <a:cubicBezTo>
                    <a:pt x="730" y="190"/>
                    <a:pt x="730" y="190"/>
                    <a:pt x="730" y="190"/>
                  </a:cubicBezTo>
                  <a:cubicBezTo>
                    <a:pt x="730" y="4"/>
                    <a:pt x="730" y="4"/>
                    <a:pt x="730" y="4"/>
                  </a:cubicBezTo>
                  <a:cubicBezTo>
                    <a:pt x="730" y="2"/>
                    <a:pt x="730" y="2"/>
                    <a:pt x="730" y="2"/>
                  </a:cubicBezTo>
                  <a:cubicBezTo>
                    <a:pt x="728" y="2"/>
                    <a:pt x="728" y="2"/>
                    <a:pt x="728" y="2"/>
                  </a:cubicBezTo>
                  <a:cubicBezTo>
                    <a:pt x="707" y="2"/>
                    <a:pt x="707" y="2"/>
                    <a:pt x="707" y="2"/>
                  </a:cubicBezTo>
                  <a:cubicBezTo>
                    <a:pt x="704" y="2"/>
                    <a:pt x="704" y="2"/>
                    <a:pt x="704" y="2"/>
                  </a:cubicBezTo>
                  <a:cubicBezTo>
                    <a:pt x="704" y="4"/>
                    <a:pt x="704" y="4"/>
                    <a:pt x="704" y="4"/>
                  </a:cubicBezTo>
                  <a:cubicBezTo>
                    <a:pt x="704" y="190"/>
                    <a:pt x="704" y="190"/>
                    <a:pt x="704" y="190"/>
                  </a:cubicBezTo>
                  <a:cubicBezTo>
                    <a:pt x="704" y="193"/>
                    <a:pt x="704" y="193"/>
                    <a:pt x="704" y="193"/>
                  </a:cubicBezTo>
                  <a:cubicBezTo>
                    <a:pt x="707" y="193"/>
                    <a:pt x="707" y="193"/>
                    <a:pt x="707" y="193"/>
                  </a:cubicBezTo>
                  <a:cubicBezTo>
                    <a:pt x="728" y="193"/>
                    <a:pt x="728" y="193"/>
                    <a:pt x="728" y="193"/>
                  </a:cubicBezTo>
                  <a:lnTo>
                    <a:pt x="730" y="193"/>
                  </a:lnTo>
                  <a:close/>
                  <a:moveTo>
                    <a:pt x="1067" y="296"/>
                  </a:moveTo>
                  <a:cubicBezTo>
                    <a:pt x="1037" y="290"/>
                    <a:pt x="1032" y="283"/>
                    <a:pt x="1032" y="272"/>
                  </a:cubicBezTo>
                  <a:cubicBezTo>
                    <a:pt x="1032" y="271"/>
                    <a:pt x="1032" y="271"/>
                    <a:pt x="1032" y="271"/>
                  </a:cubicBezTo>
                  <a:cubicBezTo>
                    <a:pt x="1032" y="260"/>
                    <a:pt x="1043" y="252"/>
                    <a:pt x="1059" y="252"/>
                  </a:cubicBezTo>
                  <a:cubicBezTo>
                    <a:pt x="1073" y="252"/>
                    <a:pt x="1085" y="256"/>
                    <a:pt x="1097" y="266"/>
                  </a:cubicBezTo>
                  <a:cubicBezTo>
                    <a:pt x="1099" y="268"/>
                    <a:pt x="1099" y="268"/>
                    <a:pt x="1099" y="268"/>
                  </a:cubicBezTo>
                  <a:cubicBezTo>
                    <a:pt x="1101" y="266"/>
                    <a:pt x="1101" y="266"/>
                    <a:pt x="1101" y="266"/>
                  </a:cubicBezTo>
                  <a:cubicBezTo>
                    <a:pt x="1110" y="254"/>
                    <a:pt x="1110" y="254"/>
                    <a:pt x="1110" y="254"/>
                  </a:cubicBezTo>
                  <a:cubicBezTo>
                    <a:pt x="1111" y="252"/>
                    <a:pt x="1111" y="252"/>
                    <a:pt x="1111" y="252"/>
                  </a:cubicBezTo>
                  <a:cubicBezTo>
                    <a:pt x="1109" y="250"/>
                    <a:pt x="1109" y="250"/>
                    <a:pt x="1109" y="250"/>
                  </a:cubicBezTo>
                  <a:cubicBezTo>
                    <a:pt x="1094" y="238"/>
                    <a:pt x="1079" y="232"/>
                    <a:pt x="1059" y="232"/>
                  </a:cubicBezTo>
                  <a:cubicBezTo>
                    <a:pt x="1031" y="232"/>
                    <a:pt x="1011" y="249"/>
                    <a:pt x="1011" y="273"/>
                  </a:cubicBezTo>
                  <a:cubicBezTo>
                    <a:pt x="1011" y="273"/>
                    <a:pt x="1011" y="273"/>
                    <a:pt x="1011" y="273"/>
                  </a:cubicBezTo>
                  <a:cubicBezTo>
                    <a:pt x="1011" y="300"/>
                    <a:pt x="1030" y="309"/>
                    <a:pt x="1059" y="316"/>
                  </a:cubicBezTo>
                  <a:cubicBezTo>
                    <a:pt x="1088" y="322"/>
                    <a:pt x="1093" y="329"/>
                    <a:pt x="1093" y="340"/>
                  </a:cubicBezTo>
                  <a:cubicBezTo>
                    <a:pt x="1093" y="340"/>
                    <a:pt x="1093" y="340"/>
                    <a:pt x="1093" y="340"/>
                  </a:cubicBezTo>
                  <a:cubicBezTo>
                    <a:pt x="1093" y="352"/>
                    <a:pt x="1082" y="361"/>
                    <a:pt x="1065" y="361"/>
                  </a:cubicBezTo>
                  <a:cubicBezTo>
                    <a:pt x="1048" y="361"/>
                    <a:pt x="1034" y="355"/>
                    <a:pt x="1019" y="342"/>
                  </a:cubicBezTo>
                  <a:cubicBezTo>
                    <a:pt x="1017" y="340"/>
                    <a:pt x="1017" y="340"/>
                    <a:pt x="1017" y="340"/>
                  </a:cubicBezTo>
                  <a:cubicBezTo>
                    <a:pt x="1016" y="342"/>
                    <a:pt x="1016" y="342"/>
                    <a:pt x="1016" y="342"/>
                  </a:cubicBezTo>
                  <a:cubicBezTo>
                    <a:pt x="1006" y="354"/>
                    <a:pt x="1006" y="354"/>
                    <a:pt x="1006" y="354"/>
                  </a:cubicBezTo>
                  <a:cubicBezTo>
                    <a:pt x="1004" y="356"/>
                    <a:pt x="1004" y="356"/>
                    <a:pt x="1004" y="356"/>
                  </a:cubicBezTo>
                  <a:cubicBezTo>
                    <a:pt x="1006" y="357"/>
                    <a:pt x="1006" y="357"/>
                    <a:pt x="1006" y="357"/>
                  </a:cubicBezTo>
                  <a:cubicBezTo>
                    <a:pt x="1024" y="373"/>
                    <a:pt x="1042" y="380"/>
                    <a:pt x="1065" y="380"/>
                  </a:cubicBezTo>
                  <a:cubicBezTo>
                    <a:pt x="1094" y="380"/>
                    <a:pt x="1115" y="363"/>
                    <a:pt x="1115" y="338"/>
                  </a:cubicBezTo>
                  <a:cubicBezTo>
                    <a:pt x="1115" y="338"/>
                    <a:pt x="1115" y="338"/>
                    <a:pt x="1115" y="338"/>
                  </a:cubicBezTo>
                  <a:cubicBezTo>
                    <a:pt x="1115" y="316"/>
                    <a:pt x="1100" y="303"/>
                    <a:pt x="1067" y="296"/>
                  </a:cubicBezTo>
                  <a:close/>
                  <a:moveTo>
                    <a:pt x="1012" y="193"/>
                  </a:moveTo>
                  <a:cubicBezTo>
                    <a:pt x="1071" y="193"/>
                    <a:pt x="1113" y="153"/>
                    <a:pt x="1113" y="97"/>
                  </a:cubicBezTo>
                  <a:cubicBezTo>
                    <a:pt x="1113" y="97"/>
                    <a:pt x="1113" y="97"/>
                    <a:pt x="1113" y="97"/>
                  </a:cubicBezTo>
                  <a:cubicBezTo>
                    <a:pt x="1113" y="42"/>
                    <a:pt x="1071" y="2"/>
                    <a:pt x="1012" y="2"/>
                  </a:cubicBezTo>
                  <a:cubicBezTo>
                    <a:pt x="948" y="2"/>
                    <a:pt x="948" y="2"/>
                    <a:pt x="948" y="2"/>
                  </a:cubicBezTo>
                  <a:cubicBezTo>
                    <a:pt x="945" y="2"/>
                    <a:pt x="945" y="2"/>
                    <a:pt x="945" y="2"/>
                  </a:cubicBezTo>
                  <a:cubicBezTo>
                    <a:pt x="945" y="4"/>
                    <a:pt x="945" y="4"/>
                    <a:pt x="945" y="4"/>
                  </a:cubicBezTo>
                  <a:cubicBezTo>
                    <a:pt x="945" y="190"/>
                    <a:pt x="945" y="190"/>
                    <a:pt x="945" y="190"/>
                  </a:cubicBezTo>
                  <a:cubicBezTo>
                    <a:pt x="945" y="193"/>
                    <a:pt x="945" y="193"/>
                    <a:pt x="945" y="193"/>
                  </a:cubicBezTo>
                  <a:cubicBezTo>
                    <a:pt x="948" y="193"/>
                    <a:pt x="948" y="193"/>
                    <a:pt x="948" y="193"/>
                  </a:cubicBezTo>
                  <a:lnTo>
                    <a:pt x="1012" y="193"/>
                  </a:lnTo>
                  <a:close/>
                  <a:moveTo>
                    <a:pt x="971" y="26"/>
                  </a:moveTo>
                  <a:cubicBezTo>
                    <a:pt x="1012" y="26"/>
                    <a:pt x="1012" y="26"/>
                    <a:pt x="1012" y="26"/>
                  </a:cubicBezTo>
                  <a:cubicBezTo>
                    <a:pt x="1056" y="26"/>
                    <a:pt x="1086" y="55"/>
                    <a:pt x="1086" y="97"/>
                  </a:cubicBezTo>
                  <a:cubicBezTo>
                    <a:pt x="1086" y="98"/>
                    <a:pt x="1086" y="98"/>
                    <a:pt x="1086" y="98"/>
                  </a:cubicBezTo>
                  <a:cubicBezTo>
                    <a:pt x="1086" y="139"/>
                    <a:pt x="1056" y="168"/>
                    <a:pt x="1012" y="168"/>
                  </a:cubicBezTo>
                  <a:cubicBezTo>
                    <a:pt x="971" y="168"/>
                    <a:pt x="971" y="168"/>
                    <a:pt x="971" y="168"/>
                  </a:cubicBezTo>
                  <a:lnTo>
                    <a:pt x="971" y="26"/>
                  </a:lnTo>
                  <a:close/>
                  <a:moveTo>
                    <a:pt x="252" y="235"/>
                  </a:moveTo>
                  <a:cubicBezTo>
                    <a:pt x="252" y="233"/>
                    <a:pt x="252" y="233"/>
                    <a:pt x="252" y="233"/>
                  </a:cubicBezTo>
                  <a:cubicBezTo>
                    <a:pt x="250" y="233"/>
                    <a:pt x="250" y="233"/>
                    <a:pt x="250" y="233"/>
                  </a:cubicBezTo>
                  <a:cubicBezTo>
                    <a:pt x="235" y="233"/>
                    <a:pt x="235" y="233"/>
                    <a:pt x="235" y="233"/>
                  </a:cubicBezTo>
                  <a:cubicBezTo>
                    <a:pt x="234" y="233"/>
                    <a:pt x="234" y="233"/>
                    <a:pt x="234" y="233"/>
                  </a:cubicBezTo>
                  <a:cubicBezTo>
                    <a:pt x="233" y="235"/>
                    <a:pt x="233" y="235"/>
                    <a:pt x="233" y="235"/>
                  </a:cubicBezTo>
                  <a:cubicBezTo>
                    <a:pt x="170" y="374"/>
                    <a:pt x="170" y="374"/>
                    <a:pt x="170" y="374"/>
                  </a:cubicBezTo>
                  <a:cubicBezTo>
                    <a:pt x="168" y="378"/>
                    <a:pt x="168" y="378"/>
                    <a:pt x="168" y="378"/>
                  </a:cubicBezTo>
                  <a:cubicBezTo>
                    <a:pt x="172" y="378"/>
                    <a:pt x="172" y="378"/>
                    <a:pt x="172" y="378"/>
                  </a:cubicBezTo>
                  <a:cubicBezTo>
                    <a:pt x="188" y="378"/>
                    <a:pt x="188" y="378"/>
                    <a:pt x="188" y="378"/>
                  </a:cubicBezTo>
                  <a:cubicBezTo>
                    <a:pt x="190" y="378"/>
                    <a:pt x="190" y="378"/>
                    <a:pt x="190" y="378"/>
                  </a:cubicBezTo>
                  <a:cubicBezTo>
                    <a:pt x="191" y="377"/>
                    <a:pt x="191" y="377"/>
                    <a:pt x="191" y="377"/>
                  </a:cubicBezTo>
                  <a:cubicBezTo>
                    <a:pt x="206" y="342"/>
                    <a:pt x="206" y="342"/>
                    <a:pt x="206" y="342"/>
                  </a:cubicBezTo>
                  <a:cubicBezTo>
                    <a:pt x="278" y="342"/>
                    <a:pt x="278" y="342"/>
                    <a:pt x="278" y="342"/>
                  </a:cubicBezTo>
                  <a:cubicBezTo>
                    <a:pt x="294" y="377"/>
                    <a:pt x="294" y="377"/>
                    <a:pt x="294" y="377"/>
                  </a:cubicBezTo>
                  <a:cubicBezTo>
                    <a:pt x="294" y="378"/>
                    <a:pt x="294" y="378"/>
                    <a:pt x="294" y="378"/>
                  </a:cubicBezTo>
                  <a:cubicBezTo>
                    <a:pt x="296" y="378"/>
                    <a:pt x="296" y="378"/>
                    <a:pt x="296" y="378"/>
                  </a:cubicBezTo>
                  <a:cubicBezTo>
                    <a:pt x="313" y="378"/>
                    <a:pt x="313" y="378"/>
                    <a:pt x="313" y="378"/>
                  </a:cubicBezTo>
                  <a:cubicBezTo>
                    <a:pt x="317" y="378"/>
                    <a:pt x="317" y="378"/>
                    <a:pt x="317" y="378"/>
                  </a:cubicBezTo>
                  <a:cubicBezTo>
                    <a:pt x="315" y="374"/>
                    <a:pt x="315" y="374"/>
                    <a:pt x="315" y="374"/>
                  </a:cubicBezTo>
                  <a:lnTo>
                    <a:pt x="252" y="235"/>
                  </a:lnTo>
                  <a:close/>
                  <a:moveTo>
                    <a:pt x="215" y="322"/>
                  </a:moveTo>
                  <a:cubicBezTo>
                    <a:pt x="242" y="261"/>
                    <a:pt x="242" y="261"/>
                    <a:pt x="242" y="261"/>
                  </a:cubicBezTo>
                  <a:cubicBezTo>
                    <a:pt x="270" y="322"/>
                    <a:pt x="270" y="322"/>
                    <a:pt x="270" y="322"/>
                  </a:cubicBezTo>
                  <a:lnTo>
                    <a:pt x="215" y="322"/>
                  </a:lnTo>
                  <a:close/>
                  <a:moveTo>
                    <a:pt x="674" y="193"/>
                  </a:moveTo>
                  <a:cubicBezTo>
                    <a:pt x="674" y="190"/>
                    <a:pt x="674" y="190"/>
                    <a:pt x="674" y="190"/>
                  </a:cubicBezTo>
                  <a:cubicBezTo>
                    <a:pt x="674" y="171"/>
                    <a:pt x="674" y="171"/>
                    <a:pt x="674" y="171"/>
                  </a:cubicBezTo>
                  <a:cubicBezTo>
                    <a:pt x="674" y="168"/>
                    <a:pt x="674" y="168"/>
                    <a:pt x="674" y="168"/>
                  </a:cubicBezTo>
                  <a:cubicBezTo>
                    <a:pt x="672" y="168"/>
                    <a:pt x="672" y="168"/>
                    <a:pt x="672" y="168"/>
                  </a:cubicBezTo>
                  <a:cubicBezTo>
                    <a:pt x="590" y="168"/>
                    <a:pt x="590" y="168"/>
                    <a:pt x="590" y="168"/>
                  </a:cubicBezTo>
                  <a:cubicBezTo>
                    <a:pt x="590" y="4"/>
                    <a:pt x="590" y="4"/>
                    <a:pt x="590" y="4"/>
                  </a:cubicBezTo>
                  <a:cubicBezTo>
                    <a:pt x="590" y="2"/>
                    <a:pt x="590" y="2"/>
                    <a:pt x="590" y="2"/>
                  </a:cubicBezTo>
                  <a:cubicBezTo>
                    <a:pt x="588" y="2"/>
                    <a:pt x="588" y="2"/>
                    <a:pt x="588" y="2"/>
                  </a:cubicBezTo>
                  <a:cubicBezTo>
                    <a:pt x="567" y="2"/>
                    <a:pt x="567" y="2"/>
                    <a:pt x="567" y="2"/>
                  </a:cubicBezTo>
                  <a:cubicBezTo>
                    <a:pt x="564" y="2"/>
                    <a:pt x="564" y="2"/>
                    <a:pt x="564" y="2"/>
                  </a:cubicBezTo>
                  <a:cubicBezTo>
                    <a:pt x="564" y="4"/>
                    <a:pt x="564" y="4"/>
                    <a:pt x="564" y="4"/>
                  </a:cubicBezTo>
                  <a:cubicBezTo>
                    <a:pt x="564" y="190"/>
                    <a:pt x="564" y="190"/>
                    <a:pt x="564" y="190"/>
                  </a:cubicBezTo>
                  <a:cubicBezTo>
                    <a:pt x="564" y="193"/>
                    <a:pt x="564" y="193"/>
                    <a:pt x="564" y="193"/>
                  </a:cubicBezTo>
                  <a:cubicBezTo>
                    <a:pt x="567" y="193"/>
                    <a:pt x="567" y="193"/>
                    <a:pt x="567" y="193"/>
                  </a:cubicBezTo>
                  <a:cubicBezTo>
                    <a:pt x="672" y="193"/>
                    <a:pt x="672" y="193"/>
                    <a:pt x="672" y="193"/>
                  </a:cubicBezTo>
                  <a:lnTo>
                    <a:pt x="674" y="193"/>
                  </a:lnTo>
                  <a:close/>
                  <a:moveTo>
                    <a:pt x="643" y="321"/>
                  </a:moveTo>
                  <a:cubicBezTo>
                    <a:pt x="665" y="315"/>
                    <a:pt x="678" y="300"/>
                    <a:pt x="678" y="279"/>
                  </a:cubicBezTo>
                  <a:cubicBezTo>
                    <a:pt x="678" y="278"/>
                    <a:pt x="678" y="278"/>
                    <a:pt x="678" y="278"/>
                  </a:cubicBezTo>
                  <a:cubicBezTo>
                    <a:pt x="678" y="267"/>
                    <a:pt x="674" y="256"/>
                    <a:pt x="667" y="249"/>
                  </a:cubicBezTo>
                  <a:cubicBezTo>
                    <a:pt x="657" y="240"/>
                    <a:pt x="643" y="234"/>
                    <a:pt x="625" y="234"/>
                  </a:cubicBezTo>
                  <a:cubicBezTo>
                    <a:pt x="566" y="234"/>
                    <a:pt x="566" y="234"/>
                    <a:pt x="566" y="234"/>
                  </a:cubicBezTo>
                  <a:cubicBezTo>
                    <a:pt x="563" y="234"/>
                    <a:pt x="563" y="234"/>
                    <a:pt x="563" y="234"/>
                  </a:cubicBezTo>
                  <a:cubicBezTo>
                    <a:pt x="563" y="237"/>
                    <a:pt x="563" y="237"/>
                    <a:pt x="563" y="237"/>
                  </a:cubicBezTo>
                  <a:cubicBezTo>
                    <a:pt x="563" y="376"/>
                    <a:pt x="563" y="376"/>
                    <a:pt x="563" y="376"/>
                  </a:cubicBezTo>
                  <a:cubicBezTo>
                    <a:pt x="563" y="378"/>
                    <a:pt x="563" y="378"/>
                    <a:pt x="563" y="378"/>
                  </a:cubicBezTo>
                  <a:cubicBezTo>
                    <a:pt x="566" y="378"/>
                    <a:pt x="566" y="378"/>
                    <a:pt x="566" y="378"/>
                  </a:cubicBezTo>
                  <a:cubicBezTo>
                    <a:pt x="582" y="378"/>
                    <a:pt x="582" y="378"/>
                    <a:pt x="582" y="378"/>
                  </a:cubicBezTo>
                  <a:cubicBezTo>
                    <a:pt x="584" y="378"/>
                    <a:pt x="584" y="378"/>
                    <a:pt x="584" y="378"/>
                  </a:cubicBezTo>
                  <a:cubicBezTo>
                    <a:pt x="584" y="376"/>
                    <a:pt x="584" y="376"/>
                    <a:pt x="584" y="376"/>
                  </a:cubicBezTo>
                  <a:cubicBezTo>
                    <a:pt x="584" y="324"/>
                    <a:pt x="584" y="324"/>
                    <a:pt x="584" y="324"/>
                  </a:cubicBezTo>
                  <a:cubicBezTo>
                    <a:pt x="620" y="324"/>
                    <a:pt x="620" y="324"/>
                    <a:pt x="620" y="324"/>
                  </a:cubicBezTo>
                  <a:cubicBezTo>
                    <a:pt x="659" y="377"/>
                    <a:pt x="659" y="377"/>
                    <a:pt x="659" y="377"/>
                  </a:cubicBezTo>
                  <a:cubicBezTo>
                    <a:pt x="660" y="378"/>
                    <a:pt x="660" y="378"/>
                    <a:pt x="660" y="378"/>
                  </a:cubicBezTo>
                  <a:cubicBezTo>
                    <a:pt x="661" y="378"/>
                    <a:pt x="661" y="378"/>
                    <a:pt x="661" y="378"/>
                  </a:cubicBezTo>
                  <a:cubicBezTo>
                    <a:pt x="681" y="378"/>
                    <a:pt x="681" y="378"/>
                    <a:pt x="681" y="378"/>
                  </a:cubicBezTo>
                  <a:cubicBezTo>
                    <a:pt x="686" y="378"/>
                    <a:pt x="686" y="378"/>
                    <a:pt x="686" y="378"/>
                  </a:cubicBezTo>
                  <a:cubicBezTo>
                    <a:pt x="683" y="374"/>
                    <a:pt x="683" y="374"/>
                    <a:pt x="683" y="374"/>
                  </a:cubicBezTo>
                  <a:lnTo>
                    <a:pt x="643" y="321"/>
                  </a:lnTo>
                  <a:close/>
                  <a:moveTo>
                    <a:pt x="584" y="305"/>
                  </a:moveTo>
                  <a:cubicBezTo>
                    <a:pt x="584" y="254"/>
                    <a:pt x="584" y="254"/>
                    <a:pt x="584" y="254"/>
                  </a:cubicBezTo>
                  <a:cubicBezTo>
                    <a:pt x="624" y="254"/>
                    <a:pt x="624" y="254"/>
                    <a:pt x="624" y="254"/>
                  </a:cubicBezTo>
                  <a:cubicBezTo>
                    <a:pt x="645" y="254"/>
                    <a:pt x="657" y="263"/>
                    <a:pt x="657" y="279"/>
                  </a:cubicBezTo>
                  <a:cubicBezTo>
                    <a:pt x="657" y="279"/>
                    <a:pt x="657" y="279"/>
                    <a:pt x="657" y="279"/>
                  </a:cubicBezTo>
                  <a:cubicBezTo>
                    <a:pt x="657" y="295"/>
                    <a:pt x="644" y="305"/>
                    <a:pt x="624" y="305"/>
                  </a:cubicBezTo>
                  <a:lnTo>
                    <a:pt x="584" y="305"/>
                  </a:lnTo>
                  <a:close/>
                  <a:moveTo>
                    <a:pt x="451" y="359"/>
                  </a:moveTo>
                  <a:cubicBezTo>
                    <a:pt x="451" y="315"/>
                    <a:pt x="451" y="315"/>
                    <a:pt x="451" y="315"/>
                  </a:cubicBezTo>
                  <a:cubicBezTo>
                    <a:pt x="524" y="315"/>
                    <a:pt x="524" y="315"/>
                    <a:pt x="524" y="315"/>
                  </a:cubicBezTo>
                  <a:cubicBezTo>
                    <a:pt x="527" y="315"/>
                    <a:pt x="527" y="315"/>
                    <a:pt x="527" y="315"/>
                  </a:cubicBezTo>
                  <a:cubicBezTo>
                    <a:pt x="527" y="313"/>
                    <a:pt x="527" y="313"/>
                    <a:pt x="527" y="313"/>
                  </a:cubicBezTo>
                  <a:cubicBezTo>
                    <a:pt x="527" y="299"/>
                    <a:pt x="527" y="299"/>
                    <a:pt x="527" y="299"/>
                  </a:cubicBezTo>
                  <a:cubicBezTo>
                    <a:pt x="527" y="296"/>
                    <a:pt x="527" y="296"/>
                    <a:pt x="527" y="296"/>
                  </a:cubicBezTo>
                  <a:cubicBezTo>
                    <a:pt x="524" y="296"/>
                    <a:pt x="524" y="296"/>
                    <a:pt x="524" y="296"/>
                  </a:cubicBezTo>
                  <a:cubicBezTo>
                    <a:pt x="451" y="296"/>
                    <a:pt x="451" y="296"/>
                    <a:pt x="451" y="296"/>
                  </a:cubicBezTo>
                  <a:cubicBezTo>
                    <a:pt x="451" y="254"/>
                    <a:pt x="451" y="254"/>
                    <a:pt x="451" y="254"/>
                  </a:cubicBezTo>
                  <a:cubicBezTo>
                    <a:pt x="533" y="254"/>
                    <a:pt x="533" y="254"/>
                    <a:pt x="533" y="254"/>
                  </a:cubicBezTo>
                  <a:cubicBezTo>
                    <a:pt x="536" y="254"/>
                    <a:pt x="536" y="254"/>
                    <a:pt x="536" y="254"/>
                  </a:cubicBezTo>
                  <a:cubicBezTo>
                    <a:pt x="536" y="251"/>
                    <a:pt x="536" y="251"/>
                    <a:pt x="536" y="251"/>
                  </a:cubicBezTo>
                  <a:cubicBezTo>
                    <a:pt x="536" y="237"/>
                    <a:pt x="536" y="237"/>
                    <a:pt x="536" y="237"/>
                  </a:cubicBezTo>
                  <a:cubicBezTo>
                    <a:pt x="536" y="234"/>
                    <a:pt x="536" y="234"/>
                    <a:pt x="536" y="234"/>
                  </a:cubicBezTo>
                  <a:cubicBezTo>
                    <a:pt x="533" y="234"/>
                    <a:pt x="533" y="234"/>
                    <a:pt x="533" y="234"/>
                  </a:cubicBezTo>
                  <a:cubicBezTo>
                    <a:pt x="433" y="234"/>
                    <a:pt x="433" y="234"/>
                    <a:pt x="433" y="234"/>
                  </a:cubicBezTo>
                  <a:cubicBezTo>
                    <a:pt x="430" y="234"/>
                    <a:pt x="430" y="234"/>
                    <a:pt x="430" y="234"/>
                  </a:cubicBezTo>
                  <a:cubicBezTo>
                    <a:pt x="430" y="237"/>
                    <a:pt x="430" y="237"/>
                    <a:pt x="430" y="237"/>
                  </a:cubicBezTo>
                  <a:cubicBezTo>
                    <a:pt x="430" y="376"/>
                    <a:pt x="430" y="376"/>
                    <a:pt x="430" y="376"/>
                  </a:cubicBezTo>
                  <a:cubicBezTo>
                    <a:pt x="430" y="378"/>
                    <a:pt x="430" y="378"/>
                    <a:pt x="430" y="378"/>
                  </a:cubicBezTo>
                  <a:cubicBezTo>
                    <a:pt x="433" y="378"/>
                    <a:pt x="433" y="378"/>
                    <a:pt x="433" y="378"/>
                  </a:cubicBezTo>
                  <a:cubicBezTo>
                    <a:pt x="534" y="378"/>
                    <a:pt x="534" y="378"/>
                    <a:pt x="534" y="378"/>
                  </a:cubicBezTo>
                  <a:cubicBezTo>
                    <a:pt x="537" y="378"/>
                    <a:pt x="537" y="378"/>
                    <a:pt x="537" y="378"/>
                  </a:cubicBezTo>
                  <a:cubicBezTo>
                    <a:pt x="537" y="376"/>
                    <a:pt x="537" y="376"/>
                    <a:pt x="537" y="376"/>
                  </a:cubicBezTo>
                  <a:cubicBezTo>
                    <a:pt x="537" y="361"/>
                    <a:pt x="537" y="361"/>
                    <a:pt x="537" y="361"/>
                  </a:cubicBezTo>
                  <a:cubicBezTo>
                    <a:pt x="537" y="359"/>
                    <a:pt x="537" y="359"/>
                    <a:pt x="537" y="359"/>
                  </a:cubicBezTo>
                  <a:cubicBezTo>
                    <a:pt x="534" y="359"/>
                    <a:pt x="534" y="359"/>
                    <a:pt x="534" y="359"/>
                  </a:cubicBezTo>
                  <a:lnTo>
                    <a:pt x="451" y="359"/>
                  </a:lnTo>
                  <a:close/>
                  <a:moveTo>
                    <a:pt x="710" y="234"/>
                  </a:moveTo>
                  <a:cubicBezTo>
                    <a:pt x="707" y="234"/>
                    <a:pt x="707" y="234"/>
                    <a:pt x="707" y="234"/>
                  </a:cubicBezTo>
                  <a:cubicBezTo>
                    <a:pt x="707" y="237"/>
                    <a:pt x="707" y="237"/>
                    <a:pt x="707" y="237"/>
                  </a:cubicBezTo>
                  <a:cubicBezTo>
                    <a:pt x="707" y="376"/>
                    <a:pt x="707" y="376"/>
                    <a:pt x="707" y="376"/>
                  </a:cubicBezTo>
                  <a:cubicBezTo>
                    <a:pt x="707" y="378"/>
                    <a:pt x="707" y="378"/>
                    <a:pt x="707" y="378"/>
                  </a:cubicBezTo>
                  <a:cubicBezTo>
                    <a:pt x="710" y="378"/>
                    <a:pt x="710" y="378"/>
                    <a:pt x="710" y="378"/>
                  </a:cubicBezTo>
                  <a:cubicBezTo>
                    <a:pt x="725" y="378"/>
                    <a:pt x="725" y="378"/>
                    <a:pt x="725" y="378"/>
                  </a:cubicBezTo>
                  <a:cubicBezTo>
                    <a:pt x="728" y="378"/>
                    <a:pt x="728" y="378"/>
                    <a:pt x="728" y="378"/>
                  </a:cubicBezTo>
                  <a:cubicBezTo>
                    <a:pt x="728" y="376"/>
                    <a:pt x="728" y="376"/>
                    <a:pt x="728" y="376"/>
                  </a:cubicBezTo>
                  <a:cubicBezTo>
                    <a:pt x="728" y="237"/>
                    <a:pt x="728" y="237"/>
                    <a:pt x="728" y="237"/>
                  </a:cubicBezTo>
                  <a:cubicBezTo>
                    <a:pt x="728" y="234"/>
                    <a:pt x="728" y="234"/>
                    <a:pt x="728" y="234"/>
                  </a:cubicBezTo>
                  <a:cubicBezTo>
                    <a:pt x="725" y="234"/>
                    <a:pt x="725" y="234"/>
                    <a:pt x="725" y="234"/>
                  </a:cubicBezTo>
                  <a:lnTo>
                    <a:pt x="710" y="234"/>
                  </a:lnTo>
                  <a:close/>
                  <a:moveTo>
                    <a:pt x="538" y="64"/>
                  </a:moveTo>
                  <a:cubicBezTo>
                    <a:pt x="538" y="63"/>
                    <a:pt x="538" y="63"/>
                    <a:pt x="538" y="63"/>
                  </a:cubicBezTo>
                  <a:cubicBezTo>
                    <a:pt x="538" y="26"/>
                    <a:pt x="509" y="2"/>
                    <a:pt x="466" y="2"/>
                  </a:cubicBezTo>
                  <a:cubicBezTo>
                    <a:pt x="396" y="2"/>
                    <a:pt x="396" y="2"/>
                    <a:pt x="396" y="2"/>
                  </a:cubicBezTo>
                  <a:cubicBezTo>
                    <a:pt x="393" y="2"/>
                    <a:pt x="393" y="2"/>
                    <a:pt x="393" y="2"/>
                  </a:cubicBezTo>
                  <a:cubicBezTo>
                    <a:pt x="393" y="4"/>
                    <a:pt x="393" y="4"/>
                    <a:pt x="393" y="4"/>
                  </a:cubicBezTo>
                  <a:cubicBezTo>
                    <a:pt x="393" y="190"/>
                    <a:pt x="393" y="190"/>
                    <a:pt x="393" y="190"/>
                  </a:cubicBezTo>
                  <a:cubicBezTo>
                    <a:pt x="393" y="193"/>
                    <a:pt x="393" y="193"/>
                    <a:pt x="393" y="193"/>
                  </a:cubicBezTo>
                  <a:cubicBezTo>
                    <a:pt x="396" y="193"/>
                    <a:pt x="396" y="193"/>
                    <a:pt x="396" y="193"/>
                  </a:cubicBezTo>
                  <a:cubicBezTo>
                    <a:pt x="417" y="193"/>
                    <a:pt x="417" y="193"/>
                    <a:pt x="417" y="193"/>
                  </a:cubicBezTo>
                  <a:cubicBezTo>
                    <a:pt x="420" y="193"/>
                    <a:pt x="420" y="193"/>
                    <a:pt x="420" y="193"/>
                  </a:cubicBezTo>
                  <a:cubicBezTo>
                    <a:pt x="420" y="190"/>
                    <a:pt x="420" y="190"/>
                    <a:pt x="420" y="190"/>
                  </a:cubicBezTo>
                  <a:cubicBezTo>
                    <a:pt x="420" y="127"/>
                    <a:pt x="420" y="127"/>
                    <a:pt x="420" y="127"/>
                  </a:cubicBezTo>
                  <a:cubicBezTo>
                    <a:pt x="462" y="127"/>
                    <a:pt x="462" y="127"/>
                    <a:pt x="462" y="127"/>
                  </a:cubicBezTo>
                  <a:cubicBezTo>
                    <a:pt x="500" y="127"/>
                    <a:pt x="538" y="108"/>
                    <a:pt x="538" y="64"/>
                  </a:cubicBezTo>
                  <a:close/>
                  <a:moveTo>
                    <a:pt x="420" y="26"/>
                  </a:moveTo>
                  <a:cubicBezTo>
                    <a:pt x="464" y="26"/>
                    <a:pt x="464" y="26"/>
                    <a:pt x="464" y="26"/>
                  </a:cubicBezTo>
                  <a:cubicBezTo>
                    <a:pt x="494" y="26"/>
                    <a:pt x="511" y="40"/>
                    <a:pt x="511" y="64"/>
                  </a:cubicBezTo>
                  <a:cubicBezTo>
                    <a:pt x="511" y="65"/>
                    <a:pt x="511" y="65"/>
                    <a:pt x="511" y="65"/>
                  </a:cubicBezTo>
                  <a:cubicBezTo>
                    <a:pt x="511" y="88"/>
                    <a:pt x="492" y="103"/>
                    <a:pt x="463" y="103"/>
                  </a:cubicBezTo>
                  <a:cubicBezTo>
                    <a:pt x="420" y="103"/>
                    <a:pt x="420" y="103"/>
                    <a:pt x="420" y="103"/>
                  </a:cubicBezTo>
                  <a:lnTo>
                    <a:pt x="420" y="26"/>
                  </a:lnTo>
                  <a:close/>
                  <a:moveTo>
                    <a:pt x="297" y="234"/>
                  </a:moveTo>
                  <a:cubicBezTo>
                    <a:pt x="295" y="234"/>
                    <a:pt x="295" y="234"/>
                    <a:pt x="295" y="234"/>
                  </a:cubicBezTo>
                  <a:cubicBezTo>
                    <a:pt x="295" y="237"/>
                    <a:pt x="295" y="237"/>
                    <a:pt x="295" y="237"/>
                  </a:cubicBezTo>
                  <a:cubicBezTo>
                    <a:pt x="295" y="251"/>
                    <a:pt x="295" y="251"/>
                    <a:pt x="295" y="251"/>
                  </a:cubicBezTo>
                  <a:cubicBezTo>
                    <a:pt x="295" y="254"/>
                    <a:pt x="295" y="254"/>
                    <a:pt x="295" y="254"/>
                  </a:cubicBezTo>
                  <a:cubicBezTo>
                    <a:pt x="297" y="254"/>
                    <a:pt x="297" y="254"/>
                    <a:pt x="297" y="254"/>
                  </a:cubicBezTo>
                  <a:cubicBezTo>
                    <a:pt x="341" y="254"/>
                    <a:pt x="341" y="254"/>
                    <a:pt x="341" y="254"/>
                  </a:cubicBezTo>
                  <a:cubicBezTo>
                    <a:pt x="341" y="376"/>
                    <a:pt x="341" y="376"/>
                    <a:pt x="341" y="376"/>
                  </a:cubicBezTo>
                  <a:cubicBezTo>
                    <a:pt x="341" y="378"/>
                    <a:pt x="341" y="378"/>
                    <a:pt x="341" y="378"/>
                  </a:cubicBezTo>
                  <a:cubicBezTo>
                    <a:pt x="344" y="378"/>
                    <a:pt x="344" y="378"/>
                    <a:pt x="344" y="378"/>
                  </a:cubicBezTo>
                  <a:cubicBezTo>
                    <a:pt x="360" y="378"/>
                    <a:pt x="360" y="378"/>
                    <a:pt x="360" y="378"/>
                  </a:cubicBezTo>
                  <a:cubicBezTo>
                    <a:pt x="362" y="378"/>
                    <a:pt x="362" y="378"/>
                    <a:pt x="362" y="378"/>
                  </a:cubicBezTo>
                  <a:cubicBezTo>
                    <a:pt x="362" y="376"/>
                    <a:pt x="362" y="376"/>
                    <a:pt x="362" y="376"/>
                  </a:cubicBezTo>
                  <a:cubicBezTo>
                    <a:pt x="362" y="254"/>
                    <a:pt x="362" y="254"/>
                    <a:pt x="362" y="254"/>
                  </a:cubicBezTo>
                  <a:cubicBezTo>
                    <a:pt x="406" y="254"/>
                    <a:pt x="406" y="254"/>
                    <a:pt x="406" y="254"/>
                  </a:cubicBezTo>
                  <a:cubicBezTo>
                    <a:pt x="409" y="254"/>
                    <a:pt x="409" y="254"/>
                    <a:pt x="409" y="254"/>
                  </a:cubicBezTo>
                  <a:cubicBezTo>
                    <a:pt x="409" y="251"/>
                    <a:pt x="409" y="251"/>
                    <a:pt x="409" y="251"/>
                  </a:cubicBezTo>
                  <a:cubicBezTo>
                    <a:pt x="409" y="237"/>
                    <a:pt x="409" y="237"/>
                    <a:pt x="409" y="237"/>
                  </a:cubicBezTo>
                  <a:cubicBezTo>
                    <a:pt x="409" y="234"/>
                    <a:pt x="409" y="234"/>
                    <a:pt x="409" y="234"/>
                  </a:cubicBezTo>
                  <a:cubicBezTo>
                    <a:pt x="406" y="234"/>
                    <a:pt x="406" y="234"/>
                    <a:pt x="406" y="234"/>
                  </a:cubicBezTo>
                  <a:lnTo>
                    <a:pt x="297" y="234"/>
                  </a:lnTo>
                  <a:close/>
                  <a:moveTo>
                    <a:pt x="832" y="235"/>
                  </a:moveTo>
                  <a:cubicBezTo>
                    <a:pt x="831" y="233"/>
                    <a:pt x="831" y="233"/>
                    <a:pt x="831" y="233"/>
                  </a:cubicBezTo>
                  <a:cubicBezTo>
                    <a:pt x="829" y="233"/>
                    <a:pt x="829" y="233"/>
                    <a:pt x="829" y="233"/>
                  </a:cubicBezTo>
                  <a:cubicBezTo>
                    <a:pt x="815" y="233"/>
                    <a:pt x="815" y="233"/>
                    <a:pt x="815" y="233"/>
                  </a:cubicBezTo>
                  <a:cubicBezTo>
                    <a:pt x="813" y="233"/>
                    <a:pt x="813" y="233"/>
                    <a:pt x="813" y="233"/>
                  </a:cubicBezTo>
                  <a:cubicBezTo>
                    <a:pt x="812" y="235"/>
                    <a:pt x="812" y="235"/>
                    <a:pt x="812" y="235"/>
                  </a:cubicBezTo>
                  <a:cubicBezTo>
                    <a:pt x="749" y="374"/>
                    <a:pt x="749" y="374"/>
                    <a:pt x="749" y="374"/>
                  </a:cubicBezTo>
                  <a:cubicBezTo>
                    <a:pt x="747" y="378"/>
                    <a:pt x="747" y="378"/>
                    <a:pt x="747" y="378"/>
                  </a:cubicBezTo>
                  <a:cubicBezTo>
                    <a:pt x="752" y="378"/>
                    <a:pt x="752" y="378"/>
                    <a:pt x="752" y="378"/>
                  </a:cubicBezTo>
                  <a:cubicBezTo>
                    <a:pt x="768" y="378"/>
                    <a:pt x="768" y="378"/>
                    <a:pt x="768" y="378"/>
                  </a:cubicBezTo>
                  <a:cubicBezTo>
                    <a:pt x="769" y="378"/>
                    <a:pt x="769" y="378"/>
                    <a:pt x="769" y="378"/>
                  </a:cubicBezTo>
                  <a:cubicBezTo>
                    <a:pt x="770" y="377"/>
                    <a:pt x="770" y="377"/>
                    <a:pt x="770" y="377"/>
                  </a:cubicBezTo>
                  <a:cubicBezTo>
                    <a:pt x="786" y="342"/>
                    <a:pt x="786" y="342"/>
                    <a:pt x="786" y="342"/>
                  </a:cubicBezTo>
                  <a:cubicBezTo>
                    <a:pt x="858" y="342"/>
                    <a:pt x="858" y="342"/>
                    <a:pt x="858" y="342"/>
                  </a:cubicBezTo>
                  <a:cubicBezTo>
                    <a:pt x="873" y="377"/>
                    <a:pt x="873" y="377"/>
                    <a:pt x="873" y="377"/>
                  </a:cubicBezTo>
                  <a:cubicBezTo>
                    <a:pt x="874" y="378"/>
                    <a:pt x="874" y="378"/>
                    <a:pt x="874" y="378"/>
                  </a:cubicBezTo>
                  <a:cubicBezTo>
                    <a:pt x="876" y="378"/>
                    <a:pt x="876" y="378"/>
                    <a:pt x="876" y="378"/>
                  </a:cubicBezTo>
                  <a:cubicBezTo>
                    <a:pt x="893" y="378"/>
                    <a:pt x="893" y="378"/>
                    <a:pt x="893" y="378"/>
                  </a:cubicBezTo>
                  <a:cubicBezTo>
                    <a:pt x="897" y="378"/>
                    <a:pt x="897" y="378"/>
                    <a:pt x="897" y="378"/>
                  </a:cubicBezTo>
                  <a:cubicBezTo>
                    <a:pt x="895" y="374"/>
                    <a:pt x="895" y="374"/>
                    <a:pt x="895" y="374"/>
                  </a:cubicBezTo>
                  <a:lnTo>
                    <a:pt x="832" y="235"/>
                  </a:lnTo>
                  <a:close/>
                  <a:moveTo>
                    <a:pt x="794" y="322"/>
                  </a:moveTo>
                  <a:cubicBezTo>
                    <a:pt x="822" y="261"/>
                    <a:pt x="822" y="261"/>
                    <a:pt x="822" y="261"/>
                  </a:cubicBezTo>
                  <a:cubicBezTo>
                    <a:pt x="849" y="322"/>
                    <a:pt x="849" y="322"/>
                    <a:pt x="849" y="322"/>
                  </a:cubicBezTo>
                  <a:lnTo>
                    <a:pt x="794" y="322"/>
                  </a:ln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7"/>
            <p:cNvSpPr>
              <a:spLocks noEditPoints="1"/>
            </p:cNvSpPr>
            <p:nvPr/>
          </p:nvSpPr>
          <p:spPr bwMode="auto">
            <a:xfrm>
              <a:off x="11823700" y="6656388"/>
              <a:ext cx="30163" cy="30162"/>
            </a:xfrm>
            <a:custGeom>
              <a:avLst/>
              <a:gdLst>
                <a:gd name="T0" fmla="*/ 0 w 67"/>
                <a:gd name="T1" fmla="*/ 34 h 67"/>
                <a:gd name="T2" fmla="*/ 0 w 67"/>
                <a:gd name="T3" fmla="*/ 33 h 67"/>
                <a:gd name="T4" fmla="*/ 34 w 67"/>
                <a:gd name="T5" fmla="*/ 0 h 67"/>
                <a:gd name="T6" fmla="*/ 67 w 67"/>
                <a:gd name="T7" fmla="*/ 33 h 67"/>
                <a:gd name="T8" fmla="*/ 67 w 67"/>
                <a:gd name="T9" fmla="*/ 33 h 67"/>
                <a:gd name="T10" fmla="*/ 34 w 67"/>
                <a:gd name="T11" fmla="*/ 67 h 67"/>
                <a:gd name="T12" fmla="*/ 0 w 67"/>
                <a:gd name="T13" fmla="*/ 34 h 67"/>
                <a:gd name="T14" fmla="*/ 64 w 67"/>
                <a:gd name="T15" fmla="*/ 33 h 67"/>
                <a:gd name="T16" fmla="*/ 64 w 67"/>
                <a:gd name="T17" fmla="*/ 33 h 67"/>
                <a:gd name="T18" fmla="*/ 34 w 67"/>
                <a:gd name="T19" fmla="*/ 3 h 67"/>
                <a:gd name="T20" fmla="*/ 3 w 67"/>
                <a:gd name="T21" fmla="*/ 33 h 67"/>
                <a:gd name="T22" fmla="*/ 3 w 67"/>
                <a:gd name="T23" fmla="*/ 34 h 67"/>
                <a:gd name="T24" fmla="*/ 34 w 67"/>
                <a:gd name="T25" fmla="*/ 64 h 67"/>
                <a:gd name="T26" fmla="*/ 64 w 67"/>
                <a:gd name="T27" fmla="*/ 33 h 67"/>
                <a:gd name="T28" fmla="*/ 21 w 67"/>
                <a:gd name="T29" fmla="*/ 15 h 67"/>
                <a:gd name="T30" fmla="*/ 36 w 67"/>
                <a:gd name="T31" fmla="*/ 15 h 67"/>
                <a:gd name="T32" fmla="*/ 46 w 67"/>
                <a:gd name="T33" fmla="*/ 19 h 67"/>
                <a:gd name="T34" fmla="*/ 49 w 67"/>
                <a:gd name="T35" fmla="*/ 26 h 67"/>
                <a:gd name="T36" fmla="*/ 49 w 67"/>
                <a:gd name="T37" fmla="*/ 26 h 67"/>
                <a:gd name="T38" fmla="*/ 40 w 67"/>
                <a:gd name="T39" fmla="*/ 36 h 67"/>
                <a:gd name="T40" fmla="*/ 51 w 67"/>
                <a:gd name="T41" fmla="*/ 50 h 67"/>
                <a:gd name="T42" fmla="*/ 44 w 67"/>
                <a:gd name="T43" fmla="*/ 50 h 67"/>
                <a:gd name="T44" fmla="*/ 34 w 67"/>
                <a:gd name="T45" fmla="*/ 37 h 67"/>
                <a:gd name="T46" fmla="*/ 34 w 67"/>
                <a:gd name="T47" fmla="*/ 37 h 67"/>
                <a:gd name="T48" fmla="*/ 26 w 67"/>
                <a:gd name="T49" fmla="*/ 37 h 67"/>
                <a:gd name="T50" fmla="*/ 26 w 67"/>
                <a:gd name="T51" fmla="*/ 50 h 67"/>
                <a:gd name="T52" fmla="*/ 21 w 67"/>
                <a:gd name="T53" fmla="*/ 50 h 67"/>
                <a:gd name="T54" fmla="*/ 21 w 67"/>
                <a:gd name="T55" fmla="*/ 15 h 67"/>
                <a:gd name="T56" fmla="*/ 35 w 67"/>
                <a:gd name="T57" fmla="*/ 32 h 67"/>
                <a:gd name="T58" fmla="*/ 44 w 67"/>
                <a:gd name="T59" fmla="*/ 26 h 67"/>
                <a:gd name="T60" fmla="*/ 44 w 67"/>
                <a:gd name="T61" fmla="*/ 26 h 67"/>
                <a:gd name="T62" fmla="*/ 36 w 67"/>
                <a:gd name="T63" fmla="*/ 20 h 67"/>
                <a:gd name="T64" fmla="*/ 26 w 67"/>
                <a:gd name="T65" fmla="*/ 20 h 67"/>
                <a:gd name="T66" fmla="*/ 26 w 67"/>
                <a:gd name="T67" fmla="*/ 32 h 67"/>
                <a:gd name="T68" fmla="*/ 35 w 67"/>
                <a:gd name="T69" fmla="*/ 3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67">
                  <a:moveTo>
                    <a:pt x="0" y="34"/>
                  </a:moveTo>
                  <a:cubicBezTo>
                    <a:pt x="0" y="33"/>
                    <a:pt x="0" y="33"/>
                    <a:pt x="0" y="33"/>
                  </a:cubicBezTo>
                  <a:cubicBezTo>
                    <a:pt x="0" y="15"/>
                    <a:pt x="15" y="0"/>
                    <a:pt x="34" y="0"/>
                  </a:cubicBezTo>
                  <a:cubicBezTo>
                    <a:pt x="53" y="0"/>
                    <a:pt x="67" y="15"/>
                    <a:pt x="67" y="33"/>
                  </a:cubicBezTo>
                  <a:cubicBezTo>
                    <a:pt x="67" y="33"/>
                    <a:pt x="67" y="33"/>
                    <a:pt x="67" y="33"/>
                  </a:cubicBezTo>
                  <a:cubicBezTo>
                    <a:pt x="67" y="52"/>
                    <a:pt x="52" y="67"/>
                    <a:pt x="34" y="67"/>
                  </a:cubicBezTo>
                  <a:cubicBezTo>
                    <a:pt x="15" y="67"/>
                    <a:pt x="0" y="52"/>
                    <a:pt x="0" y="34"/>
                  </a:cubicBezTo>
                  <a:close/>
                  <a:moveTo>
                    <a:pt x="64" y="33"/>
                  </a:moveTo>
                  <a:cubicBezTo>
                    <a:pt x="64" y="33"/>
                    <a:pt x="64" y="33"/>
                    <a:pt x="64" y="33"/>
                  </a:cubicBezTo>
                  <a:cubicBezTo>
                    <a:pt x="64" y="17"/>
                    <a:pt x="51" y="3"/>
                    <a:pt x="34" y="3"/>
                  </a:cubicBezTo>
                  <a:cubicBezTo>
                    <a:pt x="16" y="3"/>
                    <a:pt x="3" y="17"/>
                    <a:pt x="3" y="33"/>
                  </a:cubicBezTo>
                  <a:cubicBezTo>
                    <a:pt x="3" y="34"/>
                    <a:pt x="3" y="34"/>
                    <a:pt x="3" y="34"/>
                  </a:cubicBezTo>
                  <a:cubicBezTo>
                    <a:pt x="3" y="50"/>
                    <a:pt x="16" y="64"/>
                    <a:pt x="34" y="64"/>
                  </a:cubicBezTo>
                  <a:cubicBezTo>
                    <a:pt x="51" y="64"/>
                    <a:pt x="64" y="50"/>
                    <a:pt x="64" y="33"/>
                  </a:cubicBezTo>
                  <a:close/>
                  <a:moveTo>
                    <a:pt x="21" y="15"/>
                  </a:moveTo>
                  <a:cubicBezTo>
                    <a:pt x="36" y="15"/>
                    <a:pt x="36" y="15"/>
                    <a:pt x="36" y="15"/>
                  </a:cubicBezTo>
                  <a:cubicBezTo>
                    <a:pt x="40" y="15"/>
                    <a:pt x="44" y="17"/>
                    <a:pt x="46" y="19"/>
                  </a:cubicBezTo>
                  <a:cubicBezTo>
                    <a:pt x="48" y="20"/>
                    <a:pt x="49" y="23"/>
                    <a:pt x="49" y="26"/>
                  </a:cubicBezTo>
                  <a:cubicBezTo>
                    <a:pt x="49" y="26"/>
                    <a:pt x="49" y="26"/>
                    <a:pt x="49" y="26"/>
                  </a:cubicBezTo>
                  <a:cubicBezTo>
                    <a:pt x="49" y="31"/>
                    <a:pt x="45" y="35"/>
                    <a:pt x="40" y="36"/>
                  </a:cubicBezTo>
                  <a:cubicBezTo>
                    <a:pt x="51" y="50"/>
                    <a:pt x="51" y="50"/>
                    <a:pt x="51" y="50"/>
                  </a:cubicBezTo>
                  <a:cubicBezTo>
                    <a:pt x="44" y="50"/>
                    <a:pt x="44" y="50"/>
                    <a:pt x="44" y="50"/>
                  </a:cubicBezTo>
                  <a:cubicBezTo>
                    <a:pt x="34" y="37"/>
                    <a:pt x="34" y="37"/>
                    <a:pt x="34" y="37"/>
                  </a:cubicBezTo>
                  <a:cubicBezTo>
                    <a:pt x="34" y="37"/>
                    <a:pt x="34" y="37"/>
                    <a:pt x="34" y="37"/>
                  </a:cubicBezTo>
                  <a:cubicBezTo>
                    <a:pt x="26" y="37"/>
                    <a:pt x="26" y="37"/>
                    <a:pt x="26" y="37"/>
                  </a:cubicBezTo>
                  <a:cubicBezTo>
                    <a:pt x="26" y="50"/>
                    <a:pt x="26" y="50"/>
                    <a:pt x="26" y="50"/>
                  </a:cubicBezTo>
                  <a:cubicBezTo>
                    <a:pt x="21" y="50"/>
                    <a:pt x="21" y="50"/>
                    <a:pt x="21" y="50"/>
                  </a:cubicBezTo>
                  <a:lnTo>
                    <a:pt x="21" y="15"/>
                  </a:lnTo>
                  <a:close/>
                  <a:moveTo>
                    <a:pt x="35" y="32"/>
                  </a:moveTo>
                  <a:cubicBezTo>
                    <a:pt x="40" y="32"/>
                    <a:pt x="44" y="30"/>
                    <a:pt x="44" y="26"/>
                  </a:cubicBezTo>
                  <a:cubicBezTo>
                    <a:pt x="44" y="26"/>
                    <a:pt x="44" y="26"/>
                    <a:pt x="44" y="26"/>
                  </a:cubicBezTo>
                  <a:cubicBezTo>
                    <a:pt x="44" y="22"/>
                    <a:pt x="41" y="20"/>
                    <a:pt x="36" y="20"/>
                  </a:cubicBezTo>
                  <a:cubicBezTo>
                    <a:pt x="26" y="20"/>
                    <a:pt x="26" y="20"/>
                    <a:pt x="26" y="20"/>
                  </a:cubicBezTo>
                  <a:cubicBezTo>
                    <a:pt x="26" y="32"/>
                    <a:pt x="26" y="32"/>
                    <a:pt x="26" y="32"/>
                  </a:cubicBezTo>
                  <a:lnTo>
                    <a:pt x="35" y="32"/>
                  </a:ln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2425432238"/>
      </p:ext>
    </p:extLst>
  </p:cSld>
  <p:clrMap bg1="lt1" tx1="dk1" bg2="lt2" tx2="dk2" accent1="accent1" accent2="accent2" accent3="accent3" accent4="accent4" accent5="accent5" accent6="accent6" hlink="hlink" folHlink="folHlink"/>
  <p:sldLayoutIdLst>
    <p:sldLayoutId id="2147483661" r:id="rId1"/>
    <p:sldLayoutId id="2147483681" r:id="rId2"/>
    <p:sldLayoutId id="2147483650" r:id="rId3"/>
    <p:sldLayoutId id="2147483651" r:id="rId4"/>
    <p:sldLayoutId id="2147483652" r:id="rId5"/>
    <p:sldLayoutId id="2147483682" r:id="rId6"/>
    <p:sldLayoutId id="2147483654" r:id="rId7"/>
    <p:sldLayoutId id="2147483655" r:id="rId8"/>
    <p:sldLayoutId id="2147483684" r:id="rId9"/>
    <p:sldLayoutId id="2147483663" r:id="rId10"/>
    <p:sldLayoutId id="2147483662" r:id="rId11"/>
    <p:sldLayoutId id="2147483683"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spcBef>
          <a:spcPts val="600"/>
        </a:spcBef>
        <a:buClr>
          <a:schemeClr val="accent1"/>
        </a:buClr>
        <a:buFont typeface="Wingdings" pitchFamily="2" charset="2"/>
        <a:buChar char="§"/>
        <a:defRPr sz="2200" kern="1200">
          <a:solidFill>
            <a:schemeClr val="tx1"/>
          </a:solidFill>
          <a:latin typeface="+mn-lt"/>
          <a:ea typeface="+mn-ea"/>
          <a:cs typeface="+mn-cs"/>
        </a:defRPr>
      </a:lvl1pPr>
      <a:lvl2pPr marL="457200" indent="-228600" algn="l" defTabSz="914400" rtl="0" eaLnBrk="1" latinLnBrk="0" hangingPunct="1">
        <a:spcBef>
          <a:spcPts val="600"/>
        </a:spcBef>
        <a:buClr>
          <a:srgbClr val="8B8D8E"/>
        </a:buClr>
        <a:buSzPct val="65000"/>
        <a:buFont typeface="Arial" pitchFamily="34" charset="0"/>
        <a:buChar char="►"/>
        <a:defRPr sz="1800" kern="1200">
          <a:solidFill>
            <a:schemeClr val="tx1"/>
          </a:solidFill>
          <a:latin typeface="+mn-lt"/>
          <a:ea typeface="+mn-ea"/>
          <a:cs typeface="+mn-cs"/>
        </a:defRPr>
      </a:lvl2pPr>
      <a:lvl3pPr marL="685800" indent="-228600" algn="l" defTabSz="914400" rtl="0" eaLnBrk="1" latinLnBrk="0" hangingPunct="1">
        <a:spcBef>
          <a:spcPts val="600"/>
        </a:spcBef>
        <a:buClr>
          <a:schemeClr val="accent6"/>
        </a:buClr>
        <a:buFont typeface="Arial" pitchFamily="34" charset="0"/>
        <a:buChar char="−"/>
        <a:defRPr sz="1600" kern="1200">
          <a:solidFill>
            <a:schemeClr val="tx1"/>
          </a:solidFill>
          <a:latin typeface="+mn-lt"/>
          <a:ea typeface="+mn-ea"/>
          <a:cs typeface="+mn-cs"/>
        </a:defRPr>
      </a:lvl3pPr>
      <a:lvl4pPr marL="914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4pPr>
      <a:lvl5pPr marL="11430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5pPr>
      <a:lvl6pPr marL="13716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6pPr>
      <a:lvl7pPr marL="16002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7pPr>
      <a:lvl8pPr marL="18288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8pPr>
      <a:lvl9pPr marL="2057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56" userDrawn="1">
          <p15:clr>
            <a:srgbClr val="5ACBF0"/>
          </p15:clr>
        </p15:guide>
        <p15:guide id="3" pos="7439">
          <p15:clr>
            <a:srgbClr val="5ACBF0"/>
          </p15:clr>
        </p15:guide>
        <p15:guide id="4" pos="239">
          <p15:clr>
            <a:srgbClr val="5ACBF0"/>
          </p15:clr>
        </p15:guide>
        <p15:guide id="5" orient="horz" pos="391">
          <p15:clr>
            <a:srgbClr val="5ACBF0"/>
          </p15:clr>
        </p15:guide>
        <p15:guide id="6" orient="horz" pos="3946"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aws.amazon.com/cloudwatch/pricing/"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hyperlink" Target="https://aws.amazon.com/waf/pricin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hyperlink" Target="https://query.prod.cms.rt.microsoft.com/cms/api/am/binary/RE4s2L2"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hyperlink" Target="https://azure.microsoft.com/en-us/pricing/details/azure-defender/"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tps://docs.paloaltonetworks.com/prisma/prisma-cloud/prisma-cloud-admin/connect-your-cloud-platform-to-prisma-cloud/onboard-your-azure-account/microsoft-azure-apis-ingested-by-prisma-cloud.html" TargetMode="External"/><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hyperlink" Target="https://www.paloaltonetworks.com/resources/guides/prisma-cloud-enterprise-edition-licensing-guide" TargetMode="Externa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AWS Guard Duty </a:t>
            </a:r>
            <a:br>
              <a:rPr lang="en-US" dirty="0"/>
            </a:br>
            <a:r>
              <a:rPr lang="en-US" dirty="0"/>
              <a:t>Azure Security Center</a:t>
            </a:r>
          </a:p>
        </p:txBody>
      </p:sp>
      <p:sp>
        <p:nvSpPr>
          <p:cNvPr id="3" name="Text Placeholder 2"/>
          <p:cNvSpPr>
            <a:spLocks noGrp="1"/>
          </p:cNvSpPr>
          <p:nvPr>
            <p:ph type="body" sz="quarter" idx="17"/>
          </p:nvPr>
        </p:nvSpPr>
        <p:spPr>
          <a:xfrm>
            <a:off x="800099" y="5072063"/>
            <a:ext cx="7223760" cy="1111964"/>
          </a:xfrm>
        </p:spPr>
        <p:txBody>
          <a:bodyPr/>
          <a:lstStyle/>
          <a:p>
            <a:r>
              <a:rPr lang="en-US" dirty="0"/>
              <a:t>AWS Guard Duty &amp; Azure Security Center</a:t>
            </a:r>
          </a:p>
          <a:p>
            <a:r>
              <a:rPr lang="en-US" dirty="0"/>
              <a:t> </a:t>
            </a:r>
          </a:p>
          <a:p>
            <a:pPr lvl="2"/>
            <a:r>
              <a:rPr lang="en-US" dirty="0"/>
              <a:t>V1.1 Jul-21 </a:t>
            </a:r>
          </a:p>
        </p:txBody>
      </p:sp>
    </p:spTree>
    <p:extLst>
      <p:ext uri="{BB962C8B-B14F-4D97-AF65-F5344CB8AC3E}">
        <p14:creationId xmlns:p14="http://schemas.microsoft.com/office/powerpoint/2010/main" val="60917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Threat</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10</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0738902" cy="369332"/>
          </a:xfrm>
          <a:prstGeom prst="rect">
            <a:avLst/>
          </a:prstGeom>
          <a:noFill/>
        </p:spPr>
        <p:txBody>
          <a:bodyPr wrap="none" rtlCol="0">
            <a:spAutoFit/>
          </a:bodyPr>
          <a:lstStyle/>
          <a:p>
            <a:r>
              <a:rPr lang="en-US" dirty="0"/>
              <a:t>Person or Process that can exploit a vulnerability intentionally or accidently to damage, destroy an Asset</a:t>
            </a:r>
            <a:endParaRPr lang="en-IN" dirty="0"/>
          </a:p>
        </p:txBody>
      </p:sp>
    </p:spTree>
    <p:extLst>
      <p:ext uri="{BB962C8B-B14F-4D97-AF65-F5344CB8AC3E}">
        <p14:creationId xmlns:p14="http://schemas.microsoft.com/office/powerpoint/2010/main" val="12434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Vulnerability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11</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1743664" cy="369332"/>
          </a:xfrm>
          <a:prstGeom prst="rect">
            <a:avLst/>
          </a:prstGeom>
          <a:noFill/>
        </p:spPr>
        <p:txBody>
          <a:bodyPr wrap="none" rtlCol="0">
            <a:spAutoFit/>
          </a:bodyPr>
          <a:lstStyle/>
          <a:p>
            <a:r>
              <a:rPr lang="en-US" dirty="0"/>
              <a:t>Weakness or gap in a security program that can be exploited by Threats to gain unauthorized access to an Asset </a:t>
            </a:r>
            <a:endParaRPr lang="en-IN" dirty="0"/>
          </a:p>
        </p:txBody>
      </p:sp>
    </p:spTree>
    <p:extLst>
      <p:ext uri="{BB962C8B-B14F-4D97-AF65-F5344CB8AC3E}">
        <p14:creationId xmlns:p14="http://schemas.microsoft.com/office/powerpoint/2010/main" val="331648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Risk</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12</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0841494" cy="369332"/>
          </a:xfrm>
          <a:prstGeom prst="rect">
            <a:avLst/>
          </a:prstGeom>
          <a:noFill/>
        </p:spPr>
        <p:txBody>
          <a:bodyPr wrap="none" rtlCol="0">
            <a:spAutoFit/>
          </a:bodyPr>
          <a:lstStyle/>
          <a:p>
            <a:r>
              <a:rPr lang="en-US" dirty="0"/>
              <a:t>The potential for loss, damage and destruction of an asset as a result of Threat exploiting a Vulnerability </a:t>
            </a:r>
            <a:endParaRPr lang="en-IN" dirty="0"/>
          </a:p>
        </p:txBody>
      </p:sp>
    </p:spTree>
    <p:extLst>
      <p:ext uri="{BB962C8B-B14F-4D97-AF65-F5344CB8AC3E}">
        <p14:creationId xmlns:p14="http://schemas.microsoft.com/office/powerpoint/2010/main" val="194004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Policy-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13</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4698722" cy="2585323"/>
          </a:xfrm>
          <a:prstGeom prst="rect">
            <a:avLst/>
          </a:prstGeom>
          <a:noFill/>
        </p:spPr>
        <p:txBody>
          <a:bodyPr wrap="none" rtlCol="0">
            <a:spAutoFit/>
          </a:bodyPr>
          <a:lstStyle/>
          <a:p>
            <a:r>
              <a:rPr lang="en-US" dirty="0"/>
              <a:t>Prisma cloud has 4 types of Policy:</a:t>
            </a:r>
          </a:p>
          <a:p>
            <a:endParaRPr lang="en-US" dirty="0"/>
          </a:p>
          <a:p>
            <a:r>
              <a:rPr lang="en-US" dirty="0"/>
              <a:t>Config </a:t>
            </a:r>
          </a:p>
          <a:p>
            <a:r>
              <a:rPr lang="en-US" dirty="0"/>
              <a:t>Audit Event</a:t>
            </a:r>
          </a:p>
          <a:p>
            <a:r>
              <a:rPr lang="en-US" dirty="0"/>
              <a:t>Network </a:t>
            </a:r>
          </a:p>
          <a:p>
            <a:r>
              <a:rPr lang="en-US" dirty="0"/>
              <a:t>Anomaly</a:t>
            </a:r>
          </a:p>
          <a:p>
            <a:endParaRPr lang="en-US" dirty="0"/>
          </a:p>
          <a:p>
            <a:r>
              <a:rPr lang="en-US" dirty="0"/>
              <a:t>Policy is created in Disabled state by default</a:t>
            </a:r>
          </a:p>
          <a:p>
            <a:endParaRPr lang="en-IN" dirty="0"/>
          </a:p>
        </p:txBody>
      </p:sp>
    </p:spTree>
    <p:extLst>
      <p:ext uri="{BB962C8B-B14F-4D97-AF65-F5344CB8AC3E}">
        <p14:creationId xmlns:p14="http://schemas.microsoft.com/office/powerpoint/2010/main" val="364150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Alert State-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14</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1" y="1114425"/>
            <a:ext cx="10786898" cy="3970318"/>
          </a:xfrm>
          <a:prstGeom prst="rect">
            <a:avLst/>
          </a:prstGeom>
          <a:noFill/>
        </p:spPr>
        <p:txBody>
          <a:bodyPr wrap="square" rtlCol="0">
            <a:spAutoFit/>
          </a:bodyPr>
          <a:lstStyle/>
          <a:p>
            <a:r>
              <a:rPr lang="en-US" dirty="0"/>
              <a:t>Prisma cloud has 4 types of Alert State:</a:t>
            </a:r>
          </a:p>
          <a:p>
            <a:endParaRPr lang="en-US" dirty="0"/>
          </a:p>
          <a:p>
            <a:r>
              <a:rPr lang="en-US" dirty="0"/>
              <a:t>Open</a:t>
            </a:r>
          </a:p>
          <a:p>
            <a:r>
              <a:rPr lang="en-US" dirty="0"/>
              <a:t>Snoozed</a:t>
            </a:r>
          </a:p>
          <a:p>
            <a:r>
              <a:rPr lang="en-US" dirty="0"/>
              <a:t>Dismissed</a:t>
            </a:r>
          </a:p>
          <a:p>
            <a:r>
              <a:rPr lang="en-US" dirty="0"/>
              <a:t>Resolved</a:t>
            </a:r>
          </a:p>
          <a:p>
            <a:endParaRPr lang="en-US" dirty="0"/>
          </a:p>
          <a:p>
            <a:endParaRPr lang="en-US" dirty="0"/>
          </a:p>
          <a:p>
            <a:r>
              <a:rPr lang="en-US" dirty="0"/>
              <a:t>An alert is an event tied to one or more policies that has been incorporated into an alert rule.</a:t>
            </a:r>
          </a:p>
          <a:p>
            <a:endParaRPr lang="en-US" dirty="0"/>
          </a:p>
          <a:p>
            <a:endParaRPr lang="en-US" dirty="0"/>
          </a:p>
          <a:p>
            <a:r>
              <a:rPr lang="en-US" dirty="0"/>
              <a:t>Anomaly alerts are not based on RQL but are based on machine learning. Anomaly alerts cannot be cloned or modified directly.</a:t>
            </a:r>
          </a:p>
          <a:p>
            <a:endParaRPr lang="en-IN" dirty="0"/>
          </a:p>
        </p:txBody>
      </p:sp>
    </p:spTree>
    <p:extLst>
      <p:ext uri="{BB962C8B-B14F-4D97-AF65-F5344CB8AC3E}">
        <p14:creationId xmlns:p14="http://schemas.microsoft.com/office/powerpoint/2010/main" val="148935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39057"/>
            <a:ext cx="11457432" cy="584775"/>
          </a:xfrm>
        </p:spPr>
        <p:txBody>
          <a:bodyPr/>
          <a:lstStyle/>
          <a:p>
            <a:r>
              <a:rPr lang="en-US" dirty="0"/>
              <a:t>Shared Responsibility Model</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15</a:t>
            </a:fld>
            <a:endParaRPr lang="en-US"/>
          </a:p>
        </p:txBody>
      </p:sp>
      <p:sp>
        <p:nvSpPr>
          <p:cNvPr id="2" name="Rectangle 1">
            <a:extLst>
              <a:ext uri="{FF2B5EF4-FFF2-40B4-BE49-F238E27FC236}">
                <a16:creationId xmlns:a16="http://schemas.microsoft.com/office/drawing/2014/main" id="{D354BE2F-85C5-46E8-BC52-384280D53D7E}"/>
              </a:ext>
            </a:extLst>
          </p:cNvPr>
          <p:cNvSpPr/>
          <p:nvPr/>
        </p:nvSpPr>
        <p:spPr>
          <a:xfrm>
            <a:off x="4489173" y="83370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5">
            <a:extLst>
              <a:ext uri="{FF2B5EF4-FFF2-40B4-BE49-F238E27FC236}">
                <a16:creationId xmlns:a16="http://schemas.microsoft.com/office/drawing/2014/main" id="{E9C15705-5C5E-4A2C-A7CB-5C96D28729B5}"/>
              </a:ext>
            </a:extLst>
          </p:cNvPr>
          <p:cNvSpPr/>
          <p:nvPr/>
        </p:nvSpPr>
        <p:spPr>
          <a:xfrm>
            <a:off x="5701579" y="500643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Rectangle 6">
            <a:extLst>
              <a:ext uri="{FF2B5EF4-FFF2-40B4-BE49-F238E27FC236}">
                <a16:creationId xmlns:a16="http://schemas.microsoft.com/office/drawing/2014/main" id="{350A71B8-6E03-4CEF-8A02-74843A61E6FF}"/>
              </a:ext>
            </a:extLst>
          </p:cNvPr>
          <p:cNvSpPr/>
          <p:nvPr/>
        </p:nvSpPr>
        <p:spPr>
          <a:xfrm>
            <a:off x="5701579" y="584098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Rectangle 7">
            <a:extLst>
              <a:ext uri="{FF2B5EF4-FFF2-40B4-BE49-F238E27FC236}">
                <a16:creationId xmlns:a16="http://schemas.microsoft.com/office/drawing/2014/main" id="{51DC91BF-ABD7-4A7D-B8A1-BC9385374463}"/>
              </a:ext>
            </a:extLst>
          </p:cNvPr>
          <p:cNvSpPr/>
          <p:nvPr/>
        </p:nvSpPr>
        <p:spPr>
          <a:xfrm>
            <a:off x="6965274" y="332945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Rectangle 8">
            <a:extLst>
              <a:ext uri="{FF2B5EF4-FFF2-40B4-BE49-F238E27FC236}">
                <a16:creationId xmlns:a16="http://schemas.microsoft.com/office/drawing/2014/main" id="{51BC6129-BC89-4861-A912-22E2F3A50CB4}"/>
              </a:ext>
            </a:extLst>
          </p:cNvPr>
          <p:cNvSpPr/>
          <p:nvPr/>
        </p:nvSpPr>
        <p:spPr>
          <a:xfrm>
            <a:off x="6965274" y="4993287"/>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a:extLst>
              <a:ext uri="{FF2B5EF4-FFF2-40B4-BE49-F238E27FC236}">
                <a16:creationId xmlns:a16="http://schemas.microsoft.com/office/drawing/2014/main" id="{EEBD3A9F-71F1-41D1-B264-F77871328640}"/>
              </a:ext>
            </a:extLst>
          </p:cNvPr>
          <p:cNvSpPr/>
          <p:nvPr/>
        </p:nvSpPr>
        <p:spPr>
          <a:xfrm>
            <a:off x="5701579" y="1668254"/>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Rectangle 10">
            <a:extLst>
              <a:ext uri="{FF2B5EF4-FFF2-40B4-BE49-F238E27FC236}">
                <a16:creationId xmlns:a16="http://schemas.microsoft.com/office/drawing/2014/main" id="{A094002C-AE84-4ACD-899F-DFDC2434840E}"/>
              </a:ext>
            </a:extLst>
          </p:cNvPr>
          <p:cNvSpPr/>
          <p:nvPr/>
        </p:nvSpPr>
        <p:spPr>
          <a:xfrm>
            <a:off x="4489173" y="4165460"/>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Rectangle 11">
            <a:extLst>
              <a:ext uri="{FF2B5EF4-FFF2-40B4-BE49-F238E27FC236}">
                <a16:creationId xmlns:a16="http://schemas.microsoft.com/office/drawing/2014/main" id="{7189599A-0B0A-468F-9278-EC9C2E8A14EE}"/>
              </a:ext>
            </a:extLst>
          </p:cNvPr>
          <p:cNvSpPr/>
          <p:nvPr/>
        </p:nvSpPr>
        <p:spPr>
          <a:xfrm>
            <a:off x="5701579" y="417189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Rectangle 12">
            <a:extLst>
              <a:ext uri="{FF2B5EF4-FFF2-40B4-BE49-F238E27FC236}">
                <a16:creationId xmlns:a16="http://schemas.microsoft.com/office/drawing/2014/main" id="{C40A1783-24CE-4BDD-9B99-423B5767149E}"/>
              </a:ext>
            </a:extLst>
          </p:cNvPr>
          <p:cNvSpPr/>
          <p:nvPr/>
        </p:nvSpPr>
        <p:spPr>
          <a:xfrm>
            <a:off x="4489173" y="583133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Rectangle 13">
            <a:extLst>
              <a:ext uri="{FF2B5EF4-FFF2-40B4-BE49-F238E27FC236}">
                <a16:creationId xmlns:a16="http://schemas.microsoft.com/office/drawing/2014/main" id="{E7606ED8-BC69-432A-A343-933F84F9C958}"/>
              </a:ext>
            </a:extLst>
          </p:cNvPr>
          <p:cNvSpPr/>
          <p:nvPr/>
        </p:nvSpPr>
        <p:spPr>
          <a:xfrm>
            <a:off x="6965274" y="416137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Rectangle 14">
            <a:extLst>
              <a:ext uri="{FF2B5EF4-FFF2-40B4-BE49-F238E27FC236}">
                <a16:creationId xmlns:a16="http://schemas.microsoft.com/office/drawing/2014/main" id="{5025C50B-BE99-49E0-9407-EA41A164BB80}"/>
              </a:ext>
            </a:extLst>
          </p:cNvPr>
          <p:cNvSpPr/>
          <p:nvPr/>
        </p:nvSpPr>
        <p:spPr>
          <a:xfrm>
            <a:off x="5701579" y="333734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6" name="Rectangle 15">
            <a:extLst>
              <a:ext uri="{FF2B5EF4-FFF2-40B4-BE49-F238E27FC236}">
                <a16:creationId xmlns:a16="http://schemas.microsoft.com/office/drawing/2014/main" id="{DF98D577-C3E8-43E6-BA69-711481E5872A}"/>
              </a:ext>
            </a:extLst>
          </p:cNvPr>
          <p:cNvSpPr/>
          <p:nvPr/>
        </p:nvSpPr>
        <p:spPr>
          <a:xfrm>
            <a:off x="5701579" y="2502800"/>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Rectangle 16">
            <a:extLst>
              <a:ext uri="{FF2B5EF4-FFF2-40B4-BE49-F238E27FC236}">
                <a16:creationId xmlns:a16="http://schemas.microsoft.com/office/drawing/2014/main" id="{C58A5323-E3A9-4D40-BEB3-52F04899E906}"/>
              </a:ext>
            </a:extLst>
          </p:cNvPr>
          <p:cNvSpPr/>
          <p:nvPr/>
        </p:nvSpPr>
        <p:spPr>
          <a:xfrm>
            <a:off x="4489173" y="333252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Rectangle 17">
            <a:extLst>
              <a:ext uri="{FF2B5EF4-FFF2-40B4-BE49-F238E27FC236}">
                <a16:creationId xmlns:a16="http://schemas.microsoft.com/office/drawing/2014/main" id="{2DCA18E9-309F-40B0-A6A1-F1C1EA4DD61A}"/>
              </a:ext>
            </a:extLst>
          </p:cNvPr>
          <p:cNvSpPr/>
          <p:nvPr/>
        </p:nvSpPr>
        <p:spPr>
          <a:xfrm>
            <a:off x="5701579" y="83370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Rectangle 18">
            <a:extLst>
              <a:ext uri="{FF2B5EF4-FFF2-40B4-BE49-F238E27FC236}">
                <a16:creationId xmlns:a16="http://schemas.microsoft.com/office/drawing/2014/main" id="{74C6D2AD-A44F-47BC-AC20-DD9819CF7C95}"/>
              </a:ext>
            </a:extLst>
          </p:cNvPr>
          <p:cNvSpPr/>
          <p:nvPr/>
        </p:nvSpPr>
        <p:spPr>
          <a:xfrm>
            <a:off x="4489173" y="499839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Rectangle 19">
            <a:extLst>
              <a:ext uri="{FF2B5EF4-FFF2-40B4-BE49-F238E27FC236}">
                <a16:creationId xmlns:a16="http://schemas.microsoft.com/office/drawing/2014/main" id="{BD985C4D-556C-4221-ACA0-5D0408E2C2BA}"/>
              </a:ext>
            </a:extLst>
          </p:cNvPr>
          <p:cNvSpPr/>
          <p:nvPr/>
        </p:nvSpPr>
        <p:spPr>
          <a:xfrm>
            <a:off x="4489173" y="166664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Rectangle 20">
            <a:extLst>
              <a:ext uri="{FF2B5EF4-FFF2-40B4-BE49-F238E27FC236}">
                <a16:creationId xmlns:a16="http://schemas.microsoft.com/office/drawing/2014/main" id="{C5AE6BF0-83D1-4F49-9835-BFCF5A849D80}"/>
              </a:ext>
            </a:extLst>
          </p:cNvPr>
          <p:cNvSpPr/>
          <p:nvPr/>
        </p:nvSpPr>
        <p:spPr>
          <a:xfrm>
            <a:off x="4489173" y="2499584"/>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Rectangle 21">
            <a:extLst>
              <a:ext uri="{FF2B5EF4-FFF2-40B4-BE49-F238E27FC236}">
                <a16:creationId xmlns:a16="http://schemas.microsoft.com/office/drawing/2014/main" id="{2AF9BBAD-F82C-4EDB-BA6A-887F08C6601C}"/>
              </a:ext>
            </a:extLst>
          </p:cNvPr>
          <p:cNvSpPr/>
          <p:nvPr/>
        </p:nvSpPr>
        <p:spPr>
          <a:xfrm>
            <a:off x="6965274" y="2497540"/>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Rectangle 22">
            <a:extLst>
              <a:ext uri="{FF2B5EF4-FFF2-40B4-BE49-F238E27FC236}">
                <a16:creationId xmlns:a16="http://schemas.microsoft.com/office/drawing/2014/main" id="{6B9330D5-B821-4B85-90BE-2DE2F17221E0}"/>
              </a:ext>
            </a:extLst>
          </p:cNvPr>
          <p:cNvSpPr/>
          <p:nvPr/>
        </p:nvSpPr>
        <p:spPr>
          <a:xfrm>
            <a:off x="6965274" y="1665624"/>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Rectangle 23">
            <a:extLst>
              <a:ext uri="{FF2B5EF4-FFF2-40B4-BE49-F238E27FC236}">
                <a16:creationId xmlns:a16="http://schemas.microsoft.com/office/drawing/2014/main" id="{0411EB68-061C-4EFE-9811-0FB3CFD1F34F}"/>
              </a:ext>
            </a:extLst>
          </p:cNvPr>
          <p:cNvSpPr/>
          <p:nvPr/>
        </p:nvSpPr>
        <p:spPr>
          <a:xfrm>
            <a:off x="6965274" y="83370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Rectangle 24">
            <a:extLst>
              <a:ext uri="{FF2B5EF4-FFF2-40B4-BE49-F238E27FC236}">
                <a16:creationId xmlns:a16="http://schemas.microsoft.com/office/drawing/2014/main" id="{E63F8700-FF19-446E-B64E-5723B904DC18}"/>
              </a:ext>
            </a:extLst>
          </p:cNvPr>
          <p:cNvSpPr/>
          <p:nvPr/>
        </p:nvSpPr>
        <p:spPr>
          <a:xfrm>
            <a:off x="6965274" y="5825201"/>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a:extLst>
              <a:ext uri="{FF2B5EF4-FFF2-40B4-BE49-F238E27FC236}">
                <a16:creationId xmlns:a16="http://schemas.microsoft.com/office/drawing/2014/main" id="{A2A914D5-AF3F-4374-9440-F54CCAAE1CDC}"/>
              </a:ext>
            </a:extLst>
          </p:cNvPr>
          <p:cNvSpPr txBox="1"/>
          <p:nvPr/>
        </p:nvSpPr>
        <p:spPr>
          <a:xfrm>
            <a:off x="622300" y="990600"/>
            <a:ext cx="3788281" cy="369332"/>
          </a:xfrm>
          <a:prstGeom prst="rect">
            <a:avLst/>
          </a:prstGeom>
          <a:noFill/>
        </p:spPr>
        <p:txBody>
          <a:bodyPr wrap="none" rtlCol="0">
            <a:spAutoFit/>
          </a:bodyPr>
          <a:lstStyle/>
          <a:p>
            <a:r>
              <a:rPr lang="en-US" dirty="0"/>
              <a:t>Data Classification &amp; Accountability</a:t>
            </a:r>
            <a:endParaRPr lang="en-IN" dirty="0"/>
          </a:p>
        </p:txBody>
      </p:sp>
      <p:sp>
        <p:nvSpPr>
          <p:cNvPr id="27" name="TextBox 26">
            <a:extLst>
              <a:ext uri="{FF2B5EF4-FFF2-40B4-BE49-F238E27FC236}">
                <a16:creationId xmlns:a16="http://schemas.microsoft.com/office/drawing/2014/main" id="{8ED5D4B7-65AC-4CC6-974D-1FA97730E314}"/>
              </a:ext>
            </a:extLst>
          </p:cNvPr>
          <p:cNvSpPr txBox="1"/>
          <p:nvPr/>
        </p:nvSpPr>
        <p:spPr>
          <a:xfrm>
            <a:off x="622300" y="1813560"/>
            <a:ext cx="3134191" cy="369332"/>
          </a:xfrm>
          <a:prstGeom prst="rect">
            <a:avLst/>
          </a:prstGeom>
          <a:noFill/>
        </p:spPr>
        <p:txBody>
          <a:bodyPr wrap="none" rtlCol="0">
            <a:spAutoFit/>
          </a:bodyPr>
          <a:lstStyle/>
          <a:p>
            <a:r>
              <a:rPr lang="en-US" dirty="0"/>
              <a:t>Client &amp; endpoint protection</a:t>
            </a:r>
            <a:endParaRPr lang="en-IN" dirty="0"/>
          </a:p>
        </p:txBody>
      </p:sp>
      <p:sp>
        <p:nvSpPr>
          <p:cNvPr id="28" name="TextBox 27">
            <a:extLst>
              <a:ext uri="{FF2B5EF4-FFF2-40B4-BE49-F238E27FC236}">
                <a16:creationId xmlns:a16="http://schemas.microsoft.com/office/drawing/2014/main" id="{D5666B39-FA5A-4E7D-97E5-431B4AF32EFD}"/>
              </a:ext>
            </a:extLst>
          </p:cNvPr>
          <p:cNvSpPr txBox="1"/>
          <p:nvPr/>
        </p:nvSpPr>
        <p:spPr>
          <a:xfrm>
            <a:off x="622300" y="2636520"/>
            <a:ext cx="3339376" cy="369332"/>
          </a:xfrm>
          <a:prstGeom prst="rect">
            <a:avLst/>
          </a:prstGeom>
          <a:noFill/>
        </p:spPr>
        <p:txBody>
          <a:bodyPr wrap="none" rtlCol="0">
            <a:spAutoFit/>
          </a:bodyPr>
          <a:lstStyle/>
          <a:p>
            <a:r>
              <a:rPr lang="en-US" dirty="0"/>
              <a:t>Identity &amp; access management</a:t>
            </a:r>
            <a:endParaRPr lang="en-IN" dirty="0"/>
          </a:p>
        </p:txBody>
      </p:sp>
      <p:sp>
        <p:nvSpPr>
          <p:cNvPr id="29" name="TextBox 28">
            <a:extLst>
              <a:ext uri="{FF2B5EF4-FFF2-40B4-BE49-F238E27FC236}">
                <a16:creationId xmlns:a16="http://schemas.microsoft.com/office/drawing/2014/main" id="{2441D262-6325-4843-9096-DC2224489BEB}"/>
              </a:ext>
            </a:extLst>
          </p:cNvPr>
          <p:cNvSpPr txBox="1"/>
          <p:nvPr/>
        </p:nvSpPr>
        <p:spPr>
          <a:xfrm>
            <a:off x="622300" y="3459480"/>
            <a:ext cx="2723823" cy="369332"/>
          </a:xfrm>
          <a:prstGeom prst="rect">
            <a:avLst/>
          </a:prstGeom>
          <a:noFill/>
        </p:spPr>
        <p:txBody>
          <a:bodyPr wrap="none" rtlCol="0">
            <a:spAutoFit/>
          </a:bodyPr>
          <a:lstStyle/>
          <a:p>
            <a:r>
              <a:rPr lang="en-US" dirty="0"/>
              <a:t>Application level controls</a:t>
            </a:r>
            <a:endParaRPr lang="en-IN" dirty="0"/>
          </a:p>
        </p:txBody>
      </p:sp>
      <p:sp>
        <p:nvSpPr>
          <p:cNvPr id="30" name="TextBox 29">
            <a:extLst>
              <a:ext uri="{FF2B5EF4-FFF2-40B4-BE49-F238E27FC236}">
                <a16:creationId xmlns:a16="http://schemas.microsoft.com/office/drawing/2014/main" id="{85454478-346B-44E5-9A9A-1AD08D5F1DEB}"/>
              </a:ext>
            </a:extLst>
          </p:cNvPr>
          <p:cNvSpPr txBox="1"/>
          <p:nvPr/>
        </p:nvSpPr>
        <p:spPr>
          <a:xfrm>
            <a:off x="622300" y="4282440"/>
            <a:ext cx="1903085" cy="369332"/>
          </a:xfrm>
          <a:prstGeom prst="rect">
            <a:avLst/>
          </a:prstGeom>
          <a:noFill/>
        </p:spPr>
        <p:txBody>
          <a:bodyPr wrap="none" rtlCol="0">
            <a:spAutoFit/>
          </a:bodyPr>
          <a:lstStyle/>
          <a:p>
            <a:r>
              <a:rPr lang="en-US" dirty="0"/>
              <a:t>Network controls</a:t>
            </a:r>
            <a:endParaRPr lang="en-IN" dirty="0"/>
          </a:p>
        </p:txBody>
      </p:sp>
      <p:sp>
        <p:nvSpPr>
          <p:cNvPr id="31" name="TextBox 30">
            <a:extLst>
              <a:ext uri="{FF2B5EF4-FFF2-40B4-BE49-F238E27FC236}">
                <a16:creationId xmlns:a16="http://schemas.microsoft.com/office/drawing/2014/main" id="{0F998DE5-94ED-4B81-9788-17E789001ED1}"/>
              </a:ext>
            </a:extLst>
          </p:cNvPr>
          <p:cNvSpPr txBox="1"/>
          <p:nvPr/>
        </p:nvSpPr>
        <p:spPr>
          <a:xfrm>
            <a:off x="622300" y="5105400"/>
            <a:ext cx="2069797" cy="369332"/>
          </a:xfrm>
          <a:prstGeom prst="rect">
            <a:avLst/>
          </a:prstGeom>
          <a:noFill/>
        </p:spPr>
        <p:txBody>
          <a:bodyPr wrap="none" rtlCol="0">
            <a:spAutoFit/>
          </a:bodyPr>
          <a:lstStyle/>
          <a:p>
            <a:r>
              <a:rPr lang="en-US" dirty="0"/>
              <a:t>Host infrastructure</a:t>
            </a:r>
            <a:endParaRPr lang="en-IN" dirty="0"/>
          </a:p>
        </p:txBody>
      </p:sp>
      <p:sp>
        <p:nvSpPr>
          <p:cNvPr id="32" name="TextBox 31">
            <a:extLst>
              <a:ext uri="{FF2B5EF4-FFF2-40B4-BE49-F238E27FC236}">
                <a16:creationId xmlns:a16="http://schemas.microsoft.com/office/drawing/2014/main" id="{AC21ACA6-E3E6-41BA-85B5-AC336B1C38A8}"/>
              </a:ext>
            </a:extLst>
          </p:cNvPr>
          <p:cNvSpPr txBox="1"/>
          <p:nvPr/>
        </p:nvSpPr>
        <p:spPr>
          <a:xfrm>
            <a:off x="622300" y="5928360"/>
            <a:ext cx="1903085" cy="369332"/>
          </a:xfrm>
          <a:prstGeom prst="rect">
            <a:avLst/>
          </a:prstGeom>
          <a:noFill/>
        </p:spPr>
        <p:txBody>
          <a:bodyPr wrap="none" rtlCol="0">
            <a:spAutoFit/>
          </a:bodyPr>
          <a:lstStyle/>
          <a:p>
            <a:r>
              <a:rPr lang="en-US" dirty="0"/>
              <a:t>Physical security</a:t>
            </a:r>
            <a:endParaRPr lang="en-IN" dirty="0"/>
          </a:p>
        </p:txBody>
      </p:sp>
    </p:spTree>
    <p:extLst>
      <p:ext uri="{BB962C8B-B14F-4D97-AF65-F5344CB8AC3E}">
        <p14:creationId xmlns:p14="http://schemas.microsoft.com/office/powerpoint/2010/main" val="244328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Antimalware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16</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966931" cy="369332"/>
          </a:xfrm>
          <a:prstGeom prst="rect">
            <a:avLst/>
          </a:prstGeom>
          <a:noFill/>
        </p:spPr>
        <p:txBody>
          <a:bodyPr wrap="none" rtlCol="0">
            <a:spAutoFit/>
          </a:bodyPr>
          <a:lstStyle/>
          <a:p>
            <a:r>
              <a:rPr lang="en-US" dirty="0"/>
              <a:t>The pot</a:t>
            </a:r>
            <a:endParaRPr lang="en-IN" dirty="0"/>
          </a:p>
        </p:txBody>
      </p:sp>
    </p:spTree>
    <p:extLst>
      <p:ext uri="{BB962C8B-B14F-4D97-AF65-F5344CB8AC3E}">
        <p14:creationId xmlns:p14="http://schemas.microsoft.com/office/powerpoint/2010/main" val="428216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Security Hub</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17</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1260628" cy="4801314"/>
          </a:xfrm>
          <a:prstGeom prst="rect">
            <a:avLst/>
          </a:prstGeom>
          <a:noFill/>
        </p:spPr>
        <p:txBody>
          <a:bodyPr wrap="square" rtlCol="0">
            <a:spAutoFit/>
          </a:bodyPr>
          <a:lstStyle/>
          <a:p>
            <a:r>
              <a:rPr lang="en-US" dirty="0"/>
              <a:t>AWS Security Hub gives you a comprehensive view of your security alerts and security posture across your AWS accounts.</a:t>
            </a:r>
          </a:p>
          <a:p>
            <a:endParaRPr lang="en-US" dirty="0"/>
          </a:p>
          <a:p>
            <a:r>
              <a:rPr lang="en-US" dirty="0"/>
              <a:t>With Security Hub, you now have a single place that aggregates, organizes, and prioritizes your security alerts, or findings, from multiple AWS services, such as Amazon </a:t>
            </a:r>
            <a:r>
              <a:rPr lang="en-US" dirty="0" err="1"/>
              <a:t>GuardDuty</a:t>
            </a:r>
            <a:r>
              <a:rPr lang="en-US" dirty="0"/>
              <a:t>, Amazon Inspector, Amazon Macie, AWS Identity and Access Management (IAM) Access Analyzer, AWS Systems Manager, and AWS Firewall Manager, as well as from AWS Partner Network (APN) solutions.</a:t>
            </a:r>
          </a:p>
          <a:p>
            <a:endParaRPr lang="en-US" dirty="0"/>
          </a:p>
          <a:p>
            <a:r>
              <a:rPr lang="en-US" dirty="0"/>
              <a:t>AWS Security Hub continuously monitors your environment using automated security checks based on the AWS best practices and industry standards that your organization follows.</a:t>
            </a:r>
          </a:p>
          <a:p>
            <a:endParaRPr lang="en-US" dirty="0"/>
          </a:p>
          <a:p>
            <a:r>
              <a:rPr lang="en-US" dirty="0"/>
              <a:t>You can also take action on these security findings by investigating them in Amazon Detective or by using Amazon CloudWatch Event rules to send the findings to ticketing, chat, Security Information and Event Management (SIEM), Security Orchestration Automation and Response (SOAR), and incident management tools or to custom remediation playbooks. Get started with AWS Security Hub in just a few clicks in the Management Console and once enabled, Security Hub will begin aggregating and prioritizing findings and conducting security checks.</a:t>
            </a:r>
            <a:endParaRPr lang="en-IN" dirty="0"/>
          </a:p>
        </p:txBody>
      </p:sp>
    </p:spTree>
    <p:extLst>
      <p:ext uri="{BB962C8B-B14F-4D97-AF65-F5344CB8AC3E}">
        <p14:creationId xmlns:p14="http://schemas.microsoft.com/office/powerpoint/2010/main" val="55587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a:t>
            </a:r>
            <a:r>
              <a:rPr lang="en-US" dirty="0" err="1"/>
              <a:t>GuardDuty</a:t>
            </a:r>
            <a:r>
              <a:rPr lang="en-US" dirty="0"/>
              <a:t> – Use case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18</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1260628" cy="4524315"/>
          </a:xfrm>
          <a:prstGeom prst="rect">
            <a:avLst/>
          </a:prstGeom>
          <a:noFill/>
        </p:spPr>
        <p:txBody>
          <a:bodyPr wrap="square" rtlCol="0">
            <a:spAutoFit/>
          </a:bodyPr>
          <a:lstStyle/>
          <a:p>
            <a:pPr marL="285750" indent="-285750">
              <a:buFont typeface="Arial" panose="020B0604020202020204" pitchFamily="34" charset="0"/>
              <a:buChar char="•"/>
            </a:pPr>
            <a:r>
              <a:rPr lang="en-US" dirty="0"/>
              <a:t>Monitor and protect their AWS accounts, workloads, and data stored in Amazon S3</a:t>
            </a:r>
          </a:p>
          <a:p>
            <a:pPr marL="285750" indent="-285750">
              <a:buFont typeface="Arial" panose="020B0604020202020204" pitchFamily="34" charset="0"/>
              <a:buChar char="•"/>
            </a:pPr>
            <a:r>
              <a:rPr lang="en-IN" dirty="0"/>
              <a:t>AWS CloudTrail Management Events (AWS user and API activity ), AWS CloudTrail S3 Data Events ( S3 activity), Amazon VPC Flow Logs, and DNS Logs.</a:t>
            </a:r>
          </a:p>
          <a:p>
            <a:pPr marL="285750" indent="-285750">
              <a:buFont typeface="Arial" panose="020B0604020202020204" pitchFamily="34" charset="0"/>
              <a:buChar char="•"/>
            </a:pPr>
            <a:r>
              <a:rPr lang="en-IN" dirty="0"/>
              <a:t>Account compromise. Example include:</a:t>
            </a:r>
          </a:p>
          <a:p>
            <a:pPr marL="742950" lvl="1" indent="-285750">
              <a:buFont typeface="Arial" panose="020B0604020202020204" pitchFamily="34" charset="0"/>
              <a:buChar char="•"/>
            </a:pPr>
            <a:r>
              <a:rPr lang="en-US" dirty="0"/>
              <a:t>Access of AWS resources from an unusual geo-location at an atypical time of day. </a:t>
            </a:r>
          </a:p>
          <a:p>
            <a:pPr marL="742950" lvl="1" indent="-285750">
              <a:buFont typeface="Arial" panose="020B0604020202020204" pitchFamily="34" charset="0"/>
              <a:buChar char="•"/>
            </a:pPr>
            <a:r>
              <a:rPr lang="en-US" dirty="0"/>
              <a:t>Checks for unusual API calls, such as attempts to obscure account activity by disabling CloudTrail logging or </a:t>
            </a:r>
          </a:p>
          <a:p>
            <a:pPr marL="742950" lvl="1" indent="-285750">
              <a:buFont typeface="Arial" panose="020B0604020202020204" pitchFamily="34" charset="0"/>
              <a:buChar char="•"/>
            </a:pPr>
            <a:r>
              <a:rPr lang="en-US" dirty="0"/>
              <a:t>Taking snapshots of a database from a malicious IP address.</a:t>
            </a:r>
            <a:r>
              <a:rPr lang="en-IN" dirty="0"/>
              <a:t> </a:t>
            </a:r>
          </a:p>
          <a:p>
            <a:pPr marL="285750" indent="-285750">
              <a:buFont typeface="Arial" panose="020B0604020202020204" pitchFamily="34" charset="0"/>
              <a:buChar char="•"/>
            </a:pPr>
            <a:r>
              <a:rPr lang="en-IN" dirty="0"/>
              <a:t>Instance compromise. Example include:</a:t>
            </a:r>
          </a:p>
          <a:p>
            <a:pPr marL="742950" lvl="1" indent="-285750">
              <a:buFont typeface="Arial" panose="020B0604020202020204" pitchFamily="34" charset="0"/>
              <a:buChar char="•"/>
            </a:pPr>
            <a:r>
              <a:rPr lang="en-US" dirty="0"/>
              <a:t>Cryptocurrency mining, </a:t>
            </a:r>
          </a:p>
          <a:p>
            <a:pPr marL="742950" lvl="1" indent="-285750">
              <a:buFont typeface="Arial" panose="020B0604020202020204" pitchFamily="34" charset="0"/>
              <a:buChar char="•"/>
            </a:pPr>
            <a:r>
              <a:rPr lang="en-US" dirty="0"/>
              <a:t>Backdoor command and control (C&amp;C) activity, </a:t>
            </a:r>
          </a:p>
          <a:p>
            <a:pPr marL="742950" lvl="1" indent="-285750">
              <a:buFont typeface="Arial" panose="020B0604020202020204" pitchFamily="34" charset="0"/>
              <a:buChar char="•"/>
            </a:pPr>
            <a:r>
              <a:rPr lang="en-US" dirty="0"/>
              <a:t>Malware using domain generation algorithms (DGA), </a:t>
            </a:r>
          </a:p>
          <a:p>
            <a:pPr marL="742950" lvl="1" indent="-285750">
              <a:buFont typeface="Arial" panose="020B0604020202020204" pitchFamily="34" charset="0"/>
              <a:buChar char="•"/>
            </a:pPr>
            <a:r>
              <a:rPr lang="en-US" dirty="0"/>
              <a:t>Outbound denial of service activity, unusually high volume of network traffic, unusual network protocols, outbound instance communication with a known malicious IP, temporary Amazon EC2 credentials used by an external IP address, and </a:t>
            </a:r>
          </a:p>
          <a:p>
            <a:pPr marL="742950" lvl="1" indent="-285750">
              <a:buFont typeface="Arial" panose="020B0604020202020204" pitchFamily="34" charset="0"/>
              <a:buChar char="•"/>
            </a:pPr>
            <a:r>
              <a:rPr lang="en-US" dirty="0"/>
              <a:t>Data exfiltration using DNS.</a:t>
            </a:r>
            <a:endParaRPr lang="en-IN" dirty="0"/>
          </a:p>
        </p:txBody>
      </p:sp>
    </p:spTree>
    <p:extLst>
      <p:ext uri="{BB962C8B-B14F-4D97-AF65-F5344CB8AC3E}">
        <p14:creationId xmlns:p14="http://schemas.microsoft.com/office/powerpoint/2010/main" val="2014370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a:t>
            </a:r>
            <a:r>
              <a:rPr lang="en-US" dirty="0" err="1"/>
              <a:t>GuardDuty</a:t>
            </a:r>
            <a:r>
              <a:rPr lang="en-US" dirty="0"/>
              <a:t> – Use case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19</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1260628" cy="3693319"/>
          </a:xfrm>
          <a:prstGeom prst="rect">
            <a:avLst/>
          </a:prstGeom>
          <a:noFill/>
        </p:spPr>
        <p:txBody>
          <a:bodyPr wrap="square" rtlCol="0">
            <a:spAutoFit/>
          </a:bodyPr>
          <a:lstStyle/>
          <a:p>
            <a:pPr marL="285750" indent="-285750">
              <a:buFont typeface="Arial" panose="020B0604020202020204" pitchFamily="34" charset="0"/>
              <a:buChar char="•"/>
            </a:pPr>
            <a:r>
              <a:rPr lang="en-IN" dirty="0"/>
              <a:t>Malicious reconnaissance. Example include:</a:t>
            </a:r>
          </a:p>
          <a:p>
            <a:pPr marL="742950" lvl="1" indent="-285750">
              <a:buFont typeface="Arial" panose="020B0604020202020204" pitchFamily="34" charset="0"/>
              <a:buChar char="•"/>
            </a:pPr>
            <a:r>
              <a:rPr lang="en-US" dirty="0"/>
              <a:t>API calls from an unusual geolocation or anonymizing proxy, </a:t>
            </a:r>
          </a:p>
          <a:p>
            <a:pPr marL="742950" lvl="1" indent="-285750">
              <a:buFont typeface="Arial" panose="020B0604020202020204" pitchFamily="34" charset="0"/>
              <a:buChar char="•"/>
            </a:pPr>
            <a:r>
              <a:rPr lang="en-US" dirty="0"/>
              <a:t>Attempts to disable AWS CloudTrail logging, Changes that weaken the account password policy</a:t>
            </a:r>
          </a:p>
          <a:p>
            <a:pPr marL="742950" lvl="1" indent="-285750">
              <a:buFont typeface="Arial" panose="020B0604020202020204" pitchFamily="34" charset="0"/>
              <a:buChar char="•"/>
            </a:pPr>
            <a:r>
              <a:rPr lang="en-US" dirty="0"/>
              <a:t>Unusual instance or infrastructure launches, </a:t>
            </a:r>
          </a:p>
          <a:p>
            <a:pPr marL="742950" lvl="1" indent="-285750">
              <a:buFont typeface="Arial" panose="020B0604020202020204" pitchFamily="34" charset="0"/>
              <a:buChar char="•"/>
            </a:pPr>
            <a:r>
              <a:rPr lang="en-US" dirty="0"/>
              <a:t>Infrastructure deployments in an unusual region, and </a:t>
            </a:r>
          </a:p>
          <a:p>
            <a:pPr marL="742950" lvl="1" indent="-285750">
              <a:buFont typeface="Arial" panose="020B0604020202020204" pitchFamily="34" charset="0"/>
              <a:buChar char="•"/>
            </a:pPr>
            <a:r>
              <a:rPr lang="en-US" dirty="0"/>
              <a:t>API calls from known malicious IP addresses.</a:t>
            </a:r>
            <a:r>
              <a:rPr lang="en-IN" dirty="0"/>
              <a:t> </a:t>
            </a:r>
          </a:p>
          <a:p>
            <a:pPr marL="285750" indent="-285750">
              <a:buFont typeface="Arial" panose="020B0604020202020204" pitchFamily="34" charset="0"/>
              <a:buChar char="•"/>
            </a:pPr>
            <a:r>
              <a:rPr lang="en-IN" dirty="0"/>
              <a:t>Bucket compromise. Example include:</a:t>
            </a:r>
          </a:p>
          <a:p>
            <a:pPr marL="742950" lvl="1" indent="-285750">
              <a:buFont typeface="Arial" panose="020B0604020202020204" pitchFamily="34" charset="0"/>
              <a:buChar char="•"/>
            </a:pPr>
            <a:r>
              <a:rPr lang="en-US" dirty="0"/>
              <a:t>Suspicious data access patterns indicating credential misuse, </a:t>
            </a:r>
          </a:p>
          <a:p>
            <a:pPr marL="742950" lvl="1" indent="-285750">
              <a:buFont typeface="Arial" panose="020B0604020202020204" pitchFamily="34" charset="0"/>
              <a:buChar char="•"/>
            </a:pPr>
            <a:r>
              <a:rPr lang="en-US" dirty="0"/>
              <a:t>Unusual S3 API activity from a remote host, </a:t>
            </a:r>
          </a:p>
          <a:p>
            <a:pPr marL="742950" lvl="1" indent="-285750">
              <a:buFont typeface="Arial" panose="020B0604020202020204" pitchFamily="34" charset="0"/>
              <a:buChar char="•"/>
            </a:pPr>
            <a:r>
              <a:rPr lang="en-US" dirty="0"/>
              <a:t>Unauthorized S3 access from known malicious IP addresses, and </a:t>
            </a:r>
          </a:p>
          <a:p>
            <a:pPr marL="742950" lvl="1" indent="-285750">
              <a:buFont typeface="Arial" panose="020B0604020202020204" pitchFamily="34" charset="0"/>
              <a:buChar char="•"/>
            </a:pPr>
            <a:r>
              <a:rPr lang="en-US" dirty="0"/>
              <a:t>API calls to retrieve data in S3 buckets from user that had no prior history of accessing the bucket or invoked from an unusual location. </a:t>
            </a:r>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3436016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a:t>
            </a:fld>
            <a:endParaRPr lang="en-US"/>
          </a:p>
        </p:txBody>
      </p:sp>
      <p:pic>
        <p:nvPicPr>
          <p:cNvPr id="1026" name="Picture 2" descr="VPC Endpoints - Gateway vs Interface, VPC Peering and VPC Flow Logs - AWS  Certification Cheat Sheet – in28minutes Cloud">
            <a:extLst>
              <a:ext uri="{FF2B5EF4-FFF2-40B4-BE49-F238E27FC236}">
                <a16:creationId xmlns:a16="http://schemas.microsoft.com/office/drawing/2014/main" id="{2A52EB4F-D265-45A5-8D2F-5C4FB3DA8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9" y="1316110"/>
            <a:ext cx="1933575" cy="1809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ont your Elastigroup-based web applications with Route53 - News &amp;amp; Product  Updates from Spot by NetApp">
            <a:extLst>
              <a:ext uri="{FF2B5EF4-FFF2-40B4-BE49-F238E27FC236}">
                <a16:creationId xmlns:a16="http://schemas.microsoft.com/office/drawing/2014/main" id="{944A16FD-27DA-44B2-8779-4183DF108F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9993" y="1372243"/>
            <a:ext cx="1714500" cy="11864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D8B10FF-784B-463C-913E-541BFEE7096F}"/>
              </a:ext>
            </a:extLst>
          </p:cNvPr>
          <p:cNvSpPr txBox="1"/>
          <p:nvPr/>
        </p:nvSpPr>
        <p:spPr>
          <a:xfrm>
            <a:off x="4785033" y="2756528"/>
            <a:ext cx="1933575" cy="369332"/>
          </a:xfrm>
          <a:prstGeom prst="rect">
            <a:avLst/>
          </a:prstGeom>
          <a:noFill/>
        </p:spPr>
        <p:txBody>
          <a:bodyPr wrap="square" rtlCol="0">
            <a:spAutoFit/>
          </a:bodyPr>
          <a:lstStyle/>
          <a:p>
            <a:r>
              <a:rPr lang="en-US" dirty="0">
                <a:solidFill>
                  <a:schemeClr val="tx2"/>
                </a:solidFill>
              </a:rPr>
              <a:t>AWS DNS logs </a:t>
            </a:r>
          </a:p>
        </p:txBody>
      </p:sp>
      <p:pic>
        <p:nvPicPr>
          <p:cNvPr id="1032" name="Picture 8" descr="Securing AWS S3 uploads using presigned URLs | by Aidan Hallett | Medium">
            <a:extLst>
              <a:ext uri="{FF2B5EF4-FFF2-40B4-BE49-F238E27FC236}">
                <a16:creationId xmlns:a16="http://schemas.microsoft.com/office/drawing/2014/main" id="{7711E7FE-F9BE-4CBF-B3AB-7073DE74FE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2885" y="890647"/>
            <a:ext cx="931177" cy="6983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WS IAM Exploitation - Security Risk Advisors">
            <a:extLst>
              <a:ext uri="{FF2B5EF4-FFF2-40B4-BE49-F238E27FC236}">
                <a16:creationId xmlns:a16="http://schemas.microsoft.com/office/drawing/2014/main" id="{6A5C83B4-0892-48BA-AB3D-C740417B42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9233" y="872385"/>
            <a:ext cx="1714501" cy="9646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mazon (AWS) EC2 Instance: Benefits &amp;amp; How it Works?">
            <a:extLst>
              <a:ext uri="{FF2B5EF4-FFF2-40B4-BE49-F238E27FC236}">
                <a16:creationId xmlns:a16="http://schemas.microsoft.com/office/drawing/2014/main" id="{998E77BE-3EC1-4B40-9129-3084421EC8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2935" y="287610"/>
            <a:ext cx="1609826" cy="1028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WS CloudTrail - Coralogix">
            <a:extLst>
              <a:ext uri="{FF2B5EF4-FFF2-40B4-BE49-F238E27FC236}">
                <a16:creationId xmlns:a16="http://schemas.microsoft.com/office/drawing/2014/main" id="{A3352166-82B7-46D7-AEC6-759DB80970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3348" y="1212527"/>
            <a:ext cx="3429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3A3D1A4-0972-4082-A5C9-63BD8D27D87A}"/>
              </a:ext>
            </a:extLst>
          </p:cNvPr>
          <p:cNvSpPr/>
          <p:nvPr/>
        </p:nvSpPr>
        <p:spPr>
          <a:xfrm>
            <a:off x="101528" y="5616283"/>
            <a:ext cx="8544348" cy="307777"/>
          </a:xfrm>
          <a:prstGeom prst="rect">
            <a:avLst/>
          </a:prstGeom>
        </p:spPr>
        <p:txBody>
          <a:bodyPr wrap="square">
            <a:spAutoFit/>
          </a:bodyPr>
          <a:lstStyle/>
          <a:p>
            <a:r>
              <a:rPr lang="en-US" sz="1400" dirty="0"/>
              <a:t>https://docs.aws.amazon.com/guardduty/latest/ug/guardduty_data-sources.html</a:t>
            </a:r>
          </a:p>
        </p:txBody>
      </p:sp>
    </p:spTree>
    <p:extLst>
      <p:ext uri="{BB962C8B-B14F-4D97-AF65-F5344CB8AC3E}">
        <p14:creationId xmlns:p14="http://schemas.microsoft.com/office/powerpoint/2010/main" val="73499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(cost)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20</a:t>
            </a:fld>
            <a:endParaRPr lang="en-US"/>
          </a:p>
        </p:txBody>
      </p:sp>
      <p:pic>
        <p:nvPicPr>
          <p:cNvPr id="2" name="Picture 1">
            <a:extLst>
              <a:ext uri="{FF2B5EF4-FFF2-40B4-BE49-F238E27FC236}">
                <a16:creationId xmlns:a16="http://schemas.microsoft.com/office/drawing/2014/main" id="{C2132AC3-BB53-47BC-84F7-572D04C4EB17}"/>
              </a:ext>
            </a:extLst>
          </p:cNvPr>
          <p:cNvPicPr>
            <a:picLocks noChangeAspect="1"/>
          </p:cNvPicPr>
          <p:nvPr/>
        </p:nvPicPr>
        <p:blipFill>
          <a:blip r:embed="rId3"/>
          <a:stretch>
            <a:fillRect/>
          </a:stretch>
        </p:blipFill>
        <p:spPr>
          <a:xfrm>
            <a:off x="552450" y="1665013"/>
            <a:ext cx="9498778" cy="4553354"/>
          </a:xfrm>
          <a:prstGeom prst="rect">
            <a:avLst/>
          </a:prstGeom>
        </p:spPr>
      </p:pic>
      <p:sp>
        <p:nvSpPr>
          <p:cNvPr id="3" name="TextBox 2">
            <a:extLst>
              <a:ext uri="{FF2B5EF4-FFF2-40B4-BE49-F238E27FC236}">
                <a16:creationId xmlns:a16="http://schemas.microsoft.com/office/drawing/2014/main" id="{0D0C6F2D-210B-4666-8AAD-C9732F521482}"/>
              </a:ext>
            </a:extLst>
          </p:cNvPr>
          <p:cNvSpPr txBox="1"/>
          <p:nvPr/>
        </p:nvSpPr>
        <p:spPr>
          <a:xfrm>
            <a:off x="742950" y="1114425"/>
            <a:ext cx="4232890" cy="369332"/>
          </a:xfrm>
          <a:prstGeom prst="rect">
            <a:avLst/>
          </a:prstGeom>
          <a:noFill/>
        </p:spPr>
        <p:txBody>
          <a:bodyPr wrap="none" rtlCol="0">
            <a:spAutoFit/>
          </a:bodyPr>
          <a:lstStyle/>
          <a:p>
            <a:r>
              <a:rPr lang="en-US" dirty="0"/>
              <a:t>Price in each region would be different. </a:t>
            </a:r>
            <a:endParaRPr lang="en-IN" dirty="0"/>
          </a:p>
        </p:txBody>
      </p:sp>
    </p:spTree>
    <p:extLst>
      <p:ext uri="{BB962C8B-B14F-4D97-AF65-F5344CB8AC3E}">
        <p14:creationId xmlns:p14="http://schemas.microsoft.com/office/powerpoint/2010/main" val="207312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CloudWatch (Cost Calculation) – Free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21</a:t>
            </a:fld>
            <a:endParaRPr lang="en-US"/>
          </a:p>
        </p:txBody>
      </p:sp>
      <p:sp>
        <p:nvSpPr>
          <p:cNvPr id="6" name="TextBox 5">
            <a:extLst>
              <a:ext uri="{FF2B5EF4-FFF2-40B4-BE49-F238E27FC236}">
                <a16:creationId xmlns:a16="http://schemas.microsoft.com/office/drawing/2014/main" id="{909510EF-AA83-42C6-9DCD-6164783CB53C}"/>
              </a:ext>
            </a:extLst>
          </p:cNvPr>
          <p:cNvSpPr txBox="1"/>
          <p:nvPr/>
        </p:nvSpPr>
        <p:spPr>
          <a:xfrm>
            <a:off x="485775" y="1209675"/>
            <a:ext cx="8658225" cy="738664"/>
          </a:xfrm>
          <a:prstGeom prst="rect">
            <a:avLst/>
          </a:prstGeom>
          <a:noFill/>
        </p:spPr>
        <p:txBody>
          <a:bodyPr wrap="square">
            <a:spAutoFit/>
          </a:bodyPr>
          <a:lstStyle/>
          <a:p>
            <a:r>
              <a:rPr lang="en-IN" sz="2400" dirty="0"/>
              <a:t>No up front or minimum fee</a:t>
            </a:r>
          </a:p>
          <a:p>
            <a:pPr marL="742950" lvl="1" indent="-285750">
              <a:buFont typeface="Arial" panose="020B0604020202020204" pitchFamily="34" charset="0"/>
              <a:buChar char="•"/>
            </a:pPr>
            <a:r>
              <a:rPr lang="en-IN" dirty="0"/>
              <a:t>Pay what you use</a:t>
            </a:r>
          </a:p>
        </p:txBody>
      </p:sp>
      <p:pic>
        <p:nvPicPr>
          <p:cNvPr id="3" name="Picture 2" descr="Graphical user interface, text, application, email&#10;&#10;Description automatically generated">
            <a:extLst>
              <a:ext uri="{FF2B5EF4-FFF2-40B4-BE49-F238E27FC236}">
                <a16:creationId xmlns:a16="http://schemas.microsoft.com/office/drawing/2014/main" id="{832507E6-AAF9-4FEB-BB34-BA30EDB3BC51}"/>
              </a:ext>
            </a:extLst>
          </p:cNvPr>
          <p:cNvPicPr>
            <a:picLocks noChangeAspect="1"/>
          </p:cNvPicPr>
          <p:nvPr/>
        </p:nvPicPr>
        <p:blipFill>
          <a:blip r:embed="rId3"/>
          <a:stretch>
            <a:fillRect/>
          </a:stretch>
        </p:blipFill>
        <p:spPr>
          <a:xfrm>
            <a:off x="1048183" y="1972581"/>
            <a:ext cx="10073409" cy="4855936"/>
          </a:xfrm>
          <a:prstGeom prst="rect">
            <a:avLst/>
          </a:prstGeom>
        </p:spPr>
      </p:pic>
    </p:spTree>
    <p:extLst>
      <p:ext uri="{BB962C8B-B14F-4D97-AF65-F5344CB8AC3E}">
        <p14:creationId xmlns:p14="http://schemas.microsoft.com/office/powerpoint/2010/main" val="45487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CloudWatch (Cost) – Paid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22</a:t>
            </a:fld>
            <a:endParaRPr lang="en-US"/>
          </a:p>
        </p:txBody>
      </p:sp>
      <p:sp>
        <p:nvSpPr>
          <p:cNvPr id="6" name="TextBox 5">
            <a:extLst>
              <a:ext uri="{FF2B5EF4-FFF2-40B4-BE49-F238E27FC236}">
                <a16:creationId xmlns:a16="http://schemas.microsoft.com/office/drawing/2014/main" id="{909510EF-AA83-42C6-9DCD-6164783CB53C}"/>
              </a:ext>
            </a:extLst>
          </p:cNvPr>
          <p:cNvSpPr txBox="1"/>
          <p:nvPr/>
        </p:nvSpPr>
        <p:spPr>
          <a:xfrm>
            <a:off x="485775" y="914400"/>
            <a:ext cx="8658225" cy="1015663"/>
          </a:xfrm>
          <a:prstGeom prst="rect">
            <a:avLst/>
          </a:prstGeom>
          <a:noFill/>
        </p:spPr>
        <p:txBody>
          <a:bodyPr wrap="square">
            <a:spAutoFit/>
          </a:bodyPr>
          <a:lstStyle/>
          <a:p>
            <a:r>
              <a:rPr lang="en-IN" sz="2400" dirty="0"/>
              <a:t>No up front or minimum fee</a:t>
            </a:r>
          </a:p>
          <a:p>
            <a:pPr marL="742950" lvl="1" indent="-285750">
              <a:buFont typeface="Arial" panose="020B0604020202020204" pitchFamily="34" charset="0"/>
              <a:buChar char="•"/>
            </a:pPr>
            <a:r>
              <a:rPr lang="en-IN" dirty="0"/>
              <a:t>Pay what you use</a:t>
            </a:r>
          </a:p>
          <a:p>
            <a:pPr marL="742950" lvl="1" indent="-285750">
              <a:buFont typeface="Arial" panose="020B0604020202020204" pitchFamily="34" charset="0"/>
              <a:buChar char="•"/>
            </a:pPr>
            <a:r>
              <a:rPr lang="en-IN" dirty="0"/>
              <a:t>Billing at the end of the month</a:t>
            </a:r>
          </a:p>
        </p:txBody>
      </p:sp>
      <p:sp>
        <p:nvSpPr>
          <p:cNvPr id="7" name="TextBox 6">
            <a:extLst>
              <a:ext uri="{FF2B5EF4-FFF2-40B4-BE49-F238E27FC236}">
                <a16:creationId xmlns:a16="http://schemas.microsoft.com/office/drawing/2014/main" id="{9C547F67-BB20-4E9C-8897-622A9A2A39BC}"/>
              </a:ext>
            </a:extLst>
          </p:cNvPr>
          <p:cNvSpPr txBox="1"/>
          <p:nvPr/>
        </p:nvSpPr>
        <p:spPr>
          <a:xfrm>
            <a:off x="5105400" y="1238935"/>
            <a:ext cx="7734300" cy="369332"/>
          </a:xfrm>
          <a:prstGeom prst="rect">
            <a:avLst/>
          </a:prstGeom>
          <a:noFill/>
        </p:spPr>
        <p:txBody>
          <a:bodyPr wrap="square">
            <a:spAutoFit/>
          </a:bodyPr>
          <a:lstStyle/>
          <a:p>
            <a:r>
              <a:rPr lang="en-US" dirty="0">
                <a:hlinkClick r:id="rId3"/>
              </a:rPr>
              <a:t>Amazon CloudWatch Pricing – Amazon Web Services (AWS)</a:t>
            </a:r>
            <a:endParaRPr lang="en-IN" dirty="0"/>
          </a:p>
        </p:txBody>
      </p:sp>
      <p:sp>
        <p:nvSpPr>
          <p:cNvPr id="9" name="TextBox 8">
            <a:extLst>
              <a:ext uri="{FF2B5EF4-FFF2-40B4-BE49-F238E27FC236}">
                <a16:creationId xmlns:a16="http://schemas.microsoft.com/office/drawing/2014/main" id="{866C2872-2557-4A28-AF45-B25F0B932570}"/>
              </a:ext>
            </a:extLst>
          </p:cNvPr>
          <p:cNvSpPr txBox="1"/>
          <p:nvPr/>
        </p:nvSpPr>
        <p:spPr>
          <a:xfrm>
            <a:off x="609600" y="2254598"/>
            <a:ext cx="11304905" cy="12957393"/>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16191F"/>
                </a:solidFill>
                <a:effectLst/>
                <a:latin typeface="Amazon Ember"/>
              </a:rPr>
              <a:t>Metrics</a:t>
            </a:r>
          </a:p>
          <a:p>
            <a:pPr marL="742950" lvl="1" indent="-285750">
              <a:buFont typeface="Arial" panose="020B0604020202020204" pitchFamily="34" charset="0"/>
              <a:buChar char="•"/>
            </a:pPr>
            <a:r>
              <a:rPr lang="en-US" sz="1400" b="0" i="0" dirty="0">
                <a:solidFill>
                  <a:srgbClr val="16191F"/>
                </a:solidFill>
                <a:effectLst/>
                <a:latin typeface="Amazon Ember"/>
              </a:rPr>
              <a:t>Number of Metrics (includes detailed and custom metrics)</a:t>
            </a:r>
          </a:p>
          <a:p>
            <a:pPr marL="285750" indent="-285750">
              <a:buFont typeface="Arial" panose="020B0604020202020204" pitchFamily="34" charset="0"/>
              <a:buChar char="•"/>
            </a:pPr>
            <a:r>
              <a:rPr lang="en-US" dirty="0">
                <a:solidFill>
                  <a:srgbClr val="16191F"/>
                </a:solidFill>
                <a:latin typeface="Amazon Ember"/>
              </a:rPr>
              <a:t>APIs</a:t>
            </a:r>
          </a:p>
          <a:p>
            <a:pPr marL="742950" lvl="1" indent="-285750">
              <a:buFont typeface="Arial" panose="020B0604020202020204" pitchFamily="34" charset="0"/>
              <a:buChar char="•"/>
            </a:pPr>
            <a:r>
              <a:rPr lang="en-US" sz="1400" dirty="0" err="1">
                <a:solidFill>
                  <a:srgbClr val="16191F"/>
                </a:solidFill>
                <a:latin typeface="Amazon Ember"/>
              </a:rPr>
              <a:t>GetMetricData</a:t>
            </a:r>
            <a:r>
              <a:rPr lang="en-US" sz="1400" dirty="0">
                <a:solidFill>
                  <a:srgbClr val="16191F"/>
                </a:solidFill>
                <a:latin typeface="Amazon Ember"/>
              </a:rPr>
              <a:t>: Number of metrics requested</a:t>
            </a:r>
          </a:p>
          <a:p>
            <a:pPr marL="742950" lvl="1" indent="-285750">
              <a:buFont typeface="Arial" panose="020B0604020202020204" pitchFamily="34" charset="0"/>
              <a:buChar char="•"/>
            </a:pPr>
            <a:r>
              <a:rPr lang="en-US" sz="1400" dirty="0" err="1">
                <a:solidFill>
                  <a:srgbClr val="16191F"/>
                </a:solidFill>
                <a:latin typeface="Amazon Ember"/>
              </a:rPr>
              <a:t>GetMetricWidgetImage</a:t>
            </a:r>
            <a:r>
              <a:rPr lang="en-US" sz="1400" dirty="0">
                <a:solidFill>
                  <a:srgbClr val="16191F"/>
                </a:solidFill>
                <a:latin typeface="Amazon Ember"/>
              </a:rPr>
              <a:t>: Number of metrics requested</a:t>
            </a:r>
          </a:p>
          <a:p>
            <a:pPr marL="742950" lvl="1" indent="-285750">
              <a:buFont typeface="Arial" panose="020B0604020202020204" pitchFamily="34" charset="0"/>
              <a:buChar char="•"/>
            </a:pPr>
            <a:r>
              <a:rPr lang="en-US" sz="1400" dirty="0">
                <a:solidFill>
                  <a:srgbClr val="16191F"/>
                </a:solidFill>
                <a:latin typeface="Amazon Ember"/>
              </a:rPr>
              <a:t>Number of other API requests</a:t>
            </a:r>
          </a:p>
          <a:p>
            <a:pPr marL="1200150" lvl="2" indent="-285750">
              <a:buFont typeface="Arial" panose="020B0604020202020204" pitchFamily="34" charset="0"/>
              <a:buChar char="•"/>
            </a:pPr>
            <a:r>
              <a:rPr lang="en-US" sz="1200" b="0" i="0" dirty="0" err="1">
                <a:solidFill>
                  <a:srgbClr val="16191F"/>
                </a:solidFill>
                <a:effectLst/>
                <a:latin typeface="Amazon Ember"/>
              </a:rPr>
              <a:t>GetMetricStatistics</a:t>
            </a:r>
            <a:r>
              <a:rPr lang="en-US" sz="1200" b="0" i="0" dirty="0">
                <a:solidFill>
                  <a:srgbClr val="16191F"/>
                </a:solidFill>
                <a:effectLst/>
                <a:latin typeface="Amazon Ember"/>
              </a:rPr>
              <a:t>, </a:t>
            </a:r>
            <a:r>
              <a:rPr lang="en-US" sz="1200" b="0" i="0" dirty="0" err="1">
                <a:solidFill>
                  <a:srgbClr val="16191F"/>
                </a:solidFill>
                <a:effectLst/>
                <a:latin typeface="Amazon Ember"/>
              </a:rPr>
              <a:t>ListMetrics</a:t>
            </a:r>
            <a:r>
              <a:rPr lang="en-US" sz="1200" b="0" i="0" dirty="0">
                <a:solidFill>
                  <a:srgbClr val="16191F"/>
                </a:solidFill>
                <a:effectLst/>
                <a:latin typeface="Amazon Ember"/>
              </a:rPr>
              <a:t>, </a:t>
            </a:r>
            <a:r>
              <a:rPr lang="en-US" sz="1200" b="0" i="0" dirty="0" err="1">
                <a:solidFill>
                  <a:srgbClr val="16191F"/>
                </a:solidFill>
                <a:effectLst/>
                <a:latin typeface="Amazon Ember"/>
              </a:rPr>
              <a:t>PutMetricData</a:t>
            </a:r>
            <a:r>
              <a:rPr lang="en-US" sz="1200" b="0" i="0" dirty="0">
                <a:solidFill>
                  <a:srgbClr val="16191F"/>
                </a:solidFill>
                <a:effectLst/>
                <a:latin typeface="Amazon Ember"/>
              </a:rPr>
              <a:t>, </a:t>
            </a:r>
            <a:r>
              <a:rPr lang="en-US" sz="1200" b="0" i="0" dirty="0" err="1">
                <a:solidFill>
                  <a:srgbClr val="16191F"/>
                </a:solidFill>
                <a:effectLst/>
                <a:latin typeface="Amazon Ember"/>
              </a:rPr>
              <a:t>GetDashboard</a:t>
            </a:r>
            <a:r>
              <a:rPr lang="en-US" sz="1200" b="0" i="0" dirty="0">
                <a:solidFill>
                  <a:srgbClr val="16191F"/>
                </a:solidFill>
                <a:effectLst/>
                <a:latin typeface="Amazon Ember"/>
              </a:rPr>
              <a:t>, </a:t>
            </a:r>
            <a:r>
              <a:rPr lang="en-US" sz="1200" b="0" i="0" dirty="0" err="1">
                <a:solidFill>
                  <a:srgbClr val="16191F"/>
                </a:solidFill>
                <a:effectLst/>
                <a:latin typeface="Amazon Ember"/>
              </a:rPr>
              <a:t>ListDashboards</a:t>
            </a:r>
            <a:r>
              <a:rPr lang="en-US" sz="1200" b="0" i="0" dirty="0">
                <a:solidFill>
                  <a:srgbClr val="16191F"/>
                </a:solidFill>
                <a:effectLst/>
                <a:latin typeface="Amazon Ember"/>
              </a:rPr>
              <a:t>, </a:t>
            </a:r>
            <a:r>
              <a:rPr lang="en-US" sz="1200" b="0" i="0" dirty="0" err="1">
                <a:solidFill>
                  <a:srgbClr val="16191F"/>
                </a:solidFill>
                <a:effectLst/>
                <a:latin typeface="Amazon Ember"/>
              </a:rPr>
              <a:t>PutDashboard</a:t>
            </a:r>
            <a:r>
              <a:rPr lang="en-US" sz="1200" b="0" i="0" dirty="0">
                <a:solidFill>
                  <a:srgbClr val="16191F"/>
                </a:solidFill>
                <a:effectLst/>
                <a:latin typeface="Amazon Ember"/>
              </a:rPr>
              <a:t> and </a:t>
            </a:r>
            <a:r>
              <a:rPr lang="en-US" sz="1200" b="0" i="0" dirty="0" err="1">
                <a:solidFill>
                  <a:srgbClr val="16191F"/>
                </a:solidFill>
                <a:effectLst/>
                <a:latin typeface="Amazon Ember"/>
              </a:rPr>
              <a:t>DeleteDashboards</a:t>
            </a:r>
            <a:r>
              <a:rPr lang="en-US" sz="1200" b="0" i="0" dirty="0">
                <a:solidFill>
                  <a:srgbClr val="16191F"/>
                </a:solidFill>
                <a:effectLst/>
                <a:latin typeface="Amazon Ember"/>
              </a:rPr>
              <a:t> requests are the other request types which are billed at the same price.</a:t>
            </a:r>
          </a:p>
          <a:p>
            <a:pPr marL="285750" indent="-285750">
              <a:buFont typeface="Arial" panose="020B0604020202020204" pitchFamily="34" charset="0"/>
              <a:buChar char="•"/>
            </a:pPr>
            <a:r>
              <a:rPr lang="en-US" b="0" i="0" dirty="0">
                <a:solidFill>
                  <a:srgbClr val="16191F"/>
                </a:solidFill>
                <a:effectLst/>
                <a:latin typeface="Amazon Ember"/>
              </a:rPr>
              <a:t>Logs</a:t>
            </a:r>
          </a:p>
          <a:p>
            <a:pPr marL="742950" lvl="1" indent="-285750">
              <a:buFont typeface="Arial" panose="020B0604020202020204" pitchFamily="34" charset="0"/>
              <a:buChar char="•"/>
            </a:pPr>
            <a:r>
              <a:rPr lang="en-US" b="0" i="0" dirty="0">
                <a:solidFill>
                  <a:srgbClr val="16191F"/>
                </a:solidFill>
                <a:effectLst/>
                <a:latin typeface="Amazon Ember"/>
              </a:rPr>
              <a:t>Standard Logs: Data Ingested  in GB</a:t>
            </a:r>
          </a:p>
          <a:p>
            <a:pPr marL="742950" lvl="1" indent="-285750">
              <a:buFont typeface="Arial" panose="020B0604020202020204" pitchFamily="34" charset="0"/>
              <a:buChar char="•"/>
            </a:pPr>
            <a:r>
              <a:rPr lang="en-US" b="0" i="0" dirty="0">
                <a:solidFill>
                  <a:srgbClr val="16191F"/>
                </a:solidFill>
                <a:effectLst/>
                <a:latin typeface="Amazon Ember"/>
              </a:rPr>
              <a:t>Vended Logs: Data Ingested</a:t>
            </a:r>
          </a:p>
          <a:p>
            <a:pPr marL="742950" lvl="1" indent="-285750">
              <a:buFont typeface="Arial" panose="020B0604020202020204" pitchFamily="34" charset="0"/>
              <a:buChar char="•"/>
            </a:pPr>
            <a:r>
              <a:rPr lang="en-US" b="0" i="0" dirty="0">
                <a:solidFill>
                  <a:srgbClr val="16191F"/>
                </a:solidFill>
                <a:effectLst/>
                <a:latin typeface="Amazon Ember"/>
              </a:rPr>
              <a:t>VPC and Route53 logs qualify for Vended Logs pricing.</a:t>
            </a:r>
          </a:p>
          <a:p>
            <a:pPr marL="742950" lvl="1" indent="-285750">
              <a:buFont typeface="Arial" panose="020B0604020202020204" pitchFamily="34" charset="0"/>
              <a:buChar char="•"/>
            </a:pPr>
            <a:r>
              <a:rPr lang="en-US" b="0" i="0" dirty="0">
                <a:solidFill>
                  <a:srgbClr val="16191F"/>
                </a:solidFill>
                <a:effectLst/>
                <a:latin typeface="Amazon Ember"/>
              </a:rPr>
              <a:t>Log Storage/Archival (Standard and Vended Logs)</a:t>
            </a:r>
          </a:p>
          <a:p>
            <a:r>
              <a:rPr lang="en-US" b="0" i="0" dirty="0">
                <a:solidFill>
                  <a:srgbClr val="16191F"/>
                </a:solidFill>
                <a:effectLst/>
                <a:latin typeface="Amazon Ember"/>
              </a:rPr>
              <a:t>		Log volume archived is estimated to be 15% of Log volume ingested (due to compression). 			Storage/Archival costs are estimated assuming customer choses a retention period of one (1) 			month. Default retention setting is ‘never expire’. ( assuming 1 month retention)</a:t>
            </a:r>
          </a:p>
          <a:p>
            <a:pPr marL="742950" lvl="1" indent="-285750">
              <a:buFont typeface="Arial" panose="020B0604020202020204" pitchFamily="34" charset="0"/>
              <a:buChar char="•"/>
            </a:pPr>
            <a:r>
              <a:rPr lang="en-US" b="0" i="0" dirty="0">
                <a:solidFill>
                  <a:srgbClr val="16191F"/>
                </a:solidFill>
                <a:effectLst/>
                <a:latin typeface="Amazon Ember"/>
              </a:rPr>
              <a:t>Logs Delivered to S3: Data Ingested</a:t>
            </a:r>
          </a:p>
          <a:p>
            <a:pPr marL="1200150" lvl="2" indent="-285750">
              <a:buFont typeface="Arial" panose="020B0604020202020204" pitchFamily="34" charset="0"/>
              <a:buChar char="•"/>
            </a:pPr>
            <a:r>
              <a:rPr lang="en-US" b="0" i="0" dirty="0">
                <a:solidFill>
                  <a:srgbClr val="16191F"/>
                </a:solidFill>
                <a:effectLst/>
                <a:latin typeface="Amazon Ember"/>
              </a:rPr>
              <a:t>VPC flow logs and Global Accelerator flow logs also qualify for this pricing.</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Logs Insights Queries (</a:t>
            </a:r>
            <a:r>
              <a:rPr lang="en-US" b="0" i="0" dirty="0" err="1">
                <a:solidFill>
                  <a:srgbClr val="16191F"/>
                </a:solidFill>
                <a:effectLst/>
                <a:latin typeface="Amazon Ember"/>
              </a:rPr>
              <a:t>Analyse</a:t>
            </a:r>
            <a:r>
              <a:rPr lang="en-US" b="0" i="0" dirty="0">
                <a:solidFill>
                  <a:srgbClr val="16191F"/>
                </a:solidFill>
                <a:effectLst/>
                <a:latin typeface="Amazon Ember"/>
              </a:rPr>
              <a:t> Log Data)</a:t>
            </a:r>
          </a:p>
          <a:p>
            <a:pPr marL="742950" lvl="1" indent="-285750">
              <a:buFont typeface="Arial" panose="020B0604020202020204" pitchFamily="34" charset="0"/>
              <a:buChar char="•"/>
            </a:pPr>
            <a:r>
              <a:rPr lang="en-US" b="0" i="0" dirty="0">
                <a:solidFill>
                  <a:srgbClr val="16191F"/>
                </a:solidFill>
                <a:effectLst/>
                <a:latin typeface="Amazon Ember"/>
              </a:rPr>
              <a:t>Expected Logs Data scanned</a:t>
            </a:r>
          </a:p>
          <a:p>
            <a:pPr marL="285750" indent="-285750">
              <a:buFont typeface="Arial" panose="020B0604020202020204" pitchFamily="34" charset="0"/>
              <a:buChar char="•"/>
            </a:pPr>
            <a:r>
              <a:rPr lang="en-US" b="0" i="0" dirty="0">
                <a:solidFill>
                  <a:srgbClr val="16191F"/>
                </a:solidFill>
                <a:effectLst/>
                <a:latin typeface="Amazon Ember"/>
              </a:rPr>
              <a:t>Events</a:t>
            </a:r>
          </a:p>
          <a:p>
            <a:pPr marL="742950" lvl="1" indent="-285750">
              <a:buFont typeface="Arial" panose="020B0604020202020204" pitchFamily="34" charset="0"/>
              <a:buChar char="•"/>
            </a:pPr>
            <a:r>
              <a:rPr lang="en-US" b="0" i="0" dirty="0">
                <a:solidFill>
                  <a:srgbClr val="16191F"/>
                </a:solidFill>
                <a:effectLst/>
                <a:latin typeface="Amazon Ember"/>
              </a:rPr>
              <a:t>Number of Custom/Cross-account events</a:t>
            </a:r>
          </a:p>
          <a:p>
            <a:pPr marL="285750" indent="-285750">
              <a:buFont typeface="Arial" panose="020B0604020202020204" pitchFamily="34" charset="0"/>
              <a:buChar char="•"/>
            </a:pPr>
            <a:r>
              <a:rPr lang="en-US" b="0" i="0" dirty="0">
                <a:solidFill>
                  <a:srgbClr val="16191F"/>
                </a:solidFill>
                <a:effectLst/>
                <a:latin typeface="Amazon Ember"/>
              </a:rPr>
              <a:t>Dashboards and Alarms</a:t>
            </a:r>
          </a:p>
          <a:p>
            <a:pPr marL="742950" lvl="1" indent="-285750">
              <a:buFont typeface="Arial" panose="020B0604020202020204" pitchFamily="34" charset="0"/>
              <a:buChar char="•"/>
            </a:pPr>
            <a:r>
              <a:rPr lang="en-US" b="0" i="0" dirty="0">
                <a:solidFill>
                  <a:srgbClr val="16191F"/>
                </a:solidFill>
                <a:effectLst/>
                <a:latin typeface="Amazon Ember"/>
              </a:rPr>
              <a:t>Number of Dashboard</a:t>
            </a:r>
          </a:p>
          <a:p>
            <a:pPr marL="742950" lvl="1" indent="-285750">
              <a:buFont typeface="Arial" panose="020B0604020202020204" pitchFamily="34" charset="0"/>
              <a:buChar char="•"/>
            </a:pPr>
            <a:r>
              <a:rPr lang="en-US" b="0" i="0" dirty="0">
                <a:solidFill>
                  <a:srgbClr val="16191F"/>
                </a:solidFill>
                <a:effectLst/>
                <a:latin typeface="Amazon Ember"/>
              </a:rPr>
              <a:t>Number of Standard Resolution Alarm Metrics</a:t>
            </a:r>
          </a:p>
          <a:p>
            <a:pPr marL="742950" lvl="1" indent="-285750">
              <a:buFont typeface="Arial" panose="020B0604020202020204" pitchFamily="34" charset="0"/>
              <a:buChar char="•"/>
            </a:pPr>
            <a:r>
              <a:rPr lang="en-US" b="0" i="0" dirty="0">
                <a:solidFill>
                  <a:srgbClr val="16191F"/>
                </a:solidFill>
                <a:effectLst/>
                <a:latin typeface="Amazon Ember"/>
              </a:rPr>
              <a:t>Standard Resolution Alarms (60 seconds).</a:t>
            </a:r>
          </a:p>
          <a:p>
            <a:pPr marL="742950" lvl="1" indent="-285750">
              <a:buFont typeface="Arial" panose="020B0604020202020204" pitchFamily="34" charset="0"/>
              <a:buChar char="•"/>
            </a:pPr>
            <a:r>
              <a:rPr lang="en-US" b="0" i="0" dirty="0">
                <a:solidFill>
                  <a:srgbClr val="16191F"/>
                </a:solidFill>
                <a:effectLst/>
                <a:latin typeface="Amazon Ember"/>
              </a:rPr>
              <a:t>Number of High Resolution Alarm Metrics</a:t>
            </a:r>
          </a:p>
          <a:p>
            <a:pPr marL="1200150" lvl="2" indent="-285750">
              <a:buFont typeface="Arial" panose="020B0604020202020204" pitchFamily="34" charset="0"/>
              <a:buChar char="•"/>
            </a:pPr>
            <a:r>
              <a:rPr lang="en-US" b="0" i="0" dirty="0">
                <a:solidFill>
                  <a:srgbClr val="16191F"/>
                </a:solidFill>
                <a:effectLst/>
                <a:latin typeface="Amazon Ember"/>
              </a:rPr>
              <a:t>High Resolution Alarm (10 seconds).</a:t>
            </a:r>
          </a:p>
          <a:p>
            <a:pPr marL="742950" lvl="1" indent="-285750">
              <a:buFont typeface="Arial" panose="020B0604020202020204" pitchFamily="34" charset="0"/>
              <a:buChar char="•"/>
            </a:pPr>
            <a:r>
              <a:rPr lang="en-US" b="0" i="0" dirty="0">
                <a:solidFill>
                  <a:srgbClr val="16191F"/>
                </a:solidFill>
                <a:effectLst/>
                <a:latin typeface="Amazon Ember"/>
              </a:rPr>
              <a:t>Number of composite alarms</a:t>
            </a:r>
          </a:p>
          <a:p>
            <a:pPr marL="1200150" lvl="2" indent="-285750">
              <a:buFont typeface="Arial" panose="020B0604020202020204" pitchFamily="34" charset="0"/>
              <a:buChar char="•"/>
            </a:pPr>
            <a:r>
              <a:rPr lang="en-US" b="0" i="0" dirty="0">
                <a:solidFill>
                  <a:srgbClr val="16191F"/>
                </a:solidFill>
                <a:effectLst/>
                <a:latin typeface="Amazon Ember"/>
              </a:rPr>
              <a:t>Composite alarms can combine any type of CloudWatch alarm. Metric alarms are billed based on the number of metrics per alarm, while composite alarms are billed per alarm unit.</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Canaries</a:t>
            </a:r>
          </a:p>
          <a:p>
            <a:pPr marL="742950" lvl="1" indent="-285750">
              <a:buFont typeface="Arial" panose="020B0604020202020204" pitchFamily="34" charset="0"/>
              <a:buChar char="•"/>
            </a:pPr>
            <a:r>
              <a:rPr lang="en-US" b="0" i="0" dirty="0">
                <a:solidFill>
                  <a:srgbClr val="16191F"/>
                </a:solidFill>
                <a:effectLst/>
                <a:latin typeface="Amazon Ember"/>
              </a:rPr>
              <a:t>Number of Canary runs</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Contributor Insights for CloudWatch Logs</a:t>
            </a:r>
          </a:p>
          <a:p>
            <a:pPr marL="742950" lvl="1" indent="-285750">
              <a:buFont typeface="Arial" panose="020B0604020202020204" pitchFamily="34" charset="0"/>
              <a:buChar char="•"/>
            </a:pPr>
            <a:r>
              <a:rPr lang="en-US" b="0" i="0" dirty="0">
                <a:solidFill>
                  <a:srgbClr val="16191F"/>
                </a:solidFill>
                <a:effectLst/>
                <a:latin typeface="Amazon Ember"/>
              </a:rPr>
              <a:t>Number of Contributor Insights rules for CloudWatch</a:t>
            </a:r>
          </a:p>
          <a:p>
            <a:pPr marL="742950" lvl="1" indent="-285750">
              <a:buFont typeface="Arial" panose="020B0604020202020204" pitchFamily="34" charset="0"/>
              <a:buChar char="•"/>
            </a:pPr>
            <a:r>
              <a:rPr lang="en-US" b="0" i="0" dirty="0">
                <a:solidFill>
                  <a:srgbClr val="16191F"/>
                </a:solidFill>
                <a:effectLst/>
                <a:latin typeface="Amazon Ember"/>
              </a:rPr>
              <a:t>Total number of matched log events for CloudWatch</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Contributor Insights for DynamoDB</a:t>
            </a:r>
          </a:p>
          <a:p>
            <a:pPr marL="742950" lvl="1" indent="-285750">
              <a:buFont typeface="Arial" panose="020B0604020202020204" pitchFamily="34" charset="0"/>
              <a:buChar char="•"/>
            </a:pPr>
            <a:r>
              <a:rPr lang="en-US" b="0" i="0" dirty="0">
                <a:solidFill>
                  <a:srgbClr val="16191F"/>
                </a:solidFill>
                <a:effectLst/>
                <a:latin typeface="Amazon Ember"/>
              </a:rPr>
              <a:t>Number of Contributor Insights rules for DynamoDB</a:t>
            </a:r>
          </a:p>
          <a:p>
            <a:pPr marL="742950" lvl="1" indent="-285750">
              <a:buFont typeface="Arial" panose="020B0604020202020204" pitchFamily="34" charset="0"/>
              <a:buChar char="•"/>
            </a:pPr>
            <a:r>
              <a:rPr lang="en-US" b="0" i="0" dirty="0">
                <a:solidFill>
                  <a:srgbClr val="16191F"/>
                </a:solidFill>
                <a:effectLst/>
                <a:latin typeface="Amazon Ember"/>
              </a:rPr>
              <a:t>Total number of events for DynamoDB</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Lambda Insights</a:t>
            </a:r>
          </a:p>
          <a:p>
            <a:pPr marL="742950" lvl="1" indent="-285750">
              <a:buFont typeface="Arial" panose="020B0604020202020204" pitchFamily="34" charset="0"/>
              <a:buChar char="•"/>
            </a:pPr>
            <a:r>
              <a:rPr lang="en-US" b="0" i="0" dirty="0">
                <a:solidFill>
                  <a:srgbClr val="16191F"/>
                </a:solidFill>
                <a:effectLst/>
                <a:latin typeface="Amazon Ember"/>
              </a:rPr>
              <a:t>Number of Lambda functions</a:t>
            </a:r>
          </a:p>
          <a:p>
            <a:pPr marL="742950" lvl="1" indent="-285750">
              <a:buFont typeface="Arial" panose="020B0604020202020204" pitchFamily="34" charset="0"/>
              <a:buChar char="•"/>
            </a:pPr>
            <a:r>
              <a:rPr lang="en-US" b="0" i="0" dirty="0">
                <a:solidFill>
                  <a:srgbClr val="16191F"/>
                </a:solidFill>
                <a:effectLst/>
                <a:latin typeface="Amazon Ember"/>
              </a:rPr>
              <a:t>Number of requests per function</a:t>
            </a:r>
          </a:p>
        </p:txBody>
      </p:sp>
      <p:sp>
        <p:nvSpPr>
          <p:cNvPr id="8" name="Rectangle 1">
            <a:extLst>
              <a:ext uri="{FF2B5EF4-FFF2-40B4-BE49-F238E27FC236}">
                <a16:creationId xmlns:a16="http://schemas.microsoft.com/office/drawing/2014/main" id="{8DC2E741-79FB-4F4E-8A19-3A5BDC00A966}"/>
              </a:ext>
            </a:extLst>
          </p:cNvPr>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GetMetricData: Number of metrics requested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16191F"/>
                </a:solidFill>
                <a:effectLst/>
                <a:latin typeface="Amazon Emb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0D5C62EF-2E9D-4F86-9AC3-C9725E32971C}"/>
              </a:ext>
            </a:extLst>
          </p:cNvPr>
          <p:cNvSpPr>
            <a:spLocks noChangeArrowheads="1"/>
          </p:cNvSpPr>
          <p:nvPr/>
        </p:nvSpPr>
        <p:spPr bwMode="auto">
          <a:xfrm>
            <a:off x="152400" y="1524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GetMetricData: Number of metrics requested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16191F"/>
                </a:solidFill>
                <a:effectLst/>
                <a:latin typeface="Amazon Emb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332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CloudTrail (Cost Calculation) – Free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23</a:t>
            </a:fld>
            <a:endParaRPr lang="en-US"/>
          </a:p>
        </p:txBody>
      </p:sp>
    </p:spTree>
    <p:extLst>
      <p:ext uri="{BB962C8B-B14F-4D97-AF65-F5344CB8AC3E}">
        <p14:creationId xmlns:p14="http://schemas.microsoft.com/office/powerpoint/2010/main" val="50082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CloudTrail (Cost Calculation) – Paid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24</a:t>
            </a:fld>
            <a:endParaRPr lang="en-US"/>
          </a:p>
        </p:txBody>
      </p:sp>
    </p:spTree>
    <p:extLst>
      <p:ext uri="{BB962C8B-B14F-4D97-AF65-F5344CB8AC3E}">
        <p14:creationId xmlns:p14="http://schemas.microsoft.com/office/powerpoint/2010/main" val="204303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Security Hub (cost)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25</a:t>
            </a:fld>
            <a:endParaRPr lang="en-US"/>
          </a:p>
        </p:txBody>
      </p:sp>
      <p:sp>
        <p:nvSpPr>
          <p:cNvPr id="6" name="TextBox 5">
            <a:extLst>
              <a:ext uri="{FF2B5EF4-FFF2-40B4-BE49-F238E27FC236}">
                <a16:creationId xmlns:a16="http://schemas.microsoft.com/office/drawing/2014/main" id="{909510EF-AA83-42C6-9DCD-6164783CB53C}"/>
              </a:ext>
            </a:extLst>
          </p:cNvPr>
          <p:cNvSpPr txBox="1"/>
          <p:nvPr/>
        </p:nvSpPr>
        <p:spPr>
          <a:xfrm>
            <a:off x="485775" y="1209675"/>
            <a:ext cx="8658225" cy="1015663"/>
          </a:xfrm>
          <a:prstGeom prst="rect">
            <a:avLst/>
          </a:prstGeom>
          <a:noFill/>
        </p:spPr>
        <p:txBody>
          <a:bodyPr wrap="square">
            <a:spAutoFit/>
          </a:bodyPr>
          <a:lstStyle/>
          <a:p>
            <a:r>
              <a:rPr lang="en-IN" sz="2400" dirty="0"/>
              <a:t>2 pricing dimensions for Security Hub: </a:t>
            </a:r>
          </a:p>
          <a:p>
            <a:pPr marL="742950" lvl="1" indent="-285750">
              <a:buFont typeface="Arial" panose="020B0604020202020204" pitchFamily="34" charset="0"/>
              <a:buChar char="•"/>
            </a:pPr>
            <a:r>
              <a:rPr lang="en-IN" dirty="0"/>
              <a:t>Number of security checks per account/region/month </a:t>
            </a:r>
          </a:p>
          <a:p>
            <a:pPr marL="742950" lvl="1" indent="-285750">
              <a:buFont typeface="Arial" panose="020B0604020202020204" pitchFamily="34" charset="0"/>
              <a:buChar char="•"/>
            </a:pPr>
            <a:endParaRPr lang="en-IN" dirty="0"/>
          </a:p>
        </p:txBody>
      </p:sp>
      <p:graphicFrame>
        <p:nvGraphicFramePr>
          <p:cNvPr id="5" name="Table 4">
            <a:extLst>
              <a:ext uri="{FF2B5EF4-FFF2-40B4-BE49-F238E27FC236}">
                <a16:creationId xmlns:a16="http://schemas.microsoft.com/office/drawing/2014/main" id="{8F04BFF0-7524-47A9-8DC1-A7C8DC8D97A2}"/>
              </a:ext>
            </a:extLst>
          </p:cNvPr>
          <p:cNvGraphicFramePr>
            <a:graphicFrameLocks noGrp="1"/>
          </p:cNvGraphicFramePr>
          <p:nvPr>
            <p:extLst>
              <p:ext uri="{D42A27DB-BD31-4B8C-83A1-F6EECF244321}">
                <p14:modId xmlns:p14="http://schemas.microsoft.com/office/powerpoint/2010/main" val="2881213514"/>
              </p:ext>
            </p:extLst>
          </p:nvPr>
        </p:nvGraphicFramePr>
        <p:xfrm>
          <a:off x="3811643" y="2303464"/>
          <a:ext cx="4856107" cy="961494"/>
        </p:xfrm>
        <a:graphic>
          <a:graphicData uri="http://schemas.openxmlformats.org/drawingml/2006/table">
            <a:tbl>
              <a:tblPr>
                <a:tableStyleId>{5C22544A-7EE6-4342-B048-85BDC9FD1C3A}</a:tableStyleId>
              </a:tblPr>
              <a:tblGrid>
                <a:gridCol w="2695550">
                  <a:extLst>
                    <a:ext uri="{9D8B030D-6E8A-4147-A177-3AD203B41FA5}">
                      <a16:colId xmlns:a16="http://schemas.microsoft.com/office/drawing/2014/main" val="106845154"/>
                    </a:ext>
                  </a:extLst>
                </a:gridCol>
                <a:gridCol w="2160557">
                  <a:extLst>
                    <a:ext uri="{9D8B030D-6E8A-4147-A177-3AD203B41FA5}">
                      <a16:colId xmlns:a16="http://schemas.microsoft.com/office/drawing/2014/main" val="514734906"/>
                    </a:ext>
                  </a:extLst>
                </a:gridCol>
              </a:tblGrid>
              <a:tr h="274109">
                <a:tc>
                  <a:txBody>
                    <a:bodyPr/>
                    <a:lstStyle/>
                    <a:p>
                      <a:pPr algn="l" fontAlgn="b"/>
                      <a:r>
                        <a:rPr lang="en-IN" sz="2000" u="none" strike="noStrike" dirty="0">
                          <a:effectLst/>
                        </a:rPr>
                        <a:t>First 100,000 Checks</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$0.001 </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25132958"/>
                  </a:ext>
                </a:extLst>
              </a:tr>
              <a:tr h="274109">
                <a:tc>
                  <a:txBody>
                    <a:bodyPr/>
                    <a:lstStyle/>
                    <a:p>
                      <a:pPr algn="l" fontAlgn="b"/>
                      <a:r>
                        <a:rPr lang="en-IN" sz="2000" u="none" strike="noStrike" dirty="0">
                          <a:effectLst/>
                        </a:rPr>
                        <a:t>Next 400,000 Checks</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$0.0008</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79979975"/>
                  </a:ext>
                </a:extLst>
              </a:tr>
              <a:tr h="339194">
                <a:tc>
                  <a:txBody>
                    <a:bodyPr/>
                    <a:lstStyle/>
                    <a:p>
                      <a:pPr algn="l" fontAlgn="b"/>
                      <a:r>
                        <a:rPr lang="en-IN" sz="2000" u="none" strike="noStrike" dirty="0">
                          <a:effectLst/>
                        </a:rPr>
                        <a:t>Above 500,000 Checks</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$0.0005</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7832657"/>
                  </a:ext>
                </a:extLst>
              </a:tr>
            </a:tbl>
          </a:graphicData>
        </a:graphic>
      </p:graphicFrame>
      <p:sp>
        <p:nvSpPr>
          <p:cNvPr id="8" name="TextBox 7">
            <a:extLst>
              <a:ext uri="{FF2B5EF4-FFF2-40B4-BE49-F238E27FC236}">
                <a16:creationId xmlns:a16="http://schemas.microsoft.com/office/drawing/2014/main" id="{8AE959A3-443A-4FC4-A110-ABB877CAFEB1}"/>
              </a:ext>
            </a:extLst>
          </p:cNvPr>
          <p:cNvSpPr txBox="1"/>
          <p:nvPr/>
        </p:nvSpPr>
        <p:spPr>
          <a:xfrm>
            <a:off x="638175" y="3638550"/>
            <a:ext cx="8658225" cy="646331"/>
          </a:xfrm>
          <a:prstGeom prst="rect">
            <a:avLst/>
          </a:prstGeom>
          <a:noFill/>
        </p:spPr>
        <p:txBody>
          <a:bodyPr wrap="square">
            <a:spAutoFit/>
          </a:bodyPr>
          <a:lstStyle/>
          <a:p>
            <a:pPr marL="742950" lvl="1" indent="-285750">
              <a:buFont typeface="Arial" panose="020B0604020202020204" pitchFamily="34" charset="0"/>
              <a:buChar char="•"/>
            </a:pPr>
            <a:r>
              <a:rPr lang="en-IN" dirty="0"/>
              <a:t>Number of finding ingestion events per account/region/month</a:t>
            </a:r>
          </a:p>
          <a:p>
            <a:pPr marL="742950" lvl="1" indent="-285750">
              <a:buFont typeface="Arial" panose="020B0604020202020204" pitchFamily="34" charset="0"/>
              <a:buChar char="•"/>
            </a:pPr>
            <a:endParaRPr lang="en-IN" dirty="0"/>
          </a:p>
        </p:txBody>
      </p:sp>
      <p:graphicFrame>
        <p:nvGraphicFramePr>
          <p:cNvPr id="7" name="Table 6">
            <a:extLst>
              <a:ext uri="{FF2B5EF4-FFF2-40B4-BE49-F238E27FC236}">
                <a16:creationId xmlns:a16="http://schemas.microsoft.com/office/drawing/2014/main" id="{B29E847C-3AD0-45A5-8208-8BC74FDC93B1}"/>
              </a:ext>
            </a:extLst>
          </p:cNvPr>
          <p:cNvGraphicFramePr>
            <a:graphicFrameLocks noGrp="1"/>
          </p:cNvGraphicFramePr>
          <p:nvPr>
            <p:extLst>
              <p:ext uri="{D42A27DB-BD31-4B8C-83A1-F6EECF244321}">
                <p14:modId xmlns:p14="http://schemas.microsoft.com/office/powerpoint/2010/main" val="407984937"/>
              </p:ext>
            </p:extLst>
          </p:nvPr>
        </p:nvGraphicFramePr>
        <p:xfrm>
          <a:off x="3856292" y="4033838"/>
          <a:ext cx="4811458" cy="646330"/>
        </p:xfrm>
        <a:graphic>
          <a:graphicData uri="http://schemas.openxmlformats.org/drawingml/2006/table">
            <a:tbl>
              <a:tblPr>
                <a:tableStyleId>{5C22544A-7EE6-4342-B048-85BDC9FD1C3A}</a:tableStyleId>
              </a:tblPr>
              <a:tblGrid>
                <a:gridCol w="2820733">
                  <a:extLst>
                    <a:ext uri="{9D8B030D-6E8A-4147-A177-3AD203B41FA5}">
                      <a16:colId xmlns:a16="http://schemas.microsoft.com/office/drawing/2014/main" val="1572868476"/>
                    </a:ext>
                  </a:extLst>
                </a:gridCol>
                <a:gridCol w="1990725">
                  <a:extLst>
                    <a:ext uri="{9D8B030D-6E8A-4147-A177-3AD203B41FA5}">
                      <a16:colId xmlns:a16="http://schemas.microsoft.com/office/drawing/2014/main" val="2694905237"/>
                    </a:ext>
                  </a:extLst>
                </a:gridCol>
              </a:tblGrid>
              <a:tr h="323165">
                <a:tc>
                  <a:txBody>
                    <a:bodyPr/>
                    <a:lstStyle/>
                    <a:p>
                      <a:pPr algn="l" fontAlgn="b"/>
                      <a:r>
                        <a:rPr lang="en-IN" sz="2000" u="none" strike="noStrike" dirty="0">
                          <a:effectLst/>
                        </a:rPr>
                        <a:t>Perpetual Tier of 10000</a:t>
                      </a:r>
                      <a:endParaRPr lang="en-IN" sz="2000" b="0" i="0" u="none" strike="noStrike" dirty="0">
                        <a:solidFill>
                          <a:srgbClr val="000000"/>
                        </a:solidFill>
                        <a:effectLst/>
                        <a:latin typeface="Calibri" panose="020F0502020204030204" pitchFamily="34" charset="0"/>
                      </a:endParaRPr>
                    </a:p>
                  </a:txBody>
                  <a:tcPr marL="8452" marR="8452" marT="6350" marB="0" anchor="b"/>
                </a:tc>
                <a:tc>
                  <a:txBody>
                    <a:bodyPr/>
                    <a:lstStyle/>
                    <a:p>
                      <a:pPr algn="l" fontAlgn="b"/>
                      <a:r>
                        <a:rPr lang="en-IN" sz="2000" u="none" strike="noStrike">
                          <a:effectLst/>
                        </a:rPr>
                        <a:t>Free</a:t>
                      </a:r>
                      <a:endParaRPr lang="en-IN" sz="2000" b="0" i="0" u="none" strike="noStrike">
                        <a:solidFill>
                          <a:srgbClr val="000000"/>
                        </a:solidFill>
                        <a:effectLst/>
                        <a:latin typeface="Calibri" panose="020F0502020204030204" pitchFamily="34" charset="0"/>
                      </a:endParaRPr>
                    </a:p>
                  </a:txBody>
                  <a:tcPr marL="8452" marR="8452" marT="6350" marB="0" anchor="b"/>
                </a:tc>
                <a:extLst>
                  <a:ext uri="{0D108BD9-81ED-4DB2-BD59-A6C34878D82A}">
                    <a16:rowId xmlns:a16="http://schemas.microsoft.com/office/drawing/2014/main" val="520416680"/>
                  </a:ext>
                </a:extLst>
              </a:tr>
              <a:tr h="323165">
                <a:tc>
                  <a:txBody>
                    <a:bodyPr/>
                    <a:lstStyle/>
                    <a:p>
                      <a:pPr algn="l" fontAlgn="b"/>
                      <a:r>
                        <a:rPr lang="en-IN" sz="2000" u="none" strike="noStrike">
                          <a:effectLst/>
                        </a:rPr>
                        <a:t>After the first 10,000</a:t>
                      </a:r>
                      <a:endParaRPr lang="en-IN" sz="2000" b="0" i="0" u="none" strike="noStrike">
                        <a:solidFill>
                          <a:srgbClr val="000000"/>
                        </a:solidFill>
                        <a:effectLst/>
                        <a:latin typeface="Calibri" panose="020F0502020204030204" pitchFamily="34" charset="0"/>
                      </a:endParaRPr>
                    </a:p>
                  </a:txBody>
                  <a:tcPr marL="8452" marR="8452" marT="6350" marB="0" anchor="b"/>
                </a:tc>
                <a:tc>
                  <a:txBody>
                    <a:bodyPr/>
                    <a:lstStyle/>
                    <a:p>
                      <a:pPr algn="l" fontAlgn="b"/>
                      <a:r>
                        <a:rPr lang="en-IN" sz="2000" u="none" strike="noStrike" dirty="0">
                          <a:effectLst/>
                        </a:rPr>
                        <a:t>$0.00003</a:t>
                      </a:r>
                      <a:endParaRPr lang="en-IN" sz="2000" b="0" i="0" u="none" strike="noStrike" dirty="0">
                        <a:solidFill>
                          <a:srgbClr val="000000"/>
                        </a:solidFill>
                        <a:effectLst/>
                        <a:latin typeface="Calibri" panose="020F0502020204030204" pitchFamily="34" charset="0"/>
                      </a:endParaRPr>
                    </a:p>
                  </a:txBody>
                  <a:tcPr marL="8452" marR="8452" marT="6350" marB="0" anchor="b"/>
                </a:tc>
                <a:extLst>
                  <a:ext uri="{0D108BD9-81ED-4DB2-BD59-A6C34878D82A}">
                    <a16:rowId xmlns:a16="http://schemas.microsoft.com/office/drawing/2014/main" val="3294604676"/>
                  </a:ext>
                </a:extLst>
              </a:tr>
            </a:tbl>
          </a:graphicData>
        </a:graphic>
      </p:graphicFrame>
      <p:sp>
        <p:nvSpPr>
          <p:cNvPr id="11" name="TextBox 10">
            <a:extLst>
              <a:ext uri="{FF2B5EF4-FFF2-40B4-BE49-F238E27FC236}">
                <a16:creationId xmlns:a16="http://schemas.microsoft.com/office/drawing/2014/main" id="{03A094CD-E154-4249-9EA4-1E2FE4871B39}"/>
              </a:ext>
            </a:extLst>
          </p:cNvPr>
          <p:cNvSpPr txBox="1"/>
          <p:nvPr/>
        </p:nvSpPr>
        <p:spPr>
          <a:xfrm>
            <a:off x="696282" y="5439460"/>
            <a:ext cx="10799436" cy="369332"/>
          </a:xfrm>
          <a:prstGeom prst="rect">
            <a:avLst/>
          </a:prstGeom>
          <a:noFill/>
        </p:spPr>
        <p:txBody>
          <a:bodyPr wrap="square">
            <a:spAutoFit/>
          </a:bodyPr>
          <a:lstStyle/>
          <a:p>
            <a:r>
              <a:rPr lang="en-IN" dirty="0"/>
              <a:t>Customers are not charged for finding ingestion events generated by Security Hub’s security checks</a:t>
            </a:r>
          </a:p>
        </p:txBody>
      </p:sp>
    </p:spTree>
    <p:extLst>
      <p:ext uri="{BB962C8B-B14F-4D97-AF65-F5344CB8AC3E}">
        <p14:creationId xmlns:p14="http://schemas.microsoft.com/office/powerpoint/2010/main" val="343073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WAF (cost)</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26</a:t>
            </a:fld>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FDD8B029-8B2D-4774-8D23-240376BAF1C3}"/>
              </a:ext>
            </a:extLst>
          </p:cNvPr>
          <p:cNvPicPr>
            <a:picLocks noChangeAspect="1"/>
          </p:cNvPicPr>
          <p:nvPr/>
        </p:nvPicPr>
        <p:blipFill>
          <a:blip r:embed="rId3"/>
          <a:stretch>
            <a:fillRect/>
          </a:stretch>
        </p:blipFill>
        <p:spPr>
          <a:xfrm>
            <a:off x="554037" y="858473"/>
            <a:ext cx="11080750" cy="5255352"/>
          </a:xfrm>
          <a:prstGeom prst="rect">
            <a:avLst/>
          </a:prstGeom>
        </p:spPr>
      </p:pic>
      <p:sp>
        <p:nvSpPr>
          <p:cNvPr id="8" name="TextBox 7">
            <a:extLst>
              <a:ext uri="{FF2B5EF4-FFF2-40B4-BE49-F238E27FC236}">
                <a16:creationId xmlns:a16="http://schemas.microsoft.com/office/drawing/2014/main" id="{AE80DACD-21F9-46AE-8F3D-B32CA034F46D}"/>
              </a:ext>
            </a:extLst>
          </p:cNvPr>
          <p:cNvSpPr txBox="1"/>
          <p:nvPr/>
        </p:nvSpPr>
        <p:spPr>
          <a:xfrm>
            <a:off x="3486150" y="6139934"/>
            <a:ext cx="6096000" cy="369332"/>
          </a:xfrm>
          <a:prstGeom prst="rect">
            <a:avLst/>
          </a:prstGeom>
          <a:noFill/>
        </p:spPr>
        <p:txBody>
          <a:bodyPr wrap="square">
            <a:spAutoFit/>
          </a:bodyPr>
          <a:lstStyle/>
          <a:p>
            <a:r>
              <a:rPr lang="en-US" dirty="0">
                <a:hlinkClick r:id="rId4"/>
              </a:rPr>
              <a:t>Pricing - AWS WAF - Amazon Web Services (AWS)</a:t>
            </a:r>
            <a:endParaRPr lang="en-IN" dirty="0"/>
          </a:p>
        </p:txBody>
      </p:sp>
    </p:spTree>
    <p:extLst>
      <p:ext uri="{BB962C8B-B14F-4D97-AF65-F5344CB8AC3E}">
        <p14:creationId xmlns:p14="http://schemas.microsoft.com/office/powerpoint/2010/main" val="359792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Shield (cost)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27</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5BB1F0D0-224A-4E03-BA7F-0A5CA29852CD}"/>
              </a:ext>
            </a:extLst>
          </p:cNvPr>
          <p:cNvPicPr>
            <a:picLocks noChangeAspect="1"/>
          </p:cNvPicPr>
          <p:nvPr/>
        </p:nvPicPr>
        <p:blipFill>
          <a:blip r:embed="rId3"/>
          <a:stretch>
            <a:fillRect/>
          </a:stretch>
        </p:blipFill>
        <p:spPr>
          <a:xfrm>
            <a:off x="-596912" y="901617"/>
            <a:ext cx="13168225" cy="3286363"/>
          </a:xfrm>
          <a:prstGeom prst="rect">
            <a:avLst/>
          </a:prstGeom>
        </p:spPr>
      </p:pic>
      <p:pic>
        <p:nvPicPr>
          <p:cNvPr id="10" name="Picture 9" descr="Graphical user interface, text&#10;&#10;Description automatically generated">
            <a:extLst>
              <a:ext uri="{FF2B5EF4-FFF2-40B4-BE49-F238E27FC236}">
                <a16:creationId xmlns:a16="http://schemas.microsoft.com/office/drawing/2014/main" id="{E49CA983-9D10-47C5-BE56-93419C11E5B8}"/>
              </a:ext>
            </a:extLst>
          </p:cNvPr>
          <p:cNvPicPr>
            <a:picLocks noChangeAspect="1"/>
          </p:cNvPicPr>
          <p:nvPr/>
        </p:nvPicPr>
        <p:blipFill>
          <a:blip r:embed="rId4"/>
          <a:stretch>
            <a:fillRect/>
          </a:stretch>
        </p:blipFill>
        <p:spPr>
          <a:xfrm>
            <a:off x="554037" y="4103084"/>
            <a:ext cx="11080750" cy="2811949"/>
          </a:xfrm>
          <a:prstGeom prst="rect">
            <a:avLst/>
          </a:prstGeom>
        </p:spPr>
      </p:pic>
    </p:spTree>
    <p:extLst>
      <p:ext uri="{BB962C8B-B14F-4D97-AF65-F5344CB8AC3E}">
        <p14:creationId xmlns:p14="http://schemas.microsoft.com/office/powerpoint/2010/main" val="134275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Security Center</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28</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415846" cy="923330"/>
          </a:xfrm>
          <a:prstGeom prst="rect">
            <a:avLst/>
          </a:prstGeom>
        </p:spPr>
        <p:txBody>
          <a:bodyPr wrap="square">
            <a:spAutoFit/>
          </a:bodyPr>
          <a:lstStyle/>
          <a:p>
            <a:r>
              <a:rPr lang="en-US" dirty="0">
                <a:hlinkClick r:id="rId3"/>
              </a:rPr>
              <a:t>https://query.prod.cms.rt.microsoft.com/cms/api/am/binary/RE4s2L2</a:t>
            </a:r>
            <a:endParaRPr lang="en-US" dirty="0"/>
          </a:p>
          <a:p>
            <a:r>
              <a:rPr lang="en-US" b="0" i="0" dirty="0">
                <a:solidFill>
                  <a:srgbClr val="171717"/>
                </a:solidFill>
                <a:effectLst/>
                <a:latin typeface="Segoe UI" panose="020B0502040204020203" pitchFamily="34" charset="0"/>
              </a:rPr>
              <a:t>Azure Security Center provides unified security management and advanced threat protection across hybrid cloud workloads (both azure based, inhouse resources).</a:t>
            </a:r>
            <a:endParaRPr lang="en-US" dirty="0"/>
          </a:p>
        </p:txBody>
      </p:sp>
      <p:pic>
        <p:nvPicPr>
          <p:cNvPr id="1026" name="Picture 2" descr="thumbnail image 1 of blog post titled &#10; &#10; &#10;  &#10; &#10; &#10; &#10;    &#10;  &#10;   &#10;    &#10;      &#10;       What's the difference between Azure Security Center, Azure Defender and Azure Sentinel?&#10;       &#10;      &#10;     &#10;   &#10;  &#10; &#10;   &#10; &#10; &#10; &#10; &#10; &#10;">
            <a:extLst>
              <a:ext uri="{FF2B5EF4-FFF2-40B4-BE49-F238E27FC236}">
                <a16:creationId xmlns:a16="http://schemas.microsoft.com/office/drawing/2014/main" id="{A604E736-391E-45A9-B1F6-12DB19D1E4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9196" y="1857967"/>
            <a:ext cx="8650432" cy="4485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82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Defender</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29</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1200329"/>
          </a:xfrm>
          <a:prstGeom prst="rect">
            <a:avLst/>
          </a:prstGeom>
        </p:spPr>
        <p:txBody>
          <a:bodyPr wrap="square">
            <a:spAutoFit/>
          </a:bodyPr>
          <a:lstStyle/>
          <a:p>
            <a:r>
              <a:rPr lang="en-US" dirty="0"/>
              <a:t> Azure Defender. Is configured to add additional security alerts and advanced threat detection for certain types of resources.</a:t>
            </a:r>
          </a:p>
          <a:p>
            <a:r>
              <a:rPr lang="en-US" dirty="0"/>
              <a:t>	</a:t>
            </a:r>
            <a:r>
              <a:rPr lang="en-US" dirty="0">
                <a:solidFill>
                  <a:srgbClr val="333333"/>
                </a:solidFill>
                <a:latin typeface="SegoeUI"/>
              </a:rPr>
              <a:t>A</a:t>
            </a:r>
            <a:r>
              <a:rPr lang="en-US" b="0" i="0" dirty="0">
                <a:solidFill>
                  <a:srgbClr val="333333"/>
                </a:solidFill>
                <a:effectLst/>
                <a:latin typeface="SegoeUI"/>
              </a:rPr>
              <a:t>vailable for servers, app service, Storage, SQL, Key Vault, Resource Manager, DNS, Kubernetes and container registries</a:t>
            </a:r>
            <a:endParaRPr lang="en-US" dirty="0"/>
          </a:p>
        </p:txBody>
      </p:sp>
    </p:spTree>
    <p:extLst>
      <p:ext uri="{BB962C8B-B14F-4D97-AF65-F5344CB8AC3E}">
        <p14:creationId xmlns:p14="http://schemas.microsoft.com/office/powerpoint/2010/main" val="42299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Cybersecurity Cycle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a:t>
            </a:fld>
            <a:endParaRPr lang="en-US"/>
          </a:p>
        </p:txBody>
      </p:sp>
      <p:pic>
        <p:nvPicPr>
          <p:cNvPr id="3" name="Picture 2" descr="Graphical user interface, application, Word&#10;&#10;Description automatically generated">
            <a:extLst>
              <a:ext uri="{FF2B5EF4-FFF2-40B4-BE49-F238E27FC236}">
                <a16:creationId xmlns:a16="http://schemas.microsoft.com/office/drawing/2014/main" id="{371CBA7E-A565-44DA-BA4B-575D0CCAE63B}"/>
              </a:ext>
            </a:extLst>
          </p:cNvPr>
          <p:cNvPicPr>
            <a:picLocks noChangeAspect="1"/>
          </p:cNvPicPr>
          <p:nvPr/>
        </p:nvPicPr>
        <p:blipFill>
          <a:blip r:embed="rId3"/>
          <a:stretch>
            <a:fillRect/>
          </a:stretch>
        </p:blipFill>
        <p:spPr>
          <a:xfrm>
            <a:off x="446087" y="1814512"/>
            <a:ext cx="11296650" cy="3771641"/>
          </a:xfrm>
          <a:prstGeom prst="rect">
            <a:avLst/>
          </a:prstGeom>
        </p:spPr>
      </p:pic>
      <p:sp>
        <p:nvSpPr>
          <p:cNvPr id="7" name="TextBox 6">
            <a:extLst>
              <a:ext uri="{FF2B5EF4-FFF2-40B4-BE49-F238E27FC236}">
                <a16:creationId xmlns:a16="http://schemas.microsoft.com/office/drawing/2014/main" id="{334567DD-2949-4EE1-807E-297FD87C1BE9}"/>
              </a:ext>
            </a:extLst>
          </p:cNvPr>
          <p:cNvSpPr txBox="1"/>
          <p:nvPr/>
        </p:nvSpPr>
        <p:spPr>
          <a:xfrm>
            <a:off x="3046615" y="5812963"/>
            <a:ext cx="6093228" cy="369332"/>
          </a:xfrm>
          <a:prstGeom prst="rect">
            <a:avLst/>
          </a:prstGeom>
          <a:noFill/>
        </p:spPr>
        <p:txBody>
          <a:bodyPr wrap="square">
            <a:spAutoFit/>
          </a:bodyPr>
          <a:lstStyle/>
          <a:p>
            <a:r>
              <a:rPr lang="en-US" dirty="0">
                <a:solidFill>
                  <a:srgbClr val="292929"/>
                </a:solidFill>
                <a:latin typeface="charter"/>
              </a:rPr>
              <a:t>T</a:t>
            </a:r>
            <a:r>
              <a:rPr lang="en-US" b="0" i="0" dirty="0">
                <a:solidFill>
                  <a:srgbClr val="292929"/>
                </a:solidFill>
                <a:effectLst/>
                <a:latin typeface="charter"/>
              </a:rPr>
              <a:t>ypical Security Operations Center (SOC)</a:t>
            </a:r>
            <a:endParaRPr lang="en-IN" dirty="0"/>
          </a:p>
        </p:txBody>
      </p:sp>
    </p:spTree>
    <p:extLst>
      <p:ext uri="{BB962C8B-B14F-4D97-AF65-F5344CB8AC3E}">
        <p14:creationId xmlns:p14="http://schemas.microsoft.com/office/powerpoint/2010/main" val="282632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Defender ( Services covered)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30</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3970318"/>
          </a:xfrm>
          <a:prstGeom prst="rect">
            <a:avLst/>
          </a:prstGeom>
        </p:spPr>
        <p:txBody>
          <a:bodyPr wrap="square">
            <a:spAutoFit/>
          </a:bodyPr>
          <a:lstStyle/>
          <a:p>
            <a:r>
              <a:rPr lang="en-US" dirty="0"/>
              <a:t> Services Covered: </a:t>
            </a:r>
          </a:p>
          <a:p>
            <a:pPr marL="742950" lvl="1" indent="-285750">
              <a:buFont typeface="Arial" panose="020B0604020202020204" pitchFamily="34" charset="0"/>
              <a:buChar char="•"/>
            </a:pPr>
            <a:r>
              <a:rPr lang="en-US" dirty="0"/>
              <a:t>Servers</a:t>
            </a:r>
          </a:p>
          <a:p>
            <a:pPr marL="742950" lvl="1" indent="-285750">
              <a:buFont typeface="Arial" panose="020B0604020202020204" pitchFamily="34" charset="0"/>
              <a:buChar char="•"/>
            </a:pPr>
            <a:r>
              <a:rPr lang="en-US" dirty="0"/>
              <a:t>App Service	</a:t>
            </a:r>
          </a:p>
          <a:p>
            <a:pPr marL="742950" lvl="1" indent="-285750">
              <a:buFont typeface="Arial" panose="020B0604020202020204" pitchFamily="34" charset="0"/>
              <a:buChar char="•"/>
            </a:pPr>
            <a:r>
              <a:rPr lang="en-US" dirty="0"/>
              <a:t>SQL on Azure	</a:t>
            </a:r>
          </a:p>
          <a:p>
            <a:pPr marL="742950" lvl="1" indent="-285750">
              <a:buFont typeface="Arial" panose="020B0604020202020204" pitchFamily="34" charset="0"/>
              <a:buChar char="•"/>
            </a:pPr>
            <a:r>
              <a:rPr lang="en-US" dirty="0"/>
              <a:t>SQL outside Azure	</a:t>
            </a:r>
          </a:p>
          <a:p>
            <a:pPr marL="742950" lvl="1" indent="-285750">
              <a:buFont typeface="Arial" panose="020B0604020202020204" pitchFamily="34" charset="0"/>
              <a:buChar char="•"/>
            </a:pPr>
            <a:r>
              <a:rPr lang="en-US" dirty="0"/>
              <a:t>MySQL	</a:t>
            </a:r>
          </a:p>
          <a:p>
            <a:pPr marL="742950" lvl="1" indent="-285750">
              <a:buFont typeface="Arial" panose="020B0604020202020204" pitchFamily="34" charset="0"/>
              <a:buChar char="•"/>
            </a:pPr>
            <a:r>
              <a:rPr lang="en-US" dirty="0"/>
              <a:t>PostgreSQL	</a:t>
            </a:r>
          </a:p>
          <a:p>
            <a:pPr marL="742950" lvl="1" indent="-285750">
              <a:buFont typeface="Arial" panose="020B0604020202020204" pitchFamily="34" charset="0"/>
              <a:buChar char="•"/>
            </a:pPr>
            <a:r>
              <a:rPr lang="en-US" dirty="0"/>
              <a:t>MariaDB	</a:t>
            </a:r>
          </a:p>
          <a:p>
            <a:pPr marL="742950" lvl="1" indent="-285750">
              <a:buFont typeface="Arial" panose="020B0604020202020204" pitchFamily="34" charset="0"/>
              <a:buChar char="•"/>
            </a:pPr>
            <a:r>
              <a:rPr lang="en-US" dirty="0"/>
              <a:t>Storage - Protect all storage accounts within a subscription1	10K transactions</a:t>
            </a:r>
          </a:p>
          <a:p>
            <a:pPr marL="742950" lvl="1" indent="-285750">
              <a:buFont typeface="Arial" panose="020B0604020202020204" pitchFamily="34" charset="0"/>
              <a:buChar char="•"/>
            </a:pPr>
            <a:r>
              <a:rPr lang="en-US" dirty="0"/>
              <a:t>Kubernetes	vCore/hour</a:t>
            </a:r>
          </a:p>
          <a:p>
            <a:pPr marL="742950" lvl="1" indent="-285750">
              <a:buFont typeface="Arial" panose="020B0604020202020204" pitchFamily="34" charset="0"/>
              <a:buChar char="•"/>
            </a:pPr>
            <a:r>
              <a:rPr lang="en-US" dirty="0"/>
              <a:t>ACR	/image</a:t>
            </a:r>
          </a:p>
          <a:p>
            <a:pPr marL="742950" lvl="1" indent="-285750">
              <a:buFont typeface="Arial" panose="020B0604020202020204" pitchFamily="34" charset="0"/>
              <a:buChar char="•"/>
            </a:pPr>
            <a:r>
              <a:rPr lang="en-US" dirty="0"/>
              <a:t>Key Vault	/10K transactions</a:t>
            </a:r>
          </a:p>
          <a:p>
            <a:pPr marL="742950" lvl="1" indent="-285750">
              <a:buFont typeface="Arial" panose="020B0604020202020204" pitchFamily="34" charset="0"/>
              <a:buChar char="•"/>
            </a:pPr>
            <a:r>
              <a:rPr lang="en-US" dirty="0"/>
              <a:t>ARM	/1M API calls</a:t>
            </a:r>
          </a:p>
          <a:p>
            <a:pPr marL="742950" lvl="1" indent="-285750">
              <a:buFont typeface="Arial" panose="020B0604020202020204" pitchFamily="34" charset="0"/>
              <a:buChar char="•"/>
            </a:pPr>
            <a:r>
              <a:rPr lang="en-US" dirty="0"/>
              <a:t>DNS</a:t>
            </a:r>
          </a:p>
        </p:txBody>
      </p:sp>
    </p:spTree>
    <p:extLst>
      <p:ext uri="{BB962C8B-B14F-4D97-AF65-F5344CB8AC3E}">
        <p14:creationId xmlns:p14="http://schemas.microsoft.com/office/powerpoint/2010/main" val="3740162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Defender ( Services covered)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31</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3970318"/>
          </a:xfrm>
          <a:prstGeom prst="rect">
            <a:avLst/>
          </a:prstGeom>
        </p:spPr>
        <p:txBody>
          <a:bodyPr wrap="square">
            <a:spAutoFit/>
          </a:bodyPr>
          <a:lstStyle/>
          <a:p>
            <a:r>
              <a:rPr lang="en-US" dirty="0"/>
              <a:t> Services Covered: </a:t>
            </a:r>
          </a:p>
          <a:p>
            <a:pPr marL="742950" lvl="1" indent="-285750">
              <a:buFont typeface="Arial" panose="020B0604020202020204" pitchFamily="34" charset="0"/>
              <a:buChar char="•"/>
            </a:pPr>
            <a:r>
              <a:rPr lang="en-US" dirty="0"/>
              <a:t>Servers</a:t>
            </a:r>
          </a:p>
          <a:p>
            <a:pPr marL="742950" lvl="1" indent="-285750">
              <a:buFont typeface="Arial" panose="020B0604020202020204" pitchFamily="34" charset="0"/>
              <a:buChar char="•"/>
            </a:pPr>
            <a:r>
              <a:rPr lang="en-US" dirty="0"/>
              <a:t>App Service	</a:t>
            </a:r>
          </a:p>
          <a:p>
            <a:pPr marL="742950" lvl="1" indent="-285750">
              <a:buFont typeface="Arial" panose="020B0604020202020204" pitchFamily="34" charset="0"/>
              <a:buChar char="•"/>
            </a:pPr>
            <a:r>
              <a:rPr lang="en-US" dirty="0"/>
              <a:t>SQL on Azure	</a:t>
            </a:r>
          </a:p>
          <a:p>
            <a:pPr marL="742950" lvl="1" indent="-285750">
              <a:buFont typeface="Arial" panose="020B0604020202020204" pitchFamily="34" charset="0"/>
              <a:buChar char="•"/>
            </a:pPr>
            <a:r>
              <a:rPr lang="en-US" dirty="0"/>
              <a:t>SQL outside Azure	</a:t>
            </a:r>
          </a:p>
          <a:p>
            <a:pPr marL="742950" lvl="1" indent="-285750">
              <a:buFont typeface="Arial" panose="020B0604020202020204" pitchFamily="34" charset="0"/>
              <a:buChar char="•"/>
            </a:pPr>
            <a:r>
              <a:rPr lang="en-US" dirty="0"/>
              <a:t>MySQL	</a:t>
            </a:r>
          </a:p>
          <a:p>
            <a:pPr marL="742950" lvl="1" indent="-285750">
              <a:buFont typeface="Arial" panose="020B0604020202020204" pitchFamily="34" charset="0"/>
              <a:buChar char="•"/>
            </a:pPr>
            <a:r>
              <a:rPr lang="en-US" dirty="0"/>
              <a:t>PostgreSQL	</a:t>
            </a:r>
          </a:p>
          <a:p>
            <a:pPr marL="742950" lvl="1" indent="-285750">
              <a:buFont typeface="Arial" panose="020B0604020202020204" pitchFamily="34" charset="0"/>
              <a:buChar char="•"/>
            </a:pPr>
            <a:r>
              <a:rPr lang="en-US" dirty="0"/>
              <a:t>MariaDB	</a:t>
            </a:r>
          </a:p>
          <a:p>
            <a:pPr marL="742950" lvl="1" indent="-285750">
              <a:buFont typeface="Arial" panose="020B0604020202020204" pitchFamily="34" charset="0"/>
              <a:buChar char="•"/>
            </a:pPr>
            <a:r>
              <a:rPr lang="en-US" dirty="0"/>
              <a:t>Storage - Protect all storage accounts within a subscription1	10K transactions</a:t>
            </a:r>
          </a:p>
          <a:p>
            <a:pPr marL="742950" lvl="1" indent="-285750">
              <a:buFont typeface="Arial" panose="020B0604020202020204" pitchFamily="34" charset="0"/>
              <a:buChar char="•"/>
            </a:pPr>
            <a:r>
              <a:rPr lang="en-US" dirty="0"/>
              <a:t>Kubernetes	vCore/hour</a:t>
            </a:r>
          </a:p>
          <a:p>
            <a:pPr marL="742950" lvl="1" indent="-285750">
              <a:buFont typeface="Arial" panose="020B0604020202020204" pitchFamily="34" charset="0"/>
              <a:buChar char="•"/>
            </a:pPr>
            <a:r>
              <a:rPr lang="en-US" dirty="0"/>
              <a:t>ACR	/image</a:t>
            </a:r>
          </a:p>
          <a:p>
            <a:pPr marL="742950" lvl="1" indent="-285750">
              <a:buFont typeface="Arial" panose="020B0604020202020204" pitchFamily="34" charset="0"/>
              <a:buChar char="•"/>
            </a:pPr>
            <a:r>
              <a:rPr lang="en-US" dirty="0"/>
              <a:t>Key Vault	/10K transactions</a:t>
            </a:r>
          </a:p>
          <a:p>
            <a:pPr marL="742950" lvl="1" indent="-285750">
              <a:buFont typeface="Arial" panose="020B0604020202020204" pitchFamily="34" charset="0"/>
              <a:buChar char="•"/>
            </a:pPr>
            <a:r>
              <a:rPr lang="en-US" dirty="0"/>
              <a:t>ARM	/1M API calls</a:t>
            </a:r>
          </a:p>
          <a:p>
            <a:pPr marL="742950" lvl="1" indent="-285750">
              <a:buFont typeface="Arial" panose="020B0604020202020204" pitchFamily="34" charset="0"/>
              <a:buChar char="•"/>
            </a:pPr>
            <a:r>
              <a:rPr lang="en-US" dirty="0"/>
              <a:t>DNS</a:t>
            </a:r>
          </a:p>
        </p:txBody>
      </p:sp>
    </p:spTree>
    <p:extLst>
      <p:ext uri="{BB962C8B-B14F-4D97-AF65-F5344CB8AC3E}">
        <p14:creationId xmlns:p14="http://schemas.microsoft.com/office/powerpoint/2010/main" val="391899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Security Center (cost)</a:t>
            </a:r>
            <a:br>
              <a:rPr lang="en-US" dirty="0"/>
            </a:b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32</a:t>
            </a:fld>
            <a:endParaRPr lang="en-US"/>
          </a:p>
        </p:txBody>
      </p:sp>
      <p:sp>
        <p:nvSpPr>
          <p:cNvPr id="7" name="TextBox 6">
            <a:extLst>
              <a:ext uri="{FF2B5EF4-FFF2-40B4-BE49-F238E27FC236}">
                <a16:creationId xmlns:a16="http://schemas.microsoft.com/office/drawing/2014/main" id="{6B006E57-11A9-4A3C-B949-1BA58691797F}"/>
              </a:ext>
            </a:extLst>
          </p:cNvPr>
          <p:cNvSpPr txBox="1"/>
          <p:nvPr/>
        </p:nvSpPr>
        <p:spPr>
          <a:xfrm>
            <a:off x="419101" y="1200835"/>
            <a:ext cx="8943974" cy="3231654"/>
          </a:xfrm>
          <a:prstGeom prst="rect">
            <a:avLst/>
          </a:prstGeom>
          <a:noFill/>
        </p:spPr>
        <p:txBody>
          <a:bodyPr wrap="square">
            <a:spAutoFit/>
          </a:bodyPr>
          <a:lstStyle/>
          <a:p>
            <a:pPr algn="l"/>
            <a:r>
              <a:rPr lang="en-US" sz="2400" dirty="0"/>
              <a:t>Azure</a:t>
            </a:r>
            <a:r>
              <a:rPr lang="en-US" b="0" i="0" dirty="0">
                <a:solidFill>
                  <a:srgbClr val="171717"/>
                </a:solidFill>
                <a:effectLst/>
                <a:latin typeface="Segoe UI" panose="020B0502040204020203" pitchFamily="34" charset="0"/>
              </a:rPr>
              <a:t> </a:t>
            </a:r>
            <a:r>
              <a:rPr lang="en-US" sz="2400" dirty="0"/>
              <a:t>Security Center has 2 offerings:</a:t>
            </a:r>
          </a:p>
          <a:p>
            <a:pPr marL="285750" indent="-285750" algn="l">
              <a:buFont typeface="Arial" panose="020B0604020202020204" pitchFamily="34" charset="0"/>
              <a:buChar char="•"/>
            </a:pPr>
            <a:r>
              <a:rPr lang="en-US" b="0" i="0" dirty="0">
                <a:solidFill>
                  <a:srgbClr val="171717"/>
                </a:solidFill>
                <a:effectLst/>
                <a:latin typeface="Segoe UI" panose="020B0502040204020203" pitchFamily="34" charset="0"/>
              </a:rPr>
              <a:t>Azure Security Center free</a:t>
            </a:r>
          </a:p>
          <a:p>
            <a:pPr marL="285750" indent="-285750" algn="l">
              <a:buFont typeface="Arial" panose="020B0604020202020204" pitchFamily="34" charset="0"/>
              <a:buChar char="•"/>
            </a:pPr>
            <a:r>
              <a:rPr lang="en-US" b="0" i="0" dirty="0">
                <a:solidFill>
                  <a:srgbClr val="171717"/>
                </a:solidFill>
                <a:effectLst/>
                <a:latin typeface="Segoe UI" panose="020B0502040204020203" pitchFamily="34" charset="0"/>
              </a:rPr>
              <a:t>Azure Defender</a:t>
            </a:r>
          </a:p>
          <a:p>
            <a:pPr marL="285750" indent="-285750" algn="l">
              <a:buFont typeface="Arial" panose="020B0604020202020204" pitchFamily="34" charset="0"/>
              <a:buChar char="•"/>
            </a:pPr>
            <a:endParaRPr lang="en-US" dirty="0">
              <a:solidFill>
                <a:srgbClr val="171717"/>
              </a:solidFill>
              <a:latin typeface="Segoe UI" panose="020B0502040204020203" pitchFamily="34" charset="0"/>
            </a:endParaRPr>
          </a:p>
          <a:p>
            <a:pPr algn="l"/>
            <a:r>
              <a:rPr lang="en-US" b="0" i="0" dirty="0">
                <a:solidFill>
                  <a:srgbClr val="171717"/>
                </a:solidFill>
                <a:effectLst/>
                <a:latin typeface="Segoe UI" panose="020B0502040204020203" pitchFamily="34" charset="0"/>
              </a:rPr>
              <a:t>If you enable Azure Defender for subscription, all resources would be part of Pricing.</a:t>
            </a:r>
          </a:p>
          <a:p>
            <a:pPr algn="l"/>
            <a:r>
              <a:rPr lang="en-US" dirty="0">
                <a:solidFill>
                  <a:srgbClr val="171717"/>
                </a:solidFill>
                <a:latin typeface="Segoe UI" panose="020B0502040204020203" pitchFamily="34" charset="0"/>
              </a:rPr>
              <a:t>To enable </a:t>
            </a:r>
            <a:r>
              <a:rPr lang="en-US">
                <a:solidFill>
                  <a:srgbClr val="171717"/>
                </a:solidFill>
                <a:latin typeface="Segoe UI" panose="020B0502040204020203" pitchFamily="34" charset="0"/>
              </a:rPr>
              <a:t>it for certain </a:t>
            </a:r>
            <a:r>
              <a:rPr lang="en-US" dirty="0">
                <a:solidFill>
                  <a:srgbClr val="171717"/>
                </a:solidFill>
                <a:latin typeface="Segoe UI" panose="020B0502040204020203" pitchFamily="34" charset="0"/>
              </a:rPr>
              <a:t>resources in a resource type enable it through workspace</a:t>
            </a:r>
          </a:p>
          <a:p>
            <a:pPr marL="285750" indent="-285750"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dirty="0">
                <a:solidFill>
                  <a:srgbClr val="171717"/>
                </a:solidFill>
                <a:latin typeface="Segoe UI" panose="020B0502040204020203" pitchFamily="34" charset="0"/>
              </a:rPr>
              <a:t>Pricing  across regions are almost similar with very small variation.</a:t>
            </a:r>
          </a:p>
          <a:p>
            <a:pPr algn="l"/>
            <a:endParaRPr lang="en-US" b="0" i="0" dirty="0">
              <a:solidFill>
                <a:srgbClr val="171717"/>
              </a:solidFill>
              <a:effectLst/>
              <a:latin typeface="Segoe UI" panose="020B0502040204020203" pitchFamily="34" charset="0"/>
            </a:endParaRPr>
          </a:p>
          <a:p>
            <a:pPr algn="l"/>
            <a:r>
              <a:rPr lang="en-US" dirty="0">
                <a:solidFill>
                  <a:srgbClr val="171717"/>
                </a:solidFill>
                <a:latin typeface="Segoe UI" panose="020B0502040204020203" pitchFamily="34" charset="0"/>
              </a:rPr>
              <a:t>Pricing is bases on Resource type:</a:t>
            </a:r>
            <a:endParaRPr lang="en-US" b="0" i="0" dirty="0">
              <a:solidFill>
                <a:srgbClr val="171717"/>
              </a:solidFill>
              <a:effectLst/>
              <a:latin typeface="Segoe UI" panose="020B0502040204020203" pitchFamily="34" charset="0"/>
            </a:endParaRPr>
          </a:p>
          <a:p>
            <a:pPr marL="285750" indent="-285750" algn="l">
              <a:buFont typeface="Arial" panose="020B0604020202020204" pitchFamily="34" charset="0"/>
              <a:buChar char="•"/>
            </a:pPr>
            <a:endParaRPr lang="en-US" b="0" i="0" dirty="0">
              <a:solidFill>
                <a:srgbClr val="171717"/>
              </a:solidFill>
              <a:effectLst/>
              <a:latin typeface="Segoe UI" panose="020B0502040204020203" pitchFamily="34" charset="0"/>
            </a:endParaRPr>
          </a:p>
        </p:txBody>
      </p:sp>
      <p:pic>
        <p:nvPicPr>
          <p:cNvPr id="6" name="Picture 5" descr="Table&#10;&#10;Description automatically generated">
            <a:extLst>
              <a:ext uri="{FF2B5EF4-FFF2-40B4-BE49-F238E27FC236}">
                <a16:creationId xmlns:a16="http://schemas.microsoft.com/office/drawing/2014/main" id="{201652DB-E540-475F-93E9-88A17B2227A5}"/>
              </a:ext>
            </a:extLst>
          </p:cNvPr>
          <p:cNvPicPr>
            <a:picLocks noChangeAspect="1"/>
          </p:cNvPicPr>
          <p:nvPr/>
        </p:nvPicPr>
        <p:blipFill>
          <a:blip r:embed="rId3"/>
          <a:stretch>
            <a:fillRect/>
          </a:stretch>
        </p:blipFill>
        <p:spPr>
          <a:xfrm>
            <a:off x="5866532" y="3669571"/>
            <a:ext cx="4750083" cy="3008238"/>
          </a:xfrm>
          <a:prstGeom prst="rect">
            <a:avLst/>
          </a:prstGeom>
        </p:spPr>
      </p:pic>
      <p:sp>
        <p:nvSpPr>
          <p:cNvPr id="11" name="TextBox 10">
            <a:extLst>
              <a:ext uri="{FF2B5EF4-FFF2-40B4-BE49-F238E27FC236}">
                <a16:creationId xmlns:a16="http://schemas.microsoft.com/office/drawing/2014/main" id="{252878C0-0DD5-49F7-8E34-2DD6E0AD70AD}"/>
              </a:ext>
            </a:extLst>
          </p:cNvPr>
          <p:cNvSpPr txBox="1"/>
          <p:nvPr/>
        </p:nvSpPr>
        <p:spPr>
          <a:xfrm>
            <a:off x="8741944" y="1942036"/>
            <a:ext cx="3128212" cy="276999"/>
          </a:xfrm>
          <a:prstGeom prst="rect">
            <a:avLst/>
          </a:prstGeom>
          <a:noFill/>
        </p:spPr>
        <p:txBody>
          <a:bodyPr wrap="square">
            <a:spAutoFit/>
          </a:bodyPr>
          <a:lstStyle/>
          <a:p>
            <a:r>
              <a:rPr lang="en-IN" sz="1200" dirty="0">
                <a:hlinkClick r:id="rId4"/>
              </a:rPr>
              <a:t>Pricing—Azure Defender | Microsoft Azure</a:t>
            </a:r>
            <a:endParaRPr lang="en-IN" sz="1200" dirty="0"/>
          </a:p>
        </p:txBody>
      </p:sp>
      <p:pic>
        <p:nvPicPr>
          <p:cNvPr id="12" name="Picture 11" descr="A picture containing Teams&#10;&#10;Description automatically generated">
            <a:extLst>
              <a:ext uri="{FF2B5EF4-FFF2-40B4-BE49-F238E27FC236}">
                <a16:creationId xmlns:a16="http://schemas.microsoft.com/office/drawing/2014/main" id="{E295917B-C611-4903-8159-77B59541AEE9}"/>
              </a:ext>
            </a:extLst>
          </p:cNvPr>
          <p:cNvPicPr>
            <a:picLocks noChangeAspect="1"/>
          </p:cNvPicPr>
          <p:nvPr/>
        </p:nvPicPr>
        <p:blipFill>
          <a:blip r:embed="rId5"/>
          <a:stretch>
            <a:fillRect/>
          </a:stretch>
        </p:blipFill>
        <p:spPr>
          <a:xfrm>
            <a:off x="531670" y="4237696"/>
            <a:ext cx="4799075" cy="1731303"/>
          </a:xfrm>
          <a:prstGeom prst="rect">
            <a:avLst/>
          </a:prstGeom>
        </p:spPr>
      </p:pic>
    </p:spTree>
    <p:extLst>
      <p:ext uri="{BB962C8B-B14F-4D97-AF65-F5344CB8AC3E}">
        <p14:creationId xmlns:p14="http://schemas.microsoft.com/office/powerpoint/2010/main" val="420668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WAF</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33</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646331"/>
          </a:xfrm>
          <a:prstGeom prst="rect">
            <a:avLst/>
          </a:prstGeom>
        </p:spPr>
        <p:txBody>
          <a:bodyPr wrap="square">
            <a:spAutoFit/>
          </a:bodyPr>
          <a:lstStyle/>
          <a:p>
            <a:r>
              <a:rPr lang="en-US" b="0" i="0" dirty="0">
                <a:solidFill>
                  <a:srgbClr val="4C4C51"/>
                </a:solidFill>
                <a:effectLst/>
                <a:latin typeface="Segoe UI" panose="020B0502040204020203" pitchFamily="34" charset="0"/>
              </a:rPr>
              <a:t>Azure Web Application Firewall protects your web applications from bot attacks and common web vulnerabilities such as SQL injection and cross-site scripting. </a:t>
            </a:r>
            <a:endParaRPr lang="en-US" dirty="0"/>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1477328"/>
          </a:xfrm>
          <a:prstGeom prst="rect">
            <a:avLst/>
          </a:prstGeom>
          <a:noFill/>
        </p:spPr>
        <p:txBody>
          <a:bodyPr wrap="square">
            <a:spAutoFit/>
          </a:bodyPr>
          <a:lstStyle/>
          <a:p>
            <a:r>
              <a:rPr lang="en-US" b="0" i="0" dirty="0">
                <a:solidFill>
                  <a:srgbClr val="4C4C51"/>
                </a:solidFill>
                <a:effectLst/>
                <a:latin typeface="Segoe UI" panose="020B0502040204020203" pitchFamily="34" charset="0"/>
              </a:rPr>
              <a:t>WAF pricing includes:</a:t>
            </a:r>
          </a:p>
          <a:p>
            <a:r>
              <a:rPr lang="en-US" dirty="0">
                <a:solidFill>
                  <a:srgbClr val="4C4C51"/>
                </a:solidFill>
                <a:latin typeface="Segoe UI" panose="020B0502040204020203" pitchFamily="34" charset="0"/>
              </a:rPr>
              <a:t>	M</a:t>
            </a:r>
            <a:r>
              <a:rPr lang="en-US" b="0" i="0" dirty="0">
                <a:solidFill>
                  <a:srgbClr val="4C4C51"/>
                </a:solidFill>
                <a:effectLst/>
                <a:latin typeface="Segoe UI" panose="020B0502040204020203" pitchFamily="34" charset="0"/>
              </a:rPr>
              <a:t>onthly fixed charges and</a:t>
            </a:r>
          </a:p>
          <a:p>
            <a:r>
              <a:rPr lang="en-US" dirty="0">
                <a:solidFill>
                  <a:srgbClr val="4C4C51"/>
                </a:solidFill>
                <a:latin typeface="Segoe UI" panose="020B0502040204020203" pitchFamily="34" charset="0"/>
              </a:rPr>
              <a:t>	R</a:t>
            </a:r>
            <a:r>
              <a:rPr lang="en-US" b="0" i="0" dirty="0">
                <a:solidFill>
                  <a:srgbClr val="4C4C51"/>
                </a:solidFill>
                <a:effectLst/>
                <a:latin typeface="Segoe UI" panose="020B0502040204020203" pitchFamily="34" charset="0"/>
              </a:rPr>
              <a:t>equest based processing charges. </a:t>
            </a:r>
          </a:p>
          <a:p>
            <a:r>
              <a:rPr lang="en-US" dirty="0">
                <a:solidFill>
                  <a:srgbClr val="4C4C51"/>
                </a:solidFill>
                <a:latin typeface="Segoe UI" panose="020B0502040204020203" pitchFamily="34" charset="0"/>
              </a:rPr>
              <a:t>	M</a:t>
            </a:r>
            <a:r>
              <a:rPr lang="en-US" b="0" i="0" dirty="0">
                <a:solidFill>
                  <a:srgbClr val="4C4C51"/>
                </a:solidFill>
                <a:effectLst/>
                <a:latin typeface="Segoe UI" panose="020B0502040204020203" pitchFamily="34" charset="0"/>
              </a:rPr>
              <a:t>onthly charge for each policy and </a:t>
            </a:r>
          </a:p>
          <a:p>
            <a:r>
              <a:rPr lang="en-US" dirty="0">
                <a:solidFill>
                  <a:srgbClr val="4C4C51"/>
                </a:solidFill>
                <a:latin typeface="Segoe UI" panose="020B0502040204020203" pitchFamily="34" charset="0"/>
              </a:rPr>
              <a:t>	A</a:t>
            </a:r>
            <a:r>
              <a:rPr lang="en-US" b="0" i="0" dirty="0">
                <a:solidFill>
                  <a:srgbClr val="4C4C51"/>
                </a:solidFill>
                <a:effectLst/>
                <a:latin typeface="Segoe UI" panose="020B0502040204020203" pitchFamily="34" charset="0"/>
              </a:rPr>
              <a:t>dd-on charges for Custom Rules and Managed Rulesets as configured in the policy.</a:t>
            </a:r>
            <a:endParaRPr lang="en-IN" dirty="0"/>
          </a:p>
        </p:txBody>
      </p:sp>
      <p:pic>
        <p:nvPicPr>
          <p:cNvPr id="5" name="Picture 4" descr="Graphical user interface, table&#10;&#10;Description automatically generated with medium confidence">
            <a:extLst>
              <a:ext uri="{FF2B5EF4-FFF2-40B4-BE49-F238E27FC236}">
                <a16:creationId xmlns:a16="http://schemas.microsoft.com/office/drawing/2014/main" id="{F54E55B5-A67C-4958-9A99-4B2105816E32}"/>
              </a:ext>
            </a:extLst>
          </p:cNvPr>
          <p:cNvPicPr>
            <a:picLocks noChangeAspect="1"/>
          </p:cNvPicPr>
          <p:nvPr/>
        </p:nvPicPr>
        <p:blipFill>
          <a:blip r:embed="rId3"/>
          <a:stretch>
            <a:fillRect/>
          </a:stretch>
        </p:blipFill>
        <p:spPr>
          <a:xfrm>
            <a:off x="1486089" y="3076562"/>
            <a:ext cx="7873811" cy="3752876"/>
          </a:xfrm>
          <a:prstGeom prst="rect">
            <a:avLst/>
          </a:prstGeom>
        </p:spPr>
      </p:pic>
    </p:spTree>
    <p:extLst>
      <p:ext uri="{BB962C8B-B14F-4D97-AF65-F5344CB8AC3E}">
        <p14:creationId xmlns:p14="http://schemas.microsoft.com/office/powerpoint/2010/main" val="43074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a:t>
            </a:r>
            <a:r>
              <a:rPr lang="en-US" dirty="0" err="1"/>
              <a:t>GuardDuty</a:t>
            </a: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34</a:t>
            </a:fld>
            <a:endParaRPr lang="en-US"/>
          </a:p>
        </p:txBody>
      </p:sp>
      <p:pic>
        <p:nvPicPr>
          <p:cNvPr id="7" name="Picture 6" descr="Graphical user interface, text, application, email&#10;&#10;Description automatically generated">
            <a:extLst>
              <a:ext uri="{FF2B5EF4-FFF2-40B4-BE49-F238E27FC236}">
                <a16:creationId xmlns:a16="http://schemas.microsoft.com/office/drawing/2014/main" id="{7E029868-8E41-485E-A5C0-91E7F36F4E55}"/>
              </a:ext>
            </a:extLst>
          </p:cNvPr>
          <p:cNvPicPr>
            <a:picLocks noChangeAspect="1"/>
          </p:cNvPicPr>
          <p:nvPr/>
        </p:nvPicPr>
        <p:blipFill>
          <a:blip r:embed="rId3"/>
          <a:stretch>
            <a:fillRect/>
          </a:stretch>
        </p:blipFill>
        <p:spPr>
          <a:xfrm>
            <a:off x="274320" y="834490"/>
            <a:ext cx="11080750" cy="3140802"/>
          </a:xfrm>
          <a:prstGeom prst="rect">
            <a:avLst/>
          </a:prstGeom>
        </p:spPr>
      </p:pic>
    </p:spTree>
    <p:extLst>
      <p:ext uri="{BB962C8B-B14F-4D97-AF65-F5344CB8AC3E}">
        <p14:creationId xmlns:p14="http://schemas.microsoft.com/office/powerpoint/2010/main" val="347672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a:t>
            </a:r>
            <a:r>
              <a:rPr lang="en-US" dirty="0" err="1"/>
              <a:t>GuardDuty</a:t>
            </a: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35</a:t>
            </a:fld>
            <a:endParaRPr lang="en-US"/>
          </a:p>
        </p:txBody>
      </p:sp>
      <p:pic>
        <p:nvPicPr>
          <p:cNvPr id="9" name="Picture 8" descr="Graphical user interface, text, application, email&#10;&#10;Description automatically generated">
            <a:extLst>
              <a:ext uri="{FF2B5EF4-FFF2-40B4-BE49-F238E27FC236}">
                <a16:creationId xmlns:a16="http://schemas.microsoft.com/office/drawing/2014/main" id="{7E2500DD-4881-49E3-B4E6-B46D2F03D2AB}"/>
              </a:ext>
            </a:extLst>
          </p:cNvPr>
          <p:cNvPicPr>
            <a:picLocks noChangeAspect="1"/>
          </p:cNvPicPr>
          <p:nvPr/>
        </p:nvPicPr>
        <p:blipFill>
          <a:blip r:embed="rId3"/>
          <a:stretch>
            <a:fillRect/>
          </a:stretch>
        </p:blipFill>
        <p:spPr>
          <a:xfrm>
            <a:off x="274320" y="905391"/>
            <a:ext cx="11080750" cy="3140802"/>
          </a:xfrm>
          <a:prstGeom prst="rect">
            <a:avLst/>
          </a:prstGeom>
        </p:spPr>
      </p:pic>
      <p:pic>
        <p:nvPicPr>
          <p:cNvPr id="3" name="Picture 2">
            <a:extLst>
              <a:ext uri="{FF2B5EF4-FFF2-40B4-BE49-F238E27FC236}">
                <a16:creationId xmlns:a16="http://schemas.microsoft.com/office/drawing/2014/main" id="{4DBD1403-EE26-40C2-A7E7-1CA68947D556}"/>
              </a:ext>
            </a:extLst>
          </p:cNvPr>
          <p:cNvPicPr>
            <a:picLocks noChangeAspect="1"/>
          </p:cNvPicPr>
          <p:nvPr/>
        </p:nvPicPr>
        <p:blipFill>
          <a:blip r:embed="rId4"/>
          <a:stretch>
            <a:fillRect/>
          </a:stretch>
        </p:blipFill>
        <p:spPr>
          <a:xfrm>
            <a:off x="554037" y="4585274"/>
            <a:ext cx="11080750" cy="1362127"/>
          </a:xfrm>
          <a:prstGeom prst="rect">
            <a:avLst/>
          </a:prstGeom>
        </p:spPr>
      </p:pic>
    </p:spTree>
    <p:extLst>
      <p:ext uri="{BB962C8B-B14F-4D97-AF65-F5344CB8AC3E}">
        <p14:creationId xmlns:p14="http://schemas.microsoft.com/office/powerpoint/2010/main" val="320986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a:t>
            </a:r>
            <a:r>
              <a:rPr lang="en-US" dirty="0" err="1"/>
              <a:t>GuardDuty</a:t>
            </a: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36</a:t>
            </a:fld>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8E06CE63-E3CB-40B9-9DC5-EE52920DDC8F}"/>
              </a:ext>
            </a:extLst>
          </p:cNvPr>
          <p:cNvPicPr>
            <a:picLocks noChangeAspect="1"/>
          </p:cNvPicPr>
          <p:nvPr/>
        </p:nvPicPr>
        <p:blipFill>
          <a:blip r:embed="rId3"/>
          <a:stretch>
            <a:fillRect/>
          </a:stretch>
        </p:blipFill>
        <p:spPr>
          <a:xfrm>
            <a:off x="458787" y="996667"/>
            <a:ext cx="11080750" cy="1740465"/>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1F2276E5-EF78-4A10-AB8C-43C25F183975}"/>
              </a:ext>
            </a:extLst>
          </p:cNvPr>
          <p:cNvPicPr>
            <a:picLocks noChangeAspect="1"/>
          </p:cNvPicPr>
          <p:nvPr/>
        </p:nvPicPr>
        <p:blipFill>
          <a:blip r:embed="rId4"/>
          <a:stretch>
            <a:fillRect/>
          </a:stretch>
        </p:blipFill>
        <p:spPr>
          <a:xfrm>
            <a:off x="554037" y="3716381"/>
            <a:ext cx="11080750" cy="1735539"/>
          </a:xfrm>
          <a:prstGeom prst="rect">
            <a:avLst/>
          </a:prstGeom>
        </p:spPr>
      </p:pic>
    </p:spTree>
    <p:extLst>
      <p:ext uri="{BB962C8B-B14F-4D97-AF65-F5344CB8AC3E}">
        <p14:creationId xmlns:p14="http://schemas.microsoft.com/office/powerpoint/2010/main" val="42770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WAF</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37</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9CD2877C-AC1E-427F-A23D-20C721D9B188}"/>
              </a:ext>
            </a:extLst>
          </p:cNvPr>
          <p:cNvPicPr>
            <a:picLocks noChangeAspect="1"/>
          </p:cNvPicPr>
          <p:nvPr/>
        </p:nvPicPr>
        <p:blipFill>
          <a:blip r:embed="rId3"/>
          <a:stretch>
            <a:fillRect/>
          </a:stretch>
        </p:blipFill>
        <p:spPr>
          <a:xfrm>
            <a:off x="373062" y="951393"/>
            <a:ext cx="11080750" cy="4955212"/>
          </a:xfrm>
          <a:prstGeom prst="rect">
            <a:avLst/>
          </a:prstGeom>
        </p:spPr>
      </p:pic>
    </p:spTree>
    <p:extLst>
      <p:ext uri="{BB962C8B-B14F-4D97-AF65-F5344CB8AC3E}">
        <p14:creationId xmlns:p14="http://schemas.microsoft.com/office/powerpoint/2010/main" val="43365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Shield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38</a:t>
            </a:fld>
            <a:endParaRPr lang="en-US"/>
          </a:p>
        </p:txBody>
      </p:sp>
      <p:pic>
        <p:nvPicPr>
          <p:cNvPr id="5" name="Picture 4" descr="Graphical user interface, application&#10;&#10;Description automatically generated">
            <a:extLst>
              <a:ext uri="{FF2B5EF4-FFF2-40B4-BE49-F238E27FC236}">
                <a16:creationId xmlns:a16="http://schemas.microsoft.com/office/drawing/2014/main" id="{949FEF7B-850A-41A8-80BB-3DCE5C25B7A7}"/>
              </a:ext>
            </a:extLst>
          </p:cNvPr>
          <p:cNvPicPr>
            <a:picLocks noChangeAspect="1"/>
          </p:cNvPicPr>
          <p:nvPr/>
        </p:nvPicPr>
        <p:blipFill>
          <a:blip r:embed="rId3"/>
          <a:stretch>
            <a:fillRect/>
          </a:stretch>
        </p:blipFill>
        <p:spPr>
          <a:xfrm>
            <a:off x="544512" y="1658741"/>
            <a:ext cx="11080750" cy="3102369"/>
          </a:xfrm>
          <a:prstGeom prst="rect">
            <a:avLst/>
          </a:prstGeom>
        </p:spPr>
      </p:pic>
    </p:spTree>
    <p:extLst>
      <p:ext uri="{BB962C8B-B14F-4D97-AF65-F5344CB8AC3E}">
        <p14:creationId xmlns:p14="http://schemas.microsoft.com/office/powerpoint/2010/main" val="43176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Security Hub</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39</a:t>
            </a:fld>
            <a:endParaRPr lang="en-US"/>
          </a:p>
        </p:txBody>
      </p:sp>
      <p:pic>
        <p:nvPicPr>
          <p:cNvPr id="3" name="Picture 2" descr="Graphical user interface, text, application, email, Teams&#10;&#10;Description automatically generated">
            <a:extLst>
              <a:ext uri="{FF2B5EF4-FFF2-40B4-BE49-F238E27FC236}">
                <a16:creationId xmlns:a16="http://schemas.microsoft.com/office/drawing/2014/main" id="{64EFC96A-4969-4C06-A7A0-4A40CBB69994}"/>
              </a:ext>
            </a:extLst>
          </p:cNvPr>
          <p:cNvPicPr>
            <a:picLocks noChangeAspect="1"/>
          </p:cNvPicPr>
          <p:nvPr/>
        </p:nvPicPr>
        <p:blipFill>
          <a:blip r:embed="rId3"/>
          <a:stretch>
            <a:fillRect/>
          </a:stretch>
        </p:blipFill>
        <p:spPr>
          <a:xfrm>
            <a:off x="941387" y="819150"/>
            <a:ext cx="10306050" cy="5219700"/>
          </a:xfrm>
          <a:prstGeom prst="rect">
            <a:avLst/>
          </a:prstGeom>
        </p:spPr>
      </p:pic>
    </p:spTree>
    <p:extLst>
      <p:ext uri="{BB962C8B-B14F-4D97-AF65-F5344CB8AC3E}">
        <p14:creationId xmlns:p14="http://schemas.microsoft.com/office/powerpoint/2010/main" val="373860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a:t>
            </a:r>
            <a:br>
              <a:rPr lang="en-US" dirty="0"/>
            </a:br>
            <a:r>
              <a:rPr lang="en-US" dirty="0"/>
              <a:t>AWS Security Hub</a:t>
            </a:r>
            <a:br>
              <a:rPr lang="en-US" dirty="0"/>
            </a:br>
            <a:r>
              <a:rPr lang="en-US" dirty="0"/>
              <a:t>Azure Defender</a:t>
            </a:r>
            <a:br>
              <a:rPr lang="en-US" dirty="0"/>
            </a:br>
            <a:r>
              <a:rPr lang="en-US" dirty="0"/>
              <a:t>Azure Security Center</a:t>
            </a:r>
            <a:br>
              <a:rPr lang="en-US" b="0" dirty="0"/>
            </a:b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4</a:t>
            </a:fld>
            <a:endParaRPr lang="en-US"/>
          </a:p>
        </p:txBody>
      </p:sp>
    </p:spTree>
    <p:extLst>
      <p:ext uri="{BB962C8B-B14F-4D97-AF65-F5344CB8AC3E}">
        <p14:creationId xmlns:p14="http://schemas.microsoft.com/office/powerpoint/2010/main" val="153936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Security Hub</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40</a:t>
            </a:fld>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5A348769-6740-4E0E-A43D-64B0670826B4}"/>
              </a:ext>
            </a:extLst>
          </p:cNvPr>
          <p:cNvPicPr>
            <a:picLocks noChangeAspect="1"/>
          </p:cNvPicPr>
          <p:nvPr/>
        </p:nvPicPr>
        <p:blipFill>
          <a:blip r:embed="rId3"/>
          <a:stretch>
            <a:fillRect/>
          </a:stretch>
        </p:blipFill>
        <p:spPr>
          <a:xfrm>
            <a:off x="554037" y="1354396"/>
            <a:ext cx="11080750" cy="4149206"/>
          </a:xfrm>
          <a:prstGeom prst="rect">
            <a:avLst/>
          </a:prstGeom>
        </p:spPr>
      </p:pic>
    </p:spTree>
    <p:extLst>
      <p:ext uri="{BB962C8B-B14F-4D97-AF65-F5344CB8AC3E}">
        <p14:creationId xmlns:p14="http://schemas.microsoft.com/office/powerpoint/2010/main" val="93426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Azure Security Center</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41</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29A3372D-89BA-42F5-A197-42068872DA4D}"/>
              </a:ext>
            </a:extLst>
          </p:cNvPr>
          <p:cNvPicPr>
            <a:picLocks noChangeAspect="1"/>
          </p:cNvPicPr>
          <p:nvPr/>
        </p:nvPicPr>
        <p:blipFill>
          <a:blip r:embed="rId3"/>
          <a:stretch>
            <a:fillRect/>
          </a:stretch>
        </p:blipFill>
        <p:spPr>
          <a:xfrm>
            <a:off x="554037" y="1153743"/>
            <a:ext cx="11080750" cy="4569563"/>
          </a:xfrm>
          <a:prstGeom prst="rect">
            <a:avLst/>
          </a:prstGeom>
        </p:spPr>
      </p:pic>
    </p:spTree>
    <p:extLst>
      <p:ext uri="{BB962C8B-B14F-4D97-AF65-F5344CB8AC3E}">
        <p14:creationId xmlns:p14="http://schemas.microsoft.com/office/powerpoint/2010/main" val="415769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Azure Security Centre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42</a:t>
            </a:fld>
            <a:endParaRPr lang="en-US"/>
          </a:p>
        </p:txBody>
      </p:sp>
      <p:pic>
        <p:nvPicPr>
          <p:cNvPr id="5" name="Picture 4" descr="Graphical user interface&#10;&#10;Description automatically generated">
            <a:extLst>
              <a:ext uri="{FF2B5EF4-FFF2-40B4-BE49-F238E27FC236}">
                <a16:creationId xmlns:a16="http://schemas.microsoft.com/office/drawing/2014/main" id="{897372AF-4A66-4CF9-BAA7-32CADB1BF67A}"/>
              </a:ext>
            </a:extLst>
          </p:cNvPr>
          <p:cNvPicPr>
            <a:picLocks noChangeAspect="1"/>
          </p:cNvPicPr>
          <p:nvPr/>
        </p:nvPicPr>
        <p:blipFill>
          <a:blip r:embed="rId3"/>
          <a:stretch>
            <a:fillRect/>
          </a:stretch>
        </p:blipFill>
        <p:spPr>
          <a:xfrm>
            <a:off x="554037" y="1045903"/>
            <a:ext cx="11080750" cy="4747143"/>
          </a:xfrm>
          <a:prstGeom prst="rect">
            <a:avLst/>
          </a:prstGeom>
        </p:spPr>
      </p:pic>
    </p:spTree>
    <p:extLst>
      <p:ext uri="{BB962C8B-B14F-4D97-AF65-F5344CB8AC3E}">
        <p14:creationId xmlns:p14="http://schemas.microsoft.com/office/powerpoint/2010/main" val="26209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78814"/>
            <a:ext cx="11457432" cy="743899"/>
          </a:xfrm>
        </p:spPr>
        <p:txBody>
          <a:bodyPr/>
          <a:lstStyle/>
          <a:p>
            <a:r>
              <a:rPr lang="en-US" dirty="0"/>
              <a:t>Prisma Capability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43</a:t>
            </a:fld>
            <a:endParaRPr lang="en-US"/>
          </a:p>
        </p:txBody>
      </p:sp>
      <p:pic>
        <p:nvPicPr>
          <p:cNvPr id="1026" name="Picture 2">
            <a:extLst>
              <a:ext uri="{FF2B5EF4-FFF2-40B4-BE49-F238E27FC236}">
                <a16:creationId xmlns:a16="http://schemas.microsoft.com/office/drawing/2014/main" id="{14842A65-09B4-4A36-B887-48907035D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9496" y="634475"/>
            <a:ext cx="6769835" cy="558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80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rrow: Down 18">
            <a:extLst>
              <a:ext uri="{FF2B5EF4-FFF2-40B4-BE49-F238E27FC236}">
                <a16:creationId xmlns:a16="http://schemas.microsoft.com/office/drawing/2014/main" id="{F89DC792-0AF5-4DAD-AC94-BB64B2872253}"/>
              </a:ext>
            </a:extLst>
          </p:cNvPr>
          <p:cNvSpPr/>
          <p:nvPr/>
        </p:nvSpPr>
        <p:spPr>
          <a:xfrm>
            <a:off x="3103731" y="3280319"/>
            <a:ext cx="288000" cy="1872000"/>
          </a:xfrm>
          <a:prstGeom prst="down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Arrow: Up 19">
            <a:extLst>
              <a:ext uri="{FF2B5EF4-FFF2-40B4-BE49-F238E27FC236}">
                <a16:creationId xmlns:a16="http://schemas.microsoft.com/office/drawing/2014/main" id="{EB064ACE-A814-499C-8C42-E4E8FC25B0E3}"/>
              </a:ext>
            </a:extLst>
          </p:cNvPr>
          <p:cNvSpPr/>
          <p:nvPr/>
        </p:nvSpPr>
        <p:spPr>
          <a:xfrm>
            <a:off x="5809784" y="3238373"/>
            <a:ext cx="288000" cy="1872000"/>
          </a:xfrm>
          <a:prstGeom prst="up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Arrow: Up 22">
            <a:extLst>
              <a:ext uri="{FF2B5EF4-FFF2-40B4-BE49-F238E27FC236}">
                <a16:creationId xmlns:a16="http://schemas.microsoft.com/office/drawing/2014/main" id="{3506E5DE-8523-4B9E-B169-A1B5425EF029}"/>
              </a:ext>
            </a:extLst>
          </p:cNvPr>
          <p:cNvSpPr/>
          <p:nvPr/>
        </p:nvSpPr>
        <p:spPr>
          <a:xfrm>
            <a:off x="10633631" y="3245091"/>
            <a:ext cx="288000" cy="1872000"/>
          </a:xfrm>
          <a:prstGeom prst="up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Slide Number Placeholder 1">
            <a:extLst>
              <a:ext uri="{FF2B5EF4-FFF2-40B4-BE49-F238E27FC236}">
                <a16:creationId xmlns:a16="http://schemas.microsoft.com/office/drawing/2014/main" id="{FF209613-9AA9-4840-9FC0-C041B94F655B}"/>
              </a:ext>
            </a:extLst>
          </p:cNvPr>
          <p:cNvSpPr>
            <a:spLocks noGrp="1"/>
          </p:cNvSpPr>
          <p:nvPr>
            <p:ph type="sldNum" sz="quarter" idx="12"/>
          </p:nvPr>
        </p:nvSpPr>
        <p:spPr/>
        <p:txBody>
          <a:bodyPr/>
          <a:lstStyle/>
          <a:p>
            <a:fld id="{D92B6165-2E63-41A3-8905-D7634EBC6D44}" type="slidenum">
              <a:rPr lang="en-IN" smtClean="0"/>
              <a:pPr/>
              <a:t>44</a:t>
            </a:fld>
            <a:endParaRPr lang="en-IN"/>
          </a:p>
        </p:txBody>
      </p:sp>
      <p:sp>
        <p:nvSpPr>
          <p:cNvPr id="3" name="Title 2">
            <a:extLst>
              <a:ext uri="{FF2B5EF4-FFF2-40B4-BE49-F238E27FC236}">
                <a16:creationId xmlns:a16="http://schemas.microsoft.com/office/drawing/2014/main" id="{068B56FC-2543-4C8A-B286-A7D67D88BFA5}"/>
              </a:ext>
            </a:extLst>
          </p:cNvPr>
          <p:cNvSpPr>
            <a:spLocks noGrp="1"/>
          </p:cNvSpPr>
          <p:nvPr>
            <p:ph type="title"/>
          </p:nvPr>
        </p:nvSpPr>
        <p:spPr/>
        <p:txBody>
          <a:bodyPr/>
          <a:lstStyle/>
          <a:p>
            <a:r>
              <a:rPr lang="en-US" dirty="0"/>
              <a:t>Prisma SIEM Architecture for Allied Materials</a:t>
            </a:r>
            <a:endParaRPr lang="en-IN" dirty="0"/>
          </a:p>
        </p:txBody>
      </p:sp>
      <p:sp>
        <p:nvSpPr>
          <p:cNvPr id="4" name="Rectangle 3">
            <a:extLst>
              <a:ext uri="{FF2B5EF4-FFF2-40B4-BE49-F238E27FC236}">
                <a16:creationId xmlns:a16="http://schemas.microsoft.com/office/drawing/2014/main" id="{4BDC567B-AACA-4C46-A31F-86F256F55E28}"/>
              </a:ext>
            </a:extLst>
          </p:cNvPr>
          <p:cNvSpPr/>
          <p:nvPr/>
        </p:nvSpPr>
        <p:spPr>
          <a:xfrm>
            <a:off x="735083" y="858682"/>
            <a:ext cx="3346390" cy="947186"/>
          </a:xfrm>
          <a:prstGeom prst="rect">
            <a:avLst/>
          </a:prstGeom>
          <a:noFill/>
          <a:ln w="412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Rounded Corners 5">
            <a:extLst>
              <a:ext uri="{FF2B5EF4-FFF2-40B4-BE49-F238E27FC236}">
                <a16:creationId xmlns:a16="http://schemas.microsoft.com/office/drawing/2014/main" id="{AB4031FC-AA2D-4AE4-BE75-4D797149DA0F}"/>
              </a:ext>
            </a:extLst>
          </p:cNvPr>
          <p:cNvSpPr/>
          <p:nvPr/>
        </p:nvSpPr>
        <p:spPr>
          <a:xfrm>
            <a:off x="771999" y="923967"/>
            <a:ext cx="1618593" cy="319092"/>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Cloud CMDB</a:t>
            </a:r>
            <a:endParaRPr lang="en-IN" sz="1200" dirty="0">
              <a:solidFill>
                <a:schemeClr val="bg1"/>
              </a:solidFill>
            </a:endParaRPr>
          </a:p>
        </p:txBody>
      </p:sp>
      <p:sp>
        <p:nvSpPr>
          <p:cNvPr id="7" name="Rectangle: Rounded Corners 6">
            <a:extLst>
              <a:ext uri="{FF2B5EF4-FFF2-40B4-BE49-F238E27FC236}">
                <a16:creationId xmlns:a16="http://schemas.microsoft.com/office/drawing/2014/main" id="{888F4F7D-4D87-492D-AC9F-089A31DFEECF}"/>
              </a:ext>
            </a:extLst>
          </p:cNvPr>
          <p:cNvSpPr/>
          <p:nvPr/>
        </p:nvSpPr>
        <p:spPr>
          <a:xfrm>
            <a:off x="2433147" y="923967"/>
            <a:ext cx="1618593" cy="319092"/>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Compliance Reporting</a:t>
            </a:r>
            <a:endParaRPr lang="en-IN" sz="1200" dirty="0">
              <a:solidFill>
                <a:schemeClr val="bg1"/>
              </a:solidFill>
            </a:endParaRPr>
          </a:p>
        </p:txBody>
      </p:sp>
      <p:sp>
        <p:nvSpPr>
          <p:cNvPr id="8" name="Rectangle: Rounded Corners 7">
            <a:extLst>
              <a:ext uri="{FF2B5EF4-FFF2-40B4-BE49-F238E27FC236}">
                <a16:creationId xmlns:a16="http://schemas.microsoft.com/office/drawing/2014/main" id="{AF710DA4-A830-4F88-BB89-A5A27399F729}"/>
              </a:ext>
            </a:extLst>
          </p:cNvPr>
          <p:cNvSpPr/>
          <p:nvPr/>
        </p:nvSpPr>
        <p:spPr>
          <a:xfrm>
            <a:off x="801463" y="1355980"/>
            <a:ext cx="1877530" cy="324000"/>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Threat Detection &amp; Response</a:t>
            </a:r>
            <a:endParaRPr lang="en-IN" sz="1200" dirty="0">
              <a:solidFill>
                <a:schemeClr val="bg1"/>
              </a:solidFill>
            </a:endParaRPr>
          </a:p>
        </p:txBody>
      </p:sp>
      <p:sp>
        <p:nvSpPr>
          <p:cNvPr id="9" name="Rectangle: Rounded Corners 8">
            <a:extLst>
              <a:ext uri="{FF2B5EF4-FFF2-40B4-BE49-F238E27FC236}">
                <a16:creationId xmlns:a16="http://schemas.microsoft.com/office/drawing/2014/main" id="{8240E15F-742A-4307-80B7-0C39FF005E51}"/>
              </a:ext>
            </a:extLst>
          </p:cNvPr>
          <p:cNvSpPr/>
          <p:nvPr/>
        </p:nvSpPr>
        <p:spPr>
          <a:xfrm>
            <a:off x="2811710" y="1372853"/>
            <a:ext cx="1216073" cy="324000"/>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Data Security</a:t>
            </a:r>
            <a:endParaRPr lang="en-IN" sz="1200" dirty="0">
              <a:solidFill>
                <a:schemeClr val="bg1"/>
              </a:solidFill>
            </a:endParaRPr>
          </a:p>
        </p:txBody>
      </p:sp>
      <p:sp>
        <p:nvSpPr>
          <p:cNvPr id="10" name="Rectangle: Rounded Corners 9">
            <a:extLst>
              <a:ext uri="{FF2B5EF4-FFF2-40B4-BE49-F238E27FC236}">
                <a16:creationId xmlns:a16="http://schemas.microsoft.com/office/drawing/2014/main" id="{A3DE2F94-A883-46E0-8AC7-A65319428BDD}"/>
              </a:ext>
            </a:extLst>
          </p:cNvPr>
          <p:cNvSpPr/>
          <p:nvPr/>
        </p:nvSpPr>
        <p:spPr>
          <a:xfrm>
            <a:off x="746233" y="1855302"/>
            <a:ext cx="10873337" cy="436381"/>
          </a:xfrm>
          <a:prstGeom prst="roundRect">
            <a:avLst/>
          </a:prstGeom>
          <a:solidFill>
            <a:schemeClr val="accent5">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VISIBILITY, DETECTION, AND RESPONSE</a:t>
            </a:r>
            <a:endParaRPr lang="en-IN" dirty="0">
              <a:solidFill>
                <a:schemeClr val="bg1"/>
              </a:solidFill>
            </a:endParaRPr>
          </a:p>
        </p:txBody>
      </p:sp>
      <p:sp>
        <p:nvSpPr>
          <p:cNvPr id="11" name="Rectangle: Rounded Corners 10">
            <a:extLst>
              <a:ext uri="{FF2B5EF4-FFF2-40B4-BE49-F238E27FC236}">
                <a16:creationId xmlns:a16="http://schemas.microsoft.com/office/drawing/2014/main" id="{904E3C50-8F74-4447-91E2-13A1F869DEB6}"/>
              </a:ext>
            </a:extLst>
          </p:cNvPr>
          <p:cNvSpPr/>
          <p:nvPr/>
        </p:nvSpPr>
        <p:spPr>
          <a:xfrm>
            <a:off x="804922" y="2709010"/>
            <a:ext cx="10793131" cy="528021"/>
          </a:xfrm>
          <a:prstGeom prst="roundRect">
            <a:avLst/>
          </a:prstGeom>
          <a:solidFill>
            <a:schemeClr val="tx2">
              <a:lumMod val="25000"/>
              <a:lumOff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COLLECTION &amp; AGGREGATION</a:t>
            </a:r>
            <a:endParaRPr lang="en-IN" dirty="0">
              <a:solidFill>
                <a:schemeClr val="bg1"/>
              </a:solidFill>
            </a:endParaRPr>
          </a:p>
        </p:txBody>
      </p:sp>
      <p:grpSp>
        <p:nvGrpSpPr>
          <p:cNvPr id="25" name="Group 24">
            <a:extLst>
              <a:ext uri="{FF2B5EF4-FFF2-40B4-BE49-F238E27FC236}">
                <a16:creationId xmlns:a16="http://schemas.microsoft.com/office/drawing/2014/main" id="{FB173D46-07AA-467D-8DC3-3D874283E630}"/>
              </a:ext>
            </a:extLst>
          </p:cNvPr>
          <p:cNvGrpSpPr/>
          <p:nvPr/>
        </p:nvGrpSpPr>
        <p:grpSpPr>
          <a:xfrm>
            <a:off x="742517" y="5159807"/>
            <a:ext cx="7416000" cy="738000"/>
            <a:chOff x="742517" y="5695063"/>
            <a:chExt cx="7416000" cy="738000"/>
          </a:xfrm>
        </p:grpSpPr>
        <p:sp>
          <p:nvSpPr>
            <p:cNvPr id="12" name="Rectangle 11">
              <a:extLst>
                <a:ext uri="{FF2B5EF4-FFF2-40B4-BE49-F238E27FC236}">
                  <a16:creationId xmlns:a16="http://schemas.microsoft.com/office/drawing/2014/main" id="{AB122BCA-28C3-466B-9B01-A2C7CFFD867B}"/>
                </a:ext>
              </a:extLst>
            </p:cNvPr>
            <p:cNvSpPr/>
            <p:nvPr/>
          </p:nvSpPr>
          <p:spPr>
            <a:xfrm>
              <a:off x="742517" y="5695063"/>
              <a:ext cx="7416000" cy="738000"/>
            </a:xfrm>
            <a:prstGeom prst="rect">
              <a:avLst/>
            </a:prstGeom>
            <a:noFill/>
            <a:ln w="412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Rectangle: Rounded Corners 12">
              <a:extLst>
                <a:ext uri="{FF2B5EF4-FFF2-40B4-BE49-F238E27FC236}">
                  <a16:creationId xmlns:a16="http://schemas.microsoft.com/office/drawing/2014/main" id="{9142F0D6-304B-40E6-A2BB-D4CA2582BFDD}"/>
                </a:ext>
              </a:extLst>
            </p:cNvPr>
            <p:cNvSpPr/>
            <p:nvPr/>
          </p:nvSpPr>
          <p:spPr>
            <a:xfrm>
              <a:off x="790586" y="5754395"/>
              <a:ext cx="1618593"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Resource Configuration</a:t>
              </a:r>
              <a:endParaRPr lang="en-IN" dirty="0">
                <a:solidFill>
                  <a:schemeClr val="bg1"/>
                </a:solidFill>
              </a:endParaRPr>
            </a:p>
          </p:txBody>
        </p:sp>
        <p:sp>
          <p:nvSpPr>
            <p:cNvPr id="14" name="Rectangle: Rounded Corners 13">
              <a:extLst>
                <a:ext uri="{FF2B5EF4-FFF2-40B4-BE49-F238E27FC236}">
                  <a16:creationId xmlns:a16="http://schemas.microsoft.com/office/drawing/2014/main" id="{727E5BD4-5EA6-47DE-945E-7F5030582ECC}"/>
                </a:ext>
              </a:extLst>
            </p:cNvPr>
            <p:cNvSpPr/>
            <p:nvPr/>
          </p:nvSpPr>
          <p:spPr>
            <a:xfrm>
              <a:off x="2462880" y="5754395"/>
              <a:ext cx="1618593"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User Activity</a:t>
              </a:r>
              <a:endParaRPr lang="en-IN" dirty="0">
                <a:solidFill>
                  <a:schemeClr val="bg1"/>
                </a:solidFill>
              </a:endParaRPr>
            </a:p>
          </p:txBody>
        </p:sp>
        <p:sp>
          <p:nvSpPr>
            <p:cNvPr id="15" name="Rectangle: Rounded Corners 14">
              <a:extLst>
                <a:ext uri="{FF2B5EF4-FFF2-40B4-BE49-F238E27FC236}">
                  <a16:creationId xmlns:a16="http://schemas.microsoft.com/office/drawing/2014/main" id="{F46EC2B2-837D-4109-98D2-A0B3A518B314}"/>
                </a:ext>
              </a:extLst>
            </p:cNvPr>
            <p:cNvSpPr/>
            <p:nvPr/>
          </p:nvSpPr>
          <p:spPr>
            <a:xfrm>
              <a:off x="4126081" y="5754395"/>
              <a:ext cx="2065283"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Network Traffic</a:t>
              </a:r>
              <a:endParaRPr lang="en-IN" dirty="0">
                <a:solidFill>
                  <a:schemeClr val="bg1"/>
                </a:solidFill>
              </a:endParaRPr>
            </a:p>
          </p:txBody>
        </p:sp>
        <p:sp>
          <p:nvSpPr>
            <p:cNvPr id="16" name="Rectangle: Rounded Corners 15">
              <a:extLst>
                <a:ext uri="{FF2B5EF4-FFF2-40B4-BE49-F238E27FC236}">
                  <a16:creationId xmlns:a16="http://schemas.microsoft.com/office/drawing/2014/main" id="{E0DBBCBD-2D59-4CEC-8C0A-8425233D5392}"/>
                </a:ext>
              </a:extLst>
            </p:cNvPr>
            <p:cNvSpPr/>
            <p:nvPr/>
          </p:nvSpPr>
          <p:spPr>
            <a:xfrm>
              <a:off x="6222769" y="5754395"/>
              <a:ext cx="1898010"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Host Activity &amp; Vulnerabilities</a:t>
              </a:r>
              <a:endParaRPr lang="en-IN" dirty="0">
                <a:solidFill>
                  <a:schemeClr val="bg1"/>
                </a:solidFill>
              </a:endParaRPr>
            </a:p>
          </p:txBody>
        </p:sp>
      </p:grpSp>
      <p:sp>
        <p:nvSpPr>
          <p:cNvPr id="17" name="Rectangle: Rounded Corners 16">
            <a:extLst>
              <a:ext uri="{FF2B5EF4-FFF2-40B4-BE49-F238E27FC236}">
                <a16:creationId xmlns:a16="http://schemas.microsoft.com/office/drawing/2014/main" id="{D0FEF164-23D8-4357-86FC-326C597A5DCC}"/>
              </a:ext>
            </a:extLst>
          </p:cNvPr>
          <p:cNvSpPr/>
          <p:nvPr/>
        </p:nvSpPr>
        <p:spPr>
          <a:xfrm>
            <a:off x="727654" y="4110342"/>
            <a:ext cx="7371854" cy="528021"/>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a:t>
            </a:r>
            <a:endParaRPr lang="en-IN" dirty="0">
              <a:solidFill>
                <a:schemeClr val="tx1"/>
              </a:solidFill>
            </a:endParaRPr>
          </a:p>
        </p:txBody>
      </p:sp>
      <p:sp>
        <p:nvSpPr>
          <p:cNvPr id="18" name="Rectangle 17">
            <a:extLst>
              <a:ext uri="{FF2B5EF4-FFF2-40B4-BE49-F238E27FC236}">
                <a16:creationId xmlns:a16="http://schemas.microsoft.com/office/drawing/2014/main" id="{A1FE4430-71FD-4FC4-AB48-1BC5F425F27F}"/>
              </a:ext>
            </a:extLst>
          </p:cNvPr>
          <p:cNvSpPr/>
          <p:nvPr/>
        </p:nvSpPr>
        <p:spPr>
          <a:xfrm>
            <a:off x="709064" y="6043731"/>
            <a:ext cx="7461064" cy="528021"/>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Arrow: Down 20">
            <a:extLst>
              <a:ext uri="{FF2B5EF4-FFF2-40B4-BE49-F238E27FC236}">
                <a16:creationId xmlns:a16="http://schemas.microsoft.com/office/drawing/2014/main" id="{2962E8AE-A76D-4DBF-BA31-591C0F8F34B2}"/>
              </a:ext>
            </a:extLst>
          </p:cNvPr>
          <p:cNvSpPr/>
          <p:nvPr/>
        </p:nvSpPr>
        <p:spPr>
          <a:xfrm>
            <a:off x="9493368" y="3293233"/>
            <a:ext cx="288000" cy="1872000"/>
          </a:xfrm>
          <a:prstGeom prst="down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Rectangle: Rounded Corners 21">
            <a:extLst>
              <a:ext uri="{FF2B5EF4-FFF2-40B4-BE49-F238E27FC236}">
                <a16:creationId xmlns:a16="http://schemas.microsoft.com/office/drawing/2014/main" id="{A931CEE0-0E2F-479A-835D-BFBB39BD9660}"/>
              </a:ext>
            </a:extLst>
          </p:cNvPr>
          <p:cNvSpPr/>
          <p:nvPr/>
        </p:nvSpPr>
        <p:spPr>
          <a:xfrm>
            <a:off x="8620137" y="4110342"/>
            <a:ext cx="2842168" cy="529200"/>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a:t>
            </a:r>
            <a:endParaRPr lang="en-IN" dirty="0">
              <a:solidFill>
                <a:schemeClr val="tx1"/>
              </a:solidFill>
            </a:endParaRPr>
          </a:p>
        </p:txBody>
      </p:sp>
      <p:sp>
        <p:nvSpPr>
          <p:cNvPr id="24" name="Rectangle: Rounded Corners 23">
            <a:extLst>
              <a:ext uri="{FF2B5EF4-FFF2-40B4-BE49-F238E27FC236}">
                <a16:creationId xmlns:a16="http://schemas.microsoft.com/office/drawing/2014/main" id="{563E99F2-8BA9-4449-AA70-13E2C06E795D}"/>
              </a:ext>
            </a:extLst>
          </p:cNvPr>
          <p:cNvSpPr/>
          <p:nvPr/>
        </p:nvSpPr>
        <p:spPr>
          <a:xfrm>
            <a:off x="8709477" y="5171730"/>
            <a:ext cx="2842168" cy="935422"/>
          </a:xfrm>
          <a:prstGeom prst="round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1026" name="Picture 2" descr="Microsoft Azure | Avantiico">
            <a:extLst>
              <a:ext uri="{FF2B5EF4-FFF2-40B4-BE49-F238E27FC236}">
                <a16:creationId xmlns:a16="http://schemas.microsoft.com/office/drawing/2014/main" id="{B74920DF-9416-49DA-855C-94024EB7E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196" y="6107152"/>
            <a:ext cx="1153285" cy="3310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mazon Web Services - Wikipedia">
            <a:extLst>
              <a:ext uri="{FF2B5EF4-FFF2-40B4-BE49-F238E27FC236}">
                <a16:creationId xmlns:a16="http://schemas.microsoft.com/office/drawing/2014/main" id="{4CBC060E-0D62-43FC-A542-7A10BD762B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432" y="6167606"/>
            <a:ext cx="595488" cy="3563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Logo&#10;&#10;Description automatically generated with low confidence">
            <a:extLst>
              <a:ext uri="{FF2B5EF4-FFF2-40B4-BE49-F238E27FC236}">
                <a16:creationId xmlns:a16="http://schemas.microsoft.com/office/drawing/2014/main" id="{8E223181-BAD6-4B11-B174-A1E90A8CA85C}"/>
              </a:ext>
            </a:extLst>
          </p:cNvPr>
          <p:cNvPicPr>
            <a:picLocks noChangeAspect="1"/>
          </p:cNvPicPr>
          <p:nvPr/>
        </p:nvPicPr>
        <p:blipFill>
          <a:blip r:embed="rId4"/>
          <a:stretch>
            <a:fillRect/>
          </a:stretch>
        </p:blipFill>
        <p:spPr>
          <a:xfrm>
            <a:off x="8865726" y="5234348"/>
            <a:ext cx="947376" cy="805184"/>
          </a:xfrm>
          <a:prstGeom prst="rect">
            <a:avLst/>
          </a:prstGeom>
        </p:spPr>
      </p:pic>
      <p:pic>
        <p:nvPicPr>
          <p:cNvPr id="1032" name="Picture 8" descr="AWS Security, Identity and Compliance - Vector stencils library">
            <a:extLst>
              <a:ext uri="{FF2B5EF4-FFF2-40B4-BE49-F238E27FC236}">
                <a16:creationId xmlns:a16="http://schemas.microsoft.com/office/drawing/2014/main" id="{2918F403-D799-4B11-A87B-C279DE5187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2912" y="5236613"/>
            <a:ext cx="906132" cy="84525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Rounded Corners 32">
            <a:extLst>
              <a:ext uri="{FF2B5EF4-FFF2-40B4-BE49-F238E27FC236}">
                <a16:creationId xmlns:a16="http://schemas.microsoft.com/office/drawing/2014/main" id="{2A2954B9-4107-46D4-B3B9-CBB38683FE09}"/>
              </a:ext>
            </a:extLst>
          </p:cNvPr>
          <p:cNvSpPr/>
          <p:nvPr/>
        </p:nvSpPr>
        <p:spPr>
          <a:xfrm>
            <a:off x="8073414" y="823109"/>
            <a:ext cx="2348899" cy="850384"/>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1036" name="Picture 12">
            <a:extLst>
              <a:ext uri="{FF2B5EF4-FFF2-40B4-BE49-F238E27FC236}">
                <a16:creationId xmlns:a16="http://schemas.microsoft.com/office/drawing/2014/main" id="{10D9D982-0864-4D07-9F5D-4B392E0045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0444" y="1146896"/>
            <a:ext cx="1124979" cy="30285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ownload Microsoft Teams Logo in SVG Vector or PNG File Format - Logo.wine">
            <a:extLst>
              <a:ext uri="{FF2B5EF4-FFF2-40B4-BE49-F238E27FC236}">
                <a16:creationId xmlns:a16="http://schemas.microsoft.com/office/drawing/2014/main" id="{7F12ED64-51B7-4B09-8D36-2B219E4B76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2378" y="978577"/>
            <a:ext cx="949448" cy="6329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B4402DE1-E237-40BA-9E93-65C8E899DC48}"/>
              </a:ext>
            </a:extLst>
          </p:cNvPr>
          <p:cNvSpPr txBox="1"/>
          <p:nvPr/>
        </p:nvSpPr>
        <p:spPr>
          <a:xfrm>
            <a:off x="3466403" y="6134790"/>
            <a:ext cx="2618024" cy="246221"/>
          </a:xfrm>
          <a:prstGeom prst="rect">
            <a:avLst/>
          </a:prstGeom>
          <a:noFill/>
        </p:spPr>
        <p:txBody>
          <a:bodyPr wrap="none" rtlCol="0">
            <a:spAutoFit/>
          </a:bodyPr>
          <a:lstStyle/>
          <a:p>
            <a:r>
              <a:rPr lang="en-US" sz="1000" dirty="0">
                <a:solidFill>
                  <a:schemeClr val="tx2">
                    <a:lumMod val="50000"/>
                    <a:lumOff val="50000"/>
                  </a:schemeClr>
                </a:solidFill>
              </a:rPr>
              <a:t>VPC Logs, CloudTrail, CloudWatch, Config</a:t>
            </a:r>
            <a:endParaRPr lang="en-IN" sz="1000" dirty="0">
              <a:solidFill>
                <a:schemeClr val="tx2">
                  <a:lumMod val="50000"/>
                  <a:lumOff val="50000"/>
                </a:schemeClr>
              </a:solidFill>
            </a:endParaRPr>
          </a:p>
        </p:txBody>
      </p:sp>
      <p:sp>
        <p:nvSpPr>
          <p:cNvPr id="31" name="TextBox 30">
            <a:extLst>
              <a:ext uri="{FF2B5EF4-FFF2-40B4-BE49-F238E27FC236}">
                <a16:creationId xmlns:a16="http://schemas.microsoft.com/office/drawing/2014/main" id="{07AA2CD0-C4D8-4BBC-A934-13117F0F3DF7}"/>
              </a:ext>
            </a:extLst>
          </p:cNvPr>
          <p:cNvSpPr txBox="1"/>
          <p:nvPr/>
        </p:nvSpPr>
        <p:spPr>
          <a:xfrm>
            <a:off x="9363135" y="6088060"/>
            <a:ext cx="1505540" cy="276999"/>
          </a:xfrm>
          <a:prstGeom prst="rect">
            <a:avLst/>
          </a:prstGeom>
          <a:noFill/>
        </p:spPr>
        <p:txBody>
          <a:bodyPr wrap="none" rtlCol="0">
            <a:spAutoFit/>
          </a:bodyPr>
          <a:lstStyle/>
          <a:p>
            <a:r>
              <a:rPr lang="en-US" sz="1200" dirty="0"/>
              <a:t>Inbound Integration</a:t>
            </a:r>
            <a:endParaRPr lang="en-IN" sz="1200" dirty="0"/>
          </a:p>
        </p:txBody>
      </p:sp>
      <p:sp>
        <p:nvSpPr>
          <p:cNvPr id="39" name="TextBox 38">
            <a:extLst>
              <a:ext uri="{FF2B5EF4-FFF2-40B4-BE49-F238E27FC236}">
                <a16:creationId xmlns:a16="http://schemas.microsoft.com/office/drawing/2014/main" id="{A6D4A34B-C51C-4047-B7D3-C578B5A31E01}"/>
              </a:ext>
            </a:extLst>
          </p:cNvPr>
          <p:cNvSpPr txBox="1"/>
          <p:nvPr/>
        </p:nvSpPr>
        <p:spPr>
          <a:xfrm>
            <a:off x="6913649" y="1585348"/>
            <a:ext cx="1625766" cy="276999"/>
          </a:xfrm>
          <a:prstGeom prst="rect">
            <a:avLst/>
          </a:prstGeom>
          <a:noFill/>
        </p:spPr>
        <p:txBody>
          <a:bodyPr wrap="none" rtlCol="0">
            <a:spAutoFit/>
          </a:bodyPr>
          <a:lstStyle/>
          <a:p>
            <a:r>
              <a:rPr lang="en-US" sz="1200" dirty="0"/>
              <a:t>Outbound Integration</a:t>
            </a:r>
            <a:endParaRPr lang="en-IN" sz="1200" dirty="0"/>
          </a:p>
        </p:txBody>
      </p:sp>
      <p:sp>
        <p:nvSpPr>
          <p:cNvPr id="40" name="Rectangle: Rounded Corners 39">
            <a:extLst>
              <a:ext uri="{FF2B5EF4-FFF2-40B4-BE49-F238E27FC236}">
                <a16:creationId xmlns:a16="http://schemas.microsoft.com/office/drawing/2014/main" id="{0F49832E-F98C-46AB-BB52-827C643A991C}"/>
              </a:ext>
            </a:extLst>
          </p:cNvPr>
          <p:cNvSpPr/>
          <p:nvPr/>
        </p:nvSpPr>
        <p:spPr>
          <a:xfrm>
            <a:off x="10510004" y="825880"/>
            <a:ext cx="1205357" cy="850384"/>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1" name="TextBox 40">
            <a:extLst>
              <a:ext uri="{FF2B5EF4-FFF2-40B4-BE49-F238E27FC236}">
                <a16:creationId xmlns:a16="http://schemas.microsoft.com/office/drawing/2014/main" id="{7EE41685-C8E7-4360-84A0-BC86A5FEE7A4}"/>
              </a:ext>
            </a:extLst>
          </p:cNvPr>
          <p:cNvSpPr txBox="1"/>
          <p:nvPr/>
        </p:nvSpPr>
        <p:spPr>
          <a:xfrm>
            <a:off x="10499604" y="1596432"/>
            <a:ext cx="1293944" cy="276999"/>
          </a:xfrm>
          <a:prstGeom prst="rect">
            <a:avLst/>
          </a:prstGeom>
          <a:noFill/>
        </p:spPr>
        <p:txBody>
          <a:bodyPr wrap="none" rtlCol="0">
            <a:spAutoFit/>
          </a:bodyPr>
          <a:lstStyle/>
          <a:p>
            <a:r>
              <a:rPr lang="en-US" sz="1200" dirty="0"/>
              <a:t>Custom Reports</a:t>
            </a:r>
            <a:endParaRPr lang="en-IN" sz="1200" dirty="0"/>
          </a:p>
        </p:txBody>
      </p:sp>
      <p:pic>
        <p:nvPicPr>
          <p:cNvPr id="34" name="Picture 33" descr="Chart&#10;&#10;Description automatically generated with medium confidence">
            <a:extLst>
              <a:ext uri="{FF2B5EF4-FFF2-40B4-BE49-F238E27FC236}">
                <a16:creationId xmlns:a16="http://schemas.microsoft.com/office/drawing/2014/main" id="{4B6E0AB8-9611-4535-8BA2-CF64880A0475}"/>
              </a:ext>
            </a:extLst>
          </p:cNvPr>
          <p:cNvPicPr>
            <a:picLocks noChangeAspect="1"/>
          </p:cNvPicPr>
          <p:nvPr/>
        </p:nvPicPr>
        <p:blipFill>
          <a:blip r:embed="rId8"/>
          <a:stretch>
            <a:fillRect/>
          </a:stretch>
        </p:blipFill>
        <p:spPr>
          <a:xfrm>
            <a:off x="10753816" y="1054624"/>
            <a:ext cx="678664" cy="411877"/>
          </a:xfrm>
          <a:prstGeom prst="rect">
            <a:avLst/>
          </a:prstGeom>
        </p:spPr>
      </p:pic>
      <p:sp>
        <p:nvSpPr>
          <p:cNvPr id="45" name="Rectangle: Rounded Corners 44">
            <a:extLst>
              <a:ext uri="{FF2B5EF4-FFF2-40B4-BE49-F238E27FC236}">
                <a16:creationId xmlns:a16="http://schemas.microsoft.com/office/drawing/2014/main" id="{A1A91583-0BB9-4FFA-B0EF-BFCDFAEDD1C9}"/>
              </a:ext>
            </a:extLst>
          </p:cNvPr>
          <p:cNvSpPr/>
          <p:nvPr/>
        </p:nvSpPr>
        <p:spPr>
          <a:xfrm>
            <a:off x="783146" y="2355642"/>
            <a:ext cx="10793131" cy="298054"/>
          </a:xfrm>
          <a:prstGeom prst="round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CUSTOM ALERT RULES, CUSTOM POLICY</a:t>
            </a:r>
            <a:endParaRPr lang="en-IN" dirty="0">
              <a:solidFill>
                <a:schemeClr val="bg1"/>
              </a:solidFill>
            </a:endParaRPr>
          </a:p>
        </p:txBody>
      </p:sp>
      <p:sp>
        <p:nvSpPr>
          <p:cNvPr id="42" name="Rectangle: Rounded Corners 41">
            <a:extLst>
              <a:ext uri="{FF2B5EF4-FFF2-40B4-BE49-F238E27FC236}">
                <a16:creationId xmlns:a16="http://schemas.microsoft.com/office/drawing/2014/main" id="{ABE2A8C9-962B-4FB4-BFAA-0D25B581AD66}"/>
              </a:ext>
            </a:extLst>
          </p:cNvPr>
          <p:cNvSpPr/>
          <p:nvPr/>
        </p:nvSpPr>
        <p:spPr>
          <a:xfrm>
            <a:off x="5140499" y="825880"/>
            <a:ext cx="2135363" cy="850384"/>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3" name="Arrow: Up 42">
            <a:extLst>
              <a:ext uri="{FF2B5EF4-FFF2-40B4-BE49-F238E27FC236}">
                <a16:creationId xmlns:a16="http://schemas.microsoft.com/office/drawing/2014/main" id="{26BB3FC4-C9FF-4A67-B2F9-3C4A194825EA}"/>
              </a:ext>
            </a:extLst>
          </p:cNvPr>
          <p:cNvSpPr/>
          <p:nvPr/>
        </p:nvSpPr>
        <p:spPr>
          <a:xfrm>
            <a:off x="9946446" y="1452173"/>
            <a:ext cx="288000" cy="542252"/>
          </a:xfrm>
          <a:prstGeom prst="up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9" name="Picture 28">
            <a:extLst>
              <a:ext uri="{FF2B5EF4-FFF2-40B4-BE49-F238E27FC236}">
                <a16:creationId xmlns:a16="http://schemas.microsoft.com/office/drawing/2014/main" id="{FB18A5F6-2152-4605-B18B-471534F7DA8D}"/>
              </a:ext>
            </a:extLst>
          </p:cNvPr>
          <p:cNvPicPr>
            <a:picLocks noChangeAspect="1"/>
          </p:cNvPicPr>
          <p:nvPr/>
        </p:nvPicPr>
        <p:blipFill>
          <a:blip r:embed="rId9"/>
          <a:stretch>
            <a:fillRect/>
          </a:stretch>
        </p:blipFill>
        <p:spPr>
          <a:xfrm>
            <a:off x="5518157" y="1039966"/>
            <a:ext cx="450187" cy="450187"/>
          </a:xfrm>
          <a:prstGeom prst="rect">
            <a:avLst/>
          </a:prstGeom>
        </p:spPr>
      </p:pic>
      <p:pic>
        <p:nvPicPr>
          <p:cNvPr id="36" name="Picture 35" descr="Icon&#10;&#10;Description automatically generated">
            <a:extLst>
              <a:ext uri="{FF2B5EF4-FFF2-40B4-BE49-F238E27FC236}">
                <a16:creationId xmlns:a16="http://schemas.microsoft.com/office/drawing/2014/main" id="{07BB7262-80C8-4FE5-8A13-6F796C6FFDAC}"/>
              </a:ext>
            </a:extLst>
          </p:cNvPr>
          <p:cNvPicPr>
            <a:picLocks noChangeAspect="1"/>
          </p:cNvPicPr>
          <p:nvPr/>
        </p:nvPicPr>
        <p:blipFill>
          <a:blip r:embed="rId10"/>
          <a:stretch>
            <a:fillRect/>
          </a:stretch>
        </p:blipFill>
        <p:spPr>
          <a:xfrm>
            <a:off x="6453148" y="1035307"/>
            <a:ext cx="455172" cy="448152"/>
          </a:xfrm>
          <a:prstGeom prst="rect">
            <a:avLst/>
          </a:prstGeom>
        </p:spPr>
      </p:pic>
      <p:sp>
        <p:nvSpPr>
          <p:cNvPr id="37" name="Arrow: Up-Down 36">
            <a:extLst>
              <a:ext uri="{FF2B5EF4-FFF2-40B4-BE49-F238E27FC236}">
                <a16:creationId xmlns:a16="http://schemas.microsoft.com/office/drawing/2014/main" id="{5FB9F3F5-A4F1-4BD2-B3B8-465B1AB66A67}"/>
              </a:ext>
            </a:extLst>
          </p:cNvPr>
          <p:cNvSpPr/>
          <p:nvPr/>
        </p:nvSpPr>
        <p:spPr>
          <a:xfrm>
            <a:off x="6097784" y="1363080"/>
            <a:ext cx="288000" cy="626368"/>
          </a:xfrm>
          <a:prstGeom prst="upDown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13368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Pricing for Prisma SAAS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45</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2585323"/>
          </a:xfrm>
          <a:prstGeom prst="rect">
            <a:avLst/>
          </a:prstGeom>
        </p:spPr>
        <p:txBody>
          <a:bodyPr wrap="square">
            <a:spAutoFit/>
          </a:bodyPr>
          <a:lstStyle/>
          <a:p>
            <a:r>
              <a:rPr lang="en-US" dirty="0"/>
              <a:t>Prisma Cloud Units can be bought in increments of 100 Units.</a:t>
            </a:r>
          </a:p>
          <a:p>
            <a:pPr algn="l"/>
            <a:r>
              <a:rPr lang="en-GB" b="0" i="0" dirty="0">
                <a:solidFill>
                  <a:srgbClr val="141414"/>
                </a:solidFill>
                <a:effectLst/>
                <a:latin typeface="HCo Decimal"/>
              </a:rPr>
              <a:t>you estimate the number of units you need to monitor and protect. Your usage data is based on the number of capacity units that you are consuming for each Prisma Cloud module every hour, and the </a:t>
            </a:r>
            <a:r>
              <a:rPr lang="en-GB" b="1" i="0" dirty="0">
                <a:solidFill>
                  <a:srgbClr val="141414"/>
                </a:solidFill>
                <a:effectLst/>
                <a:latin typeface="HCo Decimal"/>
              </a:rPr>
              <a:t>Time Range </a:t>
            </a:r>
            <a:r>
              <a:rPr lang="en-GB" b="0" i="0" dirty="0">
                <a:solidFill>
                  <a:srgbClr val="141414"/>
                </a:solidFill>
                <a:effectLst/>
                <a:latin typeface="HCo Decimal"/>
              </a:rPr>
              <a:t>is averaged for daily, weekly, monthly and quarterly usage to prevent overages based on short-term bursts.</a:t>
            </a:r>
            <a:endParaRPr lang="en-US" dirty="0"/>
          </a:p>
          <a:p>
            <a:r>
              <a:rPr lang="en-US" dirty="0"/>
              <a:t>The Visibility, Compliance &amp; Governance Module costs one credit per resource instance (e.g., Amazon EC2).</a:t>
            </a:r>
          </a:p>
          <a:p>
            <a:r>
              <a:rPr lang="en-US" dirty="0"/>
              <a:t>The Host Security Module costs one credit per Host Defender, and Container Security costs seven credits per Container Defender</a:t>
            </a:r>
          </a:p>
          <a:p>
            <a:endParaRPr lang="en-US" dirty="0"/>
          </a:p>
        </p:txBody>
      </p:sp>
    </p:spTree>
    <p:extLst>
      <p:ext uri="{BB962C8B-B14F-4D97-AF65-F5344CB8AC3E}">
        <p14:creationId xmlns:p14="http://schemas.microsoft.com/office/powerpoint/2010/main" val="14247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2C83EB-BE45-429B-BE5E-515E153FA0D2}"/>
              </a:ext>
            </a:extLst>
          </p:cNvPr>
          <p:cNvSpPr>
            <a:spLocks noGrp="1"/>
          </p:cNvSpPr>
          <p:nvPr>
            <p:ph type="sldNum" sz="quarter" idx="12"/>
          </p:nvPr>
        </p:nvSpPr>
        <p:spPr/>
        <p:txBody>
          <a:bodyPr/>
          <a:lstStyle/>
          <a:p>
            <a:fld id="{D92B6165-2E63-41A3-8905-D7634EBC6D44}" type="slidenum">
              <a:rPr lang="en-IN" smtClean="0"/>
              <a:pPr/>
              <a:t>46</a:t>
            </a:fld>
            <a:endParaRPr lang="en-IN"/>
          </a:p>
        </p:txBody>
      </p:sp>
      <p:pic>
        <p:nvPicPr>
          <p:cNvPr id="4" name="Picture 3">
            <a:extLst>
              <a:ext uri="{FF2B5EF4-FFF2-40B4-BE49-F238E27FC236}">
                <a16:creationId xmlns:a16="http://schemas.microsoft.com/office/drawing/2014/main" id="{54B0DBC0-BAA8-4844-9588-BDFE0D6343E2}"/>
              </a:ext>
            </a:extLst>
          </p:cNvPr>
          <p:cNvPicPr>
            <a:picLocks noChangeAspect="1"/>
          </p:cNvPicPr>
          <p:nvPr/>
        </p:nvPicPr>
        <p:blipFill>
          <a:blip r:embed="rId2"/>
          <a:stretch>
            <a:fillRect/>
          </a:stretch>
        </p:blipFill>
        <p:spPr>
          <a:xfrm>
            <a:off x="1260475" y="909637"/>
            <a:ext cx="9667875" cy="5038725"/>
          </a:xfrm>
          <a:prstGeom prst="rect">
            <a:avLst/>
          </a:prstGeom>
        </p:spPr>
      </p:pic>
    </p:spTree>
    <p:extLst>
      <p:ext uri="{BB962C8B-B14F-4D97-AF65-F5344CB8AC3E}">
        <p14:creationId xmlns:p14="http://schemas.microsoft.com/office/powerpoint/2010/main" val="414501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4F602A-C346-44F4-95C7-830A88991CA8}"/>
              </a:ext>
            </a:extLst>
          </p:cNvPr>
          <p:cNvSpPr>
            <a:spLocks noGrp="1"/>
          </p:cNvSpPr>
          <p:nvPr>
            <p:ph type="sldNum" sz="quarter" idx="12"/>
          </p:nvPr>
        </p:nvSpPr>
        <p:spPr/>
        <p:txBody>
          <a:bodyPr/>
          <a:lstStyle/>
          <a:p>
            <a:fld id="{D92B6165-2E63-41A3-8905-D7634EBC6D44}" type="slidenum">
              <a:rPr lang="en-IN" smtClean="0"/>
              <a:pPr/>
              <a:t>47</a:t>
            </a:fld>
            <a:endParaRPr lang="en-IN"/>
          </a:p>
        </p:txBody>
      </p:sp>
      <p:pic>
        <p:nvPicPr>
          <p:cNvPr id="4" name="Picture 3">
            <a:extLst>
              <a:ext uri="{FF2B5EF4-FFF2-40B4-BE49-F238E27FC236}">
                <a16:creationId xmlns:a16="http://schemas.microsoft.com/office/drawing/2014/main" id="{F62B02E0-C337-4179-BE7A-83087CCC2494}"/>
              </a:ext>
            </a:extLst>
          </p:cNvPr>
          <p:cNvPicPr>
            <a:picLocks noChangeAspect="1"/>
          </p:cNvPicPr>
          <p:nvPr/>
        </p:nvPicPr>
        <p:blipFill>
          <a:blip r:embed="rId2"/>
          <a:stretch>
            <a:fillRect/>
          </a:stretch>
        </p:blipFill>
        <p:spPr>
          <a:xfrm>
            <a:off x="1017587" y="1166812"/>
            <a:ext cx="10153650" cy="4524375"/>
          </a:xfrm>
          <a:prstGeom prst="rect">
            <a:avLst/>
          </a:prstGeom>
        </p:spPr>
      </p:pic>
    </p:spTree>
    <p:extLst>
      <p:ext uri="{BB962C8B-B14F-4D97-AF65-F5344CB8AC3E}">
        <p14:creationId xmlns:p14="http://schemas.microsoft.com/office/powerpoint/2010/main" val="184482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email&#10;&#10;Description automatically generated">
            <a:extLst>
              <a:ext uri="{FF2B5EF4-FFF2-40B4-BE49-F238E27FC236}">
                <a16:creationId xmlns:a16="http://schemas.microsoft.com/office/drawing/2014/main" id="{31A230E8-2D33-4ABF-B663-092BBD48A98F}"/>
              </a:ext>
            </a:extLst>
          </p:cNvPr>
          <p:cNvPicPr>
            <a:picLocks noChangeAspect="1"/>
          </p:cNvPicPr>
          <p:nvPr/>
        </p:nvPicPr>
        <p:blipFill>
          <a:blip r:embed="rId2"/>
          <a:stretch>
            <a:fillRect/>
          </a:stretch>
        </p:blipFill>
        <p:spPr>
          <a:xfrm>
            <a:off x="643299" y="1493854"/>
            <a:ext cx="10902226" cy="3870290"/>
          </a:xfrm>
          <a:prstGeom prst="rect">
            <a:avLst/>
          </a:prstGeom>
        </p:spPr>
      </p:pic>
      <p:sp>
        <p:nvSpPr>
          <p:cNvPr id="2" name="Slide Number Placeholder 1">
            <a:extLst>
              <a:ext uri="{FF2B5EF4-FFF2-40B4-BE49-F238E27FC236}">
                <a16:creationId xmlns:a16="http://schemas.microsoft.com/office/drawing/2014/main" id="{B9EA1C7F-800F-4BD5-AE23-013B8701EE36}"/>
              </a:ext>
            </a:extLst>
          </p:cNvPr>
          <p:cNvSpPr>
            <a:spLocks noGrp="1"/>
          </p:cNvSpPr>
          <p:nvPr>
            <p:ph type="sldNum" sz="quarter" idx="12"/>
          </p:nvPr>
        </p:nvSpPr>
        <p:spPr>
          <a:xfrm>
            <a:off x="10511272" y="6431916"/>
            <a:ext cx="953144" cy="365125"/>
          </a:xfrm>
        </p:spPr>
        <p:txBody>
          <a:bodyPr>
            <a:normAutofit/>
          </a:bodyPr>
          <a:lstStyle/>
          <a:p>
            <a:pPr>
              <a:spcAft>
                <a:spcPts val="600"/>
              </a:spcAft>
            </a:pPr>
            <a:fld id="{D92B6165-2E63-41A3-8905-D7634EBC6D44}" type="slidenum">
              <a:rPr lang="en-IN">
                <a:solidFill>
                  <a:srgbClr val="000000"/>
                </a:solidFill>
              </a:rPr>
              <a:pPr>
                <a:spcAft>
                  <a:spcPts val="600"/>
                </a:spcAft>
              </a:pPr>
              <a:t>48</a:t>
            </a:fld>
            <a:endParaRPr lang="en-IN">
              <a:solidFill>
                <a:srgbClr val="000000"/>
              </a:solidFill>
            </a:endParaRPr>
          </a:p>
        </p:txBody>
      </p:sp>
    </p:spTree>
    <p:extLst>
      <p:ext uri="{BB962C8B-B14F-4D97-AF65-F5344CB8AC3E}">
        <p14:creationId xmlns:p14="http://schemas.microsoft.com/office/powerpoint/2010/main" val="12957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Defender Types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49</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369332"/>
          </a:xfrm>
          <a:prstGeom prst="rect">
            <a:avLst/>
          </a:prstGeom>
        </p:spPr>
        <p:txBody>
          <a:bodyPr wrap="square">
            <a:spAutoFit/>
          </a:bodyPr>
          <a:lstStyle/>
          <a:p>
            <a:r>
              <a:rPr lang="en-US" dirty="0">
                <a:solidFill>
                  <a:srgbClr val="4C4C51"/>
                </a:solidFill>
                <a:latin typeface="Segoe UI" panose="020B0502040204020203" pitchFamily="34" charset="0"/>
              </a:rPr>
              <a:t>Defender types:</a:t>
            </a:r>
            <a:endParaRPr lang="en-US" dirty="0"/>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1754326"/>
          </a:xfrm>
          <a:prstGeom prst="rect">
            <a:avLst/>
          </a:prstGeom>
          <a:noFill/>
        </p:spPr>
        <p:txBody>
          <a:bodyPr wrap="square">
            <a:spAutoFit/>
          </a:bodyPr>
          <a:lstStyle/>
          <a:p>
            <a:r>
              <a:rPr lang="en-GB" dirty="0"/>
              <a:t>Container Defender ( Linux , Windows)</a:t>
            </a:r>
          </a:p>
          <a:p>
            <a:r>
              <a:rPr lang="en-GB" dirty="0"/>
              <a:t>Host Defender ( Linux, Windows)</a:t>
            </a:r>
          </a:p>
          <a:p>
            <a:r>
              <a:rPr lang="en-GB" dirty="0"/>
              <a:t>Fargate Defender</a:t>
            </a:r>
          </a:p>
          <a:p>
            <a:r>
              <a:rPr lang="en-GB" dirty="0"/>
              <a:t>Serverless Defender ( Embedded inside functions)</a:t>
            </a:r>
          </a:p>
          <a:p>
            <a:r>
              <a:rPr lang="en-GB" dirty="0"/>
              <a:t>App Embedded</a:t>
            </a:r>
          </a:p>
          <a:p>
            <a:endParaRPr lang="en-IN" dirty="0"/>
          </a:p>
        </p:txBody>
      </p:sp>
    </p:spTree>
    <p:extLst>
      <p:ext uri="{BB962C8B-B14F-4D97-AF65-F5344CB8AC3E}">
        <p14:creationId xmlns:p14="http://schemas.microsoft.com/office/powerpoint/2010/main" val="340810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Cloud Workload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a:t>
            </a:fld>
            <a:endParaRPr lang="en-US"/>
          </a:p>
        </p:txBody>
      </p:sp>
      <p:sp>
        <p:nvSpPr>
          <p:cNvPr id="5" name="TextBox 4">
            <a:extLst>
              <a:ext uri="{FF2B5EF4-FFF2-40B4-BE49-F238E27FC236}">
                <a16:creationId xmlns:a16="http://schemas.microsoft.com/office/drawing/2014/main" id="{0EC8F9EE-B5A1-4E73-BCCE-C06078EF4CA4}"/>
              </a:ext>
            </a:extLst>
          </p:cNvPr>
          <p:cNvSpPr txBox="1"/>
          <p:nvPr/>
        </p:nvSpPr>
        <p:spPr>
          <a:xfrm>
            <a:off x="313291" y="866686"/>
            <a:ext cx="11498742"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1"/>
                </a:solidFill>
                <a:latin typeface="Decimal-Book"/>
              </a:rPr>
              <a:t>Virtual Machines</a:t>
            </a:r>
          </a:p>
          <a:p>
            <a:pPr marL="285750" indent="-285750">
              <a:buFont typeface="Arial" panose="020B0604020202020204" pitchFamily="34" charset="0"/>
              <a:buChar char="•"/>
            </a:pPr>
            <a:r>
              <a:rPr lang="en-US" b="0" i="0" dirty="0">
                <a:solidFill>
                  <a:schemeClr val="accent1"/>
                </a:solidFill>
                <a:effectLst/>
                <a:latin typeface="Decimal-Book"/>
              </a:rPr>
              <a:t>Containers</a:t>
            </a:r>
          </a:p>
          <a:p>
            <a:pPr marL="285750" indent="-285750">
              <a:buFont typeface="Arial" panose="020B0604020202020204" pitchFamily="34" charset="0"/>
              <a:buChar char="•"/>
            </a:pPr>
            <a:r>
              <a:rPr lang="en-US" dirty="0">
                <a:solidFill>
                  <a:schemeClr val="accent1"/>
                </a:solidFill>
                <a:latin typeface="Decimal-Book"/>
              </a:rPr>
              <a:t>Serverless </a:t>
            </a:r>
            <a:r>
              <a:rPr lang="en-US" b="0" i="0" dirty="0">
                <a:solidFill>
                  <a:schemeClr val="accent1"/>
                </a:solidFill>
                <a:effectLst/>
                <a:latin typeface="Decimal-Book"/>
              </a:rPr>
              <a:t>. </a:t>
            </a:r>
            <a:endParaRPr lang="en-IN" dirty="0">
              <a:solidFill>
                <a:schemeClr val="accent1"/>
              </a:solidFill>
            </a:endParaRPr>
          </a:p>
        </p:txBody>
      </p:sp>
    </p:spTree>
    <p:extLst>
      <p:ext uri="{BB962C8B-B14F-4D97-AF65-F5344CB8AC3E}">
        <p14:creationId xmlns:p14="http://schemas.microsoft.com/office/powerpoint/2010/main" val="315115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78814"/>
            <a:ext cx="11457432" cy="743899"/>
          </a:xfrm>
        </p:spPr>
        <p:txBody>
          <a:bodyPr/>
          <a:lstStyle/>
          <a:p>
            <a:r>
              <a:rPr lang="en-US" dirty="0"/>
              <a:t>Prisma – Defender Capability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50</a:t>
            </a:fld>
            <a:endParaRPr lang="en-US"/>
          </a:p>
        </p:txBody>
      </p:sp>
      <p:pic>
        <p:nvPicPr>
          <p:cNvPr id="5" name="Content Placeholder 5">
            <a:extLst>
              <a:ext uri="{FF2B5EF4-FFF2-40B4-BE49-F238E27FC236}">
                <a16:creationId xmlns:a16="http://schemas.microsoft.com/office/drawing/2014/main" id="{E6CE567F-2630-4F3A-9090-F3031E613D42}"/>
              </a:ext>
            </a:extLst>
          </p:cNvPr>
          <p:cNvPicPr>
            <a:picLocks noChangeAspect="1"/>
          </p:cNvPicPr>
          <p:nvPr/>
        </p:nvPicPr>
        <p:blipFill>
          <a:blip r:embed="rId3"/>
          <a:stretch>
            <a:fillRect/>
          </a:stretch>
        </p:blipFill>
        <p:spPr>
          <a:xfrm>
            <a:off x="357808" y="950421"/>
            <a:ext cx="11211339" cy="5181601"/>
          </a:xfrm>
          <a:prstGeom prst="rect">
            <a:avLst/>
          </a:prstGeom>
        </p:spPr>
      </p:pic>
    </p:spTree>
    <p:extLst>
      <p:ext uri="{BB962C8B-B14F-4D97-AF65-F5344CB8AC3E}">
        <p14:creationId xmlns:p14="http://schemas.microsoft.com/office/powerpoint/2010/main" val="2701138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78814"/>
            <a:ext cx="11457432" cy="743899"/>
          </a:xfrm>
        </p:spPr>
        <p:txBody>
          <a:bodyPr/>
          <a:lstStyle/>
          <a:p>
            <a:r>
              <a:rPr lang="en-US" dirty="0"/>
              <a:t>Prisma – Defender Capability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51</a:t>
            </a:fld>
            <a:endParaRPr lang="en-US"/>
          </a:p>
        </p:txBody>
      </p:sp>
      <p:pic>
        <p:nvPicPr>
          <p:cNvPr id="6" name="Content Placeholder 6">
            <a:extLst>
              <a:ext uri="{FF2B5EF4-FFF2-40B4-BE49-F238E27FC236}">
                <a16:creationId xmlns:a16="http://schemas.microsoft.com/office/drawing/2014/main" id="{CAACA726-03A7-4179-A61F-0F017A485835}"/>
              </a:ext>
            </a:extLst>
          </p:cNvPr>
          <p:cNvPicPr>
            <a:picLocks noChangeAspect="1"/>
          </p:cNvPicPr>
          <p:nvPr/>
        </p:nvPicPr>
        <p:blipFill>
          <a:blip r:embed="rId3"/>
          <a:stretch>
            <a:fillRect/>
          </a:stretch>
        </p:blipFill>
        <p:spPr>
          <a:xfrm>
            <a:off x="609600" y="1001486"/>
            <a:ext cx="9665458" cy="5121017"/>
          </a:xfrm>
          <a:prstGeom prst="rect">
            <a:avLst/>
          </a:prstGeom>
        </p:spPr>
      </p:pic>
      <p:sp>
        <p:nvSpPr>
          <p:cNvPr id="2" name="TextBox 1">
            <a:extLst>
              <a:ext uri="{FF2B5EF4-FFF2-40B4-BE49-F238E27FC236}">
                <a16:creationId xmlns:a16="http://schemas.microsoft.com/office/drawing/2014/main" id="{17B50549-BDD2-440A-B0A0-A2860D4ED17A}"/>
              </a:ext>
            </a:extLst>
          </p:cNvPr>
          <p:cNvSpPr txBox="1"/>
          <p:nvPr/>
        </p:nvSpPr>
        <p:spPr>
          <a:xfrm>
            <a:off x="7568399" y="643920"/>
            <a:ext cx="2969339" cy="276999"/>
          </a:xfrm>
          <a:prstGeom prst="rect">
            <a:avLst/>
          </a:prstGeom>
          <a:noFill/>
        </p:spPr>
        <p:txBody>
          <a:bodyPr wrap="none" rtlCol="0">
            <a:spAutoFit/>
          </a:bodyPr>
          <a:lstStyle/>
          <a:p>
            <a:r>
              <a:rPr lang="en-US" sz="1200" dirty="0"/>
              <a:t>WAAS: Web Application and API security</a:t>
            </a:r>
            <a:endParaRPr lang="en-IN" sz="1200" dirty="0"/>
          </a:p>
        </p:txBody>
      </p:sp>
    </p:spTree>
    <p:extLst>
      <p:ext uri="{BB962C8B-B14F-4D97-AF65-F5344CB8AC3E}">
        <p14:creationId xmlns:p14="http://schemas.microsoft.com/office/powerpoint/2010/main" val="363375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AWS Host</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52</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2246769"/>
          </a:xfrm>
          <a:prstGeom prst="rect">
            <a:avLst/>
          </a:prstGeom>
          <a:noFill/>
        </p:spPr>
        <p:txBody>
          <a:bodyPr wrap="square">
            <a:spAutoFit/>
          </a:bodyPr>
          <a:lstStyle/>
          <a:p>
            <a:r>
              <a:rPr lang="en-GB" b="0" i="0" dirty="0">
                <a:solidFill>
                  <a:srgbClr val="141414"/>
                </a:solidFill>
                <a:effectLst/>
                <a:latin typeface="HCo Decimal"/>
              </a:rPr>
              <a:t>Detection for:</a:t>
            </a:r>
          </a:p>
          <a:p>
            <a:pPr marL="1657350" lvl="3" indent="-285750">
              <a:buFont typeface="Arial" panose="020B0604020202020204" pitchFamily="34" charset="0"/>
              <a:buChar char="•"/>
            </a:pPr>
            <a:r>
              <a:rPr lang="en-GB" dirty="0">
                <a:solidFill>
                  <a:srgbClr val="141414"/>
                </a:solidFill>
                <a:latin typeface="HCo Decimal"/>
              </a:rPr>
              <a:t>M</a:t>
            </a:r>
            <a:r>
              <a:rPr lang="en-GB" b="0" i="0" dirty="0">
                <a:solidFill>
                  <a:srgbClr val="141414"/>
                </a:solidFill>
                <a:effectLst/>
                <a:latin typeface="HCo Decimal"/>
              </a:rPr>
              <a:t>alware </a:t>
            </a:r>
          </a:p>
          <a:p>
            <a:pPr marL="1657350" lvl="3" indent="-285750">
              <a:buFont typeface="Arial" panose="020B0604020202020204" pitchFamily="34" charset="0"/>
              <a:buChar char="•"/>
            </a:pPr>
            <a:r>
              <a:rPr lang="en-GB" dirty="0">
                <a:solidFill>
                  <a:srgbClr val="141414"/>
                </a:solidFill>
                <a:latin typeface="HCo Decimal"/>
              </a:rPr>
              <a:t>N</a:t>
            </a:r>
            <a:r>
              <a:rPr lang="en-GB" b="0" i="0" dirty="0">
                <a:solidFill>
                  <a:srgbClr val="141414"/>
                </a:solidFill>
                <a:effectLst/>
                <a:latin typeface="HCo Decimal"/>
              </a:rPr>
              <a:t>etwork</a:t>
            </a:r>
          </a:p>
          <a:p>
            <a:pPr marL="1657350" lvl="3" indent="-285750">
              <a:buFont typeface="Arial" panose="020B0604020202020204" pitchFamily="34" charset="0"/>
              <a:buChar char="•"/>
            </a:pPr>
            <a:r>
              <a:rPr lang="en-GB" dirty="0">
                <a:solidFill>
                  <a:srgbClr val="141414"/>
                </a:solidFill>
                <a:latin typeface="HCo Decimal"/>
              </a:rPr>
              <a:t>L</a:t>
            </a:r>
            <a:r>
              <a:rPr lang="en-GB" b="0" i="0" dirty="0">
                <a:solidFill>
                  <a:srgbClr val="141414"/>
                </a:solidFill>
                <a:effectLst/>
                <a:latin typeface="HCo Decimal"/>
              </a:rPr>
              <a:t>og inspection</a:t>
            </a:r>
          </a:p>
          <a:p>
            <a:pPr marL="1657350" lvl="3" indent="-285750">
              <a:buFont typeface="Arial" panose="020B0604020202020204" pitchFamily="34" charset="0"/>
              <a:buChar char="•"/>
            </a:pPr>
            <a:r>
              <a:rPr lang="en-GB" dirty="0">
                <a:solidFill>
                  <a:srgbClr val="141414"/>
                </a:solidFill>
                <a:latin typeface="HCo Decimal"/>
              </a:rPr>
              <a:t>F</a:t>
            </a:r>
            <a:r>
              <a:rPr lang="en-GB" b="0" i="0" dirty="0">
                <a:solidFill>
                  <a:srgbClr val="141414"/>
                </a:solidFill>
                <a:effectLst/>
                <a:latin typeface="HCo Decimal"/>
              </a:rPr>
              <a:t>ile integrity</a:t>
            </a:r>
          </a:p>
          <a:p>
            <a:pPr marL="1657350" lvl="3" indent="-285750">
              <a:buFont typeface="Arial" panose="020B0604020202020204" pitchFamily="34" charset="0"/>
              <a:buChar char="•"/>
            </a:pPr>
            <a:r>
              <a:rPr lang="en-GB" dirty="0">
                <a:solidFill>
                  <a:srgbClr val="141414"/>
                </a:solidFill>
                <a:latin typeface="HCo Decimal"/>
              </a:rPr>
              <a:t>A</a:t>
            </a:r>
            <a:r>
              <a:rPr lang="en-GB" b="0" i="0" dirty="0">
                <a:solidFill>
                  <a:srgbClr val="141414"/>
                </a:solidFill>
                <a:effectLst/>
                <a:latin typeface="HCo Decimal"/>
              </a:rPr>
              <a:t>ctivities and custom events</a:t>
            </a:r>
          </a:p>
          <a:p>
            <a:pPr lvl="3"/>
            <a:r>
              <a:rPr lang="en-GB" dirty="0">
                <a:solidFill>
                  <a:srgbClr val="141414"/>
                </a:solidFill>
                <a:latin typeface="HCo Decimal"/>
              </a:rPr>
              <a:t>H</a:t>
            </a:r>
            <a:r>
              <a:rPr lang="en-GB" b="0" i="0" dirty="0">
                <a:solidFill>
                  <a:srgbClr val="141414"/>
                </a:solidFill>
                <a:effectLst/>
                <a:latin typeface="HCo Decimal"/>
              </a:rPr>
              <a:t>ost protection has all capability. This is continuously reporting/ up-to-date context for your hosts.</a:t>
            </a:r>
          </a:p>
          <a:p>
            <a:r>
              <a:rPr lang="en-IN" sz="1400" dirty="0">
                <a:solidFill>
                  <a:srgbClr val="00B0F0"/>
                </a:solidFill>
              </a:rPr>
              <a:t>https://docs.paloaltonetworks.com/prisma/prisma-cloud/prisma-cloud-admin-compute/runtime_defense/runtime_defense_hosts.html</a:t>
            </a:r>
          </a:p>
        </p:txBody>
      </p:sp>
    </p:spTree>
    <p:extLst>
      <p:ext uri="{BB962C8B-B14F-4D97-AF65-F5344CB8AC3E}">
        <p14:creationId xmlns:p14="http://schemas.microsoft.com/office/powerpoint/2010/main" val="40527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AWS Fargate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53</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141414"/>
                </a:solidFill>
                <a:effectLst/>
                <a:latin typeface="HCo Decimal"/>
              </a:rPr>
              <a:t>Verification of launched processes</a:t>
            </a:r>
          </a:p>
          <a:p>
            <a:pPr marL="285750" indent="-285750">
              <a:buFont typeface="Arial" panose="020B0604020202020204" pitchFamily="34" charset="0"/>
              <a:buChar char="•"/>
            </a:pPr>
            <a:r>
              <a:rPr lang="en-US" b="0" i="0" dirty="0">
                <a:solidFill>
                  <a:srgbClr val="141414"/>
                </a:solidFill>
                <a:effectLst/>
                <a:latin typeface="HCo Decimal"/>
              </a:rPr>
              <a:t>Verification of domain name resolution, and inbound and outbound network connections.</a:t>
            </a:r>
            <a:endParaRPr lang="en-IN" sz="1400" dirty="0">
              <a:solidFill>
                <a:srgbClr val="00B0F0"/>
              </a:solidFill>
            </a:endParaRPr>
          </a:p>
        </p:txBody>
      </p:sp>
    </p:spTree>
    <p:extLst>
      <p:ext uri="{BB962C8B-B14F-4D97-AF65-F5344CB8AC3E}">
        <p14:creationId xmlns:p14="http://schemas.microsoft.com/office/powerpoint/2010/main" val="360361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AWS Containers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54</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120032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141414"/>
                </a:solidFill>
                <a:latin typeface="HCo Decimal"/>
              </a:rPr>
              <a:t>P</a:t>
            </a:r>
            <a:r>
              <a:rPr lang="en-US" b="0" i="0" dirty="0">
                <a:solidFill>
                  <a:srgbClr val="141414"/>
                </a:solidFill>
                <a:effectLst/>
                <a:latin typeface="HCo Decimal"/>
              </a:rPr>
              <a:t>redictive protection capabilities like determining when a container runs a process not included in the origin image or creates an unexpected network socket. </a:t>
            </a:r>
          </a:p>
          <a:p>
            <a:pPr marL="285750" indent="-285750">
              <a:buFont typeface="Arial" panose="020B0604020202020204" pitchFamily="34" charset="0"/>
              <a:buChar char="•"/>
            </a:pPr>
            <a:r>
              <a:rPr lang="en-US" b="0" i="0" dirty="0">
                <a:solidFill>
                  <a:srgbClr val="141414"/>
                </a:solidFill>
                <a:effectLst/>
                <a:latin typeface="HCo Decimal"/>
              </a:rPr>
              <a:t>Threat based protection capabilities like detecting when malware is added to a container or when a container connects to a botnet.</a:t>
            </a:r>
            <a:endParaRPr lang="en-IN" sz="1400" dirty="0">
              <a:solidFill>
                <a:srgbClr val="00B0F0"/>
              </a:solidFill>
            </a:endParaRPr>
          </a:p>
        </p:txBody>
      </p:sp>
    </p:spTree>
    <p:extLst>
      <p:ext uri="{BB962C8B-B14F-4D97-AF65-F5344CB8AC3E}">
        <p14:creationId xmlns:p14="http://schemas.microsoft.com/office/powerpoint/2010/main" val="3187750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AWS Data Security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55</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1200329"/>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141414"/>
                </a:solidFill>
                <a:effectLst/>
                <a:latin typeface="HCo Decimal"/>
              </a:rPr>
              <a:t>Prisma Cloud Data Security </a:t>
            </a:r>
          </a:p>
          <a:p>
            <a:pPr marL="742950" lvl="1" indent="-285750">
              <a:buFont typeface="Arial" panose="020B0604020202020204" pitchFamily="34" charset="0"/>
              <a:buChar char="•"/>
            </a:pPr>
            <a:r>
              <a:rPr lang="en-US" b="0" i="0" dirty="0">
                <a:solidFill>
                  <a:srgbClr val="141414"/>
                </a:solidFill>
                <a:effectLst/>
                <a:latin typeface="HCo Decimal"/>
              </a:rPr>
              <a:t>Supports Monitor mode only. </a:t>
            </a:r>
          </a:p>
          <a:p>
            <a:pPr marL="742950" lvl="1" indent="-285750">
              <a:buFont typeface="Arial" panose="020B0604020202020204" pitchFamily="34" charset="0"/>
              <a:buChar char="•"/>
            </a:pPr>
            <a:r>
              <a:rPr lang="en-US" dirty="0">
                <a:solidFill>
                  <a:srgbClr val="141414"/>
                </a:solidFill>
                <a:latin typeface="HCo Decimal"/>
              </a:rPr>
              <a:t>D</a:t>
            </a:r>
            <a:r>
              <a:rPr lang="en-US" b="0" i="0" dirty="0">
                <a:solidFill>
                  <a:srgbClr val="141414"/>
                </a:solidFill>
                <a:effectLst/>
                <a:latin typeface="HCo Decimal"/>
              </a:rPr>
              <a:t>o not support automatic remediation</a:t>
            </a:r>
          </a:p>
          <a:p>
            <a:pPr marL="742950" lvl="1" indent="-285750">
              <a:buFont typeface="Arial" panose="020B0604020202020204" pitchFamily="34" charset="0"/>
              <a:buChar char="•"/>
            </a:pPr>
            <a:r>
              <a:rPr lang="en-US" dirty="0">
                <a:solidFill>
                  <a:srgbClr val="141414"/>
                </a:solidFill>
                <a:latin typeface="HCo Decimal"/>
              </a:rPr>
              <a:t>Y</a:t>
            </a:r>
            <a:r>
              <a:rPr lang="en-US" b="0" i="0" dirty="0">
                <a:solidFill>
                  <a:srgbClr val="141414"/>
                </a:solidFill>
                <a:effectLst/>
                <a:latin typeface="HCo Decimal"/>
              </a:rPr>
              <a:t>ou must manually fix issues to address alerts generated from Data policies.</a:t>
            </a:r>
            <a:endParaRPr lang="en-IN" sz="1400" dirty="0">
              <a:solidFill>
                <a:srgbClr val="00B0F0"/>
              </a:solidFill>
            </a:endParaRPr>
          </a:p>
        </p:txBody>
      </p:sp>
    </p:spTree>
    <p:extLst>
      <p:ext uri="{BB962C8B-B14F-4D97-AF65-F5344CB8AC3E}">
        <p14:creationId xmlns:p14="http://schemas.microsoft.com/office/powerpoint/2010/main" val="22244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Azure Services (using API)</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56</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2062103"/>
          </a:xfrm>
          <a:prstGeom prst="rect">
            <a:avLst/>
          </a:prstGeom>
          <a:noFill/>
        </p:spPr>
        <p:txBody>
          <a:bodyPr wrap="square">
            <a:spAutoFit/>
          </a:bodyPr>
          <a:lstStyle/>
          <a:p>
            <a:pPr marL="285750" indent="-285750">
              <a:buFont typeface="Arial" panose="020B0604020202020204" pitchFamily="34" charset="0"/>
              <a:buChar char="•"/>
            </a:pPr>
            <a:r>
              <a:rPr lang="en-IN" sz="1600" dirty="0">
                <a:hlinkClick r:id="rId3"/>
              </a:rPr>
              <a:t>Microsoft Azure APIs Ingested by Prisma Cloud (paloaltonetworks.com)</a:t>
            </a:r>
            <a:endParaRPr lang="en-IN" sz="1600" dirty="0"/>
          </a:p>
          <a:p>
            <a:pPr marL="285750" indent="-285750">
              <a:buFont typeface="Arial" panose="020B0604020202020204" pitchFamily="34" charset="0"/>
              <a:buChar char="•"/>
            </a:pPr>
            <a:r>
              <a:rPr lang="en-IN" sz="1600" dirty="0"/>
              <a:t>Services covered by API Ingestion:</a:t>
            </a:r>
          </a:p>
          <a:p>
            <a:pPr marL="742950" lvl="1" indent="-285750">
              <a:buFont typeface="Arial" panose="020B0604020202020204" pitchFamily="34" charset="0"/>
              <a:buChar char="•"/>
            </a:pPr>
            <a:r>
              <a:rPr lang="en-IN" sz="1600" dirty="0">
                <a:solidFill>
                  <a:srgbClr val="00B0F0"/>
                </a:solidFill>
              </a:rPr>
              <a:t>Azure Application Gateway, Azure Active Directory,  Azure API Management, Azure Cache, Azure Compute</a:t>
            </a:r>
          </a:p>
          <a:p>
            <a:pPr marL="742950" lvl="1" indent="-285750">
              <a:buFont typeface="Arial" panose="020B0604020202020204" pitchFamily="34" charset="0"/>
              <a:buChar char="•"/>
            </a:pPr>
            <a:r>
              <a:rPr lang="en-IN" sz="1600" dirty="0">
                <a:solidFill>
                  <a:srgbClr val="00B0F0"/>
                </a:solidFill>
              </a:rPr>
              <a:t>Azure Cosmos DB, Azure Data Bricks, Azure Database for MySQL, Azure Data Factory, Azure Data Lake Analytics</a:t>
            </a:r>
          </a:p>
          <a:p>
            <a:pPr marL="742950" lvl="1" indent="-285750">
              <a:buFont typeface="Arial" panose="020B0604020202020204" pitchFamily="34" charset="0"/>
              <a:buChar char="•"/>
            </a:pPr>
            <a:r>
              <a:rPr lang="en-IN" sz="1600" dirty="0">
                <a:solidFill>
                  <a:srgbClr val="00B0F0"/>
                </a:solidFill>
              </a:rPr>
              <a:t>Azure Data Lake Storage (Gen 1), Azure Event Hubs, Azure Key Vault, Azure Load Balancer, Azure Logic Apps</a:t>
            </a:r>
          </a:p>
          <a:p>
            <a:pPr marL="742950" lvl="1" indent="-285750">
              <a:buFont typeface="Arial" panose="020B0604020202020204" pitchFamily="34" charset="0"/>
              <a:buChar char="•"/>
            </a:pPr>
            <a:r>
              <a:rPr lang="en-IN" sz="1600" dirty="0">
                <a:solidFill>
                  <a:srgbClr val="00B0F0"/>
                </a:solidFill>
              </a:rPr>
              <a:t>Azure Resource Group, Azure Resource Manager, Azure Policy, Azure Security </a:t>
            </a:r>
            <a:r>
              <a:rPr lang="en-IN" sz="1600" dirty="0" err="1">
                <a:solidFill>
                  <a:srgbClr val="00B0F0"/>
                </a:solidFill>
              </a:rPr>
              <a:t>Center</a:t>
            </a:r>
            <a:r>
              <a:rPr lang="en-IN" sz="1600" dirty="0">
                <a:solidFill>
                  <a:srgbClr val="00B0F0"/>
                </a:solidFill>
              </a:rPr>
              <a:t>, Azure Virtual Network</a:t>
            </a:r>
          </a:p>
          <a:p>
            <a:pPr marL="742950" lvl="1" indent="-285750">
              <a:buFont typeface="Arial" panose="020B0604020202020204" pitchFamily="34" charset="0"/>
              <a:buChar char="•"/>
            </a:pPr>
            <a:r>
              <a:rPr lang="en-IN" sz="1600" dirty="0">
                <a:solidFill>
                  <a:srgbClr val="00B0F0"/>
                </a:solidFill>
              </a:rPr>
              <a:t>Azure SQL Database, Azure Database for PostgreSQL, Azure Monitor, Azure Network Watcher</a:t>
            </a:r>
          </a:p>
          <a:p>
            <a:pPr marL="742950" lvl="1" indent="-285750">
              <a:buFont typeface="Arial" panose="020B0604020202020204" pitchFamily="34" charset="0"/>
              <a:buChar char="•"/>
            </a:pPr>
            <a:r>
              <a:rPr lang="en-IN" sz="1600" dirty="0">
                <a:solidFill>
                  <a:srgbClr val="00B0F0"/>
                </a:solidFill>
              </a:rPr>
              <a:t>Azure Storage, Subnets, Azure Kubernetes Service, App Service, Azure VPN Gateway</a:t>
            </a:r>
          </a:p>
        </p:txBody>
      </p:sp>
    </p:spTree>
    <p:extLst>
      <p:ext uri="{BB962C8B-B14F-4D97-AF65-F5344CB8AC3E}">
        <p14:creationId xmlns:p14="http://schemas.microsoft.com/office/powerpoint/2010/main" val="52469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a:t>
            </a:r>
            <a:r>
              <a:rPr lang="en-US" dirty="0" err="1"/>
              <a:t>Twistcli</a:t>
            </a:r>
            <a:r>
              <a:rPr lang="en-US" dirty="0"/>
              <a:t> – Build Process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57</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3477875"/>
          </a:xfrm>
          <a:prstGeom prst="rect">
            <a:avLst/>
          </a:prstGeom>
          <a:noFill/>
        </p:spPr>
        <p:txBody>
          <a:bodyPr wrap="square">
            <a:spAutoFit/>
          </a:bodyPr>
          <a:lstStyle/>
          <a:p>
            <a:pPr marL="342900" indent="-342900" algn="l">
              <a:buFont typeface="Arial" panose="020B0604020202020204" pitchFamily="34" charset="0"/>
              <a:buChar char="•"/>
            </a:pPr>
            <a:r>
              <a:rPr lang="en-GB" sz="2000" b="0" i="0" dirty="0" err="1">
                <a:solidFill>
                  <a:srgbClr val="000000"/>
                </a:solidFill>
                <a:effectLst/>
                <a:latin typeface="Montserrat"/>
              </a:rPr>
              <a:t>Twistlock</a:t>
            </a:r>
            <a:r>
              <a:rPr lang="en-GB" sz="2000" b="0" i="0" dirty="0">
                <a:solidFill>
                  <a:srgbClr val="000000"/>
                </a:solidFill>
                <a:effectLst/>
                <a:latin typeface="Montserrat"/>
              </a:rPr>
              <a:t>: </a:t>
            </a:r>
          </a:p>
          <a:p>
            <a:pPr marL="800100" lvl="1" indent="-342900">
              <a:buFont typeface="Arial" panose="020B0604020202020204" pitchFamily="34" charset="0"/>
              <a:buChar char="•"/>
            </a:pPr>
            <a:r>
              <a:rPr lang="en-GB" sz="2000" dirty="0">
                <a:solidFill>
                  <a:srgbClr val="000000"/>
                </a:solidFill>
                <a:latin typeface="Montserrat"/>
              </a:rPr>
              <a:t>S</a:t>
            </a:r>
            <a:r>
              <a:rPr lang="en-GB" sz="2000" b="0" i="0" dirty="0">
                <a:solidFill>
                  <a:srgbClr val="000000"/>
                </a:solidFill>
                <a:effectLst/>
                <a:latin typeface="Montserrat"/>
              </a:rPr>
              <a:t>cans all of the images in the registry, </a:t>
            </a:r>
          </a:p>
          <a:p>
            <a:pPr marL="800100" lvl="1" indent="-342900">
              <a:buFont typeface="Arial" panose="020B0604020202020204" pitchFamily="34" charset="0"/>
              <a:buChar char="•"/>
            </a:pPr>
            <a:r>
              <a:rPr lang="en-GB" sz="2000" dirty="0">
                <a:solidFill>
                  <a:srgbClr val="000000"/>
                </a:solidFill>
                <a:latin typeface="Montserrat"/>
              </a:rPr>
              <a:t>S</a:t>
            </a:r>
            <a:r>
              <a:rPr lang="en-GB" sz="2000" b="0" i="0" dirty="0">
                <a:solidFill>
                  <a:srgbClr val="000000"/>
                </a:solidFill>
                <a:effectLst/>
                <a:latin typeface="Montserrat"/>
              </a:rPr>
              <a:t>cans images during the build and deploy process, </a:t>
            </a:r>
          </a:p>
          <a:p>
            <a:pPr marL="800100" lvl="1" indent="-342900">
              <a:buFont typeface="Arial" panose="020B0604020202020204" pitchFamily="34" charset="0"/>
              <a:buChar char="•"/>
            </a:pPr>
            <a:r>
              <a:rPr lang="en-GB" sz="2000" dirty="0">
                <a:solidFill>
                  <a:srgbClr val="000000"/>
                </a:solidFill>
                <a:latin typeface="Montserrat"/>
              </a:rPr>
              <a:t>A</a:t>
            </a:r>
            <a:r>
              <a:rPr lang="en-GB" sz="2000" b="0" i="0" dirty="0">
                <a:solidFill>
                  <a:srgbClr val="000000"/>
                </a:solidFill>
                <a:effectLst/>
                <a:latin typeface="Montserrat"/>
              </a:rPr>
              <a:t>nd also continuously monitors any vulnerability changes in your running containers. </a:t>
            </a:r>
          </a:p>
          <a:p>
            <a:pPr marL="342900" indent="-342900">
              <a:buFont typeface="Arial" panose="020B0604020202020204" pitchFamily="34" charset="0"/>
              <a:buChar char="•"/>
            </a:pPr>
            <a:r>
              <a:rPr lang="en-GB" sz="2000" b="0" i="0" dirty="0" err="1">
                <a:solidFill>
                  <a:srgbClr val="000000"/>
                </a:solidFill>
                <a:effectLst/>
                <a:latin typeface="Montserrat"/>
              </a:rPr>
              <a:t>Twistlock</a:t>
            </a:r>
            <a:r>
              <a:rPr lang="en-GB" sz="2000" b="0" i="0" dirty="0">
                <a:solidFill>
                  <a:srgbClr val="000000"/>
                </a:solidFill>
                <a:effectLst/>
                <a:latin typeface="Montserrat"/>
              </a:rPr>
              <a:t> generates a risk score for each of the vulnerabilities it find</a:t>
            </a:r>
          </a:p>
          <a:p>
            <a:pPr marL="800100" lvl="1" indent="-342900">
              <a:buFont typeface="Arial" panose="020B0604020202020204" pitchFamily="34" charset="0"/>
              <a:buChar char="•"/>
            </a:pPr>
            <a:r>
              <a:rPr lang="en-GB" sz="2000" dirty="0">
                <a:solidFill>
                  <a:srgbClr val="000000"/>
                </a:solidFill>
                <a:latin typeface="Montserrat"/>
              </a:rPr>
              <a:t>Use</a:t>
            </a:r>
            <a:r>
              <a:rPr lang="en-GB" sz="2000" b="0" i="0" dirty="0">
                <a:solidFill>
                  <a:srgbClr val="000000"/>
                </a:solidFill>
                <a:effectLst/>
                <a:latin typeface="Montserrat"/>
              </a:rPr>
              <a:t> risk metrics like CVSS </a:t>
            </a:r>
          </a:p>
          <a:p>
            <a:pPr marL="800100" lvl="1" indent="-342900">
              <a:buFont typeface="Arial" panose="020B0604020202020204" pitchFamily="34" charset="0"/>
              <a:buChar char="•"/>
            </a:pPr>
            <a:r>
              <a:rPr lang="en-GB" sz="2000" dirty="0">
                <a:solidFill>
                  <a:srgbClr val="000000"/>
                </a:solidFill>
                <a:latin typeface="Montserrat"/>
              </a:rPr>
              <a:t>A</a:t>
            </a:r>
            <a:r>
              <a:rPr lang="en-GB" sz="2000" b="0" i="0" dirty="0">
                <a:solidFill>
                  <a:srgbClr val="000000"/>
                </a:solidFill>
                <a:effectLst/>
                <a:latin typeface="Montserrat"/>
              </a:rPr>
              <a:t>lso a whole host of other metrics as well</a:t>
            </a:r>
          </a:p>
          <a:p>
            <a:pPr lvl="2">
              <a:buFont typeface="Arial" panose="020B0604020202020204" pitchFamily="34" charset="0"/>
              <a:buChar char="•"/>
            </a:pPr>
            <a:r>
              <a:rPr lang="en-GB" sz="2000" b="0" i="0" dirty="0">
                <a:solidFill>
                  <a:srgbClr val="000000"/>
                </a:solidFill>
                <a:effectLst/>
                <a:latin typeface="Montserrat"/>
              </a:rPr>
              <a:t>Is this container connected to the internet?</a:t>
            </a:r>
          </a:p>
          <a:p>
            <a:pPr lvl="2">
              <a:buFont typeface="Arial" panose="020B0604020202020204" pitchFamily="34" charset="0"/>
              <a:buChar char="•"/>
            </a:pPr>
            <a:r>
              <a:rPr lang="en-GB" sz="2000" b="0" i="0" dirty="0">
                <a:solidFill>
                  <a:srgbClr val="000000"/>
                </a:solidFill>
                <a:effectLst/>
                <a:latin typeface="Montserrat"/>
              </a:rPr>
              <a:t>Does it have open listening ports?</a:t>
            </a:r>
          </a:p>
          <a:p>
            <a:pPr lvl="2">
              <a:buFont typeface="Arial" panose="020B0604020202020204" pitchFamily="34" charset="0"/>
              <a:buChar char="•"/>
            </a:pPr>
            <a:r>
              <a:rPr lang="en-GB" sz="2000" b="0" i="0" dirty="0">
                <a:solidFill>
                  <a:srgbClr val="000000"/>
                </a:solidFill>
                <a:effectLst/>
                <a:latin typeface="Montserrat"/>
              </a:rPr>
              <a:t>Does it have a security profile attached</a:t>
            </a:r>
          </a:p>
          <a:p>
            <a:endParaRPr lang="en-IN" sz="2000" dirty="0"/>
          </a:p>
        </p:txBody>
      </p:sp>
    </p:spTree>
    <p:extLst>
      <p:ext uri="{BB962C8B-B14F-4D97-AF65-F5344CB8AC3E}">
        <p14:creationId xmlns:p14="http://schemas.microsoft.com/office/powerpoint/2010/main" val="69126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40FDAB-4604-4E5E-9B2B-9B5EBF1594D0}"/>
              </a:ext>
            </a:extLst>
          </p:cNvPr>
          <p:cNvSpPr>
            <a:spLocks noGrp="1"/>
          </p:cNvSpPr>
          <p:nvPr>
            <p:ph type="sldNum" sz="quarter" idx="12"/>
          </p:nvPr>
        </p:nvSpPr>
        <p:spPr/>
        <p:txBody>
          <a:bodyPr/>
          <a:lstStyle/>
          <a:p>
            <a:fld id="{D92B6165-2E63-41A3-8905-D7634EBC6D44}" type="slidenum">
              <a:rPr lang="en-IN" smtClean="0"/>
              <a:pPr/>
              <a:t>58</a:t>
            </a:fld>
            <a:endParaRPr lang="en-IN"/>
          </a:p>
        </p:txBody>
      </p:sp>
      <p:sp>
        <p:nvSpPr>
          <p:cNvPr id="4" name="TextBox 3">
            <a:extLst>
              <a:ext uri="{FF2B5EF4-FFF2-40B4-BE49-F238E27FC236}">
                <a16:creationId xmlns:a16="http://schemas.microsoft.com/office/drawing/2014/main" id="{0789C305-54B6-4E77-9AB8-98E11F371D22}"/>
              </a:ext>
            </a:extLst>
          </p:cNvPr>
          <p:cNvSpPr txBox="1"/>
          <p:nvPr/>
        </p:nvSpPr>
        <p:spPr>
          <a:xfrm>
            <a:off x="2411895" y="2605566"/>
            <a:ext cx="6096000" cy="1477328"/>
          </a:xfrm>
          <a:prstGeom prst="rect">
            <a:avLst/>
          </a:prstGeom>
          <a:noFill/>
        </p:spPr>
        <p:txBody>
          <a:bodyPr wrap="square">
            <a:spAutoFit/>
          </a:bodyPr>
          <a:lstStyle/>
          <a:p>
            <a:r>
              <a:rPr lang="en-US" dirty="0">
                <a:solidFill>
                  <a:srgbClr val="0070C0"/>
                </a:solidFill>
                <a:hlinkClick r:id="rId2">
                  <a:extLst>
                    <a:ext uri="{A12FA001-AC4F-418D-AE19-62706E023703}">
                      <ahyp:hlinkClr xmlns:ahyp="http://schemas.microsoft.com/office/drawing/2018/hyperlinkcolor" val="tx"/>
                    </a:ext>
                  </a:extLst>
                </a:hlinkClick>
              </a:rPr>
              <a:t>Reference</a:t>
            </a:r>
            <a:r>
              <a:rPr lang="en-US" dirty="0">
                <a:solidFill>
                  <a:srgbClr val="56BCFE"/>
                </a:solidFill>
                <a:hlinkClick r:id="" action="ppaction://noaction">
                  <a:extLst>
                    <a:ext uri="{A12FA001-AC4F-418D-AE19-62706E023703}">
                      <ahyp:hlinkClr xmlns:ahyp="http://schemas.microsoft.com/office/drawing/2018/hyperlinkcolor" val="tx"/>
                    </a:ext>
                  </a:extLst>
                </a:hlinkClick>
              </a:rPr>
              <a:t>: </a:t>
            </a:r>
          </a:p>
          <a:p>
            <a:endParaRPr lang="en-US" dirty="0">
              <a:solidFill>
                <a:srgbClr val="56BCFE"/>
              </a:solidFill>
              <a:hlinkClick r:id="" action="ppaction://noaction">
                <a:extLst>
                  <a:ext uri="{A12FA001-AC4F-418D-AE19-62706E023703}">
                    <ahyp:hlinkClr xmlns:ahyp="http://schemas.microsoft.com/office/drawing/2018/hyperlinkcolor" val="tx"/>
                  </a:ext>
                </a:extLst>
              </a:hlinkClick>
            </a:endParaRPr>
          </a:p>
          <a:p>
            <a:r>
              <a:rPr lang="en-US" dirty="0">
                <a:hlinkClick r:id="rId2"/>
              </a:rPr>
              <a:t>https://www.paloaltonetworks.com/resources/guides/prisma-cloud-enterprise-edition-licensing-guide</a:t>
            </a:r>
            <a:r>
              <a:rPr lang="en-US" dirty="0"/>
              <a:t>.</a:t>
            </a:r>
          </a:p>
          <a:p>
            <a:endParaRPr lang="en-US" dirty="0"/>
          </a:p>
        </p:txBody>
      </p:sp>
    </p:spTree>
    <p:extLst>
      <p:ext uri="{BB962C8B-B14F-4D97-AF65-F5344CB8AC3E}">
        <p14:creationId xmlns:p14="http://schemas.microsoft.com/office/powerpoint/2010/main" val="405342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71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6</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923330"/>
          </a:xfrm>
          <a:prstGeom prst="rect">
            <a:avLst/>
          </a:prstGeom>
          <a:noFill/>
        </p:spPr>
        <p:txBody>
          <a:bodyPr wrap="square">
            <a:spAutoFit/>
          </a:bodyPr>
          <a:lstStyle/>
          <a:p>
            <a:r>
              <a:rPr lang="en-US" b="0" i="0" dirty="0">
                <a:solidFill>
                  <a:schemeClr val="accent1"/>
                </a:solidFill>
                <a:effectLst/>
                <a:latin typeface="Decimal-Book"/>
              </a:rPr>
              <a:t>Prisma Cloud is a cloud infrastructure security solution and a Security Operations Center (SOC) tool that enables you to address risks and secure your workloads in a heterogeneous environment (hybrid and multi-cloud) from a single console. </a:t>
            </a:r>
            <a:endParaRPr lang="en-IN" dirty="0">
              <a:solidFill>
                <a:schemeClr val="accent1"/>
              </a:solidFill>
            </a:endParaRPr>
          </a:p>
        </p:txBody>
      </p:sp>
    </p:spTree>
    <p:extLst>
      <p:ext uri="{BB962C8B-B14F-4D97-AF65-F5344CB8AC3E}">
        <p14:creationId xmlns:p14="http://schemas.microsoft.com/office/powerpoint/2010/main" val="13922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7</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4247317"/>
          </a:xfrm>
          <a:prstGeom prst="rect">
            <a:avLst/>
          </a:prstGeom>
          <a:noFill/>
        </p:spPr>
        <p:txBody>
          <a:bodyPr wrap="square">
            <a:spAutoFit/>
          </a:bodyPr>
          <a:lstStyle/>
          <a:p>
            <a:r>
              <a:rPr lang="en-US" b="0" i="0" dirty="0">
                <a:solidFill>
                  <a:schemeClr val="accent1"/>
                </a:solidFill>
                <a:effectLst/>
                <a:latin typeface="Decimal-Book"/>
              </a:rPr>
              <a:t>Resource configurations, user activity, network traffic logs, and host activity and vulnerabilities data is ingested into Prisma Cloud though the public cloud APIs.</a:t>
            </a:r>
          </a:p>
          <a:p>
            <a:r>
              <a:rPr lang="en-US" dirty="0">
                <a:solidFill>
                  <a:schemeClr val="accent1"/>
                </a:solidFill>
                <a:latin typeface="Decimal-Book"/>
              </a:rPr>
              <a:t>Dynamically discovers resources that are deployed in the cloud and tracks historical changes to those resources for auditing and forensics purposes.  ? Q how using which id?</a:t>
            </a:r>
          </a:p>
          <a:p>
            <a:endParaRPr lang="en-US" dirty="0">
              <a:solidFill>
                <a:schemeClr val="accent1"/>
              </a:solidFill>
              <a:latin typeface="Decimal-Book"/>
            </a:endParaRPr>
          </a:p>
          <a:p>
            <a:r>
              <a:rPr lang="en-US" dirty="0">
                <a:solidFill>
                  <a:schemeClr val="accent1"/>
                </a:solidFill>
                <a:latin typeface="Decimal-Book"/>
              </a:rPr>
              <a:t>Provides visibility, detection, and response to security threats to your public cloud accounts.</a:t>
            </a:r>
          </a:p>
          <a:p>
            <a:endParaRPr lang="en-US" dirty="0">
              <a:solidFill>
                <a:schemeClr val="accent1"/>
              </a:solidFill>
              <a:latin typeface="Decimal-Book"/>
            </a:endParaRPr>
          </a:p>
          <a:p>
            <a:r>
              <a:rPr lang="en-US" dirty="0">
                <a:solidFill>
                  <a:schemeClr val="accent1"/>
                </a:solidFill>
                <a:latin typeface="Decimal-Book"/>
              </a:rPr>
              <a:t>Provide you a comprehensive cloud Configuration Management Database, the data you need for compliance reporting and to address compliance violations, threat detection and response, and data security.</a:t>
            </a:r>
          </a:p>
          <a:p>
            <a:endParaRPr lang="en-US" dirty="0">
              <a:solidFill>
                <a:schemeClr val="accent1"/>
              </a:solidFill>
              <a:latin typeface="Decimal-Book"/>
            </a:endParaRPr>
          </a:p>
          <a:p>
            <a:r>
              <a:rPr lang="en-US" dirty="0">
                <a:solidFill>
                  <a:schemeClr val="accent1"/>
                </a:solidFill>
                <a:latin typeface="Decimal-Book"/>
              </a:rPr>
              <a:t>Integrate with additional third-party applications for outbound alert notifications, such as Splunk, Jira, and many others.</a:t>
            </a:r>
          </a:p>
          <a:p>
            <a:endParaRPr lang="en-US" dirty="0">
              <a:solidFill>
                <a:schemeClr val="accent1"/>
              </a:solidFill>
              <a:latin typeface="Decimal-Book"/>
            </a:endParaRPr>
          </a:p>
          <a:p>
            <a:r>
              <a:rPr lang="en-US" dirty="0">
                <a:solidFill>
                  <a:schemeClr val="accent1"/>
                </a:solidFill>
                <a:latin typeface="Decimal-Book"/>
              </a:rPr>
              <a:t>Recommended Browser is Chrome</a:t>
            </a:r>
          </a:p>
          <a:p>
            <a:endParaRPr lang="en-US" dirty="0">
              <a:solidFill>
                <a:schemeClr val="accent1"/>
              </a:solidFill>
              <a:latin typeface="Decimal-Book"/>
            </a:endParaRPr>
          </a:p>
          <a:p>
            <a:endParaRPr lang="en-IN" dirty="0">
              <a:solidFill>
                <a:schemeClr val="accent1"/>
              </a:solidFill>
            </a:endParaRPr>
          </a:p>
        </p:txBody>
      </p:sp>
    </p:spTree>
    <p:extLst>
      <p:ext uri="{BB962C8B-B14F-4D97-AF65-F5344CB8AC3E}">
        <p14:creationId xmlns:p14="http://schemas.microsoft.com/office/powerpoint/2010/main" val="350539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Why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8</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2031325"/>
          </a:xfrm>
          <a:prstGeom prst="rect">
            <a:avLst/>
          </a:prstGeom>
          <a:noFill/>
        </p:spPr>
        <p:txBody>
          <a:bodyPr wrap="square">
            <a:spAutoFit/>
          </a:bodyPr>
          <a:lstStyle/>
          <a:p>
            <a:r>
              <a:rPr lang="en-US" b="0" i="0" dirty="0">
                <a:solidFill>
                  <a:schemeClr val="accent1"/>
                </a:solidFill>
                <a:effectLst/>
                <a:latin typeface="Decimal-Book"/>
              </a:rPr>
              <a:t>Health status of all clouds in single pane</a:t>
            </a:r>
          </a:p>
          <a:p>
            <a:endParaRPr lang="en-US" dirty="0">
              <a:solidFill>
                <a:schemeClr val="accent1"/>
              </a:solidFill>
              <a:latin typeface="Decimal-Book"/>
            </a:endParaRPr>
          </a:p>
          <a:p>
            <a:r>
              <a:rPr lang="en-US" dirty="0">
                <a:solidFill>
                  <a:schemeClr val="accent1"/>
                </a:solidFill>
                <a:latin typeface="Decimal-Book"/>
              </a:rPr>
              <a:t>If Compute Tab is not visible means you are not Admin</a:t>
            </a:r>
          </a:p>
          <a:p>
            <a:endParaRPr lang="en-US" dirty="0">
              <a:solidFill>
                <a:schemeClr val="accent1"/>
              </a:solidFill>
              <a:latin typeface="Decimal-Book"/>
            </a:endParaRPr>
          </a:p>
          <a:p>
            <a:r>
              <a:rPr lang="en-US" dirty="0">
                <a:solidFill>
                  <a:schemeClr val="accent1"/>
                </a:solidFill>
                <a:latin typeface="Decimal-Book"/>
              </a:rPr>
              <a:t>Role ARN include AWS Id</a:t>
            </a:r>
          </a:p>
          <a:p>
            <a:endParaRPr lang="en-US" dirty="0">
              <a:solidFill>
                <a:schemeClr val="accent1"/>
              </a:solidFill>
              <a:latin typeface="Decimal-Book"/>
            </a:endParaRPr>
          </a:p>
          <a:p>
            <a:r>
              <a:rPr lang="en-US" dirty="0">
                <a:solidFill>
                  <a:schemeClr val="accent1"/>
                </a:solidFill>
                <a:latin typeface="Decimal-Book"/>
              </a:rPr>
              <a:t>One Cloud Account can be added to Multiple Account Groups</a:t>
            </a:r>
            <a:endParaRPr lang="en-IN" dirty="0">
              <a:solidFill>
                <a:schemeClr val="accent1"/>
              </a:solidFill>
            </a:endParaRPr>
          </a:p>
        </p:txBody>
      </p:sp>
    </p:spTree>
    <p:extLst>
      <p:ext uri="{BB962C8B-B14F-4D97-AF65-F5344CB8AC3E}">
        <p14:creationId xmlns:p14="http://schemas.microsoft.com/office/powerpoint/2010/main" val="113344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Administrator Roles-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9</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2031325"/>
          </a:xfrm>
          <a:prstGeom prst="rect">
            <a:avLst/>
          </a:prstGeom>
          <a:noFill/>
        </p:spPr>
        <p:txBody>
          <a:bodyPr wrap="square">
            <a:spAutoFit/>
          </a:bodyPr>
          <a:lstStyle/>
          <a:p>
            <a:r>
              <a:rPr lang="en-US" dirty="0">
                <a:solidFill>
                  <a:schemeClr val="accent1"/>
                </a:solidFill>
                <a:latin typeface="Decimal-Book"/>
              </a:rPr>
              <a:t>System Admin</a:t>
            </a:r>
          </a:p>
          <a:p>
            <a:r>
              <a:rPr lang="en-US" dirty="0">
                <a:solidFill>
                  <a:schemeClr val="accent1"/>
                </a:solidFill>
                <a:latin typeface="Decimal-Book"/>
              </a:rPr>
              <a:t>Account Group Admin</a:t>
            </a:r>
          </a:p>
          <a:p>
            <a:r>
              <a:rPr lang="en-US" dirty="0">
                <a:solidFill>
                  <a:schemeClr val="accent1"/>
                </a:solidFill>
                <a:latin typeface="Decimal-Book"/>
              </a:rPr>
              <a:t>Account Group Read Only</a:t>
            </a:r>
          </a:p>
          <a:p>
            <a:r>
              <a:rPr lang="en-US" dirty="0">
                <a:solidFill>
                  <a:schemeClr val="accent1"/>
                </a:solidFill>
                <a:latin typeface="Decimal-Book"/>
              </a:rPr>
              <a:t>Cloud Provisioning Admin</a:t>
            </a:r>
          </a:p>
          <a:p>
            <a:r>
              <a:rPr lang="en-US" dirty="0">
                <a:solidFill>
                  <a:schemeClr val="accent1"/>
                </a:solidFill>
                <a:latin typeface="Decimal-Book"/>
              </a:rPr>
              <a:t>Account &amp; CP Admin</a:t>
            </a:r>
          </a:p>
          <a:p>
            <a:r>
              <a:rPr lang="en-US" dirty="0">
                <a:solidFill>
                  <a:schemeClr val="accent1"/>
                </a:solidFill>
                <a:latin typeface="Decimal-Book"/>
              </a:rPr>
              <a:t>Build &amp; Deploy Security Role</a:t>
            </a:r>
          </a:p>
          <a:p>
            <a:endParaRPr lang="en-IN" dirty="0">
              <a:solidFill>
                <a:schemeClr val="accent1"/>
              </a:solidFill>
            </a:endParaRPr>
          </a:p>
        </p:txBody>
      </p:sp>
    </p:spTree>
    <p:extLst>
      <p:ext uri="{BB962C8B-B14F-4D97-AF65-F5344CB8AC3E}">
        <p14:creationId xmlns:p14="http://schemas.microsoft.com/office/powerpoint/2010/main" val="364334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7ecff2cc8de27b44b8498a86b735ae574781a1"/>
</p:tagLst>
</file>

<file path=ppt/theme/theme1.xml><?xml version="1.0" encoding="utf-8"?>
<a:theme xmlns:a="http://schemas.openxmlformats.org/drawingml/2006/main" name="Applied_16x9_White_2016">
  <a:themeElements>
    <a:clrScheme name="AMAT 2016.04">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AMAT 2017.04">
      <a:majorFont>
        <a:latin typeface="Arial"/>
        <a:ea typeface=""/>
        <a:cs typeface=""/>
      </a:majorFont>
      <a:minorFont>
        <a:latin typeface="Arial"/>
        <a:ea typeface=""/>
        <a:cs typeface=""/>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extLst>
    <a:ext uri="{05A4C25C-085E-4340-85A3-A5531E510DB2}">
      <thm15:themeFamily xmlns:thm15="http://schemas.microsoft.com/office/thememl/2012/main" name="Applied_16x9_White_O365_2020.08.potx  -  Read-Only" id="{17BCD363-1A46-45EA-A8F7-E27AC608937E}" vid="{B007EAEF-C236-437D-BCB7-A948B22C05B2}"/>
    </a:ext>
  </a:extLst>
</a:theme>
</file>

<file path=ppt/theme/theme2.xml><?xml version="1.0" encoding="utf-8"?>
<a:theme xmlns:a="http://schemas.openxmlformats.org/drawingml/2006/main" name="Office Theme">
  <a:themeElements>
    <a:clrScheme name="AMAT 2016 v2">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4132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theme>
</file>

<file path=ppt/theme/theme3.xml><?xml version="1.0" encoding="utf-8"?>
<a:theme xmlns:a="http://schemas.openxmlformats.org/drawingml/2006/main" name="Office Theme">
  <a:themeElements>
    <a:clrScheme name="AMAT 2016 v2">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4132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theme>
</file>

<file path=docProps/app.xml><?xml version="1.0" encoding="utf-8"?>
<Properties xmlns="http://schemas.openxmlformats.org/officeDocument/2006/extended-properties" xmlns:vt="http://schemas.openxmlformats.org/officeDocument/2006/docPropsVTypes">
  <Template>Applied_16x9_White_O365_2020.08</Template>
  <TotalTime>4088</TotalTime>
  <Words>2550</Words>
  <Application>Microsoft Office PowerPoint</Application>
  <PresentationFormat>Custom</PresentationFormat>
  <Paragraphs>390</Paragraphs>
  <Slides>59</Slides>
  <Notes>54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59</vt:i4>
      </vt:variant>
    </vt:vector>
  </HeadingPairs>
  <TitlesOfParts>
    <vt:vector size="71" baseType="lpstr">
      <vt:lpstr>Amazon Ember</vt:lpstr>
      <vt:lpstr>Arial</vt:lpstr>
      <vt:lpstr>Calibri</vt:lpstr>
      <vt:lpstr>charter</vt:lpstr>
      <vt:lpstr>Decimal-Book</vt:lpstr>
      <vt:lpstr>HCo Decimal</vt:lpstr>
      <vt:lpstr>Helvetica</vt:lpstr>
      <vt:lpstr>Montserrat</vt:lpstr>
      <vt:lpstr>Segoe UI</vt:lpstr>
      <vt:lpstr>SegoeUI</vt:lpstr>
      <vt:lpstr>Wingdings</vt:lpstr>
      <vt:lpstr>Applied_16x9_White_2016</vt:lpstr>
      <vt:lpstr>AWS Guard Duty  Azure Security Center</vt:lpstr>
      <vt:lpstr>AWS Guard Duty </vt:lpstr>
      <vt:lpstr>Cybersecurity Cycle</vt:lpstr>
      <vt:lpstr>AWS Guard Duty  AWS Security Hub Azure Defender Azure Security Center </vt:lpstr>
      <vt:lpstr>Cloud Workload</vt:lpstr>
      <vt:lpstr>Prisma Cloud</vt:lpstr>
      <vt:lpstr>Prisma Cloud</vt:lpstr>
      <vt:lpstr>Why Prisma Cloud</vt:lpstr>
      <vt:lpstr>Administrator Roles- Prisma Cloud</vt:lpstr>
      <vt:lpstr>Threat</vt:lpstr>
      <vt:lpstr>Vulnerability</vt:lpstr>
      <vt:lpstr>Risk</vt:lpstr>
      <vt:lpstr>Policy- Prisma Cloud</vt:lpstr>
      <vt:lpstr>Alert State- Prisma Cloud</vt:lpstr>
      <vt:lpstr>Shared Responsibility Model</vt:lpstr>
      <vt:lpstr>Antimalware</vt:lpstr>
      <vt:lpstr>AWS Security Hub</vt:lpstr>
      <vt:lpstr>AWS GuardDuty – Use case</vt:lpstr>
      <vt:lpstr>AWS GuardDuty – Use case</vt:lpstr>
      <vt:lpstr>AWS Guard Duty (cost) </vt:lpstr>
      <vt:lpstr>AWS CloudWatch (Cost Calculation) – Free Tier </vt:lpstr>
      <vt:lpstr>AWS CloudWatch (Cost) – Paid Tier </vt:lpstr>
      <vt:lpstr>AWS CloudTrail (Cost Calculation) – Free Tier </vt:lpstr>
      <vt:lpstr>AWS CloudTrail (Cost Calculation) – Paid Tier </vt:lpstr>
      <vt:lpstr>AWS Security Hub (cost) </vt:lpstr>
      <vt:lpstr>AWS WAF (cost)</vt:lpstr>
      <vt:lpstr>AWS Shield (cost) </vt:lpstr>
      <vt:lpstr>Azure Security Center</vt:lpstr>
      <vt:lpstr>Azure Defender</vt:lpstr>
      <vt:lpstr>Azure Defender ( Services covered)</vt:lpstr>
      <vt:lpstr>Azure Defender ( Services covered)</vt:lpstr>
      <vt:lpstr>Azure Security Center (cost) </vt:lpstr>
      <vt:lpstr>Azure WAF</vt:lpstr>
      <vt:lpstr>Configuration- AWS GuardDuty</vt:lpstr>
      <vt:lpstr>Configuration- AWS GuardDuty</vt:lpstr>
      <vt:lpstr>Configuration- AWS GuardDuty</vt:lpstr>
      <vt:lpstr>Configuration- AWS WAF</vt:lpstr>
      <vt:lpstr>Configuration- AWS Shield</vt:lpstr>
      <vt:lpstr>Configuration- AWS Security Hub</vt:lpstr>
      <vt:lpstr>Configuration- AWS Security Hub</vt:lpstr>
      <vt:lpstr>Configuration- Azure Security Center</vt:lpstr>
      <vt:lpstr>Configuration- Azure Security Centre</vt:lpstr>
      <vt:lpstr>Prisma Capability</vt:lpstr>
      <vt:lpstr>Prisma SIEM Architecture for Allied Materials</vt:lpstr>
      <vt:lpstr>Pricing for Prisma SAAS</vt:lpstr>
      <vt:lpstr>PowerPoint Presentation</vt:lpstr>
      <vt:lpstr>PowerPoint Presentation</vt:lpstr>
      <vt:lpstr>PowerPoint Presentation</vt:lpstr>
      <vt:lpstr>Prisma- Defender Types</vt:lpstr>
      <vt:lpstr>Prisma – Defender Capability</vt:lpstr>
      <vt:lpstr>Prisma – Defender Capability</vt:lpstr>
      <vt:lpstr>Prisma- Use Case- AWS Host</vt:lpstr>
      <vt:lpstr>Prisma- Use Case- AWS Fargate</vt:lpstr>
      <vt:lpstr>Prisma- Use Case- AWS Containers</vt:lpstr>
      <vt:lpstr>Prisma- Use Case- AWS Data Security</vt:lpstr>
      <vt:lpstr>Prisma- Use Case- Azure Services (using API)</vt:lpstr>
      <vt:lpstr>Prisma- Twistcli – Build Process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Guard Duty  Azure Security Center</dc:title>
  <dc:creator>Orhen Hasday --CNTR</dc:creator>
  <cp:lastModifiedBy>Hemant Mahajan</cp:lastModifiedBy>
  <cp:revision>252</cp:revision>
  <dcterms:created xsi:type="dcterms:W3CDTF">2021-07-20T14:33:06Z</dcterms:created>
  <dcterms:modified xsi:type="dcterms:W3CDTF">2021-08-17T14:21:18Z</dcterms:modified>
</cp:coreProperties>
</file>